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822" r:id="rId2"/>
    <p:sldId id="834" r:id="rId3"/>
    <p:sldId id="842" r:id="rId4"/>
    <p:sldId id="843" r:id="rId5"/>
    <p:sldId id="829" r:id="rId6"/>
    <p:sldId id="844" r:id="rId7"/>
    <p:sldId id="835" r:id="rId8"/>
    <p:sldId id="836" r:id="rId9"/>
    <p:sldId id="837" r:id="rId10"/>
    <p:sldId id="838" r:id="rId11"/>
    <p:sldId id="793" r:id="rId12"/>
    <p:sldId id="815" r:id="rId13"/>
    <p:sldId id="823" r:id="rId14"/>
    <p:sldId id="825" r:id="rId15"/>
    <p:sldId id="839" r:id="rId16"/>
    <p:sldId id="840" r:id="rId17"/>
    <p:sldId id="817" r:id="rId18"/>
    <p:sldId id="845" r:id="rId19"/>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3BC"/>
    <a:srgbClr val="FF9900"/>
    <a:srgbClr val="FFCC66"/>
    <a:srgbClr val="FF0000"/>
    <a:srgbClr val="FFFF00"/>
    <a:srgbClr val="FF00FF"/>
    <a:srgbClr val="0000FF"/>
    <a:srgbClr val="800000"/>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6" autoAdjust="0"/>
    <p:restoredTop sz="94676" autoAdjust="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742" y="-11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1C6AC1F0-89CB-45D9-A7FE-74A7BA82F45D}" type="datetimeFigureOut">
              <a:rPr lang="en-US" smtClean="0"/>
              <a:pPr/>
              <a:t>10/7/2015</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1078F82A-222F-4AC7-9CCC-C4D80C663267}" type="slidenum">
              <a:rPr lang="en-US" smtClean="0"/>
              <a:pPr/>
              <a:t>‹#›</a:t>
            </a:fld>
            <a:endParaRPr lang="en-US"/>
          </a:p>
        </p:txBody>
      </p:sp>
    </p:spTree>
    <p:extLst>
      <p:ext uri="{BB962C8B-B14F-4D97-AF65-F5344CB8AC3E}">
        <p14:creationId xmlns:p14="http://schemas.microsoft.com/office/powerpoint/2010/main" val="122694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0323" cy="46101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934969" y="0"/>
            <a:ext cx="3010323" cy="46101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94690" y="4379595"/>
            <a:ext cx="5557520" cy="414909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57590"/>
            <a:ext cx="3010323" cy="46101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34969" y="8757590"/>
            <a:ext cx="3010323" cy="46101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a:defRPr sz="1200">
                <a:latin typeface="Arial" charset="0"/>
                <a:cs typeface="+mn-cs"/>
              </a:defRPr>
            </a:lvl1pPr>
          </a:lstStyle>
          <a:p>
            <a:pPr>
              <a:defRPr/>
            </a:pPr>
            <a:fld id="{2092DAAE-8040-485C-9103-7CEF2FE727E7}" type="slidenum">
              <a:rPr lang="en-US"/>
              <a:pPr>
                <a:defRPr/>
              </a:pPr>
              <a:t>‹#›</a:t>
            </a:fld>
            <a:endParaRPr lang="en-US"/>
          </a:p>
        </p:txBody>
      </p:sp>
    </p:spTree>
    <p:extLst>
      <p:ext uri="{BB962C8B-B14F-4D97-AF65-F5344CB8AC3E}">
        <p14:creationId xmlns:p14="http://schemas.microsoft.com/office/powerpoint/2010/main" val="2828001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0602" indent="-288693" eaLnBrk="0" hangingPunct="0">
              <a:defRPr>
                <a:solidFill>
                  <a:schemeClr val="tx1"/>
                </a:solidFill>
                <a:latin typeface="Arial" charset="0"/>
                <a:cs typeface="Arial" charset="0"/>
              </a:defRPr>
            </a:lvl2pPr>
            <a:lvl3pPr marL="1154773" indent="-230955" eaLnBrk="0" hangingPunct="0">
              <a:defRPr>
                <a:solidFill>
                  <a:schemeClr val="tx1"/>
                </a:solidFill>
                <a:latin typeface="Arial" charset="0"/>
                <a:cs typeface="Arial" charset="0"/>
              </a:defRPr>
            </a:lvl3pPr>
            <a:lvl4pPr marL="1616682" indent="-230955" eaLnBrk="0" hangingPunct="0">
              <a:defRPr>
                <a:solidFill>
                  <a:schemeClr val="tx1"/>
                </a:solidFill>
                <a:latin typeface="Arial" charset="0"/>
                <a:cs typeface="Arial" charset="0"/>
              </a:defRPr>
            </a:lvl4pPr>
            <a:lvl5pPr marL="2078591" indent="-230955" eaLnBrk="0" hangingPunct="0">
              <a:defRPr>
                <a:solidFill>
                  <a:schemeClr val="tx1"/>
                </a:solidFill>
                <a:latin typeface="Arial" charset="0"/>
                <a:cs typeface="Arial" charset="0"/>
              </a:defRPr>
            </a:lvl5pPr>
            <a:lvl6pPr marL="2540500" indent="-230955" eaLnBrk="0" fontAlgn="base" hangingPunct="0">
              <a:spcBef>
                <a:spcPct val="0"/>
              </a:spcBef>
              <a:spcAft>
                <a:spcPct val="0"/>
              </a:spcAft>
              <a:defRPr>
                <a:solidFill>
                  <a:schemeClr val="tx1"/>
                </a:solidFill>
                <a:latin typeface="Arial" charset="0"/>
                <a:cs typeface="Arial" charset="0"/>
              </a:defRPr>
            </a:lvl6pPr>
            <a:lvl7pPr marL="3002410" indent="-230955" eaLnBrk="0" fontAlgn="base" hangingPunct="0">
              <a:spcBef>
                <a:spcPct val="0"/>
              </a:spcBef>
              <a:spcAft>
                <a:spcPct val="0"/>
              </a:spcAft>
              <a:defRPr>
                <a:solidFill>
                  <a:schemeClr val="tx1"/>
                </a:solidFill>
                <a:latin typeface="Arial" charset="0"/>
                <a:cs typeface="Arial" charset="0"/>
              </a:defRPr>
            </a:lvl7pPr>
            <a:lvl8pPr marL="3464319" indent="-230955" eaLnBrk="0" fontAlgn="base" hangingPunct="0">
              <a:spcBef>
                <a:spcPct val="0"/>
              </a:spcBef>
              <a:spcAft>
                <a:spcPct val="0"/>
              </a:spcAft>
              <a:defRPr>
                <a:solidFill>
                  <a:schemeClr val="tx1"/>
                </a:solidFill>
                <a:latin typeface="Arial" charset="0"/>
                <a:cs typeface="Arial" charset="0"/>
              </a:defRPr>
            </a:lvl8pPr>
            <a:lvl9pPr marL="3926228" indent="-230955" eaLnBrk="0" fontAlgn="base" hangingPunct="0">
              <a:spcBef>
                <a:spcPct val="0"/>
              </a:spcBef>
              <a:spcAft>
                <a:spcPct val="0"/>
              </a:spcAft>
              <a:defRPr>
                <a:solidFill>
                  <a:schemeClr val="tx1"/>
                </a:solidFill>
                <a:latin typeface="Arial" charset="0"/>
                <a:cs typeface="Arial" charset="0"/>
              </a:defRPr>
            </a:lvl9pPr>
          </a:lstStyle>
          <a:p>
            <a:pPr eaLnBrk="1" hangingPunct="1"/>
            <a:fld id="{7428A4BA-1994-482F-B5A5-38122865A98B}" type="slidenum">
              <a:rPr lang="en-US" smtClean="0"/>
              <a:pPr eaLnBrk="1" hangingPunct="1"/>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main point</a:t>
            </a:r>
            <a:r>
              <a:rPr lang="en-US" baseline="0" dirty="0" smtClean="0"/>
              <a:t> that I am trying to make here is that TO DATE we have predominantly used remote sensing (RS) data in addition to air quality (AQ) data for exposure assessment. The AQ data have been our trusted friends, while the RS data have been kind of whacky and novel. I think we are NOW transitioning to a point where the RS data will be our trusted friends for this type of exposure assessment, and where the AQ data will be used to supplement/evaluate if/when available. Aerosol specific platforms will accelerate us in this direction.</a:t>
            </a:r>
          </a:p>
          <a:p>
            <a:endParaRPr lang="en-US" baseline="0" dirty="0" smtClean="0"/>
          </a:p>
          <a:p>
            <a:r>
              <a:rPr lang="en-US" baseline="0" dirty="0" smtClean="0"/>
              <a:t>Top left: RS data used to interpolate air quality measurements between zip codes. Among the first to take advantage of improved spatial coverage.</a:t>
            </a:r>
          </a:p>
          <a:p>
            <a:endParaRPr lang="en-US" baseline="0" dirty="0" smtClean="0"/>
          </a:p>
          <a:p>
            <a:r>
              <a:rPr lang="en-US" baseline="0" dirty="0" smtClean="0"/>
              <a:t>Bottom left: RS data used to evaluate a dispersion model designed to fill in data between 6 available monitors. </a:t>
            </a:r>
            <a:r>
              <a:rPr lang="en-US" baseline="0" dirty="0" smtClean="0">
                <a:solidFill>
                  <a:srgbClr val="FF0000"/>
                </a:solidFill>
              </a:rPr>
              <a:t>Maybe note that Charles Ichoku was a collaborator on this project and that there is a lot of ongoing work in BC/Canada on </a:t>
            </a:r>
            <a:r>
              <a:rPr lang="en-US" baseline="0" smtClean="0">
                <a:solidFill>
                  <a:srgbClr val="FF0000"/>
                </a:solidFill>
              </a:rPr>
              <a:t>this issue?</a:t>
            </a:r>
            <a:endParaRPr lang="en-US" baseline="0" dirty="0" smtClean="0">
              <a:solidFill>
                <a:srgbClr val="FF0000"/>
              </a:solidFill>
            </a:endParaRPr>
          </a:p>
          <a:p>
            <a:endParaRPr lang="en-US" baseline="0" dirty="0" smtClean="0"/>
          </a:p>
          <a:p>
            <a:r>
              <a:rPr lang="en-US" baseline="0" dirty="0" smtClean="0"/>
              <a:t>Top right: RS data used to estimate PM in the relative absence of air quality data. Required relaxation of cloud algorithm.</a:t>
            </a:r>
          </a:p>
          <a:p>
            <a:endParaRPr lang="en-US" baseline="0" dirty="0" smtClean="0"/>
          </a:p>
          <a:p>
            <a:r>
              <a:rPr lang="en-US" baseline="0" dirty="0" smtClean="0"/>
              <a:t>Bottom right: Extension and downscaling of Van Donkelaar approach to an area with dense AQ data.</a:t>
            </a:r>
            <a:endParaRPr lang="en-US" dirty="0"/>
          </a:p>
        </p:txBody>
      </p:sp>
      <p:sp>
        <p:nvSpPr>
          <p:cNvPr id="4" name="Slide Number Placeholder 3"/>
          <p:cNvSpPr>
            <a:spLocks noGrp="1"/>
          </p:cNvSpPr>
          <p:nvPr>
            <p:ph type="sldNum" sz="quarter" idx="10"/>
          </p:nvPr>
        </p:nvSpPr>
        <p:spPr/>
        <p:txBody>
          <a:bodyPr/>
          <a:lstStyle/>
          <a:p>
            <a:fld id="{E2E337DD-4B0F-42CB-B679-7B7B6455A2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point</a:t>
            </a:r>
            <a:r>
              <a:rPr lang="en-US" baseline="0" dirty="0" smtClean="0"/>
              <a:t> that I am trying to make here is that TO DATE we have predominantly used remote sensing (RS) data in addition to air quality (AQ) data for exposure assessment. The AQ data have been our trusted friends, while the RS data have been kind of whacky and novel. I think we are NOW transitioning to a point where the RS data will be our trusted friends for this type of exposure assessment, and where the AQ data will be used to supplement/evaluate if/when available. Aerosol specific platforms will accelerate us in this direction.</a:t>
            </a:r>
          </a:p>
          <a:p>
            <a:endParaRPr lang="en-US" baseline="0" dirty="0" smtClean="0"/>
          </a:p>
          <a:p>
            <a:r>
              <a:rPr lang="en-US" baseline="0" dirty="0" smtClean="0"/>
              <a:t>Top left: RS data used to interpolate air quality measurements between zip codes. Among the first to take advantage of improved spatial coverage.</a:t>
            </a:r>
          </a:p>
          <a:p>
            <a:endParaRPr lang="en-US" baseline="0" dirty="0" smtClean="0"/>
          </a:p>
          <a:p>
            <a:r>
              <a:rPr lang="en-US" baseline="0" dirty="0" smtClean="0"/>
              <a:t>Bottom left: RS data used to evaluate a dispersion model designed to fill in data between 6 available monitors. </a:t>
            </a:r>
            <a:r>
              <a:rPr lang="en-US" baseline="0" dirty="0" smtClean="0">
                <a:solidFill>
                  <a:srgbClr val="FF0000"/>
                </a:solidFill>
              </a:rPr>
              <a:t>Maybe note that Charles Ichoku was a collaborator on this project and that there is a lot of ongoing work in BC/Canada on </a:t>
            </a:r>
            <a:r>
              <a:rPr lang="en-US" baseline="0" smtClean="0">
                <a:solidFill>
                  <a:srgbClr val="FF0000"/>
                </a:solidFill>
              </a:rPr>
              <a:t>this issue?</a:t>
            </a:r>
            <a:endParaRPr lang="en-US" baseline="0" dirty="0" smtClean="0">
              <a:solidFill>
                <a:srgbClr val="FF0000"/>
              </a:solidFill>
            </a:endParaRPr>
          </a:p>
          <a:p>
            <a:endParaRPr lang="en-US" baseline="0" dirty="0" smtClean="0"/>
          </a:p>
          <a:p>
            <a:r>
              <a:rPr lang="en-US" baseline="0" dirty="0" smtClean="0"/>
              <a:t>Top right: RS data used to estimate PM in the relative absence of air quality data. Required relaxation of cloud algorithm.</a:t>
            </a:r>
          </a:p>
          <a:p>
            <a:endParaRPr lang="en-US" baseline="0" dirty="0" smtClean="0"/>
          </a:p>
          <a:p>
            <a:r>
              <a:rPr lang="en-US" baseline="0" dirty="0" smtClean="0"/>
              <a:t>Bottom right: Extension and downscaling of Van Donkelaar approach to an area with dense AQ data.</a:t>
            </a:r>
            <a:endParaRPr lang="en-US" dirty="0"/>
          </a:p>
        </p:txBody>
      </p:sp>
      <p:sp>
        <p:nvSpPr>
          <p:cNvPr id="4" name="Slide Number Placeholder 3"/>
          <p:cNvSpPr>
            <a:spLocks noGrp="1"/>
          </p:cNvSpPr>
          <p:nvPr>
            <p:ph type="sldNum" sz="quarter" idx="10"/>
          </p:nvPr>
        </p:nvSpPr>
        <p:spPr/>
        <p:txBody>
          <a:bodyPr/>
          <a:lstStyle/>
          <a:p>
            <a:fld id="{E2E337DD-4B0F-42CB-B679-7B7B6455A2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point</a:t>
            </a:r>
            <a:r>
              <a:rPr lang="en-US" baseline="0" dirty="0" smtClean="0"/>
              <a:t> that I am trying to make here is that TO DATE we have predominantly used remote sensing (RS) data in addition to air quality (AQ) data for exposure assessment. The AQ data have been our trusted friends, while the RS data have been kind of whacky and novel. I think we are NOW transitioning to a point where the RS data will be our trusted friends for this type of exposure assessment, and where the AQ data will be used to supplement/evaluate if/when available. Aerosol specific platforms will accelerate us in this direction.</a:t>
            </a:r>
          </a:p>
          <a:p>
            <a:endParaRPr lang="en-US" baseline="0" dirty="0" smtClean="0"/>
          </a:p>
          <a:p>
            <a:r>
              <a:rPr lang="en-US" baseline="0" dirty="0" smtClean="0"/>
              <a:t>Top left: RS data used to interpolate air quality measurements between zip codes. Among the first to take advantage of improved spatial coverage.</a:t>
            </a:r>
          </a:p>
          <a:p>
            <a:endParaRPr lang="en-US" baseline="0" dirty="0" smtClean="0"/>
          </a:p>
          <a:p>
            <a:r>
              <a:rPr lang="en-US" baseline="0" dirty="0" smtClean="0"/>
              <a:t>Bottom left: RS data used to evaluate a dispersion model designed to fill in data between 6 available monitors. </a:t>
            </a:r>
            <a:r>
              <a:rPr lang="en-US" baseline="0" dirty="0" smtClean="0">
                <a:solidFill>
                  <a:srgbClr val="FF0000"/>
                </a:solidFill>
              </a:rPr>
              <a:t>Maybe note that Charles Ichoku was a collaborator on this project and that there is a lot of ongoing work in BC/Canada on </a:t>
            </a:r>
            <a:r>
              <a:rPr lang="en-US" baseline="0" smtClean="0">
                <a:solidFill>
                  <a:srgbClr val="FF0000"/>
                </a:solidFill>
              </a:rPr>
              <a:t>this issue?</a:t>
            </a:r>
            <a:endParaRPr lang="en-US" baseline="0" dirty="0" smtClean="0">
              <a:solidFill>
                <a:srgbClr val="FF0000"/>
              </a:solidFill>
            </a:endParaRPr>
          </a:p>
          <a:p>
            <a:endParaRPr lang="en-US" baseline="0" dirty="0" smtClean="0"/>
          </a:p>
          <a:p>
            <a:r>
              <a:rPr lang="en-US" baseline="0" dirty="0" smtClean="0"/>
              <a:t>Top right: RS data used to estimate PM in the relative absence of air quality data. Required relaxation of cloud algorithm.</a:t>
            </a:r>
          </a:p>
          <a:p>
            <a:endParaRPr lang="en-US" baseline="0" dirty="0" smtClean="0"/>
          </a:p>
          <a:p>
            <a:r>
              <a:rPr lang="en-US" baseline="0" dirty="0" smtClean="0"/>
              <a:t>Bottom right: Extension and downscaling of Van Donkelaar approach to an area with dense AQ data.</a:t>
            </a:r>
            <a:endParaRPr lang="en-US" dirty="0"/>
          </a:p>
        </p:txBody>
      </p:sp>
      <p:sp>
        <p:nvSpPr>
          <p:cNvPr id="4" name="Slide Number Placeholder 3"/>
          <p:cNvSpPr>
            <a:spLocks noGrp="1"/>
          </p:cNvSpPr>
          <p:nvPr>
            <p:ph type="sldNum" sz="quarter" idx="10"/>
          </p:nvPr>
        </p:nvSpPr>
        <p:spPr/>
        <p:txBody>
          <a:bodyPr/>
          <a:lstStyle/>
          <a:p>
            <a:fld id="{E2E337DD-4B0F-42CB-B679-7B7B6455A2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main point</a:t>
            </a:r>
            <a:r>
              <a:rPr lang="en-US" baseline="0" dirty="0" smtClean="0"/>
              <a:t> that I am trying to make here is that TO DATE we have predominantly used remote sensing (RS) data in addition to air quality (AQ) data for exposure assessment. The AQ data have been our trusted friends, while the RS data have been kind of whacky and novel. I think we are NOW transitioning to a point where the RS data will be our trusted friends for this type of exposure assessment, and where the AQ data will be used to supplement/evaluate if/when available. Aerosol specific platforms will accelerate us in this direction.</a:t>
            </a:r>
          </a:p>
          <a:p>
            <a:endParaRPr lang="en-US" baseline="0" dirty="0" smtClean="0"/>
          </a:p>
          <a:p>
            <a:r>
              <a:rPr lang="en-US" baseline="0" dirty="0" smtClean="0"/>
              <a:t>Top left: RS data used to interpolate air quality measurements between zip codes. Among the first to take advantage of improved spatial coverage.</a:t>
            </a:r>
          </a:p>
          <a:p>
            <a:endParaRPr lang="en-US" baseline="0" dirty="0" smtClean="0"/>
          </a:p>
          <a:p>
            <a:r>
              <a:rPr lang="en-US" baseline="0" dirty="0" smtClean="0"/>
              <a:t>Bottom left: RS data used to evaluate a dispersion model designed to fill in data between 6 available monitors. </a:t>
            </a:r>
            <a:r>
              <a:rPr lang="en-US" baseline="0" dirty="0" smtClean="0">
                <a:solidFill>
                  <a:srgbClr val="FF0000"/>
                </a:solidFill>
              </a:rPr>
              <a:t>Maybe note that Charles Ichoku was a collaborator on this project and that there is a lot of ongoing work in BC/Canada on </a:t>
            </a:r>
            <a:r>
              <a:rPr lang="en-US" baseline="0" smtClean="0">
                <a:solidFill>
                  <a:srgbClr val="FF0000"/>
                </a:solidFill>
              </a:rPr>
              <a:t>this issue?</a:t>
            </a:r>
            <a:endParaRPr lang="en-US" baseline="0" dirty="0" smtClean="0">
              <a:solidFill>
                <a:srgbClr val="FF0000"/>
              </a:solidFill>
            </a:endParaRPr>
          </a:p>
          <a:p>
            <a:endParaRPr lang="en-US" baseline="0" dirty="0" smtClean="0"/>
          </a:p>
          <a:p>
            <a:r>
              <a:rPr lang="en-US" baseline="0" dirty="0" smtClean="0"/>
              <a:t>Top right: RS data used to estimate PM in the relative absence of air quality data. Required relaxation of cloud algorithm.</a:t>
            </a:r>
          </a:p>
          <a:p>
            <a:endParaRPr lang="en-US" baseline="0" dirty="0" smtClean="0"/>
          </a:p>
          <a:p>
            <a:r>
              <a:rPr lang="en-US" baseline="0" dirty="0" smtClean="0"/>
              <a:t>Bottom right: Extension and downscaling of Van Donkelaar approach to an area with dense AQ data.</a:t>
            </a:r>
            <a:endParaRPr lang="en-US" dirty="0"/>
          </a:p>
        </p:txBody>
      </p:sp>
      <p:sp>
        <p:nvSpPr>
          <p:cNvPr id="4" name="Slide Number Placeholder 3"/>
          <p:cNvSpPr>
            <a:spLocks noGrp="1"/>
          </p:cNvSpPr>
          <p:nvPr>
            <p:ph type="sldNum" sz="quarter" idx="10"/>
          </p:nvPr>
        </p:nvSpPr>
        <p:spPr/>
        <p:txBody>
          <a:bodyPr/>
          <a:lstStyle/>
          <a:p>
            <a:fld id="{E2E337DD-4B0F-42CB-B679-7B7B6455A26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BEBF9-A80A-4CF0-8FC6-96BD1B50D89B}" type="slidenum">
              <a:rPr lang="en-US"/>
              <a:pPr>
                <a:defRPr/>
              </a:pPr>
              <a:t>‹#›</a:t>
            </a:fld>
            <a:endParaRPr lang="en-US"/>
          </a:p>
        </p:txBody>
      </p:sp>
    </p:spTree>
    <p:extLst>
      <p:ext uri="{BB962C8B-B14F-4D97-AF65-F5344CB8AC3E}">
        <p14:creationId xmlns:p14="http://schemas.microsoft.com/office/powerpoint/2010/main" val="11436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9FA2D-083F-4A80-8927-2D71B3868497}" type="slidenum">
              <a:rPr lang="en-US"/>
              <a:pPr>
                <a:defRPr/>
              </a:pPr>
              <a:t>‹#›</a:t>
            </a:fld>
            <a:endParaRPr lang="en-US"/>
          </a:p>
        </p:txBody>
      </p:sp>
    </p:spTree>
    <p:extLst>
      <p:ext uri="{BB962C8B-B14F-4D97-AF65-F5344CB8AC3E}">
        <p14:creationId xmlns:p14="http://schemas.microsoft.com/office/powerpoint/2010/main" val="161163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2EE6E-E5A6-4721-BB88-5767E36CB429}" type="slidenum">
              <a:rPr lang="en-US"/>
              <a:pPr>
                <a:defRPr/>
              </a:pPr>
              <a:t>‹#›</a:t>
            </a:fld>
            <a:endParaRPr lang="en-US"/>
          </a:p>
        </p:txBody>
      </p:sp>
    </p:spTree>
    <p:extLst>
      <p:ext uri="{BB962C8B-B14F-4D97-AF65-F5344CB8AC3E}">
        <p14:creationId xmlns:p14="http://schemas.microsoft.com/office/powerpoint/2010/main" val="301482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tx1"/>
            </a:gs>
            <a:gs pos="100000">
              <a:schemeClr val="accent2">
                <a:gamma/>
                <a:shade val="46275"/>
                <a:invGamma/>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CC6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FEE0C-E0AD-484F-9FF9-105D4D9AAC3A}" type="slidenum">
              <a:rPr lang="en-US"/>
              <a:pPr>
                <a:defRPr/>
              </a:pPr>
              <a:t>‹#›</a:t>
            </a:fld>
            <a:endParaRPr lang="en-US"/>
          </a:p>
        </p:txBody>
      </p:sp>
    </p:spTree>
    <p:extLst>
      <p:ext uri="{BB962C8B-B14F-4D97-AF65-F5344CB8AC3E}">
        <p14:creationId xmlns:p14="http://schemas.microsoft.com/office/powerpoint/2010/main" val="381927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370C23-EC93-4E1A-AABA-886732180D7D}" type="slidenum">
              <a:rPr lang="en-US"/>
              <a:pPr>
                <a:defRPr/>
              </a:pPr>
              <a:t>‹#›</a:t>
            </a:fld>
            <a:endParaRPr lang="en-US"/>
          </a:p>
        </p:txBody>
      </p:sp>
    </p:spTree>
    <p:extLst>
      <p:ext uri="{BB962C8B-B14F-4D97-AF65-F5344CB8AC3E}">
        <p14:creationId xmlns:p14="http://schemas.microsoft.com/office/powerpoint/2010/main" val="17147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38EA62-2532-40E8-81F4-33F5C5C4D73F}" type="slidenum">
              <a:rPr lang="en-US"/>
              <a:pPr>
                <a:defRPr/>
              </a:pPr>
              <a:t>‹#›</a:t>
            </a:fld>
            <a:endParaRPr lang="en-US"/>
          </a:p>
        </p:txBody>
      </p:sp>
    </p:spTree>
    <p:extLst>
      <p:ext uri="{BB962C8B-B14F-4D97-AF65-F5344CB8AC3E}">
        <p14:creationId xmlns:p14="http://schemas.microsoft.com/office/powerpoint/2010/main" val="11335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FF2053-9F7E-4137-A027-D0C93B31B1DF}" type="slidenum">
              <a:rPr lang="en-US"/>
              <a:pPr>
                <a:defRPr/>
              </a:pPr>
              <a:t>‹#›</a:t>
            </a:fld>
            <a:endParaRPr lang="en-US"/>
          </a:p>
        </p:txBody>
      </p:sp>
    </p:spTree>
    <p:extLst>
      <p:ext uri="{BB962C8B-B14F-4D97-AF65-F5344CB8AC3E}">
        <p14:creationId xmlns:p14="http://schemas.microsoft.com/office/powerpoint/2010/main" val="11640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54FBE5-40E7-4704-8E5B-D7C55BDC1F30}" type="slidenum">
              <a:rPr lang="en-US"/>
              <a:pPr>
                <a:defRPr/>
              </a:pPr>
              <a:t>‹#›</a:t>
            </a:fld>
            <a:endParaRPr lang="en-US"/>
          </a:p>
        </p:txBody>
      </p:sp>
    </p:spTree>
    <p:extLst>
      <p:ext uri="{BB962C8B-B14F-4D97-AF65-F5344CB8AC3E}">
        <p14:creationId xmlns:p14="http://schemas.microsoft.com/office/powerpoint/2010/main" val="126872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11B82C-16C0-4322-9298-4A07A561ED53}" type="slidenum">
              <a:rPr lang="en-US"/>
              <a:pPr>
                <a:defRPr/>
              </a:pPr>
              <a:t>‹#›</a:t>
            </a:fld>
            <a:endParaRPr lang="en-US"/>
          </a:p>
        </p:txBody>
      </p:sp>
    </p:spTree>
    <p:extLst>
      <p:ext uri="{BB962C8B-B14F-4D97-AF65-F5344CB8AC3E}">
        <p14:creationId xmlns:p14="http://schemas.microsoft.com/office/powerpoint/2010/main" val="238797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22DB8-432E-4CB2-9317-038E32DCE98F}" type="slidenum">
              <a:rPr lang="en-US"/>
              <a:pPr>
                <a:defRPr/>
              </a:pPr>
              <a:t>‹#›</a:t>
            </a:fld>
            <a:endParaRPr lang="en-US"/>
          </a:p>
        </p:txBody>
      </p:sp>
    </p:spTree>
    <p:extLst>
      <p:ext uri="{BB962C8B-B14F-4D97-AF65-F5344CB8AC3E}">
        <p14:creationId xmlns:p14="http://schemas.microsoft.com/office/powerpoint/2010/main" val="2997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04138-1F54-4EB6-8AFC-F73C460F0006}" type="slidenum">
              <a:rPr lang="en-US"/>
              <a:pPr>
                <a:defRPr/>
              </a:pPr>
              <a:t>‹#›</a:t>
            </a:fld>
            <a:endParaRPr lang="en-US"/>
          </a:p>
        </p:txBody>
      </p:sp>
    </p:spTree>
    <p:extLst>
      <p:ext uri="{BB962C8B-B14F-4D97-AF65-F5344CB8AC3E}">
        <p14:creationId xmlns:p14="http://schemas.microsoft.com/office/powerpoint/2010/main" val="7978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accent2">
                <a:gamma/>
                <a:shade val="46275"/>
                <a:invGamma/>
              </a:schemeClr>
            </a:gs>
          </a:gsLst>
          <a:lin ang="16200000" scaled="1"/>
          <a:tileRect/>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t24itle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75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675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675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8B680839-752E-428B-8660-B82B473A5B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rtl="0" eaLnBrk="0" fontAlgn="base" hangingPunct="0">
        <a:spcBef>
          <a:spcPct val="0"/>
        </a:spcBef>
        <a:spcAft>
          <a:spcPct val="0"/>
        </a:spcAft>
        <a:defRPr sz="2400" b="1" baseline="0">
          <a:solidFill>
            <a:srgbClr val="FFCC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2pPr>
      <a:lvl3pPr algn="ctr" rtl="0" eaLnBrk="0" fontAlgn="base" hangingPunct="0">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3pPr>
      <a:lvl4pPr algn="ctr" rtl="0" eaLnBrk="0" fontAlgn="base" hangingPunct="0">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4pPr>
      <a:lvl5pPr algn="ctr" rtl="0" eaLnBrk="0" fontAlgn="base" hangingPunct="0">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5pPr>
      <a:lvl6pPr marL="457200" algn="ctr" rtl="0" fontAlgn="base">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6pPr>
      <a:lvl7pPr marL="914400" algn="ctr" rtl="0" fontAlgn="base">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7pPr>
      <a:lvl8pPr marL="1371600" algn="ctr" rtl="0" fontAlgn="base">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8pPr>
      <a:lvl9pPr marL="1828800" algn="ctr" rtl="0" fontAlgn="base">
        <a:spcBef>
          <a:spcPct val="0"/>
        </a:spcBef>
        <a:spcAft>
          <a:spcPct val="0"/>
        </a:spcAft>
        <a:defRPr sz="2400" b="1">
          <a:solidFill>
            <a:srgbClr val="FFFF00"/>
          </a:solidFill>
          <a:effectLst>
            <a:outerShdw blurRad="38100" dist="38100" dir="2700000" algn="tl">
              <a:srgbClr val="000000"/>
            </a:outerShdw>
          </a:effectLst>
          <a:latin typeface="Helvetica" pitchFamily="34" charset="0"/>
          <a:cs typeface="Arial" charset="0"/>
        </a:defRPr>
      </a:lvl9pPr>
    </p:titleStyle>
    <p:bodyStyle>
      <a:lvl1pPr marL="342900" indent="-342900" algn="l" rtl="0" eaLnBrk="0" fontAlgn="base" hangingPunct="0">
        <a:spcBef>
          <a:spcPct val="20000"/>
        </a:spcBef>
        <a:spcAft>
          <a:spcPct val="0"/>
        </a:spcAft>
        <a:buChar char="•"/>
        <a:defRPr b="1" baseline="0">
          <a:solidFill>
            <a:schemeClr val="bg1"/>
          </a:solidFill>
          <a:latin typeface="+mn-lt"/>
          <a:ea typeface="+mn-ea"/>
          <a:cs typeface="+mn-cs"/>
        </a:defRPr>
      </a:lvl1pPr>
      <a:lvl2pPr marL="742950" indent="-285750" algn="l" rtl="0" eaLnBrk="0" fontAlgn="base" hangingPunct="0">
        <a:spcBef>
          <a:spcPct val="20000"/>
        </a:spcBef>
        <a:spcAft>
          <a:spcPct val="0"/>
        </a:spcAft>
        <a:buChar char="–"/>
        <a:defRPr b="1" baseline="0">
          <a:solidFill>
            <a:schemeClr val="bg1"/>
          </a:solidFill>
          <a:latin typeface="+mn-lt"/>
          <a:cs typeface="+mn-cs"/>
        </a:defRPr>
      </a:lvl2pPr>
      <a:lvl3pPr marL="1143000" indent="-228600" algn="l" rtl="0" eaLnBrk="0" fontAlgn="base" hangingPunct="0">
        <a:spcBef>
          <a:spcPct val="20000"/>
        </a:spcBef>
        <a:spcAft>
          <a:spcPct val="0"/>
        </a:spcAft>
        <a:buChar char="•"/>
        <a:defRPr b="1" baseline="0">
          <a:solidFill>
            <a:schemeClr val="bg1"/>
          </a:solidFill>
          <a:latin typeface="+mn-lt"/>
          <a:cs typeface="+mn-cs"/>
        </a:defRPr>
      </a:lvl3pPr>
      <a:lvl4pPr marL="1600200" indent="-228600" algn="l" rtl="0" eaLnBrk="0" fontAlgn="base" hangingPunct="0">
        <a:spcBef>
          <a:spcPct val="20000"/>
        </a:spcBef>
        <a:spcAft>
          <a:spcPct val="0"/>
        </a:spcAft>
        <a:buChar char="–"/>
        <a:defRPr b="1" baseline="0">
          <a:solidFill>
            <a:schemeClr val="bg1"/>
          </a:solidFill>
          <a:latin typeface="+mn-lt"/>
          <a:cs typeface="+mn-cs"/>
        </a:defRPr>
      </a:lvl4pPr>
      <a:lvl5pPr marL="2057400" indent="-228600" algn="l" rtl="0" eaLnBrk="0" fontAlgn="base" hangingPunct="0">
        <a:spcBef>
          <a:spcPct val="20000"/>
        </a:spcBef>
        <a:spcAft>
          <a:spcPct val="0"/>
        </a:spcAft>
        <a:buChar char="»"/>
        <a:defRPr b="1" baseline="0">
          <a:solidFill>
            <a:schemeClr val="bg1"/>
          </a:solidFill>
          <a:latin typeface="+mn-lt"/>
          <a:cs typeface="+mn-cs"/>
        </a:defRPr>
      </a:lvl5pPr>
      <a:lvl6pPr marL="2514600" indent="-228600" algn="l" rtl="0" fontAlgn="base">
        <a:spcBef>
          <a:spcPct val="20000"/>
        </a:spcBef>
        <a:spcAft>
          <a:spcPct val="0"/>
        </a:spcAft>
        <a:buChar char="»"/>
        <a:defRPr b="1">
          <a:solidFill>
            <a:schemeClr val="bg1"/>
          </a:solidFill>
          <a:latin typeface="+mn-lt"/>
          <a:cs typeface="+mn-cs"/>
        </a:defRPr>
      </a:lvl6pPr>
      <a:lvl7pPr marL="2971800" indent="-228600" algn="l" rtl="0" fontAlgn="base">
        <a:spcBef>
          <a:spcPct val="20000"/>
        </a:spcBef>
        <a:spcAft>
          <a:spcPct val="0"/>
        </a:spcAft>
        <a:buChar char="»"/>
        <a:defRPr b="1">
          <a:solidFill>
            <a:schemeClr val="bg1"/>
          </a:solidFill>
          <a:latin typeface="+mn-lt"/>
          <a:cs typeface="+mn-cs"/>
        </a:defRPr>
      </a:lvl7pPr>
      <a:lvl8pPr marL="3429000" indent="-228600" algn="l" rtl="0" fontAlgn="base">
        <a:spcBef>
          <a:spcPct val="20000"/>
        </a:spcBef>
        <a:spcAft>
          <a:spcPct val="0"/>
        </a:spcAft>
        <a:buChar char="»"/>
        <a:defRPr b="1">
          <a:solidFill>
            <a:schemeClr val="bg1"/>
          </a:solidFill>
          <a:latin typeface="+mn-lt"/>
          <a:cs typeface="+mn-cs"/>
        </a:defRPr>
      </a:lvl8pPr>
      <a:lvl9pPr marL="3886200" indent="-228600" algn="l" rtl="0" fontAlgn="base">
        <a:spcBef>
          <a:spcPct val="20000"/>
        </a:spcBef>
        <a:spcAft>
          <a:spcPct val="0"/>
        </a:spcAft>
        <a:buChar char="»"/>
        <a:defRPr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838200" y="3299931"/>
            <a:ext cx="7696200" cy="188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000" b="1" dirty="0" smtClean="0">
                <a:solidFill>
                  <a:schemeClr val="bg1"/>
                </a:solidFill>
              </a:rPr>
              <a:t>Kenneth Pickering (NASA GSFC), </a:t>
            </a:r>
            <a:r>
              <a:rPr lang="en-US" sz="2000" dirty="0" smtClean="0">
                <a:solidFill>
                  <a:schemeClr val="bg1"/>
                </a:solidFill>
              </a:rPr>
              <a:t> </a:t>
            </a:r>
            <a:r>
              <a:rPr lang="en-US" sz="2000" b="1" dirty="0" smtClean="0">
                <a:solidFill>
                  <a:schemeClr val="bg1"/>
                </a:solidFill>
              </a:rPr>
              <a:t>Lok Lamsal (USRA, NASA GSFC), Christopher Loughner (UMD, NASA GSFC),</a:t>
            </a:r>
            <a:r>
              <a:rPr lang="en-US" sz="2000" dirty="0" smtClean="0">
                <a:solidFill>
                  <a:schemeClr val="bg1"/>
                </a:solidFill>
              </a:rPr>
              <a:t> </a:t>
            </a:r>
            <a:r>
              <a:rPr lang="en-US" sz="2000" b="1" dirty="0" smtClean="0">
                <a:solidFill>
                  <a:schemeClr val="bg1"/>
                </a:solidFill>
              </a:rPr>
              <a:t>Scott Janz (NASA GSFC)</a:t>
            </a:r>
            <a:r>
              <a:rPr lang="en-US" sz="2000" dirty="0" smtClean="0">
                <a:solidFill>
                  <a:schemeClr val="bg1"/>
                </a:solidFill>
              </a:rPr>
              <a:t>, </a:t>
            </a:r>
            <a:r>
              <a:rPr lang="en-US" sz="2000" b="1" dirty="0" smtClean="0">
                <a:solidFill>
                  <a:schemeClr val="bg1"/>
                </a:solidFill>
              </a:rPr>
              <a:t>Nick Krotkov (NASA GSFC),</a:t>
            </a:r>
            <a:r>
              <a:rPr lang="en-US" sz="2000" dirty="0" smtClean="0">
                <a:solidFill>
                  <a:schemeClr val="bg1"/>
                </a:solidFill>
              </a:rPr>
              <a:t> </a:t>
            </a:r>
            <a:r>
              <a:rPr lang="en-US" sz="2000" b="1" dirty="0" smtClean="0">
                <a:solidFill>
                  <a:schemeClr val="bg1"/>
                </a:solidFill>
              </a:rPr>
              <a:t>Andy </a:t>
            </a:r>
            <a:r>
              <a:rPr lang="en-US" sz="2000" b="1" dirty="0" err="1" smtClean="0">
                <a:solidFill>
                  <a:schemeClr val="bg1"/>
                </a:solidFill>
              </a:rPr>
              <a:t>Weinheimer</a:t>
            </a:r>
            <a:r>
              <a:rPr lang="en-US" sz="2000" b="1" dirty="0" smtClean="0">
                <a:solidFill>
                  <a:schemeClr val="bg1"/>
                </a:solidFill>
              </a:rPr>
              <a:t> (NCAR)</a:t>
            </a:r>
            <a:r>
              <a:rPr lang="en-US" sz="2000" dirty="0" smtClean="0">
                <a:solidFill>
                  <a:schemeClr val="bg1"/>
                </a:solidFill>
              </a:rPr>
              <a:t>, </a:t>
            </a:r>
            <a:r>
              <a:rPr lang="en-US" sz="2000" b="1" dirty="0" smtClean="0">
                <a:solidFill>
                  <a:schemeClr val="bg1"/>
                </a:solidFill>
              </a:rPr>
              <a:t>Alan Fried (University of Colorado)</a:t>
            </a:r>
            <a:endParaRPr lang="en-US" sz="2000" b="1" dirty="0" smtClean="0">
              <a:solidFill>
                <a:schemeClr val="bg1"/>
              </a:solidFill>
              <a:latin typeface="Arial Narrow" pitchFamily="34" charset="0"/>
            </a:endParaRPr>
          </a:p>
        </p:txBody>
      </p:sp>
      <p:sp>
        <p:nvSpPr>
          <p:cNvPr id="16388" name="Rectangle 3"/>
          <p:cNvSpPr>
            <a:spLocks noChangeArrowheads="1"/>
          </p:cNvSpPr>
          <p:nvPr/>
        </p:nvSpPr>
        <p:spPr bwMode="auto">
          <a:xfrm>
            <a:off x="1143000" y="5562600"/>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smtClean="0">
                <a:solidFill>
                  <a:schemeClr val="bg1"/>
                </a:solidFill>
              </a:rPr>
              <a:t>14</a:t>
            </a:r>
            <a:r>
              <a:rPr lang="en-US" sz="1600" b="1" baseline="30000" dirty="0" smtClean="0">
                <a:solidFill>
                  <a:schemeClr val="bg1"/>
                </a:solidFill>
              </a:rPr>
              <a:t>th</a:t>
            </a:r>
            <a:r>
              <a:rPr lang="en-US" sz="1600" b="1" dirty="0" smtClean="0">
                <a:solidFill>
                  <a:schemeClr val="bg1"/>
                </a:solidFill>
              </a:rPr>
              <a:t> Annual CMAS Conference</a:t>
            </a:r>
          </a:p>
          <a:p>
            <a:pPr algn="ctr"/>
            <a:r>
              <a:rPr lang="en-US" sz="1600" b="1" dirty="0" smtClean="0">
                <a:solidFill>
                  <a:schemeClr val="bg1"/>
                </a:solidFill>
              </a:rPr>
              <a:t>UNC Chapel Hill,  North Carolina</a:t>
            </a:r>
            <a:endParaRPr lang="en-US" sz="1600" b="1" dirty="0">
              <a:solidFill>
                <a:schemeClr val="bg1"/>
              </a:solidFill>
            </a:endParaRPr>
          </a:p>
          <a:p>
            <a:pPr algn="ctr"/>
            <a:r>
              <a:rPr lang="en-US" sz="1600" b="1" dirty="0" smtClean="0">
                <a:solidFill>
                  <a:schemeClr val="bg1"/>
                </a:solidFill>
              </a:rPr>
              <a:t>October 5-7, 2015</a:t>
            </a:r>
            <a:endParaRPr lang="en-US" sz="1600" dirty="0">
              <a:solidFill>
                <a:schemeClr val="bg1"/>
              </a:solidFill>
            </a:endParaRPr>
          </a:p>
        </p:txBody>
      </p:sp>
      <p:sp>
        <p:nvSpPr>
          <p:cNvPr id="5" name="Text Box 2"/>
          <p:cNvSpPr txBox="1">
            <a:spLocks noChangeArrowheads="1"/>
          </p:cNvSpPr>
          <p:nvPr/>
        </p:nvSpPr>
        <p:spPr bwMode="auto">
          <a:xfrm>
            <a:off x="152400" y="1219200"/>
            <a:ext cx="8839200" cy="2283702"/>
          </a:xfrm>
          <a:prstGeom prst="rect">
            <a:avLst/>
          </a:prstGeom>
          <a:noFill/>
          <a:ln w="9525">
            <a:noFill/>
            <a:miter lim="800000"/>
            <a:headEnd/>
            <a:tailEnd/>
          </a:ln>
        </p:spPr>
        <p:txBody>
          <a:bodyPr wrap="square">
            <a:spAutoFit/>
          </a:bodyPr>
          <a:lstStyle/>
          <a:p>
            <a:pPr marL="0" marR="0" algn="ctr">
              <a:lnSpc>
                <a:spcPct val="115000"/>
              </a:lnSpc>
              <a:spcBef>
                <a:spcPts val="0"/>
              </a:spcBef>
              <a:spcAft>
                <a:spcPts val="0"/>
              </a:spcAft>
            </a:pPr>
            <a:r>
              <a:rPr lang="en-US" sz="3200" b="1" dirty="0" smtClean="0">
                <a:solidFill>
                  <a:srgbClr val="FFC000"/>
                </a:solidFill>
                <a:latin typeface="Times New Roman"/>
                <a:ea typeface="Calibri"/>
                <a:cs typeface="Times New Roman"/>
              </a:rPr>
              <a:t>Use of CMAQ Model Output in Trace Gas Retrievals</a:t>
            </a:r>
            <a:r>
              <a:rPr lang="en-US" sz="2800" dirty="0" smtClean="0">
                <a:solidFill>
                  <a:srgbClr val="FFC000"/>
                </a:solidFill>
                <a:latin typeface="Calibri"/>
                <a:ea typeface="Calibri"/>
                <a:cs typeface="Times New Roman"/>
              </a:rPr>
              <a:t> </a:t>
            </a:r>
            <a:r>
              <a:rPr lang="en-US" sz="3200" b="1" dirty="0" smtClean="0">
                <a:solidFill>
                  <a:srgbClr val="FFC000"/>
                </a:solidFill>
                <a:latin typeface="Times New Roman"/>
                <a:ea typeface="Calibri"/>
              </a:rPr>
              <a:t>from Satellite and Airborne UV-Vis Spectrometers</a:t>
            </a:r>
            <a:endParaRPr lang="en-US"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3200" b="1" dirty="0" smtClean="0">
              <a:solidFill>
                <a:srgbClr val="FFCC66"/>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0"/>
          <p:cNvPicPr>
            <a:picLocks noChangeAspect="1" noChangeArrowheads="1"/>
          </p:cNvPicPr>
          <p:nvPr/>
        </p:nvPicPr>
        <p:blipFill>
          <a:blip r:embed="rId3" cstate="print"/>
          <a:srcRect/>
          <a:stretch>
            <a:fillRect/>
          </a:stretch>
        </p:blipFill>
        <p:spPr bwMode="auto">
          <a:xfrm>
            <a:off x="7010400" y="60960"/>
            <a:ext cx="1186076" cy="10058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928568" y="2057400"/>
            <a:ext cx="7377232" cy="4103132"/>
            <a:chOff x="928568" y="2121932"/>
            <a:chExt cx="7377232" cy="4103132"/>
          </a:xfrm>
        </p:grpSpPr>
        <p:pic>
          <p:nvPicPr>
            <p:cNvPr id="5" name="Picture 4" descr="ana_lightning.png"/>
            <p:cNvPicPr>
              <a:picLocks noChangeAspect="1"/>
            </p:cNvPicPr>
            <p:nvPr/>
          </p:nvPicPr>
          <p:blipFill>
            <a:blip r:embed="rId2" cstate="print"/>
            <a:stretch>
              <a:fillRect/>
            </a:stretch>
          </p:blipFill>
          <p:spPr>
            <a:xfrm>
              <a:off x="1022968" y="2121932"/>
              <a:ext cx="7282832" cy="3657600"/>
            </a:xfrm>
            <a:prstGeom prst="rect">
              <a:avLst/>
            </a:prstGeom>
          </p:spPr>
        </p:pic>
        <p:sp>
          <p:nvSpPr>
            <p:cNvPr id="6" name="TextBox 5"/>
            <p:cNvSpPr txBox="1"/>
            <p:nvPr/>
          </p:nvSpPr>
          <p:spPr>
            <a:xfrm>
              <a:off x="928568" y="5802868"/>
              <a:ext cx="3262432" cy="369332"/>
            </a:xfrm>
            <a:prstGeom prst="rect">
              <a:avLst/>
            </a:prstGeom>
            <a:noFill/>
          </p:spPr>
          <p:txBody>
            <a:bodyPr wrap="none" rtlCol="0">
              <a:spAutoFit/>
            </a:bodyPr>
            <a:lstStyle/>
            <a:p>
              <a:r>
                <a:rPr lang="en-US" dirty="0" smtClean="0">
                  <a:solidFill>
                    <a:schemeClr val="bg1"/>
                  </a:solidFill>
                </a:rPr>
                <a:t>GMI simulation for June, 2005</a:t>
              </a:r>
            </a:p>
          </p:txBody>
        </p:sp>
        <p:sp>
          <p:nvSpPr>
            <p:cNvPr id="7" name="TextBox 6"/>
            <p:cNvSpPr txBox="1"/>
            <p:nvPr/>
          </p:nvSpPr>
          <p:spPr>
            <a:xfrm>
              <a:off x="5658177" y="5855732"/>
              <a:ext cx="2494657" cy="369332"/>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AMF</a:t>
              </a:r>
              <a:r>
                <a:rPr lang="en-US" baseline="-25000" dirty="0" err="1" smtClean="0">
                  <a:solidFill>
                    <a:schemeClr val="bg1"/>
                  </a:solidFill>
                </a:rPr>
                <a:t>NoL</a:t>
              </a:r>
              <a:r>
                <a:rPr lang="en-US" dirty="0" smtClean="0">
                  <a:solidFill>
                    <a:schemeClr val="bg1"/>
                  </a:solidFill>
                </a:rPr>
                <a:t>– AMF</a:t>
              </a:r>
              <a:r>
                <a:rPr lang="en-US" baseline="-25000" dirty="0" smtClean="0">
                  <a:solidFill>
                    <a:schemeClr val="bg1"/>
                  </a:solidFill>
                </a:rPr>
                <a:t>L</a:t>
              </a:r>
              <a:r>
                <a:rPr lang="en-US" dirty="0" smtClean="0">
                  <a:solidFill>
                    <a:schemeClr val="bg1"/>
                  </a:solidFill>
                </a:rPr>
                <a:t>)/AMF</a:t>
              </a:r>
              <a:r>
                <a:rPr lang="en-US" baseline="-25000" dirty="0" smtClean="0">
                  <a:solidFill>
                    <a:schemeClr val="bg1"/>
                  </a:solidFill>
                </a:rPr>
                <a:t>L</a:t>
              </a:r>
              <a:endParaRPr lang="en-US" baseline="-25000" dirty="0">
                <a:solidFill>
                  <a:schemeClr val="bg1"/>
                </a:solidFill>
              </a:endParaRPr>
            </a:p>
          </p:txBody>
        </p:sp>
        <p:sp>
          <p:nvSpPr>
            <p:cNvPr id="8" name="TextBox 7"/>
            <p:cNvSpPr txBox="1"/>
            <p:nvPr/>
          </p:nvSpPr>
          <p:spPr>
            <a:xfrm>
              <a:off x="5410200" y="2274332"/>
              <a:ext cx="2723823" cy="369332"/>
            </a:xfrm>
            <a:prstGeom prst="rect">
              <a:avLst/>
            </a:prstGeom>
            <a:noFill/>
          </p:spPr>
          <p:txBody>
            <a:bodyPr wrap="none" rtlCol="0">
              <a:spAutoFit/>
            </a:bodyPr>
            <a:lstStyle/>
            <a:p>
              <a:r>
                <a:rPr lang="en-US" dirty="0" err="1" smtClean="0">
                  <a:solidFill>
                    <a:schemeClr val="accent6">
                      <a:lumMod val="75000"/>
                    </a:schemeClr>
                  </a:solidFill>
                  <a:latin typeface="+mn-lt"/>
                </a:rPr>
                <a:t>sza</a:t>
              </a:r>
              <a:r>
                <a:rPr lang="en-US" dirty="0" smtClean="0">
                  <a:solidFill>
                    <a:schemeClr val="accent6">
                      <a:lumMod val="75000"/>
                    </a:schemeClr>
                  </a:solidFill>
                  <a:latin typeface="+mn-lt"/>
                </a:rPr>
                <a:t>=45, </a:t>
              </a:r>
              <a:r>
                <a:rPr lang="en-US" dirty="0" err="1" smtClean="0">
                  <a:solidFill>
                    <a:schemeClr val="accent6">
                      <a:lumMod val="75000"/>
                    </a:schemeClr>
                  </a:solidFill>
                  <a:latin typeface="+mn-lt"/>
                </a:rPr>
                <a:t>vza</a:t>
              </a:r>
              <a:r>
                <a:rPr lang="en-US" dirty="0" smtClean="0">
                  <a:solidFill>
                    <a:schemeClr val="accent6">
                      <a:lumMod val="75000"/>
                    </a:schemeClr>
                  </a:solidFill>
                  <a:latin typeface="+mn-lt"/>
                </a:rPr>
                <a:t>=30, </a:t>
              </a:r>
              <a:r>
                <a:rPr lang="en-US" dirty="0" err="1" smtClean="0">
                  <a:solidFill>
                    <a:schemeClr val="accent6">
                      <a:lumMod val="75000"/>
                    </a:schemeClr>
                  </a:solidFill>
                  <a:latin typeface="+mn-lt"/>
                </a:rPr>
                <a:t>raz</a:t>
              </a:r>
              <a:r>
                <a:rPr lang="en-US" dirty="0" smtClean="0">
                  <a:solidFill>
                    <a:schemeClr val="accent6">
                      <a:lumMod val="75000"/>
                    </a:schemeClr>
                  </a:solidFill>
                  <a:latin typeface="+mn-lt"/>
                </a:rPr>
                <a:t>=45</a:t>
              </a:r>
              <a:endParaRPr lang="en-US" dirty="0">
                <a:solidFill>
                  <a:schemeClr val="accent6">
                    <a:lumMod val="75000"/>
                  </a:schemeClr>
                </a:solidFill>
                <a:latin typeface="+mn-lt"/>
              </a:endParaRPr>
            </a:p>
          </p:txBody>
        </p:sp>
      </p:grpSp>
      <p:sp>
        <p:nvSpPr>
          <p:cNvPr id="9" name="Title 3"/>
          <p:cNvSpPr txBox="1">
            <a:spLocks/>
          </p:cNvSpPr>
          <p:nvPr/>
        </p:nvSpPr>
        <p:spPr bwMode="auto">
          <a:xfrm>
            <a:off x="0" y="76200"/>
            <a:ext cx="9144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lgn="ctr" eaLnBrk="0" hangingPunct="0">
              <a:defRPr/>
            </a:pPr>
            <a:r>
              <a:rPr lang="en-US" sz="2400" b="1" kern="0" dirty="0" smtClean="0">
                <a:solidFill>
                  <a:srgbClr val="FFCC66"/>
                </a:solidFill>
                <a:effectLst>
                  <a:outerShdw blurRad="38100" dist="38100" dir="2700000" algn="tl">
                    <a:srgbClr val="000000"/>
                  </a:outerShdw>
                </a:effectLst>
                <a:latin typeface="Helvetica"/>
                <a:cs typeface="Arial"/>
              </a:rPr>
              <a:t>Sensitivity of AMF to A-Priori NO</a:t>
            </a:r>
            <a:r>
              <a:rPr lang="en-US" sz="2400" b="1" kern="0" baseline="-25000" dirty="0" smtClean="0">
                <a:solidFill>
                  <a:srgbClr val="FFCC66"/>
                </a:solidFill>
                <a:effectLst>
                  <a:outerShdw blurRad="38100" dist="38100" dir="2700000" algn="tl">
                    <a:srgbClr val="000000"/>
                  </a:outerShdw>
                </a:effectLst>
                <a:latin typeface="Helvetica"/>
                <a:cs typeface="Arial"/>
              </a:rPr>
              <a:t>2</a:t>
            </a:r>
            <a:r>
              <a:rPr lang="en-US" sz="2400" b="1" kern="0" dirty="0" smtClean="0">
                <a:solidFill>
                  <a:srgbClr val="FFCC66"/>
                </a:solidFill>
                <a:effectLst>
                  <a:outerShdw blurRad="38100" dist="38100" dir="2700000" algn="tl">
                    <a:srgbClr val="000000"/>
                  </a:outerShdw>
                </a:effectLst>
                <a:latin typeface="Helvetica"/>
                <a:cs typeface="Arial"/>
              </a:rPr>
              <a:t> Profiles: </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Lightning </a:t>
            </a:r>
            <a:r>
              <a:rPr kumimoji="0" lang="en-US" sz="2400" b="1" i="0" u="none" strike="noStrike" kern="0" cap="none" spc="0" normalizeH="0" baseline="0" noProof="0" dirty="0" err="1" smtClean="0">
                <a:ln>
                  <a:noFill/>
                </a:ln>
                <a:solidFill>
                  <a:srgbClr val="FFCC66"/>
                </a:solidFill>
                <a:effectLst>
                  <a:outerShdw blurRad="38100" dist="38100" dir="2700000" algn="tl">
                    <a:srgbClr val="000000"/>
                  </a:outerShdw>
                </a:effectLst>
                <a:uLnTx/>
                <a:uFillTx/>
                <a:latin typeface="+mj-lt"/>
                <a:ea typeface="+mj-ea"/>
                <a:cs typeface="+mj-cs"/>
              </a:rPr>
              <a:t>NO</a:t>
            </a:r>
            <a:r>
              <a:rPr kumimoji="0" lang="en-US" sz="2400" b="1" i="0" u="none" strike="noStrike" kern="0" cap="none" spc="0" normalizeH="0" baseline="-25000" noProof="0" dirty="0" err="1" smtClean="0">
                <a:ln>
                  <a:noFill/>
                </a:ln>
                <a:solidFill>
                  <a:srgbClr val="FFCC66"/>
                </a:solidFill>
                <a:effectLst>
                  <a:outerShdw blurRad="38100" dist="38100" dir="2700000" algn="tl">
                    <a:srgbClr val="000000"/>
                  </a:outerShdw>
                </a:effectLst>
                <a:uLnTx/>
                <a:uFillTx/>
                <a:latin typeface="+mj-lt"/>
                <a:ea typeface="+mj-ea"/>
                <a:cs typeface="+mj-cs"/>
              </a:rPr>
              <a:t>x</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endParaRPr kumimoji="0" lang="en-US" sz="24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0" name="Rectangle 9"/>
          <p:cNvSpPr>
            <a:spLocks noChangeArrowheads="1"/>
          </p:cNvSpPr>
          <p:nvPr/>
        </p:nvSpPr>
        <p:spPr bwMode="auto">
          <a:xfrm>
            <a:off x="0" y="6248400"/>
            <a:ext cx="9144000" cy="6096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buFont typeface="Wingdings" pitchFamily="2" charset="2"/>
              <a:buChar char="§"/>
            </a:pPr>
            <a:r>
              <a:rPr lang="de-DE" dirty="0" smtClean="0">
                <a:solidFill>
                  <a:schemeClr val="bg1"/>
                </a:solidFill>
                <a:latin typeface="+mn-lt"/>
                <a:sym typeface="Book Antiqua" pitchFamily="18" charset="0"/>
              </a:rPr>
              <a:t>Neglecting lightning NO</a:t>
            </a:r>
            <a:r>
              <a:rPr lang="de-DE" baseline="-25000" dirty="0" smtClean="0">
                <a:solidFill>
                  <a:schemeClr val="bg1"/>
                </a:solidFill>
                <a:latin typeface="+mn-lt"/>
                <a:sym typeface="Book Antiqua" pitchFamily="18" charset="0"/>
              </a:rPr>
              <a:t>x</a:t>
            </a:r>
            <a:r>
              <a:rPr lang="de-DE" dirty="0" smtClean="0">
                <a:solidFill>
                  <a:schemeClr val="bg1"/>
                </a:solidFill>
                <a:latin typeface="+mn-lt"/>
                <a:sym typeface="Book Antiqua" pitchFamily="18" charset="0"/>
              </a:rPr>
              <a:t> changes profiles, AMFs, and therefore VCDs</a:t>
            </a:r>
          </a:p>
        </p:txBody>
      </p:sp>
      <p:sp>
        <p:nvSpPr>
          <p:cNvPr id="12" name="Rectangle 11"/>
          <p:cNvSpPr>
            <a:spLocks noChangeArrowheads="1"/>
          </p:cNvSpPr>
          <p:nvPr/>
        </p:nvSpPr>
        <p:spPr bwMode="auto">
          <a:xfrm>
            <a:off x="0" y="762000"/>
            <a:ext cx="9144000" cy="10668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buFont typeface="Wingdings" pitchFamily="2" charset="2"/>
              <a:buChar char="§"/>
            </a:pPr>
            <a:r>
              <a:rPr lang="de-DE" dirty="0" smtClean="0">
                <a:solidFill>
                  <a:schemeClr val="bg1"/>
                </a:solidFill>
                <a:latin typeface="+mn-lt"/>
                <a:sym typeface="Book Antiqua" pitchFamily="18" charset="0"/>
              </a:rPr>
              <a:t>Some users recalculate AMF using high-resolution regional model profiles that may not include lightning NO</a:t>
            </a:r>
            <a:r>
              <a:rPr lang="de-DE" baseline="-25000" dirty="0" smtClean="0">
                <a:solidFill>
                  <a:schemeClr val="bg1"/>
                </a:solidFill>
                <a:latin typeface="+mn-lt"/>
                <a:sym typeface="Book Antiqua" pitchFamily="18" charset="0"/>
              </a:rPr>
              <a:t>x</a:t>
            </a:r>
            <a:r>
              <a:rPr lang="de-DE" dirty="0" smtClean="0">
                <a:solidFill>
                  <a:schemeClr val="bg1"/>
                </a:solidFill>
                <a:latin typeface="+mn-lt"/>
                <a:sym typeface="Book Antiqua" pitchFamily="18" charset="0"/>
              </a:rPr>
              <a:t> emissions.What errors might they introduce in the data they generate?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37250686"/>
              </p:ext>
            </p:extLst>
          </p:nvPr>
        </p:nvGraphicFramePr>
        <p:xfrm>
          <a:off x="533400" y="1066800"/>
          <a:ext cx="7924800" cy="5678315"/>
        </p:xfrm>
        <a:graphic>
          <a:graphicData uri="http://schemas.openxmlformats.org/drawingml/2006/table">
            <a:tbl>
              <a:tblPr firstRow="1" bandRow="1">
                <a:tableStyleId>{5C22544A-7EE6-4342-B048-85BDC9FD1C3A}</a:tableStyleId>
              </a:tblPr>
              <a:tblGrid>
                <a:gridCol w="2680391"/>
                <a:gridCol w="1586809"/>
                <a:gridCol w="1662147"/>
                <a:gridCol w="1995453"/>
              </a:tblGrid>
              <a:tr h="476245">
                <a:tc gridSpan="4">
                  <a:txBody>
                    <a:bodyPr/>
                    <a:lstStyle/>
                    <a:p>
                      <a:pPr algn="ctr"/>
                      <a:r>
                        <a:rPr lang="en-US" sz="1800" b="1" dirty="0" smtClean="0">
                          <a:solidFill>
                            <a:schemeClr val="tx1"/>
                          </a:solidFill>
                          <a:latin typeface="+mn-lt"/>
                          <a:cs typeface="Microsoft Sans Serif" pitchFamily="34" charset="0"/>
                        </a:rPr>
                        <a:t>Three</a:t>
                      </a:r>
                      <a:r>
                        <a:rPr lang="en-US" sz="1800" b="1" baseline="0" dirty="0" smtClean="0">
                          <a:solidFill>
                            <a:schemeClr val="tx1"/>
                          </a:solidFill>
                          <a:latin typeface="+mn-lt"/>
                          <a:cs typeface="Microsoft Sans Serif" pitchFamily="34" charset="0"/>
                        </a:rPr>
                        <a:t> CMAQ simulations: Model set up</a:t>
                      </a:r>
                      <a:endParaRPr lang="en-US" sz="1800" b="1" dirty="0">
                        <a:solidFill>
                          <a:schemeClr val="tx1"/>
                        </a:solidFill>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pPr algn="ctr"/>
                      <a:endParaRPr lang="en-US" sz="1800" b="1" dirty="0">
                        <a:solidFill>
                          <a:schemeClr val="tx1"/>
                        </a:solidFill>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6343">
                <a:tc>
                  <a:txBody>
                    <a:bodyPr/>
                    <a:lstStyle/>
                    <a:p>
                      <a:r>
                        <a:rPr lang="en-US" sz="1600" b="1" dirty="0" smtClean="0">
                          <a:solidFill>
                            <a:schemeClr val="tx1"/>
                          </a:solidFill>
                          <a:latin typeface="+mn-lt"/>
                          <a:cs typeface="Microsoft Sans Serif" pitchFamily="34" charset="0"/>
                        </a:rPr>
                        <a:t>Horizontal</a:t>
                      </a:r>
                      <a:r>
                        <a:rPr lang="en-US" sz="1600" b="1" baseline="0" dirty="0" smtClean="0">
                          <a:solidFill>
                            <a:schemeClr val="tx1"/>
                          </a:solidFill>
                          <a:latin typeface="+mn-lt"/>
                          <a:cs typeface="Microsoft Sans Serif" pitchFamily="34" charset="0"/>
                        </a:rPr>
                        <a:t> resolution</a:t>
                      </a:r>
                      <a:endParaRPr lang="en-US" sz="1600" b="1" dirty="0">
                        <a:solidFill>
                          <a:schemeClr val="tx1"/>
                        </a:solidFill>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solidFill>
                            <a:schemeClr val="tx1"/>
                          </a:solidFill>
                          <a:latin typeface="+mn-lt"/>
                          <a:cs typeface="Microsoft Sans Serif" pitchFamily="34" charset="0"/>
                        </a:rPr>
                        <a:t>4</a:t>
                      </a:r>
                      <a:r>
                        <a:rPr lang="en-US" sz="1600" b="0" baseline="0" dirty="0" smtClean="0">
                          <a:solidFill>
                            <a:schemeClr val="tx1"/>
                          </a:solidFill>
                          <a:latin typeface="+mn-lt"/>
                          <a:cs typeface="Microsoft Sans Serif" pitchFamily="34" charset="0"/>
                        </a:rPr>
                        <a:t> km x 4 km</a:t>
                      </a:r>
                      <a:endParaRPr lang="en-US" sz="1600" b="0" dirty="0">
                        <a:solidFill>
                          <a:schemeClr val="tx1"/>
                        </a:solidFill>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b="0" dirty="0">
                        <a:solidFill>
                          <a:schemeClr val="tx1"/>
                        </a:solidFill>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Vertical</a:t>
                      </a:r>
                      <a:r>
                        <a:rPr lang="en-US" sz="1600" b="1" baseline="0" dirty="0" smtClean="0">
                          <a:latin typeface="+mn-lt"/>
                          <a:cs typeface="Microsoft Sans Serif" pitchFamily="34" charset="0"/>
                        </a:rPr>
                        <a:t> levels </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latin typeface="+mn-lt"/>
                          <a:cs typeface="Microsoft Sans Serif" pitchFamily="34" charset="0"/>
                        </a:rPr>
                        <a:t>45 (surface-100</a:t>
                      </a:r>
                      <a:r>
                        <a:rPr lang="en-US" sz="1600" b="0" baseline="0" dirty="0" smtClean="0">
                          <a:latin typeface="+mn-lt"/>
                          <a:cs typeface="Microsoft Sans Serif" pitchFamily="34" charset="0"/>
                        </a:rPr>
                        <a:t> </a:t>
                      </a:r>
                      <a:r>
                        <a:rPr lang="en-US" sz="1600" b="0" baseline="0" dirty="0" err="1" smtClean="0">
                          <a:latin typeface="+mn-lt"/>
                          <a:cs typeface="Microsoft Sans Serif" pitchFamily="34" charset="0"/>
                        </a:rPr>
                        <a:t>hPa</a:t>
                      </a:r>
                      <a:r>
                        <a:rPr lang="en-US" sz="1600" b="0" baseline="0" dirty="0" smtClean="0">
                          <a:latin typeface="+mn-lt"/>
                          <a:cs typeface="Microsoft Sans Serif" pitchFamily="34" charset="0"/>
                        </a:rPr>
                        <a:t>)</a:t>
                      </a:r>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Chemical mechanism</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latin typeface="+mn-lt"/>
                          <a:cs typeface="Microsoft Sans Serif" pitchFamily="34" charset="0"/>
                        </a:rPr>
                        <a:t>CB05</a:t>
                      </a:r>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Aerosols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latin typeface="+mn-lt"/>
                          <a:cs typeface="Microsoft Sans Serif" pitchFamily="34" charset="0"/>
                        </a:rPr>
                        <a:t>AE5</a:t>
                      </a:r>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Dry</a:t>
                      </a:r>
                      <a:r>
                        <a:rPr lang="en-US" sz="1600" b="1" baseline="0" dirty="0" smtClean="0">
                          <a:latin typeface="+mn-lt"/>
                          <a:cs typeface="Microsoft Sans Serif" pitchFamily="34" charset="0"/>
                        </a:rPr>
                        <a:t> deposition</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latin typeface="+mn-lt"/>
                          <a:cs typeface="Microsoft Sans Serif" pitchFamily="34" charset="0"/>
                        </a:rPr>
                        <a:t>M3DRY</a:t>
                      </a:r>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Vertical diffusion</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600" b="0" dirty="0" smtClean="0">
                          <a:latin typeface="+mn-lt"/>
                          <a:cs typeface="Microsoft Sans Serif" pitchFamily="34" charset="0"/>
                        </a:rPr>
                        <a:t>ACM2</a:t>
                      </a:r>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b="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Boundary condition</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cs typeface="Microsoft Sans Serif" pitchFamily="34" charset="0"/>
                        </a:rPr>
                        <a:t>CMAQ; 12 km x 12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Biogenic emissions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cs typeface="Microsoft Sans Serif" pitchFamily="34" charset="0"/>
                        </a:rPr>
                        <a:t>Calculated within CMAQ with BEIS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Biomass burn.</a:t>
                      </a:r>
                      <a:r>
                        <a:rPr lang="en-US" sz="1600" b="1" baseline="0" dirty="0" smtClean="0">
                          <a:latin typeface="+mn-lt"/>
                          <a:cs typeface="Microsoft Sans Serif" pitchFamily="34" charset="0"/>
                        </a:rPr>
                        <a:t> emissions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cs typeface="Microsoft Sans Serif" pitchFamily="34" charset="0"/>
                        </a:rPr>
                        <a:t>FINNv1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Lightning</a:t>
                      </a:r>
                      <a:r>
                        <a:rPr lang="en-US" sz="1600" b="1" baseline="0" dirty="0" smtClean="0">
                          <a:latin typeface="+mn-lt"/>
                          <a:cs typeface="Microsoft Sans Serif" pitchFamily="34" charset="0"/>
                        </a:rPr>
                        <a:t> emissions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cs typeface="Microsoft Sans Serif" pitchFamily="34" charset="0"/>
                        </a:rPr>
                        <a:t>Calculated within CMAQ (Allen et al.,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Anthropogenic emissions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Microsoft Sans Serif" pitchFamily="34" charset="0"/>
                        </a:rPr>
                        <a:t>NEI-2005 projected to 2012 </a:t>
                      </a: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9611">
                <a:tc>
                  <a:txBody>
                    <a:bodyPr/>
                    <a:lstStyle/>
                    <a:p>
                      <a:endParaRPr lang="en-US" sz="18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latin typeface="+mn-lt"/>
                          <a:cs typeface="Microsoft Sans Serif" pitchFamily="34" charset="0"/>
                        </a:rPr>
                        <a:t>Simulation 1</a:t>
                      </a:r>
                      <a:endParaRPr lang="en-US" sz="18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1" dirty="0" smtClean="0">
                          <a:latin typeface="+mn-lt"/>
                          <a:cs typeface="Microsoft Sans Serif" pitchFamily="34" charset="0"/>
                        </a:rPr>
                        <a:t>Simulation 2</a:t>
                      </a:r>
                      <a:endParaRPr lang="en-US" sz="18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1" dirty="0" smtClean="0">
                          <a:latin typeface="+mn-lt"/>
                          <a:cs typeface="Microsoft Sans Serif" pitchFamily="34" charset="0"/>
                        </a:rPr>
                        <a:t>Simulation 3</a:t>
                      </a:r>
                      <a:endParaRPr lang="en-US" sz="18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6343">
                <a:tc>
                  <a:txBody>
                    <a:bodyPr/>
                    <a:lstStyle/>
                    <a:p>
                      <a:r>
                        <a:rPr lang="en-US" sz="1600" b="1" dirty="0" smtClean="0">
                          <a:latin typeface="+mn-lt"/>
                          <a:cs typeface="Microsoft Sans Serif" pitchFamily="34" charset="0"/>
                        </a:rPr>
                        <a:t>Mobile sources</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Base</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50% reduction</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50% reduction</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343">
                <a:tc>
                  <a:txBody>
                    <a:bodyPr/>
                    <a:lstStyle/>
                    <a:p>
                      <a:r>
                        <a:rPr lang="en-US" sz="1600" b="1" dirty="0" smtClean="0">
                          <a:latin typeface="+mn-lt"/>
                          <a:cs typeface="Microsoft Sans Serif" pitchFamily="34" charset="0"/>
                        </a:rPr>
                        <a:t>WRF PBL scheme</a:t>
                      </a:r>
                      <a:endParaRPr lang="en-US" sz="1600" b="1"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ACM2</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ACM2</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mn-lt"/>
                          <a:cs typeface="Microsoft Sans Serif" pitchFamily="34" charset="0"/>
                        </a:rPr>
                        <a:t>YSU</a:t>
                      </a:r>
                      <a:endParaRPr lang="en-US" sz="1600" dirty="0">
                        <a:latin typeface="+mn-lt"/>
                        <a:cs typeface="Microsoft Sans Serif"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2"/>
          <p:cNvSpPr>
            <a:spLocks noGrp="1" noChangeArrowheads="1"/>
          </p:cNvSpPr>
          <p:nvPr>
            <p:ph type="title" sz="quarter"/>
          </p:nvPr>
        </p:nvSpPr>
        <p:spPr>
          <a:xfrm>
            <a:off x="152400" y="0"/>
            <a:ext cx="8686800" cy="838200"/>
          </a:xfrm>
        </p:spPr>
        <p:txBody>
          <a:bodyPr/>
          <a:lstStyle/>
          <a:p>
            <a:pPr eaLnBrk="1" hangingPunct="1">
              <a:defRPr/>
            </a:pPr>
            <a:r>
              <a:rPr lang="de-DE" dirty="0" smtClean="0"/>
              <a:t>High Resolution CMAQ Simulations to Study Retrieval Sensitivity to Diurnal Changes in NO</a:t>
            </a:r>
            <a:r>
              <a:rPr lang="de-DE" baseline="-25000" dirty="0" smtClean="0"/>
              <a:t>2</a:t>
            </a:r>
            <a:r>
              <a:rPr lang="de-DE" dirty="0" smtClean="0"/>
              <a:t> Profiles</a:t>
            </a:r>
            <a:endParaRPr lang="en-GB" dirty="0" smtClean="0"/>
          </a:p>
        </p:txBody>
      </p:sp>
    </p:spTree>
    <p:extLst>
      <p:ext uri="{BB962C8B-B14F-4D97-AF65-F5344CB8AC3E}">
        <p14:creationId xmlns:p14="http://schemas.microsoft.com/office/powerpoint/2010/main" val="392057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sz="quarter"/>
          </p:nvPr>
        </p:nvSpPr>
        <p:spPr>
          <a:xfrm>
            <a:off x="152400" y="0"/>
            <a:ext cx="8991600" cy="685800"/>
          </a:xfrm>
        </p:spPr>
        <p:txBody>
          <a:bodyPr/>
          <a:lstStyle/>
          <a:p>
            <a:pPr eaLnBrk="1" hangingPunct="1">
              <a:defRPr/>
            </a:pPr>
            <a:r>
              <a:rPr lang="de-DE" dirty="0" smtClean="0"/>
              <a:t>Evaluation of Modeled NO</a:t>
            </a:r>
            <a:r>
              <a:rPr lang="de-DE" baseline="-25000" dirty="0" smtClean="0"/>
              <a:t>2</a:t>
            </a:r>
            <a:r>
              <a:rPr lang="de-DE" dirty="0" smtClean="0"/>
              <a:t> Profiles: Methods</a:t>
            </a:r>
            <a:endParaRPr lang="en-GB" sz="3200" baseline="-25000" dirty="0" smtClean="0"/>
          </a:p>
        </p:txBody>
      </p:sp>
      <p:sp>
        <p:nvSpPr>
          <p:cNvPr id="7" name="Rectangle 6"/>
          <p:cNvSpPr>
            <a:spLocks noChangeArrowheads="1"/>
          </p:cNvSpPr>
          <p:nvPr/>
        </p:nvSpPr>
        <p:spPr bwMode="auto">
          <a:xfrm>
            <a:off x="381000" y="914400"/>
            <a:ext cx="8382000" cy="5638800"/>
          </a:xfrm>
          <a:prstGeom prst="rect">
            <a:avLst/>
          </a:prstGeom>
          <a:solidFill>
            <a:schemeClr val="bg1">
              <a:alpha val="0"/>
            </a:schemeClr>
          </a:solidFill>
          <a:ln w="9525">
            <a:noFill/>
            <a:miter lim="800000"/>
            <a:headEnd/>
            <a:tailEnd/>
          </a:ln>
        </p:spPr>
        <p:txBody>
          <a:bodyPr lIns="91434" tIns="45717" rIns="91434" bIns="45717"/>
          <a:lstStyle/>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a:t>
            </a:r>
            <a:r>
              <a:rPr lang="de-DE" sz="2000" b="1" dirty="0" smtClean="0">
                <a:solidFill>
                  <a:schemeClr val="bg1"/>
                </a:solidFill>
                <a:latin typeface="+mn-lt"/>
                <a:sym typeface="Book Antiqua" pitchFamily="18" charset="0"/>
              </a:rPr>
              <a:t>Location: </a:t>
            </a:r>
            <a:r>
              <a:rPr lang="de-DE" sz="2000" dirty="0" smtClean="0">
                <a:solidFill>
                  <a:schemeClr val="bg1"/>
                </a:solidFill>
                <a:latin typeface="+mn-lt"/>
                <a:sym typeface="Book Antiqua" pitchFamily="18" charset="0"/>
              </a:rPr>
              <a:t>Padonia, Maryland </a:t>
            </a:r>
            <a:r>
              <a:rPr lang="de-DE" sz="2000" b="1" dirty="0" smtClean="0">
                <a:solidFill>
                  <a:schemeClr val="bg1"/>
                </a:solidFill>
                <a:latin typeface="+mn-lt"/>
                <a:sym typeface="Book Antiqua" pitchFamily="18" charset="0"/>
              </a:rPr>
              <a:t>(DISCOVER-AQ)</a:t>
            </a: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a:t>
            </a:r>
            <a:r>
              <a:rPr lang="de-DE" sz="2000" b="1" dirty="0" smtClean="0">
                <a:solidFill>
                  <a:schemeClr val="bg1"/>
                </a:solidFill>
                <a:latin typeface="+mn-lt"/>
                <a:sym typeface="Book Antiqua" pitchFamily="18" charset="0"/>
              </a:rPr>
              <a:t>Observation period</a:t>
            </a:r>
            <a:r>
              <a:rPr lang="de-DE" sz="2000" dirty="0" smtClean="0">
                <a:solidFill>
                  <a:schemeClr val="bg1"/>
                </a:solidFill>
                <a:latin typeface="+mn-lt"/>
                <a:sym typeface="Book Antiqua" pitchFamily="18" charset="0"/>
              </a:rPr>
              <a:t>: 3-4 spirals/day for 14 days in July 2011 (Hours covered 6 AM – 5 PM, local time)</a:t>
            </a:r>
          </a:p>
          <a:p>
            <a:pPr marL="484188" lvl="1" indent="-293688">
              <a:lnSpc>
                <a:spcPct val="130000"/>
              </a:lnSpc>
              <a:buFont typeface="Times New Roman" pitchFamily="18" charset="0"/>
              <a:buChar char="►"/>
            </a:pPr>
            <a:r>
              <a:rPr lang="de-DE" sz="2000" b="1" dirty="0" smtClean="0">
                <a:solidFill>
                  <a:schemeClr val="bg1"/>
                </a:solidFill>
                <a:latin typeface="+mn-lt"/>
                <a:sym typeface="Book Antiqua" pitchFamily="18" charset="0"/>
              </a:rPr>
              <a:t>NO</a:t>
            </a:r>
            <a:r>
              <a:rPr lang="de-DE" sz="2000" b="1" baseline="-25000" dirty="0" smtClean="0">
                <a:solidFill>
                  <a:schemeClr val="bg1"/>
                </a:solidFill>
                <a:latin typeface="+mn-lt"/>
                <a:sym typeface="Book Antiqua" pitchFamily="18" charset="0"/>
              </a:rPr>
              <a:t>2</a:t>
            </a:r>
            <a:r>
              <a:rPr lang="de-DE" sz="2000" b="1" dirty="0" smtClean="0">
                <a:solidFill>
                  <a:schemeClr val="bg1"/>
                </a:solidFill>
                <a:latin typeface="+mn-lt"/>
                <a:sym typeface="Book Antiqua" pitchFamily="18" charset="0"/>
              </a:rPr>
              <a:t> observations:</a:t>
            </a:r>
            <a:endParaRPr lang="de-DE" sz="2000" dirty="0" smtClean="0">
              <a:solidFill>
                <a:schemeClr val="bg1"/>
              </a:solidFill>
              <a:latin typeface="+mn-lt"/>
              <a:sym typeface="Book Antiqua" pitchFamily="18" charset="0"/>
            </a:endParaRPr>
          </a:p>
          <a:p>
            <a:pPr marL="941388" lvl="2" indent="-293688">
              <a:lnSpc>
                <a:spcPct val="130000"/>
              </a:lnSpc>
              <a:buFont typeface="Wingdings" pitchFamily="2" charset="2"/>
              <a:buChar char="v"/>
            </a:pPr>
            <a:r>
              <a:rPr lang="de-DE" sz="2000" b="0" dirty="0" smtClean="0">
                <a:solidFill>
                  <a:schemeClr val="bg1"/>
                </a:solidFill>
                <a:latin typeface="+mn-lt"/>
                <a:sym typeface="Book Antiqua" pitchFamily="18" charset="0"/>
              </a:rPr>
              <a:t> </a:t>
            </a:r>
            <a:r>
              <a:rPr lang="de-DE" sz="2000" dirty="0" smtClean="0">
                <a:solidFill>
                  <a:schemeClr val="bg1"/>
                </a:solidFill>
                <a:latin typeface="+mn-lt"/>
                <a:sym typeface="Book Antiqua" pitchFamily="18" charset="0"/>
              </a:rPr>
              <a:t>Aircraft (P3B) measurements (300 m - ~4 km) NCAR data</a:t>
            </a:r>
          </a:p>
          <a:p>
            <a:pPr marL="941388" lvl="2" indent="-293688">
              <a:lnSpc>
                <a:spcPct val="130000"/>
              </a:lnSpc>
              <a:buFont typeface="Wingdings" pitchFamily="2" charset="2"/>
              <a:buChar char="v"/>
            </a:pPr>
            <a:r>
              <a:rPr lang="de-DE" sz="2000" b="0" dirty="0" smtClean="0">
                <a:solidFill>
                  <a:schemeClr val="bg1"/>
                </a:solidFill>
                <a:latin typeface="+mn-lt"/>
                <a:sym typeface="Book Antiqua" pitchFamily="18" charset="0"/>
              </a:rPr>
              <a:t> Surface measurements by photolytic converter instrument </a:t>
            </a:r>
          </a:p>
          <a:p>
            <a:pPr marL="941388" lvl="2" indent="-293688">
              <a:lnSpc>
                <a:spcPct val="130000"/>
              </a:lnSpc>
              <a:buFont typeface="Wingdings" pitchFamily="2" charset="2"/>
              <a:buChar char="v"/>
            </a:pPr>
            <a:r>
              <a:rPr lang="de-DE" sz="2000" dirty="0" smtClean="0">
                <a:solidFill>
                  <a:schemeClr val="bg1"/>
                </a:solidFill>
                <a:latin typeface="+mn-lt"/>
                <a:sym typeface="Book Antiqua" pitchFamily="18" charset="0"/>
              </a:rPr>
              <a:t>Spatial resolution comparable between model (4x4km) and spiral (radius ~5km)</a:t>
            </a: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a:t>
            </a:r>
            <a:r>
              <a:rPr lang="de-DE" sz="2000" b="1" dirty="0" smtClean="0">
                <a:solidFill>
                  <a:schemeClr val="bg1"/>
                </a:solidFill>
                <a:latin typeface="+mn-lt"/>
                <a:sym typeface="Book Antiqua" pitchFamily="18" charset="0"/>
              </a:rPr>
              <a:t>Observed PBL heights</a:t>
            </a:r>
            <a:r>
              <a:rPr lang="de-DE" sz="2000" dirty="0" smtClean="0">
                <a:solidFill>
                  <a:schemeClr val="bg1"/>
                </a:solidFill>
                <a:latin typeface="+mn-lt"/>
                <a:sym typeface="Book Antiqua" pitchFamily="18" charset="0"/>
              </a:rPr>
              <a:t>: Estimation based on temperature, water vapor, O</a:t>
            </a:r>
            <a:r>
              <a:rPr lang="de-DE" sz="2000" baseline="-25000" dirty="0" smtClean="0">
                <a:solidFill>
                  <a:schemeClr val="bg1"/>
                </a:solidFill>
                <a:latin typeface="+mn-lt"/>
                <a:sym typeface="Book Antiqua" pitchFamily="18" charset="0"/>
              </a:rPr>
              <a:t>3</a:t>
            </a:r>
            <a:r>
              <a:rPr lang="de-DE" sz="2000" dirty="0" smtClean="0">
                <a:solidFill>
                  <a:schemeClr val="bg1"/>
                </a:solidFill>
                <a:latin typeface="+mn-lt"/>
                <a:sym typeface="Book Antiqua" pitchFamily="18" charset="0"/>
              </a:rPr>
              <a:t> mixing ratios, and RH (Donald Lenschow)</a:t>
            </a:r>
            <a:endParaRPr lang="de-DE" sz="2000" b="0" dirty="0" smtClean="0">
              <a:solidFill>
                <a:schemeClr val="bg1"/>
              </a:solidFill>
              <a:latin typeface="+mn-lt"/>
              <a:sym typeface="Book Antiqua" pitchFamily="18" charset="0"/>
            </a:endParaRPr>
          </a:p>
          <a:p>
            <a:pPr marL="484188" lvl="1" indent="-293688">
              <a:lnSpc>
                <a:spcPct val="130000"/>
              </a:lnSpc>
              <a:buFont typeface="Times New Roman" pitchFamily="18" charset="0"/>
              <a:buChar char="►"/>
            </a:pPr>
            <a:r>
              <a:rPr lang="de-DE" sz="2000" b="1" dirty="0" smtClean="0">
                <a:solidFill>
                  <a:schemeClr val="bg1"/>
                </a:solidFill>
                <a:latin typeface="+mn-lt"/>
                <a:sym typeface="Book Antiqua" pitchFamily="18" charset="0"/>
              </a:rPr>
              <a:t>Collocation and sampling:</a:t>
            </a:r>
            <a:endParaRPr lang="de-DE" sz="2000" dirty="0" smtClean="0">
              <a:solidFill>
                <a:schemeClr val="bg1"/>
              </a:solidFill>
              <a:latin typeface="+mn-lt"/>
              <a:sym typeface="Book Antiqua" pitchFamily="18" charset="0"/>
            </a:endParaRPr>
          </a:p>
          <a:p>
            <a:pPr marL="941388" lvl="2" indent="-293688">
              <a:lnSpc>
                <a:spcPct val="130000"/>
              </a:lnSpc>
              <a:buFont typeface="Wingdings" pitchFamily="2" charset="2"/>
              <a:buChar char="v"/>
            </a:pPr>
            <a:r>
              <a:rPr lang="de-DE" sz="2000" b="0" dirty="0" smtClean="0">
                <a:solidFill>
                  <a:schemeClr val="bg1"/>
                </a:solidFill>
                <a:latin typeface="+mn-lt"/>
                <a:sym typeface="Book Antiqua" pitchFamily="18" charset="0"/>
              </a:rPr>
              <a:t> </a:t>
            </a:r>
            <a:r>
              <a:rPr lang="de-DE" sz="2000" dirty="0" smtClean="0">
                <a:solidFill>
                  <a:schemeClr val="bg1"/>
                </a:solidFill>
                <a:latin typeface="+mn-lt"/>
                <a:sym typeface="Book Antiqua" pitchFamily="18" charset="0"/>
              </a:rPr>
              <a:t>Model and surface measurements sampled for the days and time of aircraft spirals</a:t>
            </a:r>
          </a:p>
          <a:p>
            <a:pPr marL="941388" lvl="2" indent="-293688">
              <a:lnSpc>
                <a:spcPct val="130000"/>
              </a:lnSpc>
              <a:buFont typeface="Wingdings" pitchFamily="2" charset="2"/>
              <a:buChar char="v"/>
            </a:pPr>
            <a:r>
              <a:rPr lang="de-DE" sz="2000" dirty="0" smtClean="0">
                <a:solidFill>
                  <a:schemeClr val="bg1"/>
                </a:solidFill>
                <a:latin typeface="+mn-lt"/>
                <a:sym typeface="Book Antiqua" pitchFamily="18" charset="0"/>
              </a:rPr>
              <a:t>Spiral data sampled to model vertical grids</a:t>
            </a:r>
          </a:p>
          <a:p>
            <a:pPr marL="941388" lvl="2" indent="-293688">
              <a:lnSpc>
                <a:spcPct val="130000"/>
              </a:lnSpc>
              <a:buFont typeface="Wingdings" pitchFamily="2" charset="2"/>
              <a:buChar char="v"/>
            </a:pPr>
            <a:endParaRPr lang="de-DE" sz="2000" b="0" dirty="0" smtClean="0">
              <a:solidFill>
                <a:schemeClr val="bg1"/>
              </a:solidFill>
              <a:latin typeface="+mn-lt"/>
              <a:sym typeface="Book Antiqua" pitchFamily="18" charset="0"/>
            </a:endParaRPr>
          </a:p>
          <a:p>
            <a:pPr marL="941388" lvl="2" indent="-293688">
              <a:lnSpc>
                <a:spcPct val="130000"/>
              </a:lnSpc>
              <a:buNone/>
            </a:pPr>
            <a:endParaRPr lang="de-DE" sz="2000" b="0" dirty="0" smtClean="0">
              <a:solidFill>
                <a:schemeClr val="bg1"/>
              </a:solidFill>
              <a:latin typeface="+mn-lt"/>
              <a:sym typeface="Book Antiqua" pitchFamily="18" charset="0"/>
            </a:endParaRPr>
          </a:p>
          <a:p>
            <a:pPr marL="1398588" lvl="3" indent="-293688">
              <a:lnSpc>
                <a:spcPct val="130000"/>
              </a:lnSpc>
              <a:buFontTx/>
              <a:buNone/>
            </a:pPr>
            <a:endParaRPr lang="en-GB" sz="2000" b="0" dirty="0">
              <a:solidFill>
                <a:schemeClr val="bg1"/>
              </a:solidFill>
              <a:latin typeface="+mn-lt"/>
              <a:sym typeface="Book Antiqua" pitchFamily="18" charset="0"/>
            </a:endParaRPr>
          </a:p>
        </p:txBody>
      </p:sp>
    </p:spTree>
    <p:extLst>
      <p:ext uri="{BB962C8B-B14F-4D97-AF65-F5344CB8AC3E}">
        <p14:creationId xmlns:p14="http://schemas.microsoft.com/office/powerpoint/2010/main" val="361217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sz="quarter"/>
          </p:nvPr>
        </p:nvSpPr>
        <p:spPr>
          <a:xfrm>
            <a:off x="152400" y="0"/>
            <a:ext cx="8686800" cy="609600"/>
          </a:xfrm>
        </p:spPr>
        <p:txBody>
          <a:bodyPr/>
          <a:lstStyle/>
          <a:p>
            <a:pPr eaLnBrk="1" hangingPunct="1">
              <a:defRPr/>
            </a:pPr>
            <a:r>
              <a:rPr lang="de-DE" dirty="0" smtClean="0"/>
              <a:t>Diurnal Changes in NO</a:t>
            </a:r>
            <a:r>
              <a:rPr lang="de-DE" baseline="-25000" dirty="0" smtClean="0"/>
              <a:t>2</a:t>
            </a:r>
            <a:r>
              <a:rPr lang="de-DE" dirty="0" smtClean="0"/>
              <a:t> Vertical Distribution</a:t>
            </a:r>
            <a:endParaRPr lang="en-GB" dirty="0" smtClean="0"/>
          </a:p>
        </p:txBody>
      </p:sp>
      <p:pic>
        <p:nvPicPr>
          <p:cNvPr id="10" name="Picture 9" descr="no2profs_diurnal_PD.png"/>
          <p:cNvPicPr>
            <a:picLocks noChangeAspect="1"/>
          </p:cNvPicPr>
          <p:nvPr/>
        </p:nvPicPr>
        <p:blipFill>
          <a:blip r:embed="rId2" cstate="print"/>
          <a:stretch>
            <a:fillRect/>
          </a:stretch>
        </p:blipFill>
        <p:spPr>
          <a:xfrm>
            <a:off x="695199" y="1219200"/>
            <a:ext cx="7839201" cy="4114800"/>
          </a:xfrm>
          <a:prstGeom prst="rect">
            <a:avLst/>
          </a:prstGeom>
        </p:spPr>
      </p:pic>
      <p:sp>
        <p:nvSpPr>
          <p:cNvPr id="5" name="Content Placeholder 2"/>
          <p:cNvSpPr>
            <a:spLocks noGrp="1"/>
          </p:cNvSpPr>
          <p:nvPr>
            <p:ph idx="1"/>
          </p:nvPr>
        </p:nvSpPr>
        <p:spPr>
          <a:xfrm>
            <a:off x="1219200" y="5486400"/>
            <a:ext cx="7086600" cy="1143000"/>
          </a:xfrm>
        </p:spPr>
        <p:txBody>
          <a:bodyPr/>
          <a:lstStyle/>
          <a:p>
            <a:pPr marL="0" indent="0">
              <a:buNone/>
            </a:pPr>
            <a:r>
              <a:rPr lang="en-CA" sz="2000" b="0" dirty="0" smtClean="0"/>
              <a:t>Models  capture overall diurnal variation, but some differences related to emissions, PBL height, vertical mixing are evident.</a:t>
            </a:r>
          </a:p>
        </p:txBody>
      </p:sp>
      <p:sp>
        <p:nvSpPr>
          <p:cNvPr id="6" name="TextBox 5"/>
          <p:cNvSpPr txBox="1"/>
          <p:nvPr/>
        </p:nvSpPr>
        <p:spPr>
          <a:xfrm>
            <a:off x="6477000" y="762000"/>
            <a:ext cx="2146742" cy="369332"/>
          </a:xfrm>
          <a:prstGeom prst="rect">
            <a:avLst/>
          </a:prstGeom>
          <a:noFill/>
        </p:spPr>
        <p:txBody>
          <a:bodyPr wrap="none" rtlCol="0">
            <a:spAutoFit/>
          </a:bodyPr>
          <a:lstStyle/>
          <a:p>
            <a:r>
              <a:rPr lang="en-US" dirty="0" err="1" smtClean="0">
                <a:solidFill>
                  <a:schemeClr val="bg1"/>
                </a:solidFill>
              </a:rPr>
              <a:t>Padonia</a:t>
            </a:r>
            <a:r>
              <a:rPr lang="en-US" dirty="0" smtClean="0">
                <a:solidFill>
                  <a:schemeClr val="bg1"/>
                </a:solidFill>
              </a:rPr>
              <a:t>, MD (July)</a:t>
            </a:r>
            <a:endParaRPr lang="en-US" dirty="0">
              <a:solidFill>
                <a:schemeClr val="bg1"/>
              </a:solidFill>
            </a:endParaRPr>
          </a:p>
        </p:txBody>
      </p:sp>
    </p:spTree>
    <p:extLst>
      <p:ext uri="{BB962C8B-B14F-4D97-AF65-F5344CB8AC3E}">
        <p14:creationId xmlns:p14="http://schemas.microsoft.com/office/powerpoint/2010/main" val="4127611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bwMode="auto">
          <a:xfrm>
            <a:off x="228600" y="-762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defRPr/>
            </a:pPr>
            <a:r>
              <a:rPr lang="de-DE" sz="2400" b="1" kern="0" dirty="0" smtClean="0">
                <a:solidFill>
                  <a:srgbClr val="FFCC66"/>
                </a:solidFill>
                <a:effectLst>
                  <a:outerShdw blurRad="38100" dist="38100" dir="2700000" algn="tl">
                    <a:srgbClr val="000000"/>
                  </a:outerShdw>
                </a:effectLst>
                <a:latin typeface="Helvetica"/>
                <a:ea typeface="+mj-ea"/>
                <a:cs typeface="Arial"/>
              </a:rPr>
              <a:t>NO2 Profiles and </a:t>
            </a:r>
            <a:r>
              <a:rPr lang="en-US" sz="2400" b="1" kern="0" dirty="0" smtClean="0">
                <a:solidFill>
                  <a:srgbClr val="FFCC66"/>
                </a:solidFill>
                <a:effectLst>
                  <a:outerShdw blurRad="38100" dist="38100" dir="2700000" algn="tl">
                    <a:srgbClr val="000000"/>
                  </a:outerShdw>
                </a:effectLst>
                <a:latin typeface="+mj-lt"/>
                <a:ea typeface="+mj-ea"/>
                <a:cs typeface="+mj-cs"/>
              </a:rPr>
              <a:t>R</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etrieval</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r>
              <a:rPr lang="en-US" sz="2400" b="1" kern="0" dirty="0" smtClean="0">
                <a:solidFill>
                  <a:srgbClr val="FFCC66"/>
                </a:solidFill>
                <a:effectLst>
                  <a:outerShdw blurRad="38100" dist="38100" dir="2700000" algn="tl">
                    <a:srgbClr val="000000"/>
                  </a:outerShdw>
                </a:effectLst>
                <a:latin typeface="+mj-lt"/>
                <a:ea typeface="+mj-ea"/>
                <a:cs typeface="+mj-cs"/>
              </a:rPr>
              <a:t>E</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rrors</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(8 AM) </a:t>
            </a:r>
            <a:endParaRPr kumimoji="0" lang="en-US" sz="2400" b="1" i="0" u="none" strike="noStrike" kern="0" cap="none" spc="0" normalizeH="0" baseline="0" noProof="0" dirty="0">
              <a:ln>
                <a:noFill/>
              </a:ln>
              <a:solidFill>
                <a:srgbClr val="FFCC66"/>
              </a:solidFill>
              <a:effectLst>
                <a:outerShdw blurRad="38100" dist="38100" dir="2700000" algn="tl">
                  <a:srgbClr val="000000"/>
                </a:outerShdw>
              </a:effectLst>
              <a:uLnTx/>
              <a:uFillTx/>
              <a:latin typeface="+mj-lt"/>
              <a:ea typeface="+mj-ea"/>
              <a:cs typeface="+mj-cs"/>
            </a:endParaRPr>
          </a:p>
        </p:txBody>
      </p:sp>
      <p:pic>
        <p:nvPicPr>
          <p:cNvPr id="14" name="Picture 13" descr="cmaq_vs_p3b_PD_8Hr.png"/>
          <p:cNvPicPr>
            <a:picLocks noChangeAspect="1"/>
          </p:cNvPicPr>
          <p:nvPr/>
        </p:nvPicPr>
        <p:blipFill>
          <a:blip r:embed="rId2" cstate="print"/>
          <a:stretch>
            <a:fillRect/>
          </a:stretch>
        </p:blipFill>
        <p:spPr>
          <a:xfrm>
            <a:off x="3886200" y="674914"/>
            <a:ext cx="4082547" cy="3200400"/>
          </a:xfrm>
          <a:prstGeom prst="rect">
            <a:avLst/>
          </a:prstGeom>
        </p:spPr>
      </p:pic>
      <p:pic>
        <p:nvPicPr>
          <p:cNvPr id="15" name="Picture 14" descr="amfs_p3b_cmaq_PD_8Hr.png"/>
          <p:cNvPicPr>
            <a:picLocks noChangeAspect="1"/>
          </p:cNvPicPr>
          <p:nvPr/>
        </p:nvPicPr>
        <p:blipFill>
          <a:blip r:embed="rId3" cstate="print"/>
          <a:stretch>
            <a:fillRect/>
          </a:stretch>
        </p:blipFill>
        <p:spPr>
          <a:xfrm>
            <a:off x="822960" y="4023360"/>
            <a:ext cx="7514797" cy="2743200"/>
          </a:xfrm>
          <a:prstGeom prst="rect">
            <a:avLst/>
          </a:prstGeom>
        </p:spPr>
      </p:pic>
      <p:sp>
        <p:nvSpPr>
          <p:cNvPr id="2" name="TextBox 1"/>
          <p:cNvSpPr txBox="1"/>
          <p:nvPr/>
        </p:nvSpPr>
        <p:spPr>
          <a:xfrm>
            <a:off x="0" y="2971800"/>
            <a:ext cx="3482043" cy="1089529"/>
          </a:xfrm>
          <a:prstGeom prst="rect">
            <a:avLst/>
          </a:prstGeom>
          <a:noFill/>
        </p:spPr>
        <p:txBody>
          <a:bodyPr wrap="none" rtlCol="0">
            <a:spAutoFit/>
          </a:bodyPr>
          <a:lstStyle/>
          <a:p>
            <a:pPr marL="484188" lvl="1" indent="-293688">
              <a:lnSpc>
                <a:spcPct val="130000"/>
              </a:lnSpc>
            </a:pPr>
            <a:r>
              <a:rPr lang="de-DE" sz="1200" b="1" dirty="0">
                <a:solidFill>
                  <a:srgbClr val="FF0000"/>
                </a:solidFill>
                <a:latin typeface="Microsoft Sans Serif" pitchFamily="34" charset="0"/>
                <a:sym typeface="Book Antiqua" pitchFamily="18" charset="0"/>
              </a:rPr>
              <a:t>Surface reflectivities: 0.1 to 0.15 at 0.01 steps</a:t>
            </a:r>
          </a:p>
          <a:p>
            <a:pPr marL="484188" lvl="1" indent="-293688">
              <a:lnSpc>
                <a:spcPct val="130000"/>
              </a:lnSpc>
            </a:pPr>
            <a:r>
              <a:rPr lang="de-DE" sz="1200" b="1" dirty="0">
                <a:solidFill>
                  <a:srgbClr val="92D050"/>
                </a:solidFill>
                <a:latin typeface="Microsoft Sans Serif" pitchFamily="34" charset="0"/>
                <a:sym typeface="Book Antiqua" pitchFamily="18" charset="0"/>
              </a:rPr>
              <a:t>Solar zenith angles: 10° to 85° at 5° steps </a:t>
            </a:r>
          </a:p>
          <a:p>
            <a:pPr marL="484188" lvl="1" indent="-293688">
              <a:lnSpc>
                <a:spcPct val="130000"/>
              </a:lnSpc>
            </a:pPr>
            <a:r>
              <a:rPr lang="de-DE" sz="1200" b="1" dirty="0">
                <a:solidFill>
                  <a:srgbClr val="3333CC"/>
                </a:solidFill>
                <a:latin typeface="Microsoft Sans Serif" pitchFamily="34" charset="0"/>
                <a:sym typeface="Book Antiqua" pitchFamily="18" charset="0"/>
              </a:rPr>
              <a:t>Aerosol optical depths: 0.1 to 0.9 at 0.1 steps</a:t>
            </a:r>
          </a:p>
          <a:p>
            <a:endParaRPr lang="en-US" dirty="0"/>
          </a:p>
        </p:txBody>
      </p:sp>
    </p:spTree>
    <p:extLst>
      <p:ext uri="{BB962C8B-B14F-4D97-AF65-F5344CB8AC3E}">
        <p14:creationId xmlns:p14="http://schemas.microsoft.com/office/powerpoint/2010/main" val="412761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bwMode="auto">
          <a:xfrm>
            <a:off x="228600" y="-762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defRPr/>
            </a:pPr>
            <a:r>
              <a:rPr lang="de-DE" sz="2400" b="1" kern="0" dirty="0" smtClean="0">
                <a:solidFill>
                  <a:srgbClr val="FFCC66"/>
                </a:solidFill>
                <a:effectLst>
                  <a:outerShdw blurRad="38100" dist="38100" dir="2700000" algn="tl">
                    <a:srgbClr val="000000"/>
                  </a:outerShdw>
                </a:effectLst>
                <a:latin typeface="Helvetica"/>
                <a:ea typeface="+mj-ea"/>
                <a:cs typeface="Arial"/>
              </a:rPr>
              <a:t>NO2 Profiles and </a:t>
            </a:r>
            <a:r>
              <a:rPr lang="en-US" sz="2400" b="1" kern="0" dirty="0" smtClean="0">
                <a:solidFill>
                  <a:srgbClr val="FFCC66"/>
                </a:solidFill>
                <a:effectLst>
                  <a:outerShdw blurRad="38100" dist="38100" dir="2700000" algn="tl">
                    <a:srgbClr val="000000"/>
                  </a:outerShdw>
                </a:effectLst>
                <a:latin typeface="+mj-lt"/>
                <a:ea typeface="+mj-ea"/>
                <a:cs typeface="+mj-cs"/>
              </a:rPr>
              <a:t>R</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etrieval</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r>
              <a:rPr lang="en-US" sz="2400" b="1" kern="0" dirty="0" smtClean="0">
                <a:solidFill>
                  <a:srgbClr val="FFCC66"/>
                </a:solidFill>
                <a:effectLst>
                  <a:outerShdw blurRad="38100" dist="38100" dir="2700000" algn="tl">
                    <a:srgbClr val="000000"/>
                  </a:outerShdw>
                </a:effectLst>
                <a:latin typeface="+mj-lt"/>
                <a:ea typeface="+mj-ea"/>
                <a:cs typeface="+mj-cs"/>
              </a:rPr>
              <a:t>E</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rrors</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(11 AM) </a:t>
            </a:r>
            <a:endParaRPr kumimoji="0" lang="en-US" sz="2400" b="1" i="0" u="none" strike="noStrike" kern="0" cap="none" spc="0" normalizeH="0" baseline="0" noProof="0" dirty="0">
              <a:ln>
                <a:noFill/>
              </a:ln>
              <a:solidFill>
                <a:srgbClr val="FFCC66"/>
              </a:solidFill>
              <a:effectLst>
                <a:outerShdw blurRad="38100" dist="38100" dir="2700000" algn="tl">
                  <a:srgbClr val="000000"/>
                </a:outerShdw>
              </a:effectLst>
              <a:uLnTx/>
              <a:uFillTx/>
              <a:latin typeface="+mj-lt"/>
              <a:ea typeface="+mj-ea"/>
              <a:cs typeface="+mj-cs"/>
            </a:endParaRPr>
          </a:p>
        </p:txBody>
      </p:sp>
      <p:pic>
        <p:nvPicPr>
          <p:cNvPr id="5" name="Picture 4" descr="cmaq_vs_p3b_PD_11Hr.png"/>
          <p:cNvPicPr>
            <a:picLocks noChangeAspect="1"/>
          </p:cNvPicPr>
          <p:nvPr/>
        </p:nvPicPr>
        <p:blipFill>
          <a:blip r:embed="rId2" cstate="print"/>
          <a:stretch>
            <a:fillRect/>
          </a:stretch>
        </p:blipFill>
        <p:spPr>
          <a:xfrm>
            <a:off x="2743200" y="685800"/>
            <a:ext cx="4082547" cy="3200400"/>
          </a:xfrm>
          <a:prstGeom prst="rect">
            <a:avLst/>
          </a:prstGeom>
        </p:spPr>
      </p:pic>
      <p:pic>
        <p:nvPicPr>
          <p:cNvPr id="6" name="Picture 5" descr="amfs_p3b_cmaq_PD_11Hr.png"/>
          <p:cNvPicPr>
            <a:picLocks noChangeAspect="1"/>
          </p:cNvPicPr>
          <p:nvPr/>
        </p:nvPicPr>
        <p:blipFill>
          <a:blip r:embed="rId3" cstate="print"/>
          <a:stretch>
            <a:fillRect/>
          </a:stretch>
        </p:blipFill>
        <p:spPr>
          <a:xfrm>
            <a:off x="822960" y="4023360"/>
            <a:ext cx="7514797" cy="2743200"/>
          </a:xfrm>
          <a:prstGeom prst="rect">
            <a:avLst/>
          </a:prstGeom>
        </p:spPr>
      </p:pic>
    </p:spTree>
    <p:extLst>
      <p:ext uri="{BB962C8B-B14F-4D97-AF65-F5344CB8AC3E}">
        <p14:creationId xmlns:p14="http://schemas.microsoft.com/office/powerpoint/2010/main" val="4127611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bwMode="auto">
          <a:xfrm>
            <a:off x="228600" y="-762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defRPr/>
            </a:pPr>
            <a:r>
              <a:rPr lang="de-DE" sz="2400" b="1" kern="0" dirty="0" smtClean="0">
                <a:solidFill>
                  <a:srgbClr val="FFCC66"/>
                </a:solidFill>
                <a:effectLst>
                  <a:outerShdw blurRad="38100" dist="38100" dir="2700000" algn="tl">
                    <a:srgbClr val="000000"/>
                  </a:outerShdw>
                </a:effectLst>
                <a:latin typeface="Helvetica"/>
                <a:ea typeface="+mj-ea"/>
                <a:cs typeface="Arial"/>
              </a:rPr>
              <a:t>NO2 Profiles and </a:t>
            </a:r>
            <a:r>
              <a:rPr lang="en-US" sz="2400" b="1" kern="0" dirty="0" smtClean="0">
                <a:solidFill>
                  <a:srgbClr val="FFCC66"/>
                </a:solidFill>
                <a:effectLst>
                  <a:outerShdw blurRad="38100" dist="38100" dir="2700000" algn="tl">
                    <a:srgbClr val="000000"/>
                  </a:outerShdw>
                </a:effectLst>
                <a:latin typeface="+mj-lt"/>
                <a:ea typeface="+mj-ea"/>
                <a:cs typeface="+mj-cs"/>
              </a:rPr>
              <a:t>R</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etrieval</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r>
              <a:rPr lang="en-US" sz="2400" b="1" kern="0" dirty="0" smtClean="0">
                <a:solidFill>
                  <a:srgbClr val="FFCC66"/>
                </a:solidFill>
                <a:effectLst>
                  <a:outerShdw blurRad="38100" dist="38100" dir="2700000" algn="tl">
                    <a:srgbClr val="000000"/>
                  </a:outerShdw>
                </a:effectLst>
                <a:latin typeface="+mj-lt"/>
                <a:ea typeface="+mj-ea"/>
                <a:cs typeface="+mj-cs"/>
              </a:rPr>
              <a:t>E</a:t>
            </a:r>
            <a:r>
              <a:rPr kumimoji="0" lang="en-US" sz="2400" b="1" i="0" u="none" strike="noStrike" kern="0" cap="none" spc="0" normalizeH="0" noProof="0" dirty="0" err="1" smtClean="0">
                <a:ln>
                  <a:noFill/>
                </a:ln>
                <a:solidFill>
                  <a:srgbClr val="FFCC66"/>
                </a:solidFill>
                <a:effectLst>
                  <a:outerShdw blurRad="38100" dist="38100" dir="2700000" algn="tl">
                    <a:srgbClr val="000000"/>
                  </a:outerShdw>
                </a:effectLst>
                <a:uLnTx/>
                <a:uFillTx/>
                <a:latin typeface="+mj-lt"/>
                <a:ea typeface="+mj-ea"/>
                <a:cs typeface="+mj-cs"/>
              </a:rPr>
              <a:t>rrors</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(2 </a:t>
            </a:r>
            <a:r>
              <a:rPr lang="en-US" sz="2400" b="1" kern="0" dirty="0" smtClean="0">
                <a:solidFill>
                  <a:srgbClr val="FFCC66"/>
                </a:solidFill>
                <a:effectLst>
                  <a:outerShdw blurRad="38100" dist="38100" dir="2700000" algn="tl">
                    <a:srgbClr val="000000"/>
                  </a:outerShdw>
                </a:effectLst>
                <a:latin typeface="+mj-lt"/>
                <a:ea typeface="+mj-ea"/>
                <a:cs typeface="+mj-cs"/>
              </a:rPr>
              <a:t>P</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M) </a:t>
            </a:r>
            <a:endParaRPr kumimoji="0" lang="en-US" sz="2400" b="1" i="0" u="none" strike="noStrike" kern="0" cap="none" spc="0" normalizeH="0" baseline="0" noProof="0" dirty="0">
              <a:ln>
                <a:noFill/>
              </a:ln>
              <a:solidFill>
                <a:srgbClr val="FFCC66"/>
              </a:solidFill>
              <a:effectLst>
                <a:outerShdw blurRad="38100" dist="38100" dir="2700000" algn="tl">
                  <a:srgbClr val="000000"/>
                </a:outerShdw>
              </a:effectLst>
              <a:uLnTx/>
              <a:uFillTx/>
              <a:latin typeface="+mj-lt"/>
              <a:ea typeface="+mj-ea"/>
              <a:cs typeface="+mj-cs"/>
            </a:endParaRPr>
          </a:p>
        </p:txBody>
      </p:sp>
      <p:pic>
        <p:nvPicPr>
          <p:cNvPr id="7" name="Picture 6" descr="cmaq_vs_p3b_PD_14Hr.png"/>
          <p:cNvPicPr>
            <a:picLocks noChangeAspect="1"/>
          </p:cNvPicPr>
          <p:nvPr/>
        </p:nvPicPr>
        <p:blipFill>
          <a:blip r:embed="rId2" cstate="print"/>
          <a:stretch>
            <a:fillRect/>
          </a:stretch>
        </p:blipFill>
        <p:spPr>
          <a:xfrm>
            <a:off x="2743200" y="685800"/>
            <a:ext cx="4082547" cy="3200400"/>
          </a:xfrm>
          <a:prstGeom prst="rect">
            <a:avLst/>
          </a:prstGeom>
        </p:spPr>
      </p:pic>
      <p:pic>
        <p:nvPicPr>
          <p:cNvPr id="8" name="Picture 7" descr="amfs_p3b_cmaq_PD_14Hr.png"/>
          <p:cNvPicPr>
            <a:picLocks noChangeAspect="1"/>
          </p:cNvPicPr>
          <p:nvPr/>
        </p:nvPicPr>
        <p:blipFill>
          <a:blip r:embed="rId3" cstate="print"/>
          <a:stretch>
            <a:fillRect/>
          </a:stretch>
        </p:blipFill>
        <p:spPr>
          <a:xfrm>
            <a:off x="822960" y="4023360"/>
            <a:ext cx="7514797" cy="2743200"/>
          </a:xfrm>
          <a:prstGeom prst="rect">
            <a:avLst/>
          </a:prstGeom>
        </p:spPr>
      </p:pic>
    </p:spTree>
    <p:extLst>
      <p:ext uri="{BB962C8B-B14F-4D97-AF65-F5344CB8AC3E}">
        <p14:creationId xmlns:p14="http://schemas.microsoft.com/office/powerpoint/2010/main" val="4127611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sz="quarter"/>
          </p:nvPr>
        </p:nvSpPr>
        <p:spPr>
          <a:xfrm>
            <a:off x="152400" y="0"/>
            <a:ext cx="8686800" cy="838200"/>
          </a:xfrm>
        </p:spPr>
        <p:txBody>
          <a:bodyPr/>
          <a:lstStyle/>
          <a:p>
            <a:pPr eaLnBrk="1" hangingPunct="1">
              <a:defRPr/>
            </a:pPr>
            <a:r>
              <a:rPr lang="de-DE" dirty="0" smtClean="0"/>
              <a:t>Model Need to Well Represent PBL Mixing to Minimize Errors from NO</a:t>
            </a:r>
            <a:r>
              <a:rPr lang="de-DE" baseline="-25000" dirty="0" smtClean="0"/>
              <a:t>2</a:t>
            </a:r>
            <a:r>
              <a:rPr lang="de-DE" dirty="0" smtClean="0"/>
              <a:t> Profiles</a:t>
            </a:r>
            <a:endParaRPr lang="en-GB" dirty="0" smtClean="0"/>
          </a:p>
        </p:txBody>
      </p:sp>
      <p:sp>
        <p:nvSpPr>
          <p:cNvPr id="9" name="Rectangle 8"/>
          <p:cNvSpPr>
            <a:spLocks noChangeArrowheads="1"/>
          </p:cNvSpPr>
          <p:nvPr/>
        </p:nvSpPr>
        <p:spPr bwMode="auto">
          <a:xfrm>
            <a:off x="5867400" y="762000"/>
            <a:ext cx="3276600" cy="6096000"/>
          </a:xfrm>
          <a:prstGeom prst="rect">
            <a:avLst/>
          </a:prstGeom>
          <a:solidFill>
            <a:schemeClr val="bg1">
              <a:alpha val="0"/>
            </a:schemeClr>
          </a:solidFill>
          <a:ln w="9525">
            <a:noFill/>
            <a:miter lim="800000"/>
            <a:headEnd/>
            <a:tailEnd/>
          </a:ln>
        </p:spPr>
        <p:txBody>
          <a:bodyPr lIns="91434" tIns="45717" rIns="91434" bIns="45717"/>
          <a:lstStyle/>
          <a:p>
            <a:pPr marL="484188" lvl="1" indent="-293688">
              <a:lnSpc>
                <a:spcPct val="130000"/>
              </a:lnSpc>
            </a:pPr>
            <a:endParaRPr lang="de-DE" sz="2000" dirty="0" smtClean="0">
              <a:solidFill>
                <a:schemeClr val="bg1"/>
              </a:solidFill>
              <a:latin typeface="+mn-lt"/>
              <a:sym typeface="Book Antiqua" pitchFamily="18" charset="0"/>
            </a:endParaRP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PBL scheme alone can cause different AMF errors</a:t>
            </a: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Better performance for certain hours for both ACM2 and YSU </a:t>
            </a: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 Diurnal pattern in AMF errors for ACM2</a:t>
            </a:r>
          </a:p>
          <a:p>
            <a:pPr marL="484188" lvl="1" indent="-293688">
              <a:lnSpc>
                <a:spcPct val="130000"/>
              </a:lnSpc>
              <a:buFont typeface="Times New Roman" pitchFamily="18" charset="0"/>
              <a:buChar char="►"/>
            </a:pPr>
            <a:r>
              <a:rPr lang="de-DE" sz="2000" dirty="0" smtClean="0">
                <a:solidFill>
                  <a:schemeClr val="bg1"/>
                </a:solidFill>
                <a:latin typeface="+mn-lt"/>
                <a:sym typeface="Book Antiqua" pitchFamily="18" charset="0"/>
              </a:rPr>
              <a:t>We need model </a:t>
            </a:r>
            <a:r>
              <a:rPr lang="de-DE" sz="2000" smtClean="0">
                <a:solidFill>
                  <a:schemeClr val="bg1"/>
                </a:solidFill>
                <a:latin typeface="+mn-lt"/>
                <a:sym typeface="Book Antiqua" pitchFamily="18" charset="0"/>
              </a:rPr>
              <a:t>that well represents </a:t>
            </a:r>
            <a:r>
              <a:rPr lang="de-DE" sz="2000" dirty="0" smtClean="0">
                <a:solidFill>
                  <a:schemeClr val="bg1"/>
                </a:solidFill>
                <a:latin typeface="+mn-lt"/>
                <a:sym typeface="Book Antiqua" pitchFamily="18" charset="0"/>
              </a:rPr>
              <a:t>PBL mixing and emissions to minimize errors in retrievals </a:t>
            </a:r>
          </a:p>
        </p:txBody>
      </p:sp>
      <p:pic>
        <p:nvPicPr>
          <p:cNvPr id="14" name="Picture 13" descr="PBL_diurnal.png"/>
          <p:cNvPicPr>
            <a:picLocks noChangeAspect="1"/>
          </p:cNvPicPr>
          <p:nvPr/>
        </p:nvPicPr>
        <p:blipFill>
          <a:blip r:embed="rId2" cstate="print"/>
          <a:stretch>
            <a:fillRect/>
          </a:stretch>
        </p:blipFill>
        <p:spPr>
          <a:xfrm>
            <a:off x="304800" y="4038600"/>
            <a:ext cx="5554980" cy="2468880"/>
          </a:xfrm>
          <a:prstGeom prst="rect">
            <a:avLst/>
          </a:prstGeom>
        </p:spPr>
      </p:pic>
      <p:pic>
        <p:nvPicPr>
          <p:cNvPr id="6" name="Picture 5" descr="amfs_p3b_cmaq_summary.png"/>
          <p:cNvPicPr>
            <a:picLocks noChangeAspect="1"/>
          </p:cNvPicPr>
          <p:nvPr/>
        </p:nvPicPr>
        <p:blipFill>
          <a:blip r:embed="rId3" cstate="print"/>
          <a:stretch>
            <a:fillRect/>
          </a:stretch>
        </p:blipFill>
        <p:spPr>
          <a:xfrm>
            <a:off x="152400" y="914400"/>
            <a:ext cx="5786209" cy="2834640"/>
          </a:xfrm>
          <a:prstGeom prst="rect">
            <a:avLst/>
          </a:prstGeom>
        </p:spPr>
      </p:pic>
    </p:spTree>
    <p:extLst>
      <p:ext uri="{BB962C8B-B14F-4D97-AF65-F5344CB8AC3E}">
        <p14:creationId xmlns:p14="http://schemas.microsoft.com/office/powerpoint/2010/main" val="412761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FFCC66"/>
                </a:solidFill>
                <a:effectLst>
                  <a:outerShdw blurRad="38100" dist="38100" dir="2700000" algn="tl">
                    <a:srgbClr val="000000"/>
                  </a:outerShdw>
                </a:effectLst>
                <a:latin typeface="+mj-lt"/>
                <a:ea typeface="+mj-ea"/>
                <a:cs typeface="+mj-cs"/>
              </a:rPr>
              <a:t>Summary</a:t>
            </a:r>
            <a:r>
              <a:rPr lang="en-US" sz="2000" b="1" i="1" kern="0" dirty="0" smtClean="0">
                <a:solidFill>
                  <a:schemeClr val="bg1"/>
                </a:solidFill>
                <a:effectLst>
                  <a:outerShdw blurRad="38100" dist="38100" dir="2700000" algn="tl">
                    <a:srgbClr val="000000"/>
                  </a:outerShdw>
                </a:effectLst>
                <a:latin typeface="+mj-lt"/>
                <a:ea typeface="+mj-ea"/>
                <a:cs typeface="+mj-cs"/>
              </a:rPr>
              <a:t> </a:t>
            </a:r>
            <a:endParaRPr kumimoji="0" lang="en-US" sz="20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8" name="Text Box 3"/>
          <p:cNvSpPr txBox="1">
            <a:spLocks noChangeArrowheads="1"/>
          </p:cNvSpPr>
          <p:nvPr/>
        </p:nvSpPr>
        <p:spPr bwMode="auto">
          <a:xfrm>
            <a:off x="152400" y="908050"/>
            <a:ext cx="8839199" cy="5797550"/>
          </a:xfrm>
          <a:prstGeom prst="rect">
            <a:avLst/>
          </a:prstGeom>
          <a:noFill/>
          <a:ln w="9525">
            <a:noFill/>
            <a:miter lim="800000"/>
            <a:headEnd/>
            <a:tailEnd/>
          </a:ln>
        </p:spPr>
        <p:txBody>
          <a:bodyPr/>
          <a:lstStyle/>
          <a:p>
            <a:pPr marL="569913" indent="-457200">
              <a:buFontTx/>
              <a:buNone/>
            </a:pPr>
            <a:endParaRPr lang="en-US" sz="2200" b="0" dirty="0">
              <a:solidFill>
                <a:schemeClr val="bg1"/>
              </a:solidFill>
              <a:latin typeface="+mn-lt"/>
              <a:ea typeface="ＭＳ Ｐゴシック" pitchFamily="-128" charset="-128"/>
              <a:cs typeface="Times New Roman" pitchFamily="18" charset="0"/>
            </a:endParaRPr>
          </a:p>
          <a:p>
            <a:pPr marL="569913" indent="-457200">
              <a:buFontTx/>
              <a:buNone/>
            </a:pPr>
            <a:r>
              <a:rPr lang="en-US" sz="2200" b="1" dirty="0">
                <a:solidFill>
                  <a:schemeClr val="bg1"/>
                </a:solidFill>
                <a:latin typeface="+mn-lt"/>
                <a:ea typeface="ＭＳ Ｐゴシック" pitchFamily="-128" charset="-128"/>
                <a:cs typeface="Times New Roman" pitchFamily="18" charset="0"/>
              </a:rPr>
              <a:t>1. </a:t>
            </a:r>
            <a:r>
              <a:rPr lang="en-US" sz="2200" b="1" dirty="0" smtClean="0">
                <a:solidFill>
                  <a:schemeClr val="bg1"/>
                </a:solidFill>
                <a:latin typeface="+mn-lt"/>
                <a:ea typeface="ＭＳ Ｐゴシック" pitchFamily="-128" charset="-128"/>
                <a:cs typeface="Times New Roman" pitchFamily="18" charset="0"/>
              </a:rPr>
              <a:t>Model-derived NO</a:t>
            </a:r>
            <a:r>
              <a:rPr lang="en-US" sz="2200" b="1" baseline="-25000" dirty="0" smtClean="0">
                <a:solidFill>
                  <a:schemeClr val="bg1"/>
                </a:solidFill>
                <a:latin typeface="+mn-lt"/>
                <a:ea typeface="ＭＳ Ｐゴシック" pitchFamily="-128" charset="-128"/>
                <a:cs typeface="Times New Roman" pitchFamily="18" charset="0"/>
              </a:rPr>
              <a:t>2</a:t>
            </a:r>
            <a:r>
              <a:rPr lang="en-US" sz="2200" b="1" dirty="0" smtClean="0">
                <a:solidFill>
                  <a:schemeClr val="bg1"/>
                </a:solidFill>
                <a:latin typeface="+mn-lt"/>
                <a:ea typeface="ＭＳ Ｐゴシック" pitchFamily="-128" charset="-128"/>
                <a:cs typeface="Times New Roman" pitchFamily="18" charset="0"/>
              </a:rPr>
              <a:t> profiles assumed in satellite retrievals can be significant sources of retrievals errors.</a:t>
            </a:r>
            <a:r>
              <a:rPr lang="en-US" sz="2200" b="1" dirty="0">
                <a:solidFill>
                  <a:schemeClr val="bg1"/>
                </a:solidFill>
                <a:latin typeface="+mn-lt"/>
                <a:ea typeface="ＭＳ Ｐゴシック" pitchFamily="-128" charset="-128"/>
                <a:cs typeface="Times New Roman" pitchFamily="18" charset="0"/>
              </a:rPr>
              <a:t>	</a:t>
            </a:r>
          </a:p>
          <a:p>
            <a:pPr marL="1085850" lvl="1" indent="-457200">
              <a:buFontTx/>
              <a:buNone/>
            </a:pPr>
            <a:endParaRPr lang="en-US" sz="2200" b="1" dirty="0">
              <a:solidFill>
                <a:schemeClr val="bg1"/>
              </a:solidFill>
              <a:latin typeface="+mn-lt"/>
              <a:ea typeface="ＭＳ Ｐゴシック" pitchFamily="-128" charset="-128"/>
              <a:cs typeface="Times New Roman" pitchFamily="18" charset="0"/>
            </a:endParaRPr>
          </a:p>
          <a:p>
            <a:pPr marL="569913" indent="-457200">
              <a:buFontTx/>
              <a:buNone/>
            </a:pPr>
            <a:r>
              <a:rPr lang="en-US" sz="2200" b="1" dirty="0">
                <a:solidFill>
                  <a:schemeClr val="bg1"/>
                </a:solidFill>
                <a:latin typeface="+mn-lt"/>
                <a:ea typeface="ＭＳ Ｐゴシック" pitchFamily="-128" charset="-128"/>
                <a:cs typeface="Times New Roman" pitchFamily="18" charset="0"/>
              </a:rPr>
              <a:t>2. </a:t>
            </a:r>
            <a:r>
              <a:rPr lang="en-US" sz="2200" b="1" dirty="0" smtClean="0">
                <a:solidFill>
                  <a:schemeClr val="bg1"/>
                </a:solidFill>
                <a:latin typeface="+mn-lt"/>
                <a:ea typeface="ＭＳ Ｐゴシック" pitchFamily="-128" charset="-128"/>
                <a:cs typeface="Times New Roman" pitchFamily="18" charset="0"/>
              </a:rPr>
              <a:t>Spatial resolution of model NO</a:t>
            </a:r>
            <a:r>
              <a:rPr lang="en-US" sz="2200" b="1" baseline="-25000" dirty="0" smtClean="0">
                <a:solidFill>
                  <a:schemeClr val="bg1"/>
                </a:solidFill>
                <a:latin typeface="+mn-lt"/>
                <a:ea typeface="ＭＳ Ｐゴシック" pitchFamily="-128" charset="-128"/>
                <a:cs typeface="Times New Roman" pitchFamily="18" charset="0"/>
              </a:rPr>
              <a:t>2</a:t>
            </a:r>
            <a:r>
              <a:rPr lang="en-US" sz="2200" b="1" dirty="0" smtClean="0">
                <a:solidFill>
                  <a:schemeClr val="bg1"/>
                </a:solidFill>
                <a:latin typeface="+mn-lt"/>
                <a:ea typeface="ＭＳ Ｐゴシック" pitchFamily="-128" charset="-128"/>
                <a:cs typeface="Times New Roman" pitchFamily="18" charset="0"/>
              </a:rPr>
              <a:t> profiles used in retrievals is important.</a:t>
            </a:r>
          </a:p>
          <a:p>
            <a:pPr marL="569913" indent="-457200">
              <a:buFontTx/>
              <a:buNone/>
            </a:pPr>
            <a:endParaRPr lang="en-US" sz="2200" b="1" dirty="0" smtClean="0">
              <a:solidFill>
                <a:schemeClr val="bg1"/>
              </a:solidFill>
              <a:latin typeface="+mn-lt"/>
              <a:ea typeface="ＭＳ Ｐゴシック" pitchFamily="-128" charset="-128"/>
              <a:cs typeface="Times New Roman" pitchFamily="18" charset="0"/>
            </a:endParaRPr>
          </a:p>
          <a:p>
            <a:pPr marL="569913" indent="-457200">
              <a:buFontTx/>
              <a:buNone/>
            </a:pPr>
            <a:r>
              <a:rPr lang="en-US" sz="2200" b="1" dirty="0" smtClean="0">
                <a:solidFill>
                  <a:schemeClr val="bg1"/>
                </a:solidFill>
                <a:latin typeface="+mn-lt"/>
                <a:ea typeface="ＭＳ Ｐゴシック" pitchFamily="-128" charset="-128"/>
                <a:cs typeface="Times New Roman" pitchFamily="18" charset="0"/>
              </a:rPr>
              <a:t>3.  Emission errors can have a significant impact on NO</a:t>
            </a:r>
            <a:r>
              <a:rPr lang="en-US" sz="2200" b="1" baseline="-25000" dirty="0" smtClean="0">
                <a:solidFill>
                  <a:schemeClr val="bg1"/>
                </a:solidFill>
                <a:latin typeface="+mn-lt"/>
                <a:ea typeface="ＭＳ Ｐゴシック" pitchFamily="-128" charset="-128"/>
                <a:cs typeface="Times New Roman" pitchFamily="18" charset="0"/>
              </a:rPr>
              <a:t>2</a:t>
            </a:r>
            <a:r>
              <a:rPr lang="en-US" sz="2200" b="1" dirty="0" smtClean="0">
                <a:solidFill>
                  <a:schemeClr val="bg1"/>
                </a:solidFill>
                <a:latin typeface="+mn-lt"/>
                <a:ea typeface="ＭＳ Ｐゴシック" pitchFamily="-128" charset="-128"/>
                <a:cs typeface="Times New Roman" pitchFamily="18" charset="0"/>
              </a:rPr>
              <a:t> profile shapes and consequently on NO</a:t>
            </a:r>
            <a:r>
              <a:rPr lang="en-US" sz="2200" b="1" baseline="-25000" dirty="0" smtClean="0">
                <a:solidFill>
                  <a:schemeClr val="bg1"/>
                </a:solidFill>
                <a:latin typeface="+mn-lt"/>
                <a:ea typeface="ＭＳ Ｐゴシック" pitchFamily="-128" charset="-128"/>
                <a:cs typeface="Times New Roman" pitchFamily="18" charset="0"/>
              </a:rPr>
              <a:t>2</a:t>
            </a:r>
            <a:r>
              <a:rPr lang="en-US" sz="2200" b="1" dirty="0" smtClean="0">
                <a:solidFill>
                  <a:schemeClr val="bg1"/>
                </a:solidFill>
                <a:latin typeface="+mn-lt"/>
                <a:ea typeface="ＭＳ Ｐゴシック" pitchFamily="-128" charset="-128"/>
                <a:cs typeface="Times New Roman" pitchFamily="18" charset="0"/>
              </a:rPr>
              <a:t> retrievals.</a:t>
            </a:r>
          </a:p>
          <a:p>
            <a:pPr marL="569913" indent="-457200">
              <a:buFontTx/>
              <a:buNone/>
            </a:pPr>
            <a:endParaRPr lang="en-US" sz="2200" b="1" baseline="-25000" dirty="0">
              <a:solidFill>
                <a:schemeClr val="bg1"/>
              </a:solidFill>
              <a:latin typeface="+mn-lt"/>
              <a:ea typeface="ＭＳ Ｐゴシック" pitchFamily="-128" charset="-128"/>
              <a:cs typeface="Times New Roman" pitchFamily="18" charset="0"/>
            </a:endParaRPr>
          </a:p>
          <a:p>
            <a:pPr marL="1085850" lvl="1" indent="-457200">
              <a:buFontTx/>
              <a:buNone/>
            </a:pPr>
            <a:endParaRPr lang="en-US" sz="2200" b="1" dirty="0">
              <a:solidFill>
                <a:schemeClr val="bg1"/>
              </a:solidFill>
              <a:latin typeface="+mn-lt"/>
              <a:ea typeface="ＭＳ Ｐゴシック" pitchFamily="-128" charset="-128"/>
              <a:cs typeface="Times New Roman" pitchFamily="18" charset="0"/>
            </a:endParaRPr>
          </a:p>
          <a:p>
            <a:pPr marL="569913" indent="-457200"/>
            <a:r>
              <a:rPr lang="en-US" sz="2200" b="1" dirty="0" smtClean="0">
                <a:solidFill>
                  <a:schemeClr val="bg1"/>
                </a:solidFill>
                <a:latin typeface="+mn-lt"/>
                <a:ea typeface="ＭＳ Ｐゴシック" pitchFamily="-128" charset="-128"/>
                <a:cs typeface="Times New Roman" pitchFamily="18" charset="0"/>
              </a:rPr>
              <a:t>3. Systematic errors in diurnal variation of PBL heights and vertical mixing can introduce  diurnally varying retrieval errors – especially for geostationary satellite and aircraft remote sensing observations</a:t>
            </a:r>
          </a:p>
          <a:p>
            <a:pPr marL="569913" indent="-457200">
              <a:buFontTx/>
              <a:buNone/>
            </a:pPr>
            <a:endParaRPr lang="en-US" sz="2200" b="0" dirty="0" smtClean="0">
              <a:solidFill>
                <a:schemeClr val="bg1"/>
              </a:solidFill>
              <a:latin typeface="+mn-lt"/>
              <a:ea typeface="ＭＳ Ｐゴシック" pitchFamily="-128" charset="-128"/>
              <a:cs typeface="Times New Roman" pitchFamily="18" charset="0"/>
            </a:endParaRPr>
          </a:p>
          <a:p>
            <a:pPr marL="569913" indent="-457200">
              <a:buFontTx/>
              <a:buNone/>
            </a:pPr>
            <a:endParaRPr lang="en-US" sz="2200" b="0" dirty="0">
              <a:solidFill>
                <a:schemeClr val="bg1"/>
              </a:solidFill>
              <a:latin typeface="+mn-lt"/>
              <a:ea typeface="ＭＳ Ｐゴシック" pitchFamily="-128" charset="-128"/>
              <a:cs typeface="Times New Roman" pitchFamily="18" charset="0"/>
            </a:endParaRPr>
          </a:p>
          <a:p>
            <a:pPr marL="1085850" lvl="1" indent="-457200">
              <a:buFontTx/>
              <a:buNone/>
            </a:pPr>
            <a:r>
              <a:rPr lang="en-US" sz="2200" b="0" dirty="0">
                <a:solidFill>
                  <a:schemeClr val="bg1"/>
                </a:solidFill>
                <a:latin typeface="+mn-lt"/>
                <a:ea typeface="ＭＳ Ｐゴシック" pitchFamily="-128" charset="-128"/>
                <a:cs typeface="Times New Roman" pitchFamily="18" charset="0"/>
              </a:rPr>
              <a:t>	</a:t>
            </a:r>
          </a:p>
          <a:p>
            <a:pPr marL="1085850" lvl="1" indent="-457200">
              <a:buFontTx/>
              <a:buNone/>
            </a:pPr>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r>
              <a:rPr lang="en-US" sz="2200" b="0" dirty="0">
                <a:solidFill>
                  <a:schemeClr val="bg1"/>
                </a:solidFill>
                <a:latin typeface="+mn-lt"/>
                <a:ea typeface="ＭＳ Ｐゴシック" pitchFamily="-128" charset="-128"/>
                <a:cs typeface="Times New Roman" pitchFamily="18" charset="0"/>
              </a:rPr>
              <a:t>  </a:t>
            </a:r>
            <a:endParaRPr lang="en-US" sz="2200" b="0" u="sng" dirty="0">
              <a:solidFill>
                <a:schemeClr val="bg1"/>
              </a:solidFill>
              <a:latin typeface="+mn-lt"/>
              <a:ea typeface="ＭＳ Ｐゴシック" pitchFamily="-128" charset="-128"/>
              <a:cs typeface="Times New Roman" pitchFamily="18" charset="0"/>
            </a:endParaRPr>
          </a:p>
        </p:txBody>
      </p:sp>
    </p:spTree>
    <p:extLst>
      <p:ext uri="{BB962C8B-B14F-4D97-AF65-F5344CB8AC3E}">
        <p14:creationId xmlns:p14="http://schemas.microsoft.com/office/powerpoint/2010/main" val="266370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FFCC66"/>
                </a:solidFill>
                <a:effectLst>
                  <a:outerShdw blurRad="38100" dist="38100" dir="2700000" algn="tl">
                    <a:srgbClr val="000000"/>
                  </a:outerShdw>
                </a:effectLst>
                <a:latin typeface="+mj-lt"/>
                <a:ea typeface="+mj-ea"/>
                <a:cs typeface="+mj-cs"/>
              </a:rPr>
              <a:t>Introduction</a:t>
            </a:r>
            <a:r>
              <a:rPr lang="en-US" sz="2000" b="1" i="1" kern="0" dirty="0" smtClean="0">
                <a:solidFill>
                  <a:schemeClr val="bg1"/>
                </a:solidFill>
                <a:effectLst>
                  <a:outerShdw blurRad="38100" dist="38100" dir="2700000" algn="tl">
                    <a:srgbClr val="000000"/>
                  </a:outerShdw>
                </a:effectLst>
                <a:latin typeface="+mj-lt"/>
                <a:ea typeface="+mj-ea"/>
                <a:cs typeface="+mj-cs"/>
              </a:rPr>
              <a:t> </a:t>
            </a:r>
            <a:endParaRPr kumimoji="0" lang="en-US" sz="20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8" name="Text Box 3"/>
          <p:cNvSpPr txBox="1">
            <a:spLocks noChangeArrowheads="1"/>
          </p:cNvSpPr>
          <p:nvPr/>
        </p:nvSpPr>
        <p:spPr bwMode="auto">
          <a:xfrm>
            <a:off x="152400" y="908050"/>
            <a:ext cx="8839199" cy="5797550"/>
          </a:xfrm>
          <a:prstGeom prst="rect">
            <a:avLst/>
          </a:prstGeom>
          <a:noFill/>
          <a:ln w="9525">
            <a:noFill/>
            <a:miter lim="800000"/>
            <a:headEnd/>
            <a:tailEnd/>
          </a:ln>
        </p:spPr>
        <p:txBody>
          <a:bodyPr/>
          <a:lstStyle/>
          <a:p>
            <a:pPr marL="569913" indent="-457200">
              <a:buFont typeface="Arial" panose="020B0604020202020204" pitchFamily="34" charset="0"/>
              <a:buChar char="•"/>
            </a:pPr>
            <a:endParaRPr lang="en-US" sz="2200" b="1" dirty="0" smtClean="0">
              <a:solidFill>
                <a:schemeClr val="bg1"/>
              </a:solidFill>
              <a:latin typeface="+mn-lt"/>
              <a:ea typeface="ＭＳ Ｐゴシック" pitchFamily="-128" charset="-128"/>
              <a:cs typeface="Times New Roman" pitchFamily="18" charset="0"/>
            </a:endParaRPr>
          </a:p>
          <a:p>
            <a:pPr marL="569913" indent="-457200">
              <a:buFont typeface="Arial" panose="020B0604020202020204" pitchFamily="34" charset="0"/>
              <a:buChar char="•"/>
            </a:pPr>
            <a:r>
              <a:rPr lang="en-US" sz="2200" b="1" dirty="0" err="1" smtClean="0">
                <a:solidFill>
                  <a:schemeClr val="bg1"/>
                </a:solidFill>
                <a:latin typeface="+mn-lt"/>
                <a:ea typeface="ＭＳ Ｐゴシック" pitchFamily="-128" charset="-128"/>
                <a:cs typeface="Times New Roman" pitchFamily="18" charset="0"/>
              </a:rPr>
              <a:t>Spaceborne</a:t>
            </a:r>
            <a:r>
              <a:rPr lang="en-US" sz="2200" b="1" dirty="0" smtClean="0">
                <a:solidFill>
                  <a:schemeClr val="bg1"/>
                </a:solidFill>
                <a:latin typeface="+mn-lt"/>
                <a:ea typeface="ＭＳ Ｐゴシック" pitchFamily="-128" charset="-128"/>
                <a:cs typeface="Times New Roman" pitchFamily="18" charset="0"/>
              </a:rPr>
              <a:t> UV-Vis spectrometer observations of NO2 and HCHO to date have all been from polar-orbiting satellites (e.g., GOME, GOME-2, SCIAMACHY, OMI) once per day at relatively coarse resolution.</a:t>
            </a:r>
          </a:p>
          <a:p>
            <a:pPr marL="569913" indent="-457200">
              <a:buFont typeface="Arial" panose="020B0604020202020204" pitchFamily="34" charset="0"/>
              <a:buChar char="•"/>
            </a:pPr>
            <a:endParaRPr lang="en-US" sz="2200" b="1" dirty="0" smtClean="0">
              <a:solidFill>
                <a:schemeClr val="bg1"/>
              </a:solidFill>
              <a:latin typeface="+mn-lt"/>
              <a:ea typeface="ＭＳ Ｐゴシック" pitchFamily="-128" charset="-128"/>
              <a:cs typeface="Times New Roman" pitchFamily="18" charset="0"/>
            </a:endParaRPr>
          </a:p>
          <a:p>
            <a:pPr marL="569913" indent="-457200">
              <a:buFont typeface="Arial" panose="020B0604020202020204" pitchFamily="34" charset="0"/>
              <a:buChar char="•"/>
            </a:pPr>
            <a:r>
              <a:rPr lang="en-US" sz="2200" b="1" dirty="0" smtClean="0">
                <a:solidFill>
                  <a:schemeClr val="bg1"/>
                </a:solidFill>
                <a:latin typeface="+mn-lt"/>
                <a:ea typeface="ＭＳ Ｐゴシック" pitchFamily="-128" charset="-128"/>
                <a:cs typeface="Times New Roman" pitchFamily="18" charset="0"/>
              </a:rPr>
              <a:t>Global model profiles have been typically used in retrievals</a:t>
            </a:r>
          </a:p>
          <a:p>
            <a:pPr marL="569913" indent="-457200">
              <a:buFont typeface="Arial" panose="020B0604020202020204" pitchFamily="34" charset="0"/>
              <a:buChar char="•"/>
            </a:pPr>
            <a:endParaRPr lang="en-US" sz="2200" b="1" dirty="0">
              <a:solidFill>
                <a:schemeClr val="bg1"/>
              </a:solidFill>
              <a:latin typeface="+mn-lt"/>
              <a:ea typeface="ＭＳ Ｐゴシック" pitchFamily="-128" charset="-128"/>
              <a:cs typeface="Times New Roman" pitchFamily="18" charset="0"/>
            </a:endParaRPr>
          </a:p>
          <a:p>
            <a:pPr marL="569913" indent="-457200">
              <a:buFont typeface="Arial" panose="020B0604020202020204" pitchFamily="34" charset="0"/>
              <a:buChar char="•"/>
            </a:pPr>
            <a:r>
              <a:rPr lang="en-US" sz="2200" b="1" dirty="0" smtClean="0">
                <a:solidFill>
                  <a:schemeClr val="bg1"/>
                </a:solidFill>
                <a:latin typeface="+mn-lt"/>
                <a:ea typeface="ＭＳ Ｐゴシック" pitchFamily="-128" charset="-128"/>
                <a:cs typeface="Times New Roman" pitchFamily="18" charset="0"/>
              </a:rPr>
              <a:t>Geostationary hourly fine-resolution (4-8 km) observations of trace gases will begin late in this decade.</a:t>
            </a:r>
          </a:p>
          <a:p>
            <a:pPr marL="569913" indent="-457200">
              <a:buFont typeface="Arial" panose="020B0604020202020204" pitchFamily="34" charset="0"/>
              <a:buChar char="•"/>
            </a:pPr>
            <a:endParaRPr lang="en-US" sz="2200" b="1" dirty="0">
              <a:solidFill>
                <a:schemeClr val="bg1"/>
              </a:solidFill>
              <a:latin typeface="+mn-lt"/>
              <a:ea typeface="ＭＳ Ｐゴシック" pitchFamily="-128" charset="-128"/>
              <a:cs typeface="Times New Roman" pitchFamily="18" charset="0"/>
            </a:endParaRPr>
          </a:p>
          <a:p>
            <a:pPr marL="569913" indent="-457200">
              <a:buFont typeface="Arial" panose="020B0604020202020204" pitchFamily="34" charset="0"/>
              <a:buChar char="•"/>
            </a:pPr>
            <a:r>
              <a:rPr lang="en-US" sz="2200" b="1" dirty="0" smtClean="0">
                <a:solidFill>
                  <a:schemeClr val="bg1"/>
                </a:solidFill>
                <a:latin typeface="+mn-lt"/>
                <a:ea typeface="ＭＳ Ｐゴシック" pitchFamily="-128" charset="-128"/>
                <a:cs typeface="Times New Roman" pitchFamily="18" charset="0"/>
              </a:rPr>
              <a:t>Profiles used in geostationary retrievals will need to come from regional models and diurnal evolution of profile shape will become an important consideration.</a:t>
            </a:r>
            <a:endParaRPr lang="en-US" sz="2200" b="1" dirty="0">
              <a:solidFill>
                <a:schemeClr val="bg1"/>
              </a:solidFill>
              <a:latin typeface="+mn-lt"/>
              <a:ea typeface="ＭＳ Ｐゴシック" pitchFamily="-128" charset="-128"/>
              <a:cs typeface="Times New Roman" pitchFamily="18" charset="0"/>
            </a:endParaRPr>
          </a:p>
          <a:p>
            <a:pPr marL="1085850" lvl="1" indent="-457200">
              <a:buFontTx/>
              <a:buNone/>
            </a:pPr>
            <a:r>
              <a:rPr lang="en-US" sz="2200" b="0" dirty="0">
                <a:solidFill>
                  <a:schemeClr val="bg1"/>
                </a:solidFill>
                <a:latin typeface="+mn-lt"/>
                <a:ea typeface="ＭＳ Ｐゴシック" pitchFamily="-128" charset="-128"/>
                <a:cs typeface="Times New Roman" pitchFamily="18" charset="0"/>
              </a:rPr>
              <a:t>	</a:t>
            </a:r>
          </a:p>
          <a:p>
            <a:pPr marL="1085850" lvl="1" indent="-457200">
              <a:buFontTx/>
              <a:buNone/>
            </a:pPr>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endParaRPr lang="en-US" sz="2200" b="0" dirty="0">
              <a:solidFill>
                <a:schemeClr val="bg1"/>
              </a:solidFill>
              <a:latin typeface="+mn-lt"/>
              <a:ea typeface="ＭＳ Ｐゴシック" pitchFamily="-128" charset="-128"/>
              <a:cs typeface="Times New Roman" pitchFamily="18" charset="0"/>
            </a:endParaRPr>
          </a:p>
          <a:p>
            <a:pPr marL="569913" indent="-457200"/>
            <a:r>
              <a:rPr lang="en-US" sz="2200" b="0" dirty="0">
                <a:solidFill>
                  <a:schemeClr val="bg1"/>
                </a:solidFill>
                <a:latin typeface="+mn-lt"/>
                <a:ea typeface="ＭＳ Ｐゴシック" pitchFamily="-128" charset="-128"/>
                <a:cs typeface="Times New Roman" pitchFamily="18" charset="0"/>
              </a:rPr>
              <a:t>  </a:t>
            </a:r>
            <a:endParaRPr lang="en-US" sz="2200" b="0" u="sng" dirty="0">
              <a:solidFill>
                <a:schemeClr val="bg1"/>
              </a:solidFill>
              <a:latin typeface="+mn-lt"/>
              <a:ea typeface="ＭＳ Ｐゴシック" pitchFamily="-128" charset="-128"/>
              <a:cs typeface="Times New Roman" pitchFamily="18" charset="0"/>
            </a:endParaRPr>
          </a:p>
        </p:txBody>
      </p:sp>
    </p:spTree>
    <p:extLst>
      <p:ext uri="{BB962C8B-B14F-4D97-AF65-F5344CB8AC3E}">
        <p14:creationId xmlns:p14="http://schemas.microsoft.com/office/powerpoint/2010/main" val="148263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7"/>
          <p:cNvPicPr>
            <a:picLocks noChangeAspect="1" noChangeArrowheads="1"/>
          </p:cNvPicPr>
          <p:nvPr/>
        </p:nvPicPr>
        <p:blipFill>
          <a:blip r:embed="rId3" cstate="print"/>
          <a:srcRect/>
          <a:stretch>
            <a:fillRect/>
          </a:stretch>
        </p:blipFill>
        <p:spPr bwMode="auto">
          <a:xfrm>
            <a:off x="2878138" y="152400"/>
            <a:ext cx="6265862" cy="3175000"/>
          </a:xfrm>
          <a:prstGeom prst="rect">
            <a:avLst/>
          </a:prstGeom>
          <a:noFill/>
          <a:ln w="9525">
            <a:noFill/>
            <a:miter lim="800000"/>
            <a:headEnd/>
            <a:tailEnd/>
          </a:ln>
        </p:spPr>
      </p:pic>
      <p:sp>
        <p:nvSpPr>
          <p:cNvPr id="112" name="TextBox 2"/>
          <p:cNvSpPr txBox="1">
            <a:spLocks noChangeArrowheads="1"/>
          </p:cNvSpPr>
          <p:nvPr/>
        </p:nvSpPr>
        <p:spPr bwMode="auto">
          <a:xfrm>
            <a:off x="304800" y="609600"/>
            <a:ext cx="2514600" cy="157003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cs typeface="+mn-cs"/>
              </a:rPr>
              <a:t>     </a:t>
            </a:r>
            <a:r>
              <a:rPr kumimoji="0" lang="en-US" sz="2400" b="1" i="0" u="none" strike="noStrike" kern="0" cap="none" spc="0" normalizeH="0" baseline="0" noProof="0">
                <a:ln>
                  <a:noFill/>
                </a:ln>
                <a:solidFill>
                  <a:srgbClr val="FFFFFF"/>
                </a:solidFill>
                <a:effectLst/>
                <a:uLnTx/>
                <a:uFillTx/>
                <a:cs typeface="+mn-cs"/>
              </a:rPr>
              <a:t>Aura/OMI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cs typeface="+mn-cs"/>
              </a:rPr>
              <a:t>Ozone Monitoring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cs typeface="+mn-cs"/>
              </a:rPr>
              <a:t>       Instrument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cs typeface="+mn-cs"/>
              </a:rPr>
              <a:t>                               </a:t>
            </a:r>
          </a:p>
        </p:txBody>
      </p:sp>
      <p:sp>
        <p:nvSpPr>
          <p:cNvPr id="113" name="TextBox 3"/>
          <p:cNvSpPr txBox="1">
            <a:spLocks noChangeArrowheads="1"/>
          </p:cNvSpPr>
          <p:nvPr/>
        </p:nvSpPr>
        <p:spPr bwMode="auto">
          <a:xfrm>
            <a:off x="228600" y="3811588"/>
            <a:ext cx="3405188" cy="30464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Wavelength range:  270 – 500 nm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Sun-synchronous polar orbit;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Equator crossing at 1:30 PM LT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2600-km wide swath; </a:t>
            </a:r>
            <a:r>
              <a:rPr kumimoji="0" lang="en-US" sz="1600" b="1" i="0" u="none" strike="noStrike" kern="0" cap="none" spc="0" normalizeH="0" baseline="0" noProof="0" dirty="0" err="1">
                <a:ln>
                  <a:noFill/>
                </a:ln>
                <a:solidFill>
                  <a:srgbClr val="FFFFFF"/>
                </a:solidFill>
                <a:effectLst/>
                <a:uLnTx/>
                <a:uFillTx/>
                <a:cs typeface="+mn-cs"/>
              </a:rPr>
              <a:t>horiz</a:t>
            </a:r>
            <a:r>
              <a:rPr kumimoji="0" lang="en-US" sz="1600" b="1" i="0" u="none" strike="noStrike" kern="0" cap="none" spc="0" normalizeH="0" baseline="0" noProof="0" dirty="0">
                <a:ln>
                  <a:noFill/>
                </a:ln>
                <a:solidFill>
                  <a:srgbClr val="FFFFFF"/>
                </a:solidFill>
                <a:effectLst/>
                <a:uLnTx/>
                <a:uFillTx/>
                <a:cs typeface="+mn-cs"/>
              </a:rPr>
              <a:t>. res.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13 x 24 km at nadir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Global coverage every day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cs typeface="+mn-cs"/>
              </a:rPr>
              <a:t>O</a:t>
            </a:r>
            <a:r>
              <a:rPr kumimoji="0" lang="en-US" sz="1600" b="1" i="0" u="none" strike="noStrike" kern="0" cap="none" spc="0" normalizeH="0" baseline="-25000" noProof="0" dirty="0">
                <a:ln>
                  <a:noFill/>
                </a:ln>
                <a:solidFill>
                  <a:srgbClr val="FFFFFF"/>
                </a:solidFill>
                <a:effectLst/>
                <a:uLnTx/>
                <a:uFillTx/>
                <a:cs typeface="+mn-cs"/>
              </a:rPr>
              <a:t>3</a:t>
            </a:r>
            <a:r>
              <a:rPr kumimoji="0" lang="en-US" sz="1600" b="1" i="0" u="none" strike="noStrike" kern="0" cap="none" spc="0" normalizeH="0" baseline="0" noProof="0" dirty="0">
                <a:ln>
                  <a:noFill/>
                </a:ln>
                <a:solidFill>
                  <a:srgbClr val="FFFFFF"/>
                </a:solidFill>
                <a:effectLst/>
                <a:uLnTx/>
                <a:uFillTx/>
                <a:cs typeface="+mn-cs"/>
              </a:rPr>
              <a:t>, NO</a:t>
            </a:r>
            <a:r>
              <a:rPr kumimoji="0" lang="en-US" sz="1600" b="1" i="0" u="none" strike="noStrike" kern="0" cap="none" spc="0" normalizeH="0" baseline="-25000" noProof="0" dirty="0">
                <a:ln>
                  <a:noFill/>
                </a:ln>
                <a:solidFill>
                  <a:srgbClr val="FFFFFF"/>
                </a:solidFill>
                <a:effectLst/>
                <a:uLnTx/>
                <a:uFillTx/>
                <a:cs typeface="+mn-cs"/>
              </a:rPr>
              <a:t>2</a:t>
            </a:r>
            <a:r>
              <a:rPr kumimoji="0" lang="en-US" sz="1600" b="1" i="0" u="none" strike="noStrike" kern="0" cap="none" spc="0" normalizeH="0" baseline="0" noProof="0" dirty="0">
                <a:ln>
                  <a:noFill/>
                </a:ln>
                <a:solidFill>
                  <a:srgbClr val="FFFFFF"/>
                </a:solidFill>
                <a:effectLst/>
                <a:uLnTx/>
                <a:uFillTx/>
                <a:cs typeface="+mn-cs"/>
              </a:rPr>
              <a:t>, SO</a:t>
            </a:r>
            <a:r>
              <a:rPr kumimoji="0" lang="en-US" sz="1600" b="1" i="0" u="none" strike="noStrike" kern="0" cap="none" spc="0" normalizeH="0" baseline="-25000" noProof="0" dirty="0">
                <a:ln>
                  <a:noFill/>
                </a:ln>
                <a:solidFill>
                  <a:srgbClr val="FFFFFF"/>
                </a:solidFill>
                <a:effectLst/>
                <a:uLnTx/>
                <a:uFillTx/>
                <a:cs typeface="+mn-cs"/>
              </a:rPr>
              <a:t>2</a:t>
            </a:r>
            <a:r>
              <a:rPr kumimoji="0" lang="en-US" sz="1600" b="1" i="0" u="none" strike="noStrike" kern="0" cap="none" spc="0" normalizeH="0" baseline="0" noProof="0" dirty="0">
                <a:ln>
                  <a:noFill/>
                </a:ln>
                <a:solidFill>
                  <a:srgbClr val="FFFFFF"/>
                </a:solidFill>
                <a:effectLst/>
                <a:uLnTx/>
                <a:uFillTx/>
                <a:cs typeface="+mn-cs"/>
              </a:rPr>
              <a:t>, HCHO, aerosol,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FFFF"/>
                </a:solidFill>
                <a:effectLst/>
                <a:uLnTx/>
                <a:uFillTx/>
                <a:cs typeface="+mn-cs"/>
              </a:rPr>
              <a:t>BrO</a:t>
            </a:r>
            <a:r>
              <a:rPr kumimoji="0" lang="en-US" sz="1600" b="1" i="0" u="none" strike="noStrike" kern="0" cap="none" spc="0" normalizeH="0" baseline="0" noProof="0" dirty="0">
                <a:ln>
                  <a:noFill/>
                </a:ln>
                <a:solidFill>
                  <a:srgbClr val="FFFFFF"/>
                </a:solidFill>
                <a:effectLst/>
                <a:uLnTx/>
                <a:uFillTx/>
                <a:cs typeface="+mn-cs"/>
              </a:rPr>
              <a:t>, </a:t>
            </a:r>
            <a:r>
              <a:rPr kumimoji="0" lang="en-US" sz="1600" b="1" i="0" u="none" strike="noStrike" kern="0" cap="none" spc="0" normalizeH="0" baseline="0" noProof="0" dirty="0" err="1">
                <a:ln>
                  <a:noFill/>
                </a:ln>
                <a:solidFill>
                  <a:srgbClr val="FFFFFF"/>
                </a:solidFill>
                <a:effectLst/>
                <a:uLnTx/>
                <a:uFillTx/>
                <a:cs typeface="+mn-cs"/>
              </a:rPr>
              <a:t>OClO</a:t>
            </a:r>
            <a:endParaRPr kumimoji="0" lang="en-US" sz="1600" b="1" i="0" u="none" strike="noStrike" kern="0" cap="none" spc="0" normalizeH="0" baseline="0" noProof="0" dirty="0">
              <a:ln>
                <a:noFill/>
              </a:ln>
              <a:solidFill>
                <a:srgbClr val="FFFFFF"/>
              </a:solidFill>
              <a:effectLst/>
              <a:uLnTx/>
              <a:uFillTx/>
              <a:cs typeface="+mn-cs"/>
            </a:endParaRPr>
          </a:p>
        </p:txBody>
      </p:sp>
      <p:pic>
        <p:nvPicPr>
          <p:cNvPr id="114" name="Picture 4" descr="DSCF0020 OMI + groep 3 beste"/>
          <p:cNvPicPr>
            <a:picLocks noChangeAspect="1" noChangeArrowheads="1"/>
          </p:cNvPicPr>
          <p:nvPr/>
        </p:nvPicPr>
        <p:blipFill>
          <a:blip r:embed="rId4" cstate="print"/>
          <a:srcRect l="7205" t="31062" r="16180" b="8229"/>
          <a:stretch>
            <a:fillRect/>
          </a:stretch>
        </p:blipFill>
        <p:spPr bwMode="auto">
          <a:xfrm>
            <a:off x="0" y="1981200"/>
            <a:ext cx="2949575" cy="1752600"/>
          </a:xfrm>
          <a:prstGeom prst="rect">
            <a:avLst/>
          </a:prstGeom>
          <a:noFill/>
          <a:ln w="9525">
            <a:noFill/>
            <a:miter lim="800000"/>
            <a:headEnd/>
            <a:tailEnd/>
          </a:ln>
        </p:spPr>
      </p:pic>
      <p:sp>
        <p:nvSpPr>
          <p:cNvPr id="115" name="TextBox 6"/>
          <p:cNvSpPr txBox="1">
            <a:spLocks noChangeArrowheads="1"/>
          </p:cNvSpPr>
          <p:nvPr/>
        </p:nvSpPr>
        <p:spPr bwMode="auto">
          <a:xfrm>
            <a:off x="2895600" y="1524000"/>
            <a:ext cx="593725"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cs typeface="+mn-cs"/>
              </a:rPr>
              <a:t>Aura</a:t>
            </a:r>
          </a:p>
        </p:txBody>
      </p:sp>
      <p:grpSp>
        <p:nvGrpSpPr>
          <p:cNvPr id="116" name="Group 5"/>
          <p:cNvGrpSpPr>
            <a:grpSpLocks/>
          </p:cNvGrpSpPr>
          <p:nvPr/>
        </p:nvGrpSpPr>
        <p:grpSpPr bwMode="auto">
          <a:xfrm>
            <a:off x="4724400" y="3429000"/>
            <a:ext cx="3781425" cy="3224213"/>
            <a:chOff x="3041" y="747"/>
            <a:chExt cx="2470" cy="1966"/>
          </a:xfrm>
        </p:grpSpPr>
        <p:sp>
          <p:nvSpPr>
            <p:cNvPr id="117" name="Rectangle 6"/>
            <p:cNvSpPr>
              <a:spLocks noChangeArrowheads="1"/>
            </p:cNvSpPr>
            <p:nvPr/>
          </p:nvSpPr>
          <p:spPr bwMode="auto">
            <a:xfrm>
              <a:off x="3046" y="747"/>
              <a:ext cx="2434" cy="1936"/>
            </a:xfrm>
            <a:prstGeom prst="rect">
              <a:avLst/>
            </a:prstGeom>
            <a:gradFill rotWithShape="0">
              <a:gsLst>
                <a:gs pos="0">
                  <a:sysClr val="window" lastClr="FFFFFF"/>
                </a:gs>
                <a:gs pos="100000">
                  <a:srgbClr val="800080"/>
                </a:gs>
              </a:gsLst>
              <a:lin ang="5400000" scaled="1"/>
            </a:gradFill>
            <a:ln w="12700">
              <a:solidFill>
                <a:srgbClr val="1F497D"/>
              </a:solidFill>
              <a:miter lim="800000"/>
              <a:headEnd type="none" w="sm" len="sm"/>
              <a:tailEnd type="none" w="sm" len="sm"/>
            </a:ln>
            <a:effectLst>
              <a:outerShdw dist="107763" dir="2700000" algn="ctr" rotWithShape="0">
                <a:srgbClr val="1F497D"/>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cs typeface="+mn-cs"/>
              </a:endParaRPr>
            </a:p>
          </p:txBody>
        </p:sp>
        <p:sp>
          <p:nvSpPr>
            <p:cNvPr id="118" name="Arc 7"/>
            <p:cNvSpPr>
              <a:spLocks/>
            </p:cNvSpPr>
            <p:nvPr/>
          </p:nvSpPr>
          <p:spPr bwMode="auto">
            <a:xfrm>
              <a:off x="3273" y="1632"/>
              <a:ext cx="2147" cy="92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79"/>
                  </a:moveTo>
                  <a:cubicBezTo>
                    <a:pt x="11" y="9657"/>
                    <a:pt x="9678" y="-1"/>
                    <a:pt x="21600" y="0"/>
                  </a:cubicBezTo>
                  <a:cubicBezTo>
                    <a:pt x="33529" y="0"/>
                    <a:pt x="43200" y="9670"/>
                    <a:pt x="43200" y="21600"/>
                  </a:cubicBezTo>
                </a:path>
                <a:path w="43200" h="21600" stroke="0" extrusionOk="0">
                  <a:moveTo>
                    <a:pt x="0" y="21579"/>
                  </a:moveTo>
                  <a:cubicBezTo>
                    <a:pt x="11" y="9657"/>
                    <a:pt x="9678" y="-1"/>
                    <a:pt x="21600" y="0"/>
                  </a:cubicBezTo>
                  <a:cubicBezTo>
                    <a:pt x="33529" y="0"/>
                    <a:pt x="43200" y="9670"/>
                    <a:pt x="43200" y="21600"/>
                  </a:cubicBezTo>
                  <a:lnTo>
                    <a:pt x="21600" y="21600"/>
                  </a:lnTo>
                  <a:close/>
                </a:path>
              </a:pathLst>
            </a:custGeom>
            <a:solidFill>
              <a:srgbClr val="FFFFFF"/>
            </a:solidFill>
            <a:ln w="12700" cap="rnd">
              <a:solidFill>
                <a:srgbClr val="1F497D"/>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19" name="Freeform 8"/>
            <p:cNvSpPr>
              <a:spLocks/>
            </p:cNvSpPr>
            <p:nvPr/>
          </p:nvSpPr>
          <p:spPr bwMode="auto">
            <a:xfrm>
              <a:off x="3746" y="1647"/>
              <a:ext cx="645" cy="650"/>
            </a:xfrm>
            <a:custGeom>
              <a:avLst/>
              <a:gdLst>
                <a:gd name="T0" fmla="*/ 0 w 1597"/>
                <a:gd name="T1" fmla="*/ 0 h 1200"/>
                <a:gd name="T2" fmla="*/ 0 w 1597"/>
                <a:gd name="T3" fmla="*/ 1 h 1200"/>
                <a:gd name="T4" fmla="*/ 0 w 1597"/>
                <a:gd name="T5" fmla="*/ 1 h 1200"/>
                <a:gd name="T6" fmla="*/ 0 w 1597"/>
                <a:gd name="T7" fmla="*/ 1 h 1200"/>
                <a:gd name="T8" fmla="*/ 0 w 1597"/>
                <a:gd name="T9" fmla="*/ 1 h 1200"/>
                <a:gd name="T10" fmla="*/ 0 w 1597"/>
                <a:gd name="T11" fmla="*/ 1 h 1200"/>
                <a:gd name="T12" fmla="*/ 0 w 1597"/>
                <a:gd name="T13" fmla="*/ 1 h 1200"/>
                <a:gd name="T14" fmla="*/ 0 w 1597"/>
                <a:gd name="T15" fmla="*/ 1 h 1200"/>
                <a:gd name="T16" fmla="*/ 0 w 1597"/>
                <a:gd name="T17" fmla="*/ 1 h 1200"/>
                <a:gd name="T18" fmla="*/ 0 w 1597"/>
                <a:gd name="T19" fmla="*/ 1 h 1200"/>
                <a:gd name="T20" fmla="*/ 0 w 1597"/>
                <a:gd name="T21" fmla="*/ 1 h 1200"/>
                <a:gd name="T22" fmla="*/ 0 w 1597"/>
                <a:gd name="T23" fmla="*/ 1 h 1200"/>
                <a:gd name="T24" fmla="*/ 0 w 1597"/>
                <a:gd name="T25" fmla="*/ 1 h 1200"/>
                <a:gd name="T26" fmla="*/ 0 w 1597"/>
                <a:gd name="T27" fmla="*/ 1 h 1200"/>
                <a:gd name="T28" fmla="*/ 0 w 1597"/>
                <a:gd name="T29" fmla="*/ 1 h 1200"/>
                <a:gd name="T30" fmla="*/ 0 w 1597"/>
                <a:gd name="T31" fmla="*/ 1 h 1200"/>
                <a:gd name="T32" fmla="*/ 0 w 1597"/>
                <a:gd name="T33" fmla="*/ 1 h 1200"/>
                <a:gd name="T34" fmla="*/ 0 w 1597"/>
                <a:gd name="T35" fmla="*/ 0 h 1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7"/>
                <a:gd name="T55" fmla="*/ 0 h 1200"/>
                <a:gd name="T56" fmla="*/ 1597 w 1597"/>
                <a:gd name="T57" fmla="*/ 1200 h 1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7" h="1200">
                  <a:moveTo>
                    <a:pt x="1596" y="0"/>
                  </a:moveTo>
                  <a:lnTo>
                    <a:pt x="1466" y="47"/>
                  </a:lnTo>
                  <a:lnTo>
                    <a:pt x="1340" y="99"/>
                  </a:lnTo>
                  <a:lnTo>
                    <a:pt x="1216" y="152"/>
                  </a:lnTo>
                  <a:lnTo>
                    <a:pt x="1099" y="209"/>
                  </a:lnTo>
                  <a:lnTo>
                    <a:pt x="981" y="271"/>
                  </a:lnTo>
                  <a:lnTo>
                    <a:pt x="870" y="337"/>
                  </a:lnTo>
                  <a:lnTo>
                    <a:pt x="761" y="406"/>
                  </a:lnTo>
                  <a:lnTo>
                    <a:pt x="659" y="480"/>
                  </a:lnTo>
                  <a:lnTo>
                    <a:pt x="558" y="555"/>
                  </a:lnTo>
                  <a:lnTo>
                    <a:pt x="464" y="634"/>
                  </a:lnTo>
                  <a:lnTo>
                    <a:pt x="377" y="720"/>
                  </a:lnTo>
                  <a:lnTo>
                    <a:pt x="291" y="808"/>
                  </a:lnTo>
                  <a:lnTo>
                    <a:pt x="208" y="899"/>
                  </a:lnTo>
                  <a:lnTo>
                    <a:pt x="135" y="995"/>
                  </a:lnTo>
                  <a:lnTo>
                    <a:pt x="65" y="1096"/>
                  </a:lnTo>
                  <a:lnTo>
                    <a:pt x="0" y="1199"/>
                  </a:lnTo>
                  <a:lnTo>
                    <a:pt x="1596" y="0"/>
                  </a:lnTo>
                </a:path>
              </a:pathLst>
            </a:custGeom>
            <a:solidFill>
              <a:srgbClr val="FFFFFF"/>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0" name="Freeform 9"/>
            <p:cNvSpPr>
              <a:spLocks/>
            </p:cNvSpPr>
            <p:nvPr/>
          </p:nvSpPr>
          <p:spPr bwMode="auto">
            <a:xfrm>
              <a:off x="3642" y="1642"/>
              <a:ext cx="647" cy="653"/>
            </a:xfrm>
            <a:custGeom>
              <a:avLst/>
              <a:gdLst>
                <a:gd name="T0" fmla="*/ 0 w 1603"/>
                <a:gd name="T1" fmla="*/ 0 h 1206"/>
                <a:gd name="T2" fmla="*/ 0 w 1603"/>
                <a:gd name="T3" fmla="*/ 1 h 1206"/>
                <a:gd name="T4" fmla="*/ 0 w 1603"/>
                <a:gd name="T5" fmla="*/ 1 h 1206"/>
                <a:gd name="T6" fmla="*/ 0 w 1603"/>
                <a:gd name="T7" fmla="*/ 1 h 1206"/>
                <a:gd name="T8" fmla="*/ 0 w 1603"/>
                <a:gd name="T9" fmla="*/ 1 h 1206"/>
                <a:gd name="T10" fmla="*/ 0 w 1603"/>
                <a:gd name="T11" fmla="*/ 1 h 1206"/>
                <a:gd name="T12" fmla="*/ 0 w 1603"/>
                <a:gd name="T13" fmla="*/ 1 h 1206"/>
                <a:gd name="T14" fmla="*/ 0 w 1603"/>
                <a:gd name="T15" fmla="*/ 1 h 1206"/>
                <a:gd name="T16" fmla="*/ 0 w 1603"/>
                <a:gd name="T17" fmla="*/ 1 h 1206"/>
                <a:gd name="T18" fmla="*/ 0 w 1603"/>
                <a:gd name="T19" fmla="*/ 1 h 1206"/>
                <a:gd name="T20" fmla="*/ 0 w 1603"/>
                <a:gd name="T21" fmla="*/ 1 h 1206"/>
                <a:gd name="T22" fmla="*/ 0 w 1603"/>
                <a:gd name="T23" fmla="*/ 1 h 1206"/>
                <a:gd name="T24" fmla="*/ 0 w 1603"/>
                <a:gd name="T25" fmla="*/ 1 h 1206"/>
                <a:gd name="T26" fmla="*/ 0 w 1603"/>
                <a:gd name="T27" fmla="*/ 1 h 1206"/>
                <a:gd name="T28" fmla="*/ 0 w 1603"/>
                <a:gd name="T29" fmla="*/ 1 h 1206"/>
                <a:gd name="T30" fmla="*/ 0 w 1603"/>
                <a:gd name="T31" fmla="*/ 1 h 1206"/>
                <a:gd name="T32" fmla="*/ 0 w 1603"/>
                <a:gd name="T33" fmla="*/ 1 h 1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3"/>
                <a:gd name="T52" fmla="*/ 0 h 1206"/>
                <a:gd name="T53" fmla="*/ 1603 w 1603"/>
                <a:gd name="T54" fmla="*/ 1206 h 1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3" h="1206">
                  <a:moveTo>
                    <a:pt x="1602" y="0"/>
                  </a:moveTo>
                  <a:lnTo>
                    <a:pt x="1472" y="47"/>
                  </a:lnTo>
                  <a:lnTo>
                    <a:pt x="1345" y="99"/>
                  </a:lnTo>
                  <a:lnTo>
                    <a:pt x="1221" y="153"/>
                  </a:lnTo>
                  <a:lnTo>
                    <a:pt x="1103" y="210"/>
                  </a:lnTo>
                  <a:lnTo>
                    <a:pt x="985" y="272"/>
                  </a:lnTo>
                  <a:lnTo>
                    <a:pt x="873" y="339"/>
                  </a:lnTo>
                  <a:lnTo>
                    <a:pt x="764" y="408"/>
                  </a:lnTo>
                  <a:lnTo>
                    <a:pt x="661" y="482"/>
                  </a:lnTo>
                  <a:lnTo>
                    <a:pt x="560" y="558"/>
                  </a:lnTo>
                  <a:lnTo>
                    <a:pt x="466" y="637"/>
                  </a:lnTo>
                  <a:lnTo>
                    <a:pt x="378" y="724"/>
                  </a:lnTo>
                  <a:lnTo>
                    <a:pt x="292" y="812"/>
                  </a:lnTo>
                  <a:lnTo>
                    <a:pt x="209" y="904"/>
                  </a:lnTo>
                  <a:lnTo>
                    <a:pt x="136" y="1000"/>
                  </a:lnTo>
                  <a:lnTo>
                    <a:pt x="65" y="1101"/>
                  </a:lnTo>
                  <a:lnTo>
                    <a:pt x="0" y="1205"/>
                  </a:lnTo>
                </a:path>
              </a:pathLst>
            </a:custGeom>
            <a:noFill/>
            <a:ln w="254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1" name="Freeform 10"/>
            <p:cNvSpPr>
              <a:spLocks/>
            </p:cNvSpPr>
            <p:nvPr/>
          </p:nvSpPr>
          <p:spPr bwMode="auto">
            <a:xfrm>
              <a:off x="4293" y="1729"/>
              <a:ext cx="536" cy="740"/>
            </a:xfrm>
            <a:custGeom>
              <a:avLst/>
              <a:gdLst>
                <a:gd name="T0" fmla="*/ 0 w 1328"/>
                <a:gd name="T1" fmla="*/ 0 h 1367"/>
                <a:gd name="T2" fmla="*/ 0 w 1328"/>
                <a:gd name="T3" fmla="*/ 1 h 1367"/>
                <a:gd name="T4" fmla="*/ 0 w 1328"/>
                <a:gd name="T5" fmla="*/ 1 h 1367"/>
                <a:gd name="T6" fmla="*/ 0 w 1328"/>
                <a:gd name="T7" fmla="*/ 1 h 1367"/>
                <a:gd name="T8" fmla="*/ 0 w 1328"/>
                <a:gd name="T9" fmla="*/ 1 h 1367"/>
                <a:gd name="T10" fmla="*/ 0 w 1328"/>
                <a:gd name="T11" fmla="*/ 1 h 1367"/>
                <a:gd name="T12" fmla="*/ 0 w 1328"/>
                <a:gd name="T13" fmla="*/ 1 h 1367"/>
                <a:gd name="T14" fmla="*/ 0 w 1328"/>
                <a:gd name="T15" fmla="*/ 1 h 1367"/>
                <a:gd name="T16" fmla="*/ 0 w 1328"/>
                <a:gd name="T17" fmla="*/ 1 h 1367"/>
                <a:gd name="T18" fmla="*/ 0 w 1328"/>
                <a:gd name="T19" fmla="*/ 1 h 1367"/>
                <a:gd name="T20" fmla="*/ 0 w 1328"/>
                <a:gd name="T21" fmla="*/ 1 h 1367"/>
                <a:gd name="T22" fmla="*/ 0 w 1328"/>
                <a:gd name="T23" fmla="*/ 1 h 1367"/>
                <a:gd name="T24" fmla="*/ 0 w 1328"/>
                <a:gd name="T25" fmla="*/ 1 h 1367"/>
                <a:gd name="T26" fmla="*/ 0 w 1328"/>
                <a:gd name="T27" fmla="*/ 1 h 1367"/>
                <a:gd name="T28" fmla="*/ 0 w 1328"/>
                <a:gd name="T29" fmla="*/ 1 h 1367"/>
                <a:gd name="T30" fmla="*/ 0 w 1328"/>
                <a:gd name="T31" fmla="*/ 1 h 1367"/>
                <a:gd name="T32" fmla="*/ 0 w 1328"/>
                <a:gd name="T33" fmla="*/ 1 h 1367"/>
                <a:gd name="T34" fmla="*/ 0 w 1328"/>
                <a:gd name="T35" fmla="*/ 1 h 1367"/>
                <a:gd name="T36" fmla="*/ 0 w 1328"/>
                <a:gd name="T37" fmla="*/ 1 h 1367"/>
                <a:gd name="T38" fmla="*/ 0 w 1328"/>
                <a:gd name="T39" fmla="*/ 1 h 1367"/>
                <a:gd name="T40" fmla="*/ 0 w 1328"/>
                <a:gd name="T41" fmla="*/ 1 h 1367"/>
                <a:gd name="T42" fmla="*/ 0 w 1328"/>
                <a:gd name="T43" fmla="*/ 1 h 1367"/>
                <a:gd name="T44" fmla="*/ 0 w 1328"/>
                <a:gd name="T45" fmla="*/ 1 h 1367"/>
                <a:gd name="T46" fmla="*/ 0 w 1328"/>
                <a:gd name="T47" fmla="*/ 1 h 1367"/>
                <a:gd name="T48" fmla="*/ 0 w 1328"/>
                <a:gd name="T49" fmla="*/ 1 h 1367"/>
                <a:gd name="T50" fmla="*/ 0 w 1328"/>
                <a:gd name="T51" fmla="*/ 1 h 1367"/>
                <a:gd name="T52" fmla="*/ 0 w 1328"/>
                <a:gd name="T53" fmla="*/ 1 h 1367"/>
                <a:gd name="T54" fmla="*/ 0 w 1328"/>
                <a:gd name="T55" fmla="*/ 1 h 1367"/>
                <a:gd name="T56" fmla="*/ 0 w 1328"/>
                <a:gd name="T57" fmla="*/ 1 h 1367"/>
                <a:gd name="T58" fmla="*/ 0 w 1328"/>
                <a:gd name="T59" fmla="*/ 1 h 1367"/>
                <a:gd name="T60" fmla="*/ 0 w 1328"/>
                <a:gd name="T61" fmla="*/ 1 h 1367"/>
                <a:gd name="T62" fmla="*/ 0 w 1328"/>
                <a:gd name="T63" fmla="*/ 1 h 1367"/>
                <a:gd name="T64" fmla="*/ 0 w 1328"/>
                <a:gd name="T65" fmla="*/ 1 h 1367"/>
                <a:gd name="T66" fmla="*/ 0 w 1328"/>
                <a:gd name="T67" fmla="*/ 1 h 1367"/>
                <a:gd name="T68" fmla="*/ 0 w 1328"/>
                <a:gd name="T69" fmla="*/ 1 h 1367"/>
                <a:gd name="T70" fmla="*/ 0 w 1328"/>
                <a:gd name="T71" fmla="*/ 1 h 1367"/>
                <a:gd name="T72" fmla="*/ 0 w 1328"/>
                <a:gd name="T73" fmla="*/ 1 h 1367"/>
                <a:gd name="T74" fmla="*/ 0 w 1328"/>
                <a:gd name="T75" fmla="*/ 1 h 1367"/>
                <a:gd name="T76" fmla="*/ 0 w 1328"/>
                <a:gd name="T77" fmla="*/ 1 h 1367"/>
                <a:gd name="T78" fmla="*/ 0 w 1328"/>
                <a:gd name="T79" fmla="*/ 0 h 1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8"/>
                <a:gd name="T121" fmla="*/ 0 h 1367"/>
                <a:gd name="T122" fmla="*/ 1328 w 1328"/>
                <a:gd name="T123" fmla="*/ 1367 h 13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8" h="1367">
                  <a:moveTo>
                    <a:pt x="1327" y="0"/>
                  </a:moveTo>
                  <a:lnTo>
                    <a:pt x="1250" y="30"/>
                  </a:lnTo>
                  <a:lnTo>
                    <a:pt x="1175" y="64"/>
                  </a:lnTo>
                  <a:lnTo>
                    <a:pt x="1095" y="104"/>
                  </a:lnTo>
                  <a:lnTo>
                    <a:pt x="1018" y="149"/>
                  </a:lnTo>
                  <a:lnTo>
                    <a:pt x="943" y="196"/>
                  </a:lnTo>
                  <a:lnTo>
                    <a:pt x="866" y="248"/>
                  </a:lnTo>
                  <a:lnTo>
                    <a:pt x="792" y="302"/>
                  </a:lnTo>
                  <a:lnTo>
                    <a:pt x="725" y="353"/>
                  </a:lnTo>
                  <a:lnTo>
                    <a:pt x="660" y="408"/>
                  </a:lnTo>
                  <a:lnTo>
                    <a:pt x="598" y="459"/>
                  </a:lnTo>
                  <a:lnTo>
                    <a:pt x="543" y="509"/>
                  </a:lnTo>
                  <a:lnTo>
                    <a:pt x="496" y="558"/>
                  </a:lnTo>
                  <a:lnTo>
                    <a:pt x="452" y="599"/>
                  </a:lnTo>
                  <a:lnTo>
                    <a:pt x="419" y="639"/>
                  </a:lnTo>
                  <a:lnTo>
                    <a:pt x="405" y="656"/>
                  </a:lnTo>
                  <a:lnTo>
                    <a:pt x="393" y="671"/>
                  </a:lnTo>
                  <a:lnTo>
                    <a:pt x="381" y="685"/>
                  </a:lnTo>
                  <a:lnTo>
                    <a:pt x="375" y="698"/>
                  </a:lnTo>
                  <a:lnTo>
                    <a:pt x="357" y="727"/>
                  </a:lnTo>
                  <a:lnTo>
                    <a:pt x="343" y="757"/>
                  </a:lnTo>
                  <a:lnTo>
                    <a:pt x="329" y="784"/>
                  </a:lnTo>
                  <a:lnTo>
                    <a:pt x="314" y="808"/>
                  </a:lnTo>
                  <a:lnTo>
                    <a:pt x="288" y="855"/>
                  </a:lnTo>
                  <a:lnTo>
                    <a:pt x="264" y="897"/>
                  </a:lnTo>
                  <a:lnTo>
                    <a:pt x="243" y="934"/>
                  </a:lnTo>
                  <a:lnTo>
                    <a:pt x="223" y="968"/>
                  </a:lnTo>
                  <a:lnTo>
                    <a:pt x="205" y="1000"/>
                  </a:lnTo>
                  <a:lnTo>
                    <a:pt x="187" y="1031"/>
                  </a:lnTo>
                  <a:lnTo>
                    <a:pt x="170" y="1064"/>
                  </a:lnTo>
                  <a:lnTo>
                    <a:pt x="152" y="1096"/>
                  </a:lnTo>
                  <a:lnTo>
                    <a:pt x="131" y="1130"/>
                  </a:lnTo>
                  <a:lnTo>
                    <a:pt x="111" y="1167"/>
                  </a:lnTo>
                  <a:lnTo>
                    <a:pt x="88" y="1209"/>
                  </a:lnTo>
                  <a:lnTo>
                    <a:pt x="62" y="1255"/>
                  </a:lnTo>
                  <a:lnTo>
                    <a:pt x="47" y="1280"/>
                  </a:lnTo>
                  <a:lnTo>
                    <a:pt x="32" y="1307"/>
                  </a:lnTo>
                  <a:lnTo>
                    <a:pt x="17" y="1336"/>
                  </a:lnTo>
                  <a:lnTo>
                    <a:pt x="0" y="1366"/>
                  </a:lnTo>
                  <a:lnTo>
                    <a:pt x="1327" y="0"/>
                  </a:lnTo>
                </a:path>
              </a:pathLst>
            </a:custGeom>
            <a:solidFill>
              <a:srgbClr val="FFFFFF"/>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2" name="Freeform 11"/>
            <p:cNvSpPr>
              <a:spLocks/>
            </p:cNvSpPr>
            <p:nvPr/>
          </p:nvSpPr>
          <p:spPr bwMode="auto">
            <a:xfrm>
              <a:off x="4045" y="1669"/>
              <a:ext cx="539" cy="743"/>
            </a:xfrm>
            <a:custGeom>
              <a:avLst/>
              <a:gdLst>
                <a:gd name="T0" fmla="*/ 0 w 1334"/>
                <a:gd name="T1" fmla="*/ 0 h 1373"/>
                <a:gd name="T2" fmla="*/ 0 w 1334"/>
                <a:gd name="T3" fmla="*/ 1 h 1373"/>
                <a:gd name="T4" fmla="*/ 0 w 1334"/>
                <a:gd name="T5" fmla="*/ 1 h 1373"/>
                <a:gd name="T6" fmla="*/ 0 w 1334"/>
                <a:gd name="T7" fmla="*/ 1 h 1373"/>
                <a:gd name="T8" fmla="*/ 0 w 1334"/>
                <a:gd name="T9" fmla="*/ 1 h 1373"/>
                <a:gd name="T10" fmla="*/ 0 w 1334"/>
                <a:gd name="T11" fmla="*/ 1 h 1373"/>
                <a:gd name="T12" fmla="*/ 0 w 1334"/>
                <a:gd name="T13" fmla="*/ 1 h 1373"/>
                <a:gd name="T14" fmla="*/ 0 w 1334"/>
                <a:gd name="T15" fmla="*/ 1 h 1373"/>
                <a:gd name="T16" fmla="*/ 0 w 1334"/>
                <a:gd name="T17" fmla="*/ 1 h 1373"/>
                <a:gd name="T18" fmla="*/ 0 w 1334"/>
                <a:gd name="T19" fmla="*/ 1 h 1373"/>
                <a:gd name="T20" fmla="*/ 0 w 1334"/>
                <a:gd name="T21" fmla="*/ 1 h 1373"/>
                <a:gd name="T22" fmla="*/ 0 w 1334"/>
                <a:gd name="T23" fmla="*/ 1 h 1373"/>
                <a:gd name="T24" fmla="*/ 0 w 1334"/>
                <a:gd name="T25" fmla="*/ 1 h 1373"/>
                <a:gd name="T26" fmla="*/ 0 w 1334"/>
                <a:gd name="T27" fmla="*/ 1 h 1373"/>
                <a:gd name="T28" fmla="*/ 0 w 1334"/>
                <a:gd name="T29" fmla="*/ 1 h 1373"/>
                <a:gd name="T30" fmla="*/ 0 w 1334"/>
                <a:gd name="T31" fmla="*/ 1 h 1373"/>
                <a:gd name="T32" fmla="*/ 0 w 1334"/>
                <a:gd name="T33" fmla="*/ 1 h 1373"/>
                <a:gd name="T34" fmla="*/ 0 w 1334"/>
                <a:gd name="T35" fmla="*/ 1 h 1373"/>
                <a:gd name="T36" fmla="*/ 0 w 1334"/>
                <a:gd name="T37" fmla="*/ 1 h 1373"/>
                <a:gd name="T38" fmla="*/ 0 w 1334"/>
                <a:gd name="T39" fmla="*/ 1 h 1373"/>
                <a:gd name="T40" fmla="*/ 0 w 1334"/>
                <a:gd name="T41" fmla="*/ 1 h 1373"/>
                <a:gd name="T42" fmla="*/ 0 w 1334"/>
                <a:gd name="T43" fmla="*/ 1 h 1373"/>
                <a:gd name="T44" fmla="*/ 0 w 1334"/>
                <a:gd name="T45" fmla="*/ 1 h 1373"/>
                <a:gd name="T46" fmla="*/ 0 w 1334"/>
                <a:gd name="T47" fmla="*/ 1 h 1373"/>
                <a:gd name="T48" fmla="*/ 0 w 1334"/>
                <a:gd name="T49" fmla="*/ 1 h 1373"/>
                <a:gd name="T50" fmla="*/ 0 w 1334"/>
                <a:gd name="T51" fmla="*/ 1 h 1373"/>
                <a:gd name="T52" fmla="*/ 0 w 1334"/>
                <a:gd name="T53" fmla="*/ 1 h 1373"/>
                <a:gd name="T54" fmla="*/ 0 w 1334"/>
                <a:gd name="T55" fmla="*/ 1 h 1373"/>
                <a:gd name="T56" fmla="*/ 0 w 1334"/>
                <a:gd name="T57" fmla="*/ 1 h 1373"/>
                <a:gd name="T58" fmla="*/ 0 w 1334"/>
                <a:gd name="T59" fmla="*/ 1 h 1373"/>
                <a:gd name="T60" fmla="*/ 0 w 1334"/>
                <a:gd name="T61" fmla="*/ 1 h 1373"/>
                <a:gd name="T62" fmla="*/ 0 w 1334"/>
                <a:gd name="T63" fmla="*/ 1 h 1373"/>
                <a:gd name="T64" fmla="*/ 0 w 1334"/>
                <a:gd name="T65" fmla="*/ 1 h 1373"/>
                <a:gd name="T66" fmla="*/ 0 w 1334"/>
                <a:gd name="T67" fmla="*/ 1 h 1373"/>
                <a:gd name="T68" fmla="*/ 0 w 1334"/>
                <a:gd name="T69" fmla="*/ 1 h 1373"/>
                <a:gd name="T70" fmla="*/ 0 w 1334"/>
                <a:gd name="T71" fmla="*/ 1 h 1373"/>
                <a:gd name="T72" fmla="*/ 0 w 1334"/>
                <a:gd name="T73" fmla="*/ 1 h 1373"/>
                <a:gd name="T74" fmla="*/ 0 w 1334"/>
                <a:gd name="T75" fmla="*/ 1 h 1373"/>
                <a:gd name="T76" fmla="*/ 0 w 1334"/>
                <a:gd name="T77" fmla="*/ 1 h 13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34"/>
                <a:gd name="T118" fmla="*/ 0 h 1373"/>
                <a:gd name="T119" fmla="*/ 1334 w 1334"/>
                <a:gd name="T120" fmla="*/ 1373 h 13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34" h="1373">
                  <a:moveTo>
                    <a:pt x="1333" y="0"/>
                  </a:moveTo>
                  <a:lnTo>
                    <a:pt x="1256" y="30"/>
                  </a:lnTo>
                  <a:lnTo>
                    <a:pt x="1180" y="64"/>
                  </a:lnTo>
                  <a:lnTo>
                    <a:pt x="1100" y="104"/>
                  </a:lnTo>
                  <a:lnTo>
                    <a:pt x="1023" y="150"/>
                  </a:lnTo>
                  <a:lnTo>
                    <a:pt x="947" y="197"/>
                  </a:lnTo>
                  <a:lnTo>
                    <a:pt x="870" y="249"/>
                  </a:lnTo>
                  <a:lnTo>
                    <a:pt x="796" y="303"/>
                  </a:lnTo>
                  <a:lnTo>
                    <a:pt x="728" y="355"/>
                  </a:lnTo>
                  <a:lnTo>
                    <a:pt x="663" y="410"/>
                  </a:lnTo>
                  <a:lnTo>
                    <a:pt x="601" y="461"/>
                  </a:lnTo>
                  <a:lnTo>
                    <a:pt x="545" y="511"/>
                  </a:lnTo>
                  <a:lnTo>
                    <a:pt x="498" y="560"/>
                  </a:lnTo>
                  <a:lnTo>
                    <a:pt x="454" y="602"/>
                  </a:lnTo>
                  <a:lnTo>
                    <a:pt x="421" y="642"/>
                  </a:lnTo>
                  <a:lnTo>
                    <a:pt x="407" y="659"/>
                  </a:lnTo>
                  <a:lnTo>
                    <a:pt x="395" y="674"/>
                  </a:lnTo>
                  <a:lnTo>
                    <a:pt x="383" y="688"/>
                  </a:lnTo>
                  <a:lnTo>
                    <a:pt x="377" y="701"/>
                  </a:lnTo>
                  <a:lnTo>
                    <a:pt x="359" y="730"/>
                  </a:lnTo>
                  <a:lnTo>
                    <a:pt x="345" y="760"/>
                  </a:lnTo>
                  <a:lnTo>
                    <a:pt x="330" y="787"/>
                  </a:lnTo>
                  <a:lnTo>
                    <a:pt x="315" y="812"/>
                  </a:lnTo>
                  <a:lnTo>
                    <a:pt x="289" y="859"/>
                  </a:lnTo>
                  <a:lnTo>
                    <a:pt x="265" y="901"/>
                  </a:lnTo>
                  <a:lnTo>
                    <a:pt x="244" y="938"/>
                  </a:lnTo>
                  <a:lnTo>
                    <a:pt x="224" y="972"/>
                  </a:lnTo>
                  <a:lnTo>
                    <a:pt x="206" y="1004"/>
                  </a:lnTo>
                  <a:lnTo>
                    <a:pt x="188" y="1036"/>
                  </a:lnTo>
                  <a:lnTo>
                    <a:pt x="171" y="1069"/>
                  </a:lnTo>
                  <a:lnTo>
                    <a:pt x="153" y="1101"/>
                  </a:lnTo>
                  <a:lnTo>
                    <a:pt x="132" y="1135"/>
                  </a:lnTo>
                  <a:lnTo>
                    <a:pt x="112" y="1172"/>
                  </a:lnTo>
                  <a:lnTo>
                    <a:pt x="88" y="1214"/>
                  </a:lnTo>
                  <a:lnTo>
                    <a:pt x="62" y="1261"/>
                  </a:lnTo>
                  <a:lnTo>
                    <a:pt x="47" y="1286"/>
                  </a:lnTo>
                  <a:lnTo>
                    <a:pt x="32" y="1313"/>
                  </a:lnTo>
                  <a:lnTo>
                    <a:pt x="17" y="1342"/>
                  </a:lnTo>
                  <a:lnTo>
                    <a:pt x="0" y="1372"/>
                  </a:lnTo>
                </a:path>
              </a:pathLst>
            </a:custGeom>
            <a:noFill/>
            <a:ln w="254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3" name="Line 12"/>
            <p:cNvSpPr>
              <a:spLocks noChangeShapeType="1"/>
            </p:cNvSpPr>
            <p:nvPr/>
          </p:nvSpPr>
          <p:spPr bwMode="auto">
            <a:xfrm>
              <a:off x="3641" y="2311"/>
              <a:ext cx="394" cy="92"/>
            </a:xfrm>
            <a:prstGeom prst="line">
              <a:avLst/>
            </a:prstGeom>
            <a:noFill/>
            <a:ln w="254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4" name="Rectangle 13"/>
            <p:cNvSpPr>
              <a:spLocks noChangeArrowheads="1"/>
            </p:cNvSpPr>
            <p:nvPr/>
          </p:nvSpPr>
          <p:spPr bwMode="auto">
            <a:xfrm>
              <a:off x="4533" y="2060"/>
              <a:ext cx="447" cy="183"/>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cs typeface="+mn-cs"/>
                </a:rPr>
                <a:t>13 km</a:t>
              </a:r>
              <a:endParaRPr kumimoji="0" lang="en-US" sz="1100" b="0" i="0" u="none" strike="noStrike" kern="0" cap="none" spc="0" normalizeH="0" baseline="0" noProof="0">
                <a:ln>
                  <a:noFill/>
                </a:ln>
                <a:solidFill>
                  <a:srgbClr val="000000"/>
                </a:solidFill>
                <a:effectLst/>
                <a:uLnTx/>
                <a:uFillTx/>
                <a:cs typeface="+mn-cs"/>
              </a:endParaRPr>
            </a:p>
          </p:txBody>
        </p:sp>
        <p:sp>
          <p:nvSpPr>
            <p:cNvPr id="125" name="Rectangle 14"/>
            <p:cNvSpPr>
              <a:spLocks noChangeArrowheads="1"/>
            </p:cNvSpPr>
            <p:nvPr/>
          </p:nvSpPr>
          <p:spPr bwMode="auto">
            <a:xfrm>
              <a:off x="4527" y="2192"/>
              <a:ext cx="846" cy="287"/>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cs typeface="+mn-cs"/>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cs typeface="+mn-cs"/>
                </a:rPr>
                <a:t>(~2 sec flight)</a:t>
              </a:r>
              <a:r>
                <a:rPr kumimoji="0" lang="en-US" sz="1100" b="0" i="0" u="none" strike="noStrike" kern="0" cap="none" spc="0" normalizeH="0" baseline="0" noProof="0">
                  <a:ln>
                    <a:noFill/>
                  </a:ln>
                  <a:solidFill>
                    <a:srgbClr val="000000"/>
                  </a:solidFill>
                  <a:effectLst/>
                  <a:uLnTx/>
                  <a:uFillTx/>
                  <a:cs typeface="+mn-cs"/>
                </a:rPr>
                <a:t>)</a:t>
              </a:r>
            </a:p>
          </p:txBody>
        </p:sp>
        <p:sp>
          <p:nvSpPr>
            <p:cNvPr id="126" name="Rectangle 15"/>
            <p:cNvSpPr>
              <a:spLocks noChangeArrowheads="1"/>
            </p:cNvSpPr>
            <p:nvPr/>
          </p:nvSpPr>
          <p:spPr bwMode="auto">
            <a:xfrm>
              <a:off x="3509" y="2346"/>
              <a:ext cx="568" cy="184"/>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cs typeface="+mn-cs"/>
                </a:rPr>
                <a:t>2600</a:t>
              </a:r>
              <a:r>
                <a:rPr kumimoji="0" lang="en-US" sz="1100" b="0" i="0" u="none" strike="noStrike" kern="0" cap="none" spc="0" normalizeH="0" baseline="0" noProof="0">
                  <a:ln>
                    <a:noFill/>
                  </a:ln>
                  <a:solidFill>
                    <a:srgbClr val="000000"/>
                  </a:solidFill>
                  <a:effectLst/>
                  <a:uLnTx/>
                  <a:uFillTx/>
                  <a:cs typeface="+mn-cs"/>
                </a:rPr>
                <a:t> </a:t>
              </a:r>
              <a:r>
                <a:rPr kumimoji="0" lang="en-US" sz="1400" b="0" i="0" u="none" strike="noStrike" kern="0" cap="none" spc="0" normalizeH="0" baseline="0" noProof="0">
                  <a:ln>
                    <a:noFill/>
                  </a:ln>
                  <a:solidFill>
                    <a:srgbClr val="000000"/>
                  </a:solidFill>
                  <a:effectLst/>
                  <a:uLnTx/>
                  <a:uFillTx/>
                  <a:cs typeface="+mn-cs"/>
                </a:rPr>
                <a:t>km</a:t>
              </a:r>
            </a:p>
          </p:txBody>
        </p:sp>
        <p:sp>
          <p:nvSpPr>
            <p:cNvPr id="127" name="Rectangle 16"/>
            <p:cNvSpPr>
              <a:spLocks noChangeArrowheads="1"/>
            </p:cNvSpPr>
            <p:nvPr/>
          </p:nvSpPr>
          <p:spPr bwMode="auto">
            <a:xfrm>
              <a:off x="3041" y="2508"/>
              <a:ext cx="2470" cy="205"/>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cs typeface="+mn-cs"/>
                </a:rPr>
                <a:t>      13 km x 24 km (binned &amp; co-added)</a:t>
              </a:r>
              <a:endParaRPr kumimoji="0" lang="en-US" sz="1100" b="0" i="0" u="none" strike="noStrike" kern="0" cap="none" spc="0" normalizeH="0" baseline="0" noProof="0">
                <a:ln>
                  <a:noFill/>
                </a:ln>
                <a:solidFill>
                  <a:srgbClr val="000000"/>
                </a:solidFill>
                <a:effectLst/>
                <a:uLnTx/>
                <a:uFillTx/>
                <a:cs typeface="+mn-cs"/>
              </a:endParaRPr>
            </a:p>
          </p:txBody>
        </p:sp>
        <p:sp>
          <p:nvSpPr>
            <p:cNvPr id="128" name="Freeform 17"/>
            <p:cNvSpPr>
              <a:spLocks/>
            </p:cNvSpPr>
            <p:nvPr/>
          </p:nvSpPr>
          <p:spPr bwMode="auto">
            <a:xfrm>
              <a:off x="3961" y="1234"/>
              <a:ext cx="319" cy="695"/>
            </a:xfrm>
            <a:custGeom>
              <a:avLst/>
              <a:gdLst>
                <a:gd name="T0" fmla="*/ 0 w 827"/>
                <a:gd name="T1" fmla="*/ 1 h 1322"/>
                <a:gd name="T2" fmla="*/ 0 w 827"/>
                <a:gd name="T3" fmla="*/ 0 h 1322"/>
                <a:gd name="T4" fmla="*/ 0 w 827"/>
                <a:gd name="T5" fmla="*/ 1 h 1322"/>
                <a:gd name="T6" fmla="*/ 0 60000 65536"/>
                <a:gd name="T7" fmla="*/ 0 60000 65536"/>
                <a:gd name="T8" fmla="*/ 0 60000 65536"/>
                <a:gd name="T9" fmla="*/ 0 w 827"/>
                <a:gd name="T10" fmla="*/ 0 h 1322"/>
                <a:gd name="T11" fmla="*/ 827 w 827"/>
                <a:gd name="T12" fmla="*/ 1322 h 1322"/>
              </a:gdLst>
              <a:ahLst/>
              <a:cxnLst>
                <a:cxn ang="T6">
                  <a:pos x="T0" y="T1"/>
                </a:cxn>
                <a:cxn ang="T7">
                  <a:pos x="T2" y="T3"/>
                </a:cxn>
                <a:cxn ang="T8">
                  <a:pos x="T4" y="T5"/>
                </a:cxn>
              </a:cxnLst>
              <a:rect l="T9" t="T10" r="T11" b="T12"/>
              <a:pathLst>
                <a:path w="827" h="1322">
                  <a:moveTo>
                    <a:pt x="0" y="1138"/>
                  </a:moveTo>
                  <a:lnTo>
                    <a:pt x="448" y="0"/>
                  </a:lnTo>
                  <a:lnTo>
                    <a:pt x="826" y="1321"/>
                  </a:lnTo>
                </a:path>
              </a:pathLst>
            </a:custGeom>
            <a:noFill/>
            <a:ln w="254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29" name="Rectangle 18"/>
            <p:cNvSpPr>
              <a:spLocks noChangeArrowheads="1"/>
            </p:cNvSpPr>
            <p:nvPr/>
          </p:nvSpPr>
          <p:spPr bwMode="auto">
            <a:xfrm>
              <a:off x="3227" y="1608"/>
              <a:ext cx="681" cy="156"/>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cs typeface="+mn-cs"/>
                </a:rPr>
                <a:t>flight direction</a:t>
              </a:r>
            </a:p>
          </p:txBody>
        </p:sp>
        <p:sp>
          <p:nvSpPr>
            <p:cNvPr id="130" name="Rectangle 19"/>
            <p:cNvSpPr>
              <a:spLocks noChangeArrowheads="1"/>
            </p:cNvSpPr>
            <p:nvPr/>
          </p:nvSpPr>
          <p:spPr bwMode="auto">
            <a:xfrm>
              <a:off x="3254" y="1738"/>
              <a:ext cx="557" cy="157"/>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cs typeface="+mn-cs"/>
                </a:rPr>
                <a:t>» 7 km/sec</a:t>
              </a:r>
            </a:p>
          </p:txBody>
        </p:sp>
        <p:sp>
          <p:nvSpPr>
            <p:cNvPr id="131" name="Rectangle 20"/>
            <p:cNvSpPr>
              <a:spLocks noChangeArrowheads="1"/>
            </p:cNvSpPr>
            <p:nvPr/>
          </p:nvSpPr>
          <p:spPr bwMode="auto">
            <a:xfrm>
              <a:off x="4560" y="1301"/>
              <a:ext cx="673" cy="156"/>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cs typeface="+mn-cs"/>
                </a:rPr>
                <a:t>viewing angle</a:t>
              </a:r>
            </a:p>
          </p:txBody>
        </p:sp>
        <p:sp>
          <p:nvSpPr>
            <p:cNvPr id="132" name="Rectangle 21"/>
            <p:cNvSpPr>
              <a:spLocks noChangeArrowheads="1"/>
            </p:cNvSpPr>
            <p:nvPr/>
          </p:nvSpPr>
          <p:spPr bwMode="auto">
            <a:xfrm>
              <a:off x="4588" y="1400"/>
              <a:ext cx="497" cy="157"/>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cs typeface="+mn-cs"/>
                </a:rPr>
                <a:t>±  57 deg</a:t>
              </a:r>
            </a:p>
          </p:txBody>
        </p:sp>
        <p:sp>
          <p:nvSpPr>
            <p:cNvPr id="133" name="Rectangle 22"/>
            <p:cNvSpPr>
              <a:spLocks noChangeArrowheads="1"/>
            </p:cNvSpPr>
            <p:nvPr/>
          </p:nvSpPr>
          <p:spPr bwMode="auto">
            <a:xfrm>
              <a:off x="3611" y="762"/>
              <a:ext cx="1412" cy="221"/>
            </a:xfrm>
            <a:prstGeom prst="rect">
              <a:avLst/>
            </a:prstGeom>
            <a:noFill/>
            <a:ln w="12700">
              <a:noFill/>
              <a:miter lim="800000"/>
              <a:headEnd/>
              <a:tailEnd/>
            </a:ln>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cs typeface="+mn-cs"/>
                </a:rPr>
                <a:t>2-dimensional CCD</a:t>
              </a:r>
              <a:endParaRPr kumimoji="0" lang="en-US" sz="900" b="0" i="0" u="none" strike="noStrike" kern="0" cap="none" spc="0" normalizeH="0" baseline="0" noProof="0">
                <a:ln>
                  <a:noFill/>
                </a:ln>
                <a:solidFill>
                  <a:srgbClr val="000000"/>
                </a:solidFill>
                <a:effectLst/>
                <a:uLnTx/>
                <a:uFillTx/>
                <a:cs typeface="+mn-cs"/>
              </a:endParaRPr>
            </a:p>
          </p:txBody>
        </p:sp>
        <p:sp>
          <p:nvSpPr>
            <p:cNvPr id="134" name="Rectangle 23"/>
            <p:cNvSpPr>
              <a:spLocks noChangeArrowheads="1"/>
            </p:cNvSpPr>
            <p:nvPr/>
          </p:nvSpPr>
          <p:spPr bwMode="auto">
            <a:xfrm>
              <a:off x="4397" y="1008"/>
              <a:ext cx="640" cy="166"/>
            </a:xfrm>
            <a:prstGeom prst="rect">
              <a:avLst/>
            </a:prstGeom>
            <a:noFill/>
            <a:ln w="12700">
              <a:noFill/>
              <a:miter lim="800000"/>
              <a:headEnd/>
              <a:tailEnd/>
            </a:ln>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cs typeface="+mn-cs"/>
                </a:rPr>
                <a:t>wavelength</a:t>
              </a:r>
              <a:r>
                <a:rPr kumimoji="0" lang="en-US" sz="900" b="0" i="0" u="none" strike="noStrike" kern="0" cap="none" spc="0" normalizeH="0" baseline="0" noProof="0">
                  <a:ln>
                    <a:noFill/>
                  </a:ln>
                  <a:solidFill>
                    <a:srgbClr val="000000"/>
                  </a:solidFill>
                  <a:effectLst/>
                  <a:uLnTx/>
                  <a:uFillTx/>
                  <a:cs typeface="+mn-cs"/>
                </a:rPr>
                <a:t> </a:t>
              </a:r>
            </a:p>
          </p:txBody>
        </p:sp>
        <p:sp>
          <p:nvSpPr>
            <p:cNvPr id="135" name="Rectangle 24"/>
            <p:cNvSpPr>
              <a:spLocks noChangeArrowheads="1"/>
            </p:cNvSpPr>
            <p:nvPr/>
          </p:nvSpPr>
          <p:spPr bwMode="auto">
            <a:xfrm>
              <a:off x="4564" y="914"/>
              <a:ext cx="118" cy="138"/>
            </a:xfrm>
            <a:prstGeom prst="rect">
              <a:avLst/>
            </a:prstGeom>
            <a:noFill/>
            <a:ln w="12700">
              <a:noFill/>
              <a:miter lim="800000"/>
              <a:headEnd/>
              <a:tailEnd/>
            </a:ln>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ymbol" pitchFamily="18" charset="2"/>
                <a:cs typeface="+mn-cs"/>
              </a:endParaRPr>
            </a:p>
          </p:txBody>
        </p:sp>
        <p:sp>
          <p:nvSpPr>
            <p:cNvPr id="136" name="Rectangle 25"/>
            <p:cNvSpPr>
              <a:spLocks noChangeArrowheads="1"/>
            </p:cNvSpPr>
            <p:nvPr/>
          </p:nvSpPr>
          <p:spPr bwMode="auto">
            <a:xfrm>
              <a:off x="3409" y="1174"/>
              <a:ext cx="518" cy="137"/>
            </a:xfrm>
            <a:prstGeom prst="rect">
              <a:avLst/>
            </a:prstGeom>
            <a:noFill/>
            <a:ln w="12700">
              <a:noFill/>
              <a:miter lim="800000"/>
              <a:headEnd/>
              <a:tailEnd/>
            </a:ln>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cs typeface="+mn-cs"/>
                </a:rPr>
                <a:t>~ 580 pixels</a:t>
              </a:r>
            </a:p>
          </p:txBody>
        </p:sp>
        <p:sp>
          <p:nvSpPr>
            <p:cNvPr id="137" name="Line 26"/>
            <p:cNvSpPr>
              <a:spLocks noChangeShapeType="1"/>
            </p:cNvSpPr>
            <p:nvPr/>
          </p:nvSpPr>
          <p:spPr bwMode="auto">
            <a:xfrm flipH="1">
              <a:off x="3674" y="1370"/>
              <a:ext cx="206" cy="228"/>
            </a:xfrm>
            <a:prstGeom prst="line">
              <a:avLst/>
            </a:prstGeom>
            <a:noFill/>
            <a:ln w="57150">
              <a:solidFill>
                <a:srgbClr val="1F497D"/>
              </a:solidFill>
              <a:round/>
              <a:headEnd type="none" w="sm" len="sm"/>
              <a:tailEnd type="triangl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38" name="Line 27"/>
            <p:cNvSpPr>
              <a:spLocks noChangeShapeType="1"/>
            </p:cNvSpPr>
            <p:nvPr/>
          </p:nvSpPr>
          <p:spPr bwMode="auto">
            <a:xfrm rot="-358717">
              <a:off x="3881" y="1921"/>
              <a:ext cx="296" cy="110"/>
            </a:xfrm>
            <a:prstGeom prst="line">
              <a:avLst/>
            </a:prstGeom>
            <a:noFill/>
            <a:ln w="12700">
              <a:solidFill>
                <a:sysClr val="windowText" lastClr="000000"/>
              </a:solidFill>
              <a:round/>
              <a:headEnd type="triangle" w="med" len="me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39" name="Rectangle 28"/>
            <p:cNvSpPr>
              <a:spLocks noChangeArrowheads="1"/>
            </p:cNvSpPr>
            <p:nvPr/>
          </p:nvSpPr>
          <p:spPr bwMode="auto">
            <a:xfrm rot="877718">
              <a:off x="3943" y="1882"/>
              <a:ext cx="320" cy="35"/>
            </a:xfrm>
            <a:prstGeom prst="rect">
              <a:avLst/>
            </a:prstGeom>
            <a:solidFill>
              <a:srgbClr val="4F81BD"/>
            </a:solidFill>
            <a:ln w="12700">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cs"/>
              </a:endParaRPr>
            </a:p>
          </p:txBody>
        </p:sp>
        <p:sp>
          <p:nvSpPr>
            <p:cNvPr id="140" name="Line 29"/>
            <p:cNvSpPr>
              <a:spLocks noChangeShapeType="1"/>
            </p:cNvSpPr>
            <p:nvPr/>
          </p:nvSpPr>
          <p:spPr bwMode="auto">
            <a:xfrm rot="-540282">
              <a:off x="4205" y="1334"/>
              <a:ext cx="296" cy="110"/>
            </a:xfrm>
            <a:prstGeom prst="line">
              <a:avLst/>
            </a:prstGeom>
            <a:noFill/>
            <a:ln w="12700">
              <a:solidFill>
                <a:sysClr val="windowText" lastClr="000000"/>
              </a:solidFill>
              <a:round/>
              <a:headEnd type="triangle" w="med" len="me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41" name="AutoShape 30" descr="Small grid"/>
            <p:cNvSpPr>
              <a:spLocks noChangeArrowheads="1"/>
            </p:cNvSpPr>
            <p:nvPr/>
          </p:nvSpPr>
          <p:spPr bwMode="auto">
            <a:xfrm>
              <a:off x="3963" y="1024"/>
              <a:ext cx="407" cy="186"/>
            </a:xfrm>
            <a:prstGeom prst="parallelogram">
              <a:avLst>
                <a:gd name="adj" fmla="val 110219"/>
              </a:avLst>
            </a:prstGeom>
            <a:pattFill prst="smGrid">
              <a:fgClr>
                <a:sysClr val="windowText" lastClr="000000"/>
              </a:fgClr>
              <a:bgClr>
                <a:sysClr val="window" lastClr="FFFFFF"/>
              </a:bgClr>
            </a:pattFill>
            <a:ln w="12700">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cs"/>
              </a:endParaRPr>
            </a:p>
          </p:txBody>
        </p:sp>
        <p:sp>
          <p:nvSpPr>
            <p:cNvPr id="142" name="Rectangle 31"/>
            <p:cNvSpPr>
              <a:spLocks noChangeArrowheads="1"/>
            </p:cNvSpPr>
            <p:nvPr/>
          </p:nvSpPr>
          <p:spPr bwMode="auto">
            <a:xfrm>
              <a:off x="4271" y="1131"/>
              <a:ext cx="518" cy="138"/>
            </a:xfrm>
            <a:prstGeom prst="rect">
              <a:avLst/>
            </a:prstGeom>
            <a:noFill/>
            <a:ln w="12700">
              <a:noFill/>
              <a:miter lim="800000"/>
              <a:headEnd/>
              <a:tailEnd/>
            </a:ln>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cs typeface="+mn-cs"/>
                </a:rPr>
                <a:t>~ 780 pixels</a:t>
              </a:r>
            </a:p>
          </p:txBody>
        </p:sp>
        <p:sp>
          <p:nvSpPr>
            <p:cNvPr id="143" name="Line 32"/>
            <p:cNvSpPr>
              <a:spLocks noChangeShapeType="1"/>
            </p:cNvSpPr>
            <p:nvPr/>
          </p:nvSpPr>
          <p:spPr bwMode="auto">
            <a:xfrm rot="459877" flipH="1" flipV="1">
              <a:off x="4297" y="1984"/>
              <a:ext cx="297" cy="106"/>
            </a:xfrm>
            <a:prstGeom prst="line">
              <a:avLst/>
            </a:prstGeom>
            <a:noFill/>
            <a:ln w="12700">
              <a:solidFill>
                <a:sysClr val="windowText" lastClr="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44" name="Line 33"/>
            <p:cNvSpPr>
              <a:spLocks noChangeShapeType="1"/>
            </p:cNvSpPr>
            <p:nvPr/>
          </p:nvSpPr>
          <p:spPr bwMode="auto">
            <a:xfrm flipV="1">
              <a:off x="4212" y="1025"/>
              <a:ext cx="200" cy="186"/>
            </a:xfrm>
            <a:prstGeom prst="line">
              <a:avLst/>
            </a:prstGeom>
            <a:noFill/>
            <a:ln w="12700">
              <a:solidFill>
                <a:sysClr val="windowText" lastClr="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sp>
          <p:nvSpPr>
            <p:cNvPr id="145" name="Line 34"/>
            <p:cNvSpPr>
              <a:spLocks noChangeShapeType="1"/>
            </p:cNvSpPr>
            <p:nvPr/>
          </p:nvSpPr>
          <p:spPr bwMode="auto">
            <a:xfrm flipH="1">
              <a:off x="3902" y="1245"/>
              <a:ext cx="179" cy="1"/>
            </a:xfrm>
            <a:prstGeom prst="line">
              <a:avLst/>
            </a:prstGeom>
            <a:noFill/>
            <a:ln w="12700">
              <a:solidFill>
                <a:sysClr val="windowText" lastClr="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cs"/>
              </a:endParaRPr>
            </a:p>
          </p:txBody>
        </p:sp>
      </p:grpSp>
    </p:spTree>
    <p:extLst>
      <p:ext uri="{BB962C8B-B14F-4D97-AF65-F5344CB8AC3E}">
        <p14:creationId xmlns:p14="http://schemas.microsoft.com/office/powerpoint/2010/main" val="148263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28071" y="1366392"/>
            <a:ext cx="8687329" cy="4882008"/>
            <a:chOff x="228071" y="685800"/>
            <a:chExt cx="8687329" cy="4882008"/>
          </a:xfrm>
        </p:grpSpPr>
        <p:grpSp>
          <p:nvGrpSpPr>
            <p:cNvPr id="37" name="Group 36"/>
            <p:cNvGrpSpPr/>
            <p:nvPr/>
          </p:nvGrpSpPr>
          <p:grpSpPr>
            <a:xfrm>
              <a:off x="228071" y="685800"/>
              <a:ext cx="8687329" cy="4882008"/>
              <a:chOff x="109538" y="659858"/>
              <a:chExt cx="8687329" cy="4882008"/>
            </a:xfrm>
          </p:grpSpPr>
          <p:grpSp>
            <p:nvGrpSpPr>
              <p:cNvPr id="38" name="Group 18"/>
              <p:cNvGrpSpPr/>
              <p:nvPr/>
            </p:nvGrpSpPr>
            <p:grpSpPr>
              <a:xfrm>
                <a:off x="109538" y="659858"/>
                <a:ext cx="8687329" cy="4882008"/>
                <a:chOff x="109538" y="905400"/>
                <a:chExt cx="8966200" cy="5038725"/>
              </a:xfrm>
            </p:grpSpPr>
            <p:grpSp>
              <p:nvGrpSpPr>
                <p:cNvPr id="40" name="Group 13"/>
                <p:cNvGrpSpPr>
                  <a:grpSpLocks/>
                </p:cNvGrpSpPr>
                <p:nvPr/>
              </p:nvGrpSpPr>
              <p:grpSpPr bwMode="auto">
                <a:xfrm>
                  <a:off x="109538" y="905400"/>
                  <a:ext cx="8966200" cy="5038725"/>
                  <a:chOff x="655447" y="762000"/>
                  <a:chExt cx="7822305" cy="4332142"/>
                </a:xfrm>
              </p:grpSpPr>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7175" t="9802" r="7201" b="4393"/>
                  <a:stretch>
                    <a:fillRect/>
                  </a:stretch>
                </p:blipFill>
                <p:spPr bwMode="auto">
                  <a:xfrm>
                    <a:off x="655447" y="762000"/>
                    <a:ext cx="7822305" cy="43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직사각형 10"/>
                  <p:cNvSpPr/>
                  <p:nvPr/>
                </p:nvSpPr>
                <p:spPr>
                  <a:xfrm>
                    <a:off x="2003021" y="987206"/>
                    <a:ext cx="1733981" cy="1479535"/>
                  </a:xfrm>
                  <a:prstGeom prst="rect">
                    <a:avLst/>
                  </a:prstGeom>
                  <a:solidFill>
                    <a:srgbClr val="C6D9F1">
                      <a:alpha val="50196"/>
                    </a:srgbClr>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1" u="none" strike="noStrike" kern="0" cap="none" spc="0" normalizeH="0" baseline="0" noProof="0" dirty="0">
                      <a:ln>
                        <a:noFill/>
                      </a:ln>
                      <a:solidFill>
                        <a:srgbClr val="FF3300"/>
                      </a:solidFill>
                      <a:effectLst>
                        <a:outerShdw blurRad="38100" dist="38100" dir="2700000" algn="tl">
                          <a:srgbClr val="000000"/>
                        </a:outerShdw>
                      </a:effectLst>
                      <a:uLnTx/>
                      <a:uFillTx/>
                      <a:latin typeface="맑은 고딕"/>
                      <a:ea typeface="맑은 고딕"/>
                      <a:cs typeface="+mn-cs"/>
                    </a:endParaRPr>
                  </a:p>
                </p:txBody>
              </p:sp>
              <p:sp>
                <p:nvSpPr>
                  <p:cNvPr id="44" name="직사각형 11"/>
                  <p:cNvSpPr/>
                  <p:nvPr/>
                </p:nvSpPr>
                <p:spPr>
                  <a:xfrm>
                    <a:off x="4356084" y="887569"/>
                    <a:ext cx="1512386" cy="1295275"/>
                  </a:xfrm>
                  <a:prstGeom prst="rect">
                    <a:avLst/>
                  </a:prstGeom>
                  <a:solidFill>
                    <a:srgbClr val="C6D9F1">
                      <a:alpha val="50196"/>
                    </a:srgbClr>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맑은 고딕"/>
                      <a:ea typeface="맑은 고딕"/>
                      <a:cs typeface="+mn-cs"/>
                    </a:endParaRPr>
                  </a:p>
                </p:txBody>
              </p:sp>
              <p:sp>
                <p:nvSpPr>
                  <p:cNvPr id="45" name="직사각형 5"/>
                  <p:cNvSpPr/>
                  <p:nvPr/>
                </p:nvSpPr>
                <p:spPr>
                  <a:xfrm>
                    <a:off x="6156544" y="987206"/>
                    <a:ext cx="1440368" cy="2160611"/>
                  </a:xfrm>
                  <a:prstGeom prst="rect">
                    <a:avLst/>
                  </a:prstGeom>
                  <a:solidFill>
                    <a:srgbClr val="C6D9F1">
                      <a:alpha val="50196"/>
                    </a:srgbClr>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맑은 고딕"/>
                      <a:ea typeface="맑은 고딕"/>
                      <a:cs typeface="+mn-cs"/>
                    </a:endParaRPr>
                  </a:p>
                </p:txBody>
              </p:sp>
            </p:grpSp>
            <p:sp>
              <p:nvSpPr>
                <p:cNvPr id="41" name="Rectangle 40"/>
                <p:cNvSpPr/>
                <p:nvPr/>
              </p:nvSpPr>
              <p:spPr>
                <a:xfrm>
                  <a:off x="1979756" y="2454781"/>
                  <a:ext cx="1354461" cy="38118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srgbClr val="FF3300"/>
                      </a:solidFill>
                      <a:effectLst>
                        <a:outerShdw blurRad="38100" dist="38100" dir="2700000" algn="tl">
                          <a:srgbClr val="000000"/>
                        </a:outerShdw>
                      </a:effectLst>
                      <a:uLnTx/>
                      <a:uFillTx/>
                      <a:latin typeface="Verdana"/>
                      <a:ea typeface="맑은 고딕"/>
                      <a:cs typeface="Verdana"/>
                    </a:rPr>
                    <a:t>TEMPO</a:t>
                  </a:r>
                  <a:endParaRPr kumimoji="0" lang="en-US" sz="1800" b="0" i="0" u="none" strike="noStrike" kern="0" cap="none" spc="0" normalizeH="0" baseline="0" noProof="0" dirty="0">
                    <a:ln>
                      <a:noFill/>
                    </a:ln>
                    <a:solidFill>
                      <a:prstClr val="black"/>
                    </a:solidFill>
                    <a:effectLst/>
                    <a:uLnTx/>
                    <a:uFillTx/>
                    <a:latin typeface="Verdana"/>
                    <a:cs typeface="Verdana"/>
                  </a:endParaRPr>
                </a:p>
              </p:txBody>
            </p:sp>
          </p:grpSp>
          <p:sp>
            <p:nvSpPr>
              <p:cNvPr id="39" name="Rectangle 38"/>
              <p:cNvSpPr/>
              <p:nvPr/>
            </p:nvSpPr>
            <p:spPr>
              <a:xfrm>
                <a:off x="3671855" y="5192640"/>
                <a:ext cx="1969843" cy="349226"/>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a:ea typeface="+mn-ea"/>
                  <a:cs typeface="+mn-cs"/>
                </a:endParaRPr>
              </a:p>
            </p:txBody>
          </p:sp>
        </p:grpSp>
        <p:sp>
          <p:nvSpPr>
            <p:cNvPr id="47" name="Rectangle 46"/>
            <p:cNvSpPr/>
            <p:nvPr/>
          </p:nvSpPr>
          <p:spPr>
            <a:xfrm>
              <a:off x="6275099" y="4304439"/>
              <a:ext cx="240666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1" u="none" strike="noStrike" kern="0" cap="none" spc="0" normalizeH="0" baseline="0" noProof="0" dirty="0" smtClean="0">
                  <a:ln>
                    <a:noFill/>
                  </a:ln>
                  <a:solidFill>
                    <a:srgbClr val="FF3300"/>
                  </a:solidFill>
                  <a:effectLst>
                    <a:outerShdw blurRad="38100" dist="38100" dir="2700000" algn="tl">
                      <a:srgbClr val="000000"/>
                    </a:outerShdw>
                  </a:effectLst>
                  <a:uLnTx/>
                  <a:uFillTx/>
                  <a:latin typeface="Verdana"/>
                  <a:ea typeface="맑은 고딕"/>
                  <a:cs typeface="Verdana"/>
                </a:rPr>
                <a:t>Courtesy </a:t>
              </a:r>
              <a:r>
                <a:rPr kumimoji="0" lang="en-US" altLang="ko-KR" sz="1400" b="1" i="1" u="none" strike="noStrike" kern="0" cap="none" spc="0" normalizeH="0" baseline="0" noProof="0" dirty="0" err="1" smtClean="0">
                  <a:ln>
                    <a:noFill/>
                  </a:ln>
                  <a:solidFill>
                    <a:srgbClr val="FF3300"/>
                  </a:solidFill>
                  <a:effectLst>
                    <a:outerShdw blurRad="38100" dist="38100" dir="2700000" algn="tl">
                      <a:srgbClr val="000000"/>
                    </a:outerShdw>
                  </a:effectLst>
                  <a:uLnTx/>
                  <a:uFillTx/>
                  <a:latin typeface="Verdana"/>
                  <a:ea typeface="맑은 고딕"/>
                  <a:cs typeface="Verdana"/>
                </a:rPr>
                <a:t>Jhoon</a:t>
              </a:r>
              <a:r>
                <a:rPr kumimoji="0" lang="en-US" altLang="ko-KR" sz="1400" b="1" i="1" u="none" strike="noStrike" kern="0" cap="none" spc="0" normalizeH="0" noProof="0" dirty="0" smtClean="0">
                  <a:ln>
                    <a:noFill/>
                  </a:ln>
                  <a:solidFill>
                    <a:srgbClr val="FF3300"/>
                  </a:solidFill>
                  <a:effectLst>
                    <a:outerShdw blurRad="38100" dist="38100" dir="2700000" algn="tl">
                      <a:srgbClr val="000000"/>
                    </a:outerShdw>
                  </a:effectLst>
                  <a:uLnTx/>
                  <a:uFillTx/>
                  <a:latin typeface="Verdana"/>
                  <a:ea typeface="맑은 고딕"/>
                  <a:cs typeface="Verdana"/>
                </a:rPr>
                <a:t> Kim,</a:t>
              </a:r>
            </a:p>
            <a:p>
              <a:pPr marL="0" marR="0" lvl="0" indent="0" defTabSz="914400" eaLnBrk="1" fontAlgn="auto" latinLnBrk="0" hangingPunct="1">
                <a:lnSpc>
                  <a:spcPct val="100000"/>
                </a:lnSpc>
                <a:spcBef>
                  <a:spcPts val="0"/>
                </a:spcBef>
                <a:spcAft>
                  <a:spcPts val="0"/>
                </a:spcAft>
                <a:buClrTx/>
                <a:buSzTx/>
                <a:buFontTx/>
                <a:buNone/>
                <a:tabLst/>
                <a:defRPr/>
              </a:pPr>
              <a:r>
                <a:rPr lang="en-US" sz="1400" b="1" i="1" kern="0" baseline="0" dirty="0" smtClean="0">
                  <a:solidFill>
                    <a:srgbClr val="FF3300"/>
                  </a:solidFill>
                  <a:effectLst>
                    <a:outerShdw blurRad="38100" dist="38100" dir="2700000" algn="tl">
                      <a:srgbClr val="000000"/>
                    </a:outerShdw>
                  </a:effectLst>
                  <a:latin typeface="Verdana"/>
                  <a:ea typeface="맑은 고딕"/>
                  <a:cs typeface="Verdana"/>
                </a:rPr>
                <a:t>Andreas</a:t>
              </a:r>
              <a:r>
                <a:rPr lang="en-US" sz="1400" b="1" i="1" kern="0" dirty="0" smtClean="0">
                  <a:solidFill>
                    <a:srgbClr val="FF3300"/>
                  </a:solidFill>
                  <a:effectLst>
                    <a:outerShdw blurRad="38100" dist="38100" dir="2700000" algn="tl">
                      <a:srgbClr val="000000"/>
                    </a:outerShdw>
                  </a:effectLst>
                  <a:latin typeface="Verdana"/>
                  <a:ea typeface="맑은 고딕"/>
                  <a:cs typeface="Verdana"/>
                </a:rPr>
                <a:t> Richter</a:t>
              </a:r>
              <a:endParaRPr kumimoji="0" lang="en-US" sz="1400" b="0" i="0" u="none" strike="noStrike" kern="0" cap="none" spc="0" normalizeH="0" baseline="0" noProof="0" dirty="0">
                <a:ln>
                  <a:noFill/>
                </a:ln>
                <a:solidFill>
                  <a:prstClr val="black"/>
                </a:solidFill>
                <a:effectLst/>
                <a:uLnTx/>
                <a:uFillTx/>
                <a:latin typeface="Verdana"/>
                <a:cs typeface="Verdana"/>
              </a:endParaRPr>
            </a:p>
          </p:txBody>
        </p:sp>
        <p:sp>
          <p:nvSpPr>
            <p:cNvPr id="48" name="Rectangle 47"/>
            <p:cNvSpPr/>
            <p:nvPr/>
          </p:nvSpPr>
          <p:spPr>
            <a:xfrm>
              <a:off x="6523339" y="2971071"/>
              <a:ext cx="131233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b="1" i="1" kern="0" dirty="0" smtClean="0">
                  <a:solidFill>
                    <a:srgbClr val="FF3300"/>
                  </a:solidFill>
                  <a:effectLst>
                    <a:outerShdw blurRad="38100" dist="38100" dir="2700000" algn="tl">
                      <a:srgbClr val="000000"/>
                    </a:outerShdw>
                  </a:effectLst>
                  <a:latin typeface="Verdana"/>
                  <a:ea typeface="맑은 고딕"/>
                  <a:cs typeface="Verdana"/>
                </a:rPr>
                <a:t>G</a:t>
              </a:r>
              <a:r>
                <a:rPr kumimoji="0" lang="en-US" altLang="ko-KR" sz="1800" b="1" i="1" u="none" strike="noStrike" kern="0" cap="none" spc="0" normalizeH="0" baseline="0" noProof="0" dirty="0" smtClean="0">
                  <a:ln>
                    <a:noFill/>
                  </a:ln>
                  <a:solidFill>
                    <a:srgbClr val="FF3300"/>
                  </a:solidFill>
                  <a:effectLst>
                    <a:outerShdw blurRad="38100" dist="38100" dir="2700000" algn="tl">
                      <a:srgbClr val="000000"/>
                    </a:outerShdw>
                  </a:effectLst>
                  <a:uLnTx/>
                  <a:uFillTx/>
                  <a:latin typeface="Verdana"/>
                  <a:ea typeface="맑은 고딕"/>
                  <a:cs typeface="Verdana"/>
                </a:rPr>
                <a:t>EMS</a:t>
              </a:r>
              <a:endParaRPr kumimoji="0" lang="en-US" sz="1800" b="0" i="0" u="none" strike="noStrike" kern="0" cap="none" spc="0" normalizeH="0" baseline="0" noProof="0" dirty="0">
                <a:ln>
                  <a:noFill/>
                </a:ln>
                <a:solidFill>
                  <a:prstClr val="black"/>
                </a:solidFill>
                <a:effectLst/>
                <a:uLnTx/>
                <a:uFillTx/>
                <a:latin typeface="Verdana"/>
                <a:cs typeface="Verdana"/>
              </a:endParaRPr>
            </a:p>
          </p:txBody>
        </p:sp>
        <p:sp>
          <p:nvSpPr>
            <p:cNvPr id="49" name="Rectangle 48"/>
            <p:cNvSpPr/>
            <p:nvPr/>
          </p:nvSpPr>
          <p:spPr>
            <a:xfrm>
              <a:off x="4423498" y="1865361"/>
              <a:ext cx="1562785"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b="1" i="1" kern="0" dirty="0">
                  <a:solidFill>
                    <a:srgbClr val="FF3300"/>
                  </a:solidFill>
                  <a:effectLst>
                    <a:outerShdw blurRad="38100" dist="38100" dir="2700000" algn="tl">
                      <a:srgbClr val="000000"/>
                    </a:outerShdw>
                  </a:effectLst>
                  <a:latin typeface="Verdana"/>
                  <a:ea typeface="맑은 고딕"/>
                  <a:cs typeface="Verdana"/>
                </a:rPr>
                <a:t>S</a:t>
              </a:r>
              <a:r>
                <a:rPr kumimoji="0" lang="en-US" altLang="ko-KR" sz="1800" b="1" i="1" u="none" strike="noStrike" kern="0" cap="none" spc="0" normalizeH="0" baseline="0" noProof="0" dirty="0" smtClean="0">
                  <a:ln>
                    <a:noFill/>
                  </a:ln>
                  <a:solidFill>
                    <a:srgbClr val="FF3300"/>
                  </a:solidFill>
                  <a:effectLst>
                    <a:outerShdw blurRad="38100" dist="38100" dir="2700000" algn="tl">
                      <a:srgbClr val="000000"/>
                    </a:outerShdw>
                  </a:effectLst>
                  <a:uLnTx/>
                  <a:uFillTx/>
                  <a:latin typeface="Verdana"/>
                  <a:ea typeface="맑은 고딕"/>
                  <a:cs typeface="Verdana"/>
                </a:rPr>
                <a:t>entinel-4</a:t>
              </a:r>
              <a:endParaRPr kumimoji="0" lang="en-US" sz="1800" b="0" i="0" u="none" strike="noStrike" kern="0" cap="none" spc="0" normalizeH="0" baseline="0" noProof="0" dirty="0">
                <a:ln>
                  <a:noFill/>
                </a:ln>
                <a:solidFill>
                  <a:prstClr val="black"/>
                </a:solidFill>
                <a:effectLst/>
                <a:uLnTx/>
                <a:uFillTx/>
                <a:latin typeface="Verdana"/>
                <a:cs typeface="Verdana"/>
              </a:endParaRPr>
            </a:p>
          </p:txBody>
        </p:sp>
      </p:grpSp>
      <p:sp>
        <p:nvSpPr>
          <p:cNvPr id="51" name="Title 3"/>
          <p:cNvSpPr txBox="1">
            <a:spLocks/>
          </p:cNvSpPr>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FFCC66"/>
                </a:solidFill>
                <a:effectLst>
                  <a:outerShdw blurRad="38100" dist="38100" dir="2700000" algn="tl">
                    <a:srgbClr val="000000"/>
                  </a:outerShdw>
                </a:effectLst>
                <a:latin typeface="+mj-lt"/>
                <a:ea typeface="+mj-ea"/>
                <a:cs typeface="+mj-cs"/>
              </a:rPr>
              <a:t>Upcoming Geostationary Missions</a:t>
            </a:r>
            <a:r>
              <a:rPr lang="en-US" sz="2000" b="1" i="1" kern="0" dirty="0" smtClean="0">
                <a:solidFill>
                  <a:schemeClr val="bg1"/>
                </a:solidFill>
                <a:effectLst>
                  <a:outerShdw blurRad="38100" dist="38100" dir="2700000" algn="tl">
                    <a:srgbClr val="000000"/>
                  </a:outerShdw>
                </a:effectLst>
                <a:latin typeface="+mj-lt"/>
                <a:ea typeface="+mj-ea"/>
                <a:cs typeface="+mj-cs"/>
              </a:rPr>
              <a:t> </a:t>
            </a:r>
            <a:endParaRPr kumimoji="0" lang="en-US" sz="20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148263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52400" y="1143000"/>
            <a:ext cx="9220200" cy="4876800"/>
            <a:chOff x="-152400" y="990600"/>
            <a:chExt cx="9220200" cy="4876800"/>
          </a:xfrm>
        </p:grpSpPr>
        <p:sp>
          <p:nvSpPr>
            <p:cNvPr id="5" name="Rounded Rectangle 4"/>
            <p:cNvSpPr/>
            <p:nvPr/>
          </p:nvSpPr>
          <p:spPr bwMode="auto">
            <a:xfrm>
              <a:off x="76200" y="3245768"/>
              <a:ext cx="3581400" cy="1143000"/>
            </a:xfrm>
            <a:prstGeom prst="roundRect">
              <a:avLst/>
            </a:prstGeom>
            <a:ln>
              <a:headEnd type="none" w="med" len="med"/>
              <a:tailEnd type="triangle" w="med" len="lg"/>
            </a:ln>
          </p:spPr>
          <p:style>
            <a:lnRef idx="0">
              <a:schemeClr val="accent3"/>
            </a:lnRef>
            <a:fillRef idx="3">
              <a:schemeClr val="accent3"/>
            </a:fillRef>
            <a:effectRef idx="3">
              <a:schemeClr val="accent3"/>
            </a:effectRef>
            <a:fontRef idx="minor">
              <a:schemeClr val="lt1"/>
            </a:fontRef>
          </p:style>
          <p:txBody>
            <a:bodyPr vert="horz" wrap="squar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endParaRPr kumimoji="0" lang="en-CA" sz="2200" b="1" i="0" u="none"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20000"/>
                </a:spcBef>
                <a:spcAft>
                  <a:spcPct val="0"/>
                </a:spcAft>
                <a:buClrTx/>
                <a:buSzTx/>
                <a:buNone/>
                <a:tabLst/>
              </a:pPr>
              <a:r>
                <a:rPr lang="en-CA" sz="2200" b="1" dirty="0" smtClean="0">
                  <a:solidFill>
                    <a:srgbClr val="FF0000"/>
                  </a:solidFill>
                </a:rPr>
                <a:t>3)</a:t>
              </a:r>
              <a:r>
                <a:rPr lang="en-CA" sz="2200" b="1" dirty="0" err="1" smtClean="0">
                  <a:solidFill>
                    <a:schemeClr val="tx1"/>
                  </a:solidFill>
                </a:rPr>
                <a:t>S</a:t>
              </a:r>
              <a:r>
                <a:rPr kumimoji="0" lang="en-CA" sz="2200" b="1" i="0" u="none" strike="noStrike" cap="none" normalizeH="0" baseline="0" dirty="0" err="1" smtClean="0">
                  <a:ln>
                    <a:noFill/>
                  </a:ln>
                  <a:solidFill>
                    <a:schemeClr val="tx1"/>
                  </a:solidFill>
                  <a:effectLst/>
                </a:rPr>
                <a:t>trat-trop</a:t>
              </a:r>
              <a:r>
                <a:rPr kumimoji="0" lang="en-CA" sz="2200" b="1" i="0" u="none" strike="noStrike" cap="none" normalizeH="0" dirty="0" smtClean="0">
                  <a:ln>
                    <a:noFill/>
                  </a:ln>
                  <a:solidFill>
                    <a:schemeClr val="tx1"/>
                  </a:solidFill>
                  <a:effectLst/>
                </a:rPr>
                <a:t> separation</a:t>
              </a:r>
              <a:endParaRPr kumimoji="0" lang="en-CA" sz="2200" b="1" i="0" u="none" strike="noStrike" cap="none" normalizeH="0" baseline="0" dirty="0" smtClean="0">
                <a:ln>
                  <a:noFill/>
                </a:ln>
                <a:solidFill>
                  <a:schemeClr val="tx1"/>
                </a:solidFill>
                <a:effectLst/>
              </a:endParaRPr>
            </a:p>
          </p:txBody>
        </p:sp>
        <p:sp>
          <p:nvSpPr>
            <p:cNvPr id="6" name="Rounded Rectangle 5"/>
            <p:cNvSpPr/>
            <p:nvPr/>
          </p:nvSpPr>
          <p:spPr bwMode="auto">
            <a:xfrm>
              <a:off x="457200" y="990600"/>
              <a:ext cx="2667000" cy="1015008"/>
            </a:xfrm>
            <a:prstGeom prst="roundRect">
              <a:avLst/>
            </a:prstGeom>
            <a:ln>
              <a:headEnd type="none" w="med" len="med"/>
              <a:tailEnd type="triangle" w="med" len="lg"/>
            </a:ln>
          </p:spPr>
          <p:style>
            <a:lnRef idx="0">
              <a:schemeClr val="accent3"/>
            </a:lnRef>
            <a:fillRef idx="3">
              <a:schemeClr val="accent3"/>
            </a:fillRef>
            <a:effectRef idx="3">
              <a:schemeClr val="accent3"/>
            </a:effectRef>
            <a:fontRef idx="minor">
              <a:schemeClr val="lt1"/>
            </a:fontRef>
          </p:style>
          <p:txBody>
            <a:bodyPr vert="horz" wrap="square" lIns="91434" tIns="45717" rIns="91434" bIns="45717"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Tx/>
                <a:buSzTx/>
                <a:buNone/>
                <a:tabLst/>
              </a:pPr>
              <a:r>
                <a:rPr lang="en-CA" sz="2400" b="1" dirty="0" smtClean="0">
                  <a:solidFill>
                    <a:srgbClr val="FF0000"/>
                  </a:solidFill>
                </a:rPr>
                <a:t>1)</a:t>
              </a:r>
              <a:r>
                <a:rPr lang="en-CA" sz="2200" b="1" dirty="0" smtClean="0">
                  <a:solidFill>
                    <a:schemeClr val="tx1"/>
                  </a:solidFill>
                </a:rPr>
                <a:t>Spectral fit</a:t>
              </a:r>
            </a:p>
            <a:p>
              <a:pPr marL="342900" marR="0" indent="-342900" algn="ctr" defTabSz="914400" rtl="0" eaLnBrk="0" fontAlgn="base" latinLnBrk="0" hangingPunct="0">
                <a:lnSpc>
                  <a:spcPct val="100000"/>
                </a:lnSpc>
                <a:spcBef>
                  <a:spcPct val="20000"/>
                </a:spcBef>
                <a:spcAft>
                  <a:spcPct val="0"/>
                </a:spcAft>
                <a:buClrTx/>
                <a:buSzTx/>
                <a:buNone/>
                <a:tabLst/>
              </a:pPr>
              <a:r>
                <a:rPr lang="en-CA" sz="2200" b="1" dirty="0" smtClean="0">
                  <a:solidFill>
                    <a:schemeClr val="tx1"/>
                  </a:solidFill>
                </a:rPr>
                <a:t>( e.g. DOAS)</a:t>
              </a:r>
              <a:endParaRPr kumimoji="0" lang="en-CA" sz="2200" b="1" i="0" u="none" strike="noStrike" cap="none" normalizeH="0" dirty="0" smtClean="0">
                <a:ln>
                  <a:noFill/>
                </a:ln>
                <a:solidFill>
                  <a:schemeClr val="tx1"/>
                </a:solidFill>
                <a:effectLst/>
              </a:endParaRPr>
            </a:p>
          </p:txBody>
        </p:sp>
        <p:sp>
          <p:nvSpPr>
            <p:cNvPr id="8" name="Rounded Rectangle 7"/>
            <p:cNvSpPr/>
            <p:nvPr/>
          </p:nvSpPr>
          <p:spPr bwMode="auto">
            <a:xfrm>
              <a:off x="4373880" y="3558952"/>
              <a:ext cx="1188720" cy="648072"/>
            </a:xfrm>
            <a:prstGeom prst="roundRect">
              <a:avLst/>
            </a:prstGeom>
            <a:ln>
              <a:headEnd type="none" w="med" len="med"/>
              <a:tailEnd type="triangle" w="med" len="lg"/>
            </a:ln>
          </p:spPr>
          <p:style>
            <a:lnRef idx="0">
              <a:schemeClr val="accent3"/>
            </a:lnRef>
            <a:fillRef idx="3">
              <a:schemeClr val="accent3"/>
            </a:fillRef>
            <a:effectRef idx="3">
              <a:schemeClr val="accent3"/>
            </a:effectRef>
            <a:fontRef idx="minor">
              <a:schemeClr val="lt1"/>
            </a:fontRef>
          </p:style>
          <p:txBody>
            <a:bodyPr vert="horz" wrap="squar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r>
                <a:rPr kumimoji="0" lang="en-CA" sz="2400" b="1" i="0" u="none" strike="noStrike" cap="none" normalizeH="0" baseline="0" dirty="0" smtClean="0">
                  <a:ln>
                    <a:noFill/>
                  </a:ln>
                  <a:solidFill>
                    <a:srgbClr val="FF0000"/>
                  </a:solidFill>
                  <a:effectLst/>
                </a:rPr>
                <a:t>2)</a:t>
              </a:r>
              <a:r>
                <a:rPr kumimoji="0" lang="en-CA" sz="2400" b="1" i="0" u="none" strike="noStrike" cap="none" normalizeH="0" baseline="0" dirty="0" smtClean="0">
                  <a:ln>
                    <a:noFill/>
                  </a:ln>
                  <a:solidFill>
                    <a:schemeClr val="tx1"/>
                  </a:solidFill>
                  <a:effectLst/>
                </a:rPr>
                <a:t>RTM</a:t>
              </a:r>
            </a:p>
          </p:txBody>
        </p:sp>
        <p:grpSp>
          <p:nvGrpSpPr>
            <p:cNvPr id="35" name="Group 34"/>
            <p:cNvGrpSpPr/>
            <p:nvPr/>
          </p:nvGrpSpPr>
          <p:grpSpPr>
            <a:xfrm>
              <a:off x="5476136" y="1950368"/>
              <a:ext cx="3591664" cy="3764632"/>
              <a:chOff x="5295528" y="1676400"/>
              <a:chExt cx="3591664" cy="3764632"/>
            </a:xfrm>
          </p:grpSpPr>
          <p:sp>
            <p:nvSpPr>
              <p:cNvPr id="9" name="Flowchart: Terminator 8"/>
              <p:cNvSpPr/>
              <p:nvPr/>
            </p:nvSpPr>
            <p:spPr bwMode="auto">
              <a:xfrm>
                <a:off x="5961112" y="1676400"/>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lvl="0" indent="-342900" eaLnBrk="0" hangingPunct="0">
                  <a:spcBef>
                    <a:spcPct val="20000"/>
                  </a:spcBef>
                </a:pPr>
                <a:r>
                  <a:rPr lang="en-CA" dirty="0" smtClean="0">
                    <a:solidFill>
                      <a:srgbClr val="FFFFFF"/>
                    </a:solidFill>
                    <a:latin typeface="Helvetica"/>
                  </a:rPr>
                  <a:t>NO</a:t>
                </a:r>
                <a:r>
                  <a:rPr lang="en-CA" baseline="-25000" dirty="0" smtClean="0">
                    <a:solidFill>
                      <a:srgbClr val="FFFFFF"/>
                    </a:solidFill>
                    <a:latin typeface="Helvetica"/>
                  </a:rPr>
                  <a:t>2</a:t>
                </a:r>
                <a:r>
                  <a:rPr lang="en-CA" dirty="0" smtClean="0">
                    <a:solidFill>
                      <a:srgbClr val="FFFFFF"/>
                    </a:solidFill>
                    <a:latin typeface="Helvetica"/>
                  </a:rPr>
                  <a:t> and T profiles</a:t>
                </a:r>
                <a:endParaRPr lang="en-CA" sz="2000" dirty="0" smtClean="0">
                  <a:solidFill>
                    <a:srgbClr val="FFFFFF"/>
                  </a:solidFill>
                  <a:latin typeface="Helvetica"/>
                </a:endParaRPr>
              </a:p>
              <a:p>
                <a:pPr marL="342900" indent="-342900" eaLnBrk="0" hangingPunct="0">
                  <a:spcBef>
                    <a:spcPct val="20000"/>
                  </a:spcBef>
                </a:pPr>
                <a:endParaRPr kumimoji="0" lang="en-CA" sz="2000" b="0" i="0" u="none" strike="noStrike" cap="none" normalizeH="0" baseline="0" dirty="0" smtClean="0">
                  <a:ln>
                    <a:noFill/>
                  </a:ln>
                  <a:solidFill>
                    <a:schemeClr val="bg1"/>
                  </a:solidFill>
                  <a:effectLst/>
                  <a:latin typeface="+mn-lt"/>
                </a:endParaRPr>
              </a:p>
            </p:txBody>
          </p:sp>
          <p:sp>
            <p:nvSpPr>
              <p:cNvPr id="10" name="Flowchart: Terminator 9"/>
              <p:cNvSpPr/>
              <p:nvPr/>
            </p:nvSpPr>
            <p:spPr bwMode="auto">
              <a:xfrm>
                <a:off x="5961112" y="2344688"/>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indent="-342900" eaLnBrk="0" hangingPunct="0">
                  <a:spcBef>
                    <a:spcPct val="20000"/>
                  </a:spcBef>
                </a:pPr>
                <a:r>
                  <a:rPr lang="en-CA" sz="2000" dirty="0" smtClean="0">
                    <a:solidFill>
                      <a:srgbClr val="FFFFFF"/>
                    </a:solidFill>
                    <a:latin typeface="Helvetica"/>
                  </a:rPr>
                  <a:t>Reflectivity</a:t>
                </a:r>
                <a:endParaRPr kumimoji="0" lang="en-CA" sz="2000" b="0" i="0" u="none" strike="noStrike" cap="none" normalizeH="0" baseline="0" dirty="0" smtClean="0">
                  <a:ln>
                    <a:noFill/>
                  </a:ln>
                  <a:solidFill>
                    <a:schemeClr val="bg1"/>
                  </a:solidFill>
                  <a:effectLst/>
                  <a:latin typeface="+mn-lt"/>
                </a:endParaRPr>
              </a:p>
            </p:txBody>
          </p:sp>
          <p:sp>
            <p:nvSpPr>
              <p:cNvPr id="11" name="Flowchart: Terminator 10"/>
              <p:cNvSpPr/>
              <p:nvPr/>
            </p:nvSpPr>
            <p:spPr bwMode="auto">
              <a:xfrm>
                <a:off x="5961112" y="2992760"/>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r>
                  <a:rPr lang="en-CA" b="0" dirty="0" smtClean="0">
                    <a:solidFill>
                      <a:schemeClr val="bg1"/>
                    </a:solidFill>
                    <a:latin typeface="+mn-lt"/>
                  </a:rPr>
                  <a:t>Cloud fraction/pressure</a:t>
                </a:r>
                <a:endParaRPr kumimoji="0" lang="en-CA" sz="2000" b="0" i="0" u="none" strike="noStrike" cap="none" normalizeH="0" baseline="0" dirty="0" smtClean="0">
                  <a:ln>
                    <a:noFill/>
                  </a:ln>
                  <a:solidFill>
                    <a:schemeClr val="bg1"/>
                  </a:solidFill>
                  <a:effectLst/>
                  <a:latin typeface="+mn-lt"/>
                </a:endParaRPr>
              </a:p>
            </p:txBody>
          </p:sp>
          <p:sp>
            <p:nvSpPr>
              <p:cNvPr id="12" name="Flowchart: Terminator 11"/>
              <p:cNvSpPr/>
              <p:nvPr/>
            </p:nvSpPr>
            <p:spPr bwMode="auto">
              <a:xfrm>
                <a:off x="5961112" y="3640832"/>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r>
                  <a:rPr kumimoji="0" lang="en-CA" sz="2000" i="0" u="none" strike="noStrike" cap="none" normalizeH="0" baseline="0" dirty="0" smtClean="0">
                    <a:ln>
                      <a:noFill/>
                    </a:ln>
                    <a:solidFill>
                      <a:schemeClr val="bg1"/>
                    </a:solidFill>
                    <a:effectLst/>
                    <a:latin typeface="+mn-lt"/>
                  </a:rPr>
                  <a:t>Aerosols</a:t>
                </a:r>
                <a:endParaRPr kumimoji="0" lang="en-CA" sz="2000" b="0" i="0" u="none" strike="noStrike" cap="none" normalizeH="0" baseline="0" dirty="0" smtClean="0">
                  <a:ln>
                    <a:noFill/>
                  </a:ln>
                  <a:solidFill>
                    <a:schemeClr val="bg1"/>
                  </a:solidFill>
                  <a:effectLst/>
                  <a:latin typeface="+mn-lt"/>
                </a:endParaRPr>
              </a:p>
            </p:txBody>
          </p:sp>
          <p:sp>
            <p:nvSpPr>
              <p:cNvPr id="13" name="Flowchart: Terminator 12"/>
              <p:cNvSpPr/>
              <p:nvPr/>
            </p:nvSpPr>
            <p:spPr bwMode="auto">
              <a:xfrm>
                <a:off x="5961112" y="4288904"/>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r>
                  <a:rPr lang="en-CA" b="0" dirty="0" smtClean="0">
                    <a:solidFill>
                      <a:schemeClr val="bg1"/>
                    </a:solidFill>
                    <a:latin typeface="+mn-lt"/>
                  </a:rPr>
                  <a:t>Surface pressure</a:t>
                </a:r>
                <a:endParaRPr kumimoji="0" lang="en-CA" sz="2000" b="0" i="0" u="none" strike="noStrike" cap="none" normalizeH="0" baseline="0" dirty="0" smtClean="0">
                  <a:ln>
                    <a:noFill/>
                  </a:ln>
                  <a:solidFill>
                    <a:schemeClr val="bg1"/>
                  </a:solidFill>
                  <a:effectLst/>
                  <a:latin typeface="+mn-lt"/>
                </a:endParaRPr>
              </a:p>
            </p:txBody>
          </p:sp>
          <p:sp>
            <p:nvSpPr>
              <p:cNvPr id="14" name="Flowchart: Terminator 13"/>
              <p:cNvSpPr/>
              <p:nvPr/>
            </p:nvSpPr>
            <p:spPr bwMode="auto">
              <a:xfrm>
                <a:off x="5961112" y="4936976"/>
                <a:ext cx="2926080" cy="504056"/>
              </a:xfrm>
              <a:prstGeom prst="flowChartTerminator">
                <a:avLst/>
              </a:prstGeom>
              <a:noFill/>
              <a:ln w="6350" cap="flat" cmpd="sng" algn="ctr">
                <a:solidFill>
                  <a:schemeClr val="bg1"/>
                </a:solidFill>
                <a:prstDash val="solid"/>
                <a:round/>
                <a:headEnd type="none" w="med" len="med"/>
                <a:tailEnd type="triangle" w="med" len="lg"/>
              </a:ln>
              <a:effectLst>
                <a:outerShdw blurRad="63500" sx="102000" sy="102000" algn="ctr" rotWithShape="0">
                  <a:prstClr val="black">
                    <a:alpha val="40000"/>
                  </a:prstClr>
                </a:outerShdw>
              </a:effectLst>
            </p:spPr>
            <p:txBody>
              <a:bodyPr vert="horz" wrap="none" lIns="91434" tIns="45717" rIns="91434" bIns="45717"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None/>
                  <a:tabLst/>
                </a:pPr>
                <a:r>
                  <a:rPr kumimoji="0" lang="en-CA" sz="2000" i="0" u="none" strike="noStrike" cap="none" normalizeH="0" baseline="0" dirty="0" smtClean="0">
                    <a:ln>
                      <a:noFill/>
                    </a:ln>
                    <a:solidFill>
                      <a:schemeClr val="bg1"/>
                    </a:solidFill>
                    <a:effectLst/>
                    <a:latin typeface="+mn-lt"/>
                  </a:rPr>
                  <a:t>Viewing</a:t>
                </a:r>
                <a:r>
                  <a:rPr kumimoji="0" lang="en-CA" sz="2000" i="0" u="none" strike="noStrike" cap="none" normalizeH="0" dirty="0" smtClean="0">
                    <a:ln>
                      <a:noFill/>
                    </a:ln>
                    <a:solidFill>
                      <a:schemeClr val="bg1"/>
                    </a:solidFill>
                    <a:effectLst/>
                    <a:latin typeface="+mn-lt"/>
                  </a:rPr>
                  <a:t> geometry</a:t>
                </a:r>
                <a:endParaRPr kumimoji="0" lang="en-CA" sz="2000" b="0" i="0" u="none" strike="noStrike" cap="none" normalizeH="0" baseline="0" dirty="0" smtClean="0">
                  <a:ln>
                    <a:noFill/>
                  </a:ln>
                  <a:solidFill>
                    <a:schemeClr val="bg1"/>
                  </a:solidFill>
                  <a:effectLst/>
                  <a:latin typeface="+mn-lt"/>
                </a:endParaRPr>
              </a:p>
            </p:txBody>
          </p:sp>
          <p:grpSp>
            <p:nvGrpSpPr>
              <p:cNvPr id="34" name="Group 33"/>
              <p:cNvGrpSpPr/>
              <p:nvPr/>
            </p:nvGrpSpPr>
            <p:grpSpPr>
              <a:xfrm rot="10800000">
                <a:off x="5295528" y="1981200"/>
                <a:ext cx="648072" cy="3099792"/>
                <a:chOff x="8876928" y="2057400"/>
                <a:chExt cx="648072" cy="3099792"/>
              </a:xfrm>
            </p:grpSpPr>
            <p:cxnSp>
              <p:nvCxnSpPr>
                <p:cNvPr id="15" name="Straight Arrow Connector 14"/>
                <p:cNvCxnSpPr/>
                <p:nvPr/>
              </p:nvCxnSpPr>
              <p:spPr bwMode="auto">
                <a:xfrm>
                  <a:off x="8932912" y="2057400"/>
                  <a:ext cx="592088" cy="1260140"/>
                </a:xfrm>
                <a:prstGeom prst="straightConnector1">
                  <a:avLst/>
                </a:prstGeom>
                <a:noFill/>
                <a:ln w="3175" cap="flat" cmpd="sng" algn="ctr">
                  <a:solidFill>
                    <a:schemeClr val="bg1"/>
                  </a:solidFill>
                  <a:prstDash val="sysDash"/>
                  <a:round/>
                  <a:headEnd type="none" w="med" len="med"/>
                  <a:tailEnd type="arrow"/>
                </a:ln>
                <a:effectLst/>
              </p:spPr>
            </p:cxnSp>
            <p:cxnSp>
              <p:nvCxnSpPr>
                <p:cNvPr id="16" name="Straight Arrow Connector 15"/>
                <p:cNvCxnSpPr/>
                <p:nvPr/>
              </p:nvCxnSpPr>
              <p:spPr bwMode="auto">
                <a:xfrm>
                  <a:off x="8876928" y="2672916"/>
                  <a:ext cx="576064" cy="756084"/>
                </a:xfrm>
                <a:prstGeom prst="straightConnector1">
                  <a:avLst/>
                </a:prstGeom>
                <a:noFill/>
                <a:ln w="3175" cap="flat" cmpd="sng" algn="ctr">
                  <a:solidFill>
                    <a:schemeClr val="bg1"/>
                  </a:solidFill>
                  <a:prstDash val="sysDash"/>
                  <a:round/>
                  <a:headEnd type="none" w="med" len="med"/>
                  <a:tailEnd type="arrow"/>
                </a:ln>
                <a:effectLst/>
              </p:spPr>
            </p:cxnSp>
            <p:cxnSp>
              <p:nvCxnSpPr>
                <p:cNvPr id="17" name="Straight Arrow Connector 16"/>
                <p:cNvCxnSpPr/>
                <p:nvPr/>
              </p:nvCxnSpPr>
              <p:spPr bwMode="auto">
                <a:xfrm>
                  <a:off x="8876928" y="3320988"/>
                  <a:ext cx="576064" cy="180020"/>
                </a:xfrm>
                <a:prstGeom prst="straightConnector1">
                  <a:avLst/>
                </a:prstGeom>
                <a:noFill/>
                <a:ln w="3175" cap="flat" cmpd="sng" algn="ctr">
                  <a:solidFill>
                    <a:schemeClr val="bg1"/>
                  </a:solidFill>
                  <a:prstDash val="sysDash"/>
                  <a:round/>
                  <a:headEnd type="none" w="med" len="med"/>
                  <a:tailEnd type="arrow"/>
                </a:ln>
                <a:effectLst/>
              </p:spPr>
            </p:cxnSp>
            <p:cxnSp>
              <p:nvCxnSpPr>
                <p:cNvPr id="18" name="Straight Arrow Connector 17"/>
                <p:cNvCxnSpPr/>
                <p:nvPr/>
              </p:nvCxnSpPr>
              <p:spPr bwMode="auto">
                <a:xfrm flipV="1">
                  <a:off x="8876928" y="3573016"/>
                  <a:ext cx="576064" cy="396044"/>
                </a:xfrm>
                <a:prstGeom prst="straightConnector1">
                  <a:avLst/>
                </a:prstGeom>
                <a:noFill/>
                <a:ln w="3175" cap="flat" cmpd="sng" algn="ctr">
                  <a:solidFill>
                    <a:schemeClr val="bg1"/>
                  </a:solidFill>
                  <a:prstDash val="sysDash"/>
                  <a:round/>
                  <a:headEnd type="none" w="med" len="med"/>
                  <a:tailEnd type="arrow"/>
                </a:ln>
                <a:effectLst/>
              </p:spPr>
            </p:cxnSp>
            <p:cxnSp>
              <p:nvCxnSpPr>
                <p:cNvPr id="19" name="Straight Arrow Connector 18"/>
                <p:cNvCxnSpPr/>
                <p:nvPr/>
              </p:nvCxnSpPr>
              <p:spPr bwMode="auto">
                <a:xfrm flipV="1">
                  <a:off x="8876928" y="3717032"/>
                  <a:ext cx="576064" cy="792088"/>
                </a:xfrm>
                <a:prstGeom prst="straightConnector1">
                  <a:avLst/>
                </a:prstGeom>
                <a:noFill/>
                <a:ln w="3175" cap="flat" cmpd="sng" algn="ctr">
                  <a:solidFill>
                    <a:schemeClr val="bg1"/>
                  </a:solidFill>
                  <a:prstDash val="sysDash"/>
                  <a:round/>
                  <a:headEnd type="none" w="med" len="med"/>
                  <a:tailEnd type="arrow"/>
                </a:ln>
                <a:effectLst/>
              </p:spPr>
            </p:cxnSp>
            <p:cxnSp>
              <p:nvCxnSpPr>
                <p:cNvPr id="20" name="Straight Arrow Connector 19"/>
                <p:cNvCxnSpPr/>
                <p:nvPr/>
              </p:nvCxnSpPr>
              <p:spPr bwMode="auto">
                <a:xfrm flipV="1">
                  <a:off x="8876928" y="3861048"/>
                  <a:ext cx="648072" cy="1296144"/>
                </a:xfrm>
                <a:prstGeom prst="straightConnector1">
                  <a:avLst/>
                </a:prstGeom>
                <a:noFill/>
                <a:ln w="3175" cap="flat" cmpd="sng" algn="ctr">
                  <a:solidFill>
                    <a:schemeClr val="bg1"/>
                  </a:solidFill>
                  <a:prstDash val="sysDash"/>
                  <a:round/>
                  <a:headEnd type="none" w="med" len="med"/>
                  <a:tailEnd type="arrow"/>
                </a:ln>
                <a:effectLst/>
              </p:spPr>
            </p:cxnSp>
          </p:grpSp>
        </p:grpSp>
        <p:cxnSp>
          <p:nvCxnSpPr>
            <p:cNvPr id="22" name="Straight Arrow Connector 21"/>
            <p:cNvCxnSpPr/>
            <p:nvPr/>
          </p:nvCxnSpPr>
          <p:spPr bwMode="auto">
            <a:xfrm>
              <a:off x="1828800" y="2018928"/>
              <a:ext cx="0" cy="457200"/>
            </a:xfrm>
            <a:prstGeom prst="straightConnector1">
              <a:avLst/>
            </a:prstGeom>
            <a:noFill/>
            <a:ln w="12700" cap="flat" cmpd="sng" algn="ctr">
              <a:solidFill>
                <a:schemeClr val="bg1"/>
              </a:solidFill>
              <a:prstDash val="solid"/>
              <a:round/>
              <a:headEnd type="none" w="med" len="med"/>
              <a:tailEnd type="none" w="med" len="med"/>
            </a:ln>
            <a:effectLst/>
          </p:spPr>
        </p:cxnSp>
        <p:cxnSp>
          <p:nvCxnSpPr>
            <p:cNvPr id="36" name="Straight Arrow Connector 35"/>
            <p:cNvCxnSpPr/>
            <p:nvPr/>
          </p:nvCxnSpPr>
          <p:spPr bwMode="auto">
            <a:xfrm>
              <a:off x="3657600" y="3855368"/>
              <a:ext cx="731520" cy="0"/>
            </a:xfrm>
            <a:prstGeom prst="straightConnector1">
              <a:avLst/>
            </a:prstGeom>
            <a:noFill/>
            <a:ln w="12700" cap="flat" cmpd="sng" algn="ctr">
              <a:solidFill>
                <a:schemeClr val="bg1"/>
              </a:solidFill>
              <a:prstDash val="solid"/>
              <a:round/>
              <a:headEnd type="arrow" w="med" len="med"/>
              <a:tailEnd type="none" w="med" len="med"/>
            </a:ln>
            <a:effectLst/>
          </p:spPr>
        </p:cxnSp>
        <p:sp>
          <p:nvSpPr>
            <p:cNvPr id="37" name="Rectangle 36"/>
            <p:cNvSpPr>
              <a:spLocks noChangeArrowheads="1"/>
            </p:cNvSpPr>
            <p:nvPr/>
          </p:nvSpPr>
          <p:spPr bwMode="auto">
            <a:xfrm>
              <a:off x="3505200" y="3276600"/>
              <a:ext cx="1219200" cy="4572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pPr>
              <a:r>
                <a:rPr lang="de-DE" sz="2200" b="1" dirty="0" smtClean="0">
                  <a:solidFill>
                    <a:schemeClr val="bg1"/>
                  </a:solidFill>
                  <a:latin typeface="+mn-lt"/>
                  <a:sym typeface="Book Antiqua" pitchFamily="18" charset="0"/>
                </a:rPr>
                <a:t>AMF</a:t>
              </a:r>
              <a:endParaRPr lang="de-DE" sz="2200" b="0" dirty="0" smtClean="0">
                <a:solidFill>
                  <a:schemeClr val="bg1"/>
                </a:solidFill>
                <a:latin typeface="+mn-lt"/>
                <a:sym typeface="Book Antiqua" pitchFamily="18" charset="0"/>
              </a:endParaRPr>
            </a:p>
            <a:p>
              <a:pPr marL="1398588" lvl="3" indent="-293688">
                <a:lnSpc>
                  <a:spcPct val="130000"/>
                </a:lnSpc>
                <a:buFontTx/>
                <a:buNone/>
              </a:pPr>
              <a:endParaRPr lang="en-GB" sz="2000" b="0" dirty="0">
                <a:solidFill>
                  <a:schemeClr val="bg1"/>
                </a:solidFill>
                <a:latin typeface="+mn-lt"/>
                <a:sym typeface="Book Antiqua" pitchFamily="18" charset="0"/>
              </a:endParaRPr>
            </a:p>
          </p:txBody>
        </p:sp>
        <p:sp>
          <p:nvSpPr>
            <p:cNvPr id="38" name="Rectangle 37"/>
            <p:cNvSpPr>
              <a:spLocks noChangeArrowheads="1"/>
            </p:cNvSpPr>
            <p:nvPr/>
          </p:nvSpPr>
          <p:spPr bwMode="auto">
            <a:xfrm>
              <a:off x="1066800" y="2362200"/>
              <a:ext cx="1752600" cy="4572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pPr>
              <a:r>
                <a:rPr lang="de-DE" sz="2200" b="1" dirty="0" smtClean="0">
                  <a:solidFill>
                    <a:schemeClr val="bg1"/>
                  </a:solidFill>
                  <a:latin typeface="+mn-lt"/>
                  <a:sym typeface="Book Antiqua" pitchFamily="18" charset="0"/>
                </a:rPr>
                <a:t>NO</a:t>
              </a:r>
              <a:r>
                <a:rPr lang="de-DE" sz="2200" b="1" baseline="-25000" dirty="0" smtClean="0">
                  <a:solidFill>
                    <a:schemeClr val="bg1"/>
                  </a:solidFill>
                  <a:latin typeface="+mn-lt"/>
                  <a:sym typeface="Book Antiqua" pitchFamily="18" charset="0"/>
                </a:rPr>
                <a:t>2</a:t>
              </a:r>
              <a:r>
                <a:rPr lang="de-DE" sz="2200" b="1" dirty="0" smtClean="0">
                  <a:solidFill>
                    <a:schemeClr val="bg1"/>
                  </a:solidFill>
                  <a:latin typeface="+mn-lt"/>
                  <a:sym typeface="Book Antiqua" pitchFamily="18" charset="0"/>
                </a:rPr>
                <a:t> SCD</a:t>
              </a:r>
              <a:endParaRPr lang="de-DE" sz="2200" b="0" dirty="0" smtClean="0">
                <a:solidFill>
                  <a:schemeClr val="bg1"/>
                </a:solidFill>
                <a:latin typeface="+mn-lt"/>
                <a:sym typeface="Book Antiqua" pitchFamily="18" charset="0"/>
              </a:endParaRPr>
            </a:p>
            <a:p>
              <a:pPr marL="1398588" lvl="3" indent="-293688">
                <a:lnSpc>
                  <a:spcPct val="130000"/>
                </a:lnSpc>
                <a:buFontTx/>
                <a:buNone/>
              </a:pPr>
              <a:endParaRPr lang="en-GB" sz="2000" b="0" dirty="0">
                <a:solidFill>
                  <a:schemeClr val="bg1"/>
                </a:solidFill>
                <a:latin typeface="+mn-lt"/>
                <a:sym typeface="Book Antiqua" pitchFamily="18" charset="0"/>
              </a:endParaRPr>
            </a:p>
          </p:txBody>
        </p:sp>
        <p:cxnSp>
          <p:nvCxnSpPr>
            <p:cNvPr id="39" name="Straight Arrow Connector 38"/>
            <p:cNvCxnSpPr/>
            <p:nvPr/>
          </p:nvCxnSpPr>
          <p:spPr bwMode="auto">
            <a:xfrm>
              <a:off x="1828800" y="2819400"/>
              <a:ext cx="0" cy="365760"/>
            </a:xfrm>
            <a:prstGeom prst="straightConnector1">
              <a:avLst/>
            </a:prstGeom>
            <a:noFill/>
            <a:ln w="12700" cap="flat" cmpd="sng" algn="ctr">
              <a:solidFill>
                <a:schemeClr val="bg1"/>
              </a:solidFill>
              <a:prstDash val="solid"/>
              <a:round/>
              <a:headEnd type="none" w="med" len="med"/>
              <a:tailEnd type="arrow"/>
            </a:ln>
            <a:effectLst/>
          </p:spPr>
        </p:cxnSp>
        <p:cxnSp>
          <p:nvCxnSpPr>
            <p:cNvPr id="40" name="Straight Arrow Connector 39"/>
            <p:cNvCxnSpPr/>
            <p:nvPr/>
          </p:nvCxnSpPr>
          <p:spPr bwMode="auto">
            <a:xfrm>
              <a:off x="2667000" y="4343400"/>
              <a:ext cx="0" cy="457200"/>
            </a:xfrm>
            <a:prstGeom prst="straightConnector1">
              <a:avLst/>
            </a:prstGeom>
            <a:noFill/>
            <a:ln w="12700" cap="flat" cmpd="sng" algn="ctr">
              <a:solidFill>
                <a:schemeClr val="bg1"/>
              </a:solidFill>
              <a:prstDash val="solid"/>
              <a:round/>
              <a:headEnd type="none" w="med" len="med"/>
              <a:tailEnd type="arrow" w="med" len="med"/>
            </a:ln>
            <a:effectLst/>
          </p:spPr>
        </p:cxnSp>
        <p:sp>
          <p:nvSpPr>
            <p:cNvPr id="41" name="Rectangle 40"/>
            <p:cNvSpPr>
              <a:spLocks noChangeArrowheads="1"/>
            </p:cNvSpPr>
            <p:nvPr/>
          </p:nvSpPr>
          <p:spPr bwMode="auto">
            <a:xfrm>
              <a:off x="1524000" y="4724400"/>
              <a:ext cx="3505200" cy="5334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pPr>
              <a:r>
                <a:rPr lang="de-DE" sz="2200" b="1" dirty="0" smtClean="0">
                  <a:solidFill>
                    <a:schemeClr val="bg1"/>
                  </a:solidFill>
                  <a:latin typeface="+mn-lt"/>
                  <a:sym typeface="Book Antiqua" pitchFamily="18" charset="0"/>
                </a:rPr>
                <a:t>NO</a:t>
              </a:r>
              <a:r>
                <a:rPr lang="de-DE" sz="2200" b="1" baseline="-25000" dirty="0" smtClean="0">
                  <a:solidFill>
                    <a:schemeClr val="bg1"/>
                  </a:solidFill>
                  <a:latin typeface="+mn-lt"/>
                  <a:sym typeface="Book Antiqua" pitchFamily="18" charset="0"/>
                </a:rPr>
                <a:t>2</a:t>
              </a:r>
              <a:r>
                <a:rPr lang="de-DE" sz="2200" b="1" dirty="0" smtClean="0">
                  <a:solidFill>
                    <a:schemeClr val="bg1"/>
                  </a:solidFill>
                  <a:latin typeface="+mn-lt"/>
                  <a:sym typeface="Book Antiqua" pitchFamily="18" charset="0"/>
                </a:rPr>
                <a:t> tropospheric VCD</a:t>
              </a:r>
              <a:endParaRPr lang="de-DE" sz="2200" b="0" dirty="0" smtClean="0">
                <a:solidFill>
                  <a:schemeClr val="bg1"/>
                </a:solidFill>
                <a:latin typeface="+mn-lt"/>
                <a:sym typeface="Book Antiqua" pitchFamily="18" charset="0"/>
              </a:endParaRPr>
            </a:p>
            <a:p>
              <a:pPr marL="1398588" lvl="3" indent="-293688">
                <a:lnSpc>
                  <a:spcPct val="130000"/>
                </a:lnSpc>
                <a:buFontTx/>
                <a:buNone/>
              </a:pPr>
              <a:endParaRPr lang="en-GB" sz="2000" b="0" dirty="0">
                <a:solidFill>
                  <a:schemeClr val="bg1"/>
                </a:solidFill>
                <a:latin typeface="+mn-lt"/>
                <a:sym typeface="Book Antiqua" pitchFamily="18" charset="0"/>
              </a:endParaRPr>
            </a:p>
          </p:txBody>
        </p:sp>
        <p:cxnSp>
          <p:nvCxnSpPr>
            <p:cNvPr id="43" name="Straight Arrow Connector 42"/>
            <p:cNvCxnSpPr/>
            <p:nvPr/>
          </p:nvCxnSpPr>
          <p:spPr bwMode="auto">
            <a:xfrm>
              <a:off x="914400" y="4343400"/>
              <a:ext cx="0" cy="1097280"/>
            </a:xfrm>
            <a:prstGeom prst="straightConnector1">
              <a:avLst/>
            </a:prstGeom>
            <a:noFill/>
            <a:ln w="12700" cap="flat" cmpd="sng" algn="ctr">
              <a:solidFill>
                <a:schemeClr val="bg1"/>
              </a:solidFill>
              <a:prstDash val="solid"/>
              <a:round/>
              <a:headEnd type="none" w="med" len="med"/>
              <a:tailEnd type="arrow" w="med" len="med"/>
            </a:ln>
            <a:effectLst/>
          </p:spPr>
        </p:cxnSp>
        <p:sp>
          <p:nvSpPr>
            <p:cNvPr id="44" name="Rectangle 43"/>
            <p:cNvSpPr>
              <a:spLocks noChangeArrowheads="1"/>
            </p:cNvSpPr>
            <p:nvPr/>
          </p:nvSpPr>
          <p:spPr bwMode="auto">
            <a:xfrm>
              <a:off x="-152400" y="5334000"/>
              <a:ext cx="3505200" cy="5334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pPr>
              <a:r>
                <a:rPr lang="de-DE" sz="2200" b="1" dirty="0" smtClean="0">
                  <a:solidFill>
                    <a:schemeClr val="bg1"/>
                  </a:solidFill>
                  <a:latin typeface="+mn-lt"/>
                  <a:sym typeface="Book Antiqua" pitchFamily="18" charset="0"/>
                </a:rPr>
                <a:t>NO</a:t>
              </a:r>
              <a:r>
                <a:rPr lang="de-DE" sz="2200" b="1" baseline="-25000" dirty="0" smtClean="0">
                  <a:solidFill>
                    <a:schemeClr val="bg1"/>
                  </a:solidFill>
                  <a:latin typeface="+mn-lt"/>
                  <a:sym typeface="Book Antiqua" pitchFamily="18" charset="0"/>
                </a:rPr>
                <a:t>2</a:t>
              </a:r>
              <a:r>
                <a:rPr lang="de-DE" sz="2200" b="1" dirty="0" smtClean="0">
                  <a:solidFill>
                    <a:schemeClr val="bg1"/>
                  </a:solidFill>
                  <a:latin typeface="+mn-lt"/>
                  <a:sym typeface="Book Antiqua" pitchFamily="18" charset="0"/>
                </a:rPr>
                <a:t> stratospheric VCD</a:t>
              </a:r>
              <a:endParaRPr lang="de-DE" sz="2200" b="0" dirty="0" smtClean="0">
                <a:solidFill>
                  <a:schemeClr val="bg1"/>
                </a:solidFill>
                <a:latin typeface="+mn-lt"/>
                <a:sym typeface="Book Antiqua" pitchFamily="18" charset="0"/>
              </a:endParaRPr>
            </a:p>
            <a:p>
              <a:pPr marL="1398588" lvl="3" indent="-293688">
                <a:lnSpc>
                  <a:spcPct val="130000"/>
                </a:lnSpc>
                <a:buFontTx/>
                <a:buNone/>
              </a:pPr>
              <a:endParaRPr lang="en-GB" sz="2000" b="0" dirty="0">
                <a:solidFill>
                  <a:schemeClr val="bg1"/>
                </a:solidFill>
                <a:latin typeface="+mn-lt"/>
                <a:sym typeface="Book Antiqua" pitchFamily="18" charset="0"/>
              </a:endParaRPr>
            </a:p>
          </p:txBody>
        </p:sp>
      </p:grpSp>
      <p:sp>
        <p:nvSpPr>
          <p:cNvPr id="46" name="Title 3"/>
          <p:cNvSpPr>
            <a:spLocks noGrp="1"/>
          </p:cNvSpPr>
          <p:nvPr>
            <p:ph type="title"/>
          </p:nvPr>
        </p:nvSpPr>
        <p:spPr>
          <a:xfrm>
            <a:off x="0" y="0"/>
            <a:ext cx="9144000" cy="1066800"/>
          </a:xfrm>
        </p:spPr>
        <p:txBody>
          <a:bodyPr>
            <a:normAutofit/>
          </a:bodyPr>
          <a:lstStyle/>
          <a:p>
            <a:r>
              <a:rPr lang="en-US" dirty="0" smtClean="0"/>
              <a:t>Retrieval Scheme for </a:t>
            </a:r>
            <a:r>
              <a:rPr lang="en-US" dirty="0" err="1" smtClean="0"/>
              <a:t>Tropospheric</a:t>
            </a:r>
            <a:r>
              <a:rPr lang="en-US" dirty="0" smtClean="0"/>
              <a:t> NO</a:t>
            </a:r>
            <a:r>
              <a:rPr lang="en-US" baseline="-25000" dirty="0" smtClean="0"/>
              <a:t>2</a:t>
            </a:r>
            <a:r>
              <a:rPr lang="en-US" dirty="0" smtClean="0"/>
              <a:t> </a:t>
            </a:r>
            <a:endParaRPr lang="en-US" dirty="0"/>
          </a:p>
        </p:txBody>
      </p:sp>
      <p:sp>
        <p:nvSpPr>
          <p:cNvPr id="2" name="TextBox 1"/>
          <p:cNvSpPr txBox="1"/>
          <p:nvPr/>
        </p:nvSpPr>
        <p:spPr>
          <a:xfrm>
            <a:off x="3690257" y="6063343"/>
            <a:ext cx="1986441" cy="369332"/>
          </a:xfrm>
          <a:prstGeom prst="rect">
            <a:avLst/>
          </a:prstGeom>
          <a:noFill/>
        </p:spPr>
        <p:txBody>
          <a:bodyPr wrap="none" rtlCol="0">
            <a:spAutoFit/>
          </a:bodyPr>
          <a:lstStyle/>
          <a:p>
            <a:r>
              <a:rPr lang="en-US" b="1" dirty="0" smtClean="0">
                <a:solidFill>
                  <a:schemeClr val="bg1"/>
                </a:solidFill>
              </a:rPr>
              <a:t>VCD = SCD/AMF</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76200"/>
            <a:ext cx="8915400" cy="1066800"/>
          </a:xfrm>
        </p:spPr>
        <p:txBody>
          <a:bodyPr>
            <a:noAutofit/>
          </a:bodyPr>
          <a:lstStyle/>
          <a:p>
            <a:r>
              <a:rPr lang="en-US" dirty="0" smtClean="0"/>
              <a:t>Relationship Between A-Priori NO</a:t>
            </a:r>
            <a:r>
              <a:rPr lang="en-US" baseline="-25000" dirty="0" smtClean="0"/>
              <a:t>2</a:t>
            </a:r>
            <a:r>
              <a:rPr lang="en-US" dirty="0" smtClean="0"/>
              <a:t> Profiles and NO</a:t>
            </a:r>
            <a:r>
              <a:rPr lang="en-US" baseline="-25000" dirty="0" smtClean="0"/>
              <a:t>2  </a:t>
            </a:r>
            <a:r>
              <a:rPr lang="en-US" dirty="0" smtClean="0"/>
              <a:t>Retrievals</a:t>
            </a:r>
            <a:br>
              <a:rPr lang="en-US" dirty="0" smtClean="0"/>
            </a:br>
            <a:r>
              <a:rPr lang="en-US" dirty="0" smtClean="0"/>
              <a:t>				</a:t>
            </a:r>
            <a:endParaRPr lang="en-US" i="1" dirty="0">
              <a:solidFill>
                <a:schemeClr val="bg1"/>
              </a:solidFill>
            </a:endParaRPr>
          </a:p>
        </p:txBody>
      </p:sp>
      <p:pic>
        <p:nvPicPr>
          <p:cNvPr id="23" name="Picture 5"/>
          <p:cNvPicPr>
            <a:picLocks noChangeAspect="1" noChangeArrowheads="1"/>
          </p:cNvPicPr>
          <p:nvPr/>
        </p:nvPicPr>
        <p:blipFill>
          <a:blip r:embed="rId3" cstate="print"/>
          <a:srcRect/>
          <a:stretch>
            <a:fillRect/>
          </a:stretch>
        </p:blipFill>
        <p:spPr bwMode="auto">
          <a:xfrm>
            <a:off x="374359" y="1981200"/>
            <a:ext cx="4959641" cy="3840480"/>
          </a:xfrm>
          <a:prstGeom prst="rect">
            <a:avLst/>
          </a:prstGeom>
          <a:noFill/>
          <a:ln w="9525">
            <a:noFill/>
            <a:miter lim="800000"/>
            <a:headEnd/>
            <a:tailEnd/>
          </a:ln>
        </p:spPr>
      </p:pic>
      <p:sp>
        <p:nvSpPr>
          <p:cNvPr id="27" name="Rectangle 26"/>
          <p:cNvSpPr/>
          <p:nvPr/>
        </p:nvSpPr>
        <p:spPr>
          <a:xfrm>
            <a:off x="5943600" y="1981200"/>
            <a:ext cx="28194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r>
              <a:rPr lang="en-US" dirty="0" smtClean="0">
                <a:solidFill>
                  <a:schemeClr val="tx1"/>
                </a:solidFill>
              </a:rPr>
              <a:t>AMF: Air mass factor</a:t>
            </a:r>
          </a:p>
          <a:p>
            <a:r>
              <a:rPr lang="en-US" dirty="0" err="1" smtClean="0">
                <a:solidFill>
                  <a:schemeClr val="tx1"/>
                </a:solidFill>
              </a:rPr>
              <a:t>Sw</a:t>
            </a:r>
            <a:r>
              <a:rPr lang="en-US" dirty="0" smtClean="0">
                <a:solidFill>
                  <a:schemeClr val="tx1"/>
                </a:solidFill>
              </a:rPr>
              <a:t>: Scattering weights</a:t>
            </a:r>
          </a:p>
          <a:p>
            <a:r>
              <a:rPr lang="en-US" dirty="0" smtClean="0">
                <a:solidFill>
                  <a:schemeClr val="tx1"/>
                </a:solidFill>
              </a:rPr>
              <a:t>P</a:t>
            </a:r>
            <a:r>
              <a:rPr lang="en-US" baseline="-25000" dirty="0" smtClean="0">
                <a:solidFill>
                  <a:schemeClr val="tx1"/>
                </a:solidFill>
              </a:rPr>
              <a:t>i</a:t>
            </a:r>
            <a:r>
              <a:rPr lang="en-US" dirty="0" smtClean="0">
                <a:solidFill>
                  <a:schemeClr val="tx1"/>
                </a:solidFill>
              </a:rPr>
              <a:t>: Partial column over model layers</a:t>
            </a:r>
          </a:p>
          <a:p>
            <a:r>
              <a:rPr lang="en-US" dirty="0" smtClean="0">
                <a:solidFill>
                  <a:schemeClr val="tx1"/>
                </a:solidFill>
              </a:rPr>
              <a:t>S: slant columns</a:t>
            </a:r>
          </a:p>
          <a:p>
            <a:r>
              <a:rPr lang="en-US" dirty="0" smtClean="0">
                <a:solidFill>
                  <a:schemeClr val="tx1"/>
                </a:solidFill>
              </a:rPr>
              <a:t>V: vertical columns</a:t>
            </a:r>
            <a:endParaRPr lang="en-US" dirty="0">
              <a:solidFill>
                <a:schemeClr val="tx1"/>
              </a:solidFill>
            </a:endParaRPr>
          </a:p>
        </p:txBody>
      </p:sp>
      <p:graphicFrame>
        <p:nvGraphicFramePr>
          <p:cNvPr id="1028" name="Object 4"/>
          <p:cNvGraphicFramePr>
            <a:graphicFrameLocks noChangeAspect="1"/>
          </p:cNvGraphicFramePr>
          <p:nvPr/>
        </p:nvGraphicFramePr>
        <p:xfrm>
          <a:off x="6019800" y="2057400"/>
          <a:ext cx="1854200" cy="508000"/>
        </p:xfrm>
        <a:graphic>
          <a:graphicData uri="http://schemas.openxmlformats.org/presentationml/2006/ole">
            <mc:AlternateContent xmlns:mc="http://schemas.openxmlformats.org/markup-compatibility/2006">
              <mc:Choice xmlns:v="urn:schemas-microsoft-com:vml" Requires="v">
                <p:oleObj spid="_x0000_s1040" name="Equation" r:id="rId4" imgW="1854000" imgH="507960" progId="Equation.3">
                  <p:embed/>
                </p:oleObj>
              </mc:Choice>
              <mc:Fallback>
                <p:oleObj name="Equation" r:id="rId4" imgW="1854000" imgH="507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1854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6096000" y="2590800"/>
          <a:ext cx="1079500" cy="558800"/>
        </p:xfrm>
        <a:graphic>
          <a:graphicData uri="http://schemas.openxmlformats.org/presentationml/2006/ole">
            <mc:AlternateContent xmlns:mc="http://schemas.openxmlformats.org/markup-compatibility/2006">
              <mc:Choice xmlns:v="urn:schemas-microsoft-com:vml" Requires="v">
                <p:oleObj spid="_x0000_s1041" name="Equation" r:id="rId6" imgW="1079280" imgH="558720" progId="Equation.3">
                  <p:embed/>
                </p:oleObj>
              </mc:Choice>
              <mc:Fallback>
                <p:oleObj name="Equation" r:id="rId6" imgW="1079280" imgH="55872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90800"/>
                        <a:ext cx="1079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76200"/>
            <a:ext cx="9144000" cy="1066800"/>
          </a:xfrm>
        </p:spPr>
        <p:txBody>
          <a:bodyPr>
            <a:noAutofit/>
          </a:bodyPr>
          <a:lstStyle/>
          <a:p>
            <a:r>
              <a:rPr lang="en-US" dirty="0" smtClean="0"/>
              <a:t>Sensitivity of AMF to A-Priori NO</a:t>
            </a:r>
            <a:r>
              <a:rPr lang="en-US" baseline="-25000" dirty="0" smtClean="0"/>
              <a:t>2</a:t>
            </a:r>
            <a:r>
              <a:rPr lang="en-US" dirty="0" smtClean="0"/>
              <a:t> Profiles:</a:t>
            </a:r>
            <a:br>
              <a:rPr lang="en-US" dirty="0" smtClean="0"/>
            </a:br>
            <a:r>
              <a:rPr lang="en-US" dirty="0" smtClean="0"/>
              <a:t>Spatial Resolution</a:t>
            </a:r>
            <a:br>
              <a:rPr lang="en-US" dirty="0" smtClean="0"/>
            </a:br>
            <a:r>
              <a:rPr lang="en-US" dirty="0" smtClean="0"/>
              <a:t>				</a:t>
            </a:r>
            <a:endParaRPr lang="en-US" i="1" dirty="0">
              <a:solidFill>
                <a:schemeClr val="bg1"/>
              </a:solidFill>
            </a:endParaRPr>
          </a:p>
        </p:txBody>
      </p:sp>
      <p:sp>
        <p:nvSpPr>
          <p:cNvPr id="20" name="Rectangle 19"/>
          <p:cNvSpPr>
            <a:spLocks noChangeArrowheads="1"/>
          </p:cNvSpPr>
          <p:nvPr/>
        </p:nvSpPr>
        <p:spPr bwMode="auto">
          <a:xfrm>
            <a:off x="0" y="5867400"/>
            <a:ext cx="9144000" cy="9144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pPr>
            <a:r>
              <a:rPr lang="de-DE" dirty="0" smtClean="0">
                <a:solidFill>
                  <a:schemeClr val="bg1"/>
                </a:solidFill>
                <a:latin typeface="+mn-lt"/>
                <a:sym typeface="Book Antiqua" pitchFamily="18" charset="0"/>
              </a:rPr>
              <a:t>Note: OMI operational algorithm will use </a:t>
            </a:r>
            <a:r>
              <a:rPr lang="de-DE" u="sng" dirty="0" smtClean="0">
                <a:solidFill>
                  <a:schemeClr val="bg1"/>
                </a:solidFill>
                <a:latin typeface="+mn-lt"/>
                <a:sym typeface="Book Antiqua" pitchFamily="18" charset="0"/>
              </a:rPr>
              <a:t>monthly NO</a:t>
            </a:r>
            <a:r>
              <a:rPr lang="de-DE" u="sng" baseline="-25000" dirty="0" smtClean="0">
                <a:solidFill>
                  <a:schemeClr val="bg1"/>
                </a:solidFill>
                <a:latin typeface="+mn-lt"/>
                <a:sym typeface="Book Antiqua" pitchFamily="18" charset="0"/>
              </a:rPr>
              <a:t>2</a:t>
            </a:r>
            <a:r>
              <a:rPr lang="de-DE" u="sng" dirty="0" smtClean="0">
                <a:solidFill>
                  <a:schemeClr val="bg1"/>
                </a:solidFill>
                <a:latin typeface="+mn-lt"/>
                <a:sym typeface="Book Antiqua" pitchFamily="18" charset="0"/>
              </a:rPr>
              <a:t> profiles for each year</a:t>
            </a:r>
            <a:r>
              <a:rPr lang="de-DE" dirty="0" smtClean="0">
                <a:solidFill>
                  <a:schemeClr val="bg1"/>
                </a:solidFill>
                <a:latin typeface="+mn-lt"/>
                <a:sym typeface="Book Antiqua" pitchFamily="18" charset="0"/>
              </a:rPr>
              <a:t> from a </a:t>
            </a:r>
            <a:r>
              <a:rPr lang="de-DE" u="sng" dirty="0" smtClean="0">
                <a:solidFill>
                  <a:schemeClr val="bg1"/>
                </a:solidFill>
                <a:latin typeface="+mn-lt"/>
                <a:sym typeface="Book Antiqua" pitchFamily="18" charset="0"/>
              </a:rPr>
              <a:t>high resolution (1°×1.25°)</a:t>
            </a:r>
            <a:r>
              <a:rPr lang="de-DE" b="1" dirty="0" smtClean="0">
                <a:solidFill>
                  <a:schemeClr val="bg1"/>
                </a:solidFill>
                <a:latin typeface="+mn-lt"/>
                <a:sym typeface="Book Antiqua" pitchFamily="18" charset="0"/>
              </a:rPr>
              <a:t> </a:t>
            </a:r>
            <a:r>
              <a:rPr lang="de-DE" dirty="0" smtClean="0">
                <a:solidFill>
                  <a:schemeClr val="bg1"/>
                </a:solidFill>
                <a:latin typeface="+mn-lt"/>
                <a:sym typeface="Book Antiqua" pitchFamily="18" charset="0"/>
              </a:rPr>
              <a:t>GMI global simulation with </a:t>
            </a:r>
            <a:r>
              <a:rPr lang="de-DE" u="sng" dirty="0" smtClean="0">
                <a:solidFill>
                  <a:schemeClr val="bg1"/>
                </a:solidFill>
                <a:latin typeface="+mn-lt"/>
                <a:sym typeface="Book Antiqua" pitchFamily="18" charset="0"/>
              </a:rPr>
              <a:t>year-specific emissions. </a:t>
            </a:r>
          </a:p>
        </p:txBody>
      </p:sp>
      <p:sp>
        <p:nvSpPr>
          <p:cNvPr id="22" name="Rectangle 21"/>
          <p:cNvSpPr>
            <a:spLocks noChangeArrowheads="1"/>
          </p:cNvSpPr>
          <p:nvPr/>
        </p:nvSpPr>
        <p:spPr bwMode="auto">
          <a:xfrm>
            <a:off x="0" y="762000"/>
            <a:ext cx="9144000" cy="9144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buFont typeface="Wingdings" pitchFamily="2" charset="2"/>
              <a:buChar char="§"/>
            </a:pPr>
            <a:r>
              <a:rPr lang="de-DE" sz="2000" dirty="0" smtClean="0">
                <a:solidFill>
                  <a:schemeClr val="bg1"/>
                </a:solidFill>
                <a:latin typeface="+mn-lt"/>
                <a:sym typeface="Book Antiqua" pitchFamily="18" charset="0"/>
              </a:rPr>
              <a:t>A factor of 4 increase in resolution changes retrievals by up to 15% in some locations. </a:t>
            </a:r>
          </a:p>
        </p:txBody>
      </p:sp>
      <p:grpSp>
        <p:nvGrpSpPr>
          <p:cNvPr id="2" name="Group 42"/>
          <p:cNvGrpSpPr/>
          <p:nvPr/>
        </p:nvGrpSpPr>
        <p:grpSpPr>
          <a:xfrm>
            <a:off x="948813" y="1676400"/>
            <a:ext cx="7483947" cy="4179332"/>
            <a:chOff x="948813" y="1676400"/>
            <a:chExt cx="7483947" cy="4179332"/>
          </a:xfrm>
        </p:grpSpPr>
        <p:pic>
          <p:nvPicPr>
            <p:cNvPr id="5" name="Picture 4" descr="ana_res.png"/>
            <p:cNvPicPr>
              <a:picLocks noChangeAspect="1"/>
            </p:cNvPicPr>
            <p:nvPr/>
          </p:nvPicPr>
          <p:blipFill>
            <a:blip r:embed="rId2" cstate="print"/>
            <a:srcRect b="10039"/>
            <a:stretch>
              <a:fillRect/>
            </a:stretch>
          </p:blipFill>
          <p:spPr>
            <a:xfrm>
              <a:off x="948813" y="1676400"/>
              <a:ext cx="7433187" cy="3840480"/>
            </a:xfrm>
            <a:prstGeom prst="rect">
              <a:avLst/>
            </a:prstGeom>
          </p:spPr>
        </p:pic>
        <p:sp>
          <p:nvSpPr>
            <p:cNvPr id="6" name="TextBox 5"/>
            <p:cNvSpPr txBox="1"/>
            <p:nvPr/>
          </p:nvSpPr>
          <p:spPr>
            <a:xfrm>
              <a:off x="1676400" y="1792069"/>
              <a:ext cx="1890261" cy="369332"/>
            </a:xfrm>
            <a:prstGeom prst="rect">
              <a:avLst/>
            </a:prstGeom>
            <a:noFill/>
          </p:spPr>
          <p:txBody>
            <a:bodyPr wrap="none" rtlCol="0">
              <a:spAutoFit/>
            </a:bodyPr>
            <a:lstStyle/>
            <a:p>
              <a:pPr algn="ctr"/>
              <a:r>
                <a:rPr lang="en-US" dirty="0" smtClean="0"/>
                <a:t>GMI, June, 2005</a:t>
              </a:r>
            </a:p>
          </p:txBody>
        </p:sp>
        <p:sp>
          <p:nvSpPr>
            <p:cNvPr id="17" name="TextBox 16"/>
            <p:cNvSpPr txBox="1"/>
            <p:nvPr/>
          </p:nvSpPr>
          <p:spPr>
            <a:xfrm>
              <a:off x="5638800" y="1916668"/>
              <a:ext cx="2723823" cy="369332"/>
            </a:xfrm>
            <a:prstGeom prst="rect">
              <a:avLst/>
            </a:prstGeom>
            <a:noFill/>
          </p:spPr>
          <p:txBody>
            <a:bodyPr wrap="none" rtlCol="0">
              <a:spAutoFit/>
            </a:bodyPr>
            <a:lstStyle/>
            <a:p>
              <a:r>
                <a:rPr lang="en-US" dirty="0" err="1" smtClean="0">
                  <a:solidFill>
                    <a:schemeClr val="accent6"/>
                  </a:solidFill>
                  <a:latin typeface="+mn-lt"/>
                </a:rPr>
                <a:t>sza</a:t>
              </a:r>
              <a:r>
                <a:rPr lang="en-US" dirty="0" smtClean="0">
                  <a:solidFill>
                    <a:schemeClr val="accent6"/>
                  </a:solidFill>
                  <a:latin typeface="+mn-lt"/>
                </a:rPr>
                <a:t>=45, </a:t>
              </a:r>
              <a:r>
                <a:rPr lang="en-US" dirty="0" err="1" smtClean="0">
                  <a:solidFill>
                    <a:schemeClr val="accent6"/>
                  </a:solidFill>
                  <a:latin typeface="+mn-lt"/>
                </a:rPr>
                <a:t>vza</a:t>
              </a:r>
              <a:r>
                <a:rPr lang="en-US" dirty="0" smtClean="0">
                  <a:solidFill>
                    <a:schemeClr val="accent6"/>
                  </a:solidFill>
                  <a:latin typeface="+mn-lt"/>
                </a:rPr>
                <a:t>=30, </a:t>
              </a:r>
              <a:r>
                <a:rPr lang="en-US" dirty="0" err="1" smtClean="0">
                  <a:solidFill>
                    <a:schemeClr val="accent6"/>
                  </a:solidFill>
                  <a:latin typeface="+mn-lt"/>
                </a:rPr>
                <a:t>raz</a:t>
              </a:r>
              <a:r>
                <a:rPr lang="en-US" dirty="0" smtClean="0">
                  <a:solidFill>
                    <a:schemeClr val="accent6"/>
                  </a:solidFill>
                  <a:latin typeface="+mn-lt"/>
                </a:rPr>
                <a:t>=45</a:t>
              </a:r>
              <a:endParaRPr lang="en-US" dirty="0">
                <a:solidFill>
                  <a:schemeClr val="accent6"/>
                </a:solidFill>
                <a:latin typeface="+mn-lt"/>
              </a:endParaRPr>
            </a:p>
          </p:txBody>
        </p:sp>
        <p:sp>
          <p:nvSpPr>
            <p:cNvPr id="19" name="TextBox 18"/>
            <p:cNvSpPr txBox="1"/>
            <p:nvPr/>
          </p:nvSpPr>
          <p:spPr>
            <a:xfrm>
              <a:off x="5029200" y="5486400"/>
              <a:ext cx="3403560" cy="369332"/>
            </a:xfrm>
            <a:prstGeom prst="rect">
              <a:avLst/>
            </a:prstGeom>
            <a:noFill/>
          </p:spPr>
          <p:txBody>
            <a:bodyPr wrap="none" rtlCol="0">
              <a:spAutoFit/>
            </a:bodyPr>
            <a:lstStyle/>
            <a:p>
              <a:r>
                <a:rPr lang="en-US" dirty="0" smtClean="0">
                  <a:solidFill>
                    <a:schemeClr val="bg1"/>
                  </a:solidFill>
                </a:rPr>
                <a:t>(AMF</a:t>
              </a:r>
              <a:r>
                <a:rPr lang="en-US" baseline="-25000" dirty="0" smtClean="0">
                  <a:solidFill>
                    <a:schemeClr val="bg1"/>
                  </a:solidFill>
                </a:rPr>
                <a:t>2x2.5</a:t>
              </a:r>
              <a:r>
                <a:rPr lang="en-US" dirty="0" smtClean="0">
                  <a:solidFill>
                    <a:schemeClr val="bg1"/>
                  </a:solidFill>
                </a:rPr>
                <a:t> – AMF</a:t>
              </a:r>
              <a:r>
                <a:rPr lang="en-US" baseline="-25000" dirty="0" smtClean="0">
                  <a:solidFill>
                    <a:schemeClr val="bg1"/>
                  </a:solidFill>
                </a:rPr>
                <a:t>1x1.25</a:t>
              </a:r>
              <a:r>
                <a:rPr lang="en-US" dirty="0" smtClean="0">
                  <a:solidFill>
                    <a:schemeClr val="bg1"/>
                  </a:solidFill>
                </a:rPr>
                <a:t>)/AMF</a:t>
              </a:r>
              <a:r>
                <a:rPr lang="en-US" baseline="-25000" dirty="0" smtClean="0">
                  <a:solidFill>
                    <a:schemeClr val="bg1"/>
                  </a:solidFill>
                </a:rPr>
                <a:t>1x1.25</a:t>
              </a:r>
              <a:endParaRPr lang="en-US" baseline="-25000" dirty="0">
                <a:solidFill>
                  <a:schemeClr val="bg1"/>
                </a:solidFill>
              </a:endParaRPr>
            </a:p>
          </p:txBody>
        </p:sp>
        <p:sp>
          <p:nvSpPr>
            <p:cNvPr id="26" name="TextBox 25"/>
            <p:cNvSpPr txBox="1"/>
            <p:nvPr/>
          </p:nvSpPr>
          <p:spPr>
            <a:xfrm>
              <a:off x="3962400" y="1828800"/>
              <a:ext cx="598241" cy="369332"/>
            </a:xfrm>
            <a:prstGeom prst="rect">
              <a:avLst/>
            </a:prstGeom>
            <a:noFill/>
          </p:spPr>
          <p:txBody>
            <a:bodyPr wrap="none" rtlCol="0">
              <a:spAutoFit/>
            </a:bodyPr>
            <a:lstStyle/>
            <a:p>
              <a:r>
                <a:rPr lang="en-US" dirty="0" smtClean="0"/>
                <a:t>2.0°</a:t>
              </a:r>
              <a:endParaRPr lang="en-US" dirty="0"/>
            </a:p>
          </p:txBody>
        </p:sp>
        <p:grpSp>
          <p:nvGrpSpPr>
            <p:cNvPr id="4" name="Group 41"/>
            <p:cNvGrpSpPr/>
            <p:nvPr/>
          </p:nvGrpSpPr>
          <p:grpSpPr>
            <a:xfrm>
              <a:off x="1699209" y="2176046"/>
              <a:ext cx="2034591" cy="2060376"/>
              <a:chOff x="1699209" y="2176046"/>
              <a:chExt cx="2034591" cy="2060376"/>
            </a:xfrm>
          </p:grpSpPr>
          <p:pic>
            <p:nvPicPr>
              <p:cNvPr id="7169" name="Picture 1"/>
              <p:cNvPicPr>
                <a:picLocks noChangeAspect="1" noChangeArrowheads="1"/>
              </p:cNvPicPr>
              <p:nvPr/>
            </p:nvPicPr>
            <p:blipFill>
              <a:blip r:embed="rId3" cstate="print"/>
              <a:srcRect l="38743" t="44872" r="32425" b="8654"/>
              <a:stretch>
                <a:fillRect/>
              </a:stretch>
            </p:blipFill>
            <p:spPr bwMode="auto">
              <a:xfrm>
                <a:off x="2523006" y="2590800"/>
                <a:ext cx="1210794" cy="1097280"/>
              </a:xfrm>
              <a:prstGeom prst="rect">
                <a:avLst/>
              </a:prstGeom>
              <a:noFill/>
              <a:ln w="9525">
                <a:noFill/>
                <a:miter lim="800000"/>
                <a:headEnd/>
                <a:tailEnd/>
              </a:ln>
              <a:effectLst/>
            </p:spPr>
          </p:pic>
          <p:sp>
            <p:nvSpPr>
              <p:cNvPr id="29" name="Rectangle 28"/>
              <p:cNvSpPr/>
              <p:nvPr/>
            </p:nvSpPr>
            <p:spPr>
              <a:xfrm>
                <a:off x="2590800" y="2667000"/>
                <a:ext cx="4572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24200" y="3124200"/>
                <a:ext cx="457200" cy="381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90800" y="3124200"/>
                <a:ext cx="457200" cy="381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124200" y="2667000"/>
                <a:ext cx="457200" cy="381000"/>
              </a:xfrm>
              <a:prstGeom prst="rect">
                <a:avLst/>
              </a:prstGeom>
              <a:noFill/>
              <a:ln w="76200">
                <a:solidFill>
                  <a:srgbClr val="048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60320" y="2651760"/>
                <a:ext cx="10668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78359" y="3897868"/>
                <a:ext cx="787395" cy="338554"/>
              </a:xfrm>
              <a:prstGeom prst="rect">
                <a:avLst/>
              </a:prstGeom>
              <a:noFill/>
              <a:ln>
                <a:solidFill>
                  <a:schemeClr val="tx1"/>
                </a:solidFill>
              </a:ln>
            </p:spPr>
            <p:txBody>
              <a:bodyPr wrap="none" rtlCol="0">
                <a:spAutoFit/>
              </a:bodyPr>
              <a:lstStyle/>
              <a:p>
                <a:r>
                  <a:rPr lang="en-US" sz="1600" b="1" dirty="0" smtClean="0">
                    <a:latin typeface="+mn-lt"/>
                  </a:rPr>
                  <a:t>2x2.5</a:t>
                </a:r>
                <a:r>
                  <a:rPr lang="en-US" sz="1600" b="1" dirty="0" smtClean="0"/>
                  <a:t>°</a:t>
                </a:r>
                <a:endParaRPr lang="en-US" sz="1600" b="1" dirty="0"/>
              </a:p>
            </p:txBody>
          </p:sp>
          <p:cxnSp>
            <p:nvCxnSpPr>
              <p:cNvPr id="35" name="Straight Arrow Connector 34"/>
              <p:cNvCxnSpPr>
                <a:stCxn id="33" idx="2"/>
              </p:cNvCxnSpPr>
              <p:nvPr/>
            </p:nvCxnSpPr>
            <p:spPr>
              <a:xfrm rot="5400000">
                <a:off x="2872739" y="3665221"/>
                <a:ext cx="320042" cy="121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V="1">
                <a:off x="2263140" y="2567940"/>
                <a:ext cx="381000" cy="274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99209" y="2176046"/>
                <a:ext cx="891591" cy="338554"/>
              </a:xfrm>
              <a:prstGeom prst="rect">
                <a:avLst/>
              </a:prstGeom>
              <a:noFill/>
              <a:ln>
                <a:solidFill>
                  <a:srgbClr val="FF0000"/>
                </a:solidFill>
              </a:ln>
            </p:spPr>
            <p:txBody>
              <a:bodyPr wrap="none" rtlCol="0">
                <a:spAutoFit/>
              </a:bodyPr>
              <a:lstStyle/>
              <a:p>
                <a:r>
                  <a:rPr lang="en-US" sz="1600" b="1" dirty="0" smtClean="0">
                    <a:solidFill>
                      <a:srgbClr val="FF0000"/>
                    </a:solidFill>
                    <a:latin typeface="+mn-lt"/>
                  </a:rPr>
                  <a:t>1x1.25</a:t>
                </a:r>
                <a:r>
                  <a:rPr lang="en-US" sz="1600" b="1" dirty="0" smtClean="0">
                    <a:solidFill>
                      <a:srgbClr val="FF0000"/>
                    </a:solidFill>
                  </a:rPr>
                  <a:t>°</a:t>
                </a:r>
                <a:endParaRPr lang="en-US" sz="1600" b="1" dirty="0">
                  <a:solidFill>
                    <a:srgbClr val="FF0000"/>
                  </a:solidFill>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Sensitivity of AMF </a:t>
            </a:r>
            <a:r>
              <a:rPr lang="en-US" sz="2400" b="1" kern="0" dirty="0" smtClean="0">
                <a:solidFill>
                  <a:srgbClr val="FFCC66"/>
                </a:solidFill>
                <a:effectLst>
                  <a:outerShdw blurRad="38100" dist="38100" dir="2700000" algn="tl">
                    <a:srgbClr val="000000"/>
                  </a:outerShdw>
                </a:effectLst>
                <a:latin typeface="+mj-lt"/>
                <a:ea typeface="+mj-ea"/>
                <a:cs typeface="+mj-cs"/>
              </a:rPr>
              <a:t>to</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 A-Priori NO</a:t>
            </a:r>
            <a:r>
              <a:rPr kumimoji="0" lang="en-US" sz="2400" b="1" i="0" u="none" strike="noStrike" kern="0" cap="none" spc="0" normalizeH="0" baseline="-25000" noProof="0" dirty="0" smtClean="0">
                <a:ln>
                  <a:noFill/>
                </a:ln>
                <a:solidFill>
                  <a:srgbClr val="FFCC66"/>
                </a:solidFill>
                <a:effectLst>
                  <a:outerShdw blurRad="38100" dist="38100" dir="2700000" algn="tl">
                    <a:srgbClr val="000000"/>
                  </a:outerShdw>
                </a:effectLst>
                <a:uLnTx/>
                <a:uFillTx/>
                <a:latin typeface="+mj-lt"/>
                <a:ea typeface="+mj-ea"/>
                <a:cs typeface="+mj-cs"/>
              </a:rPr>
              <a:t>2</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 Profiles: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FFCC66"/>
                </a:solidFill>
                <a:effectLst>
                  <a:outerShdw blurRad="38100" dist="38100" dir="2700000" algn="tl">
                    <a:srgbClr val="000000"/>
                  </a:outerShdw>
                </a:effectLst>
                <a:latin typeface="+mj-lt"/>
                <a:ea typeface="+mj-ea"/>
                <a:cs typeface="+mj-cs"/>
              </a:rPr>
              <a:t>Emission Inventory</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endParaRPr kumimoji="0" lang="en-US" sz="24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2" name="Group 22"/>
          <p:cNvGrpSpPr/>
          <p:nvPr/>
        </p:nvGrpSpPr>
        <p:grpSpPr>
          <a:xfrm>
            <a:off x="141320" y="838200"/>
            <a:ext cx="8697880" cy="4474408"/>
            <a:chOff x="141320" y="833735"/>
            <a:chExt cx="8697880" cy="4474408"/>
          </a:xfrm>
        </p:grpSpPr>
        <p:pic>
          <p:nvPicPr>
            <p:cNvPr id="9" name="Picture 8" descr="prof_emis_retr.png"/>
            <p:cNvPicPr>
              <a:picLocks noChangeAspect="1"/>
            </p:cNvPicPr>
            <p:nvPr/>
          </p:nvPicPr>
          <p:blipFill>
            <a:blip r:embed="rId2" cstate="print"/>
            <a:stretch>
              <a:fillRect/>
            </a:stretch>
          </p:blipFill>
          <p:spPr>
            <a:xfrm>
              <a:off x="239112" y="1284783"/>
              <a:ext cx="8600088" cy="4023360"/>
            </a:xfrm>
            <a:prstGeom prst="rect">
              <a:avLst/>
            </a:prstGeom>
          </p:spPr>
        </p:pic>
        <p:sp>
          <p:nvSpPr>
            <p:cNvPr id="8" name="TextBox 7"/>
            <p:cNvSpPr txBox="1"/>
            <p:nvPr/>
          </p:nvSpPr>
          <p:spPr>
            <a:xfrm>
              <a:off x="294005" y="1295400"/>
              <a:ext cx="2068195" cy="338554"/>
            </a:xfrm>
            <a:prstGeom prst="rect">
              <a:avLst/>
            </a:prstGeom>
            <a:solidFill>
              <a:schemeClr val="accent2">
                <a:lumMod val="20000"/>
                <a:lumOff val="80000"/>
              </a:schemeClr>
            </a:solidFill>
          </p:spPr>
          <p:txBody>
            <a:bodyPr wrap="none" rtlCol="0">
              <a:spAutoFit/>
            </a:bodyPr>
            <a:lstStyle/>
            <a:p>
              <a:r>
                <a:rPr lang="en-US" sz="1600" dirty="0" smtClean="0">
                  <a:solidFill>
                    <a:srgbClr val="FF0000"/>
                  </a:solidFill>
                </a:rPr>
                <a:t>OMI NO</a:t>
              </a:r>
              <a:r>
                <a:rPr lang="en-US" sz="1600" baseline="-25000" dirty="0" smtClean="0">
                  <a:solidFill>
                    <a:srgbClr val="FF0000"/>
                  </a:solidFill>
                </a:rPr>
                <a:t>2 </a:t>
              </a:r>
              <a:r>
                <a:rPr lang="en-US" sz="1600" dirty="0" smtClean="0">
                  <a:solidFill>
                    <a:srgbClr val="FF0000"/>
                  </a:solidFill>
                </a:rPr>
                <a:t>(2010 July)</a:t>
              </a:r>
              <a:endParaRPr lang="en-US" sz="1600" baseline="-25000" dirty="0">
                <a:solidFill>
                  <a:srgbClr val="FF0000"/>
                </a:solidFill>
              </a:endParaRPr>
            </a:p>
          </p:txBody>
        </p:sp>
        <p:sp>
          <p:nvSpPr>
            <p:cNvPr id="15" name="TextBox 14"/>
            <p:cNvSpPr txBox="1"/>
            <p:nvPr/>
          </p:nvSpPr>
          <p:spPr>
            <a:xfrm>
              <a:off x="3124200" y="1295400"/>
              <a:ext cx="2068195" cy="338554"/>
            </a:xfrm>
            <a:prstGeom prst="rect">
              <a:avLst/>
            </a:prstGeom>
            <a:solidFill>
              <a:schemeClr val="accent2">
                <a:lumMod val="20000"/>
                <a:lumOff val="80000"/>
              </a:schemeClr>
            </a:solidFill>
          </p:spPr>
          <p:txBody>
            <a:bodyPr wrap="none" rtlCol="0">
              <a:spAutoFit/>
            </a:bodyPr>
            <a:lstStyle/>
            <a:p>
              <a:r>
                <a:rPr lang="en-US" sz="1600" dirty="0" smtClean="0">
                  <a:solidFill>
                    <a:srgbClr val="FF0000"/>
                  </a:solidFill>
                </a:rPr>
                <a:t>OMI NO</a:t>
              </a:r>
              <a:r>
                <a:rPr lang="en-US" sz="1600" baseline="-25000" dirty="0" smtClean="0">
                  <a:solidFill>
                    <a:srgbClr val="FF0000"/>
                  </a:solidFill>
                </a:rPr>
                <a:t>2 </a:t>
              </a:r>
              <a:r>
                <a:rPr lang="en-US" sz="1600" dirty="0" smtClean="0">
                  <a:solidFill>
                    <a:srgbClr val="FF0000"/>
                  </a:solidFill>
                </a:rPr>
                <a:t>(2010 July)</a:t>
              </a:r>
              <a:endParaRPr lang="en-US" sz="1600" baseline="-25000" dirty="0">
                <a:solidFill>
                  <a:srgbClr val="FF0000"/>
                </a:solidFill>
              </a:endParaRPr>
            </a:p>
          </p:txBody>
        </p:sp>
        <p:sp>
          <p:nvSpPr>
            <p:cNvPr id="16" name="TextBox 15"/>
            <p:cNvSpPr txBox="1"/>
            <p:nvPr/>
          </p:nvSpPr>
          <p:spPr>
            <a:xfrm>
              <a:off x="141320" y="4309646"/>
              <a:ext cx="2754280" cy="338554"/>
            </a:xfrm>
            <a:prstGeom prst="rect">
              <a:avLst/>
            </a:prstGeom>
            <a:solidFill>
              <a:schemeClr val="accent2">
                <a:lumMod val="20000"/>
                <a:lumOff val="80000"/>
              </a:schemeClr>
            </a:solidFill>
            <a:ln>
              <a:solidFill>
                <a:srgbClr val="FF0000"/>
              </a:solidFill>
            </a:ln>
          </p:spPr>
          <p:txBody>
            <a:bodyPr wrap="none" rtlCol="0">
              <a:spAutoFit/>
            </a:bodyPr>
            <a:lstStyle/>
            <a:p>
              <a:r>
                <a:rPr lang="en-US" sz="1600" b="1" dirty="0" smtClean="0"/>
                <a:t>Retrievals w/ 2005 profiles</a:t>
              </a:r>
              <a:endParaRPr lang="en-US" sz="1600" b="1" baseline="-25000" dirty="0"/>
            </a:p>
          </p:txBody>
        </p:sp>
        <p:sp>
          <p:nvSpPr>
            <p:cNvPr id="17" name="TextBox 16"/>
            <p:cNvSpPr txBox="1"/>
            <p:nvPr/>
          </p:nvSpPr>
          <p:spPr>
            <a:xfrm>
              <a:off x="2971800" y="4309646"/>
              <a:ext cx="2754280" cy="338554"/>
            </a:xfrm>
            <a:prstGeom prst="rect">
              <a:avLst/>
            </a:prstGeom>
            <a:solidFill>
              <a:schemeClr val="accent2">
                <a:lumMod val="20000"/>
                <a:lumOff val="80000"/>
              </a:schemeClr>
            </a:solidFill>
            <a:ln>
              <a:solidFill>
                <a:srgbClr val="FF0000"/>
              </a:solidFill>
            </a:ln>
          </p:spPr>
          <p:txBody>
            <a:bodyPr wrap="none" rtlCol="0">
              <a:spAutoFit/>
            </a:bodyPr>
            <a:lstStyle/>
            <a:p>
              <a:r>
                <a:rPr lang="en-US" sz="1600" b="1" dirty="0" smtClean="0"/>
                <a:t>Retrievals w/ 2010 profiles</a:t>
              </a:r>
              <a:endParaRPr lang="en-US" sz="1600" b="1" baseline="-25000" dirty="0"/>
            </a:p>
          </p:txBody>
        </p:sp>
        <p:sp>
          <p:nvSpPr>
            <p:cNvPr id="18" name="TextBox 17"/>
            <p:cNvSpPr txBox="1"/>
            <p:nvPr/>
          </p:nvSpPr>
          <p:spPr>
            <a:xfrm>
              <a:off x="1345116" y="833735"/>
              <a:ext cx="407484" cy="461665"/>
            </a:xfrm>
            <a:prstGeom prst="rect">
              <a:avLst/>
            </a:prstGeom>
            <a:noFill/>
          </p:spPr>
          <p:txBody>
            <a:bodyPr wrap="none" rtlCol="0">
              <a:spAutoFit/>
            </a:bodyPr>
            <a:lstStyle/>
            <a:p>
              <a:r>
                <a:rPr lang="en-US" sz="2400" b="1" dirty="0" smtClean="0">
                  <a:solidFill>
                    <a:schemeClr val="bg1"/>
                  </a:solidFill>
                </a:rPr>
                <a:t>A</a:t>
              </a:r>
              <a:endParaRPr lang="en-US" sz="2400" b="1" dirty="0">
                <a:solidFill>
                  <a:schemeClr val="bg1"/>
                </a:solidFill>
              </a:endParaRPr>
            </a:p>
          </p:txBody>
        </p:sp>
        <p:sp>
          <p:nvSpPr>
            <p:cNvPr id="19" name="TextBox 18"/>
            <p:cNvSpPr txBox="1"/>
            <p:nvPr/>
          </p:nvSpPr>
          <p:spPr>
            <a:xfrm>
              <a:off x="4127648" y="833735"/>
              <a:ext cx="407484" cy="461665"/>
            </a:xfrm>
            <a:prstGeom prst="rect">
              <a:avLst/>
            </a:prstGeom>
            <a:noFill/>
          </p:spPr>
          <p:txBody>
            <a:bodyPr wrap="none" rtlCol="0">
              <a:spAutoFit/>
            </a:bodyPr>
            <a:lstStyle/>
            <a:p>
              <a:r>
                <a:rPr lang="en-US" sz="2400" b="1" dirty="0" smtClean="0">
                  <a:solidFill>
                    <a:schemeClr val="bg1"/>
                  </a:solidFill>
                </a:rPr>
                <a:t>B</a:t>
              </a:r>
              <a:endParaRPr lang="en-US" sz="2400" b="1" dirty="0">
                <a:solidFill>
                  <a:schemeClr val="bg1"/>
                </a:solidFill>
              </a:endParaRPr>
            </a:p>
          </p:txBody>
        </p:sp>
        <p:sp>
          <p:nvSpPr>
            <p:cNvPr id="20" name="TextBox 19"/>
            <p:cNvSpPr txBox="1"/>
            <p:nvPr/>
          </p:nvSpPr>
          <p:spPr>
            <a:xfrm>
              <a:off x="6934200" y="833735"/>
              <a:ext cx="873765" cy="461665"/>
            </a:xfrm>
            <a:prstGeom prst="rect">
              <a:avLst/>
            </a:prstGeom>
            <a:noFill/>
          </p:spPr>
          <p:txBody>
            <a:bodyPr wrap="none" rtlCol="0">
              <a:spAutoFit/>
            </a:bodyPr>
            <a:lstStyle/>
            <a:p>
              <a:r>
                <a:rPr lang="en-US" sz="2400" b="1" dirty="0" smtClean="0">
                  <a:solidFill>
                    <a:schemeClr val="bg1"/>
                  </a:solidFill>
                </a:rPr>
                <a:t>A / B</a:t>
              </a:r>
              <a:endParaRPr lang="en-US" sz="2400" b="1" dirty="0">
                <a:solidFill>
                  <a:schemeClr val="bg1"/>
                </a:solidFill>
              </a:endParaRPr>
            </a:p>
          </p:txBody>
        </p:sp>
      </p:grpSp>
      <p:sp>
        <p:nvSpPr>
          <p:cNvPr id="22" name="Rectangle 21"/>
          <p:cNvSpPr>
            <a:spLocks noChangeArrowheads="1"/>
          </p:cNvSpPr>
          <p:nvPr/>
        </p:nvSpPr>
        <p:spPr bwMode="auto">
          <a:xfrm>
            <a:off x="0" y="5486400"/>
            <a:ext cx="9144000" cy="12192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buFont typeface="Wingdings" pitchFamily="2" charset="2"/>
              <a:buChar char="§"/>
            </a:pPr>
            <a:r>
              <a:rPr lang="de-DE" sz="2000" dirty="0" smtClean="0">
                <a:solidFill>
                  <a:schemeClr val="bg1"/>
                </a:solidFill>
                <a:latin typeface="+mn-lt"/>
                <a:sym typeface="Book Antiqua" pitchFamily="18" charset="0"/>
              </a:rPr>
              <a:t>Profiles based on outdated emissions can introduce significant retrieval errors – overestimation where emissions have reduced and underestimation where emissions have increased.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rof_test_trend_gmiv.png"/>
          <p:cNvPicPr>
            <a:picLocks noChangeAspect="1"/>
          </p:cNvPicPr>
          <p:nvPr/>
        </p:nvPicPr>
        <p:blipFill>
          <a:blip r:embed="rId2" cstate="print"/>
          <a:stretch>
            <a:fillRect/>
          </a:stretch>
        </p:blipFill>
        <p:spPr>
          <a:xfrm>
            <a:off x="197791" y="1417320"/>
            <a:ext cx="8641409" cy="3383280"/>
          </a:xfrm>
          <a:prstGeom prst="rect">
            <a:avLst/>
          </a:prstGeom>
        </p:spPr>
      </p:pic>
      <p:sp>
        <p:nvSpPr>
          <p:cNvPr id="15" name="TextBox 14"/>
          <p:cNvSpPr txBox="1"/>
          <p:nvPr/>
        </p:nvSpPr>
        <p:spPr>
          <a:xfrm>
            <a:off x="4572001" y="6172200"/>
            <a:ext cx="4343399" cy="400110"/>
          </a:xfrm>
          <a:prstGeom prst="rect">
            <a:avLst/>
          </a:prstGeom>
          <a:noFill/>
        </p:spPr>
        <p:txBody>
          <a:bodyPr wrap="square" rtlCol="0">
            <a:spAutoFit/>
          </a:bodyPr>
          <a:lstStyle/>
          <a:p>
            <a:r>
              <a:rPr lang="en-US" sz="2000" b="1" dirty="0" err="1" smtClean="0">
                <a:solidFill>
                  <a:schemeClr val="bg1"/>
                </a:solidFill>
                <a:latin typeface="+mn-lt"/>
              </a:rPr>
              <a:t>Lamsal</a:t>
            </a:r>
            <a:r>
              <a:rPr lang="en-US" sz="2000" b="1" dirty="0" smtClean="0">
                <a:solidFill>
                  <a:schemeClr val="bg1"/>
                </a:solidFill>
                <a:latin typeface="+mn-lt"/>
              </a:rPr>
              <a:t> et al., 2015 (Atmos. </a:t>
            </a:r>
            <a:r>
              <a:rPr lang="en-US" sz="2000" b="1" dirty="0" err="1" smtClean="0">
                <a:solidFill>
                  <a:schemeClr val="bg1"/>
                </a:solidFill>
                <a:latin typeface="+mn-lt"/>
              </a:rPr>
              <a:t>Env</a:t>
            </a:r>
            <a:r>
              <a:rPr lang="en-US" sz="2000" b="1" dirty="0" smtClean="0">
                <a:solidFill>
                  <a:schemeClr val="bg1"/>
                </a:solidFill>
                <a:latin typeface="+mn-lt"/>
              </a:rPr>
              <a:t>)</a:t>
            </a:r>
            <a:endParaRPr lang="en-US" sz="2000" b="1" i="1" dirty="0">
              <a:solidFill>
                <a:schemeClr val="bg1"/>
              </a:solidFill>
              <a:latin typeface="+mn-lt"/>
            </a:endParaRPr>
          </a:p>
        </p:txBody>
      </p:sp>
      <p:sp>
        <p:nvSpPr>
          <p:cNvPr id="17" name="Title 3"/>
          <p:cNvSpPr txBox="1">
            <a:spLocks/>
          </p:cNvSpPr>
          <p:nvPr/>
        </p:nvSpPr>
        <p:spPr bwMode="auto">
          <a:xfrm>
            <a:off x="228600" y="76200"/>
            <a:ext cx="883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Sensitivity of</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AMF</a:t>
            </a:r>
            <a:r>
              <a:rPr kumimoji="0" lang="en-US" sz="2400" b="1" i="0" u="none" strike="noStrike" kern="0" cap="none" spc="0" normalizeH="0" noProof="0" dirty="0" smtClean="0">
                <a:ln>
                  <a:noFill/>
                </a:ln>
                <a:solidFill>
                  <a:srgbClr val="FFCC66"/>
                </a:solidFill>
                <a:effectLst>
                  <a:outerShdw blurRad="38100" dist="38100" dir="2700000" algn="tl">
                    <a:srgbClr val="000000"/>
                  </a:outerShdw>
                </a:effectLst>
                <a:uLnTx/>
                <a:uFillTx/>
                <a:latin typeface="+mj-lt"/>
                <a:ea typeface="+mj-ea"/>
                <a:cs typeface="+mj-cs"/>
              </a:rPr>
              <a:t> to </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A-Priori NO</a:t>
            </a:r>
            <a:r>
              <a:rPr kumimoji="0" lang="en-US" sz="2400" b="1" i="0" u="none" strike="noStrike" kern="0" cap="none" spc="0" normalizeH="0" baseline="-25000" noProof="0" dirty="0" smtClean="0">
                <a:ln>
                  <a:noFill/>
                </a:ln>
                <a:solidFill>
                  <a:srgbClr val="FFCC66"/>
                </a:solidFill>
                <a:effectLst>
                  <a:outerShdw blurRad="38100" dist="38100" dir="2700000" algn="tl">
                    <a:srgbClr val="000000"/>
                  </a:outerShdw>
                </a:effectLst>
                <a:uLnTx/>
                <a:uFillTx/>
                <a:latin typeface="+mj-lt"/>
                <a:ea typeface="+mj-ea"/>
                <a:cs typeface="+mj-cs"/>
              </a:rPr>
              <a:t>2</a:t>
            </a:r>
            <a:r>
              <a:rPr kumimoji="0" 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j-lt"/>
                <a:ea typeface="+mj-ea"/>
                <a:cs typeface="+mj-cs"/>
              </a:rPr>
              <a:t> Profiles: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FFCC66"/>
                </a:solidFill>
                <a:effectLst>
                  <a:outerShdw blurRad="38100" dist="38100" dir="2700000" algn="tl">
                    <a:srgbClr val="000000"/>
                  </a:outerShdw>
                </a:effectLst>
                <a:latin typeface="+mj-lt"/>
                <a:ea typeface="+mj-ea"/>
                <a:cs typeface="+mj-cs"/>
              </a:rPr>
              <a:t>Improvement in Accuracy of Estimated Trends</a:t>
            </a:r>
            <a:endParaRPr kumimoji="0" lang="en-US" sz="2400" b="1" i="1"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 name="Rectangle 4"/>
          <p:cNvSpPr>
            <a:spLocks noChangeArrowheads="1"/>
          </p:cNvSpPr>
          <p:nvPr/>
        </p:nvSpPr>
        <p:spPr bwMode="auto">
          <a:xfrm>
            <a:off x="0" y="4953000"/>
            <a:ext cx="9144000" cy="914400"/>
          </a:xfrm>
          <a:prstGeom prst="rect">
            <a:avLst/>
          </a:prstGeom>
          <a:solidFill>
            <a:schemeClr val="bg1">
              <a:alpha val="0"/>
            </a:schemeClr>
          </a:solidFill>
          <a:ln w="9525">
            <a:noFill/>
            <a:miter lim="800000"/>
            <a:headEnd/>
            <a:tailEnd/>
          </a:ln>
        </p:spPr>
        <p:txBody>
          <a:bodyPr lIns="91434" tIns="45717" rIns="91434" bIns="45717"/>
          <a:lstStyle/>
          <a:p>
            <a:pPr marL="533400" lvl="1" indent="-342900">
              <a:lnSpc>
                <a:spcPct val="130000"/>
              </a:lnSpc>
              <a:buFont typeface="Wingdings" pitchFamily="2" charset="2"/>
              <a:buChar char="§"/>
            </a:pPr>
            <a:r>
              <a:rPr lang="de-DE" sz="2000" dirty="0" smtClean="0">
                <a:solidFill>
                  <a:schemeClr val="bg1"/>
                </a:solidFill>
                <a:latin typeface="+mn-lt"/>
                <a:sym typeface="Book Antiqua" pitchFamily="18" charset="0"/>
              </a:rPr>
              <a:t>If profiles used in retrievals are based on outdated emissions, they could affect trends by 1-2%/year (e.g. over USA).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122599</TotalTime>
  <Words>1880</Words>
  <Application>Microsoft Office PowerPoint</Application>
  <PresentationFormat>On-screen Show (4:3)</PresentationFormat>
  <Paragraphs>234</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5_Default Design</vt:lpstr>
      <vt:lpstr>Equation</vt:lpstr>
      <vt:lpstr>PowerPoint Presentation</vt:lpstr>
      <vt:lpstr>PowerPoint Presentation</vt:lpstr>
      <vt:lpstr>PowerPoint Presentation</vt:lpstr>
      <vt:lpstr>PowerPoint Presentation</vt:lpstr>
      <vt:lpstr>Retrieval Scheme for Tropospheric NO2 </vt:lpstr>
      <vt:lpstr>Relationship Between A-Priori NO2 Profiles and NO2  Retrievals     </vt:lpstr>
      <vt:lpstr>Sensitivity of AMF to A-Priori NO2 Profiles: Spatial Resolution     </vt:lpstr>
      <vt:lpstr>PowerPoint Presentation</vt:lpstr>
      <vt:lpstr>PowerPoint Presentation</vt:lpstr>
      <vt:lpstr>PowerPoint Presentation</vt:lpstr>
      <vt:lpstr>High Resolution CMAQ Simulations to Study Retrieval Sensitivity to Diurnal Changes in NO2 Profiles</vt:lpstr>
      <vt:lpstr>Evaluation of Modeled NO2 Profiles: Methods</vt:lpstr>
      <vt:lpstr>Diurnal Changes in NO2 Vertical Distribution</vt:lpstr>
      <vt:lpstr>PowerPoint Presentation</vt:lpstr>
      <vt:lpstr>PowerPoint Presentation</vt:lpstr>
      <vt:lpstr>PowerPoint Presentation</vt:lpstr>
      <vt:lpstr>Model Need to Well Represent PBL Mixing to Minimize Errors from NO2 Profiles</vt:lpstr>
      <vt:lpstr>PowerPoint Presentation</vt:lpstr>
    </vt:vector>
  </TitlesOfParts>
  <Company>Dalhousie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YSF talk</dc:title>
  <dc:subject>NOx trend</dc:subject>
  <dc:creator>Lok Lamsal</dc:creator>
  <cp:lastModifiedBy>k pickering</cp:lastModifiedBy>
  <cp:revision>2032</cp:revision>
  <dcterms:created xsi:type="dcterms:W3CDTF">2007-09-12T13:32:27Z</dcterms:created>
  <dcterms:modified xsi:type="dcterms:W3CDTF">2015-10-07T15:20:05Z</dcterms:modified>
</cp:coreProperties>
</file>