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4" r:id="rId3"/>
    <p:sldId id="276" r:id="rId4"/>
    <p:sldId id="286" r:id="rId5"/>
    <p:sldId id="287" r:id="rId6"/>
    <p:sldId id="275" r:id="rId7"/>
    <p:sldId id="291" r:id="rId8"/>
    <p:sldId id="266" r:id="rId9"/>
    <p:sldId id="313" r:id="rId10"/>
    <p:sldId id="316" r:id="rId11"/>
    <p:sldId id="317" r:id="rId12"/>
    <p:sldId id="315" r:id="rId13"/>
    <p:sldId id="327" r:id="rId14"/>
    <p:sldId id="311" r:id="rId15"/>
    <p:sldId id="318" r:id="rId16"/>
    <p:sldId id="277" r:id="rId17"/>
    <p:sldId id="299" r:id="rId18"/>
    <p:sldId id="300" r:id="rId19"/>
    <p:sldId id="301" r:id="rId20"/>
    <p:sldId id="302" r:id="rId21"/>
    <p:sldId id="303" r:id="rId22"/>
    <p:sldId id="309" r:id="rId23"/>
    <p:sldId id="290" r:id="rId24"/>
    <p:sldId id="296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 autoAdjust="0"/>
    <p:restoredTop sz="94660"/>
  </p:normalViewPr>
  <p:slideViewPr>
    <p:cSldViewPr>
      <p:cViewPr>
        <p:scale>
          <a:sx n="80" d="100"/>
          <a:sy n="80" d="100"/>
        </p:scale>
        <p:origin x="-98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1CC3-9A6D-41EB-B0B5-BE1B1CC5876E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58129-27E5-42F7-BB6F-96897827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8129-27E5-42F7-BB6F-968978270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8129-27E5-42F7-BB6F-968978270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1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5163-509B-4916-A951-1EE7FD056373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2E50-6789-4C68-ADC8-62DFA85161D1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9BF-3B71-4D5E-B0B2-8540BAA07954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87AA-1142-49C0-8313-665C95121587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52FF-1E0F-4A1D-A8CB-75E82F1677AB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1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9CB6-9946-448F-82A5-FEA54C2AB10A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15C7-4D95-408E-87D7-0C9D472EBEDB}" type="datetime1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4402-8B0C-421C-95A0-12774F3EAF53}" type="datetime1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8824-29AF-4D1F-8425-B9E0DB2244C7}" type="datetime1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D96-95C9-49AD-97F6-D85291DAD0D7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E153-169B-4A64-9003-30E12570A5F7}" type="datetime1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653F-0683-4863-8C13-24E8AF2614A8}" type="datetime1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1FCF-E507-4408-A10A-2F8531C5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783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Expected </a:t>
            </a:r>
            <a:r>
              <a:rPr lang="en-US" b="1" dirty="0" smtClean="0"/>
              <a:t>Ozone </a:t>
            </a:r>
            <a:r>
              <a:rPr lang="en-US" b="1" dirty="0"/>
              <a:t>B</a:t>
            </a:r>
            <a:r>
              <a:rPr lang="en-US" b="1" dirty="0" smtClean="0"/>
              <a:t>enefits </a:t>
            </a:r>
            <a:br>
              <a:rPr lang="en-US" b="1" dirty="0" smtClean="0"/>
            </a:br>
            <a:r>
              <a:rPr lang="en-US" b="1" dirty="0" smtClean="0"/>
              <a:t>from </a:t>
            </a:r>
            <a:r>
              <a:rPr lang="en-US" b="1" dirty="0"/>
              <a:t>EGU NOx </a:t>
            </a:r>
            <a:r>
              <a:rPr lang="en-US" b="1" dirty="0" smtClean="0"/>
              <a:t>Reductions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6200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Tim </a:t>
            </a:r>
            <a:r>
              <a:rPr lang="en-US" b="1" dirty="0"/>
              <a:t>Vinciguerra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Emily </a:t>
            </a:r>
            <a:r>
              <a:rPr lang="en-US" dirty="0"/>
              <a:t>Bull, </a:t>
            </a:r>
            <a:r>
              <a:rPr lang="en-US" dirty="0" smtClean="0"/>
              <a:t>Timothy </a:t>
            </a:r>
            <a:r>
              <a:rPr lang="en-US" dirty="0"/>
              <a:t>Canty, Hao He, </a:t>
            </a:r>
            <a:r>
              <a:rPr lang="en-US" dirty="0" smtClean="0"/>
              <a:t>Eric </a:t>
            </a:r>
            <a:r>
              <a:rPr lang="en-US" dirty="0"/>
              <a:t>Zalewsky, </a:t>
            </a:r>
            <a:endParaRPr lang="en-US" dirty="0" smtClean="0"/>
          </a:p>
          <a:p>
            <a:r>
              <a:rPr lang="en-US" dirty="0" smtClean="0"/>
              <a:t>Michael Woodman, Sheryl </a:t>
            </a:r>
            <a:r>
              <a:rPr lang="en-US" dirty="0"/>
              <a:t>Ehrman, </a:t>
            </a:r>
            <a:r>
              <a:rPr lang="en-US" dirty="0" smtClean="0"/>
              <a:t>Russell Dickerson</a:t>
            </a:r>
            <a:endParaRPr lang="en-US" dirty="0"/>
          </a:p>
        </p:txBody>
      </p:sp>
      <p:pic>
        <p:nvPicPr>
          <p:cNvPr id="1026" name="Picture 2" descr="http://www.mse.umd.edu/sites/default/files/images/logos/umd-b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2" y="114300"/>
            <a:ext cx="124968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de.state.md.us/aboutmde/AboutMDEHome/PublishingImages/large_md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73" y="114300"/>
            <a:ext cx="999211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ppny.org/uploads/images/1308068714_DEC%20logo_color_wor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72" y="114300"/>
            <a:ext cx="1222128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Owner\Desktop\cmas2015\diff_avg_max_8hr_o3_scen3aupdate_scen3bupdate_nf_v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750"/>
            <a:ext cx="5818909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05" y="4019549"/>
            <a:ext cx="4473595" cy="838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Regions see 4-7 ppb difference between best and worst EGU rates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3B – Worst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0149" y="1135618"/>
            <a:ext cx="1991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3B    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8862" y="742950"/>
            <a:ext cx="23871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Scenario 3B – Scenario 3A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299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Owner\Desktop\cmas2015\diff_avg_max_8hr_o3_scen3cupdate_scen3bupdate_nf_v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750"/>
            <a:ext cx="5818909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3C – 2011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135618"/>
            <a:ext cx="1983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3C     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8862" y="742950"/>
            <a:ext cx="23807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Scenario 3C – Scenario 3A</a:t>
            </a:r>
            <a:endParaRPr lang="en-US" sz="16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89405" y="4019549"/>
            <a:ext cx="4016395" cy="83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Smaller regions see 4-5 ppb difference between best and 2011 EGU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vg_max_8h_o3_3a_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5750"/>
            <a:ext cx="5858265" cy="4184475"/>
          </a:xfrm>
          <a:prstGeom prst="rect">
            <a:avLst/>
          </a:prstGeom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04" y="4095750"/>
            <a:ext cx="4473595" cy="7274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 improve up to 2-4 ppb more with SCR on uncontrolled units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3D – Added SCR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4119" y="1135618"/>
            <a:ext cx="20072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3D     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75581" y="754618"/>
            <a:ext cx="24016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Scenario 3A – Scenario 3D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741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vg_max_8h_o3_3a_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5750"/>
            <a:ext cx="5858265" cy="4184475"/>
          </a:xfrm>
          <a:prstGeom prst="rect">
            <a:avLst/>
          </a:prstGeom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248149"/>
            <a:ext cx="4191000" cy="762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MD local improvement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/>
              <a:t>2018 A4 – MD Capped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135618"/>
            <a:ext cx="20008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A4    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3902" y="742950"/>
            <a:ext cx="24432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Scenario 3A  – Scenario A4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700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vg_max_8h_o3_3a_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5750"/>
            <a:ext cx="5858265" cy="4184475"/>
          </a:xfrm>
          <a:prstGeom prst="rect">
            <a:avLst/>
          </a:prstGeom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/>
              <a:t>2018 A4 – MD Capped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135618"/>
            <a:ext cx="20008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A4      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22591" r="39364" b="48924"/>
          <a:stretch/>
        </p:blipFill>
        <p:spPr bwMode="auto">
          <a:xfrm>
            <a:off x="5516668" y="1123950"/>
            <a:ext cx="2653611" cy="271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33902" y="742950"/>
            <a:ext cx="24432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Scenario 3A  – Scenario A4</a:t>
            </a:r>
            <a:endParaRPr lang="en-US" sz="16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95800" y="4095750"/>
            <a:ext cx="3081532" cy="762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Improve MD up to 1-2 ppb 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903893"/>
            <a:ext cx="7364456" cy="104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624" y="2800350"/>
            <a:ext cx="4710176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MD has 1-1.5ppb decrease with EGUs at best rates</a:t>
            </a:r>
          </a:p>
          <a:p>
            <a:r>
              <a:rPr lang="en-US" dirty="0" smtClean="0"/>
              <a:t>Additional benefits from SCRs on uncontrolled units and local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2018 Ozone Improvements in MD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1628" r="43218" b="58117"/>
          <a:stretch/>
        </p:blipFill>
        <p:spPr bwMode="auto">
          <a:xfrm>
            <a:off x="4017423" y="1504950"/>
            <a:ext cx="2169001" cy="106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9" t="31469" r="43039" b="58196"/>
          <a:stretch/>
        </p:blipFill>
        <p:spPr bwMode="auto">
          <a:xfrm>
            <a:off x="6517799" y="1494662"/>
            <a:ext cx="2169001" cy="10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000" y="1200150"/>
            <a:ext cx="22669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2018 Baseline – Scenario A4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76624" y="1200150"/>
            <a:ext cx="22717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2018 Baseline – Scenario 3D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21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Ozone Standard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NAAQS</a:t>
            </a:r>
            <a:r>
              <a:rPr lang="en-US" dirty="0" smtClean="0"/>
              <a:t> </a:t>
            </a:r>
            <a:r>
              <a:rPr lang="en-US" dirty="0" smtClean="0"/>
              <a:t>announced October 1</a:t>
            </a:r>
          </a:p>
          <a:p>
            <a:pPr lvl="1"/>
            <a:r>
              <a:rPr lang="en-US" dirty="0" smtClean="0"/>
              <a:t>Limit lowered to 70 ppb</a:t>
            </a:r>
          </a:p>
          <a:p>
            <a:r>
              <a:rPr lang="en-US" dirty="0" smtClean="0"/>
              <a:t>More areas at risk for non-attainment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20544" r="38645" b="46978"/>
          <a:stretch/>
        </p:blipFill>
        <p:spPr bwMode="auto">
          <a:xfrm>
            <a:off x="628650" y="1047751"/>
            <a:ext cx="4457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2018 Base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57800" y="1657351"/>
            <a:ext cx="3429000" cy="2937272"/>
          </a:xfrm>
        </p:spPr>
        <p:txBody>
          <a:bodyPr/>
          <a:lstStyle/>
          <a:p>
            <a:r>
              <a:rPr lang="en-US" dirty="0" smtClean="0"/>
              <a:t>Several regions could exceed a </a:t>
            </a:r>
            <a:r>
              <a:rPr lang="en-US" dirty="0"/>
              <a:t>70ppb standard in 2018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9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20243" r="37789" b="46977"/>
          <a:stretch/>
        </p:blipFill>
        <p:spPr bwMode="auto">
          <a:xfrm>
            <a:off x="800100" y="1009649"/>
            <a:ext cx="4362450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2018 3A – Best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57800" y="1657351"/>
            <a:ext cx="3429000" cy="2937272"/>
          </a:xfrm>
        </p:spPr>
        <p:txBody>
          <a:bodyPr/>
          <a:lstStyle/>
          <a:p>
            <a:r>
              <a:rPr lang="en-US" dirty="0" smtClean="0"/>
              <a:t>Many regions move into attainment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20091" r="38431" b="46978"/>
          <a:stretch/>
        </p:blipFill>
        <p:spPr bwMode="auto">
          <a:xfrm>
            <a:off x="704850" y="990601"/>
            <a:ext cx="44005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2018 3B – Worst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7800" y="1657351"/>
            <a:ext cx="3429000" cy="2937272"/>
          </a:xfrm>
        </p:spPr>
        <p:txBody>
          <a:bodyPr/>
          <a:lstStyle/>
          <a:p>
            <a:r>
              <a:rPr lang="en-US" dirty="0" smtClean="0"/>
              <a:t>Widespread regions exceed 70ppb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b="1" dirty="0" smtClean="0"/>
              <a:t>Maryland Ozone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523"/>
            <a:ext cx="8229600" cy="3394472"/>
          </a:xfrm>
        </p:spPr>
        <p:txBody>
          <a:bodyPr/>
          <a:lstStyle/>
          <a:p>
            <a:r>
              <a:rPr lang="en-US" dirty="0" smtClean="0"/>
              <a:t>75ppb 8-hour ozone NAAQS</a:t>
            </a:r>
          </a:p>
          <a:p>
            <a:r>
              <a:rPr lang="en-US" dirty="0" smtClean="0"/>
              <a:t>Baltimore - Moderate non-attainment area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oderate NAA on east coast, submitting SIP</a:t>
            </a:r>
          </a:p>
          <a:p>
            <a:pPr lvl="1"/>
            <a:r>
              <a:rPr lang="en-US" dirty="0" smtClean="0"/>
              <a:t>Also DC and Philadelphia marginal NAAs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4857750"/>
            <a:ext cx="1988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Image courtesy of Tad Aburn, MDE</a:t>
            </a:r>
            <a:endParaRPr lang="en-US" sz="10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53" y="3333750"/>
            <a:ext cx="2973094" cy="16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20545" r="37362" b="46978"/>
          <a:stretch/>
        </p:blipFill>
        <p:spPr bwMode="auto">
          <a:xfrm>
            <a:off x="742950" y="1047749"/>
            <a:ext cx="4457700" cy="409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2018 3C – 2011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1657351"/>
            <a:ext cx="3429000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Several regions exceed 70ppb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t="20544" r="38217" b="46978"/>
          <a:stretch/>
        </p:blipFill>
        <p:spPr bwMode="auto">
          <a:xfrm>
            <a:off x="819150" y="1047751"/>
            <a:ext cx="4305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2018 3D – Added SCR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7800" y="1657351"/>
            <a:ext cx="3429000" cy="2937272"/>
          </a:xfrm>
        </p:spPr>
        <p:txBody>
          <a:bodyPr/>
          <a:lstStyle/>
          <a:p>
            <a:r>
              <a:rPr lang="en-US" dirty="0" smtClean="0"/>
              <a:t>Many areas now well within new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0243" r="37576" b="46977"/>
          <a:stretch/>
        </p:blipFill>
        <p:spPr bwMode="auto">
          <a:xfrm>
            <a:off x="762000" y="1009649"/>
            <a:ext cx="4419600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2018 A4 – MD Capped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7800" y="1657351"/>
            <a:ext cx="3429000" cy="2937272"/>
          </a:xfrm>
        </p:spPr>
        <p:txBody>
          <a:bodyPr/>
          <a:lstStyle/>
          <a:p>
            <a:r>
              <a:rPr lang="en-US" dirty="0" smtClean="0"/>
              <a:t>MD improved slightly, more work needed for much of the   east coast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Removing EGU NOx at best observed rates could reduce 2018 ozone </a:t>
            </a:r>
            <a:r>
              <a:rPr lang="en-US" dirty="0"/>
              <a:t>~</a:t>
            </a:r>
            <a:r>
              <a:rPr lang="en-US" dirty="0" smtClean="0"/>
              <a:t>5 ppb in areas</a:t>
            </a:r>
          </a:p>
          <a:p>
            <a:r>
              <a:rPr lang="en-US" dirty="0" smtClean="0"/>
              <a:t> Additional controls could cut extra 2-4 ppb</a:t>
            </a:r>
          </a:p>
          <a:p>
            <a:r>
              <a:rPr lang="en-US" dirty="0" smtClean="0"/>
              <a:t>Lower standard could put areas at risk of non-attainment in 2018</a:t>
            </a:r>
          </a:p>
          <a:p>
            <a:pPr lvl="1"/>
            <a:r>
              <a:rPr lang="en-US" dirty="0" smtClean="0"/>
              <a:t>Running SCRs would be beneficial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to:</a:t>
            </a:r>
          </a:p>
          <a:p>
            <a:r>
              <a:rPr lang="en-US" dirty="0" smtClean="0"/>
              <a:t>EPA for providing model-ready, surface SMOKE outputs and MCIP files</a:t>
            </a:r>
          </a:p>
          <a:p>
            <a:r>
              <a:rPr lang="en-US" dirty="0" smtClean="0"/>
              <a:t>NYSDEC for helping add elevated sources and CMAQ 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Side-by-side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vg_max_8h_o3_3a_85ppb.png"/>
          <p:cNvPicPr>
            <a:picLocks noChangeAspect="1"/>
          </p:cNvPicPr>
          <p:nvPr/>
        </p:nvPicPr>
        <p:blipFill>
          <a:blip r:embed="rId2" cstate="print"/>
          <a:srcRect r="38571"/>
          <a:stretch>
            <a:fillRect/>
          </a:stretch>
        </p:blipFill>
        <p:spPr>
          <a:xfrm>
            <a:off x="4495800" y="514350"/>
            <a:ext cx="4289405" cy="4987646"/>
          </a:xfrm>
          <a:prstGeom prst="rect">
            <a:avLst/>
          </a:prstGeom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Base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3170" y="1135618"/>
            <a:ext cx="2300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  2018 Baseline     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135618"/>
            <a:ext cx="2036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2011 Baseline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26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vg_max_8h_o3_3b_85ppb.png"/>
          <p:cNvPicPr>
            <a:picLocks noChangeAspect="1"/>
          </p:cNvPicPr>
          <p:nvPr/>
        </p:nvPicPr>
        <p:blipFill>
          <a:blip r:embed="rId2" cstate="print"/>
          <a:srcRect r="38571"/>
          <a:stretch>
            <a:fillRect/>
          </a:stretch>
        </p:blipFill>
        <p:spPr>
          <a:xfrm>
            <a:off x="4495800" y="514350"/>
            <a:ext cx="4289405" cy="4987646"/>
          </a:xfrm>
          <a:prstGeom prst="rect">
            <a:avLst/>
          </a:prstGeom>
        </p:spPr>
      </p:pic>
      <p:pic>
        <p:nvPicPr>
          <p:cNvPr id="7" name="Picture 6" descr="avg_max_8h_o3_3a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3A – Best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7535" y="1135618"/>
            <a:ext cx="2212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3A         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28970" y="1135618"/>
            <a:ext cx="2300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  2018 Baseline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13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95800" y="514350"/>
            <a:ext cx="4289405" cy="4987646"/>
            <a:chOff x="0" y="514350"/>
            <a:chExt cx="4289405" cy="4987646"/>
          </a:xfrm>
        </p:grpSpPr>
        <p:pic>
          <p:nvPicPr>
            <p:cNvPr id="14" name="Picture 13" descr="avg_max_8h_o3_3a_85ppb.png"/>
            <p:cNvPicPr>
              <a:picLocks noChangeAspect="1"/>
            </p:cNvPicPr>
            <p:nvPr/>
          </p:nvPicPr>
          <p:blipFill>
            <a:blip r:embed="rId2" cstate="print"/>
            <a:srcRect r="38571"/>
            <a:stretch>
              <a:fillRect/>
            </a:stretch>
          </p:blipFill>
          <p:spPr>
            <a:xfrm>
              <a:off x="0" y="514350"/>
              <a:ext cx="4289405" cy="498764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97535" y="1135618"/>
              <a:ext cx="2212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       Scenario 3A          </a:t>
              </a:r>
              <a:endParaRPr lang="en-US" b="1" dirty="0"/>
            </a:p>
          </p:txBody>
        </p:sp>
      </p:grpSp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3B – Worst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0149" y="1135618"/>
            <a:ext cx="1991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3B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31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b="1" dirty="0" smtClean="0"/>
              <a:t>EGU Controls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523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Potential for high ozone on hot summer days</a:t>
            </a:r>
          </a:p>
          <a:p>
            <a:r>
              <a:rPr lang="en-US" dirty="0" smtClean="0"/>
              <a:t>Electric Generating Units (EGUs) heavily run</a:t>
            </a:r>
          </a:p>
          <a:p>
            <a:pPr lvl="1"/>
            <a:r>
              <a:rPr lang="en-US" dirty="0" smtClean="0"/>
              <a:t>More NOx emitted,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risk of ozone formation</a:t>
            </a:r>
          </a:p>
          <a:p>
            <a:r>
              <a:rPr lang="en-US" dirty="0" smtClean="0"/>
              <a:t>Maryland affected by </a:t>
            </a:r>
          </a:p>
          <a:p>
            <a:pPr marL="0" indent="0">
              <a:buNone/>
            </a:pPr>
            <a:r>
              <a:rPr lang="en-US" dirty="0" smtClean="0"/>
              <a:t>    local and upwind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20840" r="39494" b="48840"/>
          <a:stretch/>
        </p:blipFill>
        <p:spPr bwMode="auto">
          <a:xfrm>
            <a:off x="5562600" y="2266950"/>
            <a:ext cx="2534794" cy="27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95800" y="514350"/>
            <a:ext cx="4289405" cy="4987646"/>
            <a:chOff x="0" y="514350"/>
            <a:chExt cx="4289405" cy="4987646"/>
          </a:xfrm>
        </p:grpSpPr>
        <p:pic>
          <p:nvPicPr>
            <p:cNvPr id="13" name="Picture 12" descr="avg_max_8h_o3_3a_85ppb.png"/>
            <p:cNvPicPr>
              <a:picLocks noChangeAspect="1"/>
            </p:cNvPicPr>
            <p:nvPr/>
          </p:nvPicPr>
          <p:blipFill>
            <a:blip r:embed="rId2" cstate="print"/>
            <a:srcRect r="38571"/>
            <a:stretch>
              <a:fillRect/>
            </a:stretch>
          </p:blipFill>
          <p:spPr>
            <a:xfrm>
              <a:off x="0" y="514350"/>
              <a:ext cx="4289405" cy="498764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7535" y="1135618"/>
              <a:ext cx="2212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       Scenario 3A          </a:t>
              </a:r>
              <a:endParaRPr lang="en-US" b="1" dirty="0"/>
            </a:p>
          </p:txBody>
        </p:sp>
      </p:grpSp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3C – 2011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135618"/>
            <a:ext cx="1983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3C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5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95800" y="514350"/>
            <a:ext cx="4289405" cy="4987646"/>
            <a:chOff x="0" y="514350"/>
            <a:chExt cx="4289405" cy="4987646"/>
          </a:xfrm>
        </p:grpSpPr>
        <p:pic>
          <p:nvPicPr>
            <p:cNvPr id="14" name="Picture 13" descr="avg_max_8h_o3_3a_85ppb.png"/>
            <p:cNvPicPr>
              <a:picLocks noChangeAspect="1"/>
            </p:cNvPicPr>
            <p:nvPr/>
          </p:nvPicPr>
          <p:blipFill>
            <a:blip r:embed="rId2" cstate="print"/>
            <a:srcRect r="38571"/>
            <a:stretch>
              <a:fillRect/>
            </a:stretch>
          </p:blipFill>
          <p:spPr>
            <a:xfrm>
              <a:off x="0" y="514350"/>
              <a:ext cx="4289405" cy="498764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97535" y="1135618"/>
              <a:ext cx="2212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       Scenario 3A          </a:t>
              </a:r>
              <a:endParaRPr lang="en-US" b="1" dirty="0"/>
            </a:p>
          </p:txBody>
        </p:sp>
      </p:grpSp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3D – Added SCR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4119" y="1135618"/>
            <a:ext cx="20072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3D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8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95800" y="514350"/>
            <a:ext cx="4289405" cy="4987646"/>
            <a:chOff x="0" y="514350"/>
            <a:chExt cx="4289405" cy="4987646"/>
          </a:xfrm>
        </p:grpSpPr>
        <p:pic>
          <p:nvPicPr>
            <p:cNvPr id="12" name="Picture 11" descr="avg_max_8h_o3_3a_85ppb.png"/>
            <p:cNvPicPr>
              <a:picLocks noChangeAspect="1"/>
            </p:cNvPicPr>
            <p:nvPr/>
          </p:nvPicPr>
          <p:blipFill>
            <a:blip r:embed="rId2" cstate="print"/>
            <a:srcRect r="38571"/>
            <a:stretch>
              <a:fillRect/>
            </a:stretch>
          </p:blipFill>
          <p:spPr>
            <a:xfrm>
              <a:off x="0" y="514350"/>
              <a:ext cx="4289405" cy="498764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97535" y="1135618"/>
              <a:ext cx="2212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       Scenario 3A          </a:t>
              </a:r>
              <a:endParaRPr lang="en-US" b="1" dirty="0"/>
            </a:p>
          </p:txBody>
        </p:sp>
      </p:grpSp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/>
              <a:t>2018 A4 – MD Capped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1135618"/>
            <a:ext cx="20008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Scenario A4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74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28"/>
            <a:ext cx="8229600" cy="857250"/>
          </a:xfrm>
        </p:spPr>
        <p:txBody>
          <a:bodyPr/>
          <a:lstStyle/>
          <a:p>
            <a:r>
              <a:rPr lang="en-US" b="1" dirty="0"/>
              <a:t>July EGU NOx </a:t>
            </a:r>
            <a:r>
              <a:rPr lang="en-US" b="1" dirty="0" smtClean="0"/>
              <a:t>Reductions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382000" cy="3829050"/>
          </a:xfrm>
        </p:spPr>
        <p:txBody>
          <a:bodyPr>
            <a:normAutofit/>
          </a:bodyPr>
          <a:lstStyle/>
          <a:p>
            <a:r>
              <a:rPr lang="en-US" dirty="0" smtClean="0"/>
              <a:t>2011 Baseline, 2018 Future Year</a:t>
            </a:r>
          </a:p>
          <a:p>
            <a:r>
              <a:rPr lang="en-US" dirty="0" smtClean="0"/>
              <a:t>July 2018 Sensitivity Runs</a:t>
            </a:r>
          </a:p>
          <a:p>
            <a:pPr lvl="1"/>
            <a:r>
              <a:rPr lang="en-US" dirty="0" smtClean="0"/>
              <a:t>Representative of ozone season</a:t>
            </a:r>
          </a:p>
          <a:p>
            <a:r>
              <a:rPr lang="en-US" dirty="0" smtClean="0"/>
              <a:t>Evaluate ozone </a:t>
            </a:r>
            <a:r>
              <a:rPr lang="en-US" dirty="0"/>
              <a:t>season CAMD data 	</a:t>
            </a:r>
            <a:r>
              <a:rPr lang="en-US" dirty="0" smtClean="0"/>
              <a:t>           from 2005-2012</a:t>
            </a:r>
          </a:p>
          <a:p>
            <a:r>
              <a:rPr lang="en-US" dirty="0" smtClean="0"/>
              <a:t>Adjust 2018 EGU NOx from </a:t>
            </a:r>
            <a:r>
              <a:rPr lang="en-US" dirty="0"/>
              <a:t>IPM 5.13 </a:t>
            </a:r>
            <a:r>
              <a:rPr lang="en-US" dirty="0" smtClean="0"/>
              <a:t>results for </a:t>
            </a:r>
            <a:r>
              <a:rPr lang="en-US" dirty="0"/>
              <a:t>SCR/SNCR units </a:t>
            </a:r>
            <a:r>
              <a:rPr lang="en-US" dirty="0" smtClean="0"/>
              <a:t>in MD and surrounding states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4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/>
          <a:stretch/>
        </p:blipFill>
        <p:spPr bwMode="auto">
          <a:xfrm>
            <a:off x="6705497" y="1200150"/>
            <a:ext cx="2362303" cy="22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1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728"/>
            <a:ext cx="8229600" cy="857250"/>
          </a:xfrm>
        </p:spPr>
        <p:txBody>
          <a:bodyPr/>
          <a:lstStyle/>
          <a:p>
            <a:r>
              <a:rPr lang="en-US" b="1" dirty="0" smtClean="0"/>
              <a:t>July EGU NOx Reduction Scenarios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0"/>
            <a:ext cx="8686800" cy="382905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Scenario </a:t>
            </a:r>
            <a:r>
              <a:rPr lang="en-US" b="1" dirty="0"/>
              <a:t>3A</a:t>
            </a:r>
          </a:p>
          <a:p>
            <a:pPr lvl="1"/>
            <a:r>
              <a:rPr lang="en-US" dirty="0"/>
              <a:t>Reduce </a:t>
            </a:r>
            <a:r>
              <a:rPr lang="en-US" dirty="0" smtClean="0"/>
              <a:t>2018 EGUs to match best NOx rates seen in 2005-2012</a:t>
            </a:r>
            <a:endParaRPr lang="en-US" dirty="0"/>
          </a:p>
          <a:p>
            <a:r>
              <a:rPr lang="en-US" b="1" dirty="0"/>
              <a:t>Scenario 3B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EGU NOx </a:t>
            </a:r>
            <a:r>
              <a:rPr lang="en-US" dirty="0"/>
              <a:t>to 2005-2012 </a:t>
            </a:r>
            <a:r>
              <a:rPr lang="en-US" dirty="0" smtClean="0"/>
              <a:t>worst </a:t>
            </a:r>
            <a:r>
              <a:rPr lang="en-US" dirty="0"/>
              <a:t>NOx </a:t>
            </a:r>
            <a:r>
              <a:rPr lang="en-US" dirty="0" smtClean="0"/>
              <a:t>rates</a:t>
            </a:r>
            <a:endParaRPr lang="en-US" dirty="0"/>
          </a:p>
          <a:p>
            <a:r>
              <a:rPr lang="en-US" b="1" dirty="0"/>
              <a:t>Scenario 3C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EGU NOx </a:t>
            </a:r>
            <a:r>
              <a:rPr lang="en-US" dirty="0"/>
              <a:t>to 2011 NOx </a:t>
            </a:r>
            <a:r>
              <a:rPr lang="en-US" dirty="0" smtClean="0"/>
              <a:t>rates</a:t>
            </a:r>
          </a:p>
          <a:p>
            <a:r>
              <a:rPr lang="en-US" b="1" dirty="0" smtClean="0"/>
              <a:t>Scenario 3D</a:t>
            </a:r>
          </a:p>
          <a:p>
            <a:pPr lvl="1"/>
            <a:r>
              <a:rPr lang="en-US" dirty="0" smtClean="0"/>
              <a:t>3A</a:t>
            </a:r>
            <a:r>
              <a:rPr lang="en-US" dirty="0"/>
              <a:t> </a:t>
            </a:r>
            <a:r>
              <a:rPr lang="en-US" dirty="0" smtClean="0"/>
              <a:t>EGU and model uncontrolled units in neighboring states with SCR</a:t>
            </a:r>
          </a:p>
          <a:p>
            <a:r>
              <a:rPr lang="en-US" b="1" dirty="0" smtClean="0"/>
              <a:t>Scenario A4</a:t>
            </a:r>
          </a:p>
          <a:p>
            <a:pPr lvl="1"/>
            <a:r>
              <a:rPr lang="en-US" dirty="0" smtClean="0"/>
              <a:t>3A EGU and </a:t>
            </a:r>
            <a:r>
              <a:rPr lang="en-US" dirty="0"/>
              <a:t>NOx emissions </a:t>
            </a:r>
            <a:r>
              <a:rPr lang="en-US" dirty="0" smtClean="0"/>
              <a:t>capped at MD </a:t>
            </a:r>
            <a:r>
              <a:rPr lang="en-US" dirty="0" smtClean="0"/>
              <a:t>EGUs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857250"/>
          </a:xfrm>
        </p:spPr>
        <p:txBody>
          <a:bodyPr/>
          <a:lstStyle/>
          <a:p>
            <a:r>
              <a:rPr lang="en-US" b="1" dirty="0" smtClean="0"/>
              <a:t>Emissions and Models Used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1"/>
            <a:ext cx="8534400" cy="3733799"/>
          </a:xfrm>
        </p:spPr>
        <p:txBody>
          <a:bodyPr>
            <a:normAutofit/>
          </a:bodyPr>
          <a:lstStyle/>
          <a:p>
            <a:r>
              <a:rPr lang="en-US" dirty="0" smtClean="0"/>
              <a:t>2011/2018 Emissions</a:t>
            </a:r>
          </a:p>
          <a:p>
            <a:pPr lvl="1"/>
            <a:r>
              <a:rPr lang="en-US" dirty="0" smtClean="0"/>
              <a:t>Surface 2011 EPA version 1 (</a:t>
            </a:r>
            <a:r>
              <a:rPr lang="en-US" dirty="0" err="1" smtClean="0"/>
              <a:t>ec</a:t>
            </a:r>
            <a:r>
              <a:rPr lang="en-US" dirty="0" smtClean="0"/>
              <a:t> platform)</a:t>
            </a:r>
          </a:p>
          <a:p>
            <a:pPr lvl="1"/>
            <a:r>
              <a:rPr lang="en-US" dirty="0" smtClean="0"/>
              <a:t>Surface 2018 EPA version 1 future </a:t>
            </a:r>
            <a:r>
              <a:rPr lang="en-US" dirty="0"/>
              <a:t>c</a:t>
            </a:r>
            <a:r>
              <a:rPr lang="en-US" dirty="0" smtClean="0"/>
              <a:t>ase (</a:t>
            </a:r>
            <a:r>
              <a:rPr lang="en-US" dirty="0" err="1" smtClean="0"/>
              <a:t>ed</a:t>
            </a:r>
            <a:r>
              <a:rPr lang="en-US" dirty="0" smtClean="0"/>
              <a:t> platform)</a:t>
            </a:r>
            <a:endParaRPr lang="en-US" dirty="0"/>
          </a:p>
          <a:p>
            <a:pPr lvl="1"/>
            <a:r>
              <a:rPr lang="en-US" dirty="0" smtClean="0"/>
              <a:t>Added point sources to EPA surface emissions</a:t>
            </a:r>
          </a:p>
          <a:p>
            <a:r>
              <a:rPr lang="en-US" dirty="0" smtClean="0"/>
              <a:t>SMOKE v3.1 at 12km resolution for Eastern US</a:t>
            </a:r>
          </a:p>
          <a:p>
            <a:r>
              <a:rPr lang="en-US" dirty="0"/>
              <a:t>CMAQ </a:t>
            </a:r>
            <a:r>
              <a:rPr lang="en-US" dirty="0" smtClean="0"/>
              <a:t>v5.0.2 with CB05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vg_max_8h_o3_3a_85ppb.png"/>
          <p:cNvPicPr>
            <a:picLocks noChangeAspect="1"/>
          </p:cNvPicPr>
          <p:nvPr/>
        </p:nvPicPr>
        <p:blipFill>
          <a:blip r:embed="rId2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135618"/>
            <a:ext cx="2036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2011 Baseline    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2011 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387078"/>
            <a:ext cx="4419600" cy="3394472"/>
          </a:xfrm>
        </p:spPr>
        <p:txBody>
          <a:bodyPr/>
          <a:lstStyle/>
          <a:p>
            <a:r>
              <a:rPr lang="en-US" dirty="0" smtClean="0"/>
              <a:t>July 2011</a:t>
            </a:r>
          </a:p>
          <a:p>
            <a:r>
              <a:rPr lang="en-US" dirty="0" smtClean="0"/>
              <a:t>Average of 8-hour max ozone from top six days over 60 ppb</a:t>
            </a:r>
          </a:p>
          <a:p>
            <a:pPr lvl="1"/>
            <a:r>
              <a:rPr lang="en-US" dirty="0" smtClean="0"/>
              <a:t>Minimum criteria</a:t>
            </a:r>
          </a:p>
          <a:p>
            <a:pPr lvl="1"/>
            <a:r>
              <a:rPr lang="en-US" dirty="0" smtClean="0"/>
              <a:t>White if </a:t>
            </a:r>
            <a:r>
              <a:rPr lang="en-US" dirty="0" smtClean="0"/>
              <a:t>not 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vg_max_8h_o3_3a_3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5750"/>
            <a:ext cx="5858266" cy="4184475"/>
          </a:xfrm>
          <a:prstGeom prst="rect">
            <a:avLst/>
          </a:prstGeom>
        </p:spPr>
      </p:pic>
      <p:pic>
        <p:nvPicPr>
          <p:cNvPr id="7" name="Picture 6" descr="avg_max_8h_o3_3b_85ppb.png"/>
          <p:cNvPicPr>
            <a:picLocks noChangeAspect="1"/>
          </p:cNvPicPr>
          <p:nvPr/>
        </p:nvPicPr>
        <p:blipFill>
          <a:blip r:embed="rId3" cstate="print"/>
          <a:srcRect r="38571"/>
          <a:stretch>
            <a:fillRect/>
          </a:stretch>
        </p:blipFill>
        <p:spPr>
          <a:xfrm>
            <a:off x="0" y="514350"/>
            <a:ext cx="4289405" cy="4987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Base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3170" y="1135618"/>
            <a:ext cx="2300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         2018 Baseline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04" y="4095750"/>
            <a:ext cx="4702196" cy="914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From 2011, large reductions from improvements across various 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Desktop\cmas2015\diff_avg_max_8hr_o3_2018base_scen3a_nf_v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5750"/>
            <a:ext cx="5818909" cy="41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514350"/>
            <a:ext cx="4289405" cy="4987646"/>
            <a:chOff x="0" y="514350"/>
            <a:chExt cx="4289405" cy="4987646"/>
          </a:xfrm>
        </p:grpSpPr>
        <p:pic>
          <p:nvPicPr>
            <p:cNvPr id="7" name="Picture 6" descr="avg_max_8h_o3_3a_85ppb.png"/>
            <p:cNvPicPr>
              <a:picLocks noChangeAspect="1"/>
            </p:cNvPicPr>
            <p:nvPr/>
          </p:nvPicPr>
          <p:blipFill>
            <a:blip r:embed="rId4" cstate="print"/>
            <a:srcRect r="38571"/>
            <a:stretch>
              <a:fillRect/>
            </a:stretch>
          </p:blipFill>
          <p:spPr>
            <a:xfrm>
              <a:off x="0" y="514350"/>
              <a:ext cx="4289405" cy="49876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97535" y="1135618"/>
              <a:ext cx="22124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       Scenario 3A          </a:t>
              </a:r>
              <a:endParaRPr lang="en-US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404" y="4019550"/>
            <a:ext cx="4625996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Running 2018 EGUs at observed best rates can provide 3-5ppb improvement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b="1" dirty="0" smtClean="0"/>
              <a:t>2018 3A – Best Rates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1FCF-E507-4408-A10A-2F8531C58D2C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742950"/>
            <a:ext cx="2438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2018 Base – Scenario 3A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08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14592</TotalTime>
  <Words>695</Words>
  <Application>Microsoft Office PowerPoint</Application>
  <PresentationFormat>On-screen Show (16:9)</PresentationFormat>
  <Paragraphs>158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Expected Ozone Benefits  from EGU NOx Reductions</vt:lpstr>
      <vt:lpstr>Maryland Ozone</vt:lpstr>
      <vt:lpstr>EGU Controls</vt:lpstr>
      <vt:lpstr>July EGU NOx Reductions</vt:lpstr>
      <vt:lpstr>July EGU NOx Reduction Scenarios</vt:lpstr>
      <vt:lpstr>Emissions and Models Used</vt:lpstr>
      <vt:lpstr>2011 Base</vt:lpstr>
      <vt:lpstr>2018 Base</vt:lpstr>
      <vt:lpstr>2018 3A – Best Rates</vt:lpstr>
      <vt:lpstr>2018 3B – Worst Rates</vt:lpstr>
      <vt:lpstr>2018 3C – 2011 Rates</vt:lpstr>
      <vt:lpstr>2018 3D – Added SCR Rates</vt:lpstr>
      <vt:lpstr>2018 A4 – MD Capped Rates</vt:lpstr>
      <vt:lpstr>2018 A4 – MD Capped Rates</vt:lpstr>
      <vt:lpstr>PowerPoint Presentation</vt:lpstr>
      <vt:lpstr>New Ozone Standard</vt:lpstr>
      <vt:lpstr>2018 Base</vt:lpstr>
      <vt:lpstr>2018 3A – Best Rates</vt:lpstr>
      <vt:lpstr>2018 3B – Worst Rates</vt:lpstr>
      <vt:lpstr>2018 3C – 2011 Rates</vt:lpstr>
      <vt:lpstr>2018 3D – Added SCR Rates</vt:lpstr>
      <vt:lpstr>2018 A4 – MD Capped Rates</vt:lpstr>
      <vt:lpstr>Conclusions</vt:lpstr>
      <vt:lpstr>Acknowledgements</vt:lpstr>
      <vt:lpstr>PowerPoint Presentation</vt:lpstr>
      <vt:lpstr>Extra Slides</vt:lpstr>
      <vt:lpstr>2018 Base</vt:lpstr>
      <vt:lpstr>2018 3A – Best Rates</vt:lpstr>
      <vt:lpstr>2018 3B – Worst Rates</vt:lpstr>
      <vt:lpstr>2018 3C – 2011 Rates</vt:lpstr>
      <vt:lpstr>2018 3D – Added SCR Rates</vt:lpstr>
      <vt:lpstr>2018 A4 – MD Capped Rates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126</cp:revision>
  <dcterms:created xsi:type="dcterms:W3CDTF">2015-09-16T23:58:45Z</dcterms:created>
  <dcterms:modified xsi:type="dcterms:W3CDTF">2015-10-06T02:26:31Z</dcterms:modified>
</cp:coreProperties>
</file>