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9"/>
  </p:sldMasterIdLst>
  <p:notesMasterIdLst>
    <p:notesMasterId r:id="rId35"/>
  </p:notesMasterIdLst>
  <p:handoutMasterIdLst>
    <p:handoutMasterId r:id="rId36"/>
  </p:handoutMasterIdLst>
  <p:sldIdLst>
    <p:sldId id="290" r:id="rId20"/>
    <p:sldId id="691" r:id="rId21"/>
    <p:sldId id="732" r:id="rId22"/>
    <p:sldId id="718" r:id="rId23"/>
    <p:sldId id="674" r:id="rId24"/>
    <p:sldId id="694" r:id="rId25"/>
    <p:sldId id="696" r:id="rId26"/>
    <p:sldId id="731" r:id="rId27"/>
    <p:sldId id="702" r:id="rId28"/>
    <p:sldId id="703" r:id="rId29"/>
    <p:sldId id="733" r:id="rId30"/>
    <p:sldId id="705" r:id="rId31"/>
    <p:sldId id="729" r:id="rId32"/>
    <p:sldId id="728" r:id="rId33"/>
    <p:sldId id="734" r:id="rId3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Rounded MT Bold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0B9"/>
    <a:srgbClr val="333333"/>
    <a:srgbClr val="000000"/>
    <a:srgbClr val="336699"/>
    <a:srgbClr val="0099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0889" autoAdjust="0"/>
  </p:normalViewPr>
  <p:slideViewPr>
    <p:cSldViewPr snapToGrid="0">
      <p:cViewPr varScale="1">
        <p:scale>
          <a:sx n="117" d="100"/>
          <a:sy n="117" d="100"/>
        </p:scale>
        <p:origin x="5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7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l" defTabSz="93176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176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l" defTabSz="93176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176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C0D43DB-AE9B-44C9-B826-D0711630FBC3}" type="slidenum">
              <a:rPr lang="en-US">
                <a:ea typeface="Arial Unicode MS" panose="020B0604020202020204" pitchFamily="34" charset="-128"/>
              </a:rPr>
              <a:pPr>
                <a:defRPr/>
              </a:pPr>
              <a:t>‹#›</a:t>
            </a:fld>
            <a:endParaRPr lang="en-US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25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l" defTabSz="931769" eaLnBrk="1" hangingPunct="1">
              <a:defRPr sz="1200">
                <a:latin typeface="Arial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1769" eaLnBrk="1" hangingPunct="1">
              <a:defRPr sz="1200">
                <a:latin typeface="Arial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l" defTabSz="931769" eaLnBrk="1" hangingPunct="1">
              <a:defRPr sz="1200">
                <a:latin typeface="Arial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1769" eaLnBrk="1" hangingPunct="1">
              <a:defRPr sz="1200">
                <a:latin typeface="Arial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28B6A537-8018-4331-8D85-54855E0A2A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8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6BA34-C78F-4D09-BEF6-76D8EB37BB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8479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6A537-8018-4331-8D85-54855E0A2A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6A537-8018-4331-8D85-54855E0A2A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7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PA_Master Template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l">
              <a:lnSpc>
                <a:spcPct val="90000"/>
              </a:lnSpc>
              <a:defRPr/>
            </a:pPr>
            <a:r>
              <a:rPr lang="en-US" sz="900" b="1" dirty="0">
                <a:solidFill>
                  <a:schemeClr val="bg1"/>
                </a:solidFill>
                <a:ea typeface="Arial Unicode MS" panose="020B0604020202020204" pitchFamily="34" charset="-128"/>
              </a:rPr>
              <a:t>Office of Research and Development</a:t>
            </a:r>
            <a:endParaRPr lang="en-US" sz="900" b="1" dirty="0">
              <a:ea typeface="Arial Unicode MS" panose="020B0604020202020204" pitchFamily="34" charset="-128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900" dirty="0">
                <a:solidFill>
                  <a:schemeClr val="bg1"/>
                </a:solidFill>
                <a:ea typeface="Arial Unicode MS" panose="020B0604020202020204" pitchFamily="34" charset="-128"/>
              </a:rPr>
              <a:t>National Exposure Research Laboratory, Atmospheric Modeling and Analysis Division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95600" y="3581400"/>
            <a:ext cx="6248400" cy="16764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1988" y="990600"/>
            <a:ext cx="7966075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9288" y="2559050"/>
            <a:ext cx="7978775" cy="1579563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95DC-4683-4270-AEE8-58634869E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96838"/>
            <a:ext cx="2182812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" y="96838"/>
            <a:ext cx="6396038" cy="6054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2F38-A2D7-401B-8D74-A8DD35002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75" y="96838"/>
            <a:ext cx="7943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" y="1490663"/>
            <a:ext cx="4289425" cy="466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90663"/>
            <a:ext cx="4289425" cy="466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2F1E-C7DC-42BB-9B03-B7DC02F97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1D40C-C4AD-4D54-AD0E-35853D5BD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375" y="1490663"/>
            <a:ext cx="4289425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0663"/>
            <a:ext cx="4289425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A9132-22C5-467F-9EAE-4F1344652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455F-B070-4602-9548-9CB56E852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6979-4A75-45D5-A6C3-CCED5556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84006-84F8-48C3-8FF1-101F0697F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1BDF-F2F7-4000-AA00-7AC9D022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1A97-3E89-45BA-8138-C03E0C1AF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" y="1490663"/>
            <a:ext cx="87312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charset="0"/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291FAF2A-7305-4169-9EB0-3D893EB001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93775" y="96838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0" name="Picture 6" descr="EPA_logo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563" y="55563"/>
            <a:ext cx="822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marL="539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+mj-lt"/>
          <a:ea typeface="Arial Unicode MS" panose="020B0604020202020204" pitchFamily="34" charset="-128"/>
          <a:cs typeface="+mj-cs"/>
        </a:defRPr>
      </a:lvl1pPr>
      <a:lvl2pPr marL="539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2pPr>
      <a:lvl3pPr marL="539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3pPr>
      <a:lvl4pPr marL="539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4pPr>
      <a:lvl5pPr marL="539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5pPr>
      <a:lvl6pPr marL="511175" algn="l" rtl="0" fontAlgn="base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6pPr>
      <a:lvl7pPr marL="968375" algn="l" rtl="0" fontAlgn="base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7pPr>
      <a:lvl8pPr marL="1425575" algn="l" rtl="0" fontAlgn="base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8pPr>
      <a:lvl9pPr marL="1882775" algn="l" rtl="0" fontAlgn="base">
        <a:spcBef>
          <a:spcPct val="0"/>
        </a:spcBef>
        <a:spcAft>
          <a:spcPct val="0"/>
        </a:spcAft>
        <a:defRPr sz="2000" b="1">
          <a:solidFill>
            <a:srgbClr val="0070B9"/>
          </a:solidFill>
          <a:latin typeface="Arial Rounded MT Bold" pitchFamily="34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Arial Unicode MS" panose="020B0604020202020204" pitchFamily="34" charset="-128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>
          <a:solidFill>
            <a:schemeClr val="tx1"/>
          </a:solidFill>
          <a:latin typeface="+mn-lt"/>
          <a:ea typeface="Arial Unicode MS" panose="020B0604020202020204" pitchFamily="34" charset="-128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Arial Unicode MS" panose="020B0604020202020204" pitchFamily="34" charset="-128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>
          <a:solidFill>
            <a:schemeClr val="tx1"/>
          </a:solidFill>
          <a:latin typeface="+mn-lt"/>
          <a:ea typeface="Arial Unicode MS" panose="020B0604020202020204" pitchFamily="34" charset="-128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i="1">
          <a:solidFill>
            <a:schemeClr val="tx1"/>
          </a:solidFill>
          <a:latin typeface="+mn-lt"/>
          <a:ea typeface="Arial Unicode MS" panose="020B0604020202020204" pitchFamily="34" charset="-128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4838" y="1195205"/>
            <a:ext cx="826135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Using Dynamical Downscaling to Project Changes in Climate and Air Quality</a:t>
            </a:r>
            <a:endParaRPr lang="en-US" sz="20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9725" y="2996056"/>
            <a:ext cx="8589364" cy="1398588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i="0" dirty="0" smtClean="0"/>
              <a:t>Chris Nolte</a:t>
            </a:r>
            <a:r>
              <a:rPr lang="en-US" i="0" baseline="30000" dirty="0" smtClean="0"/>
              <a:t>1</a:t>
            </a:r>
            <a:r>
              <a:rPr lang="en-US" i="0" dirty="0" smtClean="0"/>
              <a:t>, Tanya Spero</a:t>
            </a:r>
            <a:r>
              <a:rPr lang="en-US" i="0" baseline="30000" dirty="0"/>
              <a:t>1</a:t>
            </a:r>
            <a:r>
              <a:rPr lang="en-US" i="0" dirty="0" smtClean="0"/>
              <a:t>, and Jared Bowden</a:t>
            </a:r>
            <a:r>
              <a:rPr lang="en-US" i="0" baseline="30000" dirty="0" smtClean="0"/>
              <a:t>2</a:t>
            </a:r>
            <a:r>
              <a:rPr lang="en-US" i="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aseline="30000" dirty="0" smtClean="0"/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</a:pPr>
            <a:endParaRPr lang="en-US" sz="1050" dirty="0" smtClean="0"/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1600" i="0" baseline="30000" dirty="0"/>
              <a:t>1</a:t>
            </a:r>
            <a:r>
              <a:rPr lang="en-US" sz="1600" dirty="0" smtClean="0"/>
              <a:t>U.S. Environmental Protection Agency, Research Triangle Park, North Carolina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1600" baseline="30000" dirty="0" smtClean="0"/>
              <a:t>2</a:t>
            </a:r>
            <a:r>
              <a:rPr lang="en-US" sz="1600" dirty="0" smtClean="0"/>
              <a:t>Institute for the Environment, University of North Carolina, Chapel Hill, North Carolina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</a:pPr>
            <a:endParaRPr lang="en-US" sz="1050" dirty="0" smtClean="0"/>
          </a:p>
          <a:p>
            <a:pPr algn="ctr" eaLnBrk="1" hangingPunct="1">
              <a:lnSpc>
                <a:spcPct val="100000"/>
              </a:lnSpc>
              <a:spcAft>
                <a:spcPct val="25000"/>
              </a:spcAft>
            </a:pPr>
            <a:endParaRPr lang="en-US" sz="1800" dirty="0" smtClean="0"/>
          </a:p>
          <a:p>
            <a:pPr algn="ctr" eaLnBrk="1" hangingPunct="1">
              <a:lnSpc>
                <a:spcPct val="100000"/>
              </a:lnSpc>
              <a:spcAft>
                <a:spcPct val="25000"/>
              </a:spcAft>
            </a:pPr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Annual CMAS Conference</a:t>
            </a:r>
            <a:endParaRPr lang="en-US" sz="1800" dirty="0" smtClean="0"/>
          </a:p>
          <a:p>
            <a:pPr algn="ctr" eaLnBrk="1" hangingPunct="1">
              <a:lnSpc>
                <a:spcPct val="100000"/>
              </a:lnSpc>
              <a:spcAft>
                <a:spcPct val="25000"/>
              </a:spcAft>
            </a:pPr>
            <a:r>
              <a:rPr lang="en-US" sz="1800" dirty="0" smtClean="0"/>
              <a:t>7 October 2015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baseline="30000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sz="9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0" y="1534560"/>
            <a:ext cx="8138160" cy="5242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89" y="190951"/>
            <a:ext cx="7615003" cy="828380"/>
          </a:xfrm>
        </p:spPr>
        <p:txBody>
          <a:bodyPr>
            <a:noAutofit/>
          </a:bodyPr>
          <a:lstStyle/>
          <a:p>
            <a:r>
              <a:rPr lang="en-US" sz="2400" dirty="0" smtClean="0"/>
              <a:t>CESM: Decadal Variability</a:t>
            </a:r>
            <a:br>
              <a:rPr lang="en-US" sz="2400" dirty="0" smtClean="0"/>
            </a:br>
            <a:r>
              <a:rPr lang="en-US" sz="2400" dirty="0" smtClean="0"/>
              <a:t>in Annual Average </a:t>
            </a:r>
            <a:br>
              <a:rPr lang="en-US" sz="2400" dirty="0" smtClean="0"/>
            </a:br>
            <a:r>
              <a:rPr lang="en-US" sz="2400" dirty="0" smtClean="0"/>
              <a:t>2-m Temperature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5306573" y="44"/>
            <a:ext cx="2707381" cy="1783556"/>
          </a:xfrm>
          <a:prstGeom prst="rect">
            <a:avLst/>
          </a:pr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2258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2030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2464477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2040</a:t>
            </a:r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2871711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2050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1022925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2000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4653035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2030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5254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2040</a:t>
            </a:r>
            <a:endParaRPr lang="en-US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2488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2050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3702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2000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7293799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2030</a:t>
            </a:r>
            <a:endParaRPr lang="en-US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7716018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2040</a:t>
            </a:r>
            <a:endParaRPr lang="en-US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8123252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2050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6274466" y="659145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2000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063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Decadal Variability in Projected Global Mean Temperatures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C6979-4A75-45D5-A6C3-CCED5556B2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75" y="1694316"/>
            <a:ext cx="6473338" cy="3601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7618" y="5336502"/>
            <a:ext cx="21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IPCC AR5 WG1, Ch.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4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7" y="1050180"/>
            <a:ext cx="8607481" cy="5544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20" y="328183"/>
            <a:ext cx="8177515" cy="595455"/>
          </a:xfrm>
        </p:spPr>
        <p:txBody>
          <a:bodyPr>
            <a:noAutofit/>
          </a:bodyPr>
          <a:lstStyle/>
          <a:p>
            <a:r>
              <a:rPr lang="en-US" sz="2800" dirty="0" smtClean="0"/>
              <a:t>CESM: Decadal Variability in Precipitation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2176360" y="6224588"/>
            <a:ext cx="4962321" cy="228600"/>
          </a:xfrm>
        </p:spPr>
        <p:txBody>
          <a:bodyPr/>
          <a:lstStyle/>
          <a:p>
            <a:pPr algn="ctr">
              <a:defRPr/>
            </a:pPr>
            <a:fld id="{C46C6979-4A75-45D5-A6C3-CCED5556B218}" type="slidenum">
              <a:rPr lang="en-US" smtClean="0"/>
              <a:pPr algn="ctr"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87228" y="641157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2030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2509447" y="641157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2040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2916681" y="641157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2050</a:t>
            </a:r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1067895" y="641157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2000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4877890" y="642906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2030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5300109" y="642906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2040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5707343" y="642906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2050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8557" y="642906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2000</a:t>
            </a:r>
            <a:endParaRPr lang="en-US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3546" y="641157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2030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8115765" y="641157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2040</a:t>
            </a:r>
            <a:endParaRPr lang="en-US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8522999" y="641157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2050</a:t>
            </a:r>
            <a:endParaRPr lang="en-US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6674213" y="6411572"/>
            <a:ext cx="39754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300" dirty="0" smtClean="0"/>
              <a:t>2000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007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6" y="1400813"/>
            <a:ext cx="80010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0"/>
            <a:ext cx="8294914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Projected Changes by RCP at 2030 (JJA)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27489" y="1094840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RCP4.5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366124" y="1094840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RCP6.0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140977" y="1094840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RCP8.5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5" y="4045536"/>
            <a:ext cx="8001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6312" y="6437388"/>
            <a:ext cx="558270" cy="306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a typeface="Arial Unicode MS" panose="020B0604020202020204" pitchFamily="34" charset="-128"/>
              </a:rPr>
              <a:t>ppb</a:t>
            </a:r>
            <a:endParaRPr lang="en-US" b="1" dirty="0">
              <a:ea typeface="Arial Unicode MS" panose="020B060402020202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81" y="2190939"/>
            <a:ext cx="869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max 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64" y="4816444"/>
            <a:ext cx="992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MDA8 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729434" y="3462848"/>
            <a:ext cx="40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a typeface="Arial Unicode MS" panose="020B0604020202020204" pitchFamily="34" charset="-128"/>
              </a:rPr>
              <a:t>K</a:t>
            </a:r>
            <a:endParaRPr lang="en-US" b="1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9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Summary (1)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295793"/>
            <a:ext cx="8731250" cy="4660900"/>
          </a:xfrm>
        </p:spPr>
        <p:txBody>
          <a:bodyPr/>
          <a:lstStyle/>
          <a:p>
            <a:r>
              <a:rPr lang="en-US" dirty="0" smtClean="0"/>
              <a:t>Regional climate obtained by downscaling CESM for 1995-2005 is in reasonable agreement with CFSR and NARR reanalysis products</a:t>
            </a:r>
          </a:p>
          <a:p>
            <a:pPr lvl="1"/>
            <a:r>
              <a:rPr lang="en-US" dirty="0" smtClean="0"/>
              <a:t>Biases in seasonally averaged daily maximum and daily minimum temperature generally less than 1 K averaged across the U.S.</a:t>
            </a:r>
          </a:p>
          <a:p>
            <a:pPr lvl="1"/>
            <a:r>
              <a:rPr lang="en-US" dirty="0" smtClean="0"/>
              <a:t>Regionally averaged biases less than 2 K for most regions and seasons, although locally higher biases occur throughout the U.S.</a:t>
            </a:r>
          </a:p>
          <a:p>
            <a:pPr lvl="1"/>
            <a:r>
              <a:rPr lang="en-US" dirty="0" smtClean="0"/>
              <a:t>Overall precipitation pattern well represented, with wet bias.</a:t>
            </a:r>
          </a:p>
          <a:p>
            <a:endParaRPr lang="en-US" dirty="0" smtClean="0"/>
          </a:p>
          <a:p>
            <a:r>
              <a:rPr lang="en-US" dirty="0" smtClean="0"/>
              <a:t>Warming is projected throughout the U.S. for all scenarios</a:t>
            </a:r>
          </a:p>
          <a:p>
            <a:pPr lvl="1"/>
            <a:r>
              <a:rPr lang="en-US" dirty="0" smtClean="0"/>
              <a:t>Substantial </a:t>
            </a:r>
            <a:r>
              <a:rPr lang="en-US" dirty="0" err="1" smtClean="0"/>
              <a:t>interannual</a:t>
            </a:r>
            <a:r>
              <a:rPr lang="en-US" dirty="0" smtClean="0"/>
              <a:t> variability in regional temperature trends</a:t>
            </a:r>
          </a:p>
          <a:p>
            <a:pPr lvl="1"/>
            <a:r>
              <a:rPr lang="en-US" dirty="0" smtClean="0"/>
              <a:t>Near-term warming in RCP6.0 generally less than RCP4.5</a:t>
            </a:r>
          </a:p>
          <a:p>
            <a:pPr lvl="1"/>
            <a:r>
              <a:rPr lang="en-US" dirty="0" smtClean="0"/>
              <a:t>Some regions have decadal cooling periods </a:t>
            </a:r>
          </a:p>
          <a:p>
            <a:endParaRPr lang="en-US" dirty="0" smtClean="0"/>
          </a:p>
          <a:p>
            <a:r>
              <a:rPr lang="en-US" dirty="0" smtClean="0"/>
              <a:t>No evident trend in near-term precipitation for any of these scenarios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Summary (2)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Keeping emissions constant at 2030 levels, projected climate change leads to “climate penalty” of 0.5–4.5 ppb in MDA8 O</a:t>
            </a:r>
            <a:r>
              <a:rPr lang="en-US" baseline="-25000" dirty="0" smtClean="0"/>
              <a:t>3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Areas of ozone increases generally collocated with increases in daily maximum temperatures, though small MDA8 decreases are simulated in some areas at 2030.</a:t>
            </a:r>
          </a:p>
          <a:p>
            <a:endParaRPr lang="en-US" dirty="0"/>
          </a:p>
          <a:p>
            <a:r>
              <a:rPr lang="en-US" dirty="0" smtClean="0"/>
              <a:t>No significant change in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concentrations</a:t>
            </a:r>
          </a:p>
          <a:p>
            <a:pPr lvl="1"/>
            <a:r>
              <a:rPr lang="en-US" dirty="0" smtClean="0"/>
              <a:t>Did not model climate change impacts on wildfire or dust emissions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EPA Strategic Goal 1: Addressing Climate Change and Improving Air Quality</a:t>
            </a:r>
          </a:p>
          <a:p>
            <a:endParaRPr lang="en-US" dirty="0" smtClean="0"/>
          </a:p>
          <a:p>
            <a:r>
              <a:rPr lang="en-US" dirty="0" smtClean="0"/>
              <a:t>General approach:</a:t>
            </a:r>
          </a:p>
          <a:p>
            <a:pPr lvl="1"/>
            <a:r>
              <a:rPr lang="en-US" dirty="0" smtClean="0"/>
              <a:t>Use WRF to dynamically downscale global climate models (GCMs) to create regional climate for North America</a:t>
            </a:r>
          </a:p>
          <a:p>
            <a:pPr lvl="1"/>
            <a:r>
              <a:rPr lang="en-US" dirty="0" smtClean="0"/>
              <a:t>Use these as meteorological inputs to CMAQ to simulate </a:t>
            </a:r>
            <a:r>
              <a:rPr lang="en-US" dirty="0" smtClean="0">
                <a:solidFill>
                  <a:srgbClr val="FF0000"/>
                </a:solidFill>
              </a:rPr>
              <a:t>changes</a:t>
            </a:r>
            <a:r>
              <a:rPr lang="en-US" dirty="0" smtClean="0"/>
              <a:t> in air quality for some future period</a:t>
            </a:r>
          </a:p>
          <a:p>
            <a:endParaRPr lang="en-US" dirty="0" smtClean="0"/>
          </a:p>
          <a:p>
            <a:r>
              <a:rPr lang="en-US" dirty="0" smtClean="0"/>
              <a:t>We have developed and tested dynamical downscaling methods on historical meteorological fields, and applied these methods to downscale three U.S.-based GCMs:</a:t>
            </a:r>
          </a:p>
          <a:p>
            <a:pPr lvl="1"/>
            <a:r>
              <a:rPr lang="en-US" dirty="0" smtClean="0"/>
              <a:t>NASA Goddard Institute for Space Studies ModelE2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NCAR/DOE Community Earth System Model (CESM)</a:t>
            </a:r>
          </a:p>
          <a:p>
            <a:pPr lvl="1"/>
            <a:r>
              <a:rPr lang="en-US" dirty="0" smtClean="0"/>
              <a:t>NOAA Geophysical Fluid Dynamics Laboratory CM3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Global Climate Scenarios and the Representative Concentration Pathways (RCPs)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375" y="1550623"/>
            <a:ext cx="8731250" cy="1447409"/>
          </a:xfrm>
        </p:spPr>
        <p:txBody>
          <a:bodyPr/>
          <a:lstStyle/>
          <a:p>
            <a:r>
              <a:rPr lang="en-US" dirty="0"/>
              <a:t>Coupled Model Intercomparison Project phase 5 (CMIP5): coordinated set of modeling experiments by participating models in IPCC Fifth Assessment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C46C6979-4A75-45D5-A6C3-CCED5556B218}" type="slidenum">
              <a:rPr lang="en-US" sz="1200" smtClean="0"/>
              <a:pPr algn="ctr">
                <a:defRPr/>
              </a:pPr>
              <a:t>3</a:t>
            </a:fld>
            <a:endParaRPr lang="en-US" sz="1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" y="3461816"/>
            <a:ext cx="9191734" cy="2126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1395" y="5582877"/>
            <a:ext cx="228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Moss et al., </a:t>
            </a:r>
            <a:r>
              <a:rPr lang="en-US" i="1" dirty="0" smtClean="0"/>
              <a:t>Nature</a:t>
            </a:r>
            <a:r>
              <a:rPr lang="en-US" dirty="0" smtClean="0"/>
              <a:t>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Dynamical Downscaling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375" y="1360036"/>
            <a:ext cx="8182882" cy="486455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CESM CMIP5 </a:t>
            </a:r>
            <a:r>
              <a:rPr lang="en-US" dirty="0"/>
              <a:t>data (0.9° × </a:t>
            </a:r>
            <a:r>
              <a:rPr lang="en-US" dirty="0" smtClean="0"/>
              <a:t>1.25°) acquired from Earth System Grid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“historical” run: 1995–2005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2025–2055 </a:t>
            </a:r>
            <a:r>
              <a:rPr lang="en-US" dirty="0" smtClean="0"/>
              <a:t>from each of RCP4.5, RCP6.0, and RCP8.5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Input data used at 6-h intervals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Lake surface temperature data from CLM (CESM land component) used to prescribe lake temperatures in WRF (Spero et al., </a:t>
            </a:r>
            <a:r>
              <a:rPr lang="en-US" i="1" dirty="0" smtClean="0"/>
              <a:t>J. Climate</a:t>
            </a:r>
            <a:r>
              <a:rPr lang="en-US" dirty="0" smtClean="0"/>
              <a:t>, in press)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WRFv3.4.1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36-km domain over most of North America (199 </a:t>
            </a:r>
            <a:r>
              <a:rPr lang="en-US" dirty="0"/>
              <a:t>× </a:t>
            </a:r>
            <a:r>
              <a:rPr lang="en-US" dirty="0" smtClean="0"/>
              <a:t>127 grid points)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34 layers up to 50 hPa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Continuous runs (no </a:t>
            </a:r>
            <a:r>
              <a:rPr lang="en-US" dirty="0" err="1" smtClean="0"/>
              <a:t>reinitialization</a:t>
            </a:r>
            <a:r>
              <a:rPr lang="en-US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Spectral nudging of wavelengths &gt;1500 km toward CESM fields, applied above PBL only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C6979-4A75-45D5-A6C3-CCED5556B2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Air Quality Modeling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CMAQ 5.0.2 with CB05TUMP chemical mechanism, AERO6, online computation of </a:t>
            </a:r>
            <a:r>
              <a:rPr lang="en-US" dirty="0" err="1" smtClean="0"/>
              <a:t>LNOx</a:t>
            </a:r>
            <a:r>
              <a:rPr lang="en-US" dirty="0" smtClean="0"/>
              <a:t> and photolysis; not using </a:t>
            </a:r>
            <a:r>
              <a:rPr lang="en-US" dirty="0" err="1" smtClean="0"/>
              <a:t>bidi</a:t>
            </a:r>
            <a:r>
              <a:rPr lang="en-US" dirty="0" smtClean="0"/>
              <a:t> or windblown dust options</a:t>
            </a:r>
          </a:p>
          <a:p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/>
              <a:t>meteorology downscaled from “historical” CESM simulation (1995-2005) and 2025-2035 from RCP4.5, RCP6.0, and RCP8.5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EPA OTAQ 2030 emissions incorporating existing regulations used for both historical and future CMAQ simulations</a:t>
            </a:r>
          </a:p>
          <a:p>
            <a:pPr lvl="1"/>
            <a:r>
              <a:rPr lang="en-US" dirty="0" smtClean="0"/>
              <a:t>Emissions of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and SO</a:t>
            </a:r>
            <a:r>
              <a:rPr lang="en-US" baseline="-25000" dirty="0" smtClean="0"/>
              <a:t>2</a:t>
            </a:r>
            <a:r>
              <a:rPr lang="en-US" dirty="0" smtClean="0"/>
              <a:t> have declined dramatically in recent years and are projected to continue to decline</a:t>
            </a:r>
          </a:p>
          <a:p>
            <a:pPr lvl="1"/>
            <a:r>
              <a:rPr lang="en-US" dirty="0" smtClean="0"/>
              <a:t>Focus of this effort is on the effect of climate change on AQ at 2030</a:t>
            </a:r>
          </a:p>
          <a:p>
            <a:pPr lvl="1"/>
            <a:r>
              <a:rPr lang="en-US" dirty="0" smtClean="0"/>
              <a:t>Changes are </a:t>
            </a:r>
            <a:r>
              <a:rPr lang="en-US" dirty="0" smtClean="0">
                <a:solidFill>
                  <a:srgbClr val="00B0F0"/>
                </a:solidFill>
              </a:rPr>
              <a:t>relative to what conditions would be if climate did not change</a:t>
            </a:r>
            <a:r>
              <a:rPr lang="en-US" dirty="0" smtClean="0"/>
              <a:t> rather than to present day</a:t>
            </a:r>
          </a:p>
          <a:p>
            <a:pPr lvl="1"/>
            <a:r>
              <a:rPr lang="en-US" dirty="0" smtClean="0"/>
              <a:t>Year 2007 wildfire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92" y="20354"/>
            <a:ext cx="8484433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Analysis Across NCDC Climate Regions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4" y="1153481"/>
            <a:ext cx="6562725" cy="43213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2005" y="4470441"/>
            <a:ext cx="24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Courtesy NOAA NCDC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40732" y="5567771"/>
            <a:ext cx="809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B0F0"/>
                </a:solidFill>
              </a:rPr>
              <a:t>Climatological evaluation</a:t>
            </a:r>
            <a:r>
              <a:rPr lang="en-US" sz="1800" dirty="0" smtClean="0"/>
              <a:t> in comparison to CFSR and NARR </a:t>
            </a:r>
            <a:r>
              <a:rPr lang="en-US" sz="1800" dirty="0" err="1" smtClean="0"/>
              <a:t>reanalyses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591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500" y="73888"/>
            <a:ext cx="8140598" cy="788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CESM-WRF 2-m Temperature </a:t>
            </a:r>
            <a:r>
              <a:rPr lang="en-US" sz="2800" dirty="0"/>
              <a:t>Bias </a:t>
            </a:r>
            <a:r>
              <a:rPr lang="en-US" sz="2800" dirty="0" smtClean="0"/>
              <a:t>1995–2005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0" y="1031153"/>
            <a:ext cx="6858000" cy="3429000"/>
          </a:xfrm>
        </p:spPr>
      </p:pic>
      <p:sp>
        <p:nvSpPr>
          <p:cNvPr id="7" name="TextBox 6"/>
          <p:cNvSpPr txBox="1"/>
          <p:nvPr/>
        </p:nvSpPr>
        <p:spPr>
          <a:xfrm>
            <a:off x="7080046" y="3859970"/>
            <a:ext cx="23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a typeface="Arial Unicode MS" panose="020B0604020202020204" pitchFamily="34" charset="-128"/>
              </a:rPr>
              <a:t>K</a:t>
            </a:r>
            <a:endParaRPr lang="en-US" b="1" dirty="0">
              <a:ea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283880" y="4492287"/>
            <a:ext cx="2186212" cy="144022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ＭＳ Ｐゴシック" pitchFamily="1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799920"/>
              </p:ext>
            </p:extLst>
          </p:nvPr>
        </p:nvGraphicFramePr>
        <p:xfrm>
          <a:off x="2832064" y="4369868"/>
          <a:ext cx="513397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Worksheet" r:id="rId6" imgW="5134043" imgH="2295457" progId="Excel.Sheet.12">
                  <p:embed/>
                </p:oleObj>
              </mc:Choice>
              <mc:Fallback>
                <p:oleObj name="Worksheet" r:id="rId6" imgW="5134043" imgH="2295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32064" y="4369868"/>
                        <a:ext cx="5133975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3972394" y="6453188"/>
            <a:ext cx="4092315" cy="21220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67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80" y="96838"/>
            <a:ext cx="8199619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CESM-WRF Average Annual Precipitation 1995</a:t>
            </a:r>
            <a:r>
              <a:rPr lang="en-US" dirty="0"/>
              <a:t>–</a:t>
            </a:r>
            <a:r>
              <a:rPr lang="en-US" sz="2400" dirty="0" smtClean="0"/>
              <a:t>2005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38465" y="4440426"/>
            <a:ext cx="466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ea typeface="Arial Unicode MS" panose="020B0604020202020204" pitchFamily="34" charset="-128"/>
              </a:rPr>
              <a:t>WRF generally reproduces broad spatial pattern of precipitation across the U.S., with a wet bias relative to NARR.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" y="1226337"/>
            <a:ext cx="28575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76" y="1226337"/>
            <a:ext cx="28575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25" y="1226337"/>
            <a:ext cx="28575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5211" y="1173846"/>
            <a:ext cx="13432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NARR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0809" y="1173846"/>
            <a:ext cx="13432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CESM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9677" y="1173846"/>
            <a:ext cx="15649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CESM –NARR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64067" y="3575160"/>
            <a:ext cx="50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a typeface="Arial Unicode MS" panose="020B0604020202020204" pitchFamily="34" charset="-128"/>
              </a:rPr>
              <a:t>cm</a:t>
            </a:r>
            <a:endParaRPr lang="en-US" b="1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4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0"/>
            <a:ext cx="8294914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Change in Summer (JJA) Average Daily Maximum Temperatures circa 2030 and 2050 by RCP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53070" y="5606322"/>
            <a:ext cx="23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a typeface="Arial Unicode MS" panose="020B0604020202020204" pitchFamily="34" charset="-128"/>
              </a:rPr>
              <a:t>K</a:t>
            </a:r>
            <a:endParaRPr lang="en-US" b="1" dirty="0">
              <a:ea typeface="Arial Unicode MS" panose="020B060402020202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BEC862A4-BAB8-4585-963C-27C28F4EE14D}" type="slidenum">
              <a:rPr lang="en-US" sz="1200" smtClean="0"/>
              <a:pPr algn="ctr">
                <a:defRPr/>
              </a:pPr>
              <a:t>9</a:t>
            </a:fld>
            <a:endParaRPr lang="en-U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26" y="1490663"/>
            <a:ext cx="7457440" cy="4660900"/>
          </a:xfrm>
        </p:spPr>
      </p:pic>
      <p:sp>
        <p:nvSpPr>
          <p:cNvPr id="8" name="TextBox 7"/>
          <p:cNvSpPr txBox="1"/>
          <p:nvPr/>
        </p:nvSpPr>
        <p:spPr>
          <a:xfrm>
            <a:off x="126749" y="2362954"/>
            <a:ext cx="1149790" cy="30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2025–2035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6749" y="4139862"/>
            <a:ext cx="1149790" cy="30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2045–2055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7251" y="1124820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RCP4.5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6084" y="1124820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RCP6.0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006067" y="1124820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RCP8.5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19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Rounded MT Bold"/>
        <a:ea typeface="ＭＳ Ｐゴシック"/>
        <a:cs typeface=""/>
      </a:majorFont>
      <a:minorFont>
        <a:latin typeface="Arial Rounded MT Bol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5BD36FA-8BCD-4ED7-BDC8-4D12F5ED474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592A69E-280D-4EE4-AB72-24AA58A6A01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C49FC45-8606-4139-B9D5-A2D2B7ADCA9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C2B8396-780F-4A8A-ADC2-195F998EB9A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8184E4E-9F37-401D-8E5A-30CC23B7915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0A5EF3F-F406-413C-AEEF-67585B5E10EB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576FBCF-2A70-43E2-B622-4FD5084EE63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670A10D-1CE2-4845-85A2-F436B8182D40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9DCE84A8-B038-47AB-93CB-A2967A31644E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D6B6C262-CB3D-4602-A77F-E7A80968CEA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7A63FFB-E8D2-4A27-B39A-AA20A58B4D4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57B2947-5D72-41B8-B7CC-9E75DD96794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94E55A9-8F2F-45A3-B279-D266088C3F9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FCF5D75-4654-467C-AEF0-09085EDDC2B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C32A4CE-6499-4B84-80CA-CBABAB151F1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858E615-E9BD-4DFE-801B-234FEDA19F1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DAC1D863-509C-4B87-9A9A-4227D097A96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2F4F0A5-B165-4196-AD37-B90A3446357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21501</TotalTime>
  <Words>729</Words>
  <Application>Microsoft Office PowerPoint</Application>
  <PresentationFormat>On-screen Show (4:3)</PresentationFormat>
  <Paragraphs>134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Unicode MS</vt:lpstr>
      <vt:lpstr>ＭＳ Ｐゴシック</vt:lpstr>
      <vt:lpstr>Arial</vt:lpstr>
      <vt:lpstr>Arial Rounded MT Bold</vt:lpstr>
      <vt:lpstr>Times</vt:lpstr>
      <vt:lpstr>Blank Presentation</vt:lpstr>
      <vt:lpstr>Worksheet</vt:lpstr>
      <vt:lpstr>Using Dynamical Downscaling to Project Changes in Climate and Air Quality</vt:lpstr>
      <vt:lpstr>Introduction</vt:lpstr>
      <vt:lpstr>Global Climate Scenarios and the Representative Concentration Pathways (RCPs)</vt:lpstr>
      <vt:lpstr>Dynamical Downscaling</vt:lpstr>
      <vt:lpstr>Air Quality Modeling</vt:lpstr>
      <vt:lpstr>Analysis Across NCDC Climate Regions</vt:lpstr>
      <vt:lpstr>CESM-WRF 2-m Temperature Bias 1995–2005 </vt:lpstr>
      <vt:lpstr>CESM-WRF Average Annual Precipitation 1995–2005 </vt:lpstr>
      <vt:lpstr>Change in Summer (JJA) Average Daily Maximum Temperatures circa 2030 and 2050 by RCP </vt:lpstr>
      <vt:lpstr>CESM: Decadal Variability in Annual Average  2-m Temperature</vt:lpstr>
      <vt:lpstr>Decadal Variability in Projected Global Mean Temperatures </vt:lpstr>
      <vt:lpstr>CESM: Decadal Variability in Precipitation</vt:lpstr>
      <vt:lpstr>Projected Changes by RCP at 2030 (JJA)  </vt:lpstr>
      <vt:lpstr>Summary (1)</vt:lpstr>
      <vt:lpstr>Summary (2)</vt:lpstr>
    </vt:vector>
  </TitlesOfParts>
  <Company>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Nolte</dc:creator>
  <cp:lastModifiedBy>Nolte, Chris</cp:lastModifiedBy>
  <cp:revision>955</cp:revision>
  <cp:lastPrinted>2015-10-07T11:33:03Z</cp:lastPrinted>
  <dcterms:created xsi:type="dcterms:W3CDTF">2008-09-29T20:29:27Z</dcterms:created>
  <dcterms:modified xsi:type="dcterms:W3CDTF">2015-10-07T11:35:19Z</dcterms:modified>
</cp:coreProperties>
</file>