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76" r:id="rId2"/>
    <p:sldId id="300" r:id="rId3"/>
    <p:sldId id="30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21" r:id="rId14"/>
    <p:sldId id="313" r:id="rId15"/>
    <p:sldId id="322" r:id="rId16"/>
    <p:sldId id="314" r:id="rId17"/>
    <p:sldId id="325" r:id="rId18"/>
    <p:sldId id="317" r:id="rId19"/>
    <p:sldId id="318" r:id="rId20"/>
    <p:sldId id="319" r:id="rId21"/>
    <p:sldId id="323" r:id="rId22"/>
    <p:sldId id="320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00"/>
    <a:srgbClr val="DCDA8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00" autoAdjust="0"/>
  </p:normalViewPr>
  <p:slideViewPr>
    <p:cSldViewPr>
      <p:cViewPr>
        <p:scale>
          <a:sx n="113" d="100"/>
          <a:sy n="113" d="100"/>
        </p:scale>
        <p:origin x="-84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6723-6A91-4975-81BB-B1263BD5A98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3ED4-377F-410F-A3C0-366D42DC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2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9" rIns="93316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9" rIns="93316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65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E32A966-E7CB-44D3-86EA-11CEDF6A939E}" type="datetime1">
              <a:rPr lang="en-US" smtClean="0"/>
              <a:t>10/3/2015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124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1000" y="1752600"/>
            <a:ext cx="8458200" cy="1600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/>
              <a:t>Evaluation </a:t>
            </a:r>
            <a:r>
              <a:rPr lang="en-US" sz="3200" dirty="0"/>
              <a:t>of modeled surface ozone biases as a function of cloud cover fraction 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9600" y="4038600"/>
            <a:ext cx="83058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Hyun </a:t>
            </a:r>
            <a:r>
              <a:rPr lang="en-US" sz="1600" dirty="0" err="1"/>
              <a:t>Cheol</a:t>
            </a:r>
            <a:r>
              <a:rPr lang="en-US" sz="1600" dirty="0"/>
              <a:t> Kim</a:t>
            </a:r>
            <a:r>
              <a:rPr lang="en-US" sz="1600" baseline="30000" dirty="0"/>
              <a:t>1,2</a:t>
            </a:r>
            <a:r>
              <a:rPr lang="en-US" sz="1600" dirty="0"/>
              <a:t>, Pius </a:t>
            </a:r>
            <a:r>
              <a:rPr lang="en-US" sz="1600" dirty="0" smtClean="0"/>
              <a:t>Lee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Fong </a:t>
            </a:r>
            <a:r>
              <a:rPr lang="en-US" sz="1600" dirty="0"/>
              <a:t>Ngan</a:t>
            </a:r>
            <a:r>
              <a:rPr lang="en-US" sz="1600" baseline="30000" dirty="0"/>
              <a:t>1,2</a:t>
            </a:r>
            <a:r>
              <a:rPr lang="en-US" sz="1600" dirty="0"/>
              <a:t>, </a:t>
            </a:r>
            <a:r>
              <a:rPr lang="en-US" sz="1600" dirty="0" err="1"/>
              <a:t>Youhua</a:t>
            </a:r>
            <a:r>
              <a:rPr lang="en-US" sz="1600" dirty="0"/>
              <a:t> Tang</a:t>
            </a:r>
            <a:r>
              <a:rPr lang="en-US" sz="1600" baseline="30000" dirty="0"/>
              <a:t>1,2</a:t>
            </a:r>
            <a:r>
              <a:rPr lang="en-US" sz="1600" dirty="0"/>
              <a:t>, </a:t>
            </a:r>
            <a:r>
              <a:rPr lang="en-US" sz="1600" dirty="0" err="1"/>
              <a:t>Hye</a:t>
            </a:r>
            <a:r>
              <a:rPr lang="en-US" sz="1600" dirty="0"/>
              <a:t> Lim Yoo</a:t>
            </a:r>
            <a:r>
              <a:rPr lang="en-US" sz="1600" baseline="30000" dirty="0"/>
              <a:t>1,2</a:t>
            </a:r>
            <a:r>
              <a:rPr lang="en-US" sz="1600" dirty="0" smtClean="0"/>
              <a:t>, </a:t>
            </a:r>
            <a:r>
              <a:rPr lang="en-US" sz="1600" dirty="0"/>
              <a:t>Li </a:t>
            </a:r>
            <a:r>
              <a:rPr lang="en-US" sz="1600" dirty="0" smtClean="0"/>
              <a:t>Pan</a:t>
            </a:r>
            <a:r>
              <a:rPr lang="en-US" sz="1600" baseline="30000" dirty="0" smtClean="0"/>
              <a:t>1,2 </a:t>
            </a:r>
            <a:r>
              <a:rPr lang="en-US" sz="1600" dirty="0" smtClean="0"/>
              <a:t>and </a:t>
            </a:r>
            <a:r>
              <a:rPr lang="en-US" sz="1600" dirty="0" err="1"/>
              <a:t>Ivanka</a:t>
            </a:r>
            <a:r>
              <a:rPr lang="en-US" sz="1600" dirty="0"/>
              <a:t> Stajner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  <a:endParaRPr lang="en-US" sz="1600" baseline="30000" dirty="0"/>
          </a:p>
          <a:p>
            <a:pPr algn="ctr"/>
            <a:endParaRPr lang="en-US" sz="1600" dirty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 </a:t>
            </a:r>
            <a:r>
              <a:rPr lang="en-US" sz="1600" dirty="0" smtClean="0"/>
              <a:t>NOAA Air </a:t>
            </a:r>
            <a:r>
              <a:rPr lang="en-US" sz="1600" dirty="0"/>
              <a:t>Resources Laboratory, College Park, MD</a:t>
            </a:r>
          </a:p>
          <a:p>
            <a:pPr algn="ctr"/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 smtClean="0"/>
              <a:t>University of Maryland, Cooperative </a:t>
            </a:r>
            <a:r>
              <a:rPr lang="en-US" sz="1600" dirty="0"/>
              <a:t>Institute for Climate and Satellites, College Park, </a:t>
            </a:r>
            <a:r>
              <a:rPr lang="en-US" sz="1600" dirty="0" smtClean="0"/>
              <a:t>MD</a:t>
            </a:r>
          </a:p>
          <a:p>
            <a:pPr algn="ctr"/>
            <a:r>
              <a:rPr lang="en-US" sz="1600" baseline="30000" dirty="0" smtClean="0"/>
              <a:t>3</a:t>
            </a:r>
            <a:r>
              <a:rPr lang="en-US" sz="1600" dirty="0" smtClean="0"/>
              <a:t> NOAA National </a:t>
            </a:r>
            <a:r>
              <a:rPr lang="en-US" sz="1600" dirty="0"/>
              <a:t>Weather Service, Silver Spring, MD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unCheol.Kim\Documents\user\work\NAQFC\2015 Cloud\CF-naqfc.201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2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yunCheol.Kim\Documents\user\work\NAQFC\2015 Cloud\CF-modis.201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yunCheol.Kim\Documents\user\work\NAQFC\2015 Cloud\CF-modis.201408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20" y="591052"/>
            <a:ext cx="4572000" cy="2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yunCheol.Kim\Documents\user\work\NAQFC\2015 Cloud\CF-naqfc.201408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052"/>
            <a:ext cx="4572000" cy="2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503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CF (snapshot)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611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CF (snapshot)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3593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CF (monthly mean)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581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MODIS CF (monthly mean)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unCheol.Kim\Documents\user\paper\2015 NAQFC-Cloud\CF-hist.201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3392"/>
            <a:ext cx="7315200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Cloud Fraction distribution (land only)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yunCheol.Kim\Documents\user\work\_Meeting\20150401 SLCP\NAQFC\CF-O3-modis.2014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45720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yunCheol.Kim\Documents\user\work\_Meeting\20150401 SLCP\NAQFC\CF-O3-NAQFC.201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Cloud Fraction &amp; Surface Ozone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257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AQS MDA8 ozone (daily max 8h moving average ozone, 1024 sites)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unCheol.Kim\Documents\user\paper\Complete\2015 NAQFC-Cloud\final\Fig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paper\Complete\2015 NAQFC-Cloud\reply\CF-MDA8O3-sc-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26" y="228600"/>
            <a:ext cx="699287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yunCheol.Kim\Documents\user\work\NAQFC\2015 Cloud\dCF-dO3.2014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6420"/>
            <a:ext cx="45720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yunCheol.Kim\Documents\user\work\_Meeting\20150401 SLCP\NAQFC\dCF-dO3.sc.201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43000" y="4953000"/>
            <a:ext cx="7772400" cy="1477328"/>
            <a:chOff x="1143000" y="4953000"/>
            <a:chExt cx="77724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4953000"/>
              <a:ext cx="3276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 = -10.5 ppb/100%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Mean AQS O3 = 42.92 ppb</a:t>
              </a:r>
            </a:p>
            <a:p>
              <a:r>
                <a:rPr lang="en-US" dirty="0" smtClean="0">
                  <a:solidFill>
                    <a:srgbClr val="00B0F0"/>
                  </a:solidFill>
                </a:rPr>
                <a:t>Mean NAQFC O3 = 48.71 ppb</a:t>
              </a:r>
            </a:p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Mean CF (MODIS) = 0.56</a:t>
              </a:r>
            </a:p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Mean CF (NAQFC) = 0.36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9200" y="5257800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 panose="05000000000000000000" pitchFamily="2" charset="2"/>
                </a:rPr>
                <a:t>0.2 CF means 2.1 ppb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 (36% of O</a:t>
              </a:r>
              <a:r>
                <a:rPr lang="en-US" baseline="-25000" dirty="0" smtClean="0">
                  <a:sym typeface="Wingdings" panose="05000000000000000000" pitchFamily="2" charset="2"/>
                </a:rPr>
                <a:t>3</a:t>
              </a:r>
              <a:r>
                <a:rPr lang="en-US" dirty="0" smtClean="0">
                  <a:sym typeface="Wingdings" panose="05000000000000000000" pitchFamily="2" charset="2"/>
                </a:rPr>
                <a:t> overestimation, 5.79 ppb)</a:t>
              </a:r>
              <a:endParaRPr lang="en-US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4419600" y="5410200"/>
              <a:ext cx="533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CF difference &amp; ozone bias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Cloud fraction comparison </a:t>
            </a:r>
            <a:br>
              <a:rPr lang="en-US" sz="3200" dirty="0" smtClean="0"/>
            </a:br>
            <a:r>
              <a:rPr lang="en-US" sz="2000" dirty="0" smtClean="0"/>
              <a:t>(2004-2009, 103 military sites, monthly mean)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HyunCheol.Kim\Documents\user\work\_Meeting\20151005 CMAS\Cloud\CF-MODIS-Mil.2004-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MODIS cloud fraction &amp; weather chart</a:t>
            </a:r>
            <a:br>
              <a:rPr lang="en-US" sz="3200" dirty="0" smtClean="0"/>
            </a:br>
            <a:r>
              <a:rPr lang="en-US" sz="3200" dirty="0" smtClean="0"/>
              <a:t>(East Asia)</a:t>
            </a:r>
            <a:endParaRPr lang="en-US" sz="3200" dirty="0"/>
          </a:p>
        </p:txBody>
      </p:sp>
      <p:pic>
        <p:nvPicPr>
          <p:cNvPr id="1026" name="Picture 2" descr="C:\Users\HyunCheol.Kim\Documents\user\work\_Meeting\20150401 SLCP\sfc3_20140501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7295"/>
            <a:ext cx="6400800" cy="53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work\_Meeting\20150401 SLCP\2000px-Cloud_Cover_in_Okta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447800" cy="23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1487295"/>
            <a:ext cx="8001000" cy="5370705"/>
            <a:chOff x="228600" y="1487295"/>
            <a:chExt cx="8001000" cy="5370705"/>
          </a:xfrm>
        </p:grpSpPr>
        <p:pic>
          <p:nvPicPr>
            <p:cNvPr id="6" name="Picture 2" descr="C:\Users\HyunCheol.Kim\Documents\user\work\_Meeting\20150401 SLCP\cld.201405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487295"/>
              <a:ext cx="6400800" cy="5370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8600" y="5966936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Georeferencing &amp; Alpha channel blending</a:t>
              </a:r>
              <a:endParaRPr lang="en-US" sz="1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Cloud Fraction &amp; Surface Ozone</a:t>
            </a:r>
            <a:br>
              <a:rPr lang="en-US" sz="3200" dirty="0" smtClean="0"/>
            </a:br>
            <a:r>
              <a:rPr lang="en-US" sz="3200" dirty="0" smtClean="0"/>
              <a:t>(May 2014)</a:t>
            </a:r>
            <a:endParaRPr lang="en-US" sz="3200" dirty="0"/>
          </a:p>
        </p:txBody>
      </p:sp>
      <p:pic>
        <p:nvPicPr>
          <p:cNvPr id="1026" name="Picture 2" descr="C:\Users\HyunCheol.Kim\Documents\user\work\_Meeting\20150401 SLCP\CF-O3.mod.2014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work\_Meeting\20150401 SLCP\CF-O3.obs.201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8458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yunCheol.Kim\Documents\user\work\_Meeting\20150401 SLCP\KR\CF-hist-KR.2014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21658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yunCheol.Kim\Documents\user\work\_Meeting\20150401 SLCP\CF-O3.bias.2014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1658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Cloud fraction comparison</a:t>
            </a:r>
            <a:br>
              <a:rPr lang="en-US" sz="3200" dirty="0" smtClean="0"/>
            </a:br>
            <a:r>
              <a:rPr lang="en-US" sz="2000" dirty="0" smtClean="0"/>
              <a:t>(May 2014, KMA)</a:t>
            </a:r>
            <a:endParaRPr lang="en-US" sz="2000" dirty="0"/>
          </a:p>
        </p:txBody>
      </p:sp>
      <p:pic>
        <p:nvPicPr>
          <p:cNvPr id="3" name="Picture 13" descr="C:\Users\HyunCheol.Kim\Documents\user\work\_Meeting\20150401 SLCP\cld-kma-modis.K09.2014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108"/>
            <a:ext cx="4572000" cy="34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yunCheol.Kim\Documents\user\work\_Meeting\20150401 SLCP\cld-kma-mod.K09.201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4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019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MODIS CF is slightly higher than KMA CF while CMAQ CF shows considerable underestimation.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1" y="1905000"/>
            <a:ext cx="461665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MODIS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67535" y="1905000"/>
            <a:ext cx="461665" cy="1371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r="5341" b="14204"/>
          <a:stretch/>
        </p:blipFill>
        <p:spPr>
          <a:xfrm>
            <a:off x="0" y="2580706"/>
            <a:ext cx="4572000" cy="161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381" y="1611868"/>
            <a:ext cx="777261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723910:  US Point </a:t>
            </a:r>
            <a:r>
              <a:rPr lang="en-US" b="1" dirty="0" err="1" smtClean="0"/>
              <a:t>Mugu</a:t>
            </a:r>
            <a:r>
              <a:rPr lang="en-US" b="1" dirty="0" smtClean="0"/>
              <a:t> NAS       latitude: 34.117, longitude: -119.117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2016" y="2102986"/>
            <a:ext cx="2820644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CFSR_18Z monthly mean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3637" b="14205"/>
          <a:stretch/>
        </p:blipFill>
        <p:spPr>
          <a:xfrm>
            <a:off x="0" y="4773079"/>
            <a:ext cx="4572000" cy="1617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749" y="4276042"/>
            <a:ext cx="3136051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ECMWF_18Z monthly mean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 r="3863" b="14204"/>
          <a:stretch/>
        </p:blipFill>
        <p:spPr>
          <a:xfrm>
            <a:off x="4572000" y="4790332"/>
            <a:ext cx="4572000" cy="161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9418" y="4276042"/>
            <a:ext cx="3098156" cy="484133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MERRA_18Z monthly mean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r="3863" b="14204"/>
          <a:stretch/>
        </p:blipFill>
        <p:spPr>
          <a:xfrm>
            <a:off x="4503872" y="2557514"/>
            <a:ext cx="4572000" cy="16266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2085265"/>
            <a:ext cx="2517869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JRA-55 monthly mean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Long-term cloud fraction comparison</a:t>
            </a:r>
            <a:br>
              <a:rPr lang="en-US" sz="3200" dirty="0" smtClean="0"/>
            </a:br>
            <a:r>
              <a:rPr lang="en-US" sz="2000" dirty="0" smtClean="0"/>
              <a:t>(Observation &amp; Global Models)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69644" y="6412468"/>
            <a:ext cx="309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(Courtesy by </a:t>
            </a:r>
            <a:r>
              <a:rPr lang="en-US" dirty="0" err="1" smtClean="0"/>
              <a:t>Hye</a:t>
            </a:r>
            <a:r>
              <a:rPr lang="en-US" dirty="0" smtClean="0"/>
              <a:t>-Lim </a:t>
            </a:r>
            <a:r>
              <a:rPr lang="en-US" dirty="0" err="1" smtClean="0"/>
              <a:t>Yoo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</a:t>
            </a:r>
          </a:p>
          <a:p>
            <a:pPr lvl="1"/>
            <a:r>
              <a:rPr lang="en-US" sz="2000" dirty="0"/>
              <a:t>Photolysis rate</a:t>
            </a:r>
          </a:p>
          <a:p>
            <a:pPr lvl="1"/>
            <a:r>
              <a:rPr lang="en-US" sz="2000" dirty="0"/>
              <a:t>Cloud </a:t>
            </a:r>
            <a:r>
              <a:rPr lang="en-US" sz="2000" dirty="0" smtClean="0"/>
              <a:t>fractions </a:t>
            </a:r>
            <a:r>
              <a:rPr lang="en-US" sz="2000" dirty="0"/>
              <a:t>in </a:t>
            </a:r>
            <a:r>
              <a:rPr lang="en-US" sz="2000" dirty="0" smtClean="0"/>
              <a:t>observations, models </a:t>
            </a:r>
            <a:r>
              <a:rPr lang="en-US" sz="2000" dirty="0"/>
              <a:t>and </a:t>
            </a:r>
            <a:r>
              <a:rPr lang="en-US" sz="2000" dirty="0" smtClean="0"/>
              <a:t>satellites</a:t>
            </a:r>
            <a:endParaRPr lang="en-US" sz="2000" dirty="0"/>
          </a:p>
          <a:p>
            <a:r>
              <a:rPr lang="en-US" sz="2400" dirty="0"/>
              <a:t>Data &amp; Methodology</a:t>
            </a:r>
          </a:p>
          <a:p>
            <a:r>
              <a:rPr lang="en-US" sz="2400" dirty="0"/>
              <a:t>Comparison with model</a:t>
            </a:r>
          </a:p>
          <a:p>
            <a:pPr lvl="1"/>
            <a:r>
              <a:rPr lang="en-US" sz="2000" dirty="0"/>
              <a:t>NAQFC (N. America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IMAQS-K (East Asia)</a:t>
            </a:r>
            <a:endParaRPr lang="en-US" sz="2000" dirty="0"/>
          </a:p>
          <a:p>
            <a:r>
              <a:rPr lang="en-US" sz="24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Who cares cloud fraction….?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Climate model doesn’t care cloud fraction …. </a:t>
            </a:r>
          </a:p>
          <a:p>
            <a:pPr marL="0" indent="0">
              <a:buNone/>
            </a:pPr>
            <a:r>
              <a:rPr lang="en-US" sz="2400" dirty="0" smtClean="0"/>
              <a:t>					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Weather </a:t>
            </a:r>
            <a:r>
              <a:rPr lang="en-US" sz="2400" dirty="0"/>
              <a:t>model doesn’t </a:t>
            </a:r>
            <a:r>
              <a:rPr lang="en-US" sz="2400" dirty="0" smtClean="0"/>
              <a:t>care cloud fraction ….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Air quality model doesn’t care…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18096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radiation is OK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precipitation is OK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0194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nd blame emission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Future works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Radiation-based photolysis adjustment</a:t>
            </a:r>
          </a:p>
          <a:p>
            <a:pPr lvl="1"/>
            <a:r>
              <a:rPr lang="en-US" dirty="0" smtClean="0"/>
              <a:t>Correlation of cloud fraction &amp; </a:t>
            </a:r>
            <a:r>
              <a:rPr lang="en-US" dirty="0"/>
              <a:t>r</a:t>
            </a:r>
            <a:r>
              <a:rPr lang="en-US" dirty="0" smtClean="0"/>
              <a:t>adiation </a:t>
            </a:r>
          </a:p>
          <a:p>
            <a:pPr lvl="1"/>
            <a:r>
              <a:rPr lang="en-US" dirty="0" smtClean="0"/>
              <a:t>Cloud type (Low-, Middle-, High- cloud types)</a:t>
            </a:r>
          </a:p>
          <a:p>
            <a:r>
              <a:rPr lang="en-US" dirty="0" smtClean="0"/>
              <a:t>More satellite cloud products</a:t>
            </a:r>
          </a:p>
          <a:p>
            <a:pPr lvl="1"/>
            <a:r>
              <a:rPr lang="en-US" dirty="0" smtClean="0"/>
              <a:t>GOES (temporal resolution)</a:t>
            </a:r>
          </a:p>
          <a:p>
            <a:pPr lvl="1"/>
            <a:r>
              <a:rPr lang="en-US" dirty="0" smtClean="0"/>
              <a:t>MODIS (cloud type)</a:t>
            </a:r>
          </a:p>
          <a:p>
            <a:pPr lvl="1"/>
            <a:r>
              <a:rPr lang="en-US" dirty="0" smtClean="0"/>
              <a:t>VIIRS (spatial resolution)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Take Home Messages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photolysis rate is crucial in photochemistry. It can be calculated using RTM,  and is adjusted using the cloud coverage (e.g. cloud fraction).</a:t>
            </a:r>
          </a:p>
          <a:p>
            <a:r>
              <a:rPr lang="en-US" sz="2400" dirty="0" smtClean="0"/>
              <a:t>The definition of cloud fraction is ambiguous, and not physically consistent in model, in satellite, and in situ observation.</a:t>
            </a:r>
          </a:p>
          <a:p>
            <a:r>
              <a:rPr lang="en-US" sz="2400" dirty="0" smtClean="0"/>
              <a:t>Cloud fraction differences are associated with surface ozone biases.</a:t>
            </a:r>
          </a:p>
          <a:p>
            <a:r>
              <a:rPr lang="en-US" sz="2400" dirty="0" smtClean="0"/>
              <a:t>Current modeled cloud fields are too bright (less cloud fraction), having a possibility to cause overestimation of surface ozone production.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Photolysis rate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Consider a pollutant chemical, A, released to the environment that is </a:t>
                </a:r>
                <a:r>
                  <a:rPr lang="en-US" sz="2800" dirty="0" err="1"/>
                  <a:t>photolabile</a:t>
                </a:r>
                <a:r>
                  <a:rPr lang="en-US" sz="2800" dirty="0"/>
                  <a:t>. The pollutant, A, may absorb a photon of solar radiation,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h𝑣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h𝑣</m:t>
                      </m:r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𝑝𝑟𝑜𝑑𝑢𝑐𝑡𝑠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rate of loss of concentration of chemical A, [A] is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 −</m:t>
                      </m:r>
                      <m:r>
                        <a:rPr lang="en-US" sz="3600" i="1">
                          <a:latin typeface="Cambria Math"/>
                        </a:rPr>
                        <m:t>𝐽</m:t>
                      </m:r>
                      <m:r>
                        <a:rPr lang="en-US" sz="3600" i="1">
                          <a:latin typeface="Cambria Math"/>
                        </a:rPr>
                        <m:t>[</m:t>
                      </m:r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The coefficient, J is dependent on the intensity of solar radiation and the photo-physical properties of chemical A and may be calculated as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𝐽</m:t>
                      </m:r>
                      <m:r>
                        <a:rPr lang="en-US" sz="3600" i="1">
                          <a:latin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σ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360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θ</m:t>
                              </m:r>
                              <m:r>
                                <a:rPr lang="en-US" sz="360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λ</m:t>
                              </m:r>
                            </m:e>
                          </m:d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Φ</m:t>
                    </m:r>
                  </m:oMath>
                </a14:m>
                <a:r>
                  <a:rPr lang="en-US" sz="2800" dirty="0"/>
                  <a:t> is the quantum yield for photolysis of chemical A and σ is the absorption cross-section, both as a function of wavelength, λ and temperature T. The solar spherical or point irradiance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θ</m:t>
                        </m:r>
                        <m:r>
                          <a:rPr lang="en-US" sz="28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θ</m:t>
                    </m:r>
                  </m:oMath>
                </a14:m>
                <a:r>
                  <a:rPr lang="en-US" sz="2800" dirty="0"/>
                  <a:t> is the solar zenith angle.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4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Adjustment of photolysis rate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100" dirty="0" smtClean="0"/>
                  <a:t>In CMAQ, the actinic flux for clear sky, photolysis rates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𝑐𝑙𝑒𝑎𝑟</m:t>
                        </m:r>
                      </m:sub>
                    </m:sSub>
                  </m:oMath>
                </a14:m>
                <a:r>
                  <a:rPr lang="en-US" sz="2100" dirty="0"/>
                  <a:t> ) </a:t>
                </a:r>
                <a:r>
                  <a:rPr lang="en-US" sz="2100" dirty="0" smtClean="0"/>
                  <a:t>is </a:t>
                </a:r>
                <a:r>
                  <a:rPr lang="en-US" sz="2100" dirty="0"/>
                  <a:t>calculated </a:t>
                </a:r>
                <a:r>
                  <a:rPr lang="en-US" sz="2100" dirty="0" smtClean="0"/>
                  <a:t>first, then adjusted </a:t>
                </a:r>
                <a:r>
                  <a:rPr lang="en-US" sz="2100" dirty="0"/>
                  <a:t>for </a:t>
                </a:r>
                <a:r>
                  <a:rPr lang="en-US" sz="2100" dirty="0" smtClean="0"/>
                  <a:t>the cloud </a:t>
                </a:r>
                <a:r>
                  <a:rPr lang="en-US" sz="2100" dirty="0"/>
                  <a:t>cover. </a:t>
                </a:r>
                <a:r>
                  <a:rPr lang="en-US" sz="2100" dirty="0" smtClean="0"/>
                  <a:t>Below </a:t>
                </a:r>
                <a:r>
                  <a:rPr lang="en-US" sz="2100" dirty="0"/>
                  <a:t>the cloud, the rate is corrected by</a:t>
                </a:r>
                <a:r>
                  <a:rPr lang="en-US" sz="2100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𝑏𝑒𝑙𝑜𝑤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𝑐𝑙𝑒𝑎𝑟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[1+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1.6 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the cloud fraction for a grid cell,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cloud </a:t>
                </a:r>
                <a:r>
                  <a:rPr lang="en-US" sz="2000" dirty="0" err="1"/>
                  <a:t>transmissivity</a:t>
                </a:r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000" dirty="0"/>
                  <a:t> is the zenith </a:t>
                </a:r>
                <a:r>
                  <a:rPr lang="en-US" sz="2000" dirty="0" smtClean="0"/>
                  <a:t>angle. The above </a:t>
                </a:r>
                <a:r>
                  <a:rPr lang="en-US" sz="2000" dirty="0"/>
                  <a:t>formulation leads to a lower value for the photolysis rates below the cloud, where the cloud </a:t>
                </a:r>
                <a:r>
                  <a:rPr lang="en-US" sz="2000" dirty="0" err="1"/>
                  <a:t>transmissivity</a:t>
                </a:r>
                <a:r>
                  <a:rPr lang="en-US" sz="2000" dirty="0"/>
                  <a:t> is reduced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Above the cloud, the photolysis rate is modified as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𝑎𝑏𝑜𝑣𝑒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𝑐𝑙𝑒𝑎𝑟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[1+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·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200" dirty="0"/>
                  <a:t>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/>
                  <a:t> is a reaction-dependent coefficient that further modifies the rates above the </a:t>
                </a:r>
                <a:r>
                  <a:rPr lang="en-US" sz="2200" dirty="0" smtClean="0"/>
                  <a:t>cloud. This is to allow for the photolysis rate enhancement resulting from the reflected radiation from the cloud top.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667000" y="2662168"/>
            <a:ext cx="4114800" cy="3967232"/>
            <a:chOff x="2667000" y="2394099"/>
            <a:chExt cx="4114800" cy="3967232"/>
          </a:xfrm>
        </p:grpSpPr>
        <p:grpSp>
          <p:nvGrpSpPr>
            <p:cNvPr id="6" name="Group 5"/>
            <p:cNvGrpSpPr/>
            <p:nvPr/>
          </p:nvGrpSpPr>
          <p:grpSpPr>
            <a:xfrm>
              <a:off x="4212266" y="2394099"/>
              <a:ext cx="458969" cy="2406501"/>
              <a:chOff x="4212266" y="2394099"/>
              <a:chExt cx="458969" cy="240650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290235" y="2394099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212266" y="4419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67000" y="571500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Photolysis rate adjustment is proportional to the cloud fraction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4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Defining “Cloud Fraction”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model:</a:t>
            </a:r>
          </a:p>
          <a:p>
            <a:pPr lvl="1"/>
            <a:r>
              <a:rPr lang="en-US" sz="2000" dirty="0" smtClean="0"/>
              <a:t>relative humidity (w/ critical RH)</a:t>
            </a:r>
          </a:p>
          <a:p>
            <a:r>
              <a:rPr lang="en-US" sz="2400" dirty="0" smtClean="0"/>
              <a:t>In satellite: </a:t>
            </a:r>
          </a:p>
          <a:p>
            <a:pPr lvl="1"/>
            <a:r>
              <a:rPr lang="en-US" sz="2000" dirty="0" smtClean="0"/>
              <a:t>radiance (BT &amp; BTD)</a:t>
            </a:r>
          </a:p>
          <a:p>
            <a:r>
              <a:rPr lang="en-US" sz="2400" dirty="0" smtClean="0"/>
              <a:t>In surface site : </a:t>
            </a:r>
          </a:p>
          <a:p>
            <a:pPr lvl="1"/>
            <a:r>
              <a:rPr lang="en-US" sz="2000" dirty="0" smtClean="0"/>
              <a:t>visual inspection, sky imager</a:t>
            </a:r>
            <a:endParaRPr lang="en-US" sz="2000" dirty="0"/>
          </a:p>
        </p:txBody>
      </p:sp>
      <p:pic>
        <p:nvPicPr>
          <p:cNvPr id="5122" name="Picture 2" descr="http://www.yesinc.com/products/data/tsi880/tsi880_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38701"/>
            <a:ext cx="2705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yesinc.com/products/data/tsi880/tsi880_img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04" y="4191000"/>
            <a:ext cx="171249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6690" y="6400800"/>
            <a:ext cx="391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TSI-880 AUTOMATIC TOTAL SKY IMAGER</a:t>
            </a:r>
          </a:p>
        </p:txBody>
      </p:sp>
      <p:pic>
        <p:nvPicPr>
          <p:cNvPr id="5126" name="Picture 6" descr="http://upload.wikimedia.org/wikipedia/commons/f/fb/The_Aqua_Satell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8713"/>
            <a:ext cx="32549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hp-fusion.us/images/news/tectia_client_ser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16" y="1981200"/>
            <a:ext cx="274128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yunCheol.Kim\Documents\user\work\_Meeting\20150401 SLCP\2000px-Cloud_Cover_in_Okta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99" y="2590800"/>
            <a:ext cx="11521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317513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Aqua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MODIS Cloud Mask (MOD35)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527"/>
            <a:ext cx="9144000" cy="46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6019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http://modis-atmos.gsfc.nasa.gov/_docs/CMUSERSGUIDE.pdf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1557360"/>
                <a:ext cx="3810000" cy="330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Cloud fraction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200" dirty="0"/>
                  <a:t>) above the boundary layer is</a:t>
                </a:r>
                <a:r>
                  <a:rPr lang="en-US" sz="1200" dirty="0" smtClean="0"/>
                  <a:t>:</a:t>
                </a:r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r>
                  <a:rPr lang="en-US" sz="1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/>
                          </a:rPr>
                          <m:t>𝑅𝐻</m:t>
                        </m:r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200" dirty="0"/>
                  <a:t> is the relative humidity at vertical model layer k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𝑅𝐻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/>
                  <a:t> is the critical relative humidity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𝑅𝐻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=1−2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1+1.732</m:t>
                        </m:r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/>
                              </a:rPr>
                              <m:t>−0.5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2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𝑃𝐵𝐿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endParaRPr lang="en-US" sz="1200" dirty="0"/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Within </a:t>
                </a:r>
                <a:r>
                  <a:rPr lang="en-US" sz="1200" dirty="0"/>
                  <a:t>the convective boundary layer when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𝑅𝐻</m:t>
                    </m:r>
                    <m:r>
                      <a:rPr lang="en-US" sz="12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𝑅𝐻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200" dirty="0"/>
                  <a:t>, </a:t>
                </a:r>
              </a:p>
              <a:p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 smtClean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57360"/>
                <a:ext cx="3810000" cy="3305264"/>
              </a:xfrm>
              <a:prstGeom prst="rect">
                <a:avLst/>
              </a:prstGeom>
              <a:blipFill rotWithShape="1">
                <a:blip r:embed="rId2"/>
                <a:stretch>
                  <a:fillRect l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CF calculation in MCIP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DO k = 1, </a:t>
            </a:r>
            <a:r>
              <a:rPr lang="en-US" dirty="0" err="1"/>
              <a:t>metlay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! Define RH and critical RH of all layers.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</a:t>
            </a:r>
            <a:r>
              <a:rPr lang="en-US" dirty="0" err="1"/>
              <a:t>rh</a:t>
            </a:r>
            <a:r>
              <a:rPr lang="en-US" dirty="0"/>
              <a:t> = </a:t>
            </a:r>
            <a:r>
              <a:rPr lang="en-US" dirty="0" err="1"/>
              <a:t>xwvapor</a:t>
            </a:r>
            <a:r>
              <a:rPr lang="en-US" dirty="0"/>
              <a:t>(</a:t>
            </a:r>
            <a:r>
              <a:rPr lang="en-US" dirty="0" err="1"/>
              <a:t>c,r,k</a:t>
            </a:r>
            <a:r>
              <a:rPr lang="en-US" dirty="0"/>
              <a:t>) /  &amp;</a:t>
            </a:r>
            <a:br>
              <a:rPr lang="en-US" dirty="0"/>
            </a:br>
            <a:r>
              <a:rPr lang="en-US" dirty="0"/>
              <a:t>             </a:t>
            </a:r>
            <a:r>
              <a:rPr lang="en-US" dirty="0" err="1"/>
              <a:t>qsat</a:t>
            </a:r>
            <a:r>
              <a:rPr lang="en-US" dirty="0"/>
              <a:t>( </a:t>
            </a:r>
            <a:r>
              <a:rPr lang="en-US" dirty="0" err="1"/>
              <a:t>e_aerk</a:t>
            </a:r>
            <a:r>
              <a:rPr lang="en-US" dirty="0"/>
              <a:t>( </a:t>
            </a:r>
            <a:r>
              <a:rPr lang="en-US" dirty="0" err="1"/>
              <a:t>xtempm</a:t>
            </a:r>
            <a:r>
              <a:rPr lang="en-US" dirty="0"/>
              <a:t>(</a:t>
            </a:r>
            <a:r>
              <a:rPr lang="en-US" dirty="0" err="1"/>
              <a:t>c,r,k</a:t>
            </a:r>
            <a:r>
              <a:rPr lang="en-US" dirty="0"/>
              <a:t>)-</a:t>
            </a:r>
            <a:r>
              <a:rPr lang="en-US" dirty="0" err="1"/>
              <a:t>stdtemp</a:t>
            </a:r>
            <a:r>
              <a:rPr lang="en-US" dirty="0"/>
              <a:t> ), </a:t>
            </a:r>
            <a:r>
              <a:rPr lang="en-US" dirty="0" err="1"/>
              <a:t>xpresm</a:t>
            </a:r>
            <a:r>
              <a:rPr lang="en-US" dirty="0"/>
              <a:t>(</a:t>
            </a:r>
            <a:r>
              <a:rPr lang="en-US" dirty="0" err="1"/>
              <a:t>c,r,k</a:t>
            </a:r>
            <a:r>
              <a:rPr lang="en-US" dirty="0"/>
              <a:t>) )</a:t>
            </a:r>
            <a:br>
              <a:rPr lang="en-US" dirty="0"/>
            </a:br>
            <a:r>
              <a:rPr lang="en-US" dirty="0"/>
              <a:t>        </a:t>
            </a:r>
            <a:r>
              <a:rPr lang="en-US" dirty="0" err="1"/>
              <a:t>rh</a:t>
            </a:r>
            <a:r>
              <a:rPr lang="en-US" dirty="0"/>
              <a:t>  = MIN(rh,1.0)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! Set RHC to at least 98% in PBL - JEP 5/91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IF ( x3htf(c,r,k-1) &lt; </a:t>
            </a:r>
            <a:r>
              <a:rPr lang="en-US" dirty="0" err="1"/>
              <a:t>xpbl</a:t>
            </a:r>
            <a:r>
              <a:rPr lang="en-US" dirty="0"/>
              <a:t>(</a:t>
            </a:r>
            <a:r>
              <a:rPr lang="en-US" dirty="0" err="1"/>
              <a:t>c,r</a:t>
            </a:r>
            <a:r>
              <a:rPr lang="en-US" dirty="0"/>
              <a:t>) )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 </a:t>
            </a:r>
            <a:r>
              <a:rPr lang="en-US" dirty="0" err="1"/>
              <a:t>rhc</a:t>
            </a:r>
            <a:r>
              <a:rPr lang="en-US" dirty="0"/>
              <a:t> = 0.98</a:t>
            </a:r>
            <a:br>
              <a:rPr lang="en-US" dirty="0"/>
            </a:br>
            <a:r>
              <a:rPr lang="en-US" dirty="0"/>
              <a:t>          </a:t>
            </a:r>
            <a:r>
              <a:rPr lang="en-US" dirty="0" err="1"/>
              <a:t>kmx</a:t>
            </a:r>
            <a:r>
              <a:rPr lang="en-US" dirty="0"/>
              <a:t> = 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 IF ( </a:t>
            </a:r>
            <a:r>
              <a:rPr lang="en-US" dirty="0" err="1"/>
              <a:t>rh</a:t>
            </a:r>
            <a:r>
              <a:rPr lang="en-US" dirty="0"/>
              <a:t> &gt; </a:t>
            </a:r>
            <a:r>
              <a:rPr lang="en-US" dirty="0" err="1"/>
              <a:t>rhc</a:t>
            </a:r>
            <a:r>
              <a:rPr lang="en-US" dirty="0"/>
              <a:t> ) THEN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 ! CBL mixing induced clouds should not exceed the </a:t>
            </a:r>
            <a:r>
              <a:rPr lang="en-US" dirty="0" err="1"/>
              <a:t>frac</a:t>
            </a:r>
            <a:r>
              <a:rPr lang="en-US" dirty="0"/>
              <a:t> area of</a:t>
            </a:r>
            <a:br>
              <a:rPr lang="en-US" dirty="0"/>
            </a:br>
            <a:r>
              <a:rPr lang="en-US" dirty="0"/>
              <a:t>            ! the updrafts at top of </a:t>
            </a:r>
            <a:r>
              <a:rPr lang="en-US" dirty="0" err="1"/>
              <a:t>cbl</a:t>
            </a:r>
            <a:r>
              <a:rPr lang="en-US" dirty="0"/>
              <a:t>, les estimates are ~34%</a:t>
            </a:r>
            <a:br>
              <a:rPr lang="en-US" dirty="0"/>
            </a:br>
            <a:r>
              <a:rPr lang="en-US" dirty="0"/>
              <a:t>            ! (Schumann 89, and </a:t>
            </a:r>
            <a:r>
              <a:rPr lang="en-US" dirty="0" err="1"/>
              <a:t>Wyngaard</a:t>
            </a:r>
            <a:r>
              <a:rPr lang="en-US" dirty="0"/>
              <a:t> and </a:t>
            </a:r>
            <a:r>
              <a:rPr lang="en-US" dirty="0" err="1"/>
              <a:t>Brost</a:t>
            </a:r>
            <a:r>
              <a:rPr lang="en-US" dirty="0"/>
              <a:t> 84)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 </a:t>
            </a:r>
            <a:r>
              <a:rPr lang="en-US" dirty="0" err="1"/>
              <a:t>ccov</a:t>
            </a:r>
            <a:r>
              <a:rPr lang="en-US" dirty="0"/>
              <a:t>(k) = 0.34 * ( </a:t>
            </a:r>
            <a:r>
              <a:rPr lang="en-US" dirty="0" err="1"/>
              <a:t>rh</a:t>
            </a:r>
            <a:r>
              <a:rPr lang="en-US" dirty="0"/>
              <a:t> - </a:t>
            </a:r>
            <a:r>
              <a:rPr lang="en-US" dirty="0" err="1"/>
              <a:t>rhc</a:t>
            </a:r>
            <a:r>
              <a:rPr lang="en-US" dirty="0"/>
              <a:t> ) / ( 1.0 - </a:t>
            </a:r>
            <a:r>
              <a:rPr lang="en-US" dirty="0" err="1"/>
              <a:t>rhc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          ELSE</a:t>
            </a:r>
            <a:br>
              <a:rPr lang="en-US" dirty="0"/>
            </a:br>
            <a:r>
              <a:rPr lang="en-US" dirty="0"/>
              <a:t>            </a:t>
            </a:r>
            <a:r>
              <a:rPr lang="en-US" dirty="0" err="1"/>
              <a:t>ccov</a:t>
            </a:r>
            <a:r>
              <a:rPr lang="en-US" dirty="0"/>
              <a:t>(k) = 0.0</a:t>
            </a:r>
            <a:br>
              <a:rPr lang="en-US" dirty="0"/>
            </a:br>
            <a:r>
              <a:rPr lang="en-US" dirty="0"/>
              <a:t>          ENDIF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ELSE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 sg1 = </a:t>
            </a:r>
            <a:r>
              <a:rPr lang="en-US" dirty="0" err="1"/>
              <a:t>xpresm</a:t>
            </a:r>
            <a:r>
              <a:rPr lang="en-US" dirty="0"/>
              <a:t>(</a:t>
            </a:r>
            <a:r>
              <a:rPr lang="en-US" dirty="0" err="1"/>
              <a:t>c,r,k</a:t>
            </a:r>
            <a:r>
              <a:rPr lang="en-US" dirty="0"/>
              <a:t>) / </a:t>
            </a:r>
            <a:r>
              <a:rPr lang="en-US" dirty="0" err="1"/>
              <a:t>xpresm</a:t>
            </a:r>
            <a:r>
              <a:rPr lang="en-US" dirty="0"/>
              <a:t>(</a:t>
            </a:r>
            <a:r>
              <a:rPr lang="en-US" dirty="0" err="1"/>
              <a:t>c,r,kmx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          </a:t>
            </a:r>
            <a:r>
              <a:rPr lang="en-US" dirty="0" err="1"/>
              <a:t>rhc</a:t>
            </a:r>
            <a:r>
              <a:rPr lang="en-US" dirty="0"/>
              <a:t> = 1.0 - ( 2.0 * sg1 * (1.0-sg1) * (1.0 + 1.732*(sg1-0.5)) 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 IF ( </a:t>
            </a:r>
            <a:r>
              <a:rPr lang="en-US" dirty="0" err="1"/>
              <a:t>rh</a:t>
            </a:r>
            <a:r>
              <a:rPr lang="en-US" dirty="0"/>
              <a:t> &gt; </a:t>
            </a:r>
            <a:r>
              <a:rPr lang="en-US" dirty="0" err="1"/>
              <a:t>rhc</a:t>
            </a:r>
            <a:r>
              <a:rPr lang="en-US" dirty="0"/>
              <a:t> ) THEN</a:t>
            </a:r>
            <a:br>
              <a:rPr lang="en-US" dirty="0"/>
            </a:br>
            <a:r>
              <a:rPr lang="en-US" dirty="0"/>
              <a:t>            </a:t>
            </a:r>
            <a:r>
              <a:rPr lang="en-US" dirty="0" err="1"/>
              <a:t>ccov</a:t>
            </a:r>
            <a:r>
              <a:rPr lang="en-US" dirty="0"/>
              <a:t>(k) = ( (</a:t>
            </a:r>
            <a:r>
              <a:rPr lang="en-US" dirty="0" err="1"/>
              <a:t>rh</a:t>
            </a:r>
            <a:r>
              <a:rPr lang="en-US" dirty="0"/>
              <a:t> - </a:t>
            </a:r>
            <a:r>
              <a:rPr lang="en-US" dirty="0" err="1"/>
              <a:t>rhc</a:t>
            </a:r>
            <a:r>
              <a:rPr lang="en-US" dirty="0"/>
              <a:t>)/(1.0 - </a:t>
            </a:r>
            <a:r>
              <a:rPr lang="en-US" dirty="0" err="1"/>
              <a:t>rhc</a:t>
            </a:r>
            <a:r>
              <a:rPr lang="en-US" dirty="0"/>
              <a:t>) )**2   ! </a:t>
            </a:r>
            <a:r>
              <a:rPr lang="en-US" dirty="0" err="1"/>
              <a:t>Geleyn</a:t>
            </a:r>
            <a:r>
              <a:rPr lang="en-US" dirty="0"/>
              <a:t> et al., 1982</a:t>
            </a:r>
            <a:br>
              <a:rPr lang="en-US" dirty="0"/>
            </a:br>
            <a:r>
              <a:rPr lang="en-US" dirty="0"/>
              <a:t>          ELSE</a:t>
            </a:r>
            <a:br>
              <a:rPr lang="en-US" dirty="0"/>
            </a:br>
            <a:r>
              <a:rPr lang="en-US" dirty="0"/>
              <a:t>            </a:t>
            </a:r>
            <a:r>
              <a:rPr lang="en-US" dirty="0" err="1"/>
              <a:t>ccov</a:t>
            </a:r>
            <a:r>
              <a:rPr lang="en-US" dirty="0"/>
              <a:t>(k) = 0.0</a:t>
            </a:r>
            <a:br>
              <a:rPr lang="en-US" dirty="0"/>
            </a:br>
            <a:r>
              <a:rPr lang="en-US" dirty="0"/>
              <a:t>          ENDIF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</a:t>
            </a:r>
            <a:r>
              <a:rPr lang="en-US" dirty="0" err="1"/>
              <a:t>ENDIF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 </a:t>
            </a:r>
            <a:r>
              <a:rPr lang="en-US" dirty="0" err="1"/>
              <a:t>ccov</a:t>
            </a:r>
            <a:r>
              <a:rPr lang="en-US" dirty="0"/>
              <a:t>(k) = MAX( MIN( </a:t>
            </a:r>
            <a:r>
              <a:rPr lang="en-US" dirty="0" err="1"/>
              <a:t>ccov</a:t>
            </a:r>
            <a:r>
              <a:rPr lang="en-US" dirty="0"/>
              <a:t>(k), 1.0 ), 0.0 )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 ENDDO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020270"/>
            <a:ext cx="3581400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Cloud cover is estimated based on the relative humidity using critical relative humidity threshold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3602833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05600" y="4876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3749" y="1967898"/>
                <a:ext cx="2836902" cy="69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en-US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𝑅𝐻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𝑅𝐻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𝑅𝐻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49" y="1967898"/>
                <a:ext cx="2836902" cy="699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96843" y="4191000"/>
                <a:ext cx="1855957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en-US" sz="1400" i="1">
                          <a:latin typeface="Cambria Math"/>
                        </a:rPr>
                        <m:t>=0.34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𝑅𝐻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𝑅𝐻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𝑅𝐻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43" y="4191000"/>
                <a:ext cx="1855957" cy="583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6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</a:t>
            </a:r>
            <a:r>
              <a:rPr lang="en-US" sz="3200" dirty="0" smtClean="0"/>
              <a:t>roblems may happen due to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9718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Wrong displacement of cloud fields in space and/or time</a:t>
            </a:r>
          </a:p>
          <a:p>
            <a:pPr marL="514350" indent="-514350">
              <a:buFont typeface="+mj-lt"/>
              <a:buAutoNum type="arabicParenR"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Model’s capability to produce appropriate amount of cloud field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Data &amp; Methodology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National Air Quality Forecast Capability (NOAA)</a:t>
            </a:r>
          </a:p>
          <a:p>
            <a:pPr lvl="1"/>
            <a:r>
              <a:rPr lang="en-US" sz="2400" dirty="0" smtClean="0"/>
              <a:t>WRF-NMMB / CMAQ</a:t>
            </a:r>
          </a:p>
          <a:p>
            <a:r>
              <a:rPr lang="en-US" sz="2400" dirty="0" smtClean="0"/>
              <a:t>IMAQS-K (</a:t>
            </a:r>
            <a:r>
              <a:rPr lang="en-US" sz="2400" dirty="0" err="1" smtClean="0"/>
              <a:t>Ajou</a:t>
            </a:r>
            <a:r>
              <a:rPr lang="en-US" sz="2400" dirty="0" smtClean="0"/>
              <a:t>. University)</a:t>
            </a:r>
          </a:p>
          <a:p>
            <a:pPr lvl="1"/>
            <a:r>
              <a:rPr lang="en-US" sz="2200" dirty="0" smtClean="0"/>
              <a:t>WRF-ARW/CMAQ</a:t>
            </a:r>
            <a:endParaRPr lang="en-US" sz="2200" dirty="0" smtClean="0"/>
          </a:p>
          <a:p>
            <a:r>
              <a:rPr lang="en-US" sz="2400" dirty="0" smtClean="0"/>
              <a:t>MODIS </a:t>
            </a:r>
            <a:r>
              <a:rPr lang="en-US" sz="2400" dirty="0" smtClean="0"/>
              <a:t>cloud product (MOD06)</a:t>
            </a:r>
          </a:p>
          <a:p>
            <a:r>
              <a:rPr lang="en-US" sz="2400" dirty="0" smtClean="0"/>
              <a:t>KMA observations &amp; synoptic weather chart (Georeferencing)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9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ARL_Template_RDS.potx</Template>
  <TotalTime>6190</TotalTime>
  <Words>1129</Words>
  <Application>Microsoft Office PowerPoint</Application>
  <PresentationFormat>On-screen Show (4:3)</PresentationFormat>
  <Paragraphs>162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1_Flow</vt:lpstr>
      <vt:lpstr>PowerPoint Presentation</vt:lpstr>
      <vt:lpstr>Outline</vt:lpstr>
      <vt:lpstr>Photolysis rate</vt:lpstr>
      <vt:lpstr>Adjustment of photolysis rate</vt:lpstr>
      <vt:lpstr>Defining “Cloud Fraction”</vt:lpstr>
      <vt:lpstr>MODIS Cloud Mask (MOD35)</vt:lpstr>
      <vt:lpstr>CF calculation in MCIP</vt:lpstr>
      <vt:lpstr>Problems may happen due to …</vt:lpstr>
      <vt:lpstr>Data &amp; Methodology</vt:lpstr>
      <vt:lpstr>PowerPoint Presentation</vt:lpstr>
      <vt:lpstr>Cloud Fraction distribution (land only)</vt:lpstr>
      <vt:lpstr>Cloud Fraction &amp; Surface Ozone</vt:lpstr>
      <vt:lpstr>PowerPoint Presentation</vt:lpstr>
      <vt:lpstr>CF difference &amp; ozone bias</vt:lpstr>
      <vt:lpstr>Cloud fraction comparison  (2004-2009, 103 military sites, monthly mean)</vt:lpstr>
      <vt:lpstr>MODIS cloud fraction &amp; weather chart (East Asia)</vt:lpstr>
      <vt:lpstr>Cloud Fraction &amp; Surface Ozone (May 2014)</vt:lpstr>
      <vt:lpstr>Cloud fraction comparison (May 2014, KMA)</vt:lpstr>
      <vt:lpstr>Long-term cloud fraction comparison (Observation &amp; Global Models)</vt:lpstr>
      <vt:lpstr>Who cares cloud fraction….?</vt:lpstr>
      <vt:lpstr>Future works</vt:lpstr>
      <vt:lpstr>Take Home Messages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Saylor</dc:creator>
  <cp:lastModifiedBy>Hyun</cp:lastModifiedBy>
  <cp:revision>375</cp:revision>
  <cp:lastPrinted>2014-10-20T21:46:20Z</cp:lastPrinted>
  <dcterms:created xsi:type="dcterms:W3CDTF">2010-09-09T13:56:55Z</dcterms:created>
  <dcterms:modified xsi:type="dcterms:W3CDTF">2015-10-04T01:22:17Z</dcterms:modified>
</cp:coreProperties>
</file>