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9"/>
  </p:notesMasterIdLst>
  <p:handoutMasterIdLst>
    <p:handoutMasterId r:id="rId20"/>
  </p:handoutMasterIdLst>
  <p:sldIdLst>
    <p:sldId id="298" r:id="rId2"/>
    <p:sldId id="317" r:id="rId3"/>
    <p:sldId id="352" r:id="rId4"/>
    <p:sldId id="302" r:id="rId5"/>
    <p:sldId id="351" r:id="rId6"/>
    <p:sldId id="361" r:id="rId7"/>
    <p:sldId id="354" r:id="rId8"/>
    <p:sldId id="318" r:id="rId9"/>
    <p:sldId id="355" r:id="rId10"/>
    <p:sldId id="336" r:id="rId11"/>
    <p:sldId id="337" r:id="rId12"/>
    <p:sldId id="357" r:id="rId13"/>
    <p:sldId id="339" r:id="rId14"/>
    <p:sldId id="358" r:id="rId15"/>
    <p:sldId id="335" r:id="rId16"/>
    <p:sldId id="360" r:id="rId17"/>
    <p:sldId id="359" r:id="rId18"/>
  </p:sldIdLst>
  <p:sldSz cx="12190413" cy="6859588"/>
  <p:notesSz cx="6858000" cy="9144000"/>
  <p:custDataLst>
    <p:tags r:id="rId21"/>
  </p:custDataLst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79">
          <p15:clr>
            <a:srgbClr val="A4A3A4"/>
          </p15:clr>
        </p15:guide>
        <p15:guide id="2" orient="horz" pos="2696">
          <p15:clr>
            <a:srgbClr val="A4A3A4"/>
          </p15:clr>
        </p15:guide>
        <p15:guide id="3" orient="horz" pos="1682">
          <p15:clr>
            <a:srgbClr val="A4A3A4"/>
          </p15:clr>
        </p15:guide>
        <p15:guide id="4" orient="horz" pos="1790">
          <p15:clr>
            <a:srgbClr val="A4A3A4"/>
          </p15:clr>
        </p15:guide>
        <p15:guide id="5" orient="horz" pos="1360">
          <p15:clr>
            <a:srgbClr val="A4A3A4"/>
          </p15:clr>
        </p15:guide>
        <p15:guide id="6" pos="2934">
          <p15:clr>
            <a:srgbClr val="A4A3A4"/>
          </p15:clr>
        </p15:guide>
        <p15:guide id="7" pos="5375">
          <p15:clr>
            <a:srgbClr val="A4A3A4"/>
          </p15:clr>
        </p15:guide>
        <p15:guide id="8" pos="4099">
          <p15:clr>
            <a:srgbClr val="A4A3A4"/>
          </p15:clr>
        </p15:guide>
        <p15:guide id="9" pos="4208">
          <p15:clr>
            <a:srgbClr val="A4A3A4"/>
          </p15:clr>
        </p15:guide>
        <p15:guide id="10" pos="2826">
          <p15:clr>
            <a:srgbClr val="A4A3A4"/>
          </p15:clr>
        </p15:guide>
        <p15:guide id="11" pos="386">
          <p15:clr>
            <a:srgbClr val="A4A3A4"/>
          </p15:clr>
        </p15:guide>
        <p15:guide id="12" orient="horz" pos="1039">
          <p15:clr>
            <a:srgbClr val="A4A3A4"/>
          </p15:clr>
        </p15:guide>
        <p15:guide id="13" orient="horz" pos="3595">
          <p15:clr>
            <a:srgbClr val="A4A3A4"/>
          </p15:clr>
        </p15:guide>
        <p15:guide id="14" orient="horz" pos="2243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814">
          <p15:clr>
            <a:srgbClr val="A4A3A4"/>
          </p15:clr>
        </p15:guide>
        <p15:guide id="17" pos="3911">
          <p15:clr>
            <a:srgbClr val="A4A3A4"/>
          </p15:clr>
        </p15:guide>
        <p15:guide id="18" pos="7166">
          <p15:clr>
            <a:srgbClr val="A4A3A4"/>
          </p15:clr>
        </p15:guide>
        <p15:guide id="19" pos="5465">
          <p15:clr>
            <a:srgbClr val="A4A3A4"/>
          </p15:clr>
        </p15:guide>
        <p15:guide id="20" pos="5610">
          <p15:clr>
            <a:srgbClr val="A4A3A4"/>
          </p15:clr>
        </p15:guide>
        <p15:guide id="21" pos="3768">
          <p15:clr>
            <a:srgbClr val="A4A3A4"/>
          </p15:clr>
        </p15:guide>
        <p15:guide id="22" pos="5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9955" autoAdjust="0"/>
  </p:normalViewPr>
  <p:slideViewPr>
    <p:cSldViewPr>
      <p:cViewPr>
        <p:scale>
          <a:sx n="80" d="100"/>
          <a:sy n="80" d="100"/>
        </p:scale>
        <p:origin x="-114" y="-72"/>
      </p:cViewPr>
      <p:guideLst>
        <p:guide orient="horz" pos="779"/>
        <p:guide orient="horz" pos="2696"/>
        <p:guide orient="horz" pos="1680"/>
        <p:guide orient="horz" pos="1790"/>
        <p:guide orient="horz" pos="1344"/>
        <p:guide orient="horz" pos="1039"/>
        <p:guide orient="horz" pos="3595"/>
        <p:guide orient="horz" pos="2256"/>
        <p:guide orient="horz" pos="2387"/>
        <p:guide orient="horz" pos="1824"/>
        <p:guide pos="2934"/>
        <p:guide pos="5375"/>
        <p:guide pos="4099"/>
        <p:guide pos="4208"/>
        <p:guide pos="2826"/>
        <p:guide pos="386"/>
        <p:guide pos="3911"/>
        <p:guide pos="7151"/>
        <p:guide pos="5465"/>
        <p:guide pos="5615"/>
        <p:guide pos="37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07/10/2015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070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578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578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578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5705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570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4292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4292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429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SEAC4RS: Studies</a:t>
            </a:r>
            <a:r>
              <a:rPr lang="en-GB" baseline="0" dirty="0" smtClean="0"/>
              <a:t> of Emissions and Atmospheric Composition, Clouds and Climate Coupling by Regional Surveys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024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Measurements over the HSC provide near-source ratios of individual alkenes</a:t>
            </a:r>
          </a:p>
          <a:p>
            <a:r>
              <a:rPr lang="en-US" sz="1200" dirty="0" smtClean="0"/>
              <a:t>Specification</a:t>
            </a:r>
            <a:r>
              <a:rPr lang="en-US" sz="1200" baseline="0" dirty="0" smtClean="0"/>
              <a:t> of background: surface emissions for large regions (60 km by 60 km) using </a:t>
            </a:r>
            <a:r>
              <a:rPr lang="en-US" sz="1200" baseline="0" dirty="0" err="1" smtClean="0"/>
              <a:t>CAMx</a:t>
            </a:r>
            <a:r>
              <a:rPr lang="en-US" sz="1200" baseline="0" dirty="0" smtClean="0"/>
              <a:t> gridded emissions</a:t>
            </a:r>
          </a:p>
          <a:p>
            <a:r>
              <a:rPr lang="en-US" sz="1200" baseline="0" dirty="0" smtClean="0"/>
              <a:t>SOF: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utilizing the absorption of direct solar infrared radiation. The SOF method utilizes the sun as the light source and gas species that absorb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in the infrared portion of the solar spectrum are measured.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rPr>
              <a:t>DOAS: </a:t>
            </a:r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differential optical absorption spectroscopy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SEAC4RS: Studies</a:t>
            </a:r>
            <a:r>
              <a:rPr lang="en-GB" baseline="0" dirty="0" smtClean="0"/>
              <a:t> of Emissions and Atmospheric Composition, Clouds and Climate Coupling by Regional Surveys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Plume transported to the WNW of HSC</a:t>
            </a:r>
          </a:p>
          <a:p>
            <a:r>
              <a:rPr lang="en-US" sz="1200" dirty="0" smtClean="0"/>
              <a:t>Downwind transects between 20:30 to 21:00 UTC at distances of 40 km, 80 km and 100 km from the HSC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578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578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cid:5A6427CD-72A3-4E19-BD6F-46CC2E63F2FA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cid:5A6427CD-72A3-4E19-BD6F-46CC2E63F2F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49490" y="6159826"/>
            <a:ext cx="112797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257164"/>
            <a:ext cx="10560296" cy="681548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943418"/>
            <a:ext cx="10559797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  <p:pic>
        <p:nvPicPr>
          <p:cNvPr id="12" name="Picture 11" descr="cid:5A6427CD-72A3-4E19-BD6F-46CC2E63F2FA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753" y="5743226"/>
            <a:ext cx="879653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927" y="1648207"/>
            <a:ext cx="10554335" cy="405859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9" y="0"/>
            <a:ext cx="6078853" cy="34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2698348" y="3610812"/>
            <a:ext cx="60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Keyword slide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6927" y="452544"/>
            <a:ext cx="10558676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05/19/2015</a:t>
            </a: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ogo_ramboll_white"/>
          <p:cNvSpPr>
            <a:spLocks noChangeAspect="1"/>
          </p:cNvSpPr>
          <p:nvPr userDrawn="1"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6159600"/>
            <a:ext cx="2053244" cy="2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2878805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3141695"/>
            <a:ext cx="10560295" cy="658454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3798879"/>
            <a:ext cx="10560296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  <p:pic>
        <p:nvPicPr>
          <p:cNvPr id="12" name="Picture 11" descr="cid:5A6427CD-72A3-4E19-BD6F-46CC2E63F2FA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953" y="5743226"/>
            <a:ext cx="879653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10558676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645033"/>
            <a:ext cx="516530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1645034"/>
            <a:ext cx="5165302" cy="1914966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299" y="3791827"/>
            <a:ext cx="5165304" cy="1914969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3791828"/>
            <a:ext cx="2465388" cy="100643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4798264"/>
            <a:ext cx="2465388" cy="908533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1648208"/>
            <a:ext cx="2465388" cy="191179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3791828"/>
            <a:ext cx="2465388" cy="1914969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7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cid:5A6427CD-72A3-4E19-BD6F-46CC2E63F2FA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927" y="1648207"/>
            <a:ext cx="10558676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8" name="SD_FLD_Name"/>
          <p:cNvSpPr txBox="1"/>
          <p:nvPr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  <p:pic>
        <p:nvPicPr>
          <p:cNvPr id="10" name="Picture 9" descr="cid:5A6427CD-72A3-4E19-BD6F-46CC2E63F2FA"/>
          <p:cNvPicPr>
            <a:picLocks noChangeAspect="1"/>
          </p:cNvPicPr>
          <p:nvPr userDrawn="1"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953" y="5868194"/>
            <a:ext cx="879653" cy="8869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38" r:id="rId4"/>
    <p:sldLayoutId id="2147483739" r:id="rId5"/>
    <p:sldLayoutId id="2147483741" r:id="rId6"/>
    <p:sldLayoutId id="2147483742" r:id="rId7"/>
    <p:sldLayoutId id="2147483757" r:id="rId8"/>
    <p:sldLayoutId id="2147483758" r:id="rId9"/>
    <p:sldLayoutId id="2147483759" r:id="rId10"/>
    <p:sldLayoutId id="2147483749" r:id="rId11"/>
    <p:sldLayoutId id="2147483746" r:id="rId12"/>
    <p:sldLayoutId id="2147483747" r:id="rId13"/>
    <p:sldLayoutId id="214748374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3860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6992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80206" y="2286794"/>
            <a:ext cx="11506200" cy="2971800"/>
          </a:xfrm>
        </p:spPr>
        <p:txBody>
          <a:bodyPr/>
          <a:lstStyle/>
          <a:p>
            <a:pPr algn="ctr"/>
            <a:r>
              <a:rPr lang="en-GB" sz="2200" cap="none" dirty="0" smtClean="0">
                <a:solidFill>
                  <a:schemeClr val="tx1"/>
                </a:solidFill>
              </a:rPr>
              <a:t>Prakash Karamchandani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cap="none" dirty="0" smtClean="0">
                <a:solidFill>
                  <a:schemeClr val="tx1"/>
                </a:solidFill>
              </a:rPr>
              <a:t>, David Parrish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2</a:t>
            </a:r>
            <a:r>
              <a:rPr lang="en-GB" sz="2200" cap="none" dirty="0" smtClean="0">
                <a:solidFill>
                  <a:schemeClr val="tx1"/>
                </a:solidFill>
              </a:rPr>
              <a:t>, Lynsey Parker</a:t>
            </a:r>
            <a:r>
              <a:rPr lang="en-GB" sz="2200" cap="none" baseline="30000" dirty="0">
                <a:solidFill>
                  <a:schemeClr val="tx1"/>
                </a:solidFill>
              </a:rPr>
              <a:t>1</a:t>
            </a:r>
            <a:r>
              <a:rPr lang="en-GB" sz="2200" cap="none" dirty="0">
                <a:solidFill>
                  <a:schemeClr val="tx1"/>
                </a:solidFill>
              </a:rPr>
              <a:t>, Thomas </a:t>
            </a:r>
            <a:r>
              <a:rPr lang="en-GB" sz="2200" cap="none" dirty="0" smtClean="0">
                <a:solidFill>
                  <a:schemeClr val="tx1"/>
                </a:solidFill>
              </a:rPr>
              <a:t>Ryerson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3</a:t>
            </a:r>
            <a:r>
              <a:rPr lang="en-GB" sz="2200" cap="none" dirty="0">
                <a:solidFill>
                  <a:schemeClr val="tx1"/>
                </a:solidFill>
              </a:rPr>
              <a:t>, Paul O. </a:t>
            </a:r>
            <a:r>
              <a:rPr lang="en-GB" sz="2200" cap="none" dirty="0" smtClean="0">
                <a:solidFill>
                  <a:schemeClr val="tx1"/>
                </a:solidFill>
              </a:rPr>
              <a:t>Wennberg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4</a:t>
            </a:r>
            <a:r>
              <a:rPr lang="en-GB" sz="2200" cap="none" dirty="0" smtClean="0">
                <a:solidFill>
                  <a:schemeClr val="tx1"/>
                </a:solidFill>
              </a:rPr>
              <a:t>, </a:t>
            </a:r>
            <a:r>
              <a:rPr lang="en-GB" sz="2400" cap="none" dirty="0" smtClean="0">
                <a:solidFill>
                  <a:schemeClr val="tx1"/>
                </a:solidFill>
              </a:rPr>
              <a:t>Alex Teng</a:t>
            </a:r>
            <a:r>
              <a:rPr lang="en-GB" sz="2400" cap="none" baseline="30000" dirty="0" smtClean="0">
                <a:solidFill>
                  <a:schemeClr val="tx1"/>
                </a:solidFill>
              </a:rPr>
              <a:t>4</a:t>
            </a:r>
            <a:r>
              <a:rPr lang="en-GB" sz="2200" cap="none" dirty="0">
                <a:solidFill>
                  <a:schemeClr val="tx1"/>
                </a:solidFill>
              </a:rPr>
              <a:t> , </a:t>
            </a:r>
            <a:r>
              <a:rPr lang="en-GB" sz="2400" cap="none" dirty="0" smtClean="0">
                <a:solidFill>
                  <a:schemeClr val="tx1"/>
                </a:solidFill>
              </a:rPr>
              <a:t>John D. Crounse</a:t>
            </a:r>
            <a:r>
              <a:rPr lang="en-GB" sz="2400" cap="none" baseline="30000" dirty="0" smtClean="0">
                <a:solidFill>
                  <a:schemeClr val="tx1"/>
                </a:solidFill>
              </a:rPr>
              <a:t>4</a:t>
            </a:r>
            <a:r>
              <a:rPr lang="en-GB" sz="2400" cap="none" dirty="0">
                <a:solidFill>
                  <a:schemeClr val="tx1"/>
                </a:solidFill>
              </a:rPr>
              <a:t>, </a:t>
            </a:r>
            <a:endParaRPr lang="en-GB" sz="2400" cap="none" dirty="0" smtClean="0">
              <a:solidFill>
                <a:schemeClr val="tx1"/>
              </a:solidFill>
            </a:endParaRPr>
          </a:p>
          <a:p>
            <a:pPr algn="ctr"/>
            <a:r>
              <a:rPr lang="en-GB" sz="2400" cap="none" dirty="0" smtClean="0">
                <a:solidFill>
                  <a:schemeClr val="tx1"/>
                </a:solidFill>
              </a:rPr>
              <a:t>Greg </a:t>
            </a:r>
            <a:r>
              <a:rPr lang="en-GB" sz="2400" cap="none" dirty="0">
                <a:solidFill>
                  <a:schemeClr val="tx1"/>
                </a:solidFill>
              </a:rPr>
              <a:t>Yarwood</a:t>
            </a:r>
            <a:r>
              <a:rPr lang="en-GB" sz="2400" cap="none" baseline="30000" dirty="0">
                <a:solidFill>
                  <a:schemeClr val="tx1"/>
                </a:solidFill>
              </a:rPr>
              <a:t>1</a:t>
            </a:r>
            <a:endParaRPr lang="en-GB" sz="2400" cap="none" baseline="30000" dirty="0" smtClean="0">
              <a:solidFill>
                <a:schemeClr val="tx1"/>
              </a:solidFill>
            </a:endParaRPr>
          </a:p>
          <a:p>
            <a:pPr algn="ctr"/>
            <a:endParaRPr lang="en-GB" sz="2400" cap="none" dirty="0" smtClean="0">
              <a:solidFill>
                <a:schemeClr val="tx1"/>
              </a:solidFill>
            </a:endParaRPr>
          </a:p>
          <a:p>
            <a:pPr algn="ctr"/>
            <a:r>
              <a:rPr lang="en-GB" sz="2200" b="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b="0" cap="none" dirty="0" smtClean="0">
                <a:solidFill>
                  <a:schemeClr val="tx1"/>
                </a:solidFill>
              </a:rPr>
              <a:t>Ramboll Environ, Novato, CA</a:t>
            </a:r>
          </a:p>
          <a:p>
            <a:pPr algn="ctr"/>
            <a:r>
              <a:rPr lang="en-GB" sz="2200" b="0" cap="none" baseline="30000" dirty="0" smtClean="0">
                <a:solidFill>
                  <a:schemeClr val="tx1"/>
                </a:solidFill>
              </a:rPr>
              <a:t>2</a:t>
            </a:r>
            <a:r>
              <a:rPr lang="en-GB" sz="2200" b="0" cap="none" dirty="0" smtClean="0">
                <a:solidFill>
                  <a:schemeClr val="tx1"/>
                </a:solidFill>
              </a:rPr>
              <a:t>David.D.Parrish</a:t>
            </a:r>
            <a:r>
              <a:rPr lang="en-GB" sz="2200" b="0" cap="none" dirty="0">
                <a:solidFill>
                  <a:schemeClr val="tx1"/>
                </a:solidFill>
              </a:rPr>
              <a:t>, </a:t>
            </a:r>
            <a:r>
              <a:rPr lang="en-GB" sz="2200" b="0" cap="none" dirty="0" smtClean="0">
                <a:solidFill>
                  <a:schemeClr val="tx1"/>
                </a:solidFill>
              </a:rPr>
              <a:t>LLC, Boulder, CO</a:t>
            </a:r>
          </a:p>
          <a:p>
            <a:pPr algn="ctr"/>
            <a:r>
              <a:rPr lang="en-GB" sz="2200" b="0" cap="none" baseline="30000" dirty="0">
                <a:solidFill>
                  <a:schemeClr val="tx1"/>
                </a:solidFill>
              </a:rPr>
              <a:t>3</a:t>
            </a:r>
            <a:r>
              <a:rPr lang="en-GB" sz="2200" b="0" cap="none" dirty="0">
                <a:solidFill>
                  <a:schemeClr val="tx1"/>
                </a:solidFill>
              </a:rPr>
              <a:t>NOAA ESRL </a:t>
            </a:r>
            <a:r>
              <a:rPr lang="en-GB" sz="2200" b="0" cap="none" dirty="0" smtClean="0">
                <a:solidFill>
                  <a:schemeClr val="tx1"/>
                </a:solidFill>
              </a:rPr>
              <a:t>Chemical </a:t>
            </a:r>
            <a:r>
              <a:rPr lang="en-GB" sz="2200" b="0" cap="none" dirty="0">
                <a:solidFill>
                  <a:schemeClr val="tx1"/>
                </a:solidFill>
              </a:rPr>
              <a:t>Sciences </a:t>
            </a:r>
            <a:r>
              <a:rPr lang="en-GB" sz="2200" b="0" cap="none" dirty="0" smtClean="0">
                <a:solidFill>
                  <a:schemeClr val="tx1"/>
                </a:solidFill>
              </a:rPr>
              <a:t>Division, Boulder, CO</a:t>
            </a:r>
          </a:p>
          <a:p>
            <a:pPr algn="ctr"/>
            <a:r>
              <a:rPr lang="en-GB" sz="2200" b="0" cap="none" baseline="30000" dirty="0">
                <a:solidFill>
                  <a:schemeClr val="tx1"/>
                </a:solidFill>
              </a:rPr>
              <a:t>4</a:t>
            </a:r>
            <a:r>
              <a:rPr lang="en-GB" sz="2200" b="0" cap="none" dirty="0">
                <a:solidFill>
                  <a:schemeClr val="tx1"/>
                </a:solidFill>
              </a:rPr>
              <a:t>California Institute of </a:t>
            </a:r>
            <a:r>
              <a:rPr lang="en-GB" sz="2200" b="0" cap="none" dirty="0" smtClean="0">
                <a:solidFill>
                  <a:schemeClr val="tx1"/>
                </a:solidFill>
              </a:rPr>
              <a:t>Technology, Pasadena, CA</a:t>
            </a:r>
            <a:endParaRPr lang="en-GB" sz="2200" b="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46346" y="762794"/>
            <a:ext cx="10560295" cy="97390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Reactive plume modeling of HRVOC emissions from the Houston Ship Channel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837406" y="5563394"/>
            <a:ext cx="10591800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14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Annual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CMAS Conference</a:t>
            </a:r>
          </a:p>
          <a:p>
            <a:pPr marL="12700" marR="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Chapel Hill, North Carolina, October 5-7, 2015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3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6" y="452543"/>
            <a:ext cx="10917079" cy="538851"/>
          </a:xfrm>
        </p:spPr>
        <p:txBody>
          <a:bodyPr/>
          <a:lstStyle/>
          <a:p>
            <a:r>
              <a:rPr lang="en-GB" sz="2800" dirty="0" smtClean="0"/>
              <a:t>DIRECT (AND indirect) contributions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067594"/>
            <a:ext cx="3103846" cy="4944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60" y="1076363"/>
            <a:ext cx="3103846" cy="4944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60" y="1067593"/>
            <a:ext cx="3103846" cy="49442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14806" y="172672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 km</a:t>
            </a:r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0514806" y="335504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80 km</a:t>
            </a:r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0514806" y="487759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 km</a:t>
            </a:r>
            <a:endParaRPr lang="en-GB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1370806" y="1280081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24%</a:t>
            </a:r>
            <a:endParaRPr lang="en-GB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4799806" y="1256507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HCHO 80%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47806" y="1280081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CHO 84%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51806" y="2985712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25%</a:t>
            </a:r>
            <a:endParaRPr lang="en-GB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1751806" y="4572794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23%</a:t>
            </a:r>
            <a:endParaRPr lang="en-GB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5138522" y="299738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83%</a:t>
            </a:r>
            <a:endParaRPr lang="en-GB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5138522" y="4584462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88%</a:t>
            </a:r>
            <a:endParaRPr lang="en-GB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8311646" y="299738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49%</a:t>
            </a:r>
            <a:endParaRPr lang="en-GB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8311646" y="4584462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40%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5116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6" y="452543"/>
            <a:ext cx="11069479" cy="843651"/>
          </a:xfrm>
        </p:spPr>
        <p:txBody>
          <a:bodyPr/>
          <a:lstStyle/>
          <a:p>
            <a:r>
              <a:rPr lang="en-GB" sz="2800" dirty="0" smtClean="0"/>
              <a:t>INDIVIDUAL HRVOC Contributions to </a:t>
            </a:r>
            <a:r>
              <a:rPr lang="en-GB" sz="2800" dirty="0"/>
              <a:t>downwind </a:t>
            </a:r>
            <a:r>
              <a:rPr lang="en-GB" sz="2800" dirty="0" smtClean="0"/>
              <a:t>O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 FORMED DIRECTLY FROM HRVOCS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77732"/>
              </p:ext>
            </p:extLst>
          </p:nvPr>
        </p:nvGraphicFramePr>
        <p:xfrm>
          <a:off x="1294606" y="1757815"/>
          <a:ext cx="9372600" cy="198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737"/>
                <a:gridCol w="2282863"/>
                <a:gridCol w="2590800"/>
                <a:gridCol w="2743200"/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HRVOC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GB" sz="1600" dirty="0">
                          <a:effectLst/>
                        </a:rPr>
                        <a:t>40 km downwind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= </a:t>
                      </a:r>
                      <a:r>
                        <a:rPr lang="en-GB" sz="1600" dirty="0">
                          <a:effectLst/>
                        </a:rPr>
                        <a:t>2.3 ppb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80 km downwind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= </a:t>
                      </a:r>
                      <a:r>
                        <a:rPr lang="en-GB" sz="1600" dirty="0">
                          <a:effectLst/>
                        </a:rPr>
                        <a:t>2.7 ppb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100 km downwind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= </a:t>
                      </a:r>
                      <a:r>
                        <a:rPr lang="en-GB" sz="1600" dirty="0">
                          <a:effectLst/>
                        </a:rPr>
                        <a:t>2.1 ppb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Ethene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24%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32%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34%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Propene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36%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36%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35%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Butenes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37%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30%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29%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1,3-Butadiene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3%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2%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2%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04606" y="1448595"/>
            <a:ext cx="28956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sz="2000" dirty="0" smtClean="0"/>
              <a:t>From Plume Model</a:t>
            </a:r>
            <a:endParaRPr lang="en-US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06968"/>
              </p:ext>
            </p:extLst>
          </p:nvPr>
        </p:nvGraphicFramePr>
        <p:xfrm>
          <a:off x="1294606" y="4115594"/>
          <a:ext cx="9372600" cy="198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737"/>
                <a:gridCol w="2282863"/>
                <a:gridCol w="2590800"/>
                <a:gridCol w="2743200"/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HRVOC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GB" sz="1600" dirty="0">
                          <a:effectLst/>
                        </a:rPr>
                        <a:t>40 km downwind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= 2.7 </a:t>
                      </a:r>
                      <a:r>
                        <a:rPr lang="en-GB" sz="1600" dirty="0">
                          <a:effectLst/>
                        </a:rPr>
                        <a:t>ppb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80 km downwind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= 3.0 </a:t>
                      </a:r>
                      <a:r>
                        <a:rPr lang="en-GB" sz="1600" dirty="0">
                          <a:effectLst/>
                        </a:rPr>
                        <a:t>ppb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100 km downwind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= 2.6 </a:t>
                      </a:r>
                      <a:r>
                        <a:rPr lang="en-GB" sz="1600" dirty="0">
                          <a:effectLst/>
                        </a:rPr>
                        <a:t>ppb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Ethene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37%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53%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53%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Propene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39%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26%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27%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Butenes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19%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15%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14%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600" dirty="0">
                          <a:effectLst/>
                        </a:rPr>
                        <a:t>1,3-Butadiene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6%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05704" y="3810795"/>
            <a:ext cx="68580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From Observational Analysis of </a:t>
            </a:r>
            <a:r>
              <a:rPr lang="el-GR" sz="2000" dirty="0"/>
              <a:t>β</a:t>
            </a:r>
            <a:r>
              <a:rPr lang="en-US" sz="2000" dirty="0" smtClean="0"/>
              <a:t>HN Measurements</a:t>
            </a:r>
            <a:endParaRPr lang="en-US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226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6" y="452543"/>
            <a:ext cx="11069479" cy="843651"/>
          </a:xfrm>
        </p:spPr>
        <p:txBody>
          <a:bodyPr/>
          <a:lstStyle/>
          <a:p>
            <a:r>
              <a:rPr lang="en-GB" sz="2800" dirty="0"/>
              <a:t>O</a:t>
            </a:r>
            <a:r>
              <a:rPr lang="en-GB" sz="2800" baseline="-25000" dirty="0"/>
              <a:t>3 </a:t>
            </a:r>
            <a:r>
              <a:rPr lang="en-GB" sz="2800" dirty="0" smtClean="0"/>
              <a:t>Production Efficiency vs. Plume Photochemical AGE</a:t>
            </a:r>
            <a:endParaRPr lang="en-GB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5206" y="1753394"/>
            <a:ext cx="28956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sz="2000" dirty="0" smtClean="0"/>
              <a:t>From Plume Model</a:t>
            </a:r>
            <a:endParaRPr lang="en-US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85806" y="1753395"/>
            <a:ext cx="31242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From Measurements</a:t>
            </a:r>
            <a:endParaRPr lang="en-US" dirty="0" smtClean="0"/>
          </a:p>
          <a:p>
            <a:pPr marL="0" indent="0" algn="ctr">
              <a:buFont typeface="Verdana" pitchFamily="34" charset="0"/>
              <a:buNone/>
            </a:pPr>
            <a:endParaRPr lang="en-US" sz="2000" dirty="0" smtClean="0"/>
          </a:p>
          <a:p>
            <a:pPr marL="0" indent="0" algn="ctr">
              <a:buFont typeface="Verdana" pitchFamily="34" charset="0"/>
              <a:buNone/>
            </a:pPr>
            <a:endParaRPr lang="en-US" sz="2000" dirty="0" smtClean="0"/>
          </a:p>
          <a:p>
            <a:pPr marL="285750" indent="-285750" algn="ctr"/>
            <a:endParaRPr lang="en-US" sz="2000" dirty="0" smtClean="0"/>
          </a:p>
          <a:p>
            <a:pPr marL="285750" indent="-285750" algn="ctr"/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" y="2162969"/>
            <a:ext cx="58483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7831824C-0D5C-44D9-BA78-D4242FE5CCE3" descr="5F8A8B8F-3057-499B-9670-3BF34A338B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16" y="2032794"/>
            <a:ext cx="449072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4"/>
            <a:ext cx="10559098" cy="538850"/>
          </a:xfrm>
        </p:spPr>
        <p:txBody>
          <a:bodyPr/>
          <a:lstStyle/>
          <a:p>
            <a:r>
              <a:rPr lang="en-GB" dirty="0"/>
              <a:t>SENSITIVITY </a:t>
            </a:r>
            <a:r>
              <a:rPr lang="en-GB" dirty="0" smtClean="0"/>
              <a:t>STUDIES: SEGREGATING </a:t>
            </a:r>
            <a:r>
              <a:rPr lang="en-GB" dirty="0" err="1" smtClean="0"/>
              <a:t>Nox</a:t>
            </a:r>
            <a:r>
              <a:rPr lang="en-GB" dirty="0" smtClean="0"/>
              <a:t> and VOC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6" y="1296194"/>
            <a:ext cx="5238598" cy="4616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7606" y="991393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No Segregation</a:t>
            </a:r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Divide HSC VOC and NOx emissions equally among 6 sources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Total Segregation</a:t>
            </a:r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Sources A, C, E: NOx only</a:t>
            </a:r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Sources B, D, F: VOC only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Partial Segregation</a:t>
            </a:r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Sources A, C, E: 90% of total NOx, 10% of total VOC</a:t>
            </a:r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Sources </a:t>
            </a:r>
            <a:r>
              <a:rPr lang="en-US" sz="2000" dirty="0" smtClean="0"/>
              <a:t>B, </a:t>
            </a:r>
            <a:r>
              <a:rPr lang="en-US" sz="2000" dirty="0"/>
              <a:t>D</a:t>
            </a:r>
            <a:r>
              <a:rPr lang="en-US" sz="2000" dirty="0" smtClean="0"/>
              <a:t>, </a:t>
            </a:r>
            <a:r>
              <a:rPr lang="en-US" sz="2000" dirty="0"/>
              <a:t>F</a:t>
            </a:r>
            <a:r>
              <a:rPr lang="en-US" sz="2000" dirty="0" smtClean="0"/>
              <a:t>: </a:t>
            </a:r>
            <a:r>
              <a:rPr lang="en-US" sz="2000" dirty="0"/>
              <a:t>90% of total </a:t>
            </a:r>
            <a:r>
              <a:rPr lang="en-US" sz="2000" dirty="0" smtClean="0"/>
              <a:t>VOC, </a:t>
            </a:r>
            <a:r>
              <a:rPr lang="en-US" sz="2000" dirty="0"/>
              <a:t>10% of total </a:t>
            </a:r>
            <a:r>
              <a:rPr lang="en-US" sz="2000" dirty="0" smtClean="0"/>
              <a:t>NOx</a:t>
            </a:r>
            <a:endParaRPr lang="en-US" sz="2000" dirty="0"/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endParaRPr lang="en-US" sz="22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01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4"/>
            <a:ext cx="10559098" cy="538850"/>
          </a:xfrm>
        </p:spPr>
        <p:txBody>
          <a:bodyPr/>
          <a:lstStyle/>
          <a:p>
            <a:r>
              <a:rPr lang="en-GB" dirty="0" smtClean="0"/>
              <a:t>Effect of </a:t>
            </a:r>
            <a:r>
              <a:rPr lang="en-GB" dirty="0" err="1" smtClean="0"/>
              <a:t>Nox</a:t>
            </a:r>
            <a:r>
              <a:rPr lang="en-GB" dirty="0" smtClean="0"/>
              <a:t> and VOC segregation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06" y="1132934"/>
            <a:ext cx="3362500" cy="536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5906" y="1236663"/>
            <a:ext cx="5105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SCICHEM allows overlapping plumes to interact chemically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Total segregation slows down chemistry as NOx and VOC plumes are separated initially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Partial segregation has small impact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Implications for fine-scale modeling</a:t>
            </a:r>
          </a:p>
        </p:txBody>
      </p:sp>
    </p:spTree>
    <p:extLst>
      <p:ext uri="{BB962C8B-B14F-4D97-AF65-F5344CB8AC3E}">
        <p14:creationId xmlns:p14="http://schemas.microsoft.com/office/powerpoint/2010/main" val="31740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538851"/>
          </a:xfrm>
        </p:spPr>
        <p:txBody>
          <a:bodyPr/>
          <a:lstStyle/>
          <a:p>
            <a:r>
              <a:rPr lang="en-GB" sz="2800" dirty="0" smtClean="0"/>
              <a:t>Conclusions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1206" y="1143794"/>
            <a:ext cx="10744200" cy="4724400"/>
          </a:xfrm>
        </p:spPr>
        <p:txBody>
          <a:bodyPr/>
          <a:lstStyle/>
          <a:p>
            <a:r>
              <a:rPr lang="en-GB" sz="2000" dirty="0" smtClean="0"/>
              <a:t>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in modeled plume downwind of HSC is in good agreement with observations</a:t>
            </a:r>
          </a:p>
          <a:p>
            <a:r>
              <a:rPr lang="en-GB" sz="2000" dirty="0" err="1" smtClean="0"/>
              <a:t>NOz</a:t>
            </a:r>
            <a:r>
              <a:rPr lang="en-GB" sz="2000" dirty="0" smtClean="0"/>
              <a:t> and aldehyde results show that chemistry proceeds more slowly in the modeled plume than observed during early plume stages when one large source represents HSC emissions </a:t>
            </a:r>
          </a:p>
          <a:p>
            <a:r>
              <a:rPr lang="en-US" sz="2000" dirty="0" smtClean="0"/>
              <a:t>Overall </a:t>
            </a:r>
            <a:r>
              <a:rPr lang="en-US" sz="2000" dirty="0"/>
              <a:t>effect of using multiple narrower source plumes </a:t>
            </a:r>
            <a:r>
              <a:rPr lang="en-US" sz="2000" dirty="0" smtClean="0"/>
              <a:t>is more rapid chemistry and better model performance at </a:t>
            </a:r>
            <a:r>
              <a:rPr lang="en-US" sz="2000" dirty="0"/>
              <a:t>40 km </a:t>
            </a:r>
            <a:r>
              <a:rPr lang="en-US" sz="2000" dirty="0" smtClean="0"/>
              <a:t>downwind</a:t>
            </a:r>
          </a:p>
          <a:p>
            <a:r>
              <a:rPr lang="en-US" sz="2000" dirty="0" smtClean="0"/>
              <a:t>Direct </a:t>
            </a:r>
            <a:r>
              <a:rPr lang="en-US" sz="2000" dirty="0"/>
              <a:t>formation of O</a:t>
            </a:r>
            <a:r>
              <a:rPr lang="en-US" sz="2000" baseline="-25000" dirty="0"/>
              <a:t>3</a:t>
            </a:r>
            <a:r>
              <a:rPr lang="en-US" sz="2000" dirty="0"/>
              <a:t> from the HSC HRVOC emissions </a:t>
            </a:r>
            <a:r>
              <a:rPr lang="en-US" sz="2000" dirty="0" smtClean="0"/>
              <a:t>explains about 20% </a:t>
            </a:r>
            <a:r>
              <a:rPr lang="en-US" sz="2000" dirty="0"/>
              <a:t>of the </a:t>
            </a:r>
            <a:r>
              <a:rPr lang="en-US" sz="2000" dirty="0" smtClean="0"/>
              <a:t>plume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increments: </a:t>
            </a:r>
            <a:r>
              <a:rPr lang="en-GB" sz="2000" dirty="0"/>
              <a:t>r</a:t>
            </a:r>
            <a:r>
              <a:rPr lang="en-GB" sz="2000" dirty="0" smtClean="0"/>
              <a:t>emaining 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formed indirectly by the interaction of HSC emissions with emissions of other species (e.g., isoprene)</a:t>
            </a:r>
          </a:p>
          <a:p>
            <a:r>
              <a:rPr lang="en-US" sz="2000" dirty="0" smtClean="0"/>
              <a:t>Plume </a:t>
            </a:r>
            <a:r>
              <a:rPr lang="en-US" sz="2000" dirty="0"/>
              <a:t>chemistry is sensitive to whether HRVOC and NOx are released together or segregated in separate plumes that interact as they disperse and overlap each </a:t>
            </a:r>
            <a:r>
              <a:rPr lang="en-US" sz="2000" dirty="0" smtClean="0"/>
              <a:t>other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94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538851"/>
          </a:xfrm>
        </p:spPr>
        <p:txBody>
          <a:bodyPr/>
          <a:lstStyle/>
          <a:p>
            <a:r>
              <a:rPr lang="en-GB" sz="2800" dirty="0" smtClean="0"/>
              <a:t>Limitations of Study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1206" y="1143794"/>
            <a:ext cx="10744200" cy="4724400"/>
          </a:xfrm>
        </p:spPr>
        <p:txBody>
          <a:bodyPr/>
          <a:lstStyle/>
          <a:p>
            <a:r>
              <a:rPr lang="en-US" sz="2400" dirty="0" smtClean="0"/>
              <a:t>Actual </a:t>
            </a:r>
            <a:r>
              <a:rPr lang="en-US" sz="2400" dirty="0"/>
              <a:t>HSC emissions for 18 September 2013 are not known (but estimates from 2011 SOF measurements work quite well in the model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18 </a:t>
            </a:r>
            <a:r>
              <a:rPr lang="en-US" sz="2400" dirty="0"/>
              <a:t>September 2013 had moderate ozone enhancements; </a:t>
            </a:r>
            <a:r>
              <a:rPr lang="en-US" sz="2400" dirty="0" smtClean="0"/>
              <a:t>higher </a:t>
            </a:r>
            <a:r>
              <a:rPr lang="en-US" sz="2400" dirty="0"/>
              <a:t>direct contributions </a:t>
            </a:r>
            <a:r>
              <a:rPr lang="en-US" sz="2400" dirty="0" smtClean="0"/>
              <a:t>are expected for days with </a:t>
            </a:r>
            <a:r>
              <a:rPr lang="en-US" sz="2400" dirty="0"/>
              <a:t>higher HRVOC emissions</a:t>
            </a:r>
            <a:r>
              <a:rPr lang="en-GB" sz="2400" dirty="0" smtClean="0"/>
              <a:t> </a:t>
            </a:r>
          </a:p>
          <a:p>
            <a:r>
              <a:rPr lang="en-US" sz="2400" dirty="0" smtClean="0"/>
              <a:t>The modeled HSC source </a:t>
            </a:r>
            <a:r>
              <a:rPr lang="en-US" sz="2400" dirty="0"/>
              <a:t>locations are conceptual </a:t>
            </a:r>
            <a:r>
              <a:rPr lang="en-US" sz="2400" dirty="0" smtClean="0"/>
              <a:t>scenarios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538851"/>
          </a:xfrm>
        </p:spPr>
        <p:txBody>
          <a:bodyPr/>
          <a:lstStyle/>
          <a:p>
            <a:r>
              <a:rPr lang="en-GB" sz="2800" dirty="0" smtClean="0"/>
              <a:t>Recommendations for Future Studies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1206" y="1143794"/>
            <a:ext cx="10744200" cy="4724400"/>
          </a:xfrm>
        </p:spPr>
        <p:txBody>
          <a:bodyPr/>
          <a:lstStyle/>
          <a:p>
            <a:r>
              <a:rPr lang="en-GB" sz="2400" dirty="0" smtClean="0"/>
              <a:t>Understand direct versus indirect O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formation from HRVOC emissions</a:t>
            </a:r>
          </a:p>
          <a:p>
            <a:r>
              <a:rPr lang="en-GB" sz="2400" dirty="0" smtClean="0"/>
              <a:t>Interaction of HRVOC plumes with background emissions; role of isoprene</a:t>
            </a:r>
          </a:p>
          <a:p>
            <a:r>
              <a:rPr lang="en-US" sz="2400" dirty="0" smtClean="0"/>
              <a:t>Investigation of the role of initial </a:t>
            </a:r>
            <a:r>
              <a:rPr lang="en-US" sz="2400" dirty="0"/>
              <a:t>plume width and emissions segregation </a:t>
            </a:r>
            <a:r>
              <a:rPr lang="en-US" sz="2400" dirty="0" smtClean="0"/>
              <a:t>on 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production from industrial </a:t>
            </a:r>
            <a:r>
              <a:rPr lang="en-US" sz="2400" dirty="0" smtClean="0"/>
              <a:t>sources</a:t>
            </a:r>
          </a:p>
          <a:p>
            <a:pPr lvl="1"/>
            <a:r>
              <a:rPr lang="en-US" sz="2200" dirty="0" smtClean="0"/>
              <a:t>Plume modeling</a:t>
            </a:r>
          </a:p>
          <a:p>
            <a:pPr lvl="1"/>
            <a:r>
              <a:rPr lang="en-US" sz="2200" dirty="0" smtClean="0"/>
              <a:t>Fine-scale grid modeling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909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91251"/>
          </a:xfrm>
        </p:spPr>
        <p:txBody>
          <a:bodyPr/>
          <a:lstStyle/>
          <a:p>
            <a:r>
              <a:rPr lang="en-GB" sz="2800" dirty="0" err="1" smtClean="0"/>
              <a:t>AcknowleDgementS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06" y="991394"/>
            <a:ext cx="11962606" cy="5029200"/>
          </a:xfrm>
        </p:spPr>
        <p:txBody>
          <a:bodyPr/>
          <a:lstStyle/>
          <a:p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research was supported by the State of Texas through the Air Quality Research Program (AQRP) administered by The University of Texas at Austin by means of a grant from the Texas Commission on Environmental Quality (TCEQ), AQRP Project </a:t>
            </a:r>
            <a:r>
              <a:rPr lang="en-US" sz="2200" dirty="0" smtClean="0"/>
              <a:t>14-026</a:t>
            </a:r>
            <a:endParaRPr lang="en-US" sz="2200" dirty="0"/>
          </a:p>
          <a:p>
            <a:r>
              <a:rPr lang="en-US" sz="2200" dirty="0" smtClean="0"/>
              <a:t>The TCEQ </a:t>
            </a:r>
            <a:r>
              <a:rPr lang="en-US" sz="2200" dirty="0"/>
              <a:t>has not yet </a:t>
            </a:r>
            <a:r>
              <a:rPr lang="en-US" sz="2200" dirty="0" smtClean="0"/>
              <a:t>fully </a:t>
            </a:r>
            <a:r>
              <a:rPr lang="en-US" sz="2200" dirty="0"/>
              <a:t>reviewed the findings presented here</a:t>
            </a:r>
          </a:p>
          <a:p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91251"/>
          </a:xfrm>
        </p:spPr>
        <p:txBody>
          <a:bodyPr/>
          <a:lstStyle/>
          <a:p>
            <a:r>
              <a:rPr lang="en-GB" sz="2800" dirty="0" smtClean="0"/>
              <a:t>Background &amp; Objectives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06" y="991394"/>
            <a:ext cx="11962606" cy="5029200"/>
          </a:xfrm>
        </p:spPr>
        <p:txBody>
          <a:bodyPr/>
          <a:lstStyle/>
          <a:p>
            <a:r>
              <a:rPr lang="en-US" sz="2200" dirty="0" smtClean="0"/>
              <a:t>Enhanced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in Houston associated with HRVOC (</a:t>
            </a:r>
            <a:r>
              <a:rPr lang="en-US" sz="2200" dirty="0" err="1" smtClean="0"/>
              <a:t>ethene</a:t>
            </a:r>
            <a:r>
              <a:rPr lang="en-US" sz="2200" dirty="0" smtClean="0"/>
              <a:t>, propene, </a:t>
            </a:r>
            <a:r>
              <a:rPr lang="en-US" sz="2200" dirty="0" err="1" smtClean="0"/>
              <a:t>butenes</a:t>
            </a:r>
            <a:r>
              <a:rPr lang="en-US" sz="2200" dirty="0" smtClean="0"/>
              <a:t>, 1,3-butadiene) emissions from the Houston Ship Channel (HSC)</a:t>
            </a:r>
          </a:p>
          <a:p>
            <a:r>
              <a:rPr lang="en-US" sz="2200" dirty="0" smtClean="0"/>
              <a:t>Objective of study: improve </a:t>
            </a:r>
            <a:r>
              <a:rPr lang="en-US" sz="2200" dirty="0"/>
              <a:t>and quantify </a:t>
            </a:r>
            <a:r>
              <a:rPr lang="en-US" sz="2200" dirty="0" smtClean="0"/>
              <a:t>understanding </a:t>
            </a:r>
            <a:r>
              <a:rPr lang="en-US" sz="2200" dirty="0"/>
              <a:t>of 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and HCHO from HRVOC emissions from the HSC</a:t>
            </a:r>
          </a:p>
          <a:p>
            <a:r>
              <a:rPr lang="en-US" sz="2200" dirty="0"/>
              <a:t>Quantifying relative contributions of HRVOCs has been </a:t>
            </a:r>
            <a:r>
              <a:rPr lang="en-US" sz="2200" dirty="0" smtClean="0"/>
              <a:t>difficult</a:t>
            </a:r>
          </a:p>
          <a:p>
            <a:r>
              <a:rPr lang="en-US" sz="2200" dirty="0" smtClean="0"/>
              <a:t>Recent aircraft (NASA DC-8) measurements in Houston during the 2013 SEAC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RS study provide unique data to quantify contributions:</a:t>
            </a:r>
          </a:p>
          <a:p>
            <a:pPr lvl="1"/>
            <a:r>
              <a:rPr lang="en-US" sz="2000" dirty="0" smtClean="0"/>
              <a:t>Caltech measurements of </a:t>
            </a:r>
            <a:r>
              <a:rPr lang="el-GR" sz="2000" dirty="0"/>
              <a:t>β-</a:t>
            </a:r>
            <a:r>
              <a:rPr lang="en-US" sz="2000" dirty="0" err="1"/>
              <a:t>hydroxynitrates</a:t>
            </a:r>
            <a:r>
              <a:rPr lang="en-US" sz="2000" dirty="0"/>
              <a:t> (</a:t>
            </a:r>
            <a:r>
              <a:rPr lang="el-GR" sz="2000" dirty="0"/>
              <a:t>β</a:t>
            </a:r>
            <a:r>
              <a:rPr lang="en-US" sz="2000" dirty="0"/>
              <a:t>HNs</a:t>
            </a:r>
            <a:r>
              <a:rPr lang="en-US" sz="2000" dirty="0" smtClean="0"/>
              <a:t>), formed when HRVOCs react in the atmosphere when NOx is present, downwind of the HSC</a:t>
            </a:r>
          </a:p>
          <a:p>
            <a:pPr lvl="1"/>
            <a:r>
              <a:rPr lang="en-US" sz="2000" dirty="0" smtClean="0"/>
              <a:t>Measurements of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and aldehyde enhancements in the HSC plumes</a:t>
            </a:r>
          </a:p>
          <a:p>
            <a:r>
              <a:rPr lang="en-US" sz="2200" dirty="0" smtClean="0"/>
              <a:t>Combination of observational data analysis and reactive plume modeling to accomplish study objectives</a:t>
            </a:r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5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15051"/>
          </a:xfrm>
        </p:spPr>
        <p:txBody>
          <a:bodyPr/>
          <a:lstStyle/>
          <a:p>
            <a:r>
              <a:rPr lang="en-GB" sz="2800" dirty="0" smtClean="0"/>
              <a:t>HSC Plume </a:t>
            </a:r>
            <a:r>
              <a:rPr lang="en-GB" sz="2800" dirty="0" err="1" smtClean="0"/>
              <a:t>Modeling</a:t>
            </a:r>
            <a:r>
              <a:rPr lang="en-GB" sz="2800" dirty="0" smtClean="0"/>
              <a:t> with SCICHEM 3.0</a:t>
            </a:r>
            <a:r>
              <a:rPr lang="en-GB" sz="2800" baseline="30000" dirty="0"/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406" y="1067594"/>
            <a:ext cx="11353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err="1" smtClean="0">
                <a:latin typeface="+mn-lt"/>
              </a:rPr>
              <a:t>Lagrangian</a:t>
            </a:r>
            <a:r>
              <a:rPr lang="en-US" sz="2200" dirty="0" smtClean="0">
                <a:latin typeface="+mn-lt"/>
              </a:rPr>
              <a:t> 3-D puff model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Puff </a:t>
            </a:r>
            <a:r>
              <a:rPr lang="en-US" sz="2200" dirty="0">
                <a:latin typeface="+mn-lt"/>
              </a:rPr>
              <a:t>dispersion based on SCIPUFF (Second Order Closure Integrated Puff Model</a:t>
            </a:r>
            <a:r>
              <a:rPr lang="en-US" sz="2200" dirty="0" smtClean="0">
                <a:latin typeface="+mn-lt"/>
              </a:rPr>
              <a:t>)</a:t>
            </a:r>
            <a:endParaRPr lang="en-US" sz="2200" b="0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b="0" dirty="0" smtClean="0">
                <a:latin typeface="+mn-lt"/>
              </a:rPr>
              <a:t>Full chemistry treatment, comparable to CAMx and CMAQ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Chemistry updates to SCICHEM 3.0 for HRVOC modeling:</a:t>
            </a:r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</a:rPr>
              <a:t>CB6r2 chemistry mechanism</a:t>
            </a:r>
          </a:p>
          <a:p>
            <a:pPr marL="742939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+mn-lt"/>
              </a:rPr>
              <a:t>HRVOC tracer mechanism </a:t>
            </a:r>
            <a:r>
              <a:rPr lang="en-US" sz="2000" dirty="0" smtClean="0">
                <a:latin typeface="+mn-lt"/>
              </a:rPr>
              <a:t>to estimate </a:t>
            </a:r>
            <a:r>
              <a:rPr lang="en-US" sz="2000" dirty="0">
                <a:latin typeface="+mn-lt"/>
              </a:rPr>
              <a:t>direct O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aldehyde formation </a:t>
            </a:r>
            <a:r>
              <a:rPr lang="en-US" sz="2000" dirty="0">
                <a:latin typeface="+mn-lt"/>
              </a:rPr>
              <a:t>from individual </a:t>
            </a:r>
            <a:r>
              <a:rPr lang="en-US" sz="2000" dirty="0" smtClean="0">
                <a:latin typeface="+mn-lt"/>
              </a:rPr>
              <a:t>alkenes</a:t>
            </a:r>
          </a:p>
          <a:p>
            <a:pPr marL="1200127" lvl="2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Oxidation of individual alkenes in the presence of NOx</a:t>
            </a:r>
          </a:p>
          <a:p>
            <a:pPr marL="1200127" lvl="2" indent="-285750">
              <a:spcAft>
                <a:spcPts val="0"/>
              </a:spcAft>
              <a:buFont typeface="Arial"/>
              <a:buChar char="•"/>
            </a:pPr>
            <a:r>
              <a:rPr lang="en-US" sz="2000" b="0" dirty="0" smtClean="0">
                <a:latin typeface="+mn-lt"/>
              </a:rPr>
              <a:t>Formation of </a:t>
            </a:r>
            <a:r>
              <a:rPr lang="el-GR" sz="2000" dirty="0"/>
              <a:t>β</a:t>
            </a:r>
            <a:r>
              <a:rPr lang="en-US" sz="2000" dirty="0" smtClean="0"/>
              <a:t>HNs,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and aldehydes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+mn-lt"/>
              </a:rPr>
              <a:t>_________________________________________________________</a:t>
            </a:r>
          </a:p>
          <a:p>
            <a:pPr>
              <a:spcAft>
                <a:spcPts val="1200"/>
              </a:spcAft>
            </a:pPr>
            <a:r>
              <a:rPr lang="en-US" sz="1600" b="1" baseline="30000" dirty="0" smtClean="0">
                <a:solidFill>
                  <a:schemeClr val="tx2"/>
                </a:solidFill>
              </a:rPr>
              <a:t>*</a:t>
            </a:r>
            <a:r>
              <a:rPr lang="en-US" sz="1600" b="1" dirty="0" smtClean="0">
                <a:solidFill>
                  <a:schemeClr val="tx2"/>
                </a:solidFill>
              </a:rPr>
              <a:t>See </a:t>
            </a:r>
            <a:r>
              <a:rPr lang="en-US" sz="1600" b="1" dirty="0">
                <a:solidFill>
                  <a:schemeClr val="tx2"/>
                </a:solidFill>
              </a:rPr>
              <a:t>SCICHEM 3.0 poster on October 6, 2015</a:t>
            </a:r>
            <a:endParaRPr lang="en-US" sz="1600" b="1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7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69" y="1075519"/>
            <a:ext cx="4314139" cy="3802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15051"/>
          </a:xfrm>
        </p:spPr>
        <p:txBody>
          <a:bodyPr/>
          <a:lstStyle/>
          <a:p>
            <a:r>
              <a:rPr lang="en-GB" sz="2800" dirty="0" smtClean="0"/>
              <a:t>HSC Source Configurations FOR SCICHEM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5" y="1075519"/>
            <a:ext cx="4314139" cy="380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006" y="4953794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Base Case – 1 source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500435" y="4959588"/>
            <a:ext cx="375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Sensitivity Studies – 6 sources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17565" y="5456337"/>
            <a:ext cx="10078241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dirty="0"/>
              <a:t>HSC emissions of </a:t>
            </a:r>
            <a:r>
              <a:rPr lang="en-US" dirty="0" err="1"/>
              <a:t>ethene</a:t>
            </a:r>
            <a:r>
              <a:rPr lang="en-US" dirty="0"/>
              <a:t>, propene, HCHO and NOx based on 2011 Solar Occultation Flux (SOF) </a:t>
            </a:r>
            <a:r>
              <a:rPr lang="en-US" dirty="0" smtClean="0"/>
              <a:t>and mobile DOAS measurements of Johansson et al. (2014a; 2014b)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91251"/>
          </a:xfrm>
        </p:spPr>
        <p:txBody>
          <a:bodyPr/>
          <a:lstStyle/>
          <a:p>
            <a:r>
              <a:rPr lang="en-GB" sz="2800" dirty="0" smtClean="0"/>
              <a:t>Specification of Background Chemistry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06" y="1372394"/>
            <a:ext cx="11962606" cy="4267200"/>
          </a:xfrm>
        </p:spPr>
        <p:txBody>
          <a:bodyPr/>
          <a:lstStyle/>
          <a:p>
            <a:r>
              <a:rPr lang="en-US" sz="2200" dirty="0" smtClean="0"/>
              <a:t>Typically specified as fixed or diurnally varying concentrations</a:t>
            </a:r>
            <a:endParaRPr lang="en-US" sz="2200" dirty="0" smtClean="0"/>
          </a:p>
          <a:p>
            <a:r>
              <a:rPr lang="en-US" sz="2200" dirty="0" smtClean="0"/>
              <a:t>Different approach adopted in this study:</a:t>
            </a:r>
            <a:endParaRPr lang="en-US" sz="2200" dirty="0" smtClean="0"/>
          </a:p>
          <a:p>
            <a:pPr lvl="1"/>
            <a:r>
              <a:rPr lang="en-US" sz="2000" dirty="0" smtClean="0"/>
              <a:t>Simultaneous simulation of transport and chemistry of background surface emissions and HSC emissions</a:t>
            </a:r>
          </a:p>
          <a:p>
            <a:pPr lvl="1"/>
            <a:r>
              <a:rPr lang="en-US" sz="2000" dirty="0" smtClean="0"/>
              <a:t>Regionally averaged (60 km by 60 km boxes) surface background emissions to the west, south and northeast of the HSC</a:t>
            </a:r>
          </a:p>
          <a:p>
            <a:pPr lvl="1"/>
            <a:r>
              <a:rPr lang="en-US" sz="2000" dirty="0" smtClean="0"/>
              <a:t>Based on </a:t>
            </a:r>
            <a:r>
              <a:rPr lang="en-US" sz="2000" dirty="0" err="1" smtClean="0"/>
              <a:t>CAMx</a:t>
            </a:r>
            <a:r>
              <a:rPr lang="en-US" sz="2000" dirty="0" smtClean="0"/>
              <a:t> inputs for the Houston-Galveston-Brazoria (HGB) 4 km modeling domain</a:t>
            </a:r>
            <a:endParaRPr lang="en-US" sz="2000" dirty="0" smtClean="0"/>
          </a:p>
          <a:p>
            <a:pPr lvl="1"/>
            <a:r>
              <a:rPr lang="en-US" sz="2000" dirty="0" smtClean="0"/>
              <a:t>Allows more accurate interaction of regional background with the Ship Channel plume since background evolves along with the plume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98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91251"/>
          </a:xfrm>
        </p:spPr>
        <p:txBody>
          <a:bodyPr/>
          <a:lstStyle/>
          <a:p>
            <a:r>
              <a:rPr lang="en-GB" sz="2800" dirty="0" smtClean="0"/>
              <a:t>Plume TRANSPORT On September 18, 2013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" y="991394"/>
            <a:ext cx="4173485" cy="406202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1206" y="5106195"/>
            <a:ext cx="32004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Aircraft Measurements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285750" indent="-285750"/>
            <a:endParaRPr lang="en-US" sz="2000" dirty="0"/>
          </a:p>
          <a:p>
            <a:pPr marL="285750" indent="-285750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35" y="1207641"/>
            <a:ext cx="3343742" cy="362953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8406" y="4976359"/>
            <a:ext cx="23622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sz="2000" dirty="0" smtClean="0"/>
              <a:t>Modeled Plume</a:t>
            </a:r>
            <a:endParaRPr lang="en-US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0" indent="0">
              <a:buFont typeface="Verdana" pitchFamily="34" charset="0"/>
              <a:buNone/>
            </a:pPr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152606" y="1600994"/>
            <a:ext cx="3697834" cy="3832742"/>
            <a:chOff x="8152606" y="1578251"/>
            <a:chExt cx="3697834" cy="38327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606" y="1578251"/>
              <a:ext cx="3697834" cy="3258922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8152606" y="4953794"/>
              <a:ext cx="3697834" cy="45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9" tIns="0" rIns="0" bIns="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252000" indent="-2520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ＭＳ Ｐゴシック" pitchFamily="-111" charset="-128"/>
                </a:defRPr>
              </a:lvl1pPr>
              <a:lvl2pPr marL="648000" indent="-2520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6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2pPr>
              <a:lvl3pPr marL="979200" indent="-2520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3pPr>
              <a:lvl4pPr marL="1386000" indent="-2844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4pPr>
              <a:lvl5pPr marL="1699200" indent="-2844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Verdana" pitchFamily="34" charset="0"/>
                <a:buNone/>
              </a:pPr>
              <a:r>
                <a:rPr lang="en-US" sz="2000" dirty="0" smtClean="0"/>
                <a:t>Aircraft and Model Transects</a:t>
              </a:r>
              <a:endParaRPr lang="en-US" dirty="0" smtClean="0"/>
            </a:p>
            <a:p>
              <a:pPr marL="0" indent="0">
                <a:buFont typeface="Verdana" pitchFamily="34" charset="0"/>
                <a:buNone/>
              </a:pPr>
              <a:endParaRPr lang="en-US" sz="2000" dirty="0" smtClean="0"/>
            </a:p>
            <a:p>
              <a:pPr marL="0" indent="0">
                <a:buFont typeface="Verdana" pitchFamily="34" charset="0"/>
                <a:buNone/>
              </a:pPr>
              <a:endParaRPr lang="en-US" sz="2000" dirty="0" smtClean="0"/>
            </a:p>
            <a:p>
              <a:pPr marL="285750" indent="-285750"/>
              <a:endParaRPr lang="en-US" sz="2000" dirty="0" smtClean="0"/>
            </a:p>
            <a:p>
              <a:pPr marL="285750" indent="-285750"/>
              <a:endParaRPr lang="en-US" sz="2000" dirty="0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990806" y="2908062"/>
              <a:ext cx="622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T80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52806" y="3462060"/>
              <a:ext cx="622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T40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52606" y="2427605"/>
              <a:ext cx="7697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T100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0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15051"/>
          </a:xfrm>
        </p:spPr>
        <p:txBody>
          <a:bodyPr/>
          <a:lstStyle/>
          <a:p>
            <a:r>
              <a:rPr lang="en-GB" sz="2800" dirty="0" smtClean="0"/>
              <a:t>Model vs Measurements-Single HSC Source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0" y="1067594"/>
            <a:ext cx="3103846" cy="4955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06" y="1067594"/>
            <a:ext cx="3103846" cy="4944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21" y="1056056"/>
            <a:ext cx="3115385" cy="4967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4806" y="172672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 km</a:t>
            </a:r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0514806" y="335504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80 km</a:t>
            </a:r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0514806" y="487759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 km</a:t>
            </a:r>
            <a:endParaRPr lang="en-GB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1599406" y="1280081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GB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561806" y="1981994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NOz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47806" y="128008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HCHO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6" y="452543"/>
            <a:ext cx="10764679" cy="615051"/>
          </a:xfrm>
        </p:spPr>
        <p:txBody>
          <a:bodyPr/>
          <a:lstStyle/>
          <a:p>
            <a:r>
              <a:rPr lang="en-GB" sz="2800" dirty="0" smtClean="0"/>
              <a:t>Model vs Measurements-MULTIPLE HSC Sources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0" y="1067594"/>
            <a:ext cx="3103846" cy="4955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60" y="1056056"/>
            <a:ext cx="3103846" cy="4967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60" y="1076363"/>
            <a:ext cx="3103846" cy="4944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9406" y="1280081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GB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799806" y="1256507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NOz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47806" y="128008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HCHO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514806" y="172672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 km</a:t>
            </a:r>
            <a:endParaRPr lang="en-GB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10514806" y="335504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80 km</a:t>
            </a:r>
            <a:endParaRPr lang="en-GB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0514806" y="487759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 km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6709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Blank.potx" id="{DC814F68-6BD7-47E5-8D6D-2644BAB1276C}" vid="{CF268920-0632-4F1D-8855-85E10E5AE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6768</TotalTime>
  <Words>1190</Words>
  <Application>Microsoft Office PowerPoint</Application>
  <PresentationFormat>Custom</PresentationFormat>
  <Paragraphs>200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</vt:lpstr>
      <vt:lpstr>Reactive plume modeling of HRVOC emissions from the Houston Ship Channel</vt:lpstr>
      <vt:lpstr>AcknowleDgementS</vt:lpstr>
      <vt:lpstr>Background &amp; Objectives</vt:lpstr>
      <vt:lpstr>HSC Plume Modeling with SCICHEM 3.0*</vt:lpstr>
      <vt:lpstr>HSC Source Configurations FOR SCICHEM</vt:lpstr>
      <vt:lpstr>Specification of Background Chemistry</vt:lpstr>
      <vt:lpstr>Plume TRANSPORT On September 18, 2013</vt:lpstr>
      <vt:lpstr>Model vs Measurements-Single HSC Source</vt:lpstr>
      <vt:lpstr>Model vs Measurements-MULTIPLE HSC Sources</vt:lpstr>
      <vt:lpstr>DIRECT (AND indirect) contributions</vt:lpstr>
      <vt:lpstr>INDIVIDUAL HRVOC Contributions to downwind O3 FORMED DIRECTLY FROM HRVOCS</vt:lpstr>
      <vt:lpstr>O3 Production Efficiency vs. Plume Photochemical AGE</vt:lpstr>
      <vt:lpstr>SENSITIVITY STUDIES: SEGREGATING Nox and VOC</vt:lpstr>
      <vt:lpstr>Effect of Nox and VOC segregation</vt:lpstr>
      <vt:lpstr>Conclusions</vt:lpstr>
      <vt:lpstr>Limitations of Study</vt:lpstr>
      <vt:lpstr>Recommendations for Future Studies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Biodiesel Use on Ozone in 2018</dc:title>
  <dc:creator>Thomas Pavlovic</dc:creator>
  <cp:lastModifiedBy>Prakash Karamchandani</cp:lastModifiedBy>
  <cp:revision>199</cp:revision>
  <dcterms:created xsi:type="dcterms:W3CDTF">2015-05-04T20:51:33Z</dcterms:created>
  <dcterms:modified xsi:type="dcterms:W3CDTF">2015-10-07T11:54:02Z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">
    <vt:lpwstr>en-GB</vt:lpwstr>
  </property>
  <property fmtid="{D5CDD505-2E9C-101B-9397-08002B2CF9AE}" pid="6" name="SD_DocumentLanguageString">
    <vt:lpwstr>English (UK)</vt:lpwstr>
  </property>
  <property fmtid="{D5CDD505-2E9C-101B-9397-08002B2CF9AE}" pid="7" name="sdDocumentDate">
    <vt:lpwstr>42128</vt:lpwstr>
  </property>
  <property fmtid="{D5CDD505-2E9C-101B-9397-08002B2CF9AE}" pid="8" name="sdDocumentDateFormat">
    <vt:lpwstr>en-GB:dd/MM/yyyy</vt:lpwstr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