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56" r:id="rId2"/>
    <p:sldId id="272" r:id="rId3"/>
    <p:sldId id="273" r:id="rId4"/>
    <p:sldId id="265" r:id="rId5"/>
    <p:sldId id="267" r:id="rId6"/>
    <p:sldId id="270" r:id="rId7"/>
    <p:sldId id="264" r:id="rId8"/>
    <p:sldId id="263" r:id="rId9"/>
    <p:sldId id="269" r:id="rId10"/>
    <p:sldId id="268" r:id="rId11"/>
    <p:sldId id="266" r:id="rId12"/>
    <p:sldId id="271" r:id="rId13"/>
    <p:sldId id="257" r:id="rId14"/>
    <p:sldId id="258" r:id="rId15"/>
    <p:sldId id="259" r:id="rId16"/>
    <p:sldId id="260" r:id="rId17"/>
    <p:sldId id="274" r:id="rId18"/>
    <p:sldId id="275"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832" y="-96"/>
      </p:cViewPr>
      <p:guideLst>
        <p:guide orient="horz" pos="2160"/>
        <p:guide pos="2880"/>
      </p:guideLst>
    </p:cSldViewPr>
  </p:slideViewPr>
  <p:notesTextViewPr>
    <p:cViewPr>
      <p:scale>
        <a:sx n="1" d="1"/>
        <a:sy n="1" d="1"/>
      </p:scale>
      <p:origin x="0" y="0"/>
    </p:cViewPr>
  </p:notesTextViewPr>
  <p:notesViewPr>
    <p:cSldViewPr snapToGrid="0" snapToObjects="1">
      <p:cViewPr>
        <p:scale>
          <a:sx n="150" d="100"/>
          <a:sy n="150" d="100"/>
        </p:scale>
        <p:origin x="-1816" y="81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E7B8432-DD4F-4CDF-B0F6-2B310AE3CDB3}" type="datetimeFigureOut">
              <a:rPr lang="en-US" smtClean="0"/>
              <a:t>10/6/15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E7B191C-CDAF-4546-B58B-DCDAE772BA5B}" type="slidenum">
              <a:rPr lang="en-US" smtClean="0"/>
              <a:t>‹#›</a:t>
            </a:fld>
            <a:endParaRPr lang="en-US"/>
          </a:p>
        </p:txBody>
      </p:sp>
    </p:spTree>
    <p:extLst>
      <p:ext uri="{BB962C8B-B14F-4D97-AF65-F5344CB8AC3E}">
        <p14:creationId xmlns:p14="http://schemas.microsoft.com/office/powerpoint/2010/main" val="4363441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F7797A-EFAD-49C7-8ECE-41B9A0EB93AD}" type="datetimeFigureOut">
              <a:rPr lang="en-US" smtClean="0"/>
              <a:t>10/6/15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E35873-E9FE-40C5-B31E-3CF74D7084CD}" type="slidenum">
              <a:rPr lang="en-US" smtClean="0"/>
              <a:t>‹#›</a:t>
            </a:fld>
            <a:endParaRPr lang="en-US"/>
          </a:p>
        </p:txBody>
      </p:sp>
    </p:spTree>
    <p:extLst>
      <p:ext uri="{BB962C8B-B14F-4D97-AF65-F5344CB8AC3E}">
        <p14:creationId xmlns:p14="http://schemas.microsoft.com/office/powerpoint/2010/main" val="7513050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E35873-E9FE-40C5-B31E-3CF74D7084CD}" type="slidenum">
              <a:rPr lang="en-US" smtClean="0"/>
              <a:t>1</a:t>
            </a:fld>
            <a:endParaRPr lang="en-US"/>
          </a:p>
        </p:txBody>
      </p:sp>
    </p:spTree>
    <p:extLst>
      <p:ext uri="{BB962C8B-B14F-4D97-AF65-F5344CB8AC3E}">
        <p14:creationId xmlns:p14="http://schemas.microsoft.com/office/powerpoint/2010/main" val="13717499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both the higher and lower altitudes, CMAQ had a very large negative bias, with every data point </a:t>
            </a:r>
            <a:r>
              <a:rPr lang="en-US" dirty="0" err="1" smtClean="0"/>
              <a:t>underpredicted</a:t>
            </a:r>
            <a:r>
              <a:rPr lang="en-US" dirty="0" smtClean="0"/>
              <a:t>. </a:t>
            </a:r>
            <a:endParaRPr lang="en-US" dirty="0"/>
          </a:p>
        </p:txBody>
      </p:sp>
      <p:sp>
        <p:nvSpPr>
          <p:cNvPr id="4" name="Slide Number Placeholder 3"/>
          <p:cNvSpPr>
            <a:spLocks noGrp="1"/>
          </p:cNvSpPr>
          <p:nvPr>
            <p:ph type="sldNum" sz="quarter" idx="10"/>
          </p:nvPr>
        </p:nvSpPr>
        <p:spPr/>
        <p:txBody>
          <a:bodyPr/>
          <a:lstStyle/>
          <a:p>
            <a:fld id="{A8E35873-E9FE-40C5-B31E-3CF74D7084CD}" type="slidenum">
              <a:rPr lang="en-US" smtClean="0"/>
              <a:t>10</a:t>
            </a:fld>
            <a:endParaRPr lang="en-US"/>
          </a:p>
        </p:txBody>
      </p:sp>
    </p:spTree>
    <p:extLst>
      <p:ext uri="{BB962C8B-B14F-4D97-AF65-F5344CB8AC3E}">
        <p14:creationId xmlns:p14="http://schemas.microsoft.com/office/powerpoint/2010/main" val="39273029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both high and low altitudes, the correlation between carbon monoxide and acetonitrile is very low. This indicates that the carbon monoxide concentrations for this data set were probably not heavily influenced by biomass burning. There are some fairly high acetonitrile concentrations in the upper troposphere, but the relative influence of biomass burning compared to other sources seems insignificant.</a:t>
            </a:r>
            <a:endParaRPr lang="en-US" dirty="0"/>
          </a:p>
        </p:txBody>
      </p:sp>
      <p:sp>
        <p:nvSpPr>
          <p:cNvPr id="4" name="Slide Number Placeholder 3"/>
          <p:cNvSpPr>
            <a:spLocks noGrp="1"/>
          </p:cNvSpPr>
          <p:nvPr>
            <p:ph type="sldNum" sz="quarter" idx="10"/>
          </p:nvPr>
        </p:nvSpPr>
        <p:spPr/>
        <p:txBody>
          <a:bodyPr/>
          <a:lstStyle/>
          <a:p>
            <a:fld id="{A8E35873-E9FE-40C5-B31E-3CF74D7084CD}" type="slidenum">
              <a:rPr lang="en-US" smtClean="0"/>
              <a:t>11</a:t>
            </a:fld>
            <a:endParaRPr lang="en-US"/>
          </a:p>
        </p:txBody>
      </p:sp>
    </p:spTree>
    <p:extLst>
      <p:ext uri="{BB962C8B-B14F-4D97-AF65-F5344CB8AC3E}">
        <p14:creationId xmlns:p14="http://schemas.microsoft.com/office/powerpoint/2010/main" val="37290631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July 3</a:t>
            </a:r>
            <a:r>
              <a:rPr lang="en-US" baseline="30000" dirty="0" smtClean="0"/>
              <a:t>rd</a:t>
            </a:r>
            <a:r>
              <a:rPr lang="en-US" dirty="0" smtClean="0"/>
              <a:t>, the flight path passed over the Mississippi River and was designed to capture power plant plumes. According to the principal</a:t>
            </a:r>
            <a:r>
              <a:rPr lang="en-US" baseline="0" dirty="0" smtClean="0"/>
              <a:t> investigator of the SENEX campaign</a:t>
            </a:r>
            <a:r>
              <a:rPr lang="en-US" dirty="0" smtClean="0"/>
              <a:t>, this flight also picked up a plume from an agricultural fire, even though this was not the intention</a:t>
            </a:r>
            <a:r>
              <a:rPr lang="en-US" baseline="0" dirty="0" smtClean="0"/>
              <a:t> and was not listed on the flight plan documentation.</a:t>
            </a:r>
            <a:endParaRPr lang="en-US" dirty="0"/>
          </a:p>
        </p:txBody>
      </p:sp>
      <p:sp>
        <p:nvSpPr>
          <p:cNvPr id="4" name="Slide Number Placeholder 3"/>
          <p:cNvSpPr>
            <a:spLocks noGrp="1"/>
          </p:cNvSpPr>
          <p:nvPr>
            <p:ph type="sldNum" sz="quarter" idx="10"/>
          </p:nvPr>
        </p:nvSpPr>
        <p:spPr/>
        <p:txBody>
          <a:bodyPr/>
          <a:lstStyle/>
          <a:p>
            <a:fld id="{A8E35873-E9FE-40C5-B31E-3CF74D7084CD}" type="slidenum">
              <a:rPr lang="en-US" smtClean="0"/>
              <a:t>12</a:t>
            </a:fld>
            <a:endParaRPr lang="en-US"/>
          </a:p>
        </p:txBody>
      </p:sp>
    </p:spTree>
    <p:extLst>
      <p:ext uri="{BB962C8B-B14F-4D97-AF65-F5344CB8AC3E}">
        <p14:creationId xmlns:p14="http://schemas.microsoft.com/office/powerpoint/2010/main" val="11032600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I’d like to focus on this case study because even though this flight was designed to measure power plant plumes, which tend to be high in carbon monoxide but not in acetonitrile, there is a very strong correlation between carbon monoxide and acetonitrile at low altitudes, and the concentrations of acetonitrile and of carbon monoxide are very high. This was also the only flight for which the correlation between acetonitrile and carbon monoxide was higher for the lower troposphere, which tends to be more heavily influenced by local anthropogenic emissions. </a:t>
            </a:r>
            <a:endParaRPr lang="en-US" dirty="0"/>
          </a:p>
        </p:txBody>
      </p:sp>
      <p:sp>
        <p:nvSpPr>
          <p:cNvPr id="4" name="Slide Number Placeholder 3"/>
          <p:cNvSpPr>
            <a:spLocks noGrp="1"/>
          </p:cNvSpPr>
          <p:nvPr>
            <p:ph type="sldNum" sz="quarter" idx="10"/>
          </p:nvPr>
        </p:nvSpPr>
        <p:spPr/>
        <p:txBody>
          <a:bodyPr/>
          <a:lstStyle/>
          <a:p>
            <a:fld id="{A8E35873-E9FE-40C5-B31E-3CF74D7084CD}" type="slidenum">
              <a:rPr lang="en-US" smtClean="0"/>
              <a:t>13</a:t>
            </a:fld>
            <a:endParaRPr lang="en-US"/>
          </a:p>
        </p:txBody>
      </p:sp>
    </p:spTree>
    <p:extLst>
      <p:ext uri="{BB962C8B-B14F-4D97-AF65-F5344CB8AC3E}">
        <p14:creationId xmlns:p14="http://schemas.microsoft.com/office/powerpoint/2010/main" val="14698553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correlation was also high in the upper troposphere.</a:t>
            </a:r>
            <a:endParaRPr lang="en-US" dirty="0"/>
          </a:p>
        </p:txBody>
      </p:sp>
      <p:sp>
        <p:nvSpPr>
          <p:cNvPr id="4" name="Slide Number Placeholder 3"/>
          <p:cNvSpPr>
            <a:spLocks noGrp="1"/>
          </p:cNvSpPr>
          <p:nvPr>
            <p:ph type="sldNum" sz="quarter" idx="10"/>
          </p:nvPr>
        </p:nvSpPr>
        <p:spPr/>
        <p:txBody>
          <a:bodyPr/>
          <a:lstStyle/>
          <a:p>
            <a:fld id="{A8E35873-E9FE-40C5-B31E-3CF74D7084CD}" type="slidenum">
              <a:rPr lang="en-US" smtClean="0"/>
              <a:t>14</a:t>
            </a:fld>
            <a:endParaRPr lang="en-US"/>
          </a:p>
        </p:txBody>
      </p:sp>
    </p:spTree>
    <p:extLst>
      <p:ext uri="{BB962C8B-B14F-4D97-AF65-F5344CB8AC3E}">
        <p14:creationId xmlns:p14="http://schemas.microsoft.com/office/powerpoint/2010/main" val="30772298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is a scatterplot for predicted carbon monoxide versus observed carbon monoxide for the entire July 3</a:t>
            </a:r>
            <a:r>
              <a:rPr lang="en-US" baseline="30000" dirty="0" smtClean="0"/>
              <a:t>rd</a:t>
            </a:r>
            <a:r>
              <a:rPr lang="en-US" dirty="0" smtClean="0"/>
              <a:t> flight. Again, the observed values are on the x axis, and the corresponding predicted values are on the y axis. You can see a group of very high observational values for which the model did not at all predict correspondingly higher values. </a:t>
            </a:r>
            <a:endParaRPr lang="en-US" dirty="0"/>
          </a:p>
        </p:txBody>
      </p:sp>
      <p:sp>
        <p:nvSpPr>
          <p:cNvPr id="4" name="Slide Number Placeholder 3"/>
          <p:cNvSpPr>
            <a:spLocks noGrp="1"/>
          </p:cNvSpPr>
          <p:nvPr>
            <p:ph type="sldNum" sz="quarter" idx="10"/>
          </p:nvPr>
        </p:nvSpPr>
        <p:spPr/>
        <p:txBody>
          <a:bodyPr/>
          <a:lstStyle/>
          <a:p>
            <a:fld id="{A8E35873-E9FE-40C5-B31E-3CF74D7084CD}" type="slidenum">
              <a:rPr lang="en-US" smtClean="0"/>
              <a:t>15</a:t>
            </a:fld>
            <a:endParaRPr lang="en-US"/>
          </a:p>
        </p:txBody>
      </p:sp>
    </p:spTree>
    <p:extLst>
      <p:ext uri="{BB962C8B-B14F-4D97-AF65-F5344CB8AC3E}">
        <p14:creationId xmlns:p14="http://schemas.microsoft.com/office/powerpoint/2010/main" val="40281381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is the scatterplot for low altitude predicted versus observed carbon monoxide side by side with the plot showing the correlation between carbon monoxide and acetonitrile at this altitude. The mean bias is extremely large at this altitude, and the most </a:t>
            </a:r>
            <a:r>
              <a:rPr lang="en-US" dirty="0" err="1" smtClean="0"/>
              <a:t>underpredicted</a:t>
            </a:r>
            <a:r>
              <a:rPr lang="en-US" dirty="0" smtClean="0"/>
              <a:t> data points correspond with very high acetonitrile. Again, the model didn’t predict any increase in CO for these data points, indicating that perhaps the model overlooked a biomass burning plume for this day. Since</a:t>
            </a:r>
            <a:r>
              <a:rPr lang="en-US" baseline="0" dirty="0" smtClean="0"/>
              <a:t> the PI says that an agricultural fire occurred nearby, it’s safe to assume that this biomass burning plume was a result of the agricultural fire, which seems to have not been included in the HMS system.</a:t>
            </a:r>
            <a:endParaRPr lang="en-US" dirty="0"/>
          </a:p>
        </p:txBody>
      </p:sp>
      <p:sp>
        <p:nvSpPr>
          <p:cNvPr id="4" name="Slide Number Placeholder 3"/>
          <p:cNvSpPr>
            <a:spLocks noGrp="1"/>
          </p:cNvSpPr>
          <p:nvPr>
            <p:ph type="sldNum" sz="quarter" idx="10"/>
          </p:nvPr>
        </p:nvSpPr>
        <p:spPr/>
        <p:txBody>
          <a:bodyPr/>
          <a:lstStyle/>
          <a:p>
            <a:fld id="{A8E35873-E9FE-40C5-B31E-3CF74D7084CD}" type="slidenum">
              <a:rPr lang="en-US" smtClean="0"/>
              <a:t>16</a:t>
            </a:fld>
            <a:endParaRPr lang="en-US"/>
          </a:p>
        </p:txBody>
      </p:sp>
    </p:spTree>
    <p:extLst>
      <p:ext uri="{BB962C8B-B14F-4D97-AF65-F5344CB8AC3E}">
        <p14:creationId xmlns:p14="http://schemas.microsoft.com/office/powerpoint/2010/main" val="21637770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last bullet point: add that CMAQ also greatly </a:t>
            </a:r>
            <a:r>
              <a:rPr lang="en-US" dirty="0" err="1" smtClean="0"/>
              <a:t>underpredicted</a:t>
            </a:r>
            <a:r>
              <a:rPr lang="en-US" dirty="0" smtClean="0"/>
              <a:t> a data set that seemed to not be significantly influenced by biomass burning.</a:t>
            </a:r>
            <a:endParaRPr lang="en-US" dirty="0"/>
          </a:p>
        </p:txBody>
      </p:sp>
      <p:sp>
        <p:nvSpPr>
          <p:cNvPr id="4" name="Slide Number Placeholder 3"/>
          <p:cNvSpPr>
            <a:spLocks noGrp="1"/>
          </p:cNvSpPr>
          <p:nvPr>
            <p:ph type="sldNum" sz="quarter" idx="10"/>
          </p:nvPr>
        </p:nvSpPr>
        <p:spPr/>
        <p:txBody>
          <a:bodyPr/>
          <a:lstStyle/>
          <a:p>
            <a:fld id="{A8E35873-E9FE-40C5-B31E-3CF74D7084CD}" type="slidenum">
              <a:rPr lang="en-US" smtClean="0"/>
              <a:t>17</a:t>
            </a:fld>
            <a:endParaRPr lang="en-US"/>
          </a:p>
        </p:txBody>
      </p:sp>
    </p:spTree>
    <p:extLst>
      <p:ext uri="{BB962C8B-B14F-4D97-AF65-F5344CB8AC3E}">
        <p14:creationId xmlns:p14="http://schemas.microsoft.com/office/powerpoint/2010/main" val="10425506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E35873-E9FE-40C5-B31E-3CF74D7084CD}" type="slidenum">
              <a:rPr lang="en-US" smtClean="0"/>
              <a:t>18</a:t>
            </a:fld>
            <a:endParaRPr lang="en-US"/>
          </a:p>
        </p:txBody>
      </p:sp>
    </p:spTree>
    <p:extLst>
      <p:ext uri="{BB962C8B-B14F-4D97-AF65-F5344CB8AC3E}">
        <p14:creationId xmlns:p14="http://schemas.microsoft.com/office/powerpoint/2010/main" val="19868231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CMAQ is an atmospheric chemistry model that is used by NOAA’s Air Resources Laboratory for air quality forecasting.</a:t>
            </a:r>
          </a:p>
          <a:p>
            <a:r>
              <a:rPr lang="en-US" dirty="0" smtClean="0"/>
              <a:t>This project was an evaluation of CMAQ</a:t>
            </a:r>
            <a:r>
              <a:rPr lang="en-US" baseline="0" dirty="0" smtClean="0"/>
              <a:t> carbon monoxide predictions aloft. The Southeast United States was chosen as the region of focus because the Southeast Nexus (SENEX</a:t>
            </a:r>
            <a:r>
              <a:rPr lang="en-US" baseline="0" smtClean="0"/>
              <a:t>) aircraft campaign </a:t>
            </a:r>
            <a:r>
              <a:rPr lang="en-US" baseline="0" dirty="0" smtClean="0"/>
              <a:t>of 2013 provided a large amount of aloft in situ data for comparison.</a:t>
            </a:r>
          </a:p>
          <a:p>
            <a:r>
              <a:rPr lang="en-US" baseline="0" dirty="0" smtClean="0"/>
              <a:t>The SENEX flights were planned to capture anthropogenic emissions: power plant emissions, shale leakage, and agricultural emissions. I thought it would be interesting to use this opportunity to determine whether biomass burning may significantly affect the accuracy of carbon monoxide predictions even in areas where other emissions dominate.</a:t>
            </a:r>
          </a:p>
          <a:p>
            <a:r>
              <a:rPr lang="en-US" baseline="0" dirty="0" smtClean="0"/>
              <a:t>Carbon monoxide prediction is important for several reasons. Carbon monoxide can be used to determine allocation of emissions of other trace gases through the ratios of gas concentrations. Also, due to its atmospheric lifespan of several months, carbon monoxide is useful to detect pollution plumes, since the lifespan is not so long that the gas becomes too well-mixed to detect a plume, but also is not so short that transportation cannot be traced.</a:t>
            </a:r>
          </a:p>
          <a:p>
            <a:r>
              <a:rPr lang="en-US" baseline="0" dirty="0" smtClean="0"/>
              <a:t>Carbon monoxide is also an ozone precursor, with important implications for human health, and is a criteria pollutant. Understanding how this compound is distributed in the atmosphere may be relevant to public health.</a:t>
            </a:r>
            <a:endParaRPr lang="en-US" dirty="0"/>
          </a:p>
        </p:txBody>
      </p:sp>
      <p:sp>
        <p:nvSpPr>
          <p:cNvPr id="4" name="Slide Number Placeholder 3"/>
          <p:cNvSpPr>
            <a:spLocks noGrp="1"/>
          </p:cNvSpPr>
          <p:nvPr>
            <p:ph type="sldNum" sz="quarter" idx="10"/>
          </p:nvPr>
        </p:nvSpPr>
        <p:spPr/>
        <p:txBody>
          <a:bodyPr/>
          <a:lstStyle/>
          <a:p>
            <a:fld id="{A8E35873-E9FE-40C5-B31E-3CF74D7084CD}" type="slidenum">
              <a:rPr lang="en-US" smtClean="0"/>
              <a:t>2</a:t>
            </a:fld>
            <a:endParaRPr lang="en-US"/>
          </a:p>
        </p:txBody>
      </p:sp>
    </p:spTree>
    <p:extLst>
      <p:ext uri="{BB962C8B-B14F-4D97-AF65-F5344CB8AC3E}">
        <p14:creationId xmlns:p14="http://schemas.microsoft.com/office/powerpoint/2010/main" val="4446266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split</a:t>
            </a:r>
            <a:r>
              <a:rPr lang="en-US" baseline="0" dirty="0" smtClean="0"/>
              <a:t> the data at 2km altitude as an estimate for the cutoff between the lower and free troposphere. I determined biomass burning influence on carbon monoxide concentrations for these data sets by calculating the correlation between acetonitrile and carbon monoxide. Although carbon monoxide can be generated by many sources, many of them anthropogenic, acetonitrile is primarily put into the atmosphere through biomass burning. So, if carbon monoxide concentrations rise consistently and linearly with acetonitrile concentrations, it may be assumed that much of the increase in carbon monoxide can be attributed to a source that also produces acetonitrile, such as biomass burning.</a:t>
            </a:r>
            <a:endParaRPr lang="en-US" dirty="0" smtClean="0"/>
          </a:p>
          <a:p>
            <a:r>
              <a:rPr lang="en-US" dirty="0" smtClean="0"/>
              <a:t>Once</a:t>
            </a:r>
            <a:r>
              <a:rPr lang="en-US" baseline="0" dirty="0" smtClean="0"/>
              <a:t> I determined a mix of data sets with different acetonitrile-carbon monoxide correlations and concentrations, o</a:t>
            </a:r>
            <a:r>
              <a:rPr lang="en-US" dirty="0" smtClean="0"/>
              <a:t>ur lab produced</a:t>
            </a:r>
            <a:r>
              <a:rPr lang="en-US" baseline="0" dirty="0" smtClean="0"/>
              <a:t> 3-dimensional CMAQ output for CO using version 4.7.1. The anthropogenic emission input was the National Emissions Inventory 2005 extrapolated to 2013. For biogenic emissions, we used the Biogenic Emissions Inventory System 3.13 run inline. For wild fire emissions, we used the Hazard Mapping System predictions and </a:t>
            </a:r>
            <a:r>
              <a:rPr lang="en-US" baseline="0" dirty="0" err="1" smtClean="0"/>
              <a:t>BlueSys</a:t>
            </a:r>
            <a:r>
              <a:rPr lang="en-US" baseline="0" dirty="0" smtClean="0"/>
              <a:t>.</a:t>
            </a:r>
          </a:p>
          <a:p>
            <a:r>
              <a:rPr lang="en-US" baseline="0" dirty="0" smtClean="0"/>
              <a:t>We then matched CMAQ output to SENEX observations by matching UTC time to the model 12Z time, GPS altitude to model layer, and GPS coordinates to the model grid, and we ran a statistical analysis and compared the model performance for the case studies.</a:t>
            </a:r>
          </a:p>
          <a:p>
            <a:endParaRPr lang="en-US" dirty="0"/>
          </a:p>
        </p:txBody>
      </p:sp>
      <p:sp>
        <p:nvSpPr>
          <p:cNvPr id="4" name="Slide Number Placeholder 3"/>
          <p:cNvSpPr>
            <a:spLocks noGrp="1"/>
          </p:cNvSpPr>
          <p:nvPr>
            <p:ph type="sldNum" sz="quarter" idx="10"/>
          </p:nvPr>
        </p:nvSpPr>
        <p:spPr/>
        <p:txBody>
          <a:bodyPr/>
          <a:lstStyle/>
          <a:p>
            <a:fld id="{A8E35873-E9FE-40C5-B31E-3CF74D7084CD}" type="slidenum">
              <a:rPr lang="en-US" smtClean="0"/>
              <a:t>3</a:t>
            </a:fld>
            <a:endParaRPr lang="en-US"/>
          </a:p>
        </p:txBody>
      </p:sp>
    </p:spTree>
    <p:extLst>
      <p:ext uri="{BB962C8B-B14F-4D97-AF65-F5344CB8AC3E}">
        <p14:creationId xmlns:p14="http://schemas.microsoft.com/office/powerpoint/2010/main" val="26033947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Biomass burning is a well-documented source of acetonitrile, and it appears to be the dominant source of acetonitrile in the atmosphere. High acetonitrile in the lower troposphere may indicate nearby biomass burning, whereas high acetonitrile in the upper troposphere is more likely to be the result of a plume transported from further away.</a:t>
            </a:r>
          </a:p>
          <a:p>
            <a:r>
              <a:rPr lang="en-US" dirty="0" smtClean="0"/>
              <a:t>Fireworks have also been documented to produce acetonitrile. There was no flight on July 4</a:t>
            </a:r>
            <a:r>
              <a:rPr lang="en-US" baseline="30000" dirty="0" smtClean="0"/>
              <a:t>th</a:t>
            </a:r>
            <a:r>
              <a:rPr lang="en-US" dirty="0"/>
              <a:t> </a:t>
            </a:r>
            <a:r>
              <a:rPr lang="en-US" dirty="0" smtClean="0"/>
              <a:t>to see a strong fireworks plume, though. July 5</a:t>
            </a:r>
            <a:r>
              <a:rPr lang="en-US" baseline="30000" dirty="0" smtClean="0"/>
              <a:t>th</a:t>
            </a:r>
            <a:r>
              <a:rPr lang="en-US" dirty="0" smtClean="0"/>
              <a:t> did not display obviously elevated acetonitrile. July 3</a:t>
            </a:r>
            <a:r>
              <a:rPr lang="en-US" baseline="30000" dirty="0" smtClean="0"/>
              <a:t>rd</a:t>
            </a:r>
            <a:r>
              <a:rPr lang="en-US" dirty="0" smtClean="0"/>
              <a:t> did display high acetonitrile, so it may be plausible that some of this may have been influenced by early Independence day festivities.</a:t>
            </a:r>
            <a:endParaRPr lang="en-US" dirty="0"/>
          </a:p>
        </p:txBody>
      </p:sp>
      <p:sp>
        <p:nvSpPr>
          <p:cNvPr id="4" name="Slide Number Placeholder 3"/>
          <p:cNvSpPr>
            <a:spLocks noGrp="1"/>
          </p:cNvSpPr>
          <p:nvPr>
            <p:ph type="sldNum" sz="quarter" idx="10"/>
          </p:nvPr>
        </p:nvSpPr>
        <p:spPr/>
        <p:txBody>
          <a:bodyPr/>
          <a:lstStyle/>
          <a:p>
            <a:fld id="{A8E35873-E9FE-40C5-B31E-3CF74D7084CD}" type="slidenum">
              <a:rPr lang="en-US" smtClean="0"/>
              <a:t>4</a:t>
            </a:fld>
            <a:endParaRPr lang="en-US"/>
          </a:p>
        </p:txBody>
      </p:sp>
    </p:spTree>
    <p:extLst>
      <p:ext uri="{BB962C8B-B14F-4D97-AF65-F5344CB8AC3E}">
        <p14:creationId xmlns:p14="http://schemas.microsoft.com/office/powerpoint/2010/main" val="25636082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SENEX was a series of 19 flights. Again, the campaign took place in the Southeast United States in 2013 and focused on anthropogenic emissions. The data I’m using is the carbon monoxide measurements, which were taken using UV resonance fluorescence, and acetonitrile, which was measured simultaneously using a chemical ionization mass spectrometer that was used for volatile organic compounds. For this presentation, I’m going to focus on three case studies.</a:t>
            </a:r>
            <a:endParaRPr lang="en-US" dirty="0"/>
          </a:p>
        </p:txBody>
      </p:sp>
      <p:sp>
        <p:nvSpPr>
          <p:cNvPr id="4" name="Slide Number Placeholder 3"/>
          <p:cNvSpPr>
            <a:spLocks noGrp="1"/>
          </p:cNvSpPr>
          <p:nvPr>
            <p:ph type="sldNum" sz="quarter" idx="10"/>
          </p:nvPr>
        </p:nvSpPr>
        <p:spPr/>
        <p:txBody>
          <a:bodyPr/>
          <a:lstStyle/>
          <a:p>
            <a:fld id="{A8E35873-E9FE-40C5-B31E-3CF74D7084CD}" type="slidenum">
              <a:rPr lang="en-US" smtClean="0"/>
              <a:t>5</a:t>
            </a:fld>
            <a:endParaRPr lang="en-US"/>
          </a:p>
        </p:txBody>
      </p:sp>
    </p:spTree>
    <p:extLst>
      <p:ext uri="{BB962C8B-B14F-4D97-AF65-F5344CB8AC3E}">
        <p14:creationId xmlns:p14="http://schemas.microsoft.com/office/powerpoint/2010/main" val="7224366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 July 10</a:t>
            </a:r>
            <a:r>
              <a:rPr lang="en-US" baseline="30000" dirty="0" smtClean="0"/>
              <a:t>th</a:t>
            </a:r>
            <a:r>
              <a:rPr lang="en-US" dirty="0" smtClean="0"/>
              <a:t>, the flight passed over hog CAFOs and coal mines. For this reason, you might expect elevated methane or particulates for parts of the flight, but carbon monoxide would not be affected by these locations to the same level as if the flight passed over a power plant.</a:t>
            </a:r>
            <a:endParaRPr lang="en-US" dirty="0"/>
          </a:p>
        </p:txBody>
      </p:sp>
      <p:sp>
        <p:nvSpPr>
          <p:cNvPr id="4" name="Slide Number Placeholder 3"/>
          <p:cNvSpPr>
            <a:spLocks noGrp="1"/>
          </p:cNvSpPr>
          <p:nvPr>
            <p:ph type="sldNum" sz="quarter" idx="10"/>
          </p:nvPr>
        </p:nvSpPr>
        <p:spPr/>
        <p:txBody>
          <a:bodyPr/>
          <a:lstStyle/>
          <a:p>
            <a:fld id="{A8E35873-E9FE-40C5-B31E-3CF74D7084CD}" type="slidenum">
              <a:rPr lang="en-US" smtClean="0"/>
              <a:t>6</a:t>
            </a:fld>
            <a:endParaRPr lang="en-US"/>
          </a:p>
        </p:txBody>
      </p:sp>
    </p:spTree>
    <p:extLst>
      <p:ext uri="{BB962C8B-B14F-4D97-AF65-F5344CB8AC3E}">
        <p14:creationId xmlns:p14="http://schemas.microsoft.com/office/powerpoint/2010/main" val="25620346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I have scatter plots for both above and below 2km altitude. The x axis is the observation of carbon monoxide from SENEX, and the y axis is the corresponding CMAQ prediction. The red line is the 1:1 line, and the green line is the line of best fit. As you can see, the slope of the line of best fit is less than one, indicating that predictions are higher for lower observational values and lower for higher observational values relative to the observation. At under 2km, the mean bias is fairly low because the </a:t>
            </a:r>
            <a:r>
              <a:rPr lang="en-US" dirty="0" err="1" smtClean="0"/>
              <a:t>overpredictions</a:t>
            </a:r>
            <a:r>
              <a:rPr lang="en-US" dirty="0" smtClean="0"/>
              <a:t> somewhat cancel out the </a:t>
            </a:r>
            <a:r>
              <a:rPr lang="en-US" dirty="0" err="1" smtClean="0"/>
              <a:t>uderpredictions</a:t>
            </a:r>
            <a:r>
              <a:rPr lang="en-US" dirty="0" smtClean="0"/>
              <a:t>. At higher altitudes, there is a more significant negative bias and also a greater spread.</a:t>
            </a:r>
            <a:endParaRPr lang="en-US" dirty="0"/>
          </a:p>
        </p:txBody>
      </p:sp>
      <p:sp>
        <p:nvSpPr>
          <p:cNvPr id="4" name="Slide Number Placeholder 3"/>
          <p:cNvSpPr>
            <a:spLocks noGrp="1"/>
          </p:cNvSpPr>
          <p:nvPr>
            <p:ph type="sldNum" sz="quarter" idx="10"/>
          </p:nvPr>
        </p:nvSpPr>
        <p:spPr/>
        <p:txBody>
          <a:bodyPr/>
          <a:lstStyle/>
          <a:p>
            <a:fld id="{A8E35873-E9FE-40C5-B31E-3CF74D7084CD}" type="slidenum">
              <a:rPr lang="en-US" smtClean="0"/>
              <a:t>7</a:t>
            </a:fld>
            <a:endParaRPr lang="en-US"/>
          </a:p>
        </p:txBody>
      </p:sp>
    </p:spTree>
    <p:extLst>
      <p:ext uri="{BB962C8B-B14F-4D97-AF65-F5344CB8AC3E}">
        <p14:creationId xmlns:p14="http://schemas.microsoft.com/office/powerpoint/2010/main" val="16782204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is fairly high correlation between acetonitrile and carbon</a:t>
            </a:r>
            <a:r>
              <a:rPr lang="en-US" baseline="0" dirty="0" smtClean="0"/>
              <a:t> monoxide at a higher altitude, but a low correlation at a lower altitude. Concentrations are a little bit high for the upper troposphere, but there’s no obvious plume. The high correlation between CO and our biomass burning </a:t>
            </a:r>
            <a:r>
              <a:rPr lang="en-US" dirty="0" smtClean="0"/>
              <a:t>marker compound </a:t>
            </a:r>
            <a:r>
              <a:rPr lang="en-US" baseline="0" dirty="0" smtClean="0"/>
              <a:t>could simply have occurred</a:t>
            </a:r>
            <a:r>
              <a:rPr lang="en-US" dirty="0" smtClean="0"/>
              <a:t> because of the absence of a major anthropogenic plume drowning out the background, which could include biomass burning emissions.</a:t>
            </a:r>
            <a:endParaRPr lang="en-US" dirty="0"/>
          </a:p>
        </p:txBody>
      </p:sp>
      <p:sp>
        <p:nvSpPr>
          <p:cNvPr id="4" name="Slide Number Placeholder 3"/>
          <p:cNvSpPr>
            <a:spLocks noGrp="1"/>
          </p:cNvSpPr>
          <p:nvPr>
            <p:ph type="sldNum" sz="quarter" idx="10"/>
          </p:nvPr>
        </p:nvSpPr>
        <p:spPr/>
        <p:txBody>
          <a:bodyPr/>
          <a:lstStyle/>
          <a:p>
            <a:fld id="{A8E35873-E9FE-40C5-B31E-3CF74D7084CD}" type="slidenum">
              <a:rPr lang="en-US" smtClean="0"/>
              <a:t>8</a:t>
            </a:fld>
            <a:endParaRPr lang="en-US"/>
          </a:p>
        </p:txBody>
      </p:sp>
    </p:spTree>
    <p:extLst>
      <p:ext uri="{BB962C8B-B14F-4D97-AF65-F5344CB8AC3E}">
        <p14:creationId xmlns:p14="http://schemas.microsoft.com/office/powerpoint/2010/main" val="1183267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June 29</a:t>
            </a:r>
            <a:r>
              <a:rPr lang="en-US" baseline="30000" dirty="0" smtClean="0"/>
              <a:t>th</a:t>
            </a:r>
            <a:r>
              <a:rPr lang="en-US" dirty="0" smtClean="0"/>
              <a:t> flight passed over Birmingham, a major urban center, which one would expect to be a major source of carbon monoxide for this region.</a:t>
            </a:r>
            <a:endParaRPr lang="en-US" dirty="0"/>
          </a:p>
        </p:txBody>
      </p:sp>
      <p:sp>
        <p:nvSpPr>
          <p:cNvPr id="4" name="Slide Number Placeholder 3"/>
          <p:cNvSpPr>
            <a:spLocks noGrp="1"/>
          </p:cNvSpPr>
          <p:nvPr>
            <p:ph type="sldNum" sz="quarter" idx="10"/>
          </p:nvPr>
        </p:nvSpPr>
        <p:spPr/>
        <p:txBody>
          <a:bodyPr/>
          <a:lstStyle/>
          <a:p>
            <a:fld id="{A8E35873-E9FE-40C5-B31E-3CF74D7084CD}" type="slidenum">
              <a:rPr lang="en-US" smtClean="0"/>
              <a:t>9</a:t>
            </a:fld>
            <a:endParaRPr lang="en-US"/>
          </a:p>
        </p:txBody>
      </p:sp>
    </p:spTree>
    <p:extLst>
      <p:ext uri="{BB962C8B-B14F-4D97-AF65-F5344CB8AC3E}">
        <p14:creationId xmlns:p14="http://schemas.microsoft.com/office/powerpoint/2010/main" val="41593568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5071901-231B-4B0E-89FE-F20177307F5F}" type="datetimeFigureOut">
              <a:rPr lang="en-US" smtClean="0"/>
              <a:t>10/6/15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84C4FA-208E-4CB5-B528-22A5D7EDEBF4}" type="slidenum">
              <a:rPr lang="en-US" smtClean="0"/>
              <a:t>‹#›</a:t>
            </a:fld>
            <a:endParaRPr lang="en-US"/>
          </a:p>
        </p:txBody>
      </p:sp>
    </p:spTree>
    <p:extLst>
      <p:ext uri="{BB962C8B-B14F-4D97-AF65-F5344CB8AC3E}">
        <p14:creationId xmlns:p14="http://schemas.microsoft.com/office/powerpoint/2010/main" val="2457565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071901-231B-4B0E-89FE-F20177307F5F}" type="datetimeFigureOut">
              <a:rPr lang="en-US" smtClean="0"/>
              <a:t>10/6/15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84C4FA-208E-4CB5-B528-22A5D7EDEBF4}" type="slidenum">
              <a:rPr lang="en-US" smtClean="0"/>
              <a:t>‹#›</a:t>
            </a:fld>
            <a:endParaRPr lang="en-US"/>
          </a:p>
        </p:txBody>
      </p:sp>
    </p:spTree>
    <p:extLst>
      <p:ext uri="{BB962C8B-B14F-4D97-AF65-F5344CB8AC3E}">
        <p14:creationId xmlns:p14="http://schemas.microsoft.com/office/powerpoint/2010/main" val="800500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071901-231B-4B0E-89FE-F20177307F5F}" type="datetimeFigureOut">
              <a:rPr lang="en-US" smtClean="0"/>
              <a:t>10/6/15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84C4FA-208E-4CB5-B528-22A5D7EDEBF4}" type="slidenum">
              <a:rPr lang="en-US" smtClean="0"/>
              <a:t>‹#›</a:t>
            </a:fld>
            <a:endParaRPr lang="en-US"/>
          </a:p>
        </p:txBody>
      </p:sp>
    </p:spTree>
    <p:extLst>
      <p:ext uri="{BB962C8B-B14F-4D97-AF65-F5344CB8AC3E}">
        <p14:creationId xmlns:p14="http://schemas.microsoft.com/office/powerpoint/2010/main" val="605191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071901-231B-4B0E-89FE-F20177307F5F}" type="datetimeFigureOut">
              <a:rPr lang="en-US" smtClean="0"/>
              <a:t>10/6/15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84C4FA-208E-4CB5-B528-22A5D7EDEBF4}" type="slidenum">
              <a:rPr lang="en-US" smtClean="0"/>
              <a:t>‹#›</a:t>
            </a:fld>
            <a:endParaRPr lang="en-US"/>
          </a:p>
        </p:txBody>
      </p:sp>
    </p:spTree>
    <p:extLst>
      <p:ext uri="{BB962C8B-B14F-4D97-AF65-F5344CB8AC3E}">
        <p14:creationId xmlns:p14="http://schemas.microsoft.com/office/powerpoint/2010/main" val="12270196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071901-231B-4B0E-89FE-F20177307F5F}" type="datetimeFigureOut">
              <a:rPr lang="en-US" smtClean="0"/>
              <a:t>10/6/15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84C4FA-208E-4CB5-B528-22A5D7EDEBF4}" type="slidenum">
              <a:rPr lang="en-US" smtClean="0"/>
              <a:t>‹#›</a:t>
            </a:fld>
            <a:endParaRPr lang="en-US"/>
          </a:p>
        </p:txBody>
      </p:sp>
    </p:spTree>
    <p:extLst>
      <p:ext uri="{BB962C8B-B14F-4D97-AF65-F5344CB8AC3E}">
        <p14:creationId xmlns:p14="http://schemas.microsoft.com/office/powerpoint/2010/main" val="4050456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5071901-231B-4B0E-89FE-F20177307F5F}" type="datetimeFigureOut">
              <a:rPr lang="en-US" smtClean="0"/>
              <a:t>10/6/15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84C4FA-208E-4CB5-B528-22A5D7EDEBF4}" type="slidenum">
              <a:rPr lang="en-US" smtClean="0"/>
              <a:t>‹#›</a:t>
            </a:fld>
            <a:endParaRPr lang="en-US"/>
          </a:p>
        </p:txBody>
      </p:sp>
    </p:spTree>
    <p:extLst>
      <p:ext uri="{BB962C8B-B14F-4D97-AF65-F5344CB8AC3E}">
        <p14:creationId xmlns:p14="http://schemas.microsoft.com/office/powerpoint/2010/main" val="2852745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5071901-231B-4B0E-89FE-F20177307F5F}" type="datetimeFigureOut">
              <a:rPr lang="en-US" smtClean="0"/>
              <a:t>10/6/15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84C4FA-208E-4CB5-B528-22A5D7EDEBF4}" type="slidenum">
              <a:rPr lang="en-US" smtClean="0"/>
              <a:t>‹#›</a:t>
            </a:fld>
            <a:endParaRPr lang="en-US"/>
          </a:p>
        </p:txBody>
      </p:sp>
    </p:spTree>
    <p:extLst>
      <p:ext uri="{BB962C8B-B14F-4D97-AF65-F5344CB8AC3E}">
        <p14:creationId xmlns:p14="http://schemas.microsoft.com/office/powerpoint/2010/main" val="624761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5071901-231B-4B0E-89FE-F20177307F5F}" type="datetimeFigureOut">
              <a:rPr lang="en-US" smtClean="0"/>
              <a:t>10/6/15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84C4FA-208E-4CB5-B528-22A5D7EDEBF4}" type="slidenum">
              <a:rPr lang="en-US" smtClean="0"/>
              <a:t>‹#›</a:t>
            </a:fld>
            <a:endParaRPr lang="en-US"/>
          </a:p>
        </p:txBody>
      </p:sp>
    </p:spTree>
    <p:extLst>
      <p:ext uri="{BB962C8B-B14F-4D97-AF65-F5344CB8AC3E}">
        <p14:creationId xmlns:p14="http://schemas.microsoft.com/office/powerpoint/2010/main" val="1218649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071901-231B-4B0E-89FE-F20177307F5F}" type="datetimeFigureOut">
              <a:rPr lang="en-US" smtClean="0"/>
              <a:t>10/6/15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84C4FA-208E-4CB5-B528-22A5D7EDEBF4}" type="slidenum">
              <a:rPr lang="en-US" smtClean="0"/>
              <a:t>‹#›</a:t>
            </a:fld>
            <a:endParaRPr lang="en-US"/>
          </a:p>
        </p:txBody>
      </p:sp>
    </p:spTree>
    <p:extLst>
      <p:ext uri="{BB962C8B-B14F-4D97-AF65-F5344CB8AC3E}">
        <p14:creationId xmlns:p14="http://schemas.microsoft.com/office/powerpoint/2010/main" val="3082718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071901-231B-4B0E-89FE-F20177307F5F}" type="datetimeFigureOut">
              <a:rPr lang="en-US" smtClean="0"/>
              <a:t>10/6/15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84C4FA-208E-4CB5-B528-22A5D7EDEBF4}" type="slidenum">
              <a:rPr lang="en-US" smtClean="0"/>
              <a:t>‹#›</a:t>
            </a:fld>
            <a:endParaRPr lang="en-US"/>
          </a:p>
        </p:txBody>
      </p:sp>
    </p:spTree>
    <p:extLst>
      <p:ext uri="{BB962C8B-B14F-4D97-AF65-F5344CB8AC3E}">
        <p14:creationId xmlns:p14="http://schemas.microsoft.com/office/powerpoint/2010/main" val="1491453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071901-231B-4B0E-89FE-F20177307F5F}" type="datetimeFigureOut">
              <a:rPr lang="en-US" smtClean="0"/>
              <a:t>10/6/15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84C4FA-208E-4CB5-B528-22A5D7EDEBF4}" type="slidenum">
              <a:rPr lang="en-US" smtClean="0"/>
              <a:t>‹#›</a:t>
            </a:fld>
            <a:endParaRPr lang="en-US"/>
          </a:p>
        </p:txBody>
      </p:sp>
    </p:spTree>
    <p:extLst>
      <p:ext uri="{BB962C8B-B14F-4D97-AF65-F5344CB8AC3E}">
        <p14:creationId xmlns:p14="http://schemas.microsoft.com/office/powerpoint/2010/main" val="282865789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071901-231B-4B0E-89FE-F20177307F5F}" type="datetimeFigureOut">
              <a:rPr lang="en-US" smtClean="0"/>
              <a:t>10/6/15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84C4FA-208E-4CB5-B528-22A5D7EDEBF4}" type="slidenum">
              <a:rPr lang="en-US" smtClean="0"/>
              <a:t>‹#›</a:t>
            </a:fld>
            <a:endParaRPr lang="en-US"/>
          </a:p>
        </p:txBody>
      </p:sp>
    </p:spTree>
    <p:extLst>
      <p:ext uri="{BB962C8B-B14F-4D97-AF65-F5344CB8AC3E}">
        <p14:creationId xmlns:p14="http://schemas.microsoft.com/office/powerpoint/2010/main" val="955516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4" Type="http://schemas.openxmlformats.org/officeDocument/2006/relationships/image" Target="../media/image10.jpeg"/><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4" Type="http://schemas.openxmlformats.org/officeDocument/2006/relationships/image" Target="../media/image12.jpeg"/><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image" Target="../media/image1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14.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15.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16.jpeg"/></Relationships>
</file>

<file path=ppt/slides/_rels/slide16.xml.rels><?xml version="1.0" encoding="UTF-8" standalone="yes"?>
<Relationships xmlns="http://schemas.openxmlformats.org/package/2006/relationships"><Relationship Id="rId3" Type="http://schemas.openxmlformats.org/officeDocument/2006/relationships/image" Target="../media/image14.jpeg"/><Relationship Id="rId4" Type="http://schemas.openxmlformats.org/officeDocument/2006/relationships/image" Target="../media/image17.jpeg"/><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 Id="rId3"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5.jpeg"/><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4"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 Id="rId3"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Evaluation </a:t>
            </a:r>
            <a:r>
              <a:rPr lang="en-US" dirty="0"/>
              <a:t>of CMAQ prediction of carbon monoxide </a:t>
            </a:r>
            <a:r>
              <a:rPr lang="en-US" dirty="0" smtClean="0"/>
              <a:t>vertical profiles against SENEX</a:t>
            </a:r>
            <a:endParaRPr lang="en-US" dirty="0"/>
          </a:p>
        </p:txBody>
      </p:sp>
      <p:sp>
        <p:nvSpPr>
          <p:cNvPr id="3" name="Subtitle 2"/>
          <p:cNvSpPr>
            <a:spLocks noGrp="1"/>
          </p:cNvSpPr>
          <p:nvPr>
            <p:ph type="subTitle" idx="1"/>
          </p:nvPr>
        </p:nvSpPr>
        <p:spPr>
          <a:xfrm>
            <a:off x="990600" y="3886200"/>
            <a:ext cx="7239000" cy="1752600"/>
          </a:xfrm>
        </p:spPr>
        <p:txBody>
          <a:bodyPr>
            <a:normAutofit/>
          </a:bodyPr>
          <a:lstStyle/>
          <a:p>
            <a:r>
              <a:rPr lang="en-US" dirty="0" smtClean="0"/>
              <a:t>Nina Randazzo*, Daniel Tong</a:t>
            </a:r>
            <a:r>
              <a:rPr lang="en-US" baseline="30000" dirty="0" smtClean="0"/>
              <a:t>¥</a:t>
            </a:r>
            <a:r>
              <a:rPr lang="en-US" dirty="0" smtClean="0"/>
              <a:t>, Pius Lee</a:t>
            </a:r>
            <a:r>
              <a:rPr lang="en-US" baseline="30000" dirty="0"/>
              <a:t>¥</a:t>
            </a:r>
            <a:r>
              <a:rPr lang="en-US" dirty="0" smtClean="0"/>
              <a:t>, Li Pan</a:t>
            </a:r>
            <a:r>
              <a:rPr lang="en-US" baseline="30000" dirty="0"/>
              <a:t>¥</a:t>
            </a:r>
            <a:r>
              <a:rPr lang="en-US" dirty="0" smtClean="0"/>
              <a:t>, Min Huang</a:t>
            </a:r>
            <a:r>
              <a:rPr lang="en-US" baseline="30000" dirty="0" smtClean="0"/>
              <a:t>¥</a:t>
            </a:r>
            <a:endParaRPr lang="en-US" dirty="0"/>
          </a:p>
        </p:txBody>
      </p:sp>
      <p:sp>
        <p:nvSpPr>
          <p:cNvPr id="4" name="TextBox 3"/>
          <p:cNvSpPr txBox="1"/>
          <p:nvPr/>
        </p:nvSpPr>
        <p:spPr>
          <a:xfrm>
            <a:off x="1600200" y="5562600"/>
            <a:ext cx="6019800" cy="369332"/>
          </a:xfrm>
          <a:prstGeom prst="rect">
            <a:avLst/>
          </a:prstGeom>
          <a:noFill/>
        </p:spPr>
        <p:txBody>
          <a:bodyPr wrap="square" rtlCol="0">
            <a:spAutoFit/>
          </a:bodyPr>
          <a:lstStyle/>
          <a:p>
            <a:pPr algn="ctr"/>
            <a:r>
              <a:rPr lang="en-US" dirty="0" smtClean="0"/>
              <a:t>* =CICS/UMD,</a:t>
            </a:r>
            <a:r>
              <a:rPr lang="en-US" baseline="30000" dirty="0"/>
              <a:t> </a:t>
            </a:r>
            <a:r>
              <a:rPr lang="en-US" baseline="30000" dirty="0" smtClean="0"/>
              <a:t>¥</a:t>
            </a:r>
            <a:r>
              <a:rPr lang="en-US" dirty="0" smtClean="0"/>
              <a:t>   = NOAA/ARL</a:t>
            </a:r>
            <a:endParaRPr lang="en-US" dirty="0"/>
          </a:p>
        </p:txBody>
      </p:sp>
    </p:spTree>
    <p:extLst>
      <p:ext uri="{BB962C8B-B14F-4D97-AF65-F5344CB8AC3E}">
        <p14:creationId xmlns:p14="http://schemas.microsoft.com/office/powerpoint/2010/main" val="287548415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1454726"/>
            <a:ext cx="4286428" cy="3491593"/>
          </a:xfrm>
          <a:prstGeom prst="rect">
            <a:avLst/>
          </a:prstGeom>
        </p:spPr>
      </p:pic>
      <p:sp>
        <p:nvSpPr>
          <p:cNvPr id="5" name="TextBox 4"/>
          <p:cNvSpPr txBox="1"/>
          <p:nvPr/>
        </p:nvSpPr>
        <p:spPr>
          <a:xfrm>
            <a:off x="686512" y="5245709"/>
            <a:ext cx="3505200" cy="923330"/>
          </a:xfrm>
          <a:prstGeom prst="rect">
            <a:avLst/>
          </a:prstGeom>
          <a:noFill/>
        </p:spPr>
        <p:txBody>
          <a:bodyPr wrap="square" rtlCol="0">
            <a:spAutoFit/>
          </a:bodyPr>
          <a:lstStyle/>
          <a:p>
            <a:r>
              <a:rPr lang="en-US" dirty="0" smtClean="0"/>
              <a:t>Mean </a:t>
            </a:r>
            <a:r>
              <a:rPr lang="en-US" dirty="0"/>
              <a:t>bias = -</a:t>
            </a:r>
            <a:r>
              <a:rPr lang="en-US" dirty="0" smtClean="0"/>
              <a:t>34.72 </a:t>
            </a:r>
            <a:r>
              <a:rPr lang="en-US" dirty="0" err="1" smtClean="0"/>
              <a:t>ppbV</a:t>
            </a:r>
            <a:endParaRPr lang="en-US" dirty="0" smtClean="0"/>
          </a:p>
          <a:p>
            <a:r>
              <a:rPr lang="en-US" dirty="0" smtClean="0"/>
              <a:t>Mean </a:t>
            </a:r>
            <a:r>
              <a:rPr lang="en-US" dirty="0"/>
              <a:t>error = </a:t>
            </a:r>
            <a:r>
              <a:rPr lang="en-US" dirty="0" smtClean="0"/>
              <a:t>34.72 </a:t>
            </a:r>
            <a:r>
              <a:rPr lang="en-US" dirty="0" err="1" smtClean="0"/>
              <a:t>ppbV</a:t>
            </a:r>
            <a:endParaRPr lang="en-US" dirty="0" smtClean="0"/>
          </a:p>
          <a:p>
            <a:r>
              <a:rPr lang="en-US" dirty="0" smtClean="0"/>
              <a:t>N = 310</a:t>
            </a:r>
            <a:endParaRPr lang="en-US" dirty="0"/>
          </a:p>
        </p:txBody>
      </p:sp>
      <p:sp>
        <p:nvSpPr>
          <p:cNvPr id="6" name="Title 5"/>
          <p:cNvSpPr>
            <a:spLocks noGrp="1"/>
          </p:cNvSpPr>
          <p:nvPr>
            <p:ph type="title"/>
          </p:nvPr>
        </p:nvSpPr>
        <p:spPr/>
        <p:txBody>
          <a:bodyPr>
            <a:normAutofit/>
          </a:bodyPr>
          <a:lstStyle/>
          <a:p>
            <a:r>
              <a:rPr lang="en-US" dirty="0" smtClean="0"/>
              <a:t>CO Evaluation 6/29</a:t>
            </a:r>
            <a:endParaRPr lang="en-US" dirty="0"/>
          </a:p>
        </p:txBody>
      </p:sp>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91228" y="1454726"/>
            <a:ext cx="4236227" cy="3450701"/>
          </a:xfrm>
          <a:prstGeom prst="rect">
            <a:avLst/>
          </a:prstGeom>
        </p:spPr>
      </p:pic>
      <p:sp>
        <p:nvSpPr>
          <p:cNvPr id="10" name="TextBox 9"/>
          <p:cNvSpPr txBox="1"/>
          <p:nvPr/>
        </p:nvSpPr>
        <p:spPr>
          <a:xfrm>
            <a:off x="5032943" y="5147652"/>
            <a:ext cx="3886199" cy="923330"/>
          </a:xfrm>
          <a:prstGeom prst="rect">
            <a:avLst/>
          </a:prstGeom>
          <a:noFill/>
        </p:spPr>
        <p:txBody>
          <a:bodyPr wrap="square" rtlCol="0">
            <a:spAutoFit/>
          </a:bodyPr>
          <a:lstStyle/>
          <a:p>
            <a:r>
              <a:rPr lang="en-US" dirty="0" smtClean="0"/>
              <a:t>Mean bias </a:t>
            </a:r>
            <a:r>
              <a:rPr lang="en-US" dirty="0"/>
              <a:t>= -</a:t>
            </a:r>
            <a:r>
              <a:rPr lang="en-US" dirty="0" smtClean="0"/>
              <a:t>28.56 </a:t>
            </a:r>
            <a:r>
              <a:rPr lang="en-US" dirty="0" err="1" smtClean="0"/>
              <a:t>ppbV</a:t>
            </a:r>
            <a:endParaRPr lang="en-US" dirty="0" smtClean="0"/>
          </a:p>
          <a:p>
            <a:r>
              <a:rPr lang="en-US" dirty="0" smtClean="0"/>
              <a:t>Mean </a:t>
            </a:r>
            <a:r>
              <a:rPr lang="en-US" dirty="0"/>
              <a:t>error = </a:t>
            </a:r>
            <a:r>
              <a:rPr lang="en-US" dirty="0" smtClean="0"/>
              <a:t>28.56 </a:t>
            </a:r>
            <a:r>
              <a:rPr lang="en-US" dirty="0" err="1" smtClean="0"/>
              <a:t>ppbV</a:t>
            </a:r>
            <a:endParaRPr lang="en-US" dirty="0" smtClean="0"/>
          </a:p>
          <a:p>
            <a:r>
              <a:rPr lang="en-US" dirty="0" smtClean="0"/>
              <a:t>N = 121</a:t>
            </a:r>
            <a:endParaRPr lang="en-US" dirty="0"/>
          </a:p>
        </p:txBody>
      </p:sp>
      <p:sp>
        <p:nvSpPr>
          <p:cNvPr id="8" name="TextBox 7"/>
          <p:cNvSpPr txBox="1"/>
          <p:nvPr/>
        </p:nvSpPr>
        <p:spPr>
          <a:xfrm>
            <a:off x="914400" y="6169039"/>
            <a:ext cx="6934200" cy="646331"/>
          </a:xfrm>
          <a:prstGeom prst="rect">
            <a:avLst/>
          </a:prstGeom>
          <a:noFill/>
        </p:spPr>
        <p:txBody>
          <a:bodyPr wrap="square" rtlCol="0">
            <a:spAutoFit/>
          </a:bodyPr>
          <a:lstStyle/>
          <a:p>
            <a:r>
              <a:rPr lang="en-US" dirty="0" smtClean="0"/>
              <a:t>For both the upper and lower troposphere, CMAQ underestimated every data point, and the negative bias is large.</a:t>
            </a:r>
            <a:endParaRPr lang="en-US" dirty="0"/>
          </a:p>
        </p:txBody>
      </p:sp>
    </p:spTree>
    <p:extLst>
      <p:ext uri="{BB962C8B-B14F-4D97-AF65-F5344CB8AC3E}">
        <p14:creationId xmlns:p14="http://schemas.microsoft.com/office/powerpoint/2010/main" val="359399472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972462" y="4806715"/>
            <a:ext cx="2743200" cy="369332"/>
          </a:xfrm>
          <a:prstGeom prst="rect">
            <a:avLst/>
          </a:prstGeom>
          <a:noFill/>
        </p:spPr>
        <p:txBody>
          <a:bodyPr wrap="square" rtlCol="0">
            <a:spAutoFit/>
          </a:bodyPr>
          <a:lstStyle/>
          <a:p>
            <a:r>
              <a:rPr lang="en-US" dirty="0" smtClean="0"/>
              <a:t>Correlation = 0.303</a:t>
            </a:r>
            <a:endParaRPr lang="en-US"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95798" y="1653336"/>
            <a:ext cx="4236225" cy="3450700"/>
          </a:xfrm>
          <a:prstGeom prst="rect">
            <a:avLst/>
          </a:prstGeom>
        </p:spPr>
      </p:pic>
      <p:sp>
        <p:nvSpPr>
          <p:cNvPr id="9" name="TextBox 8"/>
          <p:cNvSpPr txBox="1"/>
          <p:nvPr/>
        </p:nvSpPr>
        <p:spPr>
          <a:xfrm>
            <a:off x="5303024" y="5182749"/>
            <a:ext cx="3429000" cy="369332"/>
          </a:xfrm>
          <a:prstGeom prst="rect">
            <a:avLst/>
          </a:prstGeom>
          <a:noFill/>
        </p:spPr>
        <p:txBody>
          <a:bodyPr wrap="square" rtlCol="0">
            <a:spAutoFit/>
          </a:bodyPr>
          <a:lstStyle/>
          <a:p>
            <a:r>
              <a:rPr lang="en-US" dirty="0" smtClean="0"/>
              <a:t>Correlation = 0.208</a:t>
            </a:r>
            <a:endParaRPr lang="en-US" dirty="0"/>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7200" y="1676400"/>
            <a:ext cx="4266750" cy="3475565"/>
          </a:xfrm>
          <a:prstGeom prst="rect">
            <a:avLst/>
          </a:prstGeom>
        </p:spPr>
      </p:pic>
      <p:sp>
        <p:nvSpPr>
          <p:cNvPr id="11" name="TextBox 10"/>
          <p:cNvSpPr txBox="1"/>
          <p:nvPr/>
        </p:nvSpPr>
        <p:spPr>
          <a:xfrm>
            <a:off x="972462" y="5211235"/>
            <a:ext cx="2743200" cy="369332"/>
          </a:xfrm>
          <a:prstGeom prst="rect">
            <a:avLst/>
          </a:prstGeom>
          <a:noFill/>
        </p:spPr>
        <p:txBody>
          <a:bodyPr wrap="square" rtlCol="0">
            <a:spAutoFit/>
          </a:bodyPr>
          <a:lstStyle/>
          <a:p>
            <a:r>
              <a:rPr lang="en-US" dirty="0" smtClean="0"/>
              <a:t>Correlation = 0.303</a:t>
            </a:r>
            <a:endParaRPr lang="en-US" dirty="0"/>
          </a:p>
        </p:txBody>
      </p:sp>
      <p:sp>
        <p:nvSpPr>
          <p:cNvPr id="12" name="Title 11"/>
          <p:cNvSpPr>
            <a:spLocks noGrp="1"/>
          </p:cNvSpPr>
          <p:nvPr>
            <p:ph type="title"/>
          </p:nvPr>
        </p:nvSpPr>
        <p:spPr/>
        <p:txBody>
          <a:bodyPr/>
          <a:lstStyle/>
          <a:p>
            <a:r>
              <a:rPr lang="en-US" dirty="0"/>
              <a:t>CO-C2H3N Correlation 6/29</a:t>
            </a:r>
          </a:p>
        </p:txBody>
      </p:sp>
      <p:sp>
        <p:nvSpPr>
          <p:cNvPr id="16" name="TextBox 15"/>
          <p:cNvSpPr txBox="1"/>
          <p:nvPr/>
        </p:nvSpPr>
        <p:spPr>
          <a:xfrm>
            <a:off x="1066800" y="5791200"/>
            <a:ext cx="7162800" cy="369332"/>
          </a:xfrm>
          <a:prstGeom prst="rect">
            <a:avLst/>
          </a:prstGeom>
          <a:noFill/>
        </p:spPr>
        <p:txBody>
          <a:bodyPr wrap="square" rtlCol="0">
            <a:spAutoFit/>
          </a:bodyPr>
          <a:lstStyle/>
          <a:p>
            <a:r>
              <a:rPr lang="en-US" dirty="0" smtClean="0"/>
              <a:t>The correlation is low in both the upper and lower troposphere.</a:t>
            </a:r>
            <a:endParaRPr lang="en-US" dirty="0"/>
          </a:p>
        </p:txBody>
      </p:sp>
    </p:spTree>
    <p:extLst>
      <p:ext uri="{BB962C8B-B14F-4D97-AF65-F5344CB8AC3E}">
        <p14:creationId xmlns:p14="http://schemas.microsoft.com/office/powerpoint/2010/main" val="205365541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ENEX flight track ma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752600"/>
            <a:ext cx="4371975" cy="3971925"/>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p:cNvSpPr>
            <a:spLocks noGrp="1"/>
          </p:cNvSpPr>
          <p:nvPr>
            <p:ph type="title"/>
          </p:nvPr>
        </p:nvSpPr>
        <p:spPr/>
        <p:txBody>
          <a:bodyPr/>
          <a:lstStyle/>
          <a:p>
            <a:r>
              <a:rPr lang="en-US" dirty="0"/>
              <a:t>7/3/2013 </a:t>
            </a:r>
            <a:r>
              <a:rPr lang="en-US" dirty="0" smtClean="0"/>
              <a:t>SENEX Flight Path</a:t>
            </a:r>
            <a:endParaRPr lang="en-US" dirty="0"/>
          </a:p>
        </p:txBody>
      </p:sp>
      <p:sp>
        <p:nvSpPr>
          <p:cNvPr id="5" name="Content Placeholder 4"/>
          <p:cNvSpPr>
            <a:spLocks noGrp="1"/>
          </p:cNvSpPr>
          <p:nvPr>
            <p:ph sz="half" idx="1"/>
          </p:nvPr>
        </p:nvSpPr>
        <p:spPr/>
        <p:txBody>
          <a:bodyPr/>
          <a:lstStyle/>
          <a:p>
            <a:endParaRPr lang="en-US"/>
          </a:p>
        </p:txBody>
      </p:sp>
      <p:sp>
        <p:nvSpPr>
          <p:cNvPr id="6" name="Content Placeholder 5"/>
          <p:cNvSpPr>
            <a:spLocks noGrp="1"/>
          </p:cNvSpPr>
          <p:nvPr>
            <p:ph sz="half" idx="2"/>
          </p:nvPr>
        </p:nvSpPr>
        <p:spPr/>
        <p:txBody>
          <a:bodyPr/>
          <a:lstStyle/>
          <a:p>
            <a:r>
              <a:rPr lang="en-US" dirty="0" smtClean="0"/>
              <a:t>Passed over power plants and through power plant plumes</a:t>
            </a:r>
          </a:p>
          <a:p>
            <a:r>
              <a:rPr lang="en-US" dirty="0" smtClean="0"/>
              <a:t>According to PI, picked up an agricultural fire</a:t>
            </a:r>
            <a:endParaRPr lang="en-US" dirty="0"/>
          </a:p>
        </p:txBody>
      </p:sp>
    </p:spTree>
    <p:extLst>
      <p:ext uri="{BB962C8B-B14F-4D97-AF65-F5344CB8AC3E}">
        <p14:creationId xmlns:p14="http://schemas.microsoft.com/office/powerpoint/2010/main" val="99367512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09800" y="5410200"/>
            <a:ext cx="5181600" cy="369332"/>
          </a:xfrm>
          <a:prstGeom prst="rect">
            <a:avLst/>
          </a:prstGeom>
          <a:noFill/>
        </p:spPr>
        <p:txBody>
          <a:bodyPr wrap="square" rtlCol="0">
            <a:spAutoFit/>
          </a:bodyPr>
          <a:lstStyle/>
          <a:p>
            <a:pPr algn="ctr"/>
            <a:r>
              <a:rPr lang="en-US" dirty="0" smtClean="0"/>
              <a:t>Correlation = 0.935</a:t>
            </a:r>
            <a:endParaRPr lang="en-US"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05000" y="1219201"/>
            <a:ext cx="5181600" cy="4220774"/>
          </a:xfrm>
          <a:prstGeom prst="rect">
            <a:avLst/>
          </a:prstGeom>
        </p:spPr>
      </p:pic>
      <p:sp>
        <p:nvSpPr>
          <p:cNvPr id="5" name="Title 4"/>
          <p:cNvSpPr>
            <a:spLocks noGrp="1"/>
          </p:cNvSpPr>
          <p:nvPr>
            <p:ph type="title"/>
          </p:nvPr>
        </p:nvSpPr>
        <p:spPr>
          <a:xfrm>
            <a:off x="152400" y="274638"/>
            <a:ext cx="8686800" cy="1143000"/>
          </a:xfrm>
        </p:spPr>
        <p:txBody>
          <a:bodyPr>
            <a:normAutofit fontScale="90000"/>
          </a:bodyPr>
          <a:lstStyle/>
          <a:p>
            <a:r>
              <a:rPr lang="en-US" dirty="0" smtClean="0"/>
              <a:t>CO-C2H3N Low Altitude Correlation 7/3</a:t>
            </a:r>
            <a:endParaRPr lang="en-US" dirty="0"/>
          </a:p>
        </p:txBody>
      </p:sp>
      <p:sp>
        <p:nvSpPr>
          <p:cNvPr id="7" name="TextBox 6"/>
          <p:cNvSpPr txBox="1"/>
          <p:nvPr/>
        </p:nvSpPr>
        <p:spPr>
          <a:xfrm>
            <a:off x="685800" y="5823466"/>
            <a:ext cx="7772400" cy="646331"/>
          </a:xfrm>
          <a:prstGeom prst="rect">
            <a:avLst/>
          </a:prstGeom>
          <a:noFill/>
        </p:spPr>
        <p:txBody>
          <a:bodyPr wrap="square" rtlCol="0">
            <a:spAutoFit/>
          </a:bodyPr>
          <a:lstStyle/>
          <a:p>
            <a:r>
              <a:rPr lang="en-US" dirty="0" smtClean="0"/>
              <a:t>The correlation is very high; this is the only date for which CO and C2H3N were more highly correlated in the lower troposphere than in the upper troposphere.</a:t>
            </a:r>
            <a:endParaRPr lang="en-US" dirty="0"/>
          </a:p>
        </p:txBody>
      </p:sp>
    </p:spTree>
    <p:extLst>
      <p:ext uri="{BB962C8B-B14F-4D97-AF65-F5344CB8AC3E}">
        <p14:creationId xmlns:p14="http://schemas.microsoft.com/office/powerpoint/2010/main" val="70353346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514600" y="5424414"/>
            <a:ext cx="4648200" cy="369332"/>
          </a:xfrm>
          <a:prstGeom prst="rect">
            <a:avLst/>
          </a:prstGeom>
          <a:noFill/>
        </p:spPr>
        <p:txBody>
          <a:bodyPr wrap="square" rtlCol="0">
            <a:spAutoFit/>
          </a:bodyPr>
          <a:lstStyle/>
          <a:p>
            <a:pPr algn="ctr"/>
            <a:r>
              <a:rPr lang="en-US" dirty="0" smtClean="0"/>
              <a:t>Correlation = 0.853</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57400" y="1265710"/>
            <a:ext cx="5105400" cy="4158704"/>
          </a:xfrm>
          <a:prstGeom prst="rect">
            <a:avLst/>
          </a:prstGeom>
        </p:spPr>
      </p:pic>
      <p:sp>
        <p:nvSpPr>
          <p:cNvPr id="5" name="Title 4"/>
          <p:cNvSpPr>
            <a:spLocks noGrp="1"/>
          </p:cNvSpPr>
          <p:nvPr>
            <p:ph type="title"/>
          </p:nvPr>
        </p:nvSpPr>
        <p:spPr>
          <a:xfrm>
            <a:off x="152400" y="274638"/>
            <a:ext cx="8839200" cy="1143000"/>
          </a:xfrm>
        </p:spPr>
        <p:txBody>
          <a:bodyPr>
            <a:normAutofit fontScale="90000"/>
          </a:bodyPr>
          <a:lstStyle/>
          <a:p>
            <a:r>
              <a:rPr lang="en-US" dirty="0"/>
              <a:t>CO-C2H3N </a:t>
            </a:r>
            <a:r>
              <a:rPr lang="en-US" dirty="0" smtClean="0"/>
              <a:t>High </a:t>
            </a:r>
            <a:r>
              <a:rPr lang="en-US" dirty="0"/>
              <a:t>Altitude Correlation 7/3</a:t>
            </a:r>
          </a:p>
        </p:txBody>
      </p:sp>
      <p:sp>
        <p:nvSpPr>
          <p:cNvPr id="7" name="TextBox 6"/>
          <p:cNvSpPr txBox="1"/>
          <p:nvPr/>
        </p:nvSpPr>
        <p:spPr>
          <a:xfrm>
            <a:off x="1600200" y="5867400"/>
            <a:ext cx="6705600" cy="381000"/>
          </a:xfrm>
          <a:prstGeom prst="rect">
            <a:avLst/>
          </a:prstGeom>
          <a:noFill/>
        </p:spPr>
        <p:txBody>
          <a:bodyPr wrap="square" rtlCol="0">
            <a:spAutoFit/>
          </a:bodyPr>
          <a:lstStyle/>
          <a:p>
            <a:r>
              <a:rPr lang="en-US" dirty="0" smtClean="0"/>
              <a:t>Very high correlation in the upper troposphere as well.</a:t>
            </a:r>
            <a:endParaRPr lang="en-US" dirty="0"/>
          </a:p>
        </p:txBody>
      </p:sp>
    </p:spTree>
    <p:extLst>
      <p:ext uri="{BB962C8B-B14F-4D97-AF65-F5344CB8AC3E}">
        <p14:creationId xmlns:p14="http://schemas.microsoft.com/office/powerpoint/2010/main" val="377804191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81199" y="1371601"/>
            <a:ext cx="5257801" cy="4282844"/>
          </a:xfrm>
          <a:prstGeom prst="rect">
            <a:avLst/>
          </a:prstGeom>
        </p:spPr>
      </p:pic>
      <p:sp>
        <p:nvSpPr>
          <p:cNvPr id="4" name="Title 3"/>
          <p:cNvSpPr>
            <a:spLocks noGrp="1"/>
          </p:cNvSpPr>
          <p:nvPr>
            <p:ph type="title"/>
          </p:nvPr>
        </p:nvSpPr>
        <p:spPr/>
        <p:txBody>
          <a:bodyPr/>
          <a:lstStyle/>
          <a:p>
            <a:r>
              <a:rPr lang="en-US" dirty="0" smtClean="0"/>
              <a:t>CO Evaluation 7/3 </a:t>
            </a:r>
            <a:endParaRPr lang="en-US" dirty="0"/>
          </a:p>
        </p:txBody>
      </p:sp>
      <p:sp>
        <p:nvSpPr>
          <p:cNvPr id="6" name="TextBox 5"/>
          <p:cNvSpPr txBox="1"/>
          <p:nvPr/>
        </p:nvSpPr>
        <p:spPr>
          <a:xfrm>
            <a:off x="1676400" y="5867400"/>
            <a:ext cx="6629400" cy="646331"/>
          </a:xfrm>
          <a:prstGeom prst="rect">
            <a:avLst/>
          </a:prstGeom>
          <a:noFill/>
        </p:spPr>
        <p:txBody>
          <a:bodyPr wrap="square" rtlCol="0">
            <a:spAutoFit/>
          </a:bodyPr>
          <a:lstStyle/>
          <a:p>
            <a:r>
              <a:rPr lang="en-US" dirty="0" smtClean="0"/>
              <a:t>High observational values do not have correspondingly increased model values.</a:t>
            </a:r>
            <a:endParaRPr lang="en-US" dirty="0"/>
          </a:p>
        </p:txBody>
      </p:sp>
    </p:spTree>
    <p:extLst>
      <p:ext uri="{BB962C8B-B14F-4D97-AF65-F5344CB8AC3E}">
        <p14:creationId xmlns:p14="http://schemas.microsoft.com/office/powerpoint/2010/main" val="372879037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960690" y="5033583"/>
            <a:ext cx="2438400" cy="646331"/>
          </a:xfrm>
          <a:prstGeom prst="rect">
            <a:avLst/>
          </a:prstGeom>
          <a:noFill/>
        </p:spPr>
        <p:txBody>
          <a:bodyPr wrap="square" rtlCol="0">
            <a:spAutoFit/>
          </a:bodyPr>
          <a:lstStyle/>
          <a:p>
            <a:r>
              <a:rPr lang="en-US" dirty="0" smtClean="0"/>
              <a:t>Mean bias = -98.63</a:t>
            </a:r>
          </a:p>
          <a:p>
            <a:r>
              <a:rPr lang="en-US" dirty="0"/>
              <a:t>Mean error = 98.63</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55621" y="1745613"/>
            <a:ext cx="3984222" cy="3245426"/>
          </a:xfrm>
          <a:prstGeom prst="rect">
            <a:avLst/>
          </a:prstGeom>
        </p:spPr>
      </p:pic>
      <p:sp>
        <p:nvSpPr>
          <p:cNvPr id="6" name="5-Point Star 5"/>
          <p:cNvSpPr/>
          <p:nvPr/>
        </p:nvSpPr>
        <p:spPr>
          <a:xfrm rot="1985222" flipH="1" flipV="1">
            <a:off x="7856147" y="2397652"/>
            <a:ext cx="228600" cy="228600"/>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i="1" dirty="0">
              <a:solidFill>
                <a:srgbClr val="FF0000"/>
              </a:solidFill>
            </a:endParaRPr>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1462" y="1676400"/>
            <a:ext cx="4154159" cy="3383852"/>
          </a:xfrm>
          <a:prstGeom prst="rect">
            <a:avLst/>
          </a:prstGeom>
        </p:spPr>
      </p:pic>
      <p:sp>
        <p:nvSpPr>
          <p:cNvPr id="9" name="5-Point Star 8"/>
          <p:cNvSpPr/>
          <p:nvPr/>
        </p:nvSpPr>
        <p:spPr>
          <a:xfrm rot="1985222" flipH="1" flipV="1">
            <a:off x="3771899" y="3801693"/>
            <a:ext cx="228600" cy="228600"/>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i="1" dirty="0">
              <a:solidFill>
                <a:srgbClr val="FF0000"/>
              </a:solidFill>
            </a:endParaRPr>
          </a:p>
        </p:txBody>
      </p:sp>
      <p:sp>
        <p:nvSpPr>
          <p:cNvPr id="5" name="Title 4"/>
          <p:cNvSpPr>
            <a:spLocks noGrp="1"/>
          </p:cNvSpPr>
          <p:nvPr>
            <p:ph type="title"/>
          </p:nvPr>
        </p:nvSpPr>
        <p:spPr/>
        <p:txBody>
          <a:bodyPr/>
          <a:lstStyle/>
          <a:p>
            <a:r>
              <a:rPr lang="en-US" dirty="0" smtClean="0"/>
              <a:t>Plume 7/3</a:t>
            </a:r>
            <a:endParaRPr lang="en-US" dirty="0"/>
          </a:p>
        </p:txBody>
      </p:sp>
      <p:sp>
        <p:nvSpPr>
          <p:cNvPr id="15" name="TextBox 14"/>
          <p:cNvSpPr txBox="1"/>
          <p:nvPr/>
        </p:nvSpPr>
        <p:spPr>
          <a:xfrm>
            <a:off x="960690" y="5791200"/>
            <a:ext cx="7268910" cy="923330"/>
          </a:xfrm>
          <a:prstGeom prst="rect">
            <a:avLst/>
          </a:prstGeom>
          <a:noFill/>
        </p:spPr>
        <p:txBody>
          <a:bodyPr wrap="square" rtlCol="0">
            <a:spAutoFit/>
          </a:bodyPr>
          <a:lstStyle/>
          <a:p>
            <a:r>
              <a:rPr lang="en-US" dirty="0" smtClean="0"/>
              <a:t>These very high values that are not accounted for in the model are co-located with high concentrations of C2H3N, indicating a possible biomass burning plume.</a:t>
            </a:r>
            <a:endParaRPr lang="en-US" dirty="0"/>
          </a:p>
        </p:txBody>
      </p:sp>
    </p:spTree>
    <p:extLst>
      <p:ext uri="{BB962C8B-B14F-4D97-AF65-F5344CB8AC3E}">
        <p14:creationId xmlns:p14="http://schemas.microsoft.com/office/powerpoint/2010/main" val="298709357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CMAQ tended to </a:t>
            </a:r>
            <a:r>
              <a:rPr lang="en-US" dirty="0" err="1" smtClean="0"/>
              <a:t>underpredict</a:t>
            </a:r>
            <a:r>
              <a:rPr lang="en-US" dirty="0" smtClean="0"/>
              <a:t> aloft CO both in the lower and upper troposphere for several days in July 2013</a:t>
            </a:r>
          </a:p>
          <a:p>
            <a:r>
              <a:rPr lang="en-US" dirty="0" err="1" smtClean="0"/>
              <a:t>Underpredictions</a:t>
            </a:r>
            <a:r>
              <a:rPr lang="en-US" dirty="0" smtClean="0"/>
              <a:t> tended to be more significant for higher observed values</a:t>
            </a:r>
          </a:p>
          <a:p>
            <a:r>
              <a:rPr lang="en-US" dirty="0" smtClean="0"/>
              <a:t>SENEX seems to have picked up a biomass burning plume during a power plant flight</a:t>
            </a:r>
          </a:p>
          <a:p>
            <a:r>
              <a:rPr lang="en-US" dirty="0" smtClean="0"/>
              <a:t>CMAQ did not catch this plume (perhaps an oversight in the HMS/BLUE SYS), resulting in extremely large </a:t>
            </a:r>
            <a:r>
              <a:rPr lang="en-US" dirty="0" err="1" smtClean="0"/>
              <a:t>underpredictions</a:t>
            </a:r>
            <a:r>
              <a:rPr lang="en-US" dirty="0" smtClean="0"/>
              <a:t> for this day</a:t>
            </a:r>
          </a:p>
        </p:txBody>
      </p:sp>
    </p:spTree>
    <p:extLst>
      <p:ext uri="{BB962C8B-B14F-4D97-AF65-F5344CB8AC3E}">
        <p14:creationId xmlns:p14="http://schemas.microsoft.com/office/powerpoint/2010/main" val="64256088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Acknowledgements</a:t>
            </a:r>
            <a:endParaRPr lang="en-US" dirty="0"/>
          </a:p>
        </p:txBody>
      </p:sp>
      <p:sp>
        <p:nvSpPr>
          <p:cNvPr id="3" name="Content Placeholder 2"/>
          <p:cNvSpPr>
            <a:spLocks noGrp="1"/>
          </p:cNvSpPr>
          <p:nvPr>
            <p:ph idx="1"/>
          </p:nvPr>
        </p:nvSpPr>
        <p:spPr/>
        <p:txBody>
          <a:bodyPr/>
          <a:lstStyle/>
          <a:p>
            <a:r>
              <a:rPr lang="en-US" dirty="0" smtClean="0"/>
              <a:t>Funding from NOAA/CPO/AC4</a:t>
            </a:r>
          </a:p>
          <a:p>
            <a:r>
              <a:rPr lang="en-US" dirty="0" smtClean="0"/>
              <a:t>SENEX PI: </a:t>
            </a:r>
            <a:r>
              <a:rPr lang="en-US" dirty="0" err="1" smtClean="0"/>
              <a:t>Joost</a:t>
            </a:r>
            <a:r>
              <a:rPr lang="en-US" dirty="0" smtClean="0"/>
              <a:t> de </a:t>
            </a:r>
            <a:r>
              <a:rPr lang="en-US" dirty="0" err="1" smtClean="0"/>
              <a:t>Gouw</a:t>
            </a:r>
            <a:r>
              <a:rPr lang="en-US" dirty="0" smtClean="0"/>
              <a:t> (NOAA/ESRL)</a:t>
            </a:r>
          </a:p>
          <a:p>
            <a:r>
              <a:rPr lang="en-US" dirty="0" smtClean="0"/>
              <a:t>SENEX CO PI: John Holloway </a:t>
            </a:r>
            <a:r>
              <a:rPr lang="en-US" dirty="0"/>
              <a:t>(NOAA/ESRL</a:t>
            </a:r>
            <a:r>
              <a:rPr lang="en-US" dirty="0" smtClean="0"/>
              <a:t>)</a:t>
            </a:r>
          </a:p>
          <a:p>
            <a:r>
              <a:rPr lang="en-US" dirty="0" smtClean="0"/>
              <a:t>SENEX VOC PIs: </a:t>
            </a:r>
            <a:r>
              <a:rPr lang="en-US" dirty="0"/>
              <a:t>Martin </a:t>
            </a:r>
            <a:r>
              <a:rPr lang="en-US" dirty="0" err="1"/>
              <a:t>Graus</a:t>
            </a:r>
            <a:r>
              <a:rPr lang="en-US" baseline="30000" dirty="0"/>
              <a:t> </a:t>
            </a:r>
            <a:r>
              <a:rPr lang="en-US" dirty="0"/>
              <a:t>, </a:t>
            </a:r>
            <a:r>
              <a:rPr lang="en-US" dirty="0" err="1"/>
              <a:t>Carsten</a:t>
            </a:r>
            <a:r>
              <a:rPr lang="en-US" dirty="0"/>
              <a:t> </a:t>
            </a:r>
            <a:r>
              <a:rPr lang="en-US" dirty="0" err="1"/>
              <a:t>Warneke</a:t>
            </a:r>
            <a:r>
              <a:rPr lang="en-US" baseline="30000" dirty="0"/>
              <a:t> </a:t>
            </a:r>
            <a:r>
              <a:rPr lang="en-US" baseline="30000" dirty="0" smtClean="0"/>
              <a:t> </a:t>
            </a:r>
            <a:r>
              <a:rPr lang="en-US" dirty="0"/>
              <a:t>(NOAA/ESRL)</a:t>
            </a:r>
          </a:p>
          <a:p>
            <a:endParaRPr lang="en-US" dirty="0"/>
          </a:p>
        </p:txBody>
      </p:sp>
    </p:spTree>
    <p:extLst>
      <p:ext uri="{BB962C8B-B14F-4D97-AF65-F5344CB8AC3E}">
        <p14:creationId xmlns:p14="http://schemas.microsoft.com/office/powerpoint/2010/main" val="40326383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To evaluate CMAQ CO in the upper and lower troposphere in the SE US</a:t>
            </a:r>
          </a:p>
          <a:p>
            <a:r>
              <a:rPr lang="en-US" dirty="0" smtClean="0"/>
              <a:t> To determine whether biomass burning may have influenced the </a:t>
            </a:r>
            <a:r>
              <a:rPr lang="en-US" smtClean="0"/>
              <a:t>accuracy of predictions </a:t>
            </a:r>
            <a:r>
              <a:rPr lang="en-US" dirty="0" smtClean="0"/>
              <a:t>even in areas dominated by anthropogenic emissions</a:t>
            </a:r>
          </a:p>
          <a:p>
            <a:r>
              <a:rPr lang="en-US" dirty="0" smtClean="0"/>
              <a:t>Importance of CO</a:t>
            </a:r>
          </a:p>
          <a:p>
            <a:pPr lvl="1"/>
            <a:r>
              <a:rPr lang="en-US" dirty="0" smtClean="0"/>
              <a:t>Used to determine emissions of other trace gases through ratios of gas concentrations; combustion tracer</a:t>
            </a:r>
          </a:p>
          <a:p>
            <a:pPr lvl="1"/>
            <a:r>
              <a:rPr lang="en-US" dirty="0" smtClean="0"/>
              <a:t>Ozone precursor</a:t>
            </a:r>
          </a:p>
          <a:p>
            <a:pPr lvl="1"/>
            <a:r>
              <a:rPr lang="en-US" dirty="0" smtClean="0"/>
              <a:t>Criteria pollutant</a:t>
            </a:r>
            <a:endParaRPr lang="en-US" dirty="0"/>
          </a:p>
        </p:txBody>
      </p:sp>
    </p:spTree>
    <p:extLst>
      <p:ext uri="{BB962C8B-B14F-4D97-AF65-F5344CB8AC3E}">
        <p14:creationId xmlns:p14="http://schemas.microsoft.com/office/powerpoint/2010/main" val="226772746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a:t>
            </a:r>
            <a:endParaRPr lang="en-US" dirty="0"/>
          </a:p>
        </p:txBody>
      </p:sp>
      <p:sp>
        <p:nvSpPr>
          <p:cNvPr id="3" name="Content Placeholder 2"/>
          <p:cNvSpPr>
            <a:spLocks noGrp="1"/>
          </p:cNvSpPr>
          <p:nvPr>
            <p:ph idx="1"/>
          </p:nvPr>
        </p:nvSpPr>
        <p:spPr/>
        <p:txBody>
          <a:bodyPr>
            <a:normAutofit fontScale="85000" lnSpcReduction="20000"/>
          </a:bodyPr>
          <a:lstStyle/>
          <a:p>
            <a:r>
              <a:rPr lang="en-US" dirty="0"/>
              <a:t>Determination of biomass burning influence on different </a:t>
            </a:r>
            <a:r>
              <a:rPr lang="en-US" dirty="0" smtClean="0"/>
              <a:t>flights and different altitudes through acetonitrile (C2H3N) </a:t>
            </a:r>
            <a:r>
              <a:rPr lang="en-US" dirty="0"/>
              <a:t>concentrations and C2H3N-CO </a:t>
            </a:r>
            <a:r>
              <a:rPr lang="en-US" dirty="0" smtClean="0"/>
              <a:t>correlations</a:t>
            </a:r>
          </a:p>
          <a:p>
            <a:r>
              <a:rPr lang="en-US" dirty="0" smtClean="0"/>
              <a:t>Production of CMAQ output using version 4.7.1 with the following inputs:</a:t>
            </a:r>
          </a:p>
          <a:p>
            <a:pPr lvl="1"/>
            <a:r>
              <a:rPr lang="en-US" dirty="0" smtClean="0"/>
              <a:t>Anthropogenic emissions: NEI 05 with projections to 2013</a:t>
            </a:r>
          </a:p>
          <a:p>
            <a:pPr lvl="1"/>
            <a:r>
              <a:rPr lang="en-US" dirty="0" smtClean="0"/>
              <a:t>Biogenic emissions: BEIS 3.13</a:t>
            </a:r>
          </a:p>
          <a:p>
            <a:pPr lvl="1"/>
            <a:r>
              <a:rPr lang="en-US" dirty="0" smtClean="0"/>
              <a:t>Wild fire: HMS and BLUE SYS </a:t>
            </a:r>
          </a:p>
          <a:p>
            <a:r>
              <a:rPr lang="en-US" dirty="0" smtClean="0"/>
              <a:t>Matching of CMAQ output to SENEX observations by time, altitude, and horizontal coordinates</a:t>
            </a:r>
          </a:p>
          <a:p>
            <a:r>
              <a:rPr lang="en-US" dirty="0" smtClean="0"/>
              <a:t>Statistical analysis</a:t>
            </a:r>
          </a:p>
        </p:txBody>
      </p:sp>
    </p:spTree>
    <p:extLst>
      <p:ext uri="{BB962C8B-B14F-4D97-AF65-F5344CB8AC3E}">
        <p14:creationId xmlns:p14="http://schemas.microsoft.com/office/powerpoint/2010/main" val="366210149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Possible Causes of High </a:t>
            </a:r>
            <a:r>
              <a:rPr lang="en-US" dirty="0"/>
              <a:t>A</a:t>
            </a:r>
            <a:r>
              <a:rPr lang="en-US" dirty="0" smtClean="0"/>
              <a:t>cetonitrile</a:t>
            </a:r>
            <a:endParaRPr lang="en-US" dirty="0"/>
          </a:p>
        </p:txBody>
      </p:sp>
      <p:sp>
        <p:nvSpPr>
          <p:cNvPr id="3" name="Content Placeholder 2"/>
          <p:cNvSpPr>
            <a:spLocks noGrp="1"/>
          </p:cNvSpPr>
          <p:nvPr>
            <p:ph idx="1"/>
          </p:nvPr>
        </p:nvSpPr>
        <p:spPr/>
        <p:txBody>
          <a:bodyPr>
            <a:normAutofit/>
          </a:bodyPr>
          <a:lstStyle/>
          <a:p>
            <a:r>
              <a:rPr lang="en-US" dirty="0" smtClean="0"/>
              <a:t>Biomass burning (</a:t>
            </a:r>
            <a:r>
              <a:rPr lang="en-US" dirty="0" err="1" smtClean="0"/>
              <a:t>Holzinger</a:t>
            </a:r>
            <a:r>
              <a:rPr lang="en-US" dirty="0" smtClean="0"/>
              <a:t> et al. 1999)</a:t>
            </a:r>
          </a:p>
          <a:p>
            <a:pPr lvl="1"/>
            <a:r>
              <a:rPr lang="en-US" dirty="0" smtClean="0"/>
              <a:t>Plume in lower troposphere indicates that the fire would probably have occurred nearby</a:t>
            </a:r>
          </a:p>
          <a:p>
            <a:pPr lvl="1"/>
            <a:r>
              <a:rPr lang="en-US" dirty="0" smtClean="0"/>
              <a:t>Plume in upper troposphere indicates transport</a:t>
            </a:r>
          </a:p>
          <a:p>
            <a:r>
              <a:rPr lang="en-US" dirty="0" smtClean="0"/>
              <a:t>Fireworks (</a:t>
            </a:r>
            <a:r>
              <a:rPr lang="en-US" dirty="0" err="1" smtClean="0"/>
              <a:t>Drewnick</a:t>
            </a:r>
            <a:r>
              <a:rPr lang="en-US" dirty="0" smtClean="0"/>
              <a:t> et al. 2006)</a:t>
            </a:r>
          </a:p>
          <a:p>
            <a:pPr lvl="1"/>
            <a:r>
              <a:rPr lang="en-US" dirty="0" smtClean="0"/>
              <a:t>No evidence of high acetonitrile or a high acetonitrile-carbon monoxide correlation in a nearby sampled area from the SENEX 7/05 flight</a:t>
            </a:r>
          </a:p>
          <a:p>
            <a:endParaRPr lang="en-US" dirty="0"/>
          </a:p>
        </p:txBody>
      </p:sp>
    </p:spTree>
    <p:extLst>
      <p:ext uri="{BB962C8B-B14F-4D97-AF65-F5344CB8AC3E}">
        <p14:creationId xmlns:p14="http://schemas.microsoft.com/office/powerpoint/2010/main" val="228429051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ENEX flight track ma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524000"/>
            <a:ext cx="4204225" cy="38195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92394" y="5817564"/>
            <a:ext cx="8370606" cy="646331"/>
          </a:xfrm>
          <a:prstGeom prst="rect">
            <a:avLst/>
          </a:prstGeom>
          <a:noFill/>
        </p:spPr>
        <p:txBody>
          <a:bodyPr wrap="square" rtlCol="0">
            <a:spAutoFit/>
          </a:bodyPr>
          <a:lstStyle/>
          <a:p>
            <a:r>
              <a:rPr lang="en-US" dirty="0"/>
              <a:t>Image from: http://www.esrl.noaa.gov/csd/groups/csd7/measurements/2013senex/P3/flighttrack/</a:t>
            </a:r>
          </a:p>
        </p:txBody>
      </p:sp>
      <p:sp>
        <p:nvSpPr>
          <p:cNvPr id="5" name="Title 4"/>
          <p:cNvSpPr>
            <a:spLocks noGrp="1"/>
          </p:cNvSpPr>
          <p:nvPr>
            <p:ph type="title"/>
          </p:nvPr>
        </p:nvSpPr>
        <p:spPr/>
        <p:txBody>
          <a:bodyPr/>
          <a:lstStyle/>
          <a:p>
            <a:r>
              <a:rPr lang="en-US" dirty="0" smtClean="0"/>
              <a:t>SENEX Campaign </a:t>
            </a:r>
            <a:r>
              <a:rPr lang="en-US" dirty="0"/>
              <a:t>R</a:t>
            </a:r>
            <a:r>
              <a:rPr lang="en-US" dirty="0" smtClean="0"/>
              <a:t>egion</a:t>
            </a:r>
            <a:endParaRPr lang="en-US" dirty="0"/>
          </a:p>
        </p:txBody>
      </p:sp>
      <p:sp>
        <p:nvSpPr>
          <p:cNvPr id="3" name="Content Placeholder 2"/>
          <p:cNvSpPr>
            <a:spLocks noGrp="1"/>
          </p:cNvSpPr>
          <p:nvPr>
            <p:ph sz="half" idx="2"/>
          </p:nvPr>
        </p:nvSpPr>
        <p:spPr/>
        <p:txBody>
          <a:bodyPr>
            <a:normAutofit fontScale="92500" lnSpcReduction="20000"/>
          </a:bodyPr>
          <a:lstStyle/>
          <a:p>
            <a:r>
              <a:rPr lang="en-US" dirty="0" smtClean="0"/>
              <a:t>A series of 19 aircraft flights in the SE US in 2013</a:t>
            </a:r>
          </a:p>
          <a:p>
            <a:r>
              <a:rPr lang="en-US" dirty="0" smtClean="0"/>
              <a:t>Focused on anthropogenic emissions </a:t>
            </a:r>
          </a:p>
          <a:p>
            <a:r>
              <a:rPr lang="en-US" dirty="0" smtClean="0"/>
              <a:t>CO measured using UV resonance fluorescence </a:t>
            </a:r>
          </a:p>
          <a:p>
            <a:r>
              <a:rPr lang="en-US" dirty="0" smtClean="0"/>
              <a:t>VOCs measured using chemical ionization mass spectrometer</a:t>
            </a:r>
          </a:p>
          <a:p>
            <a:r>
              <a:rPr lang="en-US" dirty="0" smtClean="0"/>
              <a:t>I will focus on 3 case studies</a:t>
            </a:r>
          </a:p>
          <a:p>
            <a:endParaRPr lang="en-US" dirty="0"/>
          </a:p>
        </p:txBody>
      </p:sp>
      <p:sp>
        <p:nvSpPr>
          <p:cNvPr id="6" name="5-Point Star 5"/>
          <p:cNvSpPr/>
          <p:nvPr/>
        </p:nvSpPr>
        <p:spPr>
          <a:xfrm>
            <a:off x="2057400" y="3124200"/>
            <a:ext cx="152400" cy="152400"/>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pic>
        <p:nvPicPr>
          <p:cNvPr id="7" name="Picture 2"/>
          <p:cNvPicPr>
            <a:picLocks noGrp="1" noChangeAspect="1" noChangeArrowheads="1"/>
          </p:cNvPicPr>
          <p:nvPr>
            <p:ph sz="half" idx="1"/>
          </p:nvPr>
        </p:nvPicPr>
        <p:blipFill>
          <a:blip r:embed="rId4">
            <a:extLst>
              <a:ext uri="{28A0092B-C50C-407E-A947-70E740481C1C}">
                <a14:useLocalDpi xmlns:a14="http://schemas.microsoft.com/office/drawing/2010/main" val="0"/>
              </a:ext>
            </a:extLst>
          </a:blip>
          <a:srcRect/>
          <a:stretch>
            <a:fillRect/>
          </a:stretch>
        </p:blipFill>
        <p:spPr bwMode="auto">
          <a:xfrm>
            <a:off x="2483112" y="3657600"/>
            <a:ext cx="225572" cy="2316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86200" y="3276600"/>
            <a:ext cx="22542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9951962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SENEX flight track ma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447800"/>
            <a:ext cx="4371975" cy="3971925"/>
          </a:xfrm>
          <a:prstGeom prst="rect">
            <a:avLst/>
          </a:prstGeom>
          <a:noFill/>
          <a:extLst>
            <a:ext uri="{909E8E84-426E-40dd-AFC4-6F175D3DCCD1}">
              <a14:hiddenFill xmlns:a14="http://schemas.microsoft.com/office/drawing/2010/main">
                <a:solidFill>
                  <a:srgbClr val="FFFFFF"/>
                </a:solidFill>
              </a14:hiddenFill>
            </a:ext>
          </a:extLst>
        </p:spPr>
      </p:pic>
      <p:sp>
        <p:nvSpPr>
          <p:cNvPr id="5" name="Title 4"/>
          <p:cNvSpPr>
            <a:spLocks noGrp="1"/>
          </p:cNvSpPr>
          <p:nvPr>
            <p:ph type="title"/>
          </p:nvPr>
        </p:nvSpPr>
        <p:spPr/>
        <p:txBody>
          <a:bodyPr>
            <a:normAutofit fontScale="90000"/>
          </a:bodyPr>
          <a:lstStyle/>
          <a:p>
            <a:r>
              <a:rPr lang="en-US" dirty="0"/>
              <a:t>7/10/2013 </a:t>
            </a:r>
            <a:r>
              <a:rPr lang="en-US" dirty="0" smtClean="0"/>
              <a:t>SENEX Flight Path</a:t>
            </a:r>
            <a:r>
              <a:rPr lang="en-US" dirty="0"/>
              <a:t/>
            </a:r>
            <a:br>
              <a:rPr lang="en-US" dirty="0"/>
            </a:br>
            <a:endParaRPr lang="en-US" dirty="0"/>
          </a:p>
        </p:txBody>
      </p:sp>
      <p:sp>
        <p:nvSpPr>
          <p:cNvPr id="7" name="Content Placeholder 6"/>
          <p:cNvSpPr>
            <a:spLocks noGrp="1"/>
          </p:cNvSpPr>
          <p:nvPr>
            <p:ph sz="half" idx="1"/>
          </p:nvPr>
        </p:nvSpPr>
        <p:spPr/>
        <p:txBody>
          <a:bodyPr/>
          <a:lstStyle/>
          <a:p>
            <a:endParaRPr lang="en-US"/>
          </a:p>
        </p:txBody>
      </p:sp>
      <p:sp>
        <p:nvSpPr>
          <p:cNvPr id="8" name="Content Placeholder 7"/>
          <p:cNvSpPr>
            <a:spLocks noGrp="1"/>
          </p:cNvSpPr>
          <p:nvPr>
            <p:ph sz="half" idx="2"/>
          </p:nvPr>
        </p:nvSpPr>
        <p:spPr/>
        <p:txBody>
          <a:bodyPr/>
          <a:lstStyle/>
          <a:p>
            <a:r>
              <a:rPr lang="en-US" dirty="0" smtClean="0"/>
              <a:t>Passed over hog CAFOs (concentrated animal feeding operations), coal mines</a:t>
            </a:r>
            <a:endParaRPr lang="en-US" dirty="0"/>
          </a:p>
        </p:txBody>
      </p:sp>
    </p:spTree>
    <p:extLst>
      <p:ext uri="{BB962C8B-B14F-4D97-AF65-F5344CB8AC3E}">
        <p14:creationId xmlns:p14="http://schemas.microsoft.com/office/powerpoint/2010/main" val="51714961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1447800"/>
            <a:ext cx="4003907" cy="3261461"/>
          </a:xfrm>
          <a:prstGeom prst="rect">
            <a:avLst/>
          </a:prstGeom>
        </p:spPr>
      </p:pic>
      <p:sp>
        <p:nvSpPr>
          <p:cNvPr id="4" name="TextBox 3"/>
          <p:cNvSpPr txBox="1"/>
          <p:nvPr/>
        </p:nvSpPr>
        <p:spPr>
          <a:xfrm>
            <a:off x="914400" y="4953000"/>
            <a:ext cx="3733800" cy="923330"/>
          </a:xfrm>
          <a:prstGeom prst="rect">
            <a:avLst/>
          </a:prstGeom>
          <a:noFill/>
        </p:spPr>
        <p:txBody>
          <a:bodyPr wrap="square" rtlCol="0">
            <a:spAutoFit/>
          </a:bodyPr>
          <a:lstStyle/>
          <a:p>
            <a:r>
              <a:rPr lang="en-US" dirty="0" smtClean="0"/>
              <a:t>Mean bias = 3.54 </a:t>
            </a:r>
            <a:r>
              <a:rPr lang="en-US" dirty="0" err="1" smtClean="0"/>
              <a:t>ppbV</a:t>
            </a:r>
            <a:endParaRPr lang="en-US" dirty="0" smtClean="0"/>
          </a:p>
          <a:p>
            <a:r>
              <a:rPr lang="en-US" dirty="0" smtClean="0"/>
              <a:t>Mean error =  </a:t>
            </a:r>
            <a:r>
              <a:rPr lang="en-US" dirty="0"/>
              <a:t>12.23 </a:t>
            </a:r>
            <a:r>
              <a:rPr lang="en-US" dirty="0" err="1" smtClean="0"/>
              <a:t>ppbV</a:t>
            </a:r>
            <a:r>
              <a:rPr lang="en-US" dirty="0" smtClean="0"/>
              <a:t> </a:t>
            </a:r>
          </a:p>
          <a:p>
            <a:r>
              <a:rPr lang="en-US" dirty="0" smtClean="0"/>
              <a:t>N = 217</a:t>
            </a:r>
            <a:endParaRPr lang="en-US" dirty="0"/>
          </a:p>
        </p:txBody>
      </p:sp>
      <p:sp>
        <p:nvSpPr>
          <p:cNvPr id="6" name="Title 5"/>
          <p:cNvSpPr>
            <a:spLocks noGrp="1"/>
          </p:cNvSpPr>
          <p:nvPr>
            <p:ph type="title"/>
          </p:nvPr>
        </p:nvSpPr>
        <p:spPr/>
        <p:txBody>
          <a:bodyPr/>
          <a:lstStyle/>
          <a:p>
            <a:r>
              <a:rPr lang="en-US" dirty="0" smtClean="0"/>
              <a:t>CO Evaluation 7/10</a:t>
            </a:r>
            <a:endParaRPr lang="en-US" dirty="0"/>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00599" y="1385731"/>
            <a:ext cx="4036549" cy="3288050"/>
          </a:xfrm>
          <a:prstGeom prst="rect">
            <a:avLst/>
          </a:prstGeom>
        </p:spPr>
      </p:pic>
      <p:sp>
        <p:nvSpPr>
          <p:cNvPr id="11" name="TextBox 10"/>
          <p:cNvSpPr txBox="1"/>
          <p:nvPr/>
        </p:nvSpPr>
        <p:spPr>
          <a:xfrm>
            <a:off x="5117512" y="4978581"/>
            <a:ext cx="3719636" cy="1200329"/>
          </a:xfrm>
          <a:prstGeom prst="rect">
            <a:avLst/>
          </a:prstGeom>
          <a:noFill/>
        </p:spPr>
        <p:txBody>
          <a:bodyPr wrap="square" rtlCol="0">
            <a:spAutoFit/>
          </a:bodyPr>
          <a:lstStyle/>
          <a:p>
            <a:r>
              <a:rPr lang="en-US" dirty="0"/>
              <a:t>Mean bias = -</a:t>
            </a:r>
            <a:r>
              <a:rPr lang="en-US" dirty="0" smtClean="0"/>
              <a:t>14.61 </a:t>
            </a:r>
            <a:r>
              <a:rPr lang="en-US" dirty="0" err="1" smtClean="0"/>
              <a:t>ppbV</a:t>
            </a:r>
            <a:endParaRPr lang="en-US" dirty="0" smtClean="0"/>
          </a:p>
          <a:p>
            <a:r>
              <a:rPr lang="en-US" dirty="0" smtClean="0"/>
              <a:t>Mean error </a:t>
            </a:r>
            <a:r>
              <a:rPr lang="en-US" dirty="0"/>
              <a:t>= </a:t>
            </a:r>
            <a:r>
              <a:rPr lang="en-US" dirty="0" smtClean="0"/>
              <a:t>16.26 </a:t>
            </a:r>
            <a:r>
              <a:rPr lang="en-US" dirty="0" err="1" smtClean="0"/>
              <a:t>ppbV</a:t>
            </a:r>
            <a:endParaRPr lang="en-US" dirty="0"/>
          </a:p>
          <a:p>
            <a:r>
              <a:rPr lang="en-US" dirty="0" smtClean="0"/>
              <a:t>N = 137</a:t>
            </a:r>
            <a:endParaRPr lang="en-US" dirty="0"/>
          </a:p>
          <a:p>
            <a:endParaRPr lang="en-US" dirty="0"/>
          </a:p>
        </p:txBody>
      </p:sp>
      <p:sp>
        <p:nvSpPr>
          <p:cNvPr id="8" name="TextBox 7"/>
          <p:cNvSpPr txBox="1"/>
          <p:nvPr/>
        </p:nvSpPr>
        <p:spPr>
          <a:xfrm>
            <a:off x="1066800" y="5876330"/>
            <a:ext cx="7086600" cy="923330"/>
          </a:xfrm>
          <a:prstGeom prst="rect">
            <a:avLst/>
          </a:prstGeom>
          <a:noFill/>
        </p:spPr>
        <p:txBody>
          <a:bodyPr wrap="square" rtlCol="0">
            <a:spAutoFit/>
          </a:bodyPr>
          <a:lstStyle/>
          <a:p>
            <a:r>
              <a:rPr lang="en-US" dirty="0" smtClean="0"/>
              <a:t>In both the lower and upper troposphere, CMAQ tends to </a:t>
            </a:r>
            <a:r>
              <a:rPr lang="en-US" dirty="0" err="1" smtClean="0"/>
              <a:t>underpredict</a:t>
            </a:r>
            <a:r>
              <a:rPr lang="en-US" dirty="0" smtClean="0"/>
              <a:t> high CO concentrations; in the upper troposphere, there was an overall </a:t>
            </a:r>
            <a:r>
              <a:rPr lang="en-US" dirty="0" err="1" smtClean="0"/>
              <a:t>underprediction</a:t>
            </a:r>
            <a:r>
              <a:rPr lang="en-US" dirty="0" smtClean="0"/>
              <a:t>.</a:t>
            </a:r>
            <a:endParaRPr lang="en-US" dirty="0"/>
          </a:p>
        </p:txBody>
      </p:sp>
    </p:spTree>
    <p:extLst>
      <p:ext uri="{BB962C8B-B14F-4D97-AF65-F5344CB8AC3E}">
        <p14:creationId xmlns:p14="http://schemas.microsoft.com/office/powerpoint/2010/main" val="396423903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57732" y="1395650"/>
            <a:ext cx="4097274" cy="3337515"/>
          </a:xfrm>
          <a:prstGeom prst="rect">
            <a:avLst/>
          </a:prstGeom>
        </p:spPr>
      </p:pic>
      <p:sp>
        <p:nvSpPr>
          <p:cNvPr id="3" name="TextBox 2"/>
          <p:cNvSpPr txBox="1"/>
          <p:nvPr/>
        </p:nvSpPr>
        <p:spPr>
          <a:xfrm>
            <a:off x="5410200" y="4572000"/>
            <a:ext cx="2819400" cy="369332"/>
          </a:xfrm>
          <a:prstGeom prst="rect">
            <a:avLst/>
          </a:prstGeom>
          <a:noFill/>
        </p:spPr>
        <p:txBody>
          <a:bodyPr wrap="square" rtlCol="0">
            <a:spAutoFit/>
          </a:bodyPr>
          <a:lstStyle/>
          <a:p>
            <a:r>
              <a:rPr lang="en-US" dirty="0" smtClean="0"/>
              <a:t>Correlation = 0.758</a:t>
            </a:r>
            <a:endParaRPr lang="en-US" dirty="0"/>
          </a:p>
        </p:txBody>
      </p:sp>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4247" y="1371600"/>
            <a:ext cx="4048125" cy="3767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tle 3"/>
          <p:cNvSpPr>
            <a:spLocks noGrp="1"/>
          </p:cNvSpPr>
          <p:nvPr>
            <p:ph type="title"/>
          </p:nvPr>
        </p:nvSpPr>
        <p:spPr/>
        <p:txBody>
          <a:bodyPr/>
          <a:lstStyle/>
          <a:p>
            <a:r>
              <a:rPr lang="en-US" dirty="0" smtClean="0"/>
              <a:t>CO-C2H3N Correlation 7/10</a:t>
            </a:r>
            <a:endParaRPr lang="en-US" dirty="0"/>
          </a:p>
        </p:txBody>
      </p:sp>
      <p:sp>
        <p:nvSpPr>
          <p:cNvPr id="6" name="TextBox 5"/>
          <p:cNvSpPr txBox="1"/>
          <p:nvPr/>
        </p:nvSpPr>
        <p:spPr>
          <a:xfrm>
            <a:off x="1143000" y="5410200"/>
            <a:ext cx="7239000" cy="646331"/>
          </a:xfrm>
          <a:prstGeom prst="rect">
            <a:avLst/>
          </a:prstGeom>
          <a:noFill/>
        </p:spPr>
        <p:txBody>
          <a:bodyPr wrap="square" rtlCol="0">
            <a:spAutoFit/>
          </a:bodyPr>
          <a:lstStyle/>
          <a:p>
            <a:r>
              <a:rPr lang="en-US" dirty="0" smtClean="0"/>
              <a:t>The correlation is fairly high in the upper troposphere, but there is no obvious plume.</a:t>
            </a:r>
            <a:endParaRPr lang="en-US" dirty="0"/>
          </a:p>
        </p:txBody>
      </p:sp>
    </p:spTree>
    <p:extLst>
      <p:ext uri="{BB962C8B-B14F-4D97-AF65-F5344CB8AC3E}">
        <p14:creationId xmlns:p14="http://schemas.microsoft.com/office/powerpoint/2010/main" val="236115839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SENEX flight track ma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524000"/>
            <a:ext cx="4371975" cy="3971925"/>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p:cNvSpPr>
            <a:spLocks noGrp="1"/>
          </p:cNvSpPr>
          <p:nvPr>
            <p:ph type="title"/>
          </p:nvPr>
        </p:nvSpPr>
        <p:spPr/>
        <p:txBody>
          <a:bodyPr>
            <a:normAutofit fontScale="90000"/>
          </a:bodyPr>
          <a:lstStyle/>
          <a:p>
            <a:r>
              <a:rPr lang="en-US" dirty="0"/>
              <a:t>6/29/2013 </a:t>
            </a:r>
            <a:r>
              <a:rPr lang="en-US" dirty="0" smtClean="0"/>
              <a:t>SENEX Flight Path</a:t>
            </a:r>
            <a:r>
              <a:rPr lang="en-US" dirty="0"/>
              <a:t/>
            </a:r>
            <a:br>
              <a:rPr lang="en-US" dirty="0"/>
            </a:br>
            <a:endParaRPr lang="en-US" dirty="0"/>
          </a:p>
        </p:txBody>
      </p:sp>
      <p:sp>
        <p:nvSpPr>
          <p:cNvPr id="6" name="Content Placeholder 5"/>
          <p:cNvSpPr>
            <a:spLocks noGrp="1"/>
          </p:cNvSpPr>
          <p:nvPr>
            <p:ph sz="half" idx="2"/>
          </p:nvPr>
        </p:nvSpPr>
        <p:spPr/>
        <p:txBody>
          <a:bodyPr/>
          <a:lstStyle/>
          <a:p>
            <a:r>
              <a:rPr lang="en-US" dirty="0" smtClean="0"/>
              <a:t>Passed over Birmingham, several paper mills</a:t>
            </a:r>
            <a:endParaRPr lang="en-US" dirty="0"/>
          </a:p>
        </p:txBody>
      </p:sp>
    </p:spTree>
    <p:extLst>
      <p:ext uri="{BB962C8B-B14F-4D97-AF65-F5344CB8AC3E}">
        <p14:creationId xmlns:p14="http://schemas.microsoft.com/office/powerpoint/2010/main" val="386818937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3155</TotalTime>
  <Words>2208</Words>
  <Application>Microsoft Macintosh PowerPoint</Application>
  <PresentationFormat>On-screen Show (4:3)</PresentationFormat>
  <Paragraphs>125</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Evaluation of CMAQ prediction of carbon monoxide vertical profiles against SENEX</vt:lpstr>
      <vt:lpstr>Purpose</vt:lpstr>
      <vt:lpstr>Methods</vt:lpstr>
      <vt:lpstr>Possible Causes of High Acetonitrile</vt:lpstr>
      <vt:lpstr>SENEX Campaign Region</vt:lpstr>
      <vt:lpstr>7/10/2013 SENEX Flight Path </vt:lpstr>
      <vt:lpstr>CO Evaluation 7/10</vt:lpstr>
      <vt:lpstr>CO-C2H3N Correlation 7/10</vt:lpstr>
      <vt:lpstr>6/29/2013 SENEX Flight Path </vt:lpstr>
      <vt:lpstr>CO Evaluation 6/29</vt:lpstr>
      <vt:lpstr>CO-C2H3N Correlation 6/29</vt:lpstr>
      <vt:lpstr>7/3/2013 SENEX Flight Path</vt:lpstr>
      <vt:lpstr>CO-C2H3N Low Altitude Correlation 7/3</vt:lpstr>
      <vt:lpstr>CO-C2H3N High Altitude Correlation 7/3</vt:lpstr>
      <vt:lpstr>CO Evaluation 7/3 </vt:lpstr>
      <vt:lpstr>Plume 7/3</vt:lpstr>
      <vt:lpstr>Conclusion</vt:lpstr>
      <vt:lpstr>Acknowledgements</vt:lpstr>
    </vt:vector>
  </TitlesOfParts>
  <Company>ARL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Nina Randazzo</dc:creator>
  <cp:lastModifiedBy>Nina Randazzo</cp:lastModifiedBy>
  <cp:revision>120</cp:revision>
  <cp:lastPrinted>2015-08-31T17:33:30Z</cp:lastPrinted>
  <dcterms:created xsi:type="dcterms:W3CDTF">2015-08-27T21:26:05Z</dcterms:created>
  <dcterms:modified xsi:type="dcterms:W3CDTF">2015-10-07T11:57:34Z</dcterms:modified>
</cp:coreProperties>
</file>