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79" r:id="rId2"/>
    <p:sldId id="262" r:id="rId3"/>
    <p:sldId id="263" r:id="rId4"/>
    <p:sldId id="271" r:id="rId5"/>
    <p:sldId id="272" r:id="rId6"/>
    <p:sldId id="269" r:id="rId7"/>
    <p:sldId id="273" r:id="rId8"/>
    <p:sldId id="274" r:id="rId9"/>
    <p:sldId id="258" r:id="rId10"/>
    <p:sldId id="275" r:id="rId11"/>
    <p:sldId id="276" r:id="rId12"/>
    <p:sldId id="260" r:id="rId13"/>
    <p:sldId id="267" r:id="rId14"/>
    <p:sldId id="268" r:id="rId15"/>
    <p:sldId id="278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Rick Saylor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A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38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interSettings" Target="printerSettings/printerSettings1.bin"/><Relationship Id="rId1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8CAF03-18C2-604A-B9E9-59652919FB96}" type="datetimeFigureOut">
              <a:rPr lang="en-US" smtClean="0"/>
              <a:t>10/4/15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A4299A-B834-4D47-98B1-BB0AAC43D8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555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study was sponsored by the state of MD (MD Dept of the Environment). compared model to obs for the 2007 ozone season (summer).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566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663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8191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>
            <a:spLocks noGrp="1"/>
          </p:cNvSpPr>
          <p:nvPr>
            <p:ph type="title"/>
          </p:nvPr>
        </p:nvSpPr>
        <p:spPr>
          <a:xfrm>
            <a:off x="250032" y="1437680"/>
            <a:ext cx="8643938" cy="2277070"/>
          </a:xfrm>
          <a:prstGeom prst="rect">
            <a:avLst/>
          </a:prstGeom>
        </p:spPr>
        <p:txBody>
          <a:bodyPr anchor="b"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  <p:sp>
        <p:nvSpPr>
          <p:cNvPr id="6" name="Shape 6"/>
          <p:cNvSpPr>
            <a:spLocks noGrp="1"/>
          </p:cNvSpPr>
          <p:nvPr>
            <p:ph type="body" idx="1"/>
          </p:nvPr>
        </p:nvSpPr>
        <p:spPr>
          <a:xfrm>
            <a:off x="250032" y="3705820"/>
            <a:ext cx="8643938" cy="910828"/>
          </a:xfrm>
          <a:prstGeom prst="rect">
            <a:avLst/>
          </a:prstGeom>
        </p:spPr>
        <p:txBody>
          <a:bodyPr anchor="t"/>
          <a:lstStyle>
            <a:lvl1pPr marL="0" indent="0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1pPr>
            <a:lvl2pPr marL="0" indent="160622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2pPr>
            <a:lvl3pPr marL="0" indent="321241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3pPr>
            <a:lvl4pPr marL="0" indent="481865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4pPr>
            <a:lvl5pPr marL="0" indent="642486" algn="ctr">
              <a:lnSpc>
                <a:spcPct val="100000"/>
              </a:lnSpc>
              <a:spcBef>
                <a:spcPts val="0"/>
              </a:spcBef>
              <a:buSzTx/>
              <a:buNone/>
              <a:defRPr sz="2700"/>
            </a:lvl5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One</a:t>
            </a:r>
          </a:p>
          <a:p>
            <a:pPr lvl="1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Two</a:t>
            </a:r>
          </a:p>
          <a:p>
            <a:pPr lvl="2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Three</a:t>
            </a:r>
          </a:p>
          <a:p>
            <a:pPr lvl="3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Four</a:t>
            </a:r>
          </a:p>
          <a:p>
            <a:pPr lvl="4">
              <a:defRPr sz="1800">
                <a:solidFill>
                  <a:srgbClr val="000000"/>
                </a:solidFill>
              </a:defRPr>
            </a:pPr>
            <a:r>
              <a:rPr sz="2700">
                <a:solidFill>
                  <a:srgbClr val="535353"/>
                </a:solidFill>
              </a:rPr>
              <a:t>Body Level Five</a:t>
            </a:r>
          </a:p>
        </p:txBody>
      </p:sp>
    </p:spTree>
    <p:extLst>
      <p:ext uri="{BB962C8B-B14F-4D97-AF65-F5344CB8AC3E}">
        <p14:creationId xmlns:p14="http://schemas.microsoft.com/office/powerpoint/2010/main" val="1126588287"/>
      </p:ext>
    </p:extLst>
  </p:cSld>
  <p:clrMapOvr>
    <a:masterClrMapping/>
  </p:clrMapOvr>
  <p:transition xmlns:p14="http://schemas.microsoft.com/office/powerpoint/2010/main"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5100" cap="all">
                <a:solidFill>
                  <a:srgbClr val="535353"/>
                </a:solidFill>
              </a:rP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3799619156"/>
      </p:ext>
    </p:extLst>
  </p:cSld>
  <p:clrMapOvr>
    <a:masterClrMapping/>
  </p:clrMapOvr>
  <p:transition xmlns:p14="http://schemas.microsoft.com/office/powerpoint/2010/main"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787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6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441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528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43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2983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5546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7910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54174-FF66-044E-A28F-8890C9F680A5}" type="datetimeFigureOut">
              <a:rPr lang="en-US" smtClean="0"/>
              <a:t>10/4/15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301639-326B-2444-804B-3642356431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2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2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9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rgbClr val="13DBFF">
                  <a:alpha val="45000"/>
                </a:srgbClr>
              </a:gs>
              <a:gs pos="100000">
                <a:srgbClr val="1883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sp>
        <p:nvSpPr>
          <p:cNvPr id="4" name="Freeform 3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tx2">
                  <a:lumMod val="60000"/>
                  <a:lumOff val="40000"/>
                  <a:alpha val="30000"/>
                </a:schemeClr>
              </a:gs>
              <a:gs pos="100000">
                <a:srgbClr val="1883FF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black"/>
              </a:solidFill>
              <a:latin typeface="Arial"/>
              <a:cs typeface="Arial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5">
                      <a:lumMod val="40000"/>
                      <a:lumOff val="60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tx2">
                      <a:lumMod val="40000"/>
                      <a:lumOff val="60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rgbClr val="2978D5"/>
                  </a:gs>
                  <a:gs pos="44000">
                    <a:schemeClr val="accent1"/>
                  </a:gs>
                  <a:gs pos="33000">
                    <a:srgbClr val="13DBFF">
                      <a:alpha val="56000"/>
                    </a:srgb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 dirty="0">
                <a:solidFill>
                  <a:prstClr val="black"/>
                </a:solidFill>
                <a:latin typeface="Arial"/>
                <a:cs typeface="Arial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817547" y="1948966"/>
            <a:ext cx="7502996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Barry </a:t>
            </a: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Baker</a:t>
            </a:r>
            <a:r>
              <a:rPr lang="en-US" baseline="30000" dirty="0">
                <a:solidFill>
                  <a:prstClr val="white"/>
                </a:solidFill>
                <a:latin typeface="Arial"/>
                <a:cs typeface="Arial"/>
              </a:rPr>
              <a:t>1</a:t>
            </a:r>
            <a:r>
              <a:rPr lang="en-US" dirty="0">
                <a:solidFill>
                  <a:prstClr val="white"/>
                </a:solidFill>
                <a:latin typeface="Arial"/>
                <a:cs typeface="Arial"/>
              </a:rPr>
              <a:t>, Rick </a:t>
            </a:r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Saylor</a:t>
            </a:r>
            <a:r>
              <a:rPr lang="en-US" baseline="30000" dirty="0" smtClean="0">
                <a:solidFill>
                  <a:prstClr val="white"/>
                </a:solidFill>
                <a:latin typeface="Arial"/>
                <a:cs typeface="Arial"/>
              </a:rPr>
              <a:t>1, </a:t>
            </a:r>
            <a:r>
              <a:rPr lang="en-US" dirty="0" smtClean="0">
                <a:solidFill>
                  <a:prstClr val="white"/>
                </a:solidFill>
                <a:latin typeface="Arial"/>
                <a:cs typeface="Arial"/>
              </a:rPr>
              <a:t>Pius Lee</a:t>
            </a:r>
            <a:r>
              <a:rPr lang="en-US" baseline="30000" dirty="0" smtClean="0">
                <a:solidFill>
                  <a:prstClr val="white"/>
                </a:solidFill>
                <a:latin typeface="Arial"/>
                <a:cs typeface="Arial"/>
              </a:rPr>
              <a:t>2</a:t>
            </a:r>
            <a:endParaRPr lang="en-US" sz="1000" dirty="0" smtClean="0">
              <a:solidFill>
                <a:prstClr val="white"/>
              </a:solidFill>
              <a:latin typeface="Arial"/>
              <a:cs typeface="Arial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 smtClean="0">
                <a:solidFill>
                  <a:prstClr val="white"/>
                </a:solidFill>
                <a:latin typeface="Arial"/>
                <a:cs typeface="Arial"/>
              </a:rPr>
              <a:t>1 </a:t>
            </a:r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National Oceanic and Atmospheric Administration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Air Resources Laboratory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Atmospheric Turbulence and Diffusion Division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Oak Ridge, TN 37830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400" dirty="0">
              <a:solidFill>
                <a:prstClr val="white"/>
              </a:solidFill>
              <a:latin typeface="Arial"/>
              <a:cs typeface="Arial"/>
            </a:endParaRP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baseline="30000" dirty="0" smtClean="0">
                <a:solidFill>
                  <a:prstClr val="white"/>
                </a:solidFill>
                <a:latin typeface="Arial"/>
                <a:cs typeface="Arial"/>
              </a:rPr>
              <a:t>2 </a:t>
            </a:r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National </a:t>
            </a:r>
            <a:r>
              <a:rPr lang="en-US" sz="1400" dirty="0">
                <a:solidFill>
                  <a:prstClr val="white"/>
                </a:solidFill>
                <a:latin typeface="Arial"/>
                <a:cs typeface="Arial"/>
              </a:rPr>
              <a:t>Oceanic and Atmospheric Administration</a:t>
            </a: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>
                <a:solidFill>
                  <a:prstClr val="white"/>
                </a:solidFill>
                <a:latin typeface="Arial"/>
                <a:cs typeface="Arial"/>
              </a:rPr>
              <a:t>Air Resources Laboratory</a:t>
            </a:r>
          </a:p>
          <a:p>
            <a:pPr lvl="0"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400" dirty="0" smtClean="0">
                <a:solidFill>
                  <a:prstClr val="white"/>
                </a:solidFill>
                <a:latin typeface="Arial"/>
                <a:cs typeface="Arial"/>
              </a:rPr>
              <a:t>College Park, MD 20740 </a:t>
            </a:r>
            <a:endParaRPr lang="en-US" sz="1400" dirty="0">
              <a:solidFill>
                <a:prstClr val="white"/>
              </a:solidFill>
              <a:latin typeface="Arial"/>
              <a:cs typeface="Arial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74473" y="1025467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Improving the Nocturnal Wind Speed Bias and Daytime Ozone Prediction using a Dynamic Bulk Critical Richardson Number</a:t>
            </a:r>
            <a:endParaRPr lang="en-US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3" name="Picture 7" descr="NOA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76200"/>
            <a:ext cx="1039154" cy="1039154"/>
          </a:xfrm>
          <a:prstGeom prst="rect">
            <a:avLst/>
          </a:prstGeom>
          <a:noFill/>
          <a:effectLst>
            <a:outerShdw dist="45791" dir="2021404" algn="ctr" rotWithShape="0">
              <a:srgbClr val="000066">
                <a:alpha val="5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1339650" y="5614836"/>
            <a:ext cx="64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October 5-7, 2015 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 sz="1600" dirty="0" smtClean="0">
              <a:solidFill>
                <a:prstClr val="white"/>
              </a:solidFill>
              <a:latin typeface="Calibri"/>
            </a:endParaRP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17</a:t>
            </a:r>
            <a:r>
              <a:rPr lang="en-US" sz="1600" baseline="30000" dirty="0" smtClean="0">
                <a:solidFill>
                  <a:prstClr val="white"/>
                </a:solidFill>
                <a:latin typeface="Calibri"/>
              </a:rPr>
              <a:t>th</a:t>
            </a: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Community Modeling &amp; Analysis System Annual Meeting</a:t>
            </a:r>
          </a:p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600" dirty="0" smtClean="0">
                <a:solidFill>
                  <a:prstClr val="white"/>
                </a:solidFill>
                <a:latin typeface="Calibri"/>
              </a:rPr>
              <a:t> Chapel Hill, NC</a:t>
            </a:r>
          </a:p>
        </p:txBody>
      </p:sp>
    </p:spTree>
    <p:extLst>
      <p:ext uri="{BB962C8B-B14F-4D97-AF65-F5344CB8AC3E}">
        <p14:creationId xmlns:p14="http://schemas.microsoft.com/office/powerpoint/2010/main" val="38401133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ourlychange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8726"/>
            <a:ext cx="9144000" cy="604927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24350" y="228303"/>
            <a:ext cx="8762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Probability of </a:t>
            </a:r>
            <a:r>
              <a:rPr lang="en-US" sz="2800" dirty="0"/>
              <a:t>L</a:t>
            </a:r>
            <a:r>
              <a:rPr lang="en-US" sz="2800" dirty="0" smtClean="0"/>
              <a:t>arge Changes in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Throughout the Day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4757084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blpdfcondi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84" y="1182410"/>
            <a:ext cx="9144000" cy="567559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1956" y="228303"/>
            <a:ext cx="87622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Frequency Distribution of </a:t>
            </a:r>
            <a:r>
              <a:rPr lang="en-US" sz="2800" dirty="0"/>
              <a:t>L</a:t>
            </a:r>
            <a:r>
              <a:rPr lang="en-US" sz="2800" dirty="0" smtClean="0"/>
              <a:t>arge Changes in O</a:t>
            </a:r>
            <a:r>
              <a:rPr lang="en-US" sz="2800" baseline="-25000" dirty="0" smtClean="0"/>
              <a:t>3</a:t>
            </a:r>
            <a:r>
              <a:rPr lang="en-US" sz="2800" dirty="0" smtClean="0"/>
              <a:t> Throughout the Day Conditioned on the PBL Depth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-1189899" y="5268797"/>
            <a:ext cx="26115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PBL &gt; 800m</a:t>
            </a:r>
            <a:endParaRPr lang="en-US" sz="16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-1204170" y="3429239"/>
            <a:ext cx="26115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200m &lt; PBL &lt; 500m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-1202309" y="1364803"/>
            <a:ext cx="261155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PBL &lt; 200m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4796727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 NBL vs. constant NBL</a:t>
            </a:r>
            <a:endParaRPr lang="en-US" dirty="0"/>
          </a:p>
        </p:txBody>
      </p:sp>
      <p:pic>
        <p:nvPicPr>
          <p:cNvPr id="4" name="Picture 3" descr="hist_minblack-obs_vs_black-ob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5300" y="1209155"/>
            <a:ext cx="7315200" cy="55123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40848" y="2156302"/>
            <a:ext cx="1707829" cy="224676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sz="2000" dirty="0" smtClean="0"/>
              <a:t>Using a constant </a:t>
            </a:r>
            <a:r>
              <a:rPr lang="en-US" sz="2000" dirty="0" smtClean="0"/>
              <a:t>NBL height decreased </a:t>
            </a:r>
            <a:r>
              <a:rPr lang="en-US" sz="2000" dirty="0" smtClean="0"/>
              <a:t>median </a:t>
            </a:r>
            <a:r>
              <a:rPr lang="en-US" sz="2000" dirty="0"/>
              <a:t>model bias by </a:t>
            </a:r>
            <a:r>
              <a:rPr lang="en-US" sz="2000" dirty="0">
                <a:solidFill>
                  <a:srgbClr val="FF0000"/>
                </a:solidFill>
              </a:rPr>
              <a:t>5 ppbv (~6%)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437202" y="2824204"/>
            <a:ext cx="1882991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No NBL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857328" y="2520551"/>
            <a:ext cx="1510771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Constant NBL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72987" y="3193538"/>
            <a:ext cx="328428" cy="15572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3612714" y="2945123"/>
            <a:ext cx="591172" cy="13678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01BA-0DF5-D542-AF69-19CED50A2F7A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2857328" y="1422653"/>
            <a:ext cx="5687152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Frequency Distribution of peak 8HR Ozone Model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6797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hist_ysu-obs_vs_black-obs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680" r="-17680"/>
          <a:stretch>
            <a:fillRect/>
          </a:stretch>
        </p:blipFill>
        <p:spPr>
          <a:xfrm>
            <a:off x="429721" y="1172723"/>
            <a:ext cx="10073925" cy="5671522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Ri</a:t>
            </a:r>
            <a:r>
              <a:rPr lang="en-US" baseline="-25000" dirty="0" smtClean="0"/>
              <a:t>cr</a:t>
            </a:r>
            <a:r>
              <a:rPr lang="en-US" dirty="0" smtClean="0"/>
              <a:t> vs. No NBL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37202" y="2824204"/>
            <a:ext cx="1882991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No NBL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857328" y="2520552"/>
            <a:ext cx="1510771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Constant Ri</a:t>
            </a:r>
            <a:r>
              <a:rPr lang="en-US" baseline="-25000" dirty="0" smtClean="0"/>
              <a:t>cr</a:t>
            </a:r>
            <a:r>
              <a:rPr lang="en-US" dirty="0" smtClean="0"/>
              <a:t> NBL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6272987" y="3193538"/>
            <a:ext cx="328428" cy="15572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3612714" y="2945123"/>
            <a:ext cx="591172" cy="13678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01BA-0DF5-D542-AF69-19CED50A2F7A}" type="slidenum">
              <a:rPr lang="en-US" smtClean="0"/>
              <a:t>13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0" y="2156302"/>
            <a:ext cx="2239006" cy="1631208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000" dirty="0" smtClean="0"/>
              <a:t>Using a constant </a:t>
            </a:r>
            <a:r>
              <a:rPr lang="en-US" sz="2000" dirty="0" err="1" smtClean="0"/>
              <a:t>Ri</a:t>
            </a:r>
            <a:r>
              <a:rPr lang="en-US" sz="2000" baseline="-25000" dirty="0" err="1" smtClean="0"/>
              <a:t>cr</a:t>
            </a:r>
            <a:r>
              <a:rPr lang="en-US" sz="2000" baseline="-25000" dirty="0" smtClean="0"/>
              <a:t> </a:t>
            </a:r>
            <a:r>
              <a:rPr lang="en-US" sz="2000" dirty="0" smtClean="0"/>
              <a:t>=0.25 lowers </a:t>
            </a:r>
            <a:r>
              <a:rPr lang="en-US" sz="2000" dirty="0"/>
              <a:t>median model bias by </a:t>
            </a:r>
            <a:r>
              <a:rPr lang="en-US" sz="2000" dirty="0">
                <a:solidFill>
                  <a:srgbClr val="FF0000"/>
                </a:solidFill>
              </a:rPr>
              <a:t>10 ppbv ppbv (~13%)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57328" y="1404026"/>
            <a:ext cx="5687152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Frequency Distribution of peak 8HR Ozone Model Bias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434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ist_rich-obs_vs_black-ob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0589" y="1241377"/>
            <a:ext cx="7315200" cy="548007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Dynamic Ri</a:t>
            </a:r>
            <a:r>
              <a:rPr lang="en-US" baseline="-25000" dirty="0" smtClean="0"/>
              <a:t>cr</a:t>
            </a:r>
            <a:r>
              <a:rPr lang="en-US" dirty="0" smtClean="0"/>
              <a:t> vs. No NBL 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156304"/>
            <a:ext cx="2233314" cy="3477867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marL="342865" indent="-342865">
              <a:buFont typeface="Arial"/>
              <a:buChar char="•"/>
            </a:pPr>
            <a:r>
              <a:rPr lang="en-US" sz="2000" dirty="0" smtClean="0"/>
              <a:t>Using the </a:t>
            </a:r>
            <a:r>
              <a:rPr lang="en-US" sz="2000" dirty="0" smtClean="0"/>
              <a:t>RI2013 method </a:t>
            </a:r>
            <a:r>
              <a:rPr lang="en-US" sz="2000" dirty="0" smtClean="0"/>
              <a:t>lowers </a:t>
            </a:r>
            <a:r>
              <a:rPr lang="en-US" sz="2000" dirty="0"/>
              <a:t>median model bias by </a:t>
            </a:r>
            <a:r>
              <a:rPr lang="en-US" sz="2000" dirty="0">
                <a:solidFill>
                  <a:srgbClr val="FF0000"/>
                </a:solidFill>
              </a:rPr>
              <a:t>11 ppbv ppbv (~15%)</a:t>
            </a:r>
          </a:p>
          <a:p>
            <a:pPr marL="342865" indent="-342865">
              <a:buFont typeface="Arial"/>
              <a:buChar char="•"/>
            </a:pPr>
            <a:r>
              <a:rPr lang="en-US" sz="2000" dirty="0"/>
              <a:t>This is a marked improvement of </a:t>
            </a:r>
            <a:r>
              <a:rPr lang="en-US" sz="2000" dirty="0">
                <a:solidFill>
                  <a:srgbClr val="FF0000"/>
                </a:solidFill>
              </a:rPr>
              <a:t>~10% </a:t>
            </a:r>
            <a:r>
              <a:rPr lang="en-US" sz="2000" dirty="0"/>
              <a:t>compared to a constant Ri</a:t>
            </a:r>
            <a:r>
              <a:rPr lang="en-US" sz="2000" baseline="-25000" dirty="0"/>
              <a:t>cr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6437202" y="2824204"/>
            <a:ext cx="1882991" cy="373659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No NBL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57328" y="2520552"/>
            <a:ext cx="1510771" cy="654986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Dynamic Ri</a:t>
            </a:r>
            <a:r>
              <a:rPr lang="en-US" baseline="-25000" dirty="0" smtClean="0"/>
              <a:t>cr</a:t>
            </a:r>
            <a:r>
              <a:rPr lang="en-US" dirty="0" smtClean="0"/>
              <a:t> NBL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6272987" y="3193538"/>
            <a:ext cx="328428" cy="1557277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3612714" y="2945123"/>
            <a:ext cx="591172" cy="1367811"/>
          </a:xfrm>
          <a:prstGeom prst="straightConnector1">
            <a:avLst/>
          </a:prstGeom>
          <a:ln>
            <a:solidFill>
              <a:srgbClr val="00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857328" y="1422653"/>
            <a:ext cx="5687152" cy="369324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r>
              <a:rPr lang="en-US" dirty="0" smtClean="0"/>
              <a:t>Frequency Distribution of peak 8HR Ozone Model Bias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01BA-0DF5-D542-AF69-19CED50A2F7A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0180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42433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FFFF"/>
                </a:solidFill>
              </a:rPr>
              <a:t>Summary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710"/>
            <a:ext cx="8229600" cy="557643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RI2013 algorithm can be used to predict NBL depth in a NWP model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NBL depth ~300m higher during stable regimes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NBL depth ~100m lower during weakly stable regimes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Does not improve 10m wind speed predictions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Nighttime mixing processes can alter the next days O</a:t>
            </a:r>
            <a:r>
              <a:rPr lang="en-US" baseline="-25000" dirty="0" smtClean="0">
                <a:solidFill>
                  <a:srgbClr val="FFFFFF"/>
                </a:solidFill>
              </a:rPr>
              <a:t>3 </a:t>
            </a:r>
            <a:r>
              <a:rPr lang="en-US" dirty="0" smtClean="0">
                <a:solidFill>
                  <a:srgbClr val="FFFFFF"/>
                </a:solidFill>
              </a:rPr>
              <a:t> levels (~15%)</a:t>
            </a:r>
          </a:p>
          <a:p>
            <a:r>
              <a:rPr lang="en-US" dirty="0" smtClean="0">
                <a:solidFill>
                  <a:srgbClr val="FFFFFF"/>
                </a:solidFill>
              </a:rPr>
              <a:t>Application of a new BL height model showed: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Improvement in the representation of the nocturnal boundary layer height during LLJ events</a:t>
            </a:r>
          </a:p>
          <a:p>
            <a:pPr lvl="1"/>
            <a:r>
              <a:rPr lang="en-US" dirty="0" smtClean="0">
                <a:solidFill>
                  <a:srgbClr val="FFFFFF"/>
                </a:solidFill>
              </a:rPr>
              <a:t>Improvement of ~10% in the 8hr max surface ozone compared to constant </a:t>
            </a:r>
            <a:r>
              <a:rPr lang="en-US" dirty="0" err="1" smtClean="0">
                <a:solidFill>
                  <a:srgbClr val="FFFFFF"/>
                </a:solidFill>
              </a:rPr>
              <a:t>Ri</a:t>
            </a:r>
            <a:r>
              <a:rPr lang="en-US" baseline="-25000" dirty="0" err="1" smtClean="0">
                <a:solidFill>
                  <a:srgbClr val="FFFFFF"/>
                </a:solidFill>
              </a:rPr>
              <a:t>cr</a:t>
            </a:r>
            <a:r>
              <a:rPr lang="en-US" dirty="0" smtClean="0">
                <a:solidFill>
                  <a:srgbClr val="FFFFFF"/>
                </a:solidFill>
              </a:rPr>
              <a:t> number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B501BA-0DF5-D542-AF69-19CED50A2F7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937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4A9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On using the Richardson Number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1" y="1417638"/>
            <a:ext cx="8229599" cy="4893586"/>
          </a:xfrm>
          <a:prstGeom prst="rect">
            <a:avLst/>
          </a:prstGeom>
          <a:noFill/>
        </p:spPr>
        <p:txBody>
          <a:bodyPr wrap="square" lIns="91378" tIns="45690" rIns="91378" bIns="45690" rtlCol="0">
            <a:spAutoFit/>
          </a:bodyPr>
          <a:lstStyle/>
          <a:p>
            <a:pPr marL="342675" indent="-342675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The standard method uses a constant critical Ri number</a:t>
            </a:r>
          </a:p>
          <a:p>
            <a:pPr marL="342675" indent="-342675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Critical </a:t>
            </a:r>
            <a:r>
              <a:rPr lang="en-US" sz="2400" dirty="0" err="1">
                <a:solidFill>
                  <a:srgbClr val="FFFFFF"/>
                </a:solidFill>
              </a:rPr>
              <a:t>Ri</a:t>
            </a:r>
            <a:r>
              <a:rPr lang="en-US" sz="2400" dirty="0">
                <a:solidFill>
                  <a:srgbClr val="FFFFFF"/>
                </a:solidFill>
              </a:rPr>
              <a:t> </a:t>
            </a:r>
            <a:r>
              <a:rPr lang="en-US" sz="2400" dirty="0" smtClean="0">
                <a:solidFill>
                  <a:srgbClr val="FFFFFF"/>
                </a:solidFill>
              </a:rPr>
              <a:t>numbers </a:t>
            </a:r>
            <a:r>
              <a:rPr lang="en-US" sz="2400" dirty="0">
                <a:solidFill>
                  <a:srgbClr val="FFFFFF"/>
                </a:solidFill>
              </a:rPr>
              <a:t>have been reported from 0 -&gt; 1 in atmospheric </a:t>
            </a:r>
            <a:r>
              <a:rPr lang="en-US" sz="2400" dirty="0" smtClean="0">
                <a:solidFill>
                  <a:srgbClr val="FFFFFF"/>
                </a:solidFill>
              </a:rPr>
              <a:t>flows (Richardson and Holtslag, 2013; Vickers and </a:t>
            </a:r>
            <a:r>
              <a:rPr lang="en-US" sz="2400" dirty="0" err="1" smtClean="0">
                <a:solidFill>
                  <a:srgbClr val="FFFFFF"/>
                </a:solidFill>
              </a:rPr>
              <a:t>Mahrt</a:t>
            </a:r>
            <a:r>
              <a:rPr lang="en-US" sz="2400" dirty="0" smtClean="0">
                <a:solidFill>
                  <a:srgbClr val="FFFFFF"/>
                </a:solidFill>
              </a:rPr>
              <a:t>, 2004)</a:t>
            </a:r>
          </a:p>
          <a:p>
            <a:pPr marL="342675" indent="-342675">
              <a:buFont typeface="Arial"/>
              <a:buChar char="•"/>
            </a:pPr>
            <a:r>
              <a:rPr lang="en-US" sz="2400" dirty="0" smtClean="0">
                <a:solidFill>
                  <a:srgbClr val="FFFFFF"/>
                </a:solidFill>
              </a:rPr>
              <a:t>Many have tried to create a dynamic bulk critical Richardson number (</a:t>
            </a:r>
            <a:r>
              <a:rPr lang="en-US" sz="2400" dirty="0" err="1" smtClean="0">
                <a:solidFill>
                  <a:srgbClr val="FFFFFF"/>
                </a:solidFill>
              </a:rPr>
              <a:t>Melgarejo</a:t>
            </a:r>
            <a:r>
              <a:rPr lang="en-US" sz="2400" dirty="0" smtClean="0">
                <a:solidFill>
                  <a:srgbClr val="FFFFFF"/>
                </a:solidFill>
              </a:rPr>
              <a:t> and </a:t>
            </a:r>
            <a:r>
              <a:rPr lang="en-US" sz="2400" dirty="0" err="1" smtClean="0">
                <a:solidFill>
                  <a:srgbClr val="FFFFFF"/>
                </a:solidFill>
              </a:rPr>
              <a:t>Deardorff</a:t>
            </a:r>
            <a:r>
              <a:rPr lang="en-US" sz="2400" dirty="0" smtClean="0">
                <a:solidFill>
                  <a:srgbClr val="FFFFFF"/>
                </a:solidFill>
              </a:rPr>
              <a:t>, 1974; </a:t>
            </a:r>
            <a:r>
              <a:rPr lang="en-US" sz="2400" dirty="0" err="1" smtClean="0">
                <a:solidFill>
                  <a:srgbClr val="FFFFFF"/>
                </a:solidFill>
              </a:rPr>
              <a:t>Nieuwstadt</a:t>
            </a:r>
            <a:r>
              <a:rPr lang="en-US" sz="2400" dirty="0" smtClean="0">
                <a:solidFill>
                  <a:srgbClr val="FFFFFF"/>
                </a:solidFill>
              </a:rPr>
              <a:t>, 1985; Vickers and </a:t>
            </a:r>
            <a:r>
              <a:rPr lang="en-US" sz="2400" dirty="0" err="1" smtClean="0">
                <a:solidFill>
                  <a:srgbClr val="FFFFFF"/>
                </a:solidFill>
              </a:rPr>
              <a:t>Mahrt</a:t>
            </a:r>
            <a:r>
              <a:rPr lang="en-US" sz="2400" dirty="0" smtClean="0">
                <a:solidFill>
                  <a:srgbClr val="FFFFFF"/>
                </a:solidFill>
              </a:rPr>
              <a:t>, 2004) </a:t>
            </a:r>
            <a:endParaRPr lang="en-US" sz="2400" dirty="0">
              <a:solidFill>
                <a:srgbClr val="FFFFFF"/>
              </a:solidFill>
            </a:endParaRPr>
          </a:p>
          <a:p>
            <a:pPr marL="342675" indent="-342675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Other methods </a:t>
            </a:r>
            <a:r>
              <a:rPr lang="en-US" sz="2400" dirty="0" smtClean="0">
                <a:solidFill>
                  <a:srgbClr val="FFFFFF"/>
                </a:solidFill>
              </a:rPr>
              <a:t>have their </a:t>
            </a:r>
            <a:r>
              <a:rPr lang="en-US" sz="2400" dirty="0">
                <a:solidFill>
                  <a:srgbClr val="FFFFFF"/>
                </a:solidFill>
              </a:rPr>
              <a:t>own problems</a:t>
            </a:r>
          </a:p>
          <a:p>
            <a:pPr marL="799567" lvl="1" indent="-342675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TKE threshold is only useful when there is strong wind gradients</a:t>
            </a:r>
          </a:p>
          <a:p>
            <a:pPr marL="799567" lvl="1" indent="-342675">
              <a:buFont typeface="Arial"/>
              <a:buChar char="•"/>
            </a:pPr>
            <a:r>
              <a:rPr lang="en-US" sz="2400" dirty="0">
                <a:solidFill>
                  <a:srgbClr val="FFFFFF"/>
                </a:solidFill>
              </a:rPr>
              <a:t>Surface inversions routinely exist and cause problems finding a the NBL inversion</a:t>
            </a:r>
          </a:p>
          <a:p>
            <a:pPr lvl="1"/>
            <a:endParaRPr 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733764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Method to improve the NBL </a:t>
            </a:r>
            <a:r>
              <a:rPr lang="en-US" dirty="0"/>
              <a:t>H</a:t>
            </a:r>
            <a:r>
              <a:rPr lang="en-US" dirty="0" smtClean="0"/>
              <a:t>eight Prediction</a:t>
            </a:r>
            <a:endParaRPr lang="en-US" dirty="0"/>
          </a:p>
        </p:txBody>
      </p:sp>
      <p:pic>
        <p:nvPicPr>
          <p:cNvPr id="7" name="pasted-image.tif"/>
          <p:cNvPicPr/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16638" y="2081179"/>
            <a:ext cx="5627362" cy="373704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pasted-image.png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57211" y="1732945"/>
            <a:ext cx="2355879" cy="1054068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334"/>
          <p:cNvSpPr/>
          <p:nvPr/>
        </p:nvSpPr>
        <p:spPr>
          <a:xfrm>
            <a:off x="5149464" y="6508922"/>
            <a:ext cx="3976393" cy="34907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35691" tIns="35691" rIns="35691" bIns="35691" anchor="ctr">
            <a:spAutoFit/>
          </a:bodyPr>
          <a:lstStyle>
            <a:lvl1pPr>
              <a:defRPr sz="2100"/>
            </a:lvl1pPr>
          </a:lstStyle>
          <a:p>
            <a:pPr lvl="0">
              <a:defRPr sz="1800">
                <a:solidFill>
                  <a:srgbClr val="000000"/>
                </a:solidFill>
              </a:defRPr>
            </a:pPr>
            <a:r>
              <a:rPr dirty="0">
                <a:solidFill>
                  <a:srgbClr val="535353"/>
                </a:solidFill>
              </a:rPr>
              <a:t>Taken from Richardson and Holtslag 2013</a:t>
            </a:r>
          </a:p>
        </p:txBody>
      </p:sp>
      <p:sp>
        <p:nvSpPr>
          <p:cNvPr id="10" name="Shape 337"/>
          <p:cNvSpPr/>
          <p:nvPr/>
        </p:nvSpPr>
        <p:spPr>
          <a:xfrm>
            <a:off x="0" y="2816134"/>
            <a:ext cx="3642562" cy="27805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square" lIns="35691" tIns="35691" rIns="35691" bIns="35691" anchor="ctr">
            <a:spAutoFit/>
          </a:bodyPr>
          <a:lstStyle/>
          <a:p>
            <a:pPr marL="321241" indent="-321241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>
                <a:solidFill>
                  <a:srgbClr val="000000"/>
                </a:solidFill>
              </a:rPr>
              <a:t>Ri</a:t>
            </a:r>
            <a:r>
              <a:rPr lang="en-US" sz="2200" baseline="-5999" dirty="0">
                <a:solidFill>
                  <a:srgbClr val="000000"/>
                </a:solidFill>
              </a:rPr>
              <a:t>cr</a:t>
            </a:r>
            <a:r>
              <a:rPr lang="en-US" sz="2200" dirty="0">
                <a:solidFill>
                  <a:srgbClr val="000000"/>
                </a:solidFill>
              </a:rPr>
              <a:t> scales with the Monin-Obhukov length (L</a:t>
            </a:r>
            <a:r>
              <a:rPr lang="en-US" sz="2200" dirty="0" smtClean="0">
                <a:solidFill>
                  <a:srgbClr val="000000"/>
                </a:solidFill>
              </a:rPr>
              <a:t>)</a:t>
            </a:r>
          </a:p>
          <a:p>
            <a:pPr marL="321241" indent="-321241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lang="en-US" sz="2200" dirty="0" smtClean="0">
                <a:solidFill>
                  <a:srgbClr val="000000"/>
                </a:solidFill>
              </a:rPr>
              <a:t>h  is the boundary layer height</a:t>
            </a:r>
            <a:endParaRPr lang="en-US" sz="2200" dirty="0">
              <a:solidFill>
                <a:srgbClr val="000000"/>
              </a:solidFill>
            </a:endParaRPr>
          </a:p>
          <a:p>
            <a:pPr marL="321241" indent="-321241">
              <a:buFont typeface="Arial"/>
              <a:buChar char="•"/>
              <a:defRPr sz="1800">
                <a:solidFill>
                  <a:srgbClr val="000000"/>
                </a:solidFill>
              </a:defRPr>
            </a:pPr>
            <a:r>
              <a:rPr sz="2200" dirty="0">
                <a:solidFill>
                  <a:srgbClr val="000000"/>
                </a:solidFill>
              </a:rPr>
              <a:t>L is a </a:t>
            </a:r>
            <a:r>
              <a:rPr lang="en-US" sz="2200" dirty="0" smtClean="0">
                <a:solidFill>
                  <a:srgbClr val="000000"/>
                </a:solidFill>
              </a:rPr>
              <a:t>characteristic length scale from the surface where the  bouyant and shear energy is equal </a:t>
            </a:r>
            <a:endParaRPr sz="2200" dirty="0">
              <a:solidFill>
                <a:srgbClr val="00000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187700"/>
            <a:ext cx="1054100" cy="4826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187700"/>
            <a:ext cx="1054100" cy="4826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3187700"/>
            <a:ext cx="1054100" cy="4826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0471" y="5818219"/>
            <a:ext cx="1425243" cy="6525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3090" y="5563671"/>
            <a:ext cx="2480089" cy="9070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96653" y="6287571"/>
            <a:ext cx="1701800" cy="41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8443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Constant Ri</a:t>
            </a:r>
            <a:r>
              <a:rPr lang="en-US" baseline="-25000" dirty="0" smtClean="0"/>
              <a:t>cr</a:t>
            </a:r>
            <a:r>
              <a:rPr lang="en-US" dirty="0" smtClean="0"/>
              <a:t> vs. Dynamic Ri</a:t>
            </a:r>
            <a:r>
              <a:rPr lang="en-US" baseline="-25000" dirty="0" smtClean="0"/>
              <a:t>cr</a:t>
            </a:r>
            <a:endParaRPr lang="en-US" dirty="0"/>
          </a:p>
        </p:txBody>
      </p:sp>
      <p:pic>
        <p:nvPicPr>
          <p:cNvPr id="3" name="Picture 2" descr="scatter_m05ul341_341_hgb_stab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27785"/>
            <a:ext cx="9144000" cy="498763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25155" y="6102356"/>
            <a:ext cx="3610933" cy="373659"/>
          </a:xfrm>
          <a:prstGeom prst="rect">
            <a:avLst/>
          </a:prstGeom>
          <a:noFill/>
        </p:spPr>
        <p:txBody>
          <a:bodyPr wrap="square" lIns="91378" tIns="45690" rIns="91378" bIns="45690" rtlCol="0">
            <a:spAutoFit/>
          </a:bodyPr>
          <a:lstStyle/>
          <a:p>
            <a:r>
              <a:rPr lang="en-US" dirty="0" smtClean="0"/>
              <a:t>Constant Ri</a:t>
            </a:r>
            <a:r>
              <a:rPr lang="en-US" baseline="-25000" dirty="0" smtClean="0"/>
              <a:t>cr</a:t>
            </a:r>
            <a:r>
              <a:rPr lang="en-US" dirty="0" smtClean="0"/>
              <a:t> BL Height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-1532919" y="2916238"/>
            <a:ext cx="3610933" cy="373659"/>
          </a:xfrm>
          <a:prstGeom prst="rect">
            <a:avLst/>
          </a:prstGeom>
          <a:noFill/>
        </p:spPr>
        <p:txBody>
          <a:bodyPr wrap="square" lIns="91378" tIns="45690" rIns="91378" bIns="45690" rtlCol="0">
            <a:spAutoFit/>
          </a:bodyPr>
          <a:lstStyle/>
          <a:p>
            <a:r>
              <a:rPr lang="en-US" dirty="0" smtClean="0"/>
              <a:t>Dynamic Ri</a:t>
            </a:r>
            <a:r>
              <a:rPr lang="en-US" baseline="-25000" dirty="0" smtClean="0"/>
              <a:t>cr</a:t>
            </a:r>
            <a:r>
              <a:rPr lang="en-US" dirty="0" smtClean="0"/>
              <a:t> BL Height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172857" y="4908534"/>
            <a:ext cx="1215572" cy="15332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388429" y="4517571"/>
            <a:ext cx="20476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Just before sunrise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85571" y="2267857"/>
            <a:ext cx="1687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Collapse and during the night</a:t>
            </a:r>
            <a:endParaRPr lang="en-US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84714" y="2914188"/>
            <a:ext cx="489857" cy="7869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96974901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84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Dynamic Ri Effect on the Diurnal Cycle</a:t>
            </a:r>
            <a:endParaRPr lang="en-US" dirty="0"/>
          </a:p>
        </p:txBody>
      </p:sp>
      <p:pic>
        <p:nvPicPr>
          <p:cNvPr id="3" name="Picture 2" descr="dfw_cams_pblh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1564"/>
            <a:ext cx="9849580" cy="5756436"/>
          </a:xfrm>
          <a:prstGeom prst="rect">
            <a:avLst/>
          </a:prstGeom>
        </p:spPr>
      </p:pic>
      <p:sp>
        <p:nvSpPr>
          <p:cNvPr id="4" name="Frame 3"/>
          <p:cNvSpPr/>
          <p:nvPr/>
        </p:nvSpPr>
        <p:spPr>
          <a:xfrm>
            <a:off x="852158" y="2005384"/>
            <a:ext cx="1303303" cy="417789"/>
          </a:xfrm>
          <a:prstGeom prst="frame">
            <a:avLst>
              <a:gd name="adj1" fmla="val 0"/>
            </a:avLst>
          </a:prstGeom>
          <a:solidFill>
            <a:srgbClr val="00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59270" y="5949311"/>
            <a:ext cx="270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Constant Ri</a:t>
            </a:r>
            <a:r>
              <a:rPr lang="en-US" baseline="-25000" dirty="0" smtClean="0"/>
              <a:t>cr</a:t>
            </a:r>
            <a:r>
              <a:rPr lang="en-US" dirty="0" smtClean="0"/>
              <a:t> number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4110414" y="5498098"/>
            <a:ext cx="451143" cy="45121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713956" y="1820718"/>
            <a:ext cx="27068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Dynamic Ri</a:t>
            </a:r>
            <a:r>
              <a:rPr lang="en-US" baseline="-25000" dirty="0" smtClean="0"/>
              <a:t>cr</a:t>
            </a:r>
            <a:r>
              <a:rPr lang="en-US" dirty="0" smtClean="0"/>
              <a:t> number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4929155" y="2190050"/>
            <a:ext cx="300762" cy="30573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8496365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fw_cams_10mws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6952" y="991282"/>
            <a:ext cx="9699247" cy="586671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22648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10m Wind Speed</a:t>
            </a:r>
            <a:endParaRPr lang="en-US" sz="28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23674" y="991282"/>
            <a:ext cx="2480089" cy="9070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07237" y="1715182"/>
            <a:ext cx="1701800" cy="4191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733129" y="2625576"/>
            <a:ext cx="324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Dependence on BL height</a:t>
            </a:r>
            <a:endParaRPr lang="en-US" dirty="0"/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6159323" y="2994908"/>
            <a:ext cx="742353" cy="16879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 flipH="1">
            <a:off x="6159323" y="2994908"/>
            <a:ext cx="742354" cy="701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5867598" y="2994908"/>
            <a:ext cx="1034078" cy="701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5608957" y="4614731"/>
            <a:ext cx="542360" cy="111967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80137" y="5748769"/>
            <a:ext cx="1519463" cy="749324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702901" y="5648502"/>
            <a:ext cx="32415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Independent of BL height</a:t>
            </a:r>
            <a:endParaRPr lang="en-US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08057" y="3195342"/>
            <a:ext cx="1431978" cy="618176"/>
          </a:xfrm>
          <a:prstGeom prst="rect">
            <a:avLst/>
          </a:prstGeom>
        </p:spPr>
      </p:pic>
      <p:pic>
        <p:nvPicPr>
          <p:cNvPr id="19" name="Picture 18" descr="daum_equation_1401903160972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208" y="5419902"/>
            <a:ext cx="1344552" cy="4572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2773694" y="5096736"/>
            <a:ext cx="27235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Adding Dependence back in</a:t>
            </a:r>
            <a:endParaRPr lang="en-US" dirty="0"/>
          </a:p>
        </p:txBody>
      </p:sp>
      <p:cxnSp>
        <p:nvCxnSpPr>
          <p:cNvPr id="22" name="Straight Arrow Connector 21"/>
          <p:cNvCxnSpPr/>
          <p:nvPr/>
        </p:nvCxnSpPr>
        <p:spPr>
          <a:xfrm flipV="1">
            <a:off x="4284948" y="4394852"/>
            <a:ext cx="1595189" cy="70188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0251433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55653"/>
            <a:ext cx="8229600" cy="1143000"/>
          </a:xfrm>
        </p:spPr>
        <p:txBody>
          <a:bodyPr/>
          <a:lstStyle/>
          <a:p>
            <a:r>
              <a:rPr lang="en-US" dirty="0" smtClean="0"/>
              <a:t>August 3</a:t>
            </a:r>
            <a:r>
              <a:rPr lang="en-US" baseline="30000" dirty="0" smtClean="0"/>
              <a:t>rd</a:t>
            </a:r>
            <a:r>
              <a:rPr lang="en-US" dirty="0" smtClean="0"/>
              <a:t> LLJ event</a:t>
            </a:r>
            <a:endParaRPr lang="en-US" dirty="0"/>
          </a:p>
        </p:txBody>
      </p:sp>
      <p:pic>
        <p:nvPicPr>
          <p:cNvPr id="4" name="Picture 3" descr="tseries_cap_3rd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738991"/>
            <a:ext cx="9144001" cy="6286501"/>
          </a:xfrm>
          <a:prstGeom prst="rect">
            <a:avLst/>
          </a:prstGeom>
        </p:spPr>
      </p:pic>
      <p:sp>
        <p:nvSpPr>
          <p:cNvPr id="7" name="Right Arrow 6"/>
          <p:cNvSpPr/>
          <p:nvPr/>
        </p:nvSpPr>
        <p:spPr>
          <a:xfrm rot="8274826">
            <a:off x="2066182" y="3902769"/>
            <a:ext cx="1749148" cy="19118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98221" y="2971904"/>
            <a:ext cx="413852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Maximum Wind Speed Level ~500m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757256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ug3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5842" y="521351"/>
            <a:ext cx="9229842" cy="6351040"/>
          </a:xfrm>
          <a:prstGeom prst="rect">
            <a:avLst/>
          </a:prstGeom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-255653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August 3</a:t>
            </a:r>
            <a:r>
              <a:rPr lang="en-US" baseline="30000" smtClean="0"/>
              <a:t>rd</a:t>
            </a:r>
            <a:r>
              <a:rPr lang="en-US" smtClean="0"/>
              <a:t> LLJ event</a:t>
            </a:r>
            <a:endParaRPr lang="en-US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4552378" y="3167700"/>
            <a:ext cx="328228" cy="192630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224149" y="1967371"/>
            <a:ext cx="25116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RI2013 Algorithm predicts a NBL depth closer to maximum wind speed of the jet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0454610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>
            <a:spLocks noGrp="1"/>
          </p:cNvSpPr>
          <p:nvPr>
            <p:ph type="title"/>
          </p:nvPr>
        </p:nvSpPr>
        <p:spPr>
          <a:xfrm>
            <a:off x="250032" y="-1076180"/>
            <a:ext cx="8643938" cy="17145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800"/>
            </a:lvl1pPr>
          </a:lstStyle>
          <a:p>
            <a:pPr lvl="0">
              <a:defRPr sz="1800" cap="none">
                <a:solidFill>
                  <a:srgbClr val="000000"/>
                </a:solidFill>
              </a:defRPr>
            </a:pPr>
            <a:r>
              <a:rPr sz="2800" cap="all" dirty="0">
                <a:solidFill>
                  <a:srgbClr val="535353"/>
                </a:solidFill>
              </a:rPr>
              <a:t>2007 </a:t>
            </a:r>
            <a:r>
              <a:rPr lang="en-US" sz="2800" cap="all" dirty="0" smtClean="0">
                <a:solidFill>
                  <a:srgbClr val="535353"/>
                </a:solidFill>
              </a:rPr>
              <a:t>(August 1st– 22nd) </a:t>
            </a:r>
            <a:r>
              <a:rPr sz="2800" cap="all" dirty="0" smtClean="0">
                <a:solidFill>
                  <a:srgbClr val="535353"/>
                </a:solidFill>
              </a:rPr>
              <a:t>CAMx </a:t>
            </a:r>
            <a:r>
              <a:rPr lang="en-US" sz="2800" cap="all" dirty="0">
                <a:solidFill>
                  <a:srgbClr val="535353"/>
                </a:solidFill>
              </a:rPr>
              <a:t>STUDY</a:t>
            </a:r>
            <a:r>
              <a:rPr sz="2800" cap="all" dirty="0">
                <a:solidFill>
                  <a:srgbClr val="535353"/>
                </a:solidFill>
              </a:rPr>
              <a:t> Overview</a:t>
            </a:r>
          </a:p>
        </p:txBody>
      </p:sp>
      <p:sp>
        <p:nvSpPr>
          <p:cNvPr id="125" name="Shape 125"/>
          <p:cNvSpPr>
            <a:spLocks noGrp="1"/>
          </p:cNvSpPr>
          <p:nvPr>
            <p:ph type="sldNum" sz="quarter" idx="4294967295"/>
          </p:nvPr>
        </p:nvSpPr>
        <p:spPr>
          <a:xfrm>
            <a:off x="72110" y="6543665"/>
            <a:ext cx="168992" cy="2000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0" tIns="0" rIns="0" bIns="0">
            <a:spAutoFit/>
          </a:bodyPr>
          <a:lstStyle>
            <a:lvl1pPr>
              <a:defRPr sz="1300"/>
            </a:lvl1pPr>
          </a:lstStyle>
          <a:p>
            <a:pPr lvl="0">
              <a:defRPr>
                <a:solidFill>
                  <a:srgbClr val="000000"/>
                </a:solidFill>
              </a:defRPr>
            </a:pPr>
            <a:fld id="{86CB4B4D-7CA3-9044-876B-883B54F8677D}" type="slidenum">
              <a:rPr>
                <a:solidFill>
                  <a:srgbClr val="535353"/>
                </a:solidFill>
              </a:rPr>
              <a:pPr lvl="0">
                <a:defRPr>
                  <a:solidFill>
                    <a:srgbClr val="000000"/>
                  </a:solidFill>
                </a:defRPr>
              </a:pPr>
              <a:t>9</a:t>
            </a:fld>
            <a:endParaRPr>
              <a:solidFill>
                <a:srgbClr val="535353"/>
              </a:solidFill>
            </a:endParaRPr>
          </a:p>
        </p:txBody>
      </p:sp>
      <p:pic>
        <p:nvPicPr>
          <p:cNvPr id="123" name="FIG_1_1domainplot-crop.pdf"/>
          <p:cNvPicPr/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566" y="786026"/>
            <a:ext cx="3576272" cy="3018552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pic>
        <p:nvPicPr>
          <p:cNvPr id="124" name="FIG_2_1newsitemap-crop.pdf"/>
          <p:cNvPicPr/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09227" y="4004632"/>
            <a:ext cx="4570774" cy="2739088"/>
          </a:xfrm>
          <a:prstGeom prst="rect">
            <a:avLst/>
          </a:prstGeom>
          <a:ln w="25400">
            <a:miter lim="400000"/>
          </a:ln>
          <a:effectLst>
            <a:outerShdw blurRad="127000" dist="76200" dir="5520000" rotWithShape="0">
              <a:srgbClr val="000000">
                <a:alpha val="60000"/>
              </a:srgbClr>
            </a:outerShdw>
          </a:effectLst>
        </p:spPr>
      </p:pic>
      <p:sp>
        <p:nvSpPr>
          <p:cNvPr id="11" name="TextBox 10"/>
          <p:cNvSpPr txBox="1"/>
          <p:nvPr/>
        </p:nvSpPr>
        <p:spPr>
          <a:xfrm>
            <a:off x="986663" y="5597120"/>
            <a:ext cx="1649635" cy="497732"/>
          </a:xfrm>
          <a:prstGeom prst="rect">
            <a:avLst/>
          </a:prstGeom>
          <a:solidFill>
            <a:srgbClr val="FFFFFF"/>
          </a:solidFill>
        </p:spPr>
        <p:txBody>
          <a:bodyPr wrap="square" lIns="64274" tIns="32137" rIns="64274" bIns="32137" rtlCol="0">
            <a:spAutoFit/>
          </a:bodyPr>
          <a:lstStyle/>
          <a:p>
            <a:r>
              <a:rPr lang="en-US" sz="1400" dirty="0">
                <a:solidFill>
                  <a:schemeClr val="accent6">
                    <a:lumMod val="75000"/>
                  </a:schemeClr>
                </a:solidFill>
              </a:rPr>
              <a:t>surface ozone monitoring stations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" y="472576"/>
            <a:ext cx="3272264" cy="346245"/>
          </a:xfrm>
          <a:prstGeom prst="rect">
            <a:avLst/>
          </a:prstGeom>
          <a:noFill/>
        </p:spPr>
        <p:txBody>
          <a:bodyPr wrap="square" lIns="64274" tIns="32137" rIns="64274" bIns="32137" rtlCol="0">
            <a:spAutoFit/>
          </a:bodyPr>
          <a:lstStyle/>
          <a:p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model domain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637838" y="638320"/>
            <a:ext cx="5506162" cy="2585315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u="sng" dirty="0" smtClean="0"/>
              <a:t>WRF Settings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WRF 3.2.1 and WRF 3.4.1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Blackadar &amp; YSU BL scheme 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Kain Fritsch Convection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Dudhia/RRTM (SW/LW)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WRF SM 6 Class Microphysics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32 Unequally spaced layers (17 below 3 km)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12 km horizontal Resolution</a:t>
            </a:r>
          </a:p>
          <a:p>
            <a:pPr marL="285722" indent="-285722">
              <a:buFont typeface="Arial"/>
              <a:buChar char="•"/>
            </a:pPr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5196309" y="2888045"/>
            <a:ext cx="3814019" cy="2061621"/>
          </a:xfrm>
          <a:prstGeom prst="rect">
            <a:avLst/>
          </a:prstGeom>
          <a:noFill/>
        </p:spPr>
        <p:txBody>
          <a:bodyPr wrap="square" lIns="91430" tIns="45716" rIns="91430" bIns="45716" rtlCol="0">
            <a:spAutoFit/>
          </a:bodyPr>
          <a:lstStyle/>
          <a:p>
            <a:pPr algn="ctr"/>
            <a:r>
              <a:rPr lang="en-US" u="sng" dirty="0" smtClean="0"/>
              <a:t>CAMx Settings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ACM2 BL scheme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Zhang Dry Deposition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CBO5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12km horizontal Resolution</a:t>
            </a:r>
          </a:p>
          <a:p>
            <a:pPr marL="285722" indent="-285722">
              <a:buFont typeface="Arial"/>
              <a:buChar char="•"/>
            </a:pPr>
            <a:r>
              <a:rPr lang="en-US" dirty="0" smtClean="0"/>
              <a:t>32 Unequally spaced layers (17 below 3 km)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196309" y="4977597"/>
            <a:ext cx="40730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Observations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18 EPA AQS Surface Monitors (~1000) measurements at each site)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MPLNET/ELF BL heights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Ozonesondes (2007 WAVES CAMPAIGN)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461073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5879</TotalTime>
  <Words>690</Words>
  <Application>Microsoft Macintosh PowerPoint</Application>
  <PresentationFormat>On-screen Show (4:3)</PresentationFormat>
  <Paragraphs>99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On using the Richardson Number</vt:lpstr>
      <vt:lpstr>Method to improve the NBL Height Prediction</vt:lpstr>
      <vt:lpstr>Constant Ricr vs. Dynamic Ricr</vt:lpstr>
      <vt:lpstr>Dynamic Ri Effect on the Diurnal Cycle</vt:lpstr>
      <vt:lpstr>10m Wind Speed</vt:lpstr>
      <vt:lpstr>August 3rd LLJ event</vt:lpstr>
      <vt:lpstr>PowerPoint Presentation</vt:lpstr>
      <vt:lpstr>2007 (August 1st– 22nd) CAMx STUDY Overview</vt:lpstr>
      <vt:lpstr>PowerPoint Presentation</vt:lpstr>
      <vt:lpstr>PowerPoint Presentation</vt:lpstr>
      <vt:lpstr>No NBL vs. constant NBL</vt:lpstr>
      <vt:lpstr>Constant Ricr vs. No NBL </vt:lpstr>
      <vt:lpstr>Dynamic Ricr vs. No NBL 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Improving the Nocturnal Wind Speed Bias and Daytime Ozone Prediction using a Dynamic Bulk Critical Richardson Number</dc:title>
  <dc:creator>Barry Baker</dc:creator>
  <cp:lastModifiedBy>Barry Baker</cp:lastModifiedBy>
  <cp:revision>11</cp:revision>
  <dcterms:created xsi:type="dcterms:W3CDTF">2015-09-25T15:38:55Z</dcterms:created>
  <dcterms:modified xsi:type="dcterms:W3CDTF">2015-10-04T23:13:02Z</dcterms:modified>
</cp:coreProperties>
</file>