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6" r:id="rId3"/>
    <p:sldId id="395" r:id="rId4"/>
    <p:sldId id="405" r:id="rId5"/>
    <p:sldId id="365" r:id="rId6"/>
    <p:sldId id="368" r:id="rId7"/>
    <p:sldId id="364" r:id="rId8"/>
    <p:sldId id="409" r:id="rId9"/>
    <p:sldId id="349" r:id="rId10"/>
    <p:sldId id="376" r:id="rId11"/>
    <p:sldId id="411" r:id="rId12"/>
    <p:sldId id="410" r:id="rId13"/>
    <p:sldId id="384" r:id="rId14"/>
    <p:sldId id="385" r:id="rId15"/>
    <p:sldId id="381" r:id="rId16"/>
    <p:sldId id="346" r:id="rId17"/>
    <p:sldId id="373" r:id="rId18"/>
    <p:sldId id="317" r:id="rId19"/>
    <p:sldId id="265" r:id="rId20"/>
    <p:sldId id="412" r:id="rId21"/>
    <p:sldId id="396" r:id="rId22"/>
    <p:sldId id="39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4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80085-0499-C74C-8A5C-4DC9517640C6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D6AED-C978-174D-9DF5-91E9694A2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56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6266E-4C54-DB4D-A08A-BCE0F8BA8421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83B20-5C47-F047-97AA-E3CD5C445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30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83B20-5C47-F047-97AA-E3CD5C445FDA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47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39617-57EE-6841-A143-F82246261F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9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8912"/>
            <a:ext cx="2133600" cy="365125"/>
          </a:xfrm>
        </p:spPr>
        <p:txBody>
          <a:bodyPr/>
          <a:lstStyle/>
          <a:p>
            <a:fld id="{31D0CC37-15E8-1844-A326-AB75E41D40FC}" type="datetime4">
              <a:rPr lang="en-US" smtClean="0"/>
              <a:t>October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959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2" y="6538912"/>
            <a:ext cx="2133600" cy="365125"/>
          </a:xfrm>
        </p:spPr>
        <p:txBody>
          <a:bodyPr/>
          <a:lstStyle/>
          <a:p>
            <a:fld id="{3EC75A73-71CC-D243-A145-1455A95717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04048" y="0"/>
            <a:ext cx="23995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221494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772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680781"/>
            <a:ext cx="9144000" cy="1772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9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58C6-DE0D-4B40-BB4C-A8FCA29F7927}" type="datetime4">
              <a:rPr lang="en-US" smtClean="0"/>
              <a:t>October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1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B51B-A6A5-984C-861E-A2D3B0D11840}" type="datetime4">
              <a:rPr lang="en-US" smtClean="0"/>
              <a:t>October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472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0448" y="6315656"/>
            <a:ext cx="21336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3EC75A73-71CC-D243-A145-1455A95717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04048" y="0"/>
            <a:ext cx="23995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21494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772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680781"/>
            <a:ext cx="9144000" cy="1772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A4A-757E-5C41-BD54-AF0D22095082}" type="datetime4">
              <a:rPr lang="en-US" smtClean="0"/>
              <a:t>October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9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4C1E-BBF2-DB4E-A962-5479452CF947}" type="datetime4">
              <a:rPr lang="en-US" smtClean="0"/>
              <a:t>October 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7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8855-D950-E040-9A1D-D3850912003A}" type="datetime4">
              <a:rPr lang="en-US" smtClean="0"/>
              <a:t>October 6,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2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7C19-1DB8-D14E-A7AA-F59F3A5258C8}" type="datetime4">
              <a:rPr lang="en-US" smtClean="0"/>
              <a:t>October 6,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9FE56-1B78-1E44-99FC-92270F746D9F}" type="datetime4">
              <a:rPr lang="en-US" smtClean="0"/>
              <a:t>October 6,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BE93-A049-C742-9FAC-966B388D71D7}" type="datetime4">
              <a:rPr lang="en-US" smtClean="0"/>
              <a:t>October 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5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791B-87B5-1743-97F9-F002B38AEE66}" type="datetime4">
              <a:rPr lang="en-US" smtClean="0"/>
              <a:t>October 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3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9CEA9-4AFA-AE41-B89E-B32838B0EE80}" type="datetime4">
              <a:rPr lang="en-US" smtClean="0"/>
              <a:t>October 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5A73-71CC-D243-A145-1455A9571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5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30920" y="557673"/>
            <a:ext cx="8659481" cy="211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News Gothic MT"/>
                <a:cs typeface="News Gothic MT"/>
              </a:rPr>
              <a:t>Evidence for an increase in the photochemical lifetime of ozone in the eastern United States </a:t>
            </a:r>
            <a:endParaRPr lang="en-US" sz="3600" b="1" dirty="0">
              <a:latin typeface="News Gothic MT"/>
              <a:cs typeface="News Gothic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86" y="5423346"/>
            <a:ext cx="6040967" cy="989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920" y="4460087"/>
            <a:ext cx="865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at the 14</a:t>
            </a:r>
            <a:r>
              <a:rPr lang="en-US" baseline="30000" dirty="0" smtClean="0"/>
              <a:t>th</a:t>
            </a:r>
            <a:r>
              <a:rPr lang="en-US" dirty="0" smtClean="0"/>
              <a:t> CMAS Meeting</a:t>
            </a:r>
          </a:p>
          <a:p>
            <a:pPr algn="ctr"/>
            <a:r>
              <a:rPr lang="en-US" dirty="0" smtClean="0"/>
              <a:t>Wednesday October 7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920" y="2656556"/>
            <a:ext cx="8659481" cy="167414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Presentation by: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Dan Goldberg, Ph.D. Candidate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Co-authors: Tim Vinciguerra, </a:t>
            </a:r>
            <a:r>
              <a:rPr lang="en-US" sz="2000" dirty="0">
                <a:solidFill>
                  <a:srgbClr val="000000"/>
                </a:solidFill>
              </a:rPr>
              <a:t>Tim Canty, Chris </a:t>
            </a:r>
            <a:r>
              <a:rPr lang="en-US" sz="2000" dirty="0" smtClean="0">
                <a:solidFill>
                  <a:srgbClr val="000000"/>
                </a:solidFill>
              </a:rPr>
              <a:t>Loughner, Ross Salawitch &amp; Russ Dickerson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920" y="557673"/>
            <a:ext cx="8659481" cy="211045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News Gothic MT"/>
                <a:cs typeface="News Gothic MT"/>
              </a:rPr>
              <a:t>Evidence for an increasing geographic region of influence on ozone air pollution in the eastern United States </a:t>
            </a:r>
            <a:endParaRPr lang="en-US" sz="3600" b="1" dirty="0">
              <a:latin typeface="News Gothic MT"/>
              <a:cs typeface="News Gothic MT"/>
            </a:endParaRPr>
          </a:p>
        </p:txBody>
      </p:sp>
      <p:pic>
        <p:nvPicPr>
          <p:cNvPr id="7" name="Picture 6" descr="large_mde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69" y="4734865"/>
            <a:ext cx="1438625" cy="17992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34" y="215443"/>
            <a:ext cx="880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Trends in the Apportionment of Surface Ozone</a:t>
            </a:r>
            <a:endParaRPr lang="en-US" sz="280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82" y="1666874"/>
            <a:ext cx="13910244" cy="2819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34" y="4389681"/>
            <a:ext cx="8927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An increasing role of the boundary is seen in all metropolitan areas in the eastern United States.</a:t>
            </a:r>
            <a:endParaRPr lang="en-US" sz="2200" b="1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0448" y="6315656"/>
            <a:ext cx="2133600" cy="365125"/>
          </a:xfrm>
        </p:spPr>
        <p:txBody>
          <a:bodyPr/>
          <a:lstStyle/>
          <a:p>
            <a:fld id="{3D267737-0C0C-3644-A5C4-23E63229DDDA}" type="slidenum">
              <a:rPr lang="en-US" sz="1600" b="1" smtClean="0">
                <a:solidFill>
                  <a:srgbClr val="000000"/>
                </a:solidFill>
              </a:rPr>
              <a:t>9</a:t>
            </a:fld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581" y="922043"/>
            <a:ext cx="863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Times"/>
                <a:cs typeface="Times"/>
              </a:rPr>
              <a:t>Mean July concentration of ozone (ppbv) attributed to the boundary </a:t>
            </a:r>
            <a:endParaRPr lang="en-US" sz="2400" u="sng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6267" y="1753715"/>
            <a:ext cx="5909734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 causing this increase???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Ironically, we think it’s related to reductions in NO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and VOCs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058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274638"/>
            <a:ext cx="8717781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How is O</a:t>
            </a:r>
            <a:r>
              <a:rPr lang="en-US" sz="4000" u="sng" baseline="-25000" dirty="0" smtClean="0"/>
              <a:t>3</a:t>
            </a:r>
            <a:r>
              <a:rPr lang="en-US" sz="4000" u="sng" dirty="0" smtClean="0"/>
              <a:t> chemically produced?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6472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	NO</a:t>
            </a:r>
            <a:r>
              <a:rPr lang="en-US" baseline="-25000" dirty="0" smtClean="0"/>
              <a:t> </a:t>
            </a:r>
            <a:r>
              <a:rPr lang="en-US" dirty="0" smtClean="0"/>
              <a:t>+ HO</a:t>
            </a:r>
            <a:r>
              <a:rPr lang="en-US" baseline="-25000" dirty="0" smtClean="0"/>
              <a:t>2 </a:t>
            </a:r>
            <a:r>
              <a:rPr lang="en-US" dirty="0" smtClean="0">
                <a:sym typeface="Wingdings"/>
              </a:rPr>
              <a:t> NO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+ OH</a:t>
            </a: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	NO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latin typeface="News Gothic MT"/>
                <a:cs typeface="News Gothic MT"/>
                <a:sym typeface="Wingdings"/>
              </a:rPr>
              <a:t>+ </a:t>
            </a:r>
            <a:r>
              <a:rPr lang="en-US" dirty="0" err="1" smtClean="0">
                <a:latin typeface="News Gothic MT"/>
                <a:cs typeface="News Gothic MT"/>
                <a:sym typeface="Wingdings"/>
              </a:rPr>
              <a:t>h</a:t>
            </a:r>
            <a:r>
              <a:rPr lang="en-US" dirty="0" err="1" smtClean="0">
                <a:latin typeface="News Gothic MT"/>
                <a:ea typeface="Lucida Grande"/>
                <a:cs typeface="News Gothic MT"/>
              </a:rPr>
              <a:t>ν</a:t>
            </a:r>
            <a:r>
              <a:rPr lang="en-US" dirty="0" smtClean="0">
                <a:latin typeface="News Gothic MT"/>
                <a:ea typeface="Lucida Grande"/>
                <a:cs typeface="News Gothic MT"/>
              </a:rPr>
              <a:t> </a:t>
            </a:r>
            <a:r>
              <a:rPr lang="en-US" dirty="0" smtClean="0">
                <a:latin typeface="News Gothic MT"/>
                <a:ea typeface="Lucida Grande"/>
                <a:cs typeface="News Gothic MT"/>
                <a:sym typeface="Wingdings"/>
              </a:rPr>
              <a:t> NO + O</a:t>
            </a:r>
          </a:p>
          <a:p>
            <a:pPr marL="0" indent="0" algn="ctr">
              <a:buNone/>
            </a:pPr>
            <a:r>
              <a:rPr lang="en-US" dirty="0" smtClean="0">
                <a:latin typeface="News Gothic MT"/>
                <a:ea typeface="Lucida Grande"/>
                <a:cs typeface="News Gothic MT"/>
                <a:sym typeface="Wingdings"/>
              </a:rPr>
              <a:t>O</a:t>
            </a:r>
            <a:r>
              <a:rPr lang="en-US" baseline="-25000" dirty="0" smtClean="0">
                <a:latin typeface="News Gothic MT"/>
                <a:ea typeface="Lucida Grande"/>
                <a:cs typeface="News Gothic MT"/>
                <a:sym typeface="Wingdings"/>
              </a:rPr>
              <a:t>2</a:t>
            </a:r>
            <a:r>
              <a:rPr lang="en-US" dirty="0" smtClean="0">
                <a:latin typeface="News Gothic MT"/>
                <a:ea typeface="Lucida Grande"/>
                <a:cs typeface="News Gothic MT"/>
                <a:sym typeface="Wingdings"/>
              </a:rPr>
              <a:t> + O  O</a:t>
            </a:r>
            <a:r>
              <a:rPr lang="en-US" baseline="-25000" dirty="0" smtClean="0">
                <a:latin typeface="News Gothic MT"/>
                <a:ea typeface="Lucida Grande"/>
                <a:cs typeface="News Gothic MT"/>
                <a:sym typeface="Wingdings"/>
              </a:rPr>
              <a:t>3</a:t>
            </a:r>
            <a:endParaRPr lang="en-US" dirty="0">
              <a:latin typeface="News Gothic MT"/>
              <a:cs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572933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As NO</a:t>
            </a:r>
            <a:r>
              <a:rPr lang="en-US" sz="3000" baseline="-25000" dirty="0" smtClean="0"/>
              <a:t>x</a:t>
            </a:r>
            <a:r>
              <a:rPr lang="en-US" sz="3000" dirty="0" smtClean="0"/>
              <a:t> and VOC emissions decrease, ozone production rates will also decrease.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0959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274638"/>
            <a:ext cx="8717781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How is O</a:t>
            </a:r>
            <a:r>
              <a:rPr lang="en-US" u="sng" baseline="-25000" dirty="0" smtClean="0"/>
              <a:t>3</a:t>
            </a:r>
            <a:r>
              <a:rPr lang="en-US" u="sng" dirty="0" smtClean="0"/>
              <a:t> chemically destroyed?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34249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	O</a:t>
            </a:r>
            <a:r>
              <a:rPr lang="en-US" baseline="-25000" dirty="0" smtClean="0"/>
              <a:t>3 </a:t>
            </a:r>
            <a:r>
              <a:rPr lang="en-US" dirty="0" smtClean="0"/>
              <a:t>+ HO</a:t>
            </a:r>
            <a:r>
              <a:rPr lang="en-US" baseline="-25000" dirty="0" smtClean="0"/>
              <a:t>2 </a:t>
            </a:r>
            <a:r>
              <a:rPr lang="en-US" dirty="0" smtClean="0">
                <a:sym typeface="Wingdings"/>
              </a:rPr>
              <a:t> 2 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+ OH</a:t>
            </a:r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	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+ OH  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+ HO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(minor)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267" y="2594504"/>
            <a:ext cx="87177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How is NO</a:t>
            </a:r>
            <a:r>
              <a:rPr lang="en-US" u="sng" baseline="-25000" dirty="0" smtClean="0"/>
              <a:t>2</a:t>
            </a:r>
            <a:r>
              <a:rPr lang="en-US" u="sng" dirty="0" smtClean="0"/>
              <a:t> chemically destroyed?</a:t>
            </a:r>
            <a:endParaRPr lang="en-US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2391" y="3730398"/>
            <a:ext cx="8541657" cy="1342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ym typeface="Wingdings"/>
              </a:rPr>
              <a:t>NO</a:t>
            </a:r>
            <a:r>
              <a:rPr lang="en-US" baseline="-25000" dirty="0">
                <a:sym typeface="Wingdings"/>
              </a:rPr>
              <a:t>2</a:t>
            </a:r>
            <a:r>
              <a:rPr lang="en-US" dirty="0">
                <a:sym typeface="Wingdings"/>
              </a:rPr>
              <a:t> + OH  </a:t>
            </a:r>
            <a:r>
              <a:rPr lang="en-US" dirty="0" smtClean="0">
                <a:sym typeface="Wingdings"/>
              </a:rPr>
              <a:t>HNO</a:t>
            </a:r>
            <a:r>
              <a:rPr lang="en-US" baseline="-25000" dirty="0" smtClean="0">
                <a:sym typeface="Wingdings"/>
              </a:rPr>
              <a:t>3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ym typeface="Wingdings"/>
              </a:rPr>
              <a:t>NO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+ </a:t>
            </a:r>
            <a:r>
              <a:rPr lang="en-US" dirty="0" smtClean="0">
                <a:sym typeface="Wingdings"/>
              </a:rPr>
              <a:t>NO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N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</a:t>
            </a:r>
            <a:r>
              <a:rPr lang="en-US" baseline="-25000" dirty="0" smtClean="0">
                <a:sym typeface="Wingdings"/>
              </a:rPr>
              <a:t>5</a:t>
            </a:r>
            <a:r>
              <a:rPr lang="en-US" dirty="0" smtClean="0">
                <a:sym typeface="Wingdings"/>
              </a:rPr>
              <a:t> +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  2 HNO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(minor)</a:t>
            </a:r>
            <a:endParaRPr lang="en-US" dirty="0"/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2391" y="5089826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As NO</a:t>
            </a:r>
            <a:r>
              <a:rPr lang="en-US" sz="3000" baseline="-25000" dirty="0" smtClean="0"/>
              <a:t>x</a:t>
            </a:r>
            <a:r>
              <a:rPr lang="en-US" sz="3000" dirty="0" smtClean="0"/>
              <a:t> and VOC emissions decrease, </a:t>
            </a:r>
            <a:r>
              <a:rPr lang="en-US" sz="3000" i="1" u="sng" dirty="0" smtClean="0"/>
              <a:t>ozone loss rates will also decrease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167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Figure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9" y="705555"/>
            <a:ext cx="7711422" cy="5917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161749"/>
            <a:ext cx="8678270" cy="543806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Change in O</a:t>
            </a:r>
            <a:r>
              <a:rPr lang="en-US" sz="3600" baseline="-25000" dirty="0" smtClean="0"/>
              <a:t>x</a:t>
            </a:r>
            <a:r>
              <a:rPr lang="en-US" sz="3600" dirty="0" smtClean="0"/>
              <a:t> (O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+NO</a:t>
            </a:r>
            <a:r>
              <a:rPr lang="en-US" sz="3600" baseline="-25000" dirty="0" smtClean="0"/>
              <a:t>y</a:t>
            </a:r>
            <a:r>
              <a:rPr lang="en-US" sz="3600" dirty="0" smtClean="0"/>
              <a:t>–NO) Loss Rates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19111" y="818444"/>
            <a:ext cx="7775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07578" y="798687"/>
            <a:ext cx="7631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7865" y="2923243"/>
            <a:ext cx="2692400" cy="400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MD Avg: 1.5 ppb/hr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42731" y="5874196"/>
            <a:ext cx="29464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MD Avg: </a:t>
            </a:r>
            <a:r>
              <a:rPr lang="en-US" sz="2000" dirty="0">
                <a:latin typeface="ＭＳ ゴシック"/>
                <a:ea typeface="ＭＳ ゴシック"/>
                <a:cs typeface="ＭＳ ゴシック"/>
              </a:rPr>
              <a:t>−</a:t>
            </a:r>
            <a:r>
              <a:rPr lang="en-US" sz="2000" dirty="0" smtClean="0"/>
              <a:t>0.3 ppb/hr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424248" y="2923243"/>
            <a:ext cx="2692400" cy="400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MD Avg: 1.2 ppb/hr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60777" y="5153954"/>
            <a:ext cx="7676445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r>
              <a:rPr lang="en-US" sz="3200" baseline="-25000" dirty="0" smtClean="0"/>
              <a:t>x</a:t>
            </a:r>
            <a:r>
              <a:rPr lang="en-US" sz="3200" dirty="0" smtClean="0"/>
              <a:t> is lasting longer in the troposphere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708400" y="3764844"/>
            <a:ext cx="16368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2018 –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7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FigureS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05555"/>
            <a:ext cx="7792193" cy="59752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5778" y="127882"/>
            <a:ext cx="8678270" cy="543806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Change in the NO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+OH reaction rates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" y="5243211"/>
            <a:ext cx="80391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is lasting longer especially in urban areas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820333" y="2931121"/>
            <a:ext cx="2692400" cy="400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MD Avg: 0.4 ppb/hr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88265" y="5884965"/>
            <a:ext cx="29464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MD Avg: </a:t>
            </a:r>
            <a:r>
              <a:rPr lang="en-US" sz="2000" dirty="0">
                <a:latin typeface="ＭＳ ゴシック"/>
                <a:ea typeface="ＭＳ ゴシック"/>
                <a:cs typeface="ＭＳ ゴシック"/>
              </a:rPr>
              <a:t>−</a:t>
            </a:r>
            <a:r>
              <a:rPr lang="en-US" sz="2000" dirty="0" smtClean="0"/>
              <a:t>0.2 ppb/hr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61377" y="2931121"/>
            <a:ext cx="2692400" cy="400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MD Avg: 0.2 ppb/hr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22311" y="818444"/>
            <a:ext cx="7775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07338" y="798687"/>
            <a:ext cx="7631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08400" y="3764844"/>
            <a:ext cx="16368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2018 –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" y="743006"/>
            <a:ext cx="7518400" cy="50278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934" y="215443"/>
            <a:ext cx="880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Chemistry in the eastern United States</a:t>
            </a:r>
            <a:endParaRPr lang="en-US" sz="28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16934" y="743006"/>
            <a:ext cx="855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Mean July 2011 daytime </a:t>
            </a:r>
            <a:r>
              <a:rPr lang="en-US" dirty="0" smtClean="0"/>
              <a:t>(7 AM – 7 PM EDT) HO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concentrations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62186" y="5812753"/>
            <a:ext cx="786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HO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+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reaction can be an important sink of 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(O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+NO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+…) when HO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&gt;15 pptv.</a:t>
            </a:r>
            <a:endParaRPr lang="en-US" sz="24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0448" y="6315656"/>
            <a:ext cx="2133600" cy="365125"/>
          </a:xfrm>
        </p:spPr>
        <p:txBody>
          <a:bodyPr/>
          <a:lstStyle/>
          <a:p>
            <a:fld id="{3D267737-0C0C-3644-A5C4-23E63229DDDA}" type="slidenum">
              <a:rPr lang="en-US" sz="1600" b="1" smtClean="0">
                <a:solidFill>
                  <a:srgbClr val="000000"/>
                </a:solidFill>
              </a:rPr>
              <a:t>14</a:t>
            </a:fld>
            <a:endParaRPr lang="en-US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0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34" y="215443"/>
            <a:ext cx="880095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50" dirty="0" smtClean="0"/>
              <a:t>Change in daytime HO</a:t>
            </a:r>
            <a:r>
              <a:rPr lang="en-US" sz="2050" baseline="-25000" dirty="0" smtClean="0"/>
              <a:t>2</a:t>
            </a:r>
            <a:r>
              <a:rPr lang="en-US" sz="2050" dirty="0" smtClean="0"/>
              <a:t> concentrations between July 2002 and 2018</a:t>
            </a:r>
            <a:endParaRPr lang="en-US" sz="2050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224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624" y="1891546"/>
            <a:ext cx="937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Surface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34714" y="4289306"/>
            <a:ext cx="937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km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080397" y="4289306"/>
            <a:ext cx="937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</a:t>
            </a:r>
            <a:r>
              <a:rPr lang="en-US" sz="1600" dirty="0" smtClean="0"/>
              <a:t> km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080397" y="1891546"/>
            <a:ext cx="937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km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34714" y="5849462"/>
            <a:ext cx="890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Daytime HO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concentrations are decreasing in most areas.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This is increasing the lifetime of ozone when reaction with HO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is important.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Ozone lifetime with respect to reaction with HO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increases from 9.0 to 9.5 days.</a:t>
            </a:r>
            <a:endParaRPr lang="en-US" sz="1600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770448" y="63156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267737-0C0C-3644-A5C4-23E63229DDDA}" type="slidenum">
              <a:rPr lang="en-US" sz="1600" b="1" smtClean="0">
                <a:solidFill>
                  <a:srgbClr val="000000"/>
                </a:solidFill>
              </a:rPr>
              <a:pPr/>
              <a:t>15</a:t>
            </a:fld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6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799"/>
            <a:ext cx="7315200" cy="5224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934" y="124003"/>
            <a:ext cx="880095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50" dirty="0" smtClean="0"/>
              <a:t>Change in daytime HO</a:t>
            </a:r>
            <a:r>
              <a:rPr lang="en-US" sz="2050" baseline="-25000" dirty="0" smtClean="0"/>
              <a:t>2</a:t>
            </a:r>
            <a:r>
              <a:rPr lang="en-US" sz="2050" dirty="0" smtClean="0"/>
              <a:t> concentrations between July 2002 and </a:t>
            </a:r>
          </a:p>
          <a:p>
            <a:pPr algn="ctr"/>
            <a:r>
              <a:rPr lang="en-US" sz="2050" dirty="0" smtClean="0"/>
              <a:t>July 2018 (with VOC reductions ONLY)</a:t>
            </a:r>
            <a:endParaRPr lang="en-US" sz="205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149624" y="1891546"/>
            <a:ext cx="937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Surface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34714" y="4289306"/>
            <a:ext cx="937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km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080397" y="4289306"/>
            <a:ext cx="937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</a:t>
            </a:r>
            <a:r>
              <a:rPr lang="en-US" sz="1600" dirty="0" smtClean="0"/>
              <a:t> km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080397" y="1891546"/>
            <a:ext cx="937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km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91487" y="5812753"/>
            <a:ext cx="866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Anthropogenic VOC reductions are partially (but not fully) responsible for the decrease in HO</a:t>
            </a:r>
            <a:r>
              <a:rPr lang="en-US" baseline="-25000" dirty="0" smtClean="0"/>
              <a:t>2</a:t>
            </a:r>
            <a:r>
              <a:rPr lang="en-US" dirty="0" smtClean="0"/>
              <a:t> concentrations.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0448" y="6315656"/>
            <a:ext cx="2133600" cy="365125"/>
          </a:xfrm>
        </p:spPr>
        <p:txBody>
          <a:bodyPr/>
          <a:lstStyle/>
          <a:p>
            <a:fld id="{3D267737-0C0C-3644-A5C4-23E63229DDDA}" type="slidenum">
              <a:rPr lang="en-US" sz="1600" b="1" smtClean="0">
                <a:solidFill>
                  <a:srgbClr val="000000"/>
                </a:solidFill>
              </a:rPr>
              <a:t>16</a:t>
            </a:fld>
            <a:endParaRPr lang="en-US" sz="1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3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65"/>
            <a:ext cx="9144000" cy="715391"/>
          </a:xfrm>
        </p:spPr>
        <p:txBody>
          <a:bodyPr>
            <a:noAutofit/>
          </a:bodyPr>
          <a:lstStyle/>
          <a:p>
            <a:r>
              <a:rPr lang="en-US" sz="2500" dirty="0" smtClean="0"/>
              <a:t>Curtain plots of Ozone at the Boundary during July 2011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6583289" y="3853647"/>
            <a:ext cx="229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Modeling domain</a:t>
            </a:r>
            <a:endParaRPr lang="en-US" sz="2000" u="sng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31" y="739356"/>
            <a:ext cx="4521152" cy="32293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1" y="739356"/>
            <a:ext cx="4521152" cy="32293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25525" y="1701800"/>
            <a:ext cx="2632075" cy="13081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91125" y="1701800"/>
            <a:ext cx="2581275" cy="13081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mx_gridbox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7" t="26016" r="14278" b="12078"/>
          <a:stretch/>
        </p:blipFill>
        <p:spPr>
          <a:xfrm>
            <a:off x="6682949" y="4284534"/>
            <a:ext cx="2198834" cy="2128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491" y="4166148"/>
            <a:ext cx="64544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MOZART is marginally higher in the lower layers at all boundaries, except the Southeast.</a:t>
            </a:r>
          </a:p>
          <a:p>
            <a:endParaRPr lang="en-US" sz="1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GEOS–Chem has higher ozone in the </a:t>
            </a:r>
            <a:r>
              <a:rPr lang="en-US" sz="2000" dirty="0"/>
              <a:t>mid–troposphere</a:t>
            </a:r>
            <a:r>
              <a:rPr lang="en-US" sz="2000" dirty="0" smtClean="0"/>
              <a:t>, </a:t>
            </a:r>
            <a:r>
              <a:rPr lang="en-US" sz="2000" i="1" u="sng" dirty="0" smtClean="0"/>
              <a:t>especially at the western boundary</a:t>
            </a:r>
            <a:r>
              <a:rPr lang="en-US" sz="2000" dirty="0" smtClean="0"/>
              <a:t> (which is the boundary that most often influences ozone in the eastern United States).</a:t>
            </a:r>
            <a:endParaRPr lang="en-US" sz="20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8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066800"/>
            <a:ext cx="8717781" cy="524885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3200" dirty="0" smtClean="0"/>
              <a:t>We use boundary condition ozone as a reactive tracer to discover that:</a:t>
            </a:r>
          </a:p>
          <a:p>
            <a:pPr lvl="1">
              <a:buFont typeface="Wingdings" charset="2"/>
              <a:buChar char="§"/>
            </a:pPr>
            <a:r>
              <a:rPr lang="en-US" sz="3200" dirty="0" smtClean="0"/>
              <a:t>Nonlinearities associated with NO</a:t>
            </a:r>
            <a:r>
              <a:rPr lang="en-US" sz="3200" baseline="-25000" dirty="0" smtClean="0"/>
              <a:t>x</a:t>
            </a:r>
            <a:r>
              <a:rPr lang="en-US" sz="3200" dirty="0" smtClean="0"/>
              <a:t> and VOC emission reductions are responsible for </a:t>
            </a:r>
            <a:r>
              <a:rPr lang="en-US" sz="3200" b="1" i="1" u="sng" dirty="0" smtClean="0"/>
              <a:t>an increase in the photochemical lifetime of ozone</a:t>
            </a:r>
            <a:r>
              <a:rPr lang="en-US" sz="3200" dirty="0" smtClean="0"/>
              <a:t>. </a:t>
            </a:r>
          </a:p>
          <a:p>
            <a:pPr lvl="1">
              <a:buFont typeface="Wingdings" charset="2"/>
              <a:buChar char="§"/>
            </a:pPr>
            <a:r>
              <a:rPr lang="en-US" sz="3200" dirty="0" smtClean="0"/>
              <a:t>Ozone produced from distant sources will remain in the atmosphere for a longer time.</a:t>
            </a:r>
          </a:p>
          <a:p>
            <a:pPr lvl="1">
              <a:buFont typeface="Wingdings" charset="2"/>
              <a:buChar char="§"/>
            </a:pPr>
            <a:r>
              <a:rPr lang="en-US" sz="3200" dirty="0" smtClean="0"/>
              <a:t>This is an unintended consequence of the policies to reduce these emissions.</a:t>
            </a:r>
          </a:p>
          <a:p>
            <a:pPr lvl="1"/>
            <a:endParaRPr lang="en-US" sz="22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93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13" y="274638"/>
            <a:ext cx="7921206" cy="787246"/>
          </a:xfrm>
        </p:spPr>
        <p:txBody>
          <a:bodyPr/>
          <a:lstStyle/>
          <a:p>
            <a:r>
              <a:rPr lang="en-US" dirty="0" smtClean="0"/>
              <a:t>Motivation for this study…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219" y="142719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 state of Maryland is very interested in the role of the interstate transport of ozone.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119" y="2734733"/>
            <a:ext cx="8445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Science objectives: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How much ozone is generated locally vs. transported from upwind regions?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What are the future trends in surface ozone?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Is ozone being simulated for the right reasons?</a:t>
            </a:r>
          </a:p>
        </p:txBody>
      </p:sp>
    </p:spTree>
    <p:extLst>
      <p:ext uri="{BB962C8B-B14F-4D97-AF65-F5344CB8AC3E}">
        <p14:creationId xmlns:p14="http://schemas.microsoft.com/office/powerpoint/2010/main" val="352306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a better representation of current year boundary conditions using satellites and ozonesondes.</a:t>
            </a:r>
          </a:p>
          <a:p>
            <a:pPr lvl="1"/>
            <a:r>
              <a:rPr lang="en-US" dirty="0" smtClean="0"/>
              <a:t>Henderson </a:t>
            </a:r>
            <a:r>
              <a:rPr lang="en-US" dirty="0"/>
              <a:t>et al., 2014; Fiore et al., 2014</a:t>
            </a:r>
          </a:p>
          <a:p>
            <a:endParaRPr lang="en-US" dirty="0" smtClean="0"/>
          </a:p>
          <a:p>
            <a:r>
              <a:rPr lang="en-US" dirty="0" smtClean="0"/>
              <a:t>Use future year boundary conditions for future year regional model scenarios.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3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50048" cy="7159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Model Verification: Surface 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at Maryland sites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Figur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6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Figure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6400800" cy="4572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50048" cy="7159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Model Verification: Surface 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at CASTNET sites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352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743856"/>
            <a:ext cx="7124700" cy="508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13" y="274638"/>
            <a:ext cx="7921206" cy="787246"/>
          </a:xfrm>
        </p:spPr>
        <p:txBody>
          <a:bodyPr/>
          <a:lstStyle/>
          <a:p>
            <a:r>
              <a:rPr lang="en-US" dirty="0" smtClean="0"/>
              <a:t>Motivation for this study…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4485" y="5946324"/>
            <a:ext cx="799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Surface data taken from AQS sites in the Baltimore-Washington area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212" y="3766528"/>
            <a:ext cx="486138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is the bottom-third rising?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366000" y="3725333"/>
            <a:ext cx="1538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Red – Top third of the O</a:t>
            </a:r>
            <a:r>
              <a:rPr lang="en-US" sz="1400" b="1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distribution</a:t>
            </a:r>
            <a:endParaRPr lang="en-US" sz="1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66000" y="4677727"/>
            <a:ext cx="1538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Blue – Bottom third of the O</a:t>
            </a:r>
            <a:r>
              <a:rPr lang="en-US" sz="1400" b="1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distribution</a:t>
            </a:r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79600" y="4228193"/>
            <a:ext cx="508000" cy="580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9367" y="1246326"/>
            <a:ext cx="7573433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it due to: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An increase in the global ozone background?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 decrease in chemical </a:t>
            </a:r>
            <a:r>
              <a:rPr lang="en-US" sz="2400" dirty="0" smtClean="0"/>
              <a:t>processes </a:t>
            </a:r>
            <a:r>
              <a:rPr lang="en-US" sz="2400" dirty="0" smtClean="0"/>
              <a:t>that remove ozone?</a:t>
            </a:r>
          </a:p>
          <a:p>
            <a:pPr algn="ctr"/>
            <a:r>
              <a:rPr lang="en-US" sz="2400" dirty="0" smtClean="0"/>
              <a:t>Perhaps a combination of </a:t>
            </a:r>
            <a:r>
              <a:rPr lang="en-US" sz="2400" b="1" u="sng" dirty="0" smtClean="0"/>
              <a:t>both</a:t>
            </a:r>
            <a:r>
              <a:rPr lang="en-US" sz="2400" b="1" dirty="0" smtClean="0"/>
              <a:t>, </a:t>
            </a:r>
            <a:r>
              <a:rPr lang="en-US" sz="2400" dirty="0" smtClean="0"/>
              <a:t>but for this presentation I will focus on the second option.</a:t>
            </a:r>
            <a:endParaRPr lang="en-US" sz="2400" u="sng" dirty="0"/>
          </a:p>
        </p:txBody>
      </p:sp>
      <p:sp>
        <p:nvSpPr>
          <p:cNvPr id="16" name="Oval 15"/>
          <p:cNvSpPr/>
          <p:nvPr/>
        </p:nvSpPr>
        <p:spPr>
          <a:xfrm>
            <a:off x="0" y="1981200"/>
            <a:ext cx="9144000" cy="8128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1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CAMx v6.10 with Ozone Source Apportionment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5A73-71CC-D243-A145-1455A95717C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4566"/>
            <a:ext cx="8229600" cy="3577281"/>
          </a:xfrm>
          <a:prstGeom prst="rect">
            <a:avLst/>
          </a:prstGeom>
        </p:spPr>
      </p:pic>
      <p:pic>
        <p:nvPicPr>
          <p:cNvPr id="7" name="Picture 6" descr="camx_gridbox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7" t="14001" r="14278" b="11999"/>
          <a:stretch/>
        </p:blipFill>
        <p:spPr>
          <a:xfrm>
            <a:off x="6265333" y="1824566"/>
            <a:ext cx="2638715" cy="30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6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07072011_ozone_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23" y="3737720"/>
            <a:ext cx="4330753" cy="290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07072011_ozone_O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6" y="3719944"/>
            <a:ext cx="4356153" cy="291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9895"/>
          </a:xfrm>
        </p:spPr>
        <p:txBody>
          <a:bodyPr>
            <a:normAutofit/>
          </a:bodyPr>
          <a:lstStyle/>
          <a:p>
            <a:r>
              <a:rPr lang="en-US" sz="3300" dirty="0" smtClean="0"/>
              <a:t>Ozone Source Apportionment Examples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14" descr="07072011_ozone_M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7533"/>
            <a:ext cx="4343400" cy="29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87823" y="1275508"/>
            <a:ext cx="4330753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The CAMx software can attribute ozone to different source regions.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Surface ozone, once formed, can be transported 100’s km downwind from the original source.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293533" y="2800991"/>
            <a:ext cx="7281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MD </a:t>
            </a:r>
            <a:endParaRPr lang="en-US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93533" y="5527258"/>
            <a:ext cx="7281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OH </a:t>
            </a:r>
            <a:endParaRPr lang="en-US" sz="2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5527258"/>
            <a:ext cx="7281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PA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63881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7072011_ozone_AllB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18738"/>
            <a:ext cx="6801719" cy="4858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709"/>
            <a:ext cx="9143999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Ozone from the model boundary</a:t>
            </a:r>
            <a:br>
              <a:rPr lang="en-US" dirty="0" smtClean="0"/>
            </a:b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7737-0C0C-3644-A5C4-23E63229DDD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533" y="5861355"/>
            <a:ext cx="814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Ozone from the boundary</a:t>
            </a:r>
            <a:r>
              <a:rPr lang="en-US" sz="2000" dirty="0"/>
              <a:t> </a:t>
            </a:r>
            <a:r>
              <a:rPr lang="en-US" sz="2000" dirty="0" smtClean="0"/>
              <a:t>is uniformly greater than 15 ppbv.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Some locations, especially close to the boundaries, are higher.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30919" y="1018738"/>
            <a:ext cx="86760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Ozone attributed to areas beyond the model domain, i.e., Texas, Cal, Asia</a:t>
            </a:r>
          </a:p>
        </p:txBody>
      </p:sp>
    </p:spTree>
    <p:extLst>
      <p:ext uri="{BB962C8B-B14F-4D97-AF65-F5344CB8AC3E}">
        <p14:creationId xmlns:p14="http://schemas.microsoft.com/office/powerpoint/2010/main" val="157943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rplot_july2011_GEOS_ba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8" y="1142998"/>
            <a:ext cx="7733266" cy="55237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934" y="215443"/>
            <a:ext cx="88009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			Summer 2011: Ozone Source Attribution</a:t>
            </a:r>
            <a:endParaRPr lang="en-US" sz="2600" baseline="-25000" dirty="0"/>
          </a:p>
        </p:txBody>
      </p:sp>
      <p:pic>
        <p:nvPicPr>
          <p:cNvPr id="6" name="Picture 5" descr="camx_gridbox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7" t="14001" r="14278" b="11999"/>
          <a:stretch/>
        </p:blipFill>
        <p:spPr>
          <a:xfrm>
            <a:off x="5589002" y="2686586"/>
            <a:ext cx="2362892" cy="2732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6900" y="20378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Baltimore, MD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917" y="6297429"/>
            <a:ext cx="2919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BC=boundary conditions</a:t>
            </a:r>
            <a:endParaRPr lang="en-US" sz="16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0448" y="6315656"/>
            <a:ext cx="2133600" cy="365125"/>
          </a:xfrm>
        </p:spPr>
        <p:txBody>
          <a:bodyPr/>
          <a:lstStyle/>
          <a:p>
            <a:fld id="{3D267737-0C0C-3644-A5C4-23E63229DDDA}" type="slidenum">
              <a:rPr lang="en-US" sz="1600" b="1" smtClean="0">
                <a:solidFill>
                  <a:schemeClr val="tx1"/>
                </a:solidFill>
              </a:rPr>
              <a:t>6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2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plot_july2018_GEOS_ba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8" y="1142997"/>
            <a:ext cx="7733266" cy="55237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934" y="215443"/>
            <a:ext cx="88009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			Summer 2018: Ozone Source Attribution</a:t>
            </a:r>
            <a:endParaRPr lang="en-US" sz="2600" baseline="-25000" dirty="0"/>
          </a:p>
        </p:txBody>
      </p:sp>
      <p:pic>
        <p:nvPicPr>
          <p:cNvPr id="6" name="Picture 5" descr="camx_gridbox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7" t="14001" r="14278" b="11999"/>
          <a:stretch/>
        </p:blipFill>
        <p:spPr>
          <a:xfrm>
            <a:off x="5589002" y="2686586"/>
            <a:ext cx="2362892" cy="2732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934" y="715052"/>
            <a:ext cx="874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attribution of ozone in all states decreases 10 – 25 % over 7 years.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only portion to increase is the ozone attributed to the model boundary.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6900" y="20378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Baltimore, MD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917" y="6297429"/>
            <a:ext cx="2919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BC=boundary conditions</a:t>
            </a:r>
            <a:endParaRPr lang="en-US" sz="16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0448" y="6315656"/>
            <a:ext cx="2133600" cy="365125"/>
          </a:xfrm>
        </p:spPr>
        <p:txBody>
          <a:bodyPr/>
          <a:lstStyle/>
          <a:p>
            <a:fld id="{3D267737-0C0C-3644-A5C4-23E63229DDDA}" type="slidenum">
              <a:rPr lang="en-US" sz="1600" b="1" smtClean="0">
                <a:solidFill>
                  <a:schemeClr val="tx1"/>
                </a:solidFill>
              </a:rPr>
              <a:t>7</a:t>
            </a:fld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5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405034"/>
            <a:ext cx="7433733" cy="50754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934" y="215443"/>
            <a:ext cx="880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Trends in the Apportionment of Surface Ozone</a:t>
            </a:r>
            <a:endParaRPr lang="en-US" sz="28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35467" y="5214438"/>
            <a:ext cx="833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Boundary and meteorology are initialized </a:t>
            </a:r>
            <a:r>
              <a:rPr lang="en-US" i="1" u="sng" dirty="0" smtClean="0"/>
              <a:t>identically</a:t>
            </a:r>
            <a:r>
              <a:rPr lang="en-US" dirty="0" smtClean="0"/>
              <a:t> in each simulation.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Total surface ozone has decreased and is projected to further decrease.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Sources inside the model domain will decrease.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If the sources outside the model domain remain the same, ozone attributed to these sources will increase.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20433" y="1943100"/>
            <a:ext cx="4711700" cy="698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36800" y="3831167"/>
            <a:ext cx="4995333" cy="16510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0448" y="6315656"/>
            <a:ext cx="2133600" cy="365125"/>
          </a:xfrm>
        </p:spPr>
        <p:txBody>
          <a:bodyPr/>
          <a:lstStyle/>
          <a:p>
            <a:fld id="{3D267737-0C0C-3644-A5C4-23E63229DDDA}" type="slidenum">
              <a:rPr lang="en-US" sz="1600" b="1" smtClean="0">
                <a:solidFill>
                  <a:srgbClr val="000000"/>
                </a:solidFill>
              </a:rPr>
              <a:t>8</a:t>
            </a:fld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0767" y="785124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8-hr max in Baltimore,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5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6936</TotalTime>
  <Words>962</Words>
  <Application>Microsoft Macintosh PowerPoint</Application>
  <PresentationFormat>On-screen Show (4:3)</PresentationFormat>
  <Paragraphs>141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Evidence for an increasing geographic region of influence on ozone air pollution in the eastern United States </vt:lpstr>
      <vt:lpstr>Motivation for this study…</vt:lpstr>
      <vt:lpstr>Motivation for this study…</vt:lpstr>
      <vt:lpstr>CAMx v6.10 with Ozone Source Apportionment</vt:lpstr>
      <vt:lpstr>Ozone Source Apportionment Examples</vt:lpstr>
      <vt:lpstr>Ozone from the model boundary </vt:lpstr>
      <vt:lpstr>PowerPoint Presentation</vt:lpstr>
      <vt:lpstr>PowerPoint Presentation</vt:lpstr>
      <vt:lpstr>PowerPoint Presentation</vt:lpstr>
      <vt:lpstr>PowerPoint Presentation</vt:lpstr>
      <vt:lpstr>How is O3 chemically produced?</vt:lpstr>
      <vt:lpstr>How is O3 chemically destroyed?</vt:lpstr>
      <vt:lpstr>Change in Ox (O3+NOy–NO) Loss Rates</vt:lpstr>
      <vt:lpstr>Change in the NO2+OH reaction rates</vt:lpstr>
      <vt:lpstr>PowerPoint Presentation</vt:lpstr>
      <vt:lpstr>PowerPoint Presentation</vt:lpstr>
      <vt:lpstr>PowerPoint Presentation</vt:lpstr>
      <vt:lpstr>Curtain plots of Ozone at the Boundary during July 2011</vt:lpstr>
      <vt:lpstr>Conclusions </vt:lpstr>
      <vt:lpstr>Future Work</vt:lpstr>
      <vt:lpstr>Model Verification: Surface O3 at Maryland sites</vt:lpstr>
      <vt:lpstr>Model Verification: Surface O3 at CASTNET sites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Goldberg</dc:creator>
  <cp:lastModifiedBy>Daniel Goldberg</cp:lastModifiedBy>
  <cp:revision>204</cp:revision>
  <dcterms:created xsi:type="dcterms:W3CDTF">2014-10-08T15:39:43Z</dcterms:created>
  <dcterms:modified xsi:type="dcterms:W3CDTF">2015-10-07T13:16:14Z</dcterms:modified>
</cp:coreProperties>
</file>