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5" r:id="rId1"/>
  </p:sldMasterIdLst>
  <p:notesMasterIdLst>
    <p:notesMasterId r:id="rId18"/>
  </p:notesMasterIdLst>
  <p:handoutMasterIdLst>
    <p:handoutMasterId r:id="rId19"/>
  </p:handoutMasterIdLst>
  <p:sldIdLst>
    <p:sldId id="315" r:id="rId2"/>
    <p:sldId id="388" r:id="rId3"/>
    <p:sldId id="380" r:id="rId4"/>
    <p:sldId id="362" r:id="rId5"/>
    <p:sldId id="363" r:id="rId6"/>
    <p:sldId id="364" r:id="rId7"/>
    <p:sldId id="368" r:id="rId8"/>
    <p:sldId id="370" r:id="rId9"/>
    <p:sldId id="385" r:id="rId10"/>
    <p:sldId id="389" r:id="rId11"/>
    <p:sldId id="384" r:id="rId12"/>
    <p:sldId id="372" r:id="rId13"/>
    <p:sldId id="374" r:id="rId14"/>
    <p:sldId id="375" r:id="rId15"/>
    <p:sldId id="377" r:id="rId16"/>
    <p:sldId id="379" r:id="rId17"/>
  </p:sldIdLst>
  <p:sldSz cx="9144000" cy="6858000" type="screen4x3"/>
  <p:notesSz cx="6985000" cy="92837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FF0000"/>
    <a:srgbClr val="0000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F7215EB-B0F7-453F-9ABF-EA2FF7EF21CF}">
  <a:tblStyle styleId="{3F7215EB-B0F7-453F-9ABF-EA2FF7EF21CF}" styleName="Table_0"/>
  <a:tblStyle styleId="{06D1161D-C09D-4793-9352-23E2C080739B}" styleName="Table_1"/>
  <a:tblStyle styleId="{A9DA600A-95A7-45E0-B792-9008FF786107}" styleName="Table_2"/>
  <a:tblStyle styleId="{1DE02C33-E165-444D-9B85-52EB2103E47C}" styleName="Table_3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7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112" y="-96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6833" cy="464185"/>
          </a:xfrm>
          <a:prstGeom prst="rect">
            <a:avLst/>
          </a:prstGeom>
        </p:spPr>
        <p:txBody>
          <a:bodyPr vert="horz" lIns="92954" tIns="46476" rIns="92954" bIns="464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1" y="1"/>
            <a:ext cx="3026833" cy="464185"/>
          </a:xfrm>
          <a:prstGeom prst="rect">
            <a:avLst/>
          </a:prstGeom>
        </p:spPr>
        <p:txBody>
          <a:bodyPr vert="horz" lIns="92954" tIns="46476" rIns="92954" bIns="46476" rtlCol="0"/>
          <a:lstStyle>
            <a:lvl1pPr algn="r">
              <a:defRPr sz="1200"/>
            </a:lvl1pPr>
          </a:lstStyle>
          <a:p>
            <a:fld id="{822525B7-A662-4069-BB4D-AADEF4325393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4" tIns="46476" rIns="92954" bIns="464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54" tIns="46476" rIns="92954" bIns="46476" rtlCol="0" anchor="b"/>
          <a:lstStyle>
            <a:lvl1pPr algn="r">
              <a:defRPr sz="1200"/>
            </a:lvl1pPr>
          </a:lstStyle>
          <a:p>
            <a:fld id="{1036D646-FB55-4AA8-99E2-0A82E7BA2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27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2" y="1"/>
            <a:ext cx="3026832" cy="464185"/>
          </a:xfrm>
          <a:prstGeom prst="rect">
            <a:avLst/>
          </a:prstGeom>
          <a:noFill/>
          <a:ln>
            <a:noFill/>
          </a:ln>
        </p:spPr>
        <p:txBody>
          <a:bodyPr lIns="92939" tIns="92939" rIns="92939" bIns="92939" anchor="t" anchorCtr="0"/>
          <a:lstStyle>
            <a:lvl1pPr marL="0" marR="0" indent="0" algn="l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956550" y="1"/>
            <a:ext cx="3026832" cy="464185"/>
          </a:xfrm>
          <a:prstGeom prst="rect">
            <a:avLst/>
          </a:prstGeom>
          <a:noFill/>
          <a:ln>
            <a:noFill/>
          </a:ln>
        </p:spPr>
        <p:txBody>
          <a:bodyPr lIns="92939" tIns="92939" rIns="92939" bIns="92939" anchor="t" anchorCtr="0"/>
          <a:lstStyle>
            <a:lvl1pPr marL="0" marR="0" indent="0" algn="r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98502" y="4409758"/>
            <a:ext cx="5587999" cy="4177665"/>
          </a:xfrm>
          <a:prstGeom prst="rect">
            <a:avLst/>
          </a:prstGeom>
          <a:noFill/>
          <a:ln>
            <a:noFill/>
          </a:ln>
        </p:spPr>
        <p:txBody>
          <a:bodyPr lIns="92939" tIns="92939" rIns="92939" bIns="92939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2" y="8817904"/>
            <a:ext cx="3026832" cy="464185"/>
          </a:xfrm>
          <a:prstGeom prst="rect">
            <a:avLst/>
          </a:prstGeom>
          <a:noFill/>
          <a:ln>
            <a:noFill/>
          </a:ln>
        </p:spPr>
        <p:txBody>
          <a:bodyPr lIns="92939" tIns="92939" rIns="92939" bIns="92939" anchor="b" anchorCtr="0"/>
          <a:lstStyle>
            <a:lvl1pPr marL="0" marR="0" indent="0" algn="l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832" cy="464185"/>
          </a:xfrm>
          <a:prstGeom prst="rect">
            <a:avLst/>
          </a:prstGeom>
          <a:noFill/>
          <a:ln>
            <a:noFill/>
          </a:ln>
        </p:spPr>
        <p:txBody>
          <a:bodyPr lIns="92939" tIns="92939" rIns="92939" bIns="92939" anchor="b" anchorCtr="0"/>
          <a:lstStyle>
            <a:lvl1pPr marL="0" marR="0" indent="0" algn="r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563031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C88A8-44A0-42F3-B3FE-6C4A74307D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19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Smoke and</a:t>
            </a:r>
            <a:r>
              <a:rPr lang="en-US" baseline="0" dirty="0" smtClean="0"/>
              <a:t> dust, ozone, anthropogenic PM now in one unified system with CMAQ  Unified</a:t>
            </a:r>
          </a:p>
          <a:p>
            <a:r>
              <a:rPr lang="en-US" baseline="0" dirty="0" smtClean="0"/>
              <a:t>Now using a version of CMAQ supported by EPA CMAS community   Supported</a:t>
            </a:r>
          </a:p>
          <a:p>
            <a:r>
              <a:rPr lang="en-US" baseline="0" dirty="0" smtClean="0"/>
              <a:t>First time in 7 years we’ve seen consistent improvement in ozone predictions  Updated</a:t>
            </a:r>
          </a:p>
          <a:p>
            <a:r>
              <a:rPr lang="en-US" baseline="0" dirty="0" smtClean="0"/>
              <a:t>Inclusion of PM in operational model provides </a:t>
            </a:r>
            <a:r>
              <a:rPr lang="en-US" baseline="0" dirty="0" err="1" smtClean="0"/>
              <a:t>refliable</a:t>
            </a:r>
            <a:r>
              <a:rPr lang="en-US" baseline="0" dirty="0" smtClean="0"/>
              <a:t> PM product for all of U.S.  Reliable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96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5236-E55B-4E96-B796-94093E87A879}" type="datetime1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</p:spPr>
        <p:txBody>
          <a:bodyPr/>
          <a:lstStyle/>
          <a:p>
            <a:fld id="{6514ACC3-CD7C-409D-A588-34863659BA65}" type="slidenum">
              <a:rPr lang="en-US" smtClean="0"/>
              <a:t>‹#›</a:t>
            </a:fld>
            <a:endParaRPr lang="en-US"/>
          </a:p>
        </p:txBody>
      </p:sp>
      <p:pic>
        <p:nvPicPr>
          <p:cNvPr id="10242" name="Picture 2" descr="http://www.earthzine.org/wp-content/uploads/2010/11/NOAA-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2" y="0"/>
            <a:ext cx="1193493" cy="119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14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BFE7-2786-4FE2-89E6-3E3BA0D40E36}" type="datetime1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ACC3-CD7C-409D-A588-34863659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85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528B-ADF3-44B1-8A35-971B94FE432D}" type="datetime1">
              <a:rPr lang="en-US" smtClean="0"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EC8A-953B-49DF-91CF-F91D7C6C1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31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2311-F143-47EF-966B-5E2976E38EDC}" type="datetime1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EC8A-953B-49DF-91CF-F91D7C6C1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75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0AE1-8487-4C2D-ABF7-E63230EEB9ED}" type="datetime1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3A04B-3655-47AA-8885-DCCD93288A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41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C678-FA5B-4F6F-9045-8C6113A429AB}" type="datetime1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ACC3-CD7C-409D-A588-34863659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5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83F12-E2CF-4580-9384-7137B10CADF9}" type="datetime1">
              <a:rPr lang="en-US" smtClean="0"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ACC3-CD7C-409D-A588-34863659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65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7242-C69A-4465-8AB1-6DF929AF10CC}" type="datetime1">
              <a:rPr lang="en-US" smtClean="0"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ACC3-CD7C-409D-A588-34863659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51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4E1B7-AF27-486D-B8E9-215BB42E0091}" type="datetime1">
              <a:rPr lang="en-US" smtClean="0"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7EA50-5F56-400B-919F-774C6AD9484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334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C131-6386-4DB8-9A21-C01612343D51}" type="datetime1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ACC3-CD7C-409D-A588-34863659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50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B7B2-629C-4620-A708-AEB73DE5EB95}" type="datetime1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ACC3-CD7C-409D-A588-34863659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71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B256D-B876-4909-AFEE-53B30227ED51}" type="datetime1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ACC3-CD7C-409D-A588-34863659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28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10757-81E1-4689-ACF0-BE7D3DBFA6EF}" type="datetime1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514ACC3-CD7C-409D-A588-34863659BA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AutoShape 2" descr="https://encrypted-tbn0.gstatic.com/images?q=tbn:ANd9GcS5aFMKku43t-n9sT3ahNkDrXz9dseofrJkqy6N6ErtLjMgVPw_NPrAbyFD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https://encrypted-tbn0.gstatic.com/images?q=tbn:ANd9GcS5aFMKku43t-n9sT3ahNkDrXz9dseofrJkqy6N6ErtLjMgVPw_NPrAbyFD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data:image/jpeg;base64,/9j/4AAQSkZJRgABAQAAAQABAAD/2wCEAAkGBxQTEhUUExQWFhQXGB4aGRgYGRYeHhsYGxwXGh4fJB8cICogHCAmHxkdIjElJi0rLi4uHh8zODMuNygtLisBCgoKDg0OGxAQGzAmICQsLDQ0NDQsLCwsLC0vLCwsLyw0NCwsNCwsLCw0LCwsLCwsLCwsLCw0LCwsLCwsNCwsLP/AABEIAOEA4QMBEQACEQEDEQH/xAAcAAEAAgMBAQEAAAAAAAAAAAAABgcDBAUCAQj/xABGEAABAwIEAwUEBwUFBwUAAAABAgMRAAQFEiExBkFRBxMiYXEyQoGRFCNSYnKhwTNDorGyFSQ0U9EXY3OC0uHwVZKUwvH/xAAbAQEAAgMBAQAAAAAAAAAAAAAABAUCAwYBB//EADsRAAEDAgQDBQgBBAICAgMAAAEAAgMEEQUhMUESUWETInGBoQYUMpGxwdHw4SMzQlJi8YKycsIVFiT/2gAMAwEAAhEDEQA/ALxoiURKIlESiJREoiURKIlESiJRFycY4ktbVQS+6EKIzAQomCSJhIJ3BrU+ZjMnFTqXDaqqHFCy402H1K37K7Q62lxs5kLAUk66g+uorY1wcLhRZYnxPMbxYjIrI84EpKlaBIJJ8hqaE2F1i1pc4NGpXCtuNrBe1ygfizJ/qArSKmI/5KzkwSvZrEfKx+hK6tjibL090625G+RaVR8jW1r2u0N1BmpZof7jC3xBC26yWhKIlESiJREoiURKIlESiJREoiURKIlESiJREoiURKIlEVecRdo623l27FuS6lRRK+agY0QnVQO41FQZawtdwtGa6uh9nGSxNnmks0i+XLqTp1yXU4GuMQcU4u9QUoUAUAhKSkgmRlHiEg+9roK2U5mJJkULGI8Oja1lIbuBN9Tfz0+Sl9SlQqn+OWBc4whjl9W2fQ+I/kqqqoHHUBvgu9wd5psJdN/8j9vspT2TX5VarYV7bCymOiVSR/FmHwqTRPuzhOypfaanDKkTN0eL+Yy+llM7hkLSpCtUqBSRJGhEHUaipZFxYrnmPLHBzdQbqkOP8EZYvEM26SlKkJkSpXiUpQ5mdoqnqY2skDWr6PglbNUUjppzcgnYDIAcvNWhwtwezYqWppa1FYAOfLpBJ0gCrGGnbESQuMxHGJq5rWyACx2v9yu3f3aWm1ur0ShJUfQCa3OcGgkquhidNI2NupIHzUP7POLri9W4l1tGVAnOmRqTokjWdjrptUWlqHykghX+OYRT0LWujcbnY9NT9OakmG8Q2z61NtOpUtJIKdj4TBIB3HmJFSGSsebAqnqMPqadgfIwgG2e2f0PQrqVsUNKIlESiJREoiURKIlESiJREoiURKIlEWK4uEIAK1JSCQkZiBKjoBrzPSvCQNVmyN7zZgJtnlyG6g3FPGb1rftMqQEW8pKlblaFaE7eEJM6DWU7wahzVLmShuy6TDcGhqqF8oN352HIjO3W/PrpdT4Gpq5hVB2qWare+aukaZwFA/7xsj9Mn51V1jSyQPH6Qu89m5m1FG+nftcf+Lv0rq8OY1it1cNOlvLa5vEAAhJQZBIKvEuJnQkSBtWyKSeRwdbJQq+iwqkgfEHXktlnc35ZZD8KyqsFyCo7GcUWjF3Xmkd4tDpATBM5U5Nk66RVPI8icuaL5r6RSUsb8KZDI7hDmjPIam+63+zvFVoxNxLichuM2ZEEALJLidDqOYH4qzpZCJjff/tRcdpGPw5pjN+ztY63HwnTLqfBXFVquBVO8S/W46hPIOsp+ACCf1qql71TbqF3+H/0sELubXn6gfZXFVquAUB7XsX7u2Qwk+J5Xi/AiCfmrL8jUKukszh5rp/Zek7SoMx0YMvE/wAX9FD+FeMUWdo8yG1d6uSlwEHxEZRIMQE789aiQ1AjYW2zXQYlgz6yqZKXDhFrjpe5+fkpF2N4RCXblQ9r6tHoIKj8TlHwNSKGPIvVR7VVd3MpxtmfoPv81ZZManarBceBdaOEYwzcpKmHAsAwY3B8wdR5dawZI14u0qTVUc9K4NmbYlb9ZqMlESiJREoiURKIlESiJREoiURRzjDi1FilMoUta/ZSJAgbyqI+Ak7etR56gRDRW2FYTJXuNnAAanU/L9CgfadFwi3vWVlbKhkIJ9he+3uk6g/hHWodX3wJG6LpvZ69M+SjlbZ4z8R9wNvFc17EzfWoYe/xTAzMrO7rcSpB6qygKB96Bz31l/as4XfENOqmNphQ1PbRf2n5OH+p2PhfI8vDSx+zbGfpFkgKMuNfVq9B7J+KY16g1PpZOOMcwuSx+j92rHEfC7Meevr6WXjtPwzvrFagJU0Q4PQaK/hJPwryrZxR35LL2dquxrWtOjsvx65KA8O8ZXiLdFrbNZ1JmFZVLUATOw0EEnUzUKKokDeBgXT12DUb5zU1D7A2yuALjr+Fa3C7lwq2bN0nK/BzTl11MHw6CRGlWUJeWDj1XEYi2nbUOFMbs21+Wa4mAcEm3vF3an85WVnLkiCszvmP8q1R03BIX3VjW42KikbTBlgLZ3voOVvutrEeCWHrsXZW4lwKQqElAGZEQdUnoKydTNc/j3WmDG54aU0oALbEZ3vY679VJqkKnUQTwOP7Q+m98T4ysoKPIgDNm5acuVRfdv6vaXV8ccPuPunBta9+vK2/ipfUpUKqPijDH7zF0tuNrS0VBCSQQC0iVKIO2viI9RVXMx0k9iMvsu7w6pgosKL2OBdYk5/5HIC3yC+drL6V3LNu0hOdKRJSBmKlwEonfQAGPvUrSC8NAT2ZjcynfPI42J55WGp/eSs3h/DRbWzTIjwJAJHNW6j8VEmrGJnAwNXHVtSamofMdz6bDyChParxT3aDaNHxrH1pHuoPu+qufl61DrJ7DgHmui9m8L7R3vUgyHw9Tz8vr4KO2fCV9bMtXtsuVlOZSEaqCTqNNQ4CIkfkd60Np5WNEjP38q2lxahqZX0lQ3K9gToT9W9D6hWvw/cvOW7a30BDqkypInSdtDqDHLltVlEXFgLhmuIro4Y53MhddoOR/dfHddGtiiJREoiURKIlESiJREoiURKItHGcJaumlNPJzJPzSeRB5EVhJG17eFyk0lXLSyiWI2I9eh6KoMSw53DlOWz8rtHxooAxI1SsDktJAlPMadDVU9joSWO+E/t13tPURYk1tRDlKzbpu08wdjsfMLUwPD/pbamUEC7Y8bJB/aNg+JE9UnxJP3iNhIxjZ2g4R8Q06/uy31lQKOQSvH9J+Tv+J2PgRk4dL669jsmcfTeOJ7tZbUkh0xAQpOqSehmRH3jppW2iLhIRbLdV/tM2B9I13EOIHu9QdbdNDforddbCklKgClQIIOxB0Iq0IvkVwjXFpDm6hY7OzbaTlaQlCeiUgD5CjWhosAspZpJXcUjiT1N1nr1a0oiURKIlESiJRFwLjhC2VdJu8qu9SrMfESFKAgEgzEaERGwrQadhfx7q0Zi9SymNNccJFtMwN9OfW6zcW44LO2W9Eq9lA1grO09BzPp1rKaXs2cS14ZQmtqBFew1Ph+VVfBnDoxJ19b7xzQToRnK1e9H2R+oFVkEPbElxXbYtiJwyONkLMvOwA28T/KnPAXDV1ZrdS67mY/dpBkKJ1zQdUaaQNyTvAJm00L4yQTkuaxrEqWtYx0bLP3O46dfHYeJU0qWueUbb41tVXf0UL8WwXpkK/sA9fynTeo4qWF/Ard2C1TaX3kjLlvbn4ets9FJKkKoSiJREoiURKIlESiJREoiURaeL4W3ctKaeTmQr5g8iDyIrB7GvHC5SKWqlppBLEbEftvBQPhrs6dt7zvi8A22qUFPtLEbGdEiDB3nWI3qFFRuZJxXyC6bEPaKKopOyDO84Z30Hhz5j15KxkNgTAAkyYG5PP1qwsuSLidSvVF4vK1hIJJAA1JOgApqih+L9puHsnIl03Dn2LdJcJ+I8H8VS46GZ+dreOX8rB0jWi5K4b/afcr/AGGGry/aedSj+EAn86ktw0f5P+QUR+IQN3+6595x7iwSpYZskhIKiD3yjAE8lATW5uHw7k+i0jFIyQBf5fysGE9omLOtpdDVkpKhoIeSdCR9ojlXrsPhGVz6fhZSYiyN5Yb5fvNdVntLvEH67Dsw5qZeSfkkiT860uw5v+L/AEWbcRhduuxhvapYOKCHVOWqz7twgp/iEpA9SKjvoJm5gX8FLZMx+YKmdtcocSFtrStB1CkkEEeRGhqGWlpsVsWWvEWN9lK0lK0hSVCCkgEEdCDvXhAIsVkx7mODmmxCr3FOzdSbhD1i6WhnEgkygcyk7nT3T86gvoyHB0ZsurpvaRr4HRVbOLL59Dy8R8lYk5U6nQDUmOXM8qnaLk/iOQ1VTce8fl3Nb2qob2W4N1+SeifPn6b1lTV8XdZou5wXABFaepHe2HLqevTbx04zeB2iMOVcLuEm4VHdoQdUkESkp3Jjc7DSJ56hFGIuInNWDq6rfXiBkZEY1JGuWt9PDc9NrN7OsZcurMKdkrQotlR97KEkK9YVB8wasaWQvjuVx2O0cdLVlsehF7cr3y9PkpPUhUyURKIlESiJREmiJREoiURamKXhZbU4GnHsvuNBJWRzgKUkH0megNZMbxG17eKKFWXavbvFSWrPEHFI0WEMBRSdRqEr01B36VMdQPaAXOaL9f4WPEtv/aGP/TcU/wDin/qrD3T/AJt+acXRcribtTWyyVtYfdoVMZ7plTbSSdASQSTry0nrW6GhDnWLx5G5Xjn2Giid5av3hC7+4U8Nw0glDKeYgD2vU6+tWUcbIvgFvqqGfEpHGzMvqt61tUNjK2hKB0SAP5VkTdVr3uebuN1losVrYp+xd/4a/wCk16NVsi/uN8R9Vz+Df8Ez6H+pVev+IrdW/wB937sF2axUVeHmUrGVaQpJ5KAI+RovWuLTcGy5rGErt1FyxfctXDuEmW1fiQrQ/p0rx7WyCzxdT4cRlZ8WY9VJOFe1tJWWcQSltSVZPpDYUWSroZ1QfPUbnwiq+fDiO9Fn03V9HO14HX5q0mnAoBSSCkiQQZBB2II3FVZFsit69URRvj3B37q1KGFlKgZKJADg+yTy6jWOvUR6mNz2Waf5VvgtZBS1IfM245/69fzvy5GFYjhFphlmtD+V68fbIA3yTsRPshJ1zbkjTyiOjjhjIdm4rooKyrxOra+G7YmH59DzJG2gGvXS4G4ETeMl51a0JzlICQPEABJBPnImDtWFPSiRvESpGMY66il7KNoJtfPYq3cNsG2G0tNJCUJEAf8Am5J1mrRjAwWC4SoqJJ5DJIbkrZrJaUoiURKIlESiKE9pWD3b6W1WypS0c2RJIXn5KBnWBsBB1O86Q6uORwBbsui9n6yjgc5s4zdlc5i3I+PPTwXC4X7SlIPdXwJgx3oHiSRpCkxr6jXyNaYawjuyKzxH2aa8drRnXbY+B/OXUKcY3xMyxam5CkuJOiAlQ8ajsAfnPQA1MkmaxnHqubpMMmqKn3cgtO9xoOf45rZ4fxhF2wl5CVJSqRChBkGD5ETzFZRSCRvEFprqN9JMYXkEjkulWxRFEuL+FmVzeId+h3LYKvpKIGg5ODZxOgkHpG2lSoJ3DuEcQO345LEjdcLgvtTbeytXoDS1EpbfhSWXoJEgqAKCY2OnpMVvqKBzO8zMctx+Vg2VriW3zCsO8tEPNqbcSFtrEKSRIINV7XFpuNVtVNY3hC8KdDayV2Lhhl06lpR/drPTor/vF7TVAnb/AMh69VTV9Df+pHrv1/n6rZreqNKItbFP2Lv/AA1/0mvRqtkX9xviPqufwb/gmfQ/1Kr1/wARW6t/vu/dguzWKipRFxuKMTLLQS3q86cjYG8nQn4T8yKyY25UqlhEj7u+EZlZ8IwZDNuGSAoEeORIUo7n9B5AUc4k3WE07pJOP5dFmwXFrjCVSyFPWJMuMEypoHdTZPzKTv8AHMI89MyfM5O5/lWtHiF+5Jr9f5VxYNirV0yh5hYW2sSCPzBG4I2IO1UckbmO4XDNXAN1u1gvVEeJuBWru5bfJKdYeTr40gaR0OgB8j1GsWWlbI8O+avcPx2Wkp3QgX/16E6+PPx6aSq3YShIQhISlIgACAAOVSQABYKke9z3FzjclZK9WKURKIlESiJREoiURR3ijg+3vRKxkdjR1O/xGyh669CK0TU7JNdVa4djFRRGzTdvI6eXL9uCq3T2fXYuUW65LBUVFxJOQJESY5LiBB59RrVf7pJxhp0XXn2gpDTunb8YFrHW+w6jw+quW0tktoS2gZUJASkDkBpVs0BosF8+lkdI8vebkm5WQmN69WCpjirHVYq+W0EjDmVctPpDiTv/AMMcuu+8ZbylphC3id8R9P5VVX1vZjgbr9F8uLRC0d2tCVIiMpGmm3pHlUm9lRNe5ruIHNesCx27wyEpzXVkP3RP1rQ/3Z95IHunoIjU1HnpWTZjJ3ofFXVLiQd3ZMj6fwrJscQs8VtVBJS8y4Mq0HQpnkoboUNwfIEHY1UuZJTvzyIVvcEKqcctHMIX3VwVOWiv8O/EkD/LXHvAbHmBpzCbmnmFQLjXcfdU1bh5c7jj3XJHHVtMQ7HXKmP6p/KpfYP5KH/+Omtt8/4W4rHWH2XQ24Cru1+E6K9k8jv8K18JBzWsU0sb28Q3H1Xrg0f3Jn0P9aqP+Iryt/vu/dl2orFRV5UYBJ0A1JPSiDNRnAkm6uF3ah9WiUMA9Oav/Op6Vsd3RwqfP/RiEI1OZ/Ck9a1ASiLRw3E14U+bhoFVo4f7yyPd5d6gciOY5/Ip1TwCdtjqNPwrrD60/wBt/l+FddndIdQlxtQUhYCkqGxSdQaoHNLTYq7WavESiJREoiURKIlESiKvu0DjN61uG2bconLK8wBEqPhEk6QBPL2qg1NS5jw1q6rBMGhqqd0s4OuVumvj/C56+PcQZGZ+0QUESFpCwkjrnClJPwrD3qZubmqUMBw6Y8MMxvyJF/lYFZrbtbT+8tlD8KwfyKRXorxu1a5PZJ/+Eo8xb7lWBhN8H2W3glSQ4kKAVEwdtiRqNanMdxNDua5apgMEroiQS02y0W3WS0Kse2HigJ7vDkOBtdx+2WTGRgyCJ2lcEek/aBqzw+n4j2p0Gnj/AAtFRIWMJAuVxbW3S2hKECEpAAHl+tWRN1yb3Fzi52pWWixWvf3iGW1OLMJSJP6AeZOlAL5LOON0jg1upVZt8VXDd0bphXcudEbFPRQ2XPOf9Kmuo2PjtIukgj7FoaDdX5wlipxqxWi9s1ISoAFRENudFNycwI3nUD7Rrmp4/dpbxuv9R4qYDxDNUfx9wY7hr+RUqZXJadjRQ6Hoocx8a6OgrmztsdVpc2yjBFWDmB2qxWVNysAJC15RsMxgfCtXu7FjwNvewXkuq+0r5mvewZyXthyWT6c7BT3rmUiCMyoI6RNeGnYsezZe9h8l3sE4xcYSltSErbSIEeFQHqND8vjUeSkOoUSehZIS4GxPmprg3ELFzohUL+wrRX+h+FQ3Mc3VVU1LJF8Qy5rq1io6+KTIgiQdCKL29ll7LeIkW12vDC4FNLldvrORRlS2ieWxI855qqFXwcTe2Hn+V09FM6SMFwzVv1TqalEUW4o45t7NYaIU45oSlMeEHqesax/KRUaaqZGbbq6w7A6itZ2gsG8zv4flcvtI4wXbBtq3UAtxOcr0OVGwgHSTrqennprqqgssG7qbgGDsqi6Scd1ptbmd7+GS4GG47iNk+wb1Siy+dlqSYEgEiDKSnMDGnT00MlmicO00Ks6ihw6uhkFIBxM5AjPPLre2qtyrRcKlESiLkcQcOW94nK8jxAeFY0Un0P6GRWqWFkg7ynUOJVFG68Tstxsf3nqq3xXBsQwxDgZcU5arSoEgTlBBBJT7h+8NNp6VAfHLADwm4XX01Zh+KPaZW8MgI87bX3HQ+XNeOzH6EsrYuGwt5xXgzozDKEkwDqUn2iduWteUnZHuuGZWXtD78wNmgdZjRnY2NydxuNLa75K4G0BICQIAEADkBtVqBZcC5xcSTqViv7tDLa3XDCG0laj0SkEn8hWTWlxAG68VC2dqL3vrq6QFLul54PuNjRtIO4hPMRpFdI0dm0Mbsudrat/bdw2t9VqnDrqz1t1F9n/JWfEkfdP+nyNZ3a7VYdrDPlIOF3Maef75rbtuLLZSCpai2pOikLBzA+g3+HxivCwrU6ilDrAX6jRRXjPiNFwlDbJVlBJVIiTsn+ZrfDE4G9lYUVK6Ilz9VY/Y/geEOpStJ768SJUh8JBQRElDclJTMEK8RGmo2qoxGaqBs7IdFbMDVcdU62Kj+2TFcRZCmLhDDtm6fqne7MpVqQCc3hcT12InzAu8OihkIc0kOHX9yWt5IVOiulaCBmtKVkiURKIlEQGDI0I2NYOYHDNFNeH+NcqCi5lRSPCsCSr7p8/P59arpqctOSq6jD7m8X/S6WS7vN5tbc8v3ix+gPw9DWrut6rReCn07zvQfv7ZbF5w6htj+7JyPNEOtr3V3iDmGp39Np5VjxXydoV5DWv7YOecvRXZwnjab20ZuUwO8QCoD3VjRafgoEVzs8RikLDsulBuF161L1U9xalNpixeuGe+ZX4gk7HwhPPQlKhsfLqKqprRz8ThcLvsMLqvCxDA/heMr8s7+OY3WlYleKYmhfdw2FJJTuENIjSfOI9TWDbzzXtl9lImDMKw4s4ruIOe5cd/L6BTLGuB3LnEO+cdm2GUhJJJ0iUAHQAkTPntUuSmL5eInJc/SY5HS0HZRt/qZ56DoTzI+2qnlTVzKUReHnkoGZSglI5kgDXTc+deEgarJrHPNmi5Rt1KvZUD6EGgIKOY5uosvderFcS34Vtm7kXTbYQ5BEJ9mVaFUcjEjSNzWkQMD+MDNWL8VqZKb3Z7rty8ctr8vHkF263KuVR9t/GzSWF2DKip5ZT3pTshAObKT9owNOhM9Db4ZRve8SEZBa3u2VRXPFFysBIc7tIEBLYywB5+1+dX7aRo1Ve2jhbna56rR/tR+Z792eveL/1rZ7sxbuxj/wBR8gsFxcLcOZalLVESoyY9TWbIms0WTWtaLNFljraslkt31IUFoUpC0mUqSSCD1BGorXJE2QWcEBVxcCdsxGVnEdRsLhI/rSP6k+Wm5rnazCS3vRfJbWyc1bV9aW99bFC8jzDqdwQQRyII5g6gjY1Ttc+J9xkQtmq/NPaBwS7hj2UythZPdO9R9lXRY/PcdB1dBXtnbY6rQ5tlFas1ilESiJREoiVi5ocLFFOLTj1KWkBba1uAQoykAkc/judKrPdnk5KpfhpLyWkAKS4JjjdygqRIKdFJVEidvgetaXsLTYqDPTvhdZ26kXZFiaGnryzK05e8DzXiGzghaR6EDTzNVuIxk8Lx4LoqGQviF9VadVSmLXvbFt5OV1tDid4WkKE/GsXNDhYhbYp5IXcUbiD0Nl9tLNtpOVpCEJ6ISEj5CvWtDRYBeSzSSu4pHEnqbrPXq1r4DRLL7RFxOMrJt61W268lhCinxqiJBCgNSByrTO0OZZxsrHCppIakSRsLyL5C+4tsDzVQX+CWbR8OIhZH2GVn8wrL+dVboo2/5+i72GtrJRnTWHV4+lr+i0GMSus2W3fuVdMqnAT/AMqVGtYe+9mkqS+mpeHimjYPED6kBW92cKujbKN33ufvDl70EKyZURvrEzVrS8fB3+e64PHhSioApuG3Dnw6XueXksvaNxGbCwdfTHeaIbn7atAfOBKo5xVlSQ9tKGKjcbBflVaySSokqJkkmSSdSSeZrtmMDG2CjLzWaJREoiURKIleIpFwfxpdYcuWFy2TK2VaoV8PdPmIOg3GlQKvD45x1WTXEK88D4rw/HLdVs6AlxSfGws+IH7SFe9B1BGo5gVzctNNSP4h81uBDlSPHvBb2Gv5FStlZPdOxoodD0UOY+NdFQVzZ22Oq0ubZRirJYpREoiURKIlEStZjaTcovkU7NvJLqb8A9o1xh60IWpTtpspomSkdUE+yR9mcp12JkVldhrJGlzcj+/vNZteQr84yxJxuwcftlwoBCkqASZSVJk6giMpNcdUlzIyRqFdYPDFPWMjlF2m/MbG2nVVnb3+L3TZdbcdU2JlSVIQNBJ2iq4PqHi4Jsuykp8HpZBG9rQ42yIJ1+a08Hwq9v0OKS8VJR7QcdX0J21nasGRySgkH1Uiqq6LD3ta5lidLNH8KZ9jD0sPo6OBX/uTH/1qXQHukdVz3tYy08b+bSPkf5Vi1PXJqNcd8OuXzCGm1pQUrz+KdYSocvxVHqITK2wVvg2Ix0MxkeCbi2XiD9lX3+zS+bOZJYWR5z+S0RUH3KUaWXVf/stDILO4h6fQ3W4i3x1kQkGB9n6MR8qztVN0+yjmTApjd2vXjCsLhN24VaoVdAh4lWYFISRCiBoNNgKnQl5YOPVcribadtS4U3wZWzvsL6qJdu+HqdwzOkT3LqHD+GFNn+sH0mrbC5AyoF9/+1WvGS/OVdgtCV6iURKIlESiJREJrFzg3VFNOFOzXELopcSg26AQQ67KDoQZSB4yeYMAedVNXiUDRw6rNrCr6Xw0ldj9Ev3jciILqwlCp5ERsociST1mTXO9sRLxxi3RbrZWK/OPGvCzmH3HdKUHG1SWnExC0+cbKHMfoQa6qirBOzPVaHNso/VgsUoiURKIlESiJRF6QgqISkEqUYAAkknQAAbmtcrg1pJQL9Vt4I5/ZKbQgF0WqW4kRnS2BE7e0K4Gr/ql/DvdWuHzCCpjkdoCL+G6w8A4A9a2rjL+WVLJGUz4VJSP5g1GponMYWuVhjVfDVVLZYb5ADPLMEle+CuEfoAdl7ve8y6ZMsZc33jM5vypT0/ZXzvdeYvi/v8Awdzh4b731t0HJZOEOEUWHeZHFL7zLMgD2c0RH4jXsFOIr2OqwxTF31/DxNA4b+tvwpJUhVCUReXHAkSogDqTFCbL1rS42AWonF2CrKH2io8u8RPymsO0Ze1wt5pKgN4jG63gVu1mo6rvtc46RZNfRkoQ6++hQKV6pQ2ZTKh706gDbQztBscPo3Tv4r2AWD3WX5wArrmN4RZaF9rNEoiURKIlESiLfwHGHLR9D7OXOg6Z0pUD1EHb1EHoRUWopWzNLSvQbL9D8Cdp9tf5WlwxcnTu1HwrP3Fc/wAJ19YmuWqqCSA31C3tcCppiFi2+2tp1AW2sQpJ2I/858qhNcWm41WS/MvaRwI5hr0iV2rh+qc6HfIroofxDUcwOow+rZO2zviWhzSFD6t1gleolESiJREoiURXL2A8MJV3t662kwQhgqEkESVqAOnNICt/aGmtczjFTdwjafFbYxurmvrpLTa3VzlQkqMbwkEn+VULnBoJOykwxOlkbG3VxA+ajdv2iWCt3in8SF/oCK0CriO6t3+zte3/AAv4EfldS34ns1+zcsyeRWkH5EzWwTxnRwUJ+GVjPiid8ifoum08lQlKgoeRB/lWwEHRQ3Mc02cLLJXqxUR7S8dctbUFk5VuLyZuaRBJI89I+JqLVymNnd3V77P0MdVUntRcNF7c9lCrbs6vbgJddeRK0g+Na1Kg666Hr1qIKOR/eJXRSe0VFTExRsOR2AA+v2X3F+zNxhhx43CD3aSojKRIAmJnfpR9EWtLr6JS+00c8zYhGRxG2t9VNOy7E1v2I7wkltZbk7kAJUPkFR8Kl0by6PPZc77RUzIKzuCwcAfPMH6XVA9pl0tzFLwuCCHSgD7iIQn5pAPxru8MY1tO2y5p+qjNWKxSiJREoiURKIlESiIRWLmhwsUVncCdrr9tlavMz7GwX+8QPU/tB66+egFUdZhId3ositjZOaupLlpilooAoft3RBj5+qFDQ6wQYqhtJA/kQtuRC/OPaDwS7hj+UythZPdO9R9lXRQ/PcdB1NBXtnbY6rQ5tlFas1ilESiJNeXCL5NYl7RuilfCfBrr95aNXDbjTVwVEEiFKQ2nMqAdQDoASI10mKrauvaI3GM6fdZtbnmv1DY2aGW0tNJCG0CEpTsAK5Nzi43Oq3rU4jfZRbOG5JDJGVcZphRCY8OvPlWqUtDDxaKXQRzPqGiD473Gm2e+SqrGbTBi0tbDzocCTkQAuCuDlBzo2nfUVWyNpuElpN/3ou3pZcaErWzMbw3FzlkN9Ha+S5/CfCiLxtxRuUNLQfZUAZTAOb2hAmR8K1wwCQE8VlKxPFX0UjW9kXAjUc+WhUt7HLQJN0oEKGZKEqHOM5J+MipVC23EVRe1Upd2LSLGxNvG38qyqsFyCj3HHDxvbYtpIDiVBaCdpAIg+RBP5VoqIu1ZYaq1wfEBRVHaOF2kWPgq3a4exlICEm4CUiABcAJAGgA8cRVeIqkZC/z/AJXXOxDBXHjdwkn/AIZ/+q2muz3EHyO/eAHPO4pZHwEg/OsxSTO+I+q0u9ocPgB7Flz0aGj98lZfDeCIs2Eso1jVSjupR3P6egFWEUYjbwhcdX1r6ycyv8hyHL93VRdufBiw6cQZSVIUAHwNcqkgJC4+yUgA9CJ510WE1ob/AEneSrpG7qnprog4HRakr0kDVF6KCACQQkzBgwY3g84rW2VrncIKWXmtqJREoiURKIlESiLqcO8Q3Fk73ts4UK94bpWByUnYj8xyiolTRxzts4L0OIV24Fx5Y4ywbO+Slp1YAyqPhUrYFtZ2VOwOusDNrXOTUU1I/jZmB+5rcHByqLjrg97Dbju3JU2qS07Gi0/oocx+hFXtDWtnZ1WpzbKN1YrFKIrA7FbO3fvVsXLDbyVtFSSsTlUgjbyIJn0FUeL8UbQ5hstkeav7D+HLRgyzasNq+0hpAPzAmuddNI74nE+a22CjWHH6Tjtw5uizt0sjp3rp7xRHmEjKakO7lM0f7G/kMl5upzUNZLm8QYOi7ZLLilJQSCcsSYMxqDzitcsYkbwlS6KsfSSiVgBIvr1UXb7LLMKBK3iAfZKkwfKQkH5Go4oY77q6d7U1hbYBoPOx/NlzcZ7KwpxSrd4IQozkUknL5Ag6jpWuShubtKl0ntUWRhs7Lkbg6qZcJcPJsmO6SrMSoqWqIlRgbchAAipUMQibwhc/ieIOrp+1cLC1gOQXarcq9KIlEWpiGJMsJzPOIbH3lAT6dfhWLntb8RW+CmmnPDE0u8AoyntGtFPtst5151hOeMqRmMDfxHWOQqN75GXBoVwfZyrbC6V9hYE21OXhl6qYkVLVAoVxd2cWV0y93du23cFKihaBk+sgwTlgEE7yDvUyCtljcLuNvssS0Fcnsz4Wwx+zafFm2XvYeDmZeV5GivC4SEyfFHQittXPO2Qt4stvDyXjQLKV8W8IW9/bfR3E5AnVtSAAW1DpyjkRsR8CIsFQ+F/G1ZEXX544t7Pb2wKitsuMjZ5sEpjqobo8508zXUUuJxS2ByK0lhCic1YB7TusEmhkaN0svSkkGCCCORox7Xi4RfKzRKIhrwmwRTzs77OTiQ7w3LbbaT4kJOZ0a806BAPImfSqatxN0J4Q38LY1l1eHC/AVjYwWWQXB+9c8S/WTon/AJQBVBNVyzfEVtDQFHO1riG2bQbW+tH1tOatvN93AUBukkylaZ2I1HUGpFDDI53HE4XGyxcRuqBtcNddDimWnXUNkZlJQTlBnKVZZyzlPPlvXTe8tZZshsVptyWXDsEuX15GWHXFTEJQrSep2SPMxXslZEwXJQNKvrsm7O1YfmuLgg3K05cqTKW0EgkTzUSBJGg2HOeZxCv94Nm6BbmNsp1juKItbd24c9hpBUfONgPMmAPMioEbC9waN1mTZR/swwtbVkHXh9fdLVcu/idMgRyhMacjNb6t4dJZujch5LFoyUuqKslFsU49tGH1sOFYUiJUEymSAY0M6T0qM+qjY7hKuqfAauogE0drHa9j+PVZ7Xjiwc2uED8QUn+oCshUxHdapMDr49Yz5WP0K69rijLn7N5tf4VpP8jW0PadCoMlLNF8bCPEELbrJaEoiURV3x5fYl9J7i1z92pAUC0jXWQcy/d1B100IqBUum4+Fmi6vBoMN937aotxAkZnLnkN/VcbDuzO6eVnunQgnUyS4s+pmPjJrU2ie7N5+5VhP7TUsLeCnZe3/i38+gUzwfs/smIPdl1Y950z/CIT+VS2UkbNrrn6r2grZ7ji4RyGXrr6qVVJVIlEVfuK/szFSo6WWIq1PJu8/QOD5k8gmp39+D/kz1b/AAsdCrAqCskoi5V5w1Zuqzu2lu4r7S2m1H5kTW1s0jRYOI815YLNZ4JbNR3Vuy3G2RtCf5CsXSPdqSfNLKLdoXZwxiI7xJDV0Bo4BoqNgsc+k7jzAipdJXPpzzC8c0FUDxHwheWJP0hhSUzAcHiQf+YaCehg+VdNT18M2hzWktIXDmpgc06FYpXt0W1hV2806ldupaXgfCW5zT003npzqNUNhe0h9l6L7K++HOPbxhltWL2jjTatBcpRp0+tbHibnrAmdBzrmJqWNziIHX6fjmtwcd1NsSsLbEbUoXleYcEhSSD6KSobEdahse+F9xkQssiobwSoYQ7/AGbcpSlDqyq2uQIS+T7i/sujQDkRA6ZpdR//AEjtm6jUcuo6fvhiMslZNV6zSiKAcUq/tG/bw5GtuwUv3h5GNW2fidSOnmk1Oh/oxGU6nIfcrE5myn4qCskoiqfjXgB4OLubcl4KUVrQdVgkyYj2x5DX1qsqKR1y9ua7jCMfhLG08/dIAAO3LyPp4KO4S3YPHJcd5aubZkHM3PmFAqT8432rQwROydkfRW1S7EIRxwWkbyIs7yIsD8r+KlNp2WjvG1puEOs5go+GMyJmAQSDI05VIbQ5g3uFSy+1J7NzDGWvsRrofkCLK0aslxaURKIlESiLWxDEGmEFx5aUIHNR/IdT5CsXPa0XcVugp5Z38ETST0UPw7tIZevEMJQQ0s5Q4rQlZ9nw8gduuo2qK2sa6QNAyV9P7NzQ0jpnO7wzsOW+fMfLXVTmpi5tcziTA2r22ct3h4VjcbpUNUqHmDrWyKV0Tw9uy8Iuonwnxh3Cjh+JrDV20cqHFmE3DeyFhR0zHYgmSfOQJU1PxDtYhdp9DyXgOxU/BqCskoiURczHuILazR3ly8lpJ0EySfRIlSvgK2RxPkNmC68JstnD8QauGw4y4h1s+8hQUPTTn5Vi5jmGzhYr1cy+4NsHiVOWbBUd1d2kE/EAGtjaiVuQcfmvLBc5PZnhYM/Q0T5qcI+RVFbPfZ/9l5whdlixs7JClpbYtkD2lBLbY+J0/OtJdJKbEkn5r3ILVwbi6xvStph9txQlJQdCoc4SoDOnzEis5KeWKxcLICCuPecErt1qfwl0WyyZVbqk27h80j9mfNPoIra2pDxwzC/XcfleW5LVfx62vUnD8WYNo+vZLhGRStgtp32SZOnmcvi1rIRPiPawm4/dQl75FZuH8ddsnhYYiuZH92u1aJeQPdWTs6BG519YKvJYmyt7WIeI5fx++AG2RWPibtLZSfo2HkXd454Ww3CkBR5lfskDfQ8tSBrXsNE496XutGt0LuS7/BPDYsbfIVd484ouPundx1WqjJ1jkPnuTWiom7V19hp0C9AspBWheriXHFdq3cm2W4EuAAyrRMn3c2wMQdY3FaTOwP4Cc1Yswqqkp/eGNu3Pxy3ty8F263KuUW4r4IYvJUPqnv8AMSB4vxD3vXfz5VGmpmyZ6FXWG43PR934mcjt4cvotTs44duLMPJfVpmAQkKJRAElQHnIGwOlY0sL478S349iNPWGMwjbM2sfA+HiRmppUtc8lESiJRFUOL49eYbfP5ll4OJ8HebZZlCgBEZfEmBA38qq3yyQyG+d13lLQUeJ0UfCOHhOdtb7jPnkbm50Wrh3Dl/iiw8+tSWzste0H7CBGnyHnWLYZZzxO0/dFunxGgwpnZQtu7kP/sf+z0VmcOcKW1mPqkS5GritVH4+6PIRVhFAyPRcfX4rU1p/qHu8hp/Pmu3mExOvT0j/AFFblXWNrr7ReKL8fcFtYkxkVCXkSWnY9k9D1SeY+NSaapdA6403WLm3VT4Rc3tk4bQXTtq+jZlcOsrT1bC/dMcjO/QxcGOGdvHa/ofNV01RNTm5F2+o8VJk8Y4unT+4r03Ul9Jn0SYrR7hD19PwsBi0e4P75rBccRYs6IVcsMde4azEj1dJj4Vk2jgbsT4n8LB+LD/Fv2/K5tvhCErLqyp547uuqK1/M6D4VJGQsMgq2asll1NgicJDay5buOWzh3UyrKFfiT7Kh8K8cA8WcLrZDiE0eV7+K6jHEuLNpgXFs9GxeaUk/HuyB+VRjRQE6Eef5U5uLN/yaf35JccR4s4INywz1LLOY+n1pPzijaKAHQnz/COxdv8Ai0/vzXKewkOr7y6dduljbvlSlPogQkfKpLGhgs0WUKXEZn6ZLLfYUy6AFoBy+yRopMbQRBFegqNHUSRm7Svdu5fMiLfEX0p6Oht6PQuCQK1OghcbuaPp9FYMxZ4+ILHji767bLVxdNLbO4+jNSPMEyUnzEGkUEUbuJoz8Sszi1/8fX+Fyrm7daQjD3Sq/YdgJYM9+2QDC2lAGI10VpAIiM1ZOibftW90jfY+KlUlW6cEFq6fYziFmxeOsOAi6WcrLjichygAd0Ufu3JGu+Y6Ttmj4gyV8YcNN/z1CmsACvKqVbUoignFvZy3cKU6wru3lEqUFSUKJ/NJnpI8qhTUYf3m5FdNhntHJTtEUw4mDIW1H2P7mohYY/f4UsNPJUpvk2s6EfcXrA9JHlNRWyywHhdor6bD6DFmdrEbO5jX/wAh+c+qszhri23vBDasrnNtcBXw5KHmPjFWEVQyTTVcdiGEVNEbvF28xp/Hn5XXereqxKIlESiJRFF+PuF/prKQjKHkGUE6CDAUCeka+oqNUwdq3LVXWC4p7jMS/wCAjP7H7LtYHaONMNtur7xaEhJXBExtuSTpAnnvW6Npa0Am6rqyWOWd0kbeEE3t+/TbRbN1cJbQpayEoSCVE8gNTWRIAuVpjjdI8MYLk5BVDh+NvX+LNrQ73KQYQCR+zGpTGylK5j/QVVtldLOCDb8LvJ6GGgwtzHs4idf/AJc+gH7qreRcIKlICklaYKkgiUgzEjcTBq0uL2XBmN4aHkGx0OxssterBcTinhe3v2u7fTqNUOJ0W2rqlXLlpsYGlboZ3wuu1YuaHCxVWYvht5hp/vKTcWo2uW06pH+8RuPxbbak1cw1Ec2mR5fhU1Thn+Ufy2/hZLO8Q6nM2sLT1B/n0+NbiLKoexzDZwss9FglESiJREoiUReH3koSVLUEpG5JAH50WTWlxsAtLDRdX6slg3Dcwq6cBDaeuUHVavL0kRrWuWaOEd858t1aU2GF2cnyVm8HcFsWAKky7cLH1j6/bV1A+ynyHQSTFU9RVPmOeQ5K8ZG1gsE4v4GtMQEuoyuj2XkQFiNtfeHkZ8oryCqkh+E5ctlkWgrp4piLdlbd44pRS2kCSZWs6ACTuo9fUmossoYC8qVR0klVMIY9T6dVWy+0+7Cg53DYZJ0BC9QNwFzBPnHwqt99kve2S7IezFIWlnaHjHh9OXn5qxuHOIGbxrvGjqNFIPtJPQ/oedT4pWyC4XJV+HzUUnBIPA7FbuIWDbyC26hK0HkoT/8Ah8xWbmhws4KNBPJA8PjcQei4nDnBjFm8462VEqEJCoOQTJAPOdN9YG+9aYqZsbiQrKvxmetibHJYW1tvyUkqQqhKIlESiJREoiURVh2h42q6eFiwpIQky+smEgpOuY7BKNz96BuINdVSF7uzb5/vRdlgVE2li99mGZ+Ebm/Ic3bdM9FEMXaYU6y1h6XVuIEFwTLiwZzJTumNddOXSTFeGEgRXv8AVX1K+obG+SuLQ07f6jkTof3wU84E4IfYdFzcOqS4ZltJnNm3zq2OusCdYM1Np6ZzTxuOf7quZxnG4J4vd4WAt5kWtb/UbfjKynRvWw4GitPelOYIkZinUTG8aGpnEL8N81zQhkMfa8J4b2vtfktislqXwiiKFY92Z2j6i6zntHz77Bygn7yPZI6xBPM1NirpWZHMdVqkhY8WcFFr3hHFbf2AzeoHQ9058QrwfImpzK6F2tx6hVsuFMPwG3r+/Nch7E3WjFxZXbUbktKUn4KGh+FSGvY74XD5qE/DJRpYrWHF1psXYPQoc/6a2cDlpNDP/r6hFcX2Y/ffJDn/AE04HIKGf/X1CztYypyO4tbt6eaGVx8zt61gXNb8TgPNbWYbMdbBdWz4axa4/ctWiPtOrC1R1CUaT5Kio76yBuhupkeEtHxm/opLg/ZZbpUHLxxd46P8zRsHybGnwJI8qhS4hI7JndHr81ZRU8cYs0KdtNhICUgJSBAAAAA6ADaoJN8yt6914i85xMSJiY5xRe2NrqKdpuEOXNmQ0CpTaw5lG6gApJA84VPwiotXGXx5bK79nqyOmq7yZBwtflmD9rLV4EtFXOGhm7ZHdbNk6FSNSFR7pE6K57+Zxp2l8XC8ZLfjMraXEDLTP72/IHl1vuNvQQnFMPuMGu0uNKKmz7KjstPNCgOf/YjyiPY+mfcafuS6KnqKfGqUxyCzhqOR/wBh+9D1uLCr5L7LbyZCXEhQB3Ejb4bVascHNDhuuBqYHQSuidq0kLbrJaEoiURKIlESiJREoirK+7Liq5UUPZbZRzGZKwZ1Trv5KJnXWY1rnUN35HJdjD7UBtMA9l5BlyHj06geVtpxgPDzFonKygAn2lHVSvU/pt5VNjiZGLNC5utxCorHcUrr9Nh4D9K2MYxNFsyt5w+FAnzJ5AeZOleveGNLitVLTPqZmxM1P7fyVGW9w7f4g2pRUFuup9kkZEg8jyypHrp1qmBdLKDzK+lPjioKBzQMmtOu56+J/bK0bPjlDl+bRDalp9kOJM+JM5iR9kdfLnNWTaoGXgAXFy4G+OhFU91jrY8jp59FL6lKhSiJREoi8OMpVukH1ANegkIvjbCU+ylI9ABQklLLJXiJREoiURQvj7jBy0KWWWiXXBKVkSnUxCQPaV5cpG81Eqagx91ozK6HBcHjqwZZXd1uo38+Q/nRQBu/vbC8bubkLzuCVBZkrbJ1T5EQDHu+HTlUEOkikD37rqXQUWIUjqenIs05W2dsevjvnmrssbtDraHGzmQsBST5Grhrg4XC+czQvhkMbxYg2K5vFguvoyxZgd6dNTBCdZy8s3SY584rXNx8Hc1UzDDS+8A1Xw+l+vT90VZfQsUxAN2zyFpbbVJW4gp6iSoiVkAkaamdetV3DPLZjtl2PbYVh5dUREFzhoDfrYDbz025K3MMsksMttI9ltISJ3MCJ9TvVoxoa0NGy4SondPK6V2riStqslpSiJREoiURKIlESiJREoiqTjXE14leosrcy2hUE8isTmX+FImPjvIqrqHmaQRt0XdYTSsw2kdVz/ER6bDxJ+3IqOP4ihi4uFM6FCSyweg/Zlc9SgKP4lzWgvDXEt8B9Lq2ZTPngjbLueJ3/tw+F7eQVkdmPDP0Znv3BDzo2O6G9wPU7n4DlU+kh4G8R1K5L2hxP3mbsYz3G+p5+Wg81NqmLnEoiURKIlESiJREoiURKIsbjCVKSopSVJnKSBKZ0MHlNeWBzWbZHNaWg5HXqql4jcvsUuFW6WO7Qyo6H3TtKl9SNgncRvE1WSmWd/CBou5oG0OFU4ndJcvA8/AdNyfTRZezHiFVu8qyflIUohGb3HZgo8go/n+KvaSYsd2bv0rX7Q4e2oiFZDmQM7bt5+X08FbNWa4dKIlESiJREoiURKIlESiJREoiURcU8PtNF922bQi4cbKQdhm1jb2ZMEwNYFaeya27mDMqwGISyiOKocSxpB62++Wl1XHBPAzpuybpspbZIJBGi1e6AdlJ0kxPIc6gU9K7j74yC67F8ciFKBTuu5/oN+oOw+auGrVcCvKyYMankCY19eVAiqTirtLeYxC3bVaut90V941KSXc6cqCgjQgGSOp05V0VJhLJKd7g8G9rHlbW60uksVaOFXLjjYW40WVHXIpQUoDzy6A+QmqGVjWus11+q2hbS1gAkkADcnlWtZAEmwXJx3HWmbd10OIKkoJSApOqo8I+cVqkla1pN1Oo6CWadkZaQCRfI6b+i0+DMeQ9ZMqW4kLCcqsyhOZPhkz1gH41hBKHRgkqRi1A+Gre1jTa9xYZWOfpopE24FCUkEHYgyK3g30VS5pabOFivNytQSShOZQGiZiT0nlWTQCczZeKpH+050Yqls2j4hssm3lOcvKWlQV0IhIAO0EnauibhDDSF3GNb32tbRae072itmzcWpCVLRkURJRmCsvlI0J9NPWueeAHWabhblmrFFHOOLu7aYmzRmWpQSogSpIOgIGx1gSZjTTmI9Q6Rre4FbYPFSSz2qnWAFxsD0J/b8+cd4W7OzmFxfKLjpObJmJhW8rVMqPkNPM1ohpM+KTVW2I+0Q4ewoxZul7bdBsPXwVi1PXJpREoiURKIlESiJREoiURKIlESiJREoiURKIoxifAdncLfcfQXHXiPrCSFNhIASGyPYiJ8zMyNKnRYjPEGtYbBu3O+t+f22WJYDqpIykhIBOYgAE9T1+NQibnJZL2a8RU/wBqWAMMutG3QQ68TLaB4dIAISNQSTEDTTlzqqyJrXDh1K732cr55oniY91lszr5nkLanNavZ5w807duNXaFBbScwaVoCQQDm5mJBjn5isaWFrnlr9lvxzEJYqVslM4WcbXGfy+Rz28VdCEAAAAADQAbAVbr54SSbleqLxRVzgG0UVOFJNyXu/8ApE+MOZswjlkGgCNoAmTrU8YlMBwg921rbW/J5/bJYcAUqqAs0oiURKIlESiJREoiURKIlESiJREoiURKIlESiJREoiURKIlESiLUGHN98XymXcoSFHXKkToOkkmevyrHgHFxbrf7zJ2XYg9297czzPNH8ObU6h4p+sROVY0MEEEHqNdjz1oWAkO3CMqZGRuiB7rtR9+h6+S26yWhKIlESiJREoiURKIlESiJREoiURKIlESiJREoiURKIlESiJREoiURKIlESiJREoiURKIlESiJREoiURKIlESiJREoiURf/9k="/>
          <p:cNvSpPr>
            <a:spLocks noChangeAspect="1" noChangeArrowheads="1"/>
          </p:cNvSpPr>
          <p:nvPr userDrawn="1"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 descr="data:image/jpeg;base64,/9j/4AAQSkZJRgABAQAAAQABAAD/2wCEAAkGBxQTEhUUExQWFhQXGB4aGRgYGRYeHhsYGxwXGh4fJB8cICogHCAmHxkdIjElJi0rLi4uHh8zODMuNygtLisBCgoKDg0OGxAQGzAmICQsLDQ0NDQsLCwsLC0vLCwsLyw0NCwsNCwsLCw0LCwsLCwsLCwsLCw0LCwsLCwsNCwsLP/AABEIAOEA4QMBEQACEQEDEQH/xAAcAAEAAgMBAQEAAAAAAAAAAAAABgcDBAUCAQj/xABGEAABAwIEAwUEBwUFBwUAAAABAgMRAAQFEiExBkFRBxMiYXEyQoGRFCNSYnKhwTNDorGyFSQ0U9EXY3OC0uHwVZKUwvH/xAAbAQEAAgMBAQAAAAAAAAAAAAAABAUCAwYBB//EADsRAAEDAgQDBQgBBAICAgMAAAEAAgMEEQUhMUESUWETInGBoQYUMpGxwdHw4SMzQlJi8YKycsIVFiT/2gAMAwEAAhEDEQA/ALxoiURKIlESiJREoiURKIlESiJRFycY4ktbVQS+6EKIzAQomCSJhIJ3BrU+ZjMnFTqXDaqqHFCy402H1K37K7Q62lxs5kLAUk66g+uorY1wcLhRZYnxPMbxYjIrI84EpKlaBIJJ8hqaE2F1i1pc4NGpXCtuNrBe1ygfizJ/qArSKmI/5KzkwSvZrEfKx+hK6tjibL090625G+RaVR8jW1r2u0N1BmpZof7jC3xBC26yWhKIlESiJREoiURKIlESiJREoiURKIlESiJREoiURKIlEVecRdo623l27FuS6lRRK+agY0QnVQO41FQZawtdwtGa6uh9nGSxNnmks0i+XLqTp1yXU4GuMQcU4u9QUoUAUAhKSkgmRlHiEg+9roK2U5mJJkULGI8Oja1lIbuBN9Tfz0+Sl9SlQqn+OWBc4whjl9W2fQ+I/kqqqoHHUBvgu9wd5psJdN/8j9vspT2TX5VarYV7bCymOiVSR/FmHwqTRPuzhOypfaanDKkTN0eL+Yy+llM7hkLSpCtUqBSRJGhEHUaipZFxYrnmPLHBzdQbqkOP8EZYvEM26SlKkJkSpXiUpQ5mdoqnqY2skDWr6PglbNUUjppzcgnYDIAcvNWhwtwezYqWppa1FYAOfLpBJ0gCrGGnbESQuMxHGJq5rWyACx2v9yu3f3aWm1ur0ShJUfQCa3OcGgkquhidNI2NupIHzUP7POLri9W4l1tGVAnOmRqTokjWdjrptUWlqHykghX+OYRT0LWujcbnY9NT9OakmG8Q2z61NtOpUtJIKdj4TBIB3HmJFSGSsebAqnqMPqadgfIwgG2e2f0PQrqVsUNKIlESiJREoiURKIlESiJREoiURKIlEWK4uEIAK1JSCQkZiBKjoBrzPSvCQNVmyN7zZgJtnlyG6g3FPGb1rftMqQEW8pKlblaFaE7eEJM6DWU7wahzVLmShuy6TDcGhqqF8oN352HIjO3W/PrpdT4Gpq5hVB2qWare+aukaZwFA/7xsj9Mn51V1jSyQPH6Qu89m5m1FG+nftcf+Lv0rq8OY1it1cNOlvLa5vEAAhJQZBIKvEuJnQkSBtWyKSeRwdbJQq+iwqkgfEHXktlnc35ZZD8KyqsFyCo7GcUWjF3Xmkd4tDpATBM5U5Nk66RVPI8icuaL5r6RSUsb8KZDI7hDmjPIam+63+zvFVoxNxLichuM2ZEEALJLidDqOYH4qzpZCJjff/tRcdpGPw5pjN+ztY63HwnTLqfBXFVquBVO8S/W46hPIOsp+ACCf1qql71TbqF3+H/0sELubXn6gfZXFVquAUB7XsX7u2Qwk+J5Xi/AiCfmrL8jUKukszh5rp/Zek7SoMx0YMvE/wAX9FD+FeMUWdo8yG1d6uSlwEHxEZRIMQE789aiQ1AjYW2zXQYlgz6yqZKXDhFrjpe5+fkpF2N4RCXblQ9r6tHoIKj8TlHwNSKGPIvVR7VVd3MpxtmfoPv81ZZManarBceBdaOEYwzcpKmHAsAwY3B8wdR5dawZI14u0qTVUc9K4NmbYlb9ZqMlESiJREoiURKIlESiJREoiURRzjDi1FilMoUta/ZSJAgbyqI+Ak7etR56gRDRW2FYTJXuNnAAanU/L9CgfadFwi3vWVlbKhkIJ9he+3uk6g/hHWodX3wJG6LpvZ69M+SjlbZ4z8R9wNvFc17EzfWoYe/xTAzMrO7rcSpB6qygKB96Bz31l/as4XfENOqmNphQ1PbRf2n5OH+p2PhfI8vDSx+zbGfpFkgKMuNfVq9B7J+KY16g1PpZOOMcwuSx+j92rHEfC7Meevr6WXjtPwzvrFagJU0Q4PQaK/hJPwryrZxR35LL2dquxrWtOjsvx65KA8O8ZXiLdFrbNZ1JmFZVLUATOw0EEnUzUKKokDeBgXT12DUb5zU1D7A2yuALjr+Fa3C7lwq2bN0nK/BzTl11MHw6CRGlWUJeWDj1XEYi2nbUOFMbs21+Wa4mAcEm3vF3an85WVnLkiCszvmP8q1R03BIX3VjW42KikbTBlgLZ3voOVvutrEeCWHrsXZW4lwKQqElAGZEQdUnoKydTNc/j3WmDG54aU0oALbEZ3vY679VJqkKnUQTwOP7Q+m98T4ysoKPIgDNm5acuVRfdv6vaXV8ccPuPunBta9+vK2/ipfUpUKqPijDH7zF0tuNrS0VBCSQQC0iVKIO2viI9RVXMx0k9iMvsu7w6pgosKL2OBdYk5/5HIC3yC+drL6V3LNu0hOdKRJSBmKlwEonfQAGPvUrSC8NAT2ZjcynfPI42J55WGp/eSs3h/DRbWzTIjwJAJHNW6j8VEmrGJnAwNXHVtSamofMdz6bDyChParxT3aDaNHxrH1pHuoPu+qufl61DrJ7DgHmui9m8L7R3vUgyHw9Tz8vr4KO2fCV9bMtXtsuVlOZSEaqCTqNNQ4CIkfkd60Np5WNEjP38q2lxahqZX0lQ3K9gToT9W9D6hWvw/cvOW7a30BDqkypInSdtDqDHLltVlEXFgLhmuIro4Y53MhddoOR/dfHddGtiiJREoiURKIlESiJREoiURKItHGcJaumlNPJzJPzSeRB5EVhJG17eFyk0lXLSyiWI2I9eh6KoMSw53DlOWz8rtHxooAxI1SsDktJAlPMadDVU9joSWO+E/t13tPURYk1tRDlKzbpu08wdjsfMLUwPD/pbamUEC7Y8bJB/aNg+JE9UnxJP3iNhIxjZ2g4R8Q06/uy31lQKOQSvH9J+Tv+J2PgRk4dL669jsmcfTeOJ7tZbUkh0xAQpOqSehmRH3jppW2iLhIRbLdV/tM2B9I13EOIHu9QdbdNDforddbCklKgClQIIOxB0Iq0IvkVwjXFpDm6hY7OzbaTlaQlCeiUgD5CjWhosAspZpJXcUjiT1N1nr1a0oiURKIlESiJRFwLjhC2VdJu8qu9SrMfESFKAgEgzEaERGwrQadhfx7q0Zi9SymNNccJFtMwN9OfW6zcW44LO2W9Eq9lA1grO09BzPp1rKaXs2cS14ZQmtqBFew1Ph+VVfBnDoxJ19b7xzQToRnK1e9H2R+oFVkEPbElxXbYtiJwyONkLMvOwA28T/KnPAXDV1ZrdS67mY/dpBkKJ1zQdUaaQNyTvAJm00L4yQTkuaxrEqWtYx0bLP3O46dfHYeJU0qWueUbb41tVXf0UL8WwXpkK/sA9fynTeo4qWF/Ard2C1TaX3kjLlvbn4ets9FJKkKoSiJREoiURKIlESiJREoiURaeL4W3ctKaeTmQr5g8iDyIrB7GvHC5SKWqlppBLEbEftvBQPhrs6dt7zvi8A22qUFPtLEbGdEiDB3nWI3qFFRuZJxXyC6bEPaKKopOyDO84Z30Hhz5j15KxkNgTAAkyYG5PP1qwsuSLidSvVF4vK1hIJJAA1JOgApqih+L9puHsnIl03Dn2LdJcJ+I8H8VS46GZ+dreOX8rB0jWi5K4b/afcr/AGGGry/aedSj+EAn86ktw0f5P+QUR+IQN3+6595x7iwSpYZskhIKiD3yjAE8lATW5uHw7k+i0jFIyQBf5fysGE9omLOtpdDVkpKhoIeSdCR9ojlXrsPhGVz6fhZSYiyN5Yb5fvNdVntLvEH67Dsw5qZeSfkkiT860uw5v+L/AEWbcRhduuxhvapYOKCHVOWqz7twgp/iEpA9SKjvoJm5gX8FLZMx+YKmdtcocSFtrStB1CkkEEeRGhqGWlpsVsWWvEWN9lK0lK0hSVCCkgEEdCDvXhAIsVkx7mODmmxCr3FOzdSbhD1i6WhnEgkygcyk7nT3T86gvoyHB0ZsurpvaRr4HRVbOLL59Dy8R8lYk5U6nQDUmOXM8qnaLk/iOQ1VTce8fl3Nb2qob2W4N1+SeifPn6b1lTV8XdZou5wXABFaepHe2HLqevTbx04zeB2iMOVcLuEm4VHdoQdUkESkp3Jjc7DSJ56hFGIuInNWDq6rfXiBkZEY1JGuWt9PDc9NrN7OsZcurMKdkrQotlR97KEkK9YVB8wasaWQvjuVx2O0cdLVlsehF7cr3y9PkpPUhUyURKIlESiJREmiJREoiURamKXhZbU4GnHsvuNBJWRzgKUkH0megNZMbxG17eKKFWXavbvFSWrPEHFI0WEMBRSdRqEr01B36VMdQPaAXOaL9f4WPEtv/aGP/TcU/wDin/qrD3T/AJt+acXRcribtTWyyVtYfdoVMZ7plTbSSdASQSTry0nrW6GhDnWLx5G5Xjn2Giid5av3hC7+4U8Nw0glDKeYgD2vU6+tWUcbIvgFvqqGfEpHGzMvqt61tUNjK2hKB0SAP5VkTdVr3uebuN1losVrYp+xd/4a/wCk16NVsi/uN8R9Vz+Df8Ez6H+pVev+IrdW/wB937sF2axUVeHmUrGVaQpJ5KAI+RovWuLTcGy5rGErt1FyxfctXDuEmW1fiQrQ/p0rx7WyCzxdT4cRlZ8WY9VJOFe1tJWWcQSltSVZPpDYUWSroZ1QfPUbnwiq+fDiO9Fn03V9HO14HX5q0mnAoBSSCkiQQZBB2II3FVZFsit69URRvj3B37q1KGFlKgZKJADg+yTy6jWOvUR6mNz2Waf5VvgtZBS1IfM245/69fzvy5GFYjhFphlmtD+V68fbIA3yTsRPshJ1zbkjTyiOjjhjIdm4rooKyrxOra+G7YmH59DzJG2gGvXS4G4ETeMl51a0JzlICQPEABJBPnImDtWFPSiRvESpGMY66il7KNoJtfPYq3cNsG2G0tNJCUJEAf8Am5J1mrRjAwWC4SoqJJ5DJIbkrZrJaUoiURKIlESiKE9pWD3b6W1WypS0c2RJIXn5KBnWBsBB1O86Q6uORwBbsui9n6yjgc5s4zdlc5i3I+PPTwXC4X7SlIPdXwJgx3oHiSRpCkxr6jXyNaYawjuyKzxH2aa8drRnXbY+B/OXUKcY3xMyxam5CkuJOiAlQ8ajsAfnPQA1MkmaxnHqubpMMmqKn3cgtO9xoOf45rZ4fxhF2wl5CVJSqRChBkGD5ETzFZRSCRvEFprqN9JMYXkEjkulWxRFEuL+FmVzeId+h3LYKvpKIGg5ODZxOgkHpG2lSoJ3DuEcQO345LEjdcLgvtTbeytXoDS1EpbfhSWXoJEgqAKCY2OnpMVvqKBzO8zMctx+Vg2VriW3zCsO8tEPNqbcSFtrEKSRIINV7XFpuNVtVNY3hC8KdDayV2Lhhl06lpR/drPTor/vF7TVAnb/AMh69VTV9Df+pHrv1/n6rZreqNKItbFP2Lv/AA1/0mvRqtkX9xviPqufwb/gmfQ/1Kr1/wARW6t/vu/dguzWKipRFxuKMTLLQS3q86cjYG8nQn4T8yKyY25UqlhEj7u+EZlZ8IwZDNuGSAoEeORIUo7n9B5AUc4k3WE07pJOP5dFmwXFrjCVSyFPWJMuMEypoHdTZPzKTv8AHMI89MyfM5O5/lWtHiF+5Jr9f5VxYNirV0yh5hYW2sSCPzBG4I2IO1UckbmO4XDNXAN1u1gvVEeJuBWru5bfJKdYeTr40gaR0OgB8j1GsWWlbI8O+avcPx2Wkp3QgX/16E6+PPx6aSq3YShIQhISlIgACAAOVSQABYKke9z3FzjclZK9WKURKIlESiJREoiURR3ijg+3vRKxkdjR1O/xGyh669CK0TU7JNdVa4djFRRGzTdvI6eXL9uCq3T2fXYuUW65LBUVFxJOQJESY5LiBB59RrVf7pJxhp0XXn2gpDTunb8YFrHW+w6jw+quW0tktoS2gZUJASkDkBpVs0BosF8+lkdI8vebkm5WQmN69WCpjirHVYq+W0EjDmVctPpDiTv/AMMcuu+8ZbylphC3id8R9P5VVX1vZjgbr9F8uLRC0d2tCVIiMpGmm3pHlUm9lRNe5ruIHNesCx27wyEpzXVkP3RP1rQ/3Z95IHunoIjU1HnpWTZjJ3ofFXVLiQd3ZMj6fwrJscQs8VtVBJS8y4Mq0HQpnkoboUNwfIEHY1UuZJTvzyIVvcEKqcctHMIX3VwVOWiv8O/EkD/LXHvAbHmBpzCbmnmFQLjXcfdU1bh5c7jj3XJHHVtMQ7HXKmP6p/KpfYP5KH/+Omtt8/4W4rHWH2XQ24Cru1+E6K9k8jv8K18JBzWsU0sb28Q3H1Xrg0f3Jn0P9aqP+Iryt/vu/dl2orFRV5UYBJ0A1JPSiDNRnAkm6uF3ah9WiUMA9Oav/Op6Vsd3RwqfP/RiEI1OZ/Ck9a1ASiLRw3E14U+bhoFVo4f7yyPd5d6gciOY5/Ip1TwCdtjqNPwrrD60/wBt/l+FddndIdQlxtQUhYCkqGxSdQaoHNLTYq7WavESiJREoiURKIlESiKvu0DjN61uG2bconLK8wBEqPhEk6QBPL2qg1NS5jw1q6rBMGhqqd0s4OuVumvj/C56+PcQZGZ+0QUESFpCwkjrnClJPwrD3qZubmqUMBw6Y8MMxvyJF/lYFZrbtbT+8tlD8KwfyKRXorxu1a5PZJ/+Eo8xb7lWBhN8H2W3glSQ4kKAVEwdtiRqNanMdxNDua5apgMEroiQS02y0W3WS0Kse2HigJ7vDkOBtdx+2WTGRgyCJ2lcEek/aBqzw+n4j2p0Gnj/AAtFRIWMJAuVxbW3S2hKECEpAAHl+tWRN1yb3Fzi52pWWixWvf3iGW1OLMJSJP6AeZOlAL5LOON0jg1upVZt8VXDd0bphXcudEbFPRQ2XPOf9Kmuo2PjtIukgj7FoaDdX5wlipxqxWi9s1ISoAFRENudFNycwI3nUD7Rrmp4/dpbxuv9R4qYDxDNUfx9wY7hr+RUqZXJadjRQ6Hoocx8a6OgrmztsdVpc2yjBFWDmB2qxWVNysAJC15RsMxgfCtXu7FjwNvewXkuq+0r5mvewZyXthyWT6c7BT3rmUiCMyoI6RNeGnYsezZe9h8l3sE4xcYSltSErbSIEeFQHqND8vjUeSkOoUSehZIS4GxPmprg3ELFzohUL+wrRX+h+FQ3Mc3VVU1LJF8Qy5rq1io6+KTIgiQdCKL29ll7LeIkW12vDC4FNLldvrORRlS2ieWxI855qqFXwcTe2Hn+V09FM6SMFwzVv1TqalEUW4o45t7NYaIU45oSlMeEHqesax/KRUaaqZGbbq6w7A6itZ2gsG8zv4flcvtI4wXbBtq3UAtxOcr0OVGwgHSTrqennprqqgssG7qbgGDsqi6Scd1ptbmd7+GS4GG47iNk+wb1Siy+dlqSYEgEiDKSnMDGnT00MlmicO00Ks6ihw6uhkFIBxM5AjPPLre2qtyrRcKlESiLkcQcOW94nK8jxAeFY0Un0P6GRWqWFkg7ynUOJVFG68Tstxsf3nqq3xXBsQwxDgZcU5arSoEgTlBBBJT7h+8NNp6VAfHLADwm4XX01Zh+KPaZW8MgI87bX3HQ+XNeOzH6EsrYuGwt5xXgzozDKEkwDqUn2iduWteUnZHuuGZWXtD78wNmgdZjRnY2NydxuNLa75K4G0BICQIAEADkBtVqBZcC5xcSTqViv7tDLa3XDCG0laj0SkEn8hWTWlxAG68VC2dqL3vrq6QFLul54PuNjRtIO4hPMRpFdI0dm0Mbsudrat/bdw2t9VqnDrqz1t1F9n/JWfEkfdP+nyNZ3a7VYdrDPlIOF3Maef75rbtuLLZSCpai2pOikLBzA+g3+HxivCwrU6ilDrAX6jRRXjPiNFwlDbJVlBJVIiTsn+ZrfDE4G9lYUVK6Ilz9VY/Y/geEOpStJ768SJUh8JBQRElDclJTMEK8RGmo2qoxGaqBs7IdFbMDVcdU62Kj+2TFcRZCmLhDDtm6fqne7MpVqQCc3hcT12InzAu8OihkIc0kOHX9yWt5IVOiulaCBmtKVkiURKIlEQGDI0I2NYOYHDNFNeH+NcqCi5lRSPCsCSr7p8/P59arpqctOSq6jD7m8X/S6WS7vN5tbc8v3ix+gPw9DWrut6rReCn07zvQfv7ZbF5w6htj+7JyPNEOtr3V3iDmGp39Np5VjxXydoV5DWv7YOecvRXZwnjab20ZuUwO8QCoD3VjRafgoEVzs8RikLDsulBuF161L1U9xalNpixeuGe+ZX4gk7HwhPPQlKhsfLqKqprRz8ThcLvsMLqvCxDA/heMr8s7+OY3WlYleKYmhfdw2FJJTuENIjSfOI9TWDbzzXtl9lImDMKw4s4ruIOe5cd/L6BTLGuB3LnEO+cdm2GUhJJJ0iUAHQAkTPntUuSmL5eInJc/SY5HS0HZRt/qZ56DoTzI+2qnlTVzKUReHnkoGZSglI5kgDXTc+deEgarJrHPNmi5Rt1KvZUD6EGgIKOY5uosvderFcS34Vtm7kXTbYQ5BEJ9mVaFUcjEjSNzWkQMD+MDNWL8VqZKb3Z7rty8ctr8vHkF263KuVR9t/GzSWF2DKip5ZT3pTshAObKT9owNOhM9Db4ZRve8SEZBa3u2VRXPFFysBIc7tIEBLYywB5+1+dX7aRo1Ve2jhbna56rR/tR+Z792eveL/1rZ7sxbuxj/wBR8gsFxcLcOZalLVESoyY9TWbIms0WTWtaLNFljraslkt31IUFoUpC0mUqSSCD1BGorXJE2QWcEBVxcCdsxGVnEdRsLhI/rSP6k+Wm5rnazCS3vRfJbWyc1bV9aW99bFC8jzDqdwQQRyII5g6gjY1Ttc+J9xkQtmq/NPaBwS7hj2UythZPdO9R9lXRY/PcdB1dBXtnbY6rQ5tlFas1ilESiJREoiVi5ocLFFOLTj1KWkBba1uAQoykAkc/judKrPdnk5KpfhpLyWkAKS4JjjdygqRIKdFJVEidvgetaXsLTYqDPTvhdZ26kXZFiaGnryzK05e8DzXiGzghaR6EDTzNVuIxk8Lx4LoqGQviF9VadVSmLXvbFt5OV1tDid4WkKE/GsXNDhYhbYp5IXcUbiD0Nl9tLNtpOVpCEJ6ISEj5CvWtDRYBeSzSSu4pHEnqbrPXq1r4DRLL7RFxOMrJt61W268lhCinxqiJBCgNSByrTO0OZZxsrHCppIakSRsLyL5C+4tsDzVQX+CWbR8OIhZH2GVn8wrL+dVboo2/5+i72GtrJRnTWHV4+lr+i0GMSus2W3fuVdMqnAT/AMqVGtYe+9mkqS+mpeHimjYPED6kBW92cKujbKN33ufvDl70EKyZURvrEzVrS8fB3+e64PHhSioApuG3Dnw6XueXksvaNxGbCwdfTHeaIbn7atAfOBKo5xVlSQ9tKGKjcbBflVaySSokqJkkmSSdSSeZrtmMDG2CjLzWaJREoiURKIleIpFwfxpdYcuWFy2TK2VaoV8PdPmIOg3GlQKvD45x1WTXEK88D4rw/HLdVs6AlxSfGws+IH7SFe9B1BGo5gVzctNNSP4h81uBDlSPHvBb2Gv5FStlZPdOxoodD0UOY+NdFQVzZ22Oq0ubZRirJYpREoiURKIlEStZjaTcovkU7NvJLqb8A9o1xh60IWpTtpspomSkdUE+yR9mcp12JkVldhrJGlzcj+/vNZteQr84yxJxuwcftlwoBCkqASZSVJk6giMpNcdUlzIyRqFdYPDFPWMjlF2m/MbG2nVVnb3+L3TZdbcdU2JlSVIQNBJ2iq4PqHi4Jsuykp8HpZBG9rQ42yIJ1+a08Hwq9v0OKS8VJR7QcdX0J21nasGRySgkH1Uiqq6LD3ta5lidLNH8KZ9jD0sPo6OBX/uTH/1qXQHukdVz3tYy08b+bSPkf5Vi1PXJqNcd8OuXzCGm1pQUrz+KdYSocvxVHqITK2wVvg2Ix0MxkeCbi2XiD9lX3+zS+bOZJYWR5z+S0RUH3KUaWXVf/stDILO4h6fQ3W4i3x1kQkGB9n6MR8qztVN0+yjmTApjd2vXjCsLhN24VaoVdAh4lWYFISRCiBoNNgKnQl5YOPVcribadtS4U3wZWzvsL6qJdu+HqdwzOkT3LqHD+GFNn+sH0mrbC5AyoF9/+1WvGS/OVdgtCV6iURKIlESiJREJrFzg3VFNOFOzXELopcSg26AQQ67KDoQZSB4yeYMAedVNXiUDRw6rNrCr6Xw0ldj9Ev3jciILqwlCp5ERsociST1mTXO9sRLxxi3RbrZWK/OPGvCzmH3HdKUHG1SWnExC0+cbKHMfoQa6qirBOzPVaHNso/VgsUoiURKIlESiJRF6QgqISkEqUYAAkknQAAbmtcrg1pJQL9Vt4I5/ZKbQgF0WqW4kRnS2BE7e0K4Gr/ql/DvdWuHzCCpjkdoCL+G6w8A4A9a2rjL+WVLJGUz4VJSP5g1GponMYWuVhjVfDVVLZYb5ADPLMEle+CuEfoAdl7ve8y6ZMsZc33jM5vypT0/ZXzvdeYvi/v8Awdzh4b731t0HJZOEOEUWHeZHFL7zLMgD2c0RH4jXsFOIr2OqwxTF31/DxNA4b+tvwpJUhVCUReXHAkSogDqTFCbL1rS42AWonF2CrKH2io8u8RPymsO0Ze1wt5pKgN4jG63gVu1mo6rvtc46RZNfRkoQ6++hQKV6pQ2ZTKh706gDbQztBscPo3Tv4r2AWD3WX5wArrmN4RZaF9rNEoiURKIlESiLfwHGHLR9D7OXOg6Z0pUD1EHb1EHoRUWopWzNLSvQbL9D8Cdp9tf5WlwxcnTu1HwrP3Fc/wAJ19YmuWqqCSA31C3tcCppiFi2+2tp1AW2sQpJ2I/858qhNcWm41WS/MvaRwI5hr0iV2rh+qc6HfIroofxDUcwOow+rZO2zviWhzSFD6t1gleolESiJREoiURXL2A8MJV3t662kwQhgqEkESVqAOnNICt/aGmtczjFTdwjafFbYxurmvrpLTa3VzlQkqMbwkEn+VULnBoJOykwxOlkbG3VxA+ajdv2iWCt3in8SF/oCK0CriO6t3+zte3/AAv4EfldS34ns1+zcsyeRWkH5EzWwTxnRwUJ+GVjPiid8ifoum08lQlKgoeRB/lWwEHRQ3Mc02cLLJXqxUR7S8dctbUFk5VuLyZuaRBJI89I+JqLVymNnd3V77P0MdVUntRcNF7c9lCrbs6vbgJddeRK0g+Na1Kg666Hr1qIKOR/eJXRSe0VFTExRsOR2AA+v2X3F+zNxhhx43CD3aSojKRIAmJnfpR9EWtLr6JS+00c8zYhGRxG2t9VNOy7E1v2I7wkltZbk7kAJUPkFR8Kl0by6PPZc77RUzIKzuCwcAfPMH6XVA9pl0tzFLwuCCHSgD7iIQn5pAPxru8MY1tO2y5p+qjNWKxSiJREoiURKIlESiIRWLmhwsUVncCdrr9tlavMz7GwX+8QPU/tB66+egFUdZhId3ositjZOaupLlpilooAoft3RBj5+qFDQ6wQYqhtJA/kQtuRC/OPaDwS7hj+UythZPdO9R9lXRQ/PcdB1NBXtnbY6rQ5tlFas1ilESiJNeXCL5NYl7RuilfCfBrr95aNXDbjTVwVEEiFKQ2nMqAdQDoASI10mKrauvaI3GM6fdZtbnmv1DY2aGW0tNJCG0CEpTsAK5Nzi43Oq3rU4jfZRbOG5JDJGVcZphRCY8OvPlWqUtDDxaKXQRzPqGiD473Gm2e+SqrGbTBi0tbDzocCTkQAuCuDlBzo2nfUVWyNpuElpN/3ou3pZcaErWzMbw3FzlkN9Ha+S5/CfCiLxtxRuUNLQfZUAZTAOb2hAmR8K1wwCQE8VlKxPFX0UjW9kXAjUc+WhUt7HLQJN0oEKGZKEqHOM5J+MipVC23EVRe1Upd2LSLGxNvG38qyqsFyCj3HHDxvbYtpIDiVBaCdpAIg+RBP5VoqIu1ZYaq1wfEBRVHaOF2kWPgq3a4exlICEm4CUiABcAJAGgA8cRVeIqkZC/z/AJXXOxDBXHjdwkn/AIZ/+q2muz3EHyO/eAHPO4pZHwEg/OsxSTO+I+q0u9ocPgB7Flz0aGj98lZfDeCIs2Eso1jVSjupR3P6egFWEUYjbwhcdX1r6ycyv8hyHL93VRdufBiw6cQZSVIUAHwNcqkgJC4+yUgA9CJ510WE1ob/AEneSrpG7qnprog4HRakr0kDVF6KCACQQkzBgwY3g84rW2VrncIKWXmtqJREoiURKIlESiLqcO8Q3Fk73ts4UK94bpWByUnYj8xyiolTRxzts4L0OIV24Fx5Y4ywbO+Slp1YAyqPhUrYFtZ2VOwOusDNrXOTUU1I/jZmB+5rcHByqLjrg97Dbju3JU2qS07Gi0/oocx+hFXtDWtnZ1WpzbKN1YrFKIrA7FbO3fvVsXLDbyVtFSSsTlUgjbyIJn0FUeL8UbQ5hstkeav7D+HLRgyzasNq+0hpAPzAmuddNI74nE+a22CjWHH6Tjtw5uizt0sjp3rp7xRHmEjKakO7lM0f7G/kMl5upzUNZLm8QYOi7ZLLilJQSCcsSYMxqDzitcsYkbwlS6KsfSSiVgBIvr1UXb7LLMKBK3iAfZKkwfKQkH5Go4oY77q6d7U1hbYBoPOx/NlzcZ7KwpxSrd4IQozkUknL5Ag6jpWuShubtKl0ntUWRhs7Lkbg6qZcJcPJsmO6SrMSoqWqIlRgbchAAipUMQibwhc/ieIOrp+1cLC1gOQXarcq9KIlEWpiGJMsJzPOIbH3lAT6dfhWLntb8RW+CmmnPDE0u8AoyntGtFPtst5151hOeMqRmMDfxHWOQqN75GXBoVwfZyrbC6V9hYE21OXhl6qYkVLVAoVxd2cWV0y93du23cFKihaBk+sgwTlgEE7yDvUyCtljcLuNvssS0Fcnsz4Wwx+zafFm2XvYeDmZeV5GivC4SEyfFHQittXPO2Qt4stvDyXjQLKV8W8IW9/bfR3E5AnVtSAAW1DpyjkRsR8CIsFQ+F/G1ZEXX544t7Pb2wKitsuMjZ5sEpjqobo8508zXUUuJxS2ByK0lhCic1YB7TusEmhkaN0svSkkGCCCORox7Xi4RfKzRKIhrwmwRTzs77OTiQ7w3LbbaT4kJOZ0a806BAPImfSqatxN0J4Q38LY1l1eHC/AVjYwWWQXB+9c8S/WTon/AJQBVBNVyzfEVtDQFHO1riG2bQbW+tH1tOatvN93AUBukkylaZ2I1HUGpFDDI53HE4XGyxcRuqBtcNddDimWnXUNkZlJQTlBnKVZZyzlPPlvXTe8tZZshsVptyWXDsEuX15GWHXFTEJQrSep2SPMxXslZEwXJQNKvrsm7O1YfmuLgg3K05cqTKW0EgkTzUSBJGg2HOeZxCv94Nm6BbmNsp1juKItbd24c9hpBUfONgPMmAPMioEbC9waN1mTZR/swwtbVkHXh9fdLVcu/idMgRyhMacjNb6t4dJZujch5LFoyUuqKslFsU49tGH1sOFYUiJUEymSAY0M6T0qM+qjY7hKuqfAauogE0drHa9j+PVZ7Xjiwc2uED8QUn+oCshUxHdapMDr49Yz5WP0K69rijLn7N5tf4VpP8jW0PadCoMlLNF8bCPEELbrJaEoiURV3x5fYl9J7i1z92pAUC0jXWQcy/d1B100IqBUum4+Fmi6vBoMN937aotxAkZnLnkN/VcbDuzO6eVnunQgnUyS4s+pmPjJrU2ie7N5+5VhP7TUsLeCnZe3/i38+gUzwfs/smIPdl1Y950z/CIT+VS2UkbNrrn6r2grZ7ji4RyGXrr6qVVJVIlEVfuK/szFSo6WWIq1PJu8/QOD5k8gmp39+D/kz1b/AAsdCrAqCskoi5V5w1Zuqzu2lu4r7S2m1H5kTW1s0jRYOI815YLNZ4JbNR3Vuy3G2RtCf5CsXSPdqSfNLKLdoXZwxiI7xJDV0Bo4BoqNgsc+k7jzAipdJXPpzzC8c0FUDxHwheWJP0hhSUzAcHiQf+YaCehg+VdNT18M2hzWktIXDmpgc06FYpXt0W1hV2806ldupaXgfCW5zT003npzqNUNhe0h9l6L7K++HOPbxhltWL2jjTatBcpRp0+tbHibnrAmdBzrmJqWNziIHX6fjmtwcd1NsSsLbEbUoXleYcEhSSD6KSobEdahse+F9xkQssiobwSoYQ7/AGbcpSlDqyq2uQIS+T7i/sujQDkRA6ZpdR//AEjtm6jUcuo6fvhiMslZNV6zSiKAcUq/tG/bw5GtuwUv3h5GNW2fidSOnmk1Oh/oxGU6nIfcrE5myn4qCskoiqfjXgB4OLubcl4KUVrQdVgkyYj2x5DX1qsqKR1y9ua7jCMfhLG08/dIAAO3LyPp4KO4S3YPHJcd5aubZkHM3PmFAqT8432rQwROydkfRW1S7EIRxwWkbyIs7yIsD8r+KlNp2WjvG1puEOs5go+GMyJmAQSDI05VIbQ5g3uFSy+1J7NzDGWvsRrofkCLK0aslxaURKIlESiLWxDEGmEFx5aUIHNR/IdT5CsXPa0XcVugp5Z38ETST0UPw7tIZevEMJQQ0s5Q4rQlZ9nw8gduuo2qK2sa6QNAyV9P7NzQ0jpnO7wzsOW+fMfLXVTmpi5tcziTA2r22ct3h4VjcbpUNUqHmDrWyKV0Tw9uy8Iuonwnxh3Cjh+JrDV20cqHFmE3DeyFhR0zHYgmSfOQJU1PxDtYhdp9DyXgOxU/BqCskoiURczHuILazR3ly8lpJ0EySfRIlSvgK2RxPkNmC68JstnD8QauGw4y4h1s+8hQUPTTn5Vi5jmGzhYr1cy+4NsHiVOWbBUd1d2kE/EAGtjaiVuQcfmvLBc5PZnhYM/Q0T5qcI+RVFbPfZ/9l5whdlixs7JClpbYtkD2lBLbY+J0/OtJdJKbEkn5r3ILVwbi6xvStph9txQlJQdCoc4SoDOnzEis5KeWKxcLICCuPecErt1qfwl0WyyZVbqk27h80j9mfNPoIra2pDxwzC/XcfleW5LVfx62vUnD8WYNo+vZLhGRStgtp32SZOnmcvi1rIRPiPawm4/dQl75FZuH8ddsnhYYiuZH92u1aJeQPdWTs6BG519YKvJYmyt7WIeI5fx++AG2RWPibtLZSfo2HkXd454Ww3CkBR5lfskDfQ8tSBrXsNE496XutGt0LuS7/BPDYsbfIVd484ouPundx1WqjJ1jkPnuTWiom7V19hp0C9AspBWheriXHFdq3cm2W4EuAAyrRMn3c2wMQdY3FaTOwP4Cc1Yswqqkp/eGNu3Pxy3ty8F263KuUW4r4IYvJUPqnv8AMSB4vxD3vXfz5VGmpmyZ6FXWG43PR934mcjt4cvotTs44duLMPJfVpmAQkKJRAElQHnIGwOlY0sL478S349iNPWGMwjbM2sfA+HiRmppUtc8lESiJRFUOL49eYbfP5ll4OJ8HebZZlCgBEZfEmBA38qq3yyQyG+d13lLQUeJ0UfCOHhOdtb7jPnkbm50Wrh3Dl/iiw8+tSWzste0H7CBGnyHnWLYZZzxO0/dFunxGgwpnZQtu7kP/sf+z0VmcOcKW1mPqkS5GritVH4+6PIRVhFAyPRcfX4rU1p/qHu8hp/Pmu3mExOvT0j/AFFblXWNrr7ReKL8fcFtYkxkVCXkSWnY9k9D1SeY+NSaapdA6403WLm3VT4Rc3tk4bQXTtq+jZlcOsrT1bC/dMcjO/QxcGOGdvHa/ofNV01RNTm5F2+o8VJk8Y4unT+4r03Ul9Jn0SYrR7hD19PwsBi0e4P75rBccRYs6IVcsMde4azEj1dJj4Vk2jgbsT4n8LB+LD/Fv2/K5tvhCErLqyp547uuqK1/M6D4VJGQsMgq2asll1NgicJDay5buOWzh3UyrKFfiT7Kh8K8cA8WcLrZDiE0eV7+K6jHEuLNpgXFs9GxeaUk/HuyB+VRjRQE6Eef5U5uLN/yaf35JccR4s4INywz1LLOY+n1pPzijaKAHQnz/COxdv8Ai0/vzXKewkOr7y6dduljbvlSlPogQkfKpLGhgs0WUKXEZn6ZLLfYUy6AFoBy+yRopMbQRBFegqNHUSRm7Svdu5fMiLfEX0p6Oht6PQuCQK1OghcbuaPp9FYMxZ4+ILHji767bLVxdNLbO4+jNSPMEyUnzEGkUEUbuJoz8Sszi1/8fX+Fyrm7daQjD3Sq/YdgJYM9+2QDC2lAGI10VpAIiM1ZOibftW90jfY+KlUlW6cEFq6fYziFmxeOsOAi6WcrLjichygAd0Ufu3JGu+Y6Ttmj4gyV8YcNN/z1CmsACvKqVbUoignFvZy3cKU6wru3lEqUFSUKJ/NJnpI8qhTUYf3m5FdNhntHJTtEUw4mDIW1H2P7mohYY/f4UsNPJUpvk2s6EfcXrA9JHlNRWyywHhdor6bD6DFmdrEbO5jX/wAh+c+qszhri23vBDasrnNtcBXw5KHmPjFWEVQyTTVcdiGEVNEbvF28xp/Hn5XXereqxKIlESiJRFF+PuF/prKQjKHkGUE6CDAUCeka+oqNUwdq3LVXWC4p7jMS/wCAjP7H7LtYHaONMNtur7xaEhJXBExtuSTpAnnvW6Npa0Am6rqyWOWd0kbeEE3t+/TbRbN1cJbQpayEoSCVE8gNTWRIAuVpjjdI8MYLk5BVDh+NvX+LNrQ73KQYQCR+zGpTGylK5j/QVVtldLOCDb8LvJ6GGgwtzHs4idf/AJc+gH7qreRcIKlICklaYKkgiUgzEjcTBq0uL2XBmN4aHkGx0OxssterBcTinhe3v2u7fTqNUOJ0W2rqlXLlpsYGlboZ3wuu1YuaHCxVWYvht5hp/vKTcWo2uW06pH+8RuPxbbak1cw1Ec2mR5fhU1Thn+Ufy2/hZLO8Q6nM2sLT1B/n0+NbiLKoexzDZwss9FglESiJREoiUReH3koSVLUEpG5JAH50WTWlxsAtLDRdX6slg3Dcwq6cBDaeuUHVavL0kRrWuWaOEd858t1aU2GF2cnyVm8HcFsWAKky7cLH1j6/bV1A+ynyHQSTFU9RVPmOeQ5K8ZG1gsE4v4GtMQEuoyuj2XkQFiNtfeHkZ8oryCqkh+E5ctlkWgrp4piLdlbd44pRS2kCSZWs6ACTuo9fUmossoYC8qVR0klVMIY9T6dVWy+0+7Cg53DYZJ0BC9QNwFzBPnHwqt99kve2S7IezFIWlnaHjHh9OXn5qxuHOIGbxrvGjqNFIPtJPQ/oedT4pWyC4XJV+HzUUnBIPA7FbuIWDbyC26hK0HkoT/8Ah8xWbmhws4KNBPJA8PjcQei4nDnBjFm8462VEqEJCoOQTJAPOdN9YG+9aYqZsbiQrKvxmetibHJYW1tvyUkqQqhKIlESiJREoiURVh2h42q6eFiwpIQky+smEgpOuY7BKNz96BuINdVSF7uzb5/vRdlgVE2li99mGZ+Ebm/Ic3bdM9FEMXaYU6y1h6XVuIEFwTLiwZzJTumNddOXSTFeGEgRXv8AVX1K+obG+SuLQ07f6jkTof3wU84E4IfYdFzcOqS4ZltJnNm3zq2OusCdYM1Np6ZzTxuOf7quZxnG4J4vd4WAt5kWtb/UbfjKynRvWw4GitPelOYIkZinUTG8aGpnEL8N81zQhkMfa8J4b2vtfktislqXwiiKFY92Z2j6i6zntHz77Bygn7yPZI6xBPM1NirpWZHMdVqkhY8WcFFr3hHFbf2AzeoHQ9058QrwfImpzK6F2tx6hVsuFMPwG3r+/Nch7E3WjFxZXbUbktKUn4KGh+FSGvY74XD5qE/DJRpYrWHF1psXYPQoc/6a2cDlpNDP/r6hFcX2Y/ffJDn/AE04HIKGf/X1CztYypyO4tbt6eaGVx8zt61gXNb8TgPNbWYbMdbBdWz4axa4/ctWiPtOrC1R1CUaT5Kio76yBuhupkeEtHxm/opLg/ZZbpUHLxxd46P8zRsHybGnwJI8qhS4hI7JndHr81ZRU8cYs0KdtNhICUgJSBAAAAA6ADaoJN8yt6914i85xMSJiY5xRe2NrqKdpuEOXNmQ0CpTaw5lG6gApJA84VPwiotXGXx5bK79nqyOmq7yZBwtflmD9rLV4EtFXOGhm7ZHdbNk6FSNSFR7pE6K57+Zxp2l8XC8ZLfjMraXEDLTP72/IHl1vuNvQQnFMPuMGu0uNKKmz7KjstPNCgOf/YjyiPY+mfcafuS6KnqKfGqUxyCzhqOR/wBh+9D1uLCr5L7LbyZCXEhQB3Ejb4bVascHNDhuuBqYHQSuidq0kLbrJaEoiURKIlESiJREoirK+7Liq5UUPZbZRzGZKwZ1Trv5KJnXWY1rnUN35HJdjD7UBtMA9l5BlyHj06geVtpxgPDzFonKygAn2lHVSvU/pt5VNjiZGLNC5utxCorHcUrr9Nh4D9K2MYxNFsyt5w+FAnzJ5AeZOleveGNLitVLTPqZmxM1P7fyVGW9w7f4g2pRUFuup9kkZEg8jyypHrp1qmBdLKDzK+lPjioKBzQMmtOu56+J/bK0bPjlDl+bRDalp9kOJM+JM5iR9kdfLnNWTaoGXgAXFy4G+OhFU91jrY8jp59FL6lKhSiJREoi8OMpVukH1ANegkIvjbCU+ylI9ABQklLLJXiJREoiURQvj7jBy0KWWWiXXBKVkSnUxCQPaV5cpG81Eqagx91ozK6HBcHjqwZZXd1uo38+Q/nRQBu/vbC8bubkLzuCVBZkrbJ1T5EQDHu+HTlUEOkikD37rqXQUWIUjqenIs05W2dsevjvnmrssbtDraHGzmQsBST5Grhrg4XC+czQvhkMbxYg2K5vFguvoyxZgd6dNTBCdZy8s3SY584rXNx8Hc1UzDDS+8A1Xw+l+vT90VZfQsUxAN2zyFpbbVJW4gp6iSoiVkAkaamdetV3DPLZjtl2PbYVh5dUREFzhoDfrYDbz025K3MMsksMttI9ltISJ3MCJ9TvVoxoa0NGy4SondPK6V2riStqslpSiJREoiURKIlESiJREoiqTjXE14leosrcy2hUE8isTmX+FImPjvIqrqHmaQRt0XdYTSsw2kdVz/ER6bDxJ+3IqOP4ihi4uFM6FCSyweg/Zlc9SgKP4lzWgvDXEt8B9Lq2ZTPngjbLueJ3/tw+F7eQVkdmPDP0Znv3BDzo2O6G9wPU7n4DlU+kh4G8R1K5L2hxP3mbsYz3G+p5+Wg81NqmLnEoiURKIlESiJREoiURKIsbjCVKSopSVJnKSBKZ0MHlNeWBzWbZHNaWg5HXqql4jcvsUuFW6WO7Qyo6H3TtKl9SNgncRvE1WSmWd/CBou5oG0OFU4ndJcvA8/AdNyfTRZezHiFVu8qyflIUohGb3HZgo8go/n+KvaSYsd2bv0rX7Q4e2oiFZDmQM7bt5+X08FbNWa4dKIlESiJREoiURKIlESiJREoiURcU8PtNF922bQi4cbKQdhm1jb2ZMEwNYFaeya27mDMqwGISyiOKocSxpB62++Wl1XHBPAzpuybpspbZIJBGi1e6AdlJ0kxPIc6gU9K7j74yC67F8ciFKBTuu5/oN+oOw+auGrVcCvKyYMankCY19eVAiqTirtLeYxC3bVaut90V941KSXc6cqCgjQgGSOp05V0VJhLJKd7g8G9rHlbW60uksVaOFXLjjYW40WVHXIpQUoDzy6A+QmqGVjWus11+q2hbS1gAkkADcnlWtZAEmwXJx3HWmbd10OIKkoJSApOqo8I+cVqkla1pN1Oo6CWadkZaQCRfI6b+i0+DMeQ9ZMqW4kLCcqsyhOZPhkz1gH41hBKHRgkqRi1A+Gre1jTa9xYZWOfpopE24FCUkEHYgyK3g30VS5pabOFivNytQSShOZQGiZiT0nlWTQCczZeKpH+050Yqls2j4hssm3lOcvKWlQV0IhIAO0EnauibhDDSF3GNb32tbRae072itmzcWpCVLRkURJRmCsvlI0J9NPWueeAHWabhblmrFFHOOLu7aYmzRmWpQSogSpIOgIGx1gSZjTTmI9Q6Rre4FbYPFSSz2qnWAFxsD0J/b8+cd4W7OzmFxfKLjpObJmJhW8rVMqPkNPM1ohpM+KTVW2I+0Q4ewoxZul7bdBsPXwVi1PXJpREoiURKIlESiJREoiURKIlESiJREoiURKIoxifAdncLfcfQXHXiPrCSFNhIASGyPYiJ8zMyNKnRYjPEGtYbBu3O+t+f22WJYDqpIykhIBOYgAE9T1+NQibnJZL2a8RU/wBqWAMMutG3QQ68TLaB4dIAISNQSTEDTTlzqqyJrXDh1K732cr55oniY91lszr5nkLanNavZ5w807duNXaFBbScwaVoCQQDm5mJBjn5isaWFrnlr9lvxzEJYqVslM4WcbXGfy+Rz28VdCEAAAAADQAbAVbr54SSbleqLxRVzgG0UVOFJNyXu/8ApE+MOZswjlkGgCNoAmTrU8YlMBwg921rbW/J5/bJYcAUqqAs0oiURKIlESiJREoiURKIlESiJREoiURKIlESiJREoiURKIlESiLUGHN98XymXcoSFHXKkToOkkmevyrHgHFxbrf7zJ2XYg9297czzPNH8ObU6h4p+sROVY0MEEEHqNdjz1oWAkO3CMqZGRuiB7rtR9+h6+S26yWhKIlESiJREoiURKIlESiJREoiURKIlESiJREoiURKIlESiJREoiURKIlESiJREoiURKIlESiJREoiURKIlESiJREoiURf/9k="/>
          <p:cNvSpPr>
            <a:spLocks noChangeAspect="1" noChangeArrowheads="1"/>
          </p:cNvSpPr>
          <p:nvPr userDrawn="1"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9" name="Picture 1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934" y="0"/>
            <a:ext cx="1033866" cy="1002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4" y="7938"/>
            <a:ext cx="994598" cy="99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09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1470025"/>
          </a:xfrm>
        </p:spPr>
        <p:txBody>
          <a:bodyPr/>
          <a:lstStyle/>
          <a:p>
            <a:r>
              <a:rPr lang="en-US" b="1" dirty="0" smtClean="0"/>
              <a:t>Improving NOAA </a:t>
            </a:r>
            <a:r>
              <a:rPr lang="en-US" b="1" dirty="0"/>
              <a:t>NAQFC PM2.5 </a:t>
            </a:r>
            <a:r>
              <a:rPr lang="en-US" b="1" dirty="0" smtClean="0"/>
              <a:t>predictions with bias correction approach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819400"/>
            <a:ext cx="8534400" cy="3886200"/>
          </a:xfrm>
        </p:spPr>
        <p:txBody>
          <a:bodyPr>
            <a:normAutofit lnSpcReduction="10000"/>
          </a:bodyPr>
          <a:lstStyle/>
          <a:p>
            <a:r>
              <a:rPr lang="en-US" sz="2400" dirty="0" err="1" smtClean="0">
                <a:solidFill>
                  <a:srgbClr val="0033CC"/>
                </a:solidFill>
              </a:rPr>
              <a:t>Jianping</a:t>
            </a:r>
            <a:r>
              <a:rPr lang="en-US" sz="2400" dirty="0" smtClean="0">
                <a:solidFill>
                  <a:srgbClr val="0033CC"/>
                </a:solidFill>
              </a:rPr>
              <a:t> Huang</a:t>
            </a:r>
            <a:r>
              <a:rPr lang="en-US" sz="2400" baseline="30000" dirty="0" smtClean="0">
                <a:solidFill>
                  <a:srgbClr val="0033CC"/>
                </a:solidFill>
              </a:rPr>
              <a:t>1,2</a:t>
            </a:r>
            <a:r>
              <a:rPr lang="en-US" sz="2400" dirty="0" smtClean="0">
                <a:solidFill>
                  <a:srgbClr val="0033CC"/>
                </a:solidFill>
              </a:rPr>
              <a:t>, Jeff McQueen</a:t>
            </a:r>
            <a:r>
              <a:rPr lang="en-US" sz="2400" baseline="30000" dirty="0" smtClean="0">
                <a:solidFill>
                  <a:srgbClr val="0033CC"/>
                </a:solidFill>
              </a:rPr>
              <a:t>2</a:t>
            </a:r>
            <a:r>
              <a:rPr lang="en-US" sz="2400" dirty="0" smtClean="0">
                <a:solidFill>
                  <a:srgbClr val="0033CC"/>
                </a:solidFill>
              </a:rPr>
              <a:t>, Perry Shafran</a:t>
            </a:r>
            <a:r>
              <a:rPr lang="en-US" sz="2400" baseline="30000" dirty="0" smtClean="0">
                <a:solidFill>
                  <a:srgbClr val="0033CC"/>
                </a:solidFill>
              </a:rPr>
              <a:t>1,2</a:t>
            </a:r>
            <a:r>
              <a:rPr lang="en-US" sz="2400" dirty="0" smtClean="0">
                <a:solidFill>
                  <a:srgbClr val="0033CC"/>
                </a:solidFill>
              </a:rPr>
              <a:t>, </a:t>
            </a:r>
          </a:p>
          <a:p>
            <a:r>
              <a:rPr lang="en-US" sz="2400" dirty="0" smtClean="0">
                <a:solidFill>
                  <a:srgbClr val="0033CC"/>
                </a:solidFill>
              </a:rPr>
              <a:t>Irina Djalalova</a:t>
            </a:r>
            <a:r>
              <a:rPr lang="en-US" sz="2400" baseline="30000" dirty="0" smtClean="0">
                <a:solidFill>
                  <a:srgbClr val="0033CC"/>
                </a:solidFill>
              </a:rPr>
              <a:t>3,4</a:t>
            </a:r>
            <a:r>
              <a:rPr lang="en-US" sz="2400" dirty="0" smtClean="0">
                <a:solidFill>
                  <a:srgbClr val="0033CC"/>
                </a:solidFill>
              </a:rPr>
              <a:t>, James Wilczak</a:t>
            </a:r>
            <a:r>
              <a:rPr lang="en-US" sz="2400" baseline="30000" dirty="0" smtClean="0">
                <a:solidFill>
                  <a:srgbClr val="0033CC"/>
                </a:solidFill>
              </a:rPr>
              <a:t>4</a:t>
            </a:r>
            <a:r>
              <a:rPr lang="en-US" sz="2400" dirty="0" smtClean="0">
                <a:solidFill>
                  <a:srgbClr val="0033CC"/>
                </a:solidFill>
              </a:rPr>
              <a:t>, Ho-Chun Huang</a:t>
            </a:r>
            <a:r>
              <a:rPr lang="en-US" sz="2400" baseline="30000" dirty="0" smtClean="0">
                <a:solidFill>
                  <a:srgbClr val="0033CC"/>
                </a:solidFill>
              </a:rPr>
              <a:t>1,2</a:t>
            </a:r>
            <a:r>
              <a:rPr lang="en-US" sz="2400" dirty="0" smtClean="0">
                <a:solidFill>
                  <a:srgbClr val="0033CC"/>
                </a:solidFill>
              </a:rPr>
              <a:t>, </a:t>
            </a:r>
            <a:r>
              <a:rPr lang="en-US" sz="2400" dirty="0">
                <a:solidFill>
                  <a:srgbClr val="0033CC"/>
                </a:solidFill>
              </a:rPr>
              <a:t>Pius </a:t>
            </a:r>
            <a:r>
              <a:rPr lang="en-US" sz="2400" dirty="0" smtClean="0">
                <a:solidFill>
                  <a:srgbClr val="0033CC"/>
                </a:solidFill>
              </a:rPr>
              <a:t>Lee</a:t>
            </a:r>
            <a:r>
              <a:rPr lang="en-US" sz="2400" baseline="30000" dirty="0" smtClean="0">
                <a:solidFill>
                  <a:srgbClr val="0033CC"/>
                </a:solidFill>
              </a:rPr>
              <a:t>5</a:t>
            </a:r>
            <a:r>
              <a:rPr lang="en-US" sz="2400" dirty="0" smtClean="0">
                <a:solidFill>
                  <a:srgbClr val="0033CC"/>
                </a:solidFill>
              </a:rPr>
              <a:t>,</a:t>
            </a:r>
          </a:p>
          <a:p>
            <a:r>
              <a:rPr lang="en-US" sz="2400" dirty="0" smtClean="0">
                <a:solidFill>
                  <a:srgbClr val="0033CC"/>
                </a:solidFill>
              </a:rPr>
              <a:t> Li Pan</a:t>
            </a:r>
            <a:r>
              <a:rPr lang="en-US" sz="2400" baseline="30000" dirty="0" smtClean="0">
                <a:solidFill>
                  <a:srgbClr val="0033CC"/>
                </a:solidFill>
              </a:rPr>
              <a:t>5,6</a:t>
            </a:r>
            <a:r>
              <a:rPr lang="en-US" sz="2400" dirty="0" smtClean="0">
                <a:solidFill>
                  <a:srgbClr val="0033CC"/>
                </a:solidFill>
              </a:rPr>
              <a:t>, </a:t>
            </a:r>
            <a:r>
              <a:rPr lang="en-US" sz="2400" dirty="0">
                <a:solidFill>
                  <a:srgbClr val="0033CC"/>
                </a:solidFill>
              </a:rPr>
              <a:t>Daniel </a:t>
            </a:r>
            <a:r>
              <a:rPr lang="en-US" sz="2400" dirty="0" smtClean="0">
                <a:solidFill>
                  <a:srgbClr val="0033CC"/>
                </a:solidFill>
              </a:rPr>
              <a:t>Tong</a:t>
            </a:r>
            <a:r>
              <a:rPr lang="en-US" sz="2400" baseline="30000" dirty="0" smtClean="0">
                <a:solidFill>
                  <a:srgbClr val="0033CC"/>
                </a:solidFill>
              </a:rPr>
              <a:t>5,6</a:t>
            </a:r>
            <a:r>
              <a:rPr lang="en-US" sz="2400" dirty="0" smtClean="0">
                <a:solidFill>
                  <a:srgbClr val="0033CC"/>
                </a:solidFill>
              </a:rPr>
              <a:t>, </a:t>
            </a:r>
            <a:r>
              <a:rPr lang="en-US" sz="2400" dirty="0">
                <a:solidFill>
                  <a:srgbClr val="0033CC"/>
                </a:solidFill>
              </a:rPr>
              <a:t> </a:t>
            </a:r>
            <a:r>
              <a:rPr lang="en-US" sz="2400" dirty="0" err="1">
                <a:solidFill>
                  <a:srgbClr val="0033CC"/>
                </a:solidFill>
              </a:rPr>
              <a:t>Youhua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smtClean="0">
                <a:solidFill>
                  <a:srgbClr val="0033CC"/>
                </a:solidFill>
              </a:rPr>
              <a:t>Tang</a:t>
            </a:r>
            <a:r>
              <a:rPr lang="en-US" sz="2400" baseline="30000" dirty="0" smtClean="0">
                <a:solidFill>
                  <a:srgbClr val="0033CC"/>
                </a:solidFill>
              </a:rPr>
              <a:t>5,6 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dirty="0" smtClean="0">
                <a:solidFill>
                  <a:srgbClr val="0033CC"/>
                </a:solidFill>
              </a:rPr>
              <a:t>Geoff DiMego</a:t>
            </a:r>
            <a:r>
              <a:rPr lang="en-US" sz="2400" baseline="30000" dirty="0" smtClean="0">
                <a:solidFill>
                  <a:srgbClr val="0033CC"/>
                </a:solidFill>
              </a:rPr>
              <a:t>2</a:t>
            </a:r>
            <a:r>
              <a:rPr lang="en-US" sz="2400" dirty="0" smtClean="0">
                <a:solidFill>
                  <a:srgbClr val="0033CC"/>
                </a:solidFill>
              </a:rPr>
              <a:t>, </a:t>
            </a:r>
          </a:p>
          <a:p>
            <a:r>
              <a:rPr lang="en-US" sz="2400" dirty="0" err="1" smtClean="0">
                <a:solidFill>
                  <a:srgbClr val="0033CC"/>
                </a:solidFill>
              </a:rPr>
              <a:t>Sikchya</a:t>
            </a:r>
            <a:r>
              <a:rPr lang="en-US" sz="2400" dirty="0" smtClean="0">
                <a:solidFill>
                  <a:srgbClr val="0033CC"/>
                </a:solidFill>
              </a:rPr>
              <a:t> Upadhayay</a:t>
            </a:r>
            <a:r>
              <a:rPr lang="en-US" sz="2400" baseline="30000" dirty="0" smtClean="0">
                <a:solidFill>
                  <a:srgbClr val="0033CC"/>
                </a:solidFill>
              </a:rPr>
              <a:t>7,8</a:t>
            </a:r>
            <a:r>
              <a:rPr lang="en-US" sz="2400" dirty="0" smtClean="0">
                <a:solidFill>
                  <a:srgbClr val="0033CC"/>
                </a:solidFill>
              </a:rPr>
              <a:t>, </a:t>
            </a:r>
            <a:r>
              <a:rPr lang="en-US" sz="2400" dirty="0" err="1" smtClean="0">
                <a:solidFill>
                  <a:srgbClr val="0033CC"/>
                </a:solidFill>
              </a:rPr>
              <a:t>Ivanka</a:t>
            </a:r>
            <a:r>
              <a:rPr lang="en-US" sz="2400" dirty="0" smtClean="0">
                <a:solidFill>
                  <a:srgbClr val="0033CC"/>
                </a:solidFill>
              </a:rPr>
              <a:t> Stajner</a:t>
            </a:r>
            <a:r>
              <a:rPr lang="en-US" sz="2400" baseline="30000" dirty="0" smtClean="0">
                <a:solidFill>
                  <a:srgbClr val="0033CC"/>
                </a:solidFill>
              </a:rPr>
              <a:t>8</a:t>
            </a:r>
          </a:p>
          <a:p>
            <a:endParaRPr lang="en-US" sz="2400" baseline="30000" dirty="0"/>
          </a:p>
          <a:p>
            <a:r>
              <a:rPr lang="en-US" sz="2000" dirty="0" smtClean="0"/>
              <a:t>1: IMSG; 2: NOAA/NCEP; 3: CIRES/UCB; 4: NOAA/ESRL; 5: NOAA/ARL; 6: UMD;</a:t>
            </a:r>
          </a:p>
          <a:p>
            <a:r>
              <a:rPr lang="en-US" sz="2000" dirty="0" smtClean="0"/>
              <a:t>7: </a:t>
            </a:r>
            <a:r>
              <a:rPr lang="en-US" sz="2000" dirty="0" err="1" smtClean="0"/>
              <a:t>Syn</a:t>
            </a:r>
            <a:r>
              <a:rPr lang="en-US" sz="2000" dirty="0" smtClean="0"/>
              <a:t> Tech; 8: NOAA/OSTI</a:t>
            </a:r>
          </a:p>
          <a:p>
            <a:endParaRPr lang="en-US" sz="2000" dirty="0" smtClean="0"/>
          </a:p>
          <a:p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Presented to the 14</a:t>
            </a:r>
            <a:r>
              <a:rPr lang="en-US" sz="22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Annual CMAS Conference</a:t>
            </a:r>
          </a:p>
          <a:p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October 7, 2015, UNC-Chapel Hill, NC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52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five runs for July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3A04B-3655-47AA-8885-DCCD93288A84}" type="slidenum">
              <a:rPr lang="en-US" smtClean="0"/>
              <a:t>10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1219200"/>
            <a:ext cx="3840480" cy="296764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43000"/>
            <a:ext cx="3840480" cy="29676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3" b="-2074"/>
          <a:stretch/>
        </p:blipFill>
        <p:spPr>
          <a:xfrm>
            <a:off x="304800" y="4343400"/>
            <a:ext cx="3840480" cy="21945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4600" y="205442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at 16</a:t>
            </a:r>
            <a:r>
              <a:rPr lang="en-US" b="1" baseline="30000" dirty="0" smtClean="0">
                <a:solidFill>
                  <a:srgbClr val="FF0000"/>
                </a:solidFill>
              </a:rPr>
              <a:t>th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fcst</a:t>
            </a:r>
            <a:r>
              <a:rPr lang="en-US" b="1" dirty="0" smtClean="0">
                <a:solidFill>
                  <a:srgbClr val="FF0000"/>
                </a:solidFill>
              </a:rPr>
              <a:t> hour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43434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RMSE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52" b="-140"/>
          <a:stretch/>
        </p:blipFill>
        <p:spPr>
          <a:xfrm>
            <a:off x="4475019" y="4267201"/>
            <a:ext cx="4206240" cy="22032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35339" y="4343400"/>
            <a:ext cx="1575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Crit_Suc_Indx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6182574"/>
            <a:ext cx="8305800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For the 2-months training period, the 10-member scenario does not help</a:t>
            </a:r>
          </a:p>
          <a:p>
            <a:r>
              <a:rPr lang="en-US" sz="1600" b="1" dirty="0" smtClean="0">
                <a:solidFill>
                  <a:srgbClr val="0000FF"/>
                </a:solidFill>
              </a:rPr>
              <a:t>For the 3-members scenario, 2 months and 5 months training period have similar performance </a:t>
            </a:r>
            <a:endParaRPr lang="en-US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04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000099"/>
                </a:solidFill>
              </a:rPr>
              <a:t>Testing for winter month (Jan/2015)</a:t>
            </a:r>
            <a:br>
              <a:rPr lang="en-US" b="1" dirty="0" smtClean="0">
                <a:solidFill>
                  <a:srgbClr val="000099"/>
                </a:solidFill>
              </a:rPr>
            </a:b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B63A04B-3655-47AA-8885-DCCD93288A84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19300" y="6096000"/>
            <a:ext cx="4610100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Diurnal pattern was improved;</a:t>
            </a:r>
          </a:p>
          <a:p>
            <a:r>
              <a:rPr lang="en-US" sz="1800" b="1" dirty="0" smtClean="0">
                <a:solidFill>
                  <a:srgbClr val="0000FF"/>
                </a:solidFill>
              </a:rPr>
              <a:t>Day to day variability was lost on some days</a:t>
            </a:r>
            <a:endParaRPr lang="en-US" sz="1800" b="1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994756"/>
            <a:ext cx="3840480" cy="29676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657600" y="13716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WUS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720" y="994756"/>
            <a:ext cx="3840480" cy="296764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772400" y="1444823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EUS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0" b="700"/>
          <a:stretch/>
        </p:blipFill>
        <p:spPr>
          <a:xfrm>
            <a:off x="807720" y="3901440"/>
            <a:ext cx="3840480" cy="219456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581400" y="3732311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WUS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0" b="700"/>
          <a:stretch/>
        </p:blipFill>
        <p:spPr>
          <a:xfrm>
            <a:off x="4572000" y="3901440"/>
            <a:ext cx="3840480" cy="219456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798130" y="373429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EUS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07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09600" y="2286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0099"/>
                </a:solidFill>
              </a:rPr>
              <a:t>Testing for winter </a:t>
            </a:r>
            <a:r>
              <a:rPr lang="en-US" b="1" dirty="0" smtClean="0">
                <a:solidFill>
                  <a:srgbClr val="000099"/>
                </a:solidFill>
              </a:rPr>
              <a:t>month (cont.)</a:t>
            </a:r>
            <a:endParaRPr lang="en-US" b="1" dirty="0">
              <a:solidFill>
                <a:srgbClr val="0000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315200" cy="3094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157EC8A-953B-49DF-91CF-F91D7C6C1A4B}" type="slidenum">
              <a:rPr lang="en-US" smtClean="0"/>
              <a:t>12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4" b="784"/>
          <a:stretch/>
        </p:blipFill>
        <p:spPr>
          <a:xfrm>
            <a:off x="457200" y="3962400"/>
            <a:ext cx="3840480" cy="23774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57600" y="37338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WUS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4" b="784"/>
          <a:stretch/>
        </p:blipFill>
        <p:spPr>
          <a:xfrm>
            <a:off x="4465320" y="3962400"/>
            <a:ext cx="3840480" cy="23774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620000" y="3730823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EUS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19300" y="6096000"/>
            <a:ext cx="4152900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Over-prediction reduced over EUS</a:t>
            </a:r>
          </a:p>
          <a:p>
            <a:r>
              <a:rPr lang="en-US" sz="1800" b="1" dirty="0" smtClean="0">
                <a:solidFill>
                  <a:srgbClr val="0000FF"/>
                </a:solidFill>
              </a:rPr>
              <a:t>RMSE was still high during night time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38600" y="4038600"/>
            <a:ext cx="1112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RSME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9280" y="987623"/>
            <a:ext cx="2255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Before Bias Correction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0" y="987623"/>
            <a:ext cx="2255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After Bias Correction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88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9"/>
                </a:solidFill>
              </a:rPr>
              <a:t>Testing for summer month(July 2015)</a:t>
            </a: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157EC8A-953B-49DF-91CF-F91D7C6C1A4B}" type="slidenum">
              <a:rPr lang="en-US" smtClean="0"/>
              <a:t>13</a:t>
            </a:fld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848600" y="37338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EUS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3840480" cy="296764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657600" y="15240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70956"/>
            <a:ext cx="3840480" cy="296764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696200" y="1521023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EUS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66" b="784"/>
          <a:stretch/>
        </p:blipFill>
        <p:spPr>
          <a:xfrm>
            <a:off x="731520" y="4053840"/>
            <a:ext cx="3840480" cy="219456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733800" y="38100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WUS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58" b="1093"/>
          <a:stretch/>
        </p:blipFill>
        <p:spPr>
          <a:xfrm>
            <a:off x="4617720" y="4038600"/>
            <a:ext cx="3840480" cy="219456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696200" y="38100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EUS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19300" y="6211669"/>
            <a:ext cx="5524500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Diurnal variation was captured very well but the July 4</a:t>
            </a:r>
            <a:r>
              <a:rPr lang="en-US" sz="1800" b="1" baseline="30000" dirty="0" smtClean="0">
                <a:solidFill>
                  <a:srgbClr val="0000FF"/>
                </a:solidFill>
              </a:rPr>
              <a:t>th</a:t>
            </a:r>
            <a:r>
              <a:rPr lang="en-US" sz="1800" b="1" dirty="0" smtClean="0">
                <a:solidFill>
                  <a:srgbClr val="0000FF"/>
                </a:solidFill>
              </a:rPr>
              <a:t> case was not captured. </a:t>
            </a:r>
            <a:endParaRPr lang="en-US" sz="1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76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9"/>
                </a:solidFill>
              </a:rPr>
              <a:t>Testing for summer </a:t>
            </a:r>
            <a:r>
              <a:rPr lang="en-US" b="1" dirty="0" smtClean="0">
                <a:solidFill>
                  <a:srgbClr val="000099"/>
                </a:solidFill>
              </a:rPr>
              <a:t>month(cont.)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157EC8A-953B-49DF-91CF-F91D7C6C1A4B}" type="slidenum">
              <a:rPr lang="en-US" smtClean="0"/>
              <a:t>14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09626"/>
            <a:ext cx="7315200" cy="309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657600" y="36576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WUS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43800" y="36576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EUS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4" b="784"/>
          <a:stretch/>
        </p:blipFill>
        <p:spPr>
          <a:xfrm>
            <a:off x="381000" y="3886200"/>
            <a:ext cx="3840480" cy="2377440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1981200" y="3850178"/>
            <a:ext cx="762000" cy="874222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0000FF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352800" y="3926378"/>
            <a:ext cx="762000" cy="874222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0000FF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13" b="476"/>
          <a:stretch/>
        </p:blipFill>
        <p:spPr>
          <a:xfrm>
            <a:off x="4389120" y="3947160"/>
            <a:ext cx="3840480" cy="2377440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5715000" y="4002578"/>
            <a:ext cx="762000" cy="874222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0000FF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162800" y="4002578"/>
            <a:ext cx="762000" cy="874222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0000FF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038600" y="4038600"/>
            <a:ext cx="1112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RSME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19300" y="6172200"/>
            <a:ext cx="4991100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Under-prediction was improved in summer and </a:t>
            </a:r>
          </a:p>
          <a:p>
            <a:r>
              <a:rPr lang="en-US" sz="1800" b="1" dirty="0" smtClean="0">
                <a:solidFill>
                  <a:srgbClr val="0000FF"/>
                </a:solidFill>
              </a:rPr>
              <a:t>RSME was not changed during nighttime.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59280" y="914400"/>
            <a:ext cx="2255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Before Bias Correction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0" y="914400"/>
            <a:ext cx="2255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After Bias Correction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11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</a:rPr>
              <a:t>A case study on July 4th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EC8A-953B-49DF-91CF-F91D7C6C1A4B}" type="slidenum">
              <a:rPr lang="en-US" smtClean="0"/>
              <a:t>15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07366"/>
            <a:ext cx="7040880" cy="297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0"/>
            <a:ext cx="3840480" cy="29676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320" y="3810000"/>
            <a:ext cx="3840480" cy="29676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0" y="43434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EUS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00" y="4340423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</a:t>
            </a:r>
            <a:r>
              <a:rPr lang="en-US" b="1" dirty="0" smtClean="0">
                <a:solidFill>
                  <a:srgbClr val="FF0000"/>
                </a:solidFill>
              </a:rPr>
              <a:t>US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9280" y="914400"/>
            <a:ext cx="2255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Before Bias Correction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914400"/>
            <a:ext cx="2255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After Bias Correction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</a:rPr>
              <a:t>Summary and </a:t>
            </a:r>
            <a:r>
              <a:rPr lang="en-US" b="1" dirty="0">
                <a:solidFill>
                  <a:srgbClr val="000099"/>
                </a:solidFill>
              </a:rPr>
              <a:t>c</a:t>
            </a:r>
            <a:r>
              <a:rPr lang="en-US" b="1" dirty="0" smtClean="0">
                <a:solidFill>
                  <a:srgbClr val="000099"/>
                </a:solidFill>
              </a:rPr>
              <a:t>onclusions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19016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Analog Ensemble bias corrections has been tested by NOAA/NAQFC for improving PM</a:t>
            </a:r>
            <a:r>
              <a:rPr lang="en-US" baseline="-25000" dirty="0" smtClean="0"/>
              <a:t>2.5</a:t>
            </a:r>
            <a:r>
              <a:rPr lang="en-US" dirty="0" smtClean="0"/>
              <a:t> predictions.  </a:t>
            </a:r>
          </a:p>
          <a:p>
            <a:r>
              <a:rPr lang="en-US" dirty="0" smtClean="0"/>
              <a:t>Training period and number of ensemble members are the key for the bias correction. With configuration of 8-week training period and 3 ensemble members, the Analog bias correction may capture the diurnal pattern quite well. But daily variability needs further improvement. </a:t>
            </a:r>
          </a:p>
          <a:p>
            <a:r>
              <a:rPr lang="en-US" dirty="0" smtClean="0"/>
              <a:t>RMSE was reduced significantly during daytime but little improvement during nighttime.   </a:t>
            </a:r>
          </a:p>
          <a:p>
            <a:r>
              <a:rPr lang="en-US" dirty="0" smtClean="0"/>
              <a:t>High PM</a:t>
            </a:r>
            <a:r>
              <a:rPr lang="en-US" baseline="-25000" dirty="0" smtClean="0"/>
              <a:t>2.5</a:t>
            </a:r>
            <a:r>
              <a:rPr lang="en-US" dirty="0" smtClean="0"/>
              <a:t> cases  like July 4</a:t>
            </a:r>
            <a:r>
              <a:rPr lang="en-US" baseline="30000" dirty="0" smtClean="0"/>
              <a:t>th</a:t>
            </a:r>
            <a:r>
              <a:rPr lang="en-US" baseline="-25000" dirty="0" smtClean="0"/>
              <a:t>, </a:t>
            </a:r>
            <a:r>
              <a:rPr lang="en-US" dirty="0" smtClean="0"/>
              <a:t> dust, and smoke episodes are still a challenge. 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3A04B-3655-47AA-8885-DCCD93288A8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Motivation and Objectives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NAQFC has been providing O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 operational forecast for the US since 2004. However, PM</a:t>
            </a:r>
            <a:r>
              <a:rPr lang="en-US" sz="3200" baseline="-25000" dirty="0" smtClean="0"/>
              <a:t>2.5</a:t>
            </a:r>
            <a:r>
              <a:rPr lang="en-US" sz="3200" dirty="0" smtClean="0"/>
              <a:t> forecast is still on experimental status</a:t>
            </a:r>
          </a:p>
          <a:p>
            <a:r>
              <a:rPr lang="en-US" sz="3200" dirty="0" smtClean="0"/>
              <a:t>To incorporate a bias correction approach into the NAQFC for improving PM</a:t>
            </a:r>
            <a:r>
              <a:rPr lang="en-US" sz="3200" baseline="-25000" dirty="0" smtClean="0"/>
              <a:t>2.5</a:t>
            </a:r>
            <a:r>
              <a:rPr lang="en-US" sz="3200" dirty="0" smtClean="0"/>
              <a:t> predictions</a:t>
            </a:r>
          </a:p>
          <a:p>
            <a:r>
              <a:rPr lang="en-US" sz="3200" dirty="0" smtClean="0"/>
              <a:t>To determine an optimal configuration for real-time forecast application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3A04B-3655-47AA-8885-DCCD93288A8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61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Outline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Update of NAQFC</a:t>
            </a:r>
          </a:p>
          <a:p>
            <a:r>
              <a:rPr lang="en-US" sz="3600" dirty="0" smtClean="0"/>
              <a:t>Current issue of NAQFC PM</a:t>
            </a:r>
            <a:r>
              <a:rPr lang="en-US" sz="3600" baseline="-25000" dirty="0" smtClean="0"/>
              <a:t>2.5</a:t>
            </a:r>
            <a:r>
              <a:rPr lang="en-US" sz="3600" dirty="0" smtClean="0"/>
              <a:t> predictions</a:t>
            </a:r>
          </a:p>
          <a:p>
            <a:r>
              <a:rPr lang="en-US" sz="3600" dirty="0" smtClean="0"/>
              <a:t>Bias correction method: Analog Ensemble</a:t>
            </a:r>
          </a:p>
          <a:p>
            <a:r>
              <a:rPr lang="en-US" sz="3600" dirty="0" smtClean="0"/>
              <a:t>Evaluation of PM</a:t>
            </a:r>
            <a:r>
              <a:rPr lang="en-US" sz="3600" baseline="-25000" dirty="0" smtClean="0"/>
              <a:t>2.5</a:t>
            </a:r>
            <a:r>
              <a:rPr lang="en-US" sz="3600" dirty="0" smtClean="0"/>
              <a:t> bias correction</a:t>
            </a:r>
          </a:p>
          <a:p>
            <a:r>
              <a:rPr lang="en-US" sz="3600" dirty="0" smtClean="0"/>
              <a:t>Summary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3A04B-3655-47AA-8885-DCCD93288A8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0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611188" y="1752600"/>
            <a:ext cx="2055812" cy="762001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marL="609600" indent="-609600" algn="ctr" eaLnBrk="0" hangingPunct="0">
              <a:lnSpc>
                <a:spcPct val="90000"/>
              </a:lnSpc>
              <a:buClr>
                <a:srgbClr val="FF0066"/>
              </a:buClr>
              <a:defRPr/>
            </a:pPr>
            <a:r>
              <a:rPr lang="en-US" sz="22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PRDGEN</a:t>
            </a:r>
            <a:endParaRPr lang="en-US" sz="2000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  <a:p>
            <a:pPr marL="609600" indent="-609600" algn="ctr" eaLnBrk="0" hangingPunct="0">
              <a:lnSpc>
                <a:spcPct val="90000"/>
              </a:lnSpc>
              <a:buClr>
                <a:srgbClr val="FF0066"/>
              </a:buClr>
              <a:defRPr/>
            </a:pPr>
            <a:r>
              <a:rPr lang="en-US" sz="2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(met interpolator)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352800" y="1752599"/>
            <a:ext cx="2055812" cy="822960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FF0066"/>
              </a:buClr>
              <a:defRPr/>
            </a:pPr>
            <a:r>
              <a:rPr lang="en-US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PREMAQ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9600" y="365760"/>
            <a:ext cx="2132012" cy="838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NMM-B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278188" y="3124200"/>
            <a:ext cx="2132012" cy="838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CMAQ</a:t>
            </a:r>
          </a:p>
          <a:p>
            <a:pPr algn="ctr"/>
            <a:r>
              <a:rPr lang="en-US" sz="2400" b="1" dirty="0" smtClean="0"/>
              <a:t>(v4.6)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600200" y="1219199"/>
            <a:ext cx="0" cy="5486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267200" y="2575560"/>
            <a:ext cx="0" cy="5486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3276600" y="381000"/>
            <a:ext cx="2132012" cy="838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NGAC(dust) </a:t>
            </a:r>
          </a:p>
          <a:p>
            <a:pPr algn="ctr"/>
            <a:r>
              <a:rPr lang="en-US" sz="2400" b="1" dirty="0" smtClean="0"/>
              <a:t>+ GEOS/</a:t>
            </a:r>
            <a:r>
              <a:rPr lang="en-US" sz="2400" b="1" dirty="0" err="1" smtClean="0"/>
              <a:t>Chem</a:t>
            </a:r>
            <a:endParaRPr lang="en-US" sz="2400" b="1" dirty="0" smtClean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267200" y="1203960"/>
            <a:ext cx="0" cy="5486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6172200" y="1676400"/>
            <a:ext cx="1828800" cy="838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BlueSky</a:t>
            </a:r>
            <a:r>
              <a:rPr lang="en-US" sz="2400" b="1" dirty="0" smtClean="0"/>
              <a:t> </a:t>
            </a:r>
          </a:p>
          <a:p>
            <a:pPr algn="ctr"/>
            <a:r>
              <a:rPr lang="en-US" sz="2400" b="1" dirty="0" smtClean="0"/>
              <a:t>(smoke) 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410200" y="2095500"/>
            <a:ext cx="73152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267200" y="3947160"/>
            <a:ext cx="0" cy="5486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utoShape 6"/>
          <p:cNvSpPr>
            <a:spLocks noChangeArrowheads="1"/>
          </p:cNvSpPr>
          <p:nvPr/>
        </p:nvSpPr>
        <p:spPr bwMode="auto">
          <a:xfrm>
            <a:off x="3276600" y="4495800"/>
            <a:ext cx="2055812" cy="822960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FF0066"/>
              </a:buClr>
              <a:defRPr/>
            </a:pPr>
            <a:r>
              <a:rPr lang="en-US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Bias Correction 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410200" y="3505199"/>
            <a:ext cx="731520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6096000" y="3124199"/>
            <a:ext cx="1828800" cy="838201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FF0066"/>
              </a:buClr>
              <a:defRPr/>
            </a:pPr>
            <a:r>
              <a:rPr lang="en-US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Post</a:t>
            </a:r>
          </a:p>
        </p:txBody>
      </p:sp>
      <p:sp>
        <p:nvSpPr>
          <p:cNvPr id="30" name="Snip and Round Single Corner Rectangle 29"/>
          <p:cNvSpPr/>
          <p:nvPr/>
        </p:nvSpPr>
        <p:spPr>
          <a:xfrm>
            <a:off x="762000" y="4419600"/>
            <a:ext cx="1828800" cy="914400"/>
          </a:xfrm>
          <a:prstGeom prst="snip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AirNow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Obs</a:t>
            </a:r>
            <a:endParaRPr lang="en-US" sz="2400" b="1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590800" y="4876799"/>
            <a:ext cx="731520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nip Diagonal Corner Rectangle 33"/>
          <p:cNvSpPr/>
          <p:nvPr/>
        </p:nvSpPr>
        <p:spPr>
          <a:xfrm>
            <a:off x="6096000" y="4511040"/>
            <a:ext cx="1828800" cy="822960"/>
          </a:xfrm>
          <a:prstGeom prst="snip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G2O FVS</a:t>
            </a:r>
            <a:endParaRPr lang="en-US" sz="2400" b="1" dirty="0"/>
          </a:p>
          <a:p>
            <a:pPr algn="ctr"/>
            <a:r>
              <a:rPr lang="en-US" sz="2400" b="1" dirty="0" smtClean="0"/>
              <a:t>verification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667000" y="2133599"/>
            <a:ext cx="731520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364480" y="4876799"/>
            <a:ext cx="731520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934200" y="3962400"/>
            <a:ext cx="0" cy="5486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017520" y="4343400"/>
            <a:ext cx="2651760" cy="109728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  <a:prstDash val="dash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28600" y="57912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CC"/>
                </a:solidFill>
              </a:rPr>
              <a:t>A flow-chart of the NAQFC</a:t>
            </a:r>
          </a:p>
          <a:p>
            <a:pPr algn="ctr"/>
            <a:r>
              <a:rPr lang="en-US" sz="2000" b="1" dirty="0" smtClean="0">
                <a:solidFill>
                  <a:srgbClr val="0033CC"/>
                </a:solidFill>
              </a:rPr>
              <a:t>(new changes as indicated by the red dashed boxes)</a:t>
            </a:r>
            <a:endParaRPr lang="en-US" sz="2000" b="1" dirty="0">
              <a:solidFill>
                <a:srgbClr val="0033CC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5410200" y="1219201"/>
            <a:ext cx="687388" cy="5333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CBF147B-C828-4761-8F6B-02986BD1E97C}" type="slidenum">
              <a:rPr lang="en-US" smtClean="0"/>
              <a:t>4</a:t>
            </a:fld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6019800" y="381000"/>
            <a:ext cx="1979612" cy="838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2005 NEI </a:t>
            </a:r>
          </a:p>
          <a:p>
            <a:pPr algn="ctr"/>
            <a:r>
              <a:rPr lang="en-US" sz="2400" b="1" dirty="0" smtClean="0"/>
              <a:t>+ 2011 NEI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971800" y="3017520"/>
            <a:ext cx="2651760" cy="109728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  <a:prstDash val="dash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956560" y="228600"/>
            <a:ext cx="5364480" cy="254508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  <a:prstDash val="dash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Current issues of PM</a:t>
            </a:r>
            <a:r>
              <a:rPr lang="en-US" b="1" baseline="-25000" dirty="0" smtClean="0">
                <a:solidFill>
                  <a:srgbClr val="002060"/>
                </a:solidFill>
              </a:rPr>
              <a:t>2.5</a:t>
            </a:r>
            <a:r>
              <a:rPr lang="en-US" b="1" dirty="0" smtClean="0">
                <a:solidFill>
                  <a:srgbClr val="002060"/>
                </a:solidFill>
              </a:rPr>
              <a:t> predictions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</a:rPr>
              <a:t>Significant seasonal biases </a:t>
            </a:r>
          </a:p>
          <a:p>
            <a:pPr>
              <a:buSzPct val="90000"/>
              <a:buFont typeface="Calibri" panose="020F0502020204030204" pitchFamily="34" charset="0"/>
              <a:buChar char="─"/>
            </a:pPr>
            <a:r>
              <a:rPr lang="en-US" sz="2400" dirty="0" smtClean="0"/>
              <a:t>over-prediction in winter</a:t>
            </a:r>
          </a:p>
          <a:p>
            <a:pPr>
              <a:buSzPct val="90000"/>
              <a:buFont typeface="Calibri" panose="020F0502020204030204" pitchFamily="34" charset="0"/>
              <a:buChar char="─"/>
            </a:pPr>
            <a:r>
              <a:rPr lang="en-US" sz="2400" dirty="0" smtClean="0"/>
              <a:t>under-prediction in summer</a:t>
            </a:r>
          </a:p>
          <a:p>
            <a:pPr>
              <a:buSzPct val="90000"/>
              <a:buFont typeface="Calibri" panose="020F0502020204030204" pitchFamily="34" charset="0"/>
              <a:buChar char="─"/>
            </a:pPr>
            <a:endParaRPr lang="en-US" sz="2400" dirty="0" smtClean="0"/>
          </a:p>
          <a:p>
            <a:pPr>
              <a:buSzPct val="90000"/>
            </a:pPr>
            <a:r>
              <a:rPr lang="en-US" sz="2400" dirty="0" smtClean="0">
                <a:solidFill>
                  <a:srgbClr val="0000FF"/>
                </a:solidFill>
              </a:rPr>
              <a:t>Sources of biases</a:t>
            </a:r>
          </a:p>
          <a:p>
            <a:pPr>
              <a:buSzPct val="90000"/>
              <a:buFont typeface="Symbol" panose="05050102010706020507" pitchFamily="18" charset="2"/>
              <a:buChar char="-"/>
            </a:pPr>
            <a:r>
              <a:rPr lang="en-US" sz="2400" dirty="0" smtClean="0"/>
              <a:t>emissions  ?</a:t>
            </a:r>
          </a:p>
          <a:p>
            <a:pPr>
              <a:buSzPct val="90000"/>
              <a:buFont typeface="Symbol" panose="05050102010706020507" pitchFamily="18" charset="2"/>
              <a:buChar char="-"/>
            </a:pPr>
            <a:r>
              <a:rPr lang="en-US" sz="2400" dirty="0" smtClean="0"/>
              <a:t>Met inputs like PBLH  ?</a:t>
            </a:r>
          </a:p>
          <a:p>
            <a:pPr>
              <a:buSzPct val="90000"/>
              <a:buFont typeface="Symbol" panose="05050102010706020507" pitchFamily="18" charset="2"/>
              <a:buChar char="-"/>
            </a:pPr>
            <a:r>
              <a:rPr lang="en-US" sz="2400" dirty="0" smtClean="0"/>
              <a:t>CMAQ itself? </a:t>
            </a:r>
          </a:p>
          <a:p>
            <a:pPr>
              <a:buSzPct val="90000"/>
              <a:buFont typeface="Symbol" panose="05050102010706020507" pitchFamily="18" charset="2"/>
              <a:buChar char="-"/>
            </a:pPr>
            <a:r>
              <a:rPr lang="en-US" sz="2400" dirty="0" smtClean="0"/>
              <a:t>LBCs?</a:t>
            </a:r>
          </a:p>
          <a:p>
            <a:pPr>
              <a:buSzPct val="90000"/>
              <a:buFont typeface="Symbol" panose="05050102010706020507" pitchFamily="18" charset="2"/>
              <a:buChar char="-"/>
            </a:pPr>
            <a:endParaRPr lang="en-US" sz="2400" dirty="0" smtClean="0"/>
          </a:p>
        </p:txBody>
      </p:sp>
      <p:sp>
        <p:nvSpPr>
          <p:cNvPr id="5" name="AutoShape 2" descr="data:image/png;base64,iVBORw0KGgoAAAANSUhEUgAAAcQAAAE2CAIAAABwZ3VaAAAgAElEQVR4nOy9aXBUV7YuSHS/6IgXHdH9Ijr69e2K6Bvv3R+vfjiqHOH76oWr6tb1Ldv1fF22y5jBNvMMAg05pwbEYEAINItRAwhJzAIBUkqAAM3zBBrQnJlKjTmezDwnpzPu1T92KkmEwIJKpFP35hcOOcncw9prr7PO2nuvtfYKFEYYYYQRxl+NFctNQBhhhBHGvwWElWkYYYQRRggQVqZhhBFGGCFAWJmGEUYYYYQAYWUaRhhhhBEChJVpGGGEEUYIEFamYYQRRhghQFiZhvECMIflJmQ+4GUEf/mG8v7P6K8d1Ktdv1XFd+43jL8thJVpGC9heHjYbDaHVgXwCAl/XQtYK9E0PTk5yTAM/nJmZsbpdC5Y3mAw0DSNP7McOzQ05HA43rl3k8nkcDjMZrOTfItGAKHR0VGbzfbO/Ybxt4WwMg3DDwCYnZ398MMPN2/ezAt8wKqCV7Dgl69+/+o/Ax0tVPdN7VfXPOnu7iYIYt++fU6nE3+pUqkePHgwrwoCxHLMrl27rDarXwWzdF19/ezMzCKH8OpPKSkpt27dSk1NvVd+9811533T1NI0MTmxmH6Dew/jbxRhZRqGHwBw8eLFbdu2rVu3bmBgQK/X9/X1AYDVam1vb+d5vqmpKTc3t7m5GQBMJlNdbX19fX11dXV+fv7FixdxYbPFUlhYVFRU1N3VDQBOp/PK1asFBQVmkymgLGw226NHjwoKCsrLy8vLynNzc9o72gCgtbU1Nze3u7sbAGZnZxsa6i9dKrh9u9RmtW3atCkqKspoNG7cuDE/Pz8/L39gYODgwYM1NTXj4+NDg0MAYDAYnj59CgC8wG/fsePsuXN5eXnT09MA0NTcZLFa+vr68vLyLly40N7eDgDT09MFBQWlpaUer4fjuIaGBpIiMYUOh+PGjRt5eXm3b992uVyZmZm3b99OT0+/p7mHR+HxeDo7Ox8+fDg1NVVbW5ubm9vV1QUAiEcPq6ouXLz4+PFjh5Ps6GifmZkGgMrKyry8PL1eDwA6ne7J4yd5eXmVlZUCQqTDdf3KtaLLRRaLZdnmPoxQIKxMw0AIIQDweDxRUVEDAwNZWVlnz55tamr6cd2PAJCTkxMXF3frVklcfFxpaem3337b0tKSk5Oz9vvvm1ubL1y4WFRUdOzYsTVr1kxNTR3+6XBqaur69es//PWHY2NjarU6Ly8v7WTq5k2b7XY7tr+Ki4tXrVp16tSpDz74ICMjIzs7e/Xq1eXl5ZIYaXp6+uaNm/r6erMys79b+d3169dWr15zq+SWUqlUxSrtduJPf/pTUlLSuXPnIiMjY2Nj29vb6+rqNmzYAACxsbEpKSlY2a1evXrvvn0pKSl79+0b1WqjoqNra2uvXb+ef+HC+XPnvvzyS7PZHBkV+dOxn06fPt3X28fxbHNLk8vlwqwYGBhITU8tuVXy/fffX7x48cyZMyUlJRkZGeUVZXgIz3p7/vjpp/fu3UtOTk5KSrp169Y333zT0dlR/bhaKpWmpqT8/d//fXVNdVxcXENjQ7lGI5FIkpKSdu/erdPppBLprp27Ll++/K//+q/PBwfS0zIjo/bl5uXW1NSEjdO/aYSVaRgIIQQAfX19H/3jPyYmJq5ateovf/kLy7L79u2rra1Tq9W1tbU7duzYunVrdnb2119/fe7cuaysrJKSmwBQVVV1+vTpEydOfPnll01NTTt37gSA8fHxb7/9trS09OOPP05OTk5JSfn973/f/7wfa6KcnJycnBwAtGfPHqPRCADx8fEReyPuP7gPABdy81NOnkxJSyu4fBkAiooKi4uLS0tLS0tLXS5XREQEQRAIoYSEhMjIqObmZpqmI3ZHPHnwZOeunc8HngMAx3C7du8ymowAEB0dfe3GjYS4hLa2tubm5qysrDNnznzyySdms7mwsHBPRER+Xr7VZJ230LZYLLn5OYWFhet+XJ+Wlnb27Nk7d+4EK9PGxsao6CgbYfvqq69iYmKys7M///zzoqKiEydPVFZWAsCmLZtu3rx55MiRru6uuLi4np4eANh/IPHSpUtqtbq+oQEAjh8/XlNT09jUuGv3rvSM9DHtGACgsD79m0VYmf57ByAQQACA40eOR0RENDU1PXlc/cm/fNLZ1Vl2r+yPf/yjWq32eD27d+5OTNjf1d19/PjxwcHBzMzMiooKl8v19Vdf19XVPXr06Mcff2xta12/fj3LsE3NzX/4wx8ePnz45ZdflpWV3b17Nzk52e6w45P13Nzcs2fPUhS1c+eu8XE9AKhj1fFx8ZcuXQKAY0lJOTk5qSkplwsKACA/P7+4uLiosOjGjRsURe3atWt6etput6tUqoiIvbW1tQBwIf/Ch7/68PCRnxACHiGOZ1evXt3Y0AgACoXiyeMnKpmyrLx8/fr1N2/e7O3tXbVqVXd3d119nU6rlUik2aey5+1dnj9/fteuXTqdTq1WZ2ZmZmVllZSUpKSklN8txwUaahvkErnNZlu7dm16enpXV9fRI0f7+voOHz589epVnue/+Ncv7t27l5iY2NnRefz48QcPHwIHUdKoO3fuqNTq2oY6AEhKSrp+/UZzc7NWq01NTZNL5azAIBAQWjp9Gt6uDSHCyjQMBABOB7lz687mlib8aB06dPDMmTNOp/M3v/lNSUkJALS1tcnl8oSEhCM/HbHb7efz8qoePmRZNjomOiEh4dixY3/89I/9/f3Hjh7bsX1HVGTUbz/+eGpq6uLFizKZTKFQlJSUcByHG79y5crFixddLrdSqcLnM/EJ8V1dXYmJiXsi9hw5coQgiFOnTt26WQIAV69eLb1TWqYp27ptm16rVymURqPR6XQeOXIkYX8C3sDt6+v7h3/4r411dQDAAwJAsbFxP6z9Yc+u3Xn5eRRFHTx0sKmp6dChQ1FRURkZGZ988klZWZlCoVCpVJH7IqufVLMse7Pkpo2wYQpramrWr9+QmZm1es2aAwcPXLx4oby8PCcn5+GDh7hAe2v7/oT9APDkyZMYiSRhf0JKykm73f7kyZPvVq1KTEz87W9/q9Fo0tLSWltbR0ZH9kXt27tr39kzZ10UdfDAweaWZgDIzs5+8Oj+yZMn9+7dGx0dXVxYzAv8EipShDeO9eO6sDINCcLKNAyEAHE053Q5eMRjr0yWZSmKAgC3283zPEIIABwOh3Z0lPX5AMDj9TIMAwAen0er01qtVsJBaLXa3NzcwcHB69eub968CbcwMTExOTUZMH8AgKZpr9crIMHlJTmeQwi5XC4AcHkorVbLsiwAeH0e1scCgM/no2maZdmZmRmGZjw+tyDwgiB4PB4v7cHVq6oebli/gSQdAROLYRij0ajT63jEYyIFxLMMq9PpLBaLw+GgKMrn842NjZlMJgAQBMFsNrMsi+aMtdnZ2YkJg5N0WCxWt9fNcqx3bsiAgOFpl4/Ehc1m89jYGCswAHD9xvUHDx709vauX7++traWYRhcxUpYxyf1uGWv28twDAB4vV5e4Hme1+l0k5MvWLREcw6orb1t586dW7ZsqaurC+vTvx5hZSo6vPpQLcVjBi/1Eqz74BWHIfQa/x6Px3Py5Ml9+/ZFR0e3dbbN+3XecN6AnymDXiqg1+u3b9+m0Whe18Vielw8FuRP4J8VFRV790ZEREQUFBT4fL63JWCBaVmo39cVXnhiFyqMv6yrr+vp6Znbwg4r078WYWUqOgAAzdDB39A0zbDsctHzBtA0zXIvCMOPqNvjxiv619XC2pAXeIZhHA6Hz+d76VcAAOA4zmazsYsYtcALNE2/my6w2Wx6vV43rh0fH6coimGYmekZrW4s2JQWBMHlcb159U3TtCAI+H3EsLTH43mdvrNYLHqd3jRjmp2d0Y1rnQ4n42Ne1ywA8AJv0I+TThI36HK5dOM6nU5HUdRiBwnI5/MJwgJhEwDg8XiUSuWhQ4ewBb3YNsNYCGFlKi4AgOaBBu/HIQABCQBw6tSpe3fvvWqSLGjavNnkeV3hl356vf/8vH8mJR2vevQQXna5fzMCLZgtlp9++unatWsGgyG4wMDAQFdXl9frLb1zm7AT8yq/gZjgAb6OOcF86Ovr++KLL2JiYiIjI/ft29fZ1ZWamrpq1SqZTLZx48asrCxsWtbV1f3qV7961W8puOX4+ISZl4MC5lOFAIHACdzFggsSieRP//NPX375Z4VCcTIl5ezZs6+j0GKxSKXSrVu3RkZGDg4OOhyObdu2bd26NSoysqWuYTFDBoAx3VhhYeGCP7W1tQ0PD7vd7g0bNgwPD0NYmf51CCtTEQEAOjo6Pv74421btsOcWQQAycePJ5842dzc3NPXxwkC/gEApmdmGhrrmxqaCIIgHaTZYgMAhmVnjEYAGB8fb2xqnJiYCJh+ADA1MdXY2NjY3IgPW3Q6XX1DndliBgCPx2MwGIZGhgDAaDI2NNbj/UQAGBkZaWhqcDgcAMALfGtb67OeZwCQkLD/3r27uAzHcBaTpbWtdWhwEAA4njObzc+fP3c4HQJCrW2t3V3dSEAAYLVYGpuayss0O3bs6O7udrvdANDX39fc1GS3248nJe3bt89FuYbHRliOBYDWttauji7cC+FwDA0NNTQ2WKwWAHCSzsamhqGhoQAPzWYzDpHyer0zRqPACd1d3W0dbT7vC/sXc/XJkydxcXHBykWhUODdQyfp3LJly/PnzwHgwIEDn372WVxcLGbg3FQhL+1ramwaGBwAgN2791RUVDQ3N+Ox0Azd3t7e1dEViHwN9Iw7ysjIuHDhAgA8fvw4Ojq6o6OjvaON9tHzlN3Nkpvbt28HgMoHFTKptL62XiqRztO8Ao/MZrPb40EI2Ww2TMDIyEhLa/PU1CTLsDdLSmpqa1wuV//z/rbWNoPB0N7R1t7e7vV5mxqb1v24LiYm5tKlS9iafk+C/e8EYWUqIgAAyzL19fUyhSL4ocrKyPz8T58fO3Zs9Zo1ZWVlAACCwDDM6TNnDh44qI5VR0VFVWgqoqOiAeD27dvx8fE9PT1RUVEx0TG//OUv8X4iANA0nZ6ZceDgAYlEKpVINRpNwv79SceS1q1bNzw8nJ+fv3nT5tra2tHR0eiYGIlEsnXrVoPB0NzcvGXzlv3791+5coUiqbOnz+7evXvDhg23bt0+evRoRWUFbry1qfXLP32pjo3dtGlTS0vLyOjIypUrL1++PDI6knwi+cjRo7v37M7KzhoaGorZExMfH//FF1989913iYmJ7e3tVVVV+/buW79+vUQq3b1795rVa8ZGxqKioscNhsLCwl27dq9bv674UhHpJLds2aJWq6OiorZt22Y2m9Uq9f79+xMTE0fHRrGGKbxUqFKpACA/Pz8zM+NK4ZXdO3bHxcc9evQIXrbQOzo6Pv3000OHDh0+fPjo0aOGCUNiYuK9e/dsNltrR+tXX32lN+gmJib27NkzPDKyZetWrS5w6g0ulzP5xPGIiIh169bV1ddF7IlYu/b7vXv3qtVqo9GYnX1q9+7dKrWqpaUFFrJnMzMzsTJtaGj4+OOPjx8/vmnjprTUNB/ts1gsZqvJaJ612+xWq9VisTx69EilVt+9ffdx1aOPPvro4KGDubm5docDN+ylaYVM3lBXDwBHjx6tr6/v6uqKiIjYvn37Rx991NDQUHipcGZmRq1WR+zd+/3333/22WfJycl/+eYvR44cAQCHw4FdfcOa9K9HWJmKCwAwMDCgVCoAgGVZjUZTUVFx9OjR3NxcALh69eqJEydgzrW7u7u7vLy8oKDgX/7lX7Ra7datWwcGBhUK1a1btzIyM4uKigBgzeo1586dww+LIAgdHR3lmvKcnNxPfv/JF5/967GkpLKysk8//fTMmTOpqan5+fkAkJycnJWVBQC5ubmnT59ua29f/8O64qLLg0ODz/ufb960meM4p9MhkUqkUmlFhV9T37p9a1/kPqykFApFS3PLjh07AEBTrvnDP/3h1u1b586f/+yzzyL3ReKA+sGhwejoaLlc3tjYGBERMTIygk2qGzdunD592ufzRezdW11TvWXLFp7nKYratmVrfX3Dho0bpyYnOY7bsmXL2NiYVCo9fPhwVVUV6fLvKo6NjW3cuHFwcHDv3r19fX1Xr17duXNnaWnp5NRE8L4nADQ3N2/YsKG2trb6SXVNTQ1JkQcOHPj6q6/37t27cePG4uJiBKigoODzzz6/du3ab37zPwoKCvwaB6CzvSZq7xYA6Ovrk0qlkZGRAwMDABAREVFeXn769OmoqCjNPY3ZaF5wigPK9FFVlVKpBIDO5g55jLyrq0ulVqpUKqVKmX4iXaAFACgoKPj666/v3r07a5q9efNmfX394Z8OHzp0CAAEJHh9Hmm0pLGmASvThuaGpKRjeFPi25XfZp86pdFoEELbt28fHx9va2vbu3cvHvvuXXu8Ps88OzeMvwZhZSouAEBPT49MJgMAhmGuXr1acqvkyLEjN27cwMr09OnTACAA2Gy2zZs35+XlPXjwYO33aymX6/yFC5s3b5LLo10uz6FDh3CVTZs3YUUMgKxW6/r1G65cvVqmuffdyu/+/OWfDx48ePPmzbi4uMbGxpSUlOvXrwPAyZMnz58/DwDXr19PTk42mUwdHR1ZWVkyubyxsXHnzh0AwAGSSiQKhQIH/ABAaWmpQqEAgMHBwZiYmObmZjyKW7duff75Z5cvXz575mx6enrE3ghNuQYAxsZGI/dFyuTy2vq66OhovOfY29d78cLF3Jxcn8+3d+/e6upqHFIFADt37qyuqY6KjjaZTCRJ7tu3b2hoaHhk+OHDh1u3br1z505AKRw7dmzLli1x8XEMwwwNDbW0tMTFxSUlJQVrDQCorq5OPLg/eAUQGxtb9bAKwL9r7KN9O3fslEokBQUF0dHRGzZuxG5bANDY0LJ3zz4A0Gq1Eqlkz549OD9A4oFEjUYzNjbW0NggjZaeOXXmVVUFQcv8hw8fHj58GACampri4+O7uroUKrlcLo+RRGdnZ1+8eLHqURUAtLW1RUfH9PX34VeOTqfDy38BCV7aG7k3Eic3UKvVLc0t+/fvx+63P677MTIqqrWtFQAiIyNnZ2dbWloSEhKwMpVKpZSLREiApXRt/TeNsDIVFwCgu7s7JiYm+CE/duzYxYKLAFBUXJSeno6/tNlsP/zwQ3Jy8rlz5z788EOtdmxy3PB3/89/LryUBgC3b9/+7rvvMjMzP/zww8uXL/urELZ169ZlZWWlpaX97ne/S0pKOnjo0Pnz548cOTIxMXE8+fjVq1exNpRKpUlJSdIY6dDQUM75nMjIyOTkZIVSMTMzk30qOz5hv0KpKC25feDAAf+2A0DVo6pf//rXR44c2b17z6PHj/HjCgDT09MqpSorK+vIT0fKNeUdXR0rv1t55MiRbdu2yeWK+Pj4lpaWiooKiUQik8hOZ5y+fuf6xk0bR0dHt+/YMabVnj93XqVSq2PVRUVFOp1u2/btOPMeVrV79uw5e/bszp07793DKUgEAHj8+PEvfvGL+w/uC4IglUoPHToUHx+flpY2ODjY1NQEc2c1ra2teM17PPn48ePHGxsb4xPisfLya8zGxm+++cbpcAAAQRD//M///PTpM1zd7rAnHU+KVcdGRUXV1tXIFLL16zckJCQk/ZQ0MTEhk8mSk5OVKuWFCxfGx8c7uzvmTXFqampeXh4AVFRWxsfHA0BdXV10dDRBEDqdbmxsDDvA3r1796s/f5WcnKxSqR5XP+ro7Pjknz9JTk5O3J9Y/aQaU8Lz/MFDB/Erc+XKlQNDz2/cvLl27doTJ0788pe/XLt2rY/xAsCePXsmJibqautkcikA1NfVR0ZG4lwEYV0aKoSVqejgcrl0L7bnECCYnJw0WowAYLFYsAWHEAIAvV5fVl7e3d3d1to2NTMFgPr6e0nShS2dkpKSpubmH3744fbt24EqWq22rKysu6u7vb3DZDV1P+0uvXNnZnYaAAxTBovFgvXImH70zp07hnEDALhcrqqqqrKyMnxO5fX5KjQV9Y11ADAxMWG1+gPb7965GxkVqamoaO9oBwAHZcfB5gBAOIiysnv19fU8zwPAmH7s7t27zc3NTofTMGHAK/T6+vr7lZVej4f0OJubm61W65hulOM5jmcrH9yvrq0GAIZhRkZGGIbheX5UO8pw9ODA4J07d7q7u4MZyLJsf38/9pcymUx37917/PgxwzCzs7PBR1U+n7e+oaG0tLT0zp27d+8ODw9PTU8F0p4CgNlsHh4exjQDoMHhATthD3CSoqiysrKOjg4AMBqNTU1N98ru2u0EAExOTt29e7e2rhYh1NXVjXMOBPoFgMnJSXy453A4sLu+k3JodWPwyoF8T0/PnTt3cGg/ADx79uz27ds4OVagNcJpe/jw4ePHjw0Gg8/nffioqrS0tLa2dvXq1VeuXMHvGJ1O5/P5SJLEmaucTqdWP4ZDHsIIFcLKVHRYcGEYeIbnPZbBCP7m2rVre/bsiYuLS0xMxPpuwSqv1p1XbF6VBVvAX96+fft48vFXf1pMCyHBq2x5HbU/y4pX23kD8988QIvFOj01DT83ofMafzOFC7YWwNmzZ6Ojo2Uy2YkTJzwez5unYAH5C+NdEVam/zYBAKNjY93d3e/s0P623XncHrvTHl4zzsMS6ywAEARhYGCgp7cXe4AtWddhhJXpv028zop53z0uTV9hvAFLP/VhYISVaRhhhBFGCBBiZRr0PnztFk8YYYQRxr89hFKZAsDE1AR2oEMIFRYW7tixIzIy8ubNm2GVKlaEJ+WvxBvyuYSxRPhZV9ml8aUNmTIFBKOjI5//6fOVK1cCgMtFRUVFaTQai8VCEMSbzx/DCCOMMMSJ5VCmACaTKScnJzIyEgDMFtO3336bn5/f0NCA40aCS5ot5o7OjmdPnz199nR4aFiv1+v1ep1eG/ig0+uCv9TpdOMG/eTUpD4IOr0uUEWv0+vHdHNf6gKNTE5OTk9N6XS64PKBMvPK4z8TExNTU1N6nV6n1+GKLzrUj+v0Or1OPzw2PmkY0mnH9Xr9uF6v0+mmpqYME4aXmnpRDROp0+mCxqXTjRvGp6Ymx8fHdTpdcBX8eURrGNVpJ/Ujet24VqcNJmJqetJgMGDKg3oMZsvceHVa/z/H9dPT068OWavTGsYNwaPEfeG/mBUBsjFLg/uax0ytTjs5MTk5OfWCAL1O/1IVnU6vHdeP63QvsWhyanJiYgLzQadboP1x/bher9dr9bglrU47jkc0rgtQG0y/f/pemWX9uH5qekqnD57Wl4YcXB4zUK/XjxsM09PTc7V04/rxgIjq9NpgucUfxvV6rU47NTU9MTERxLGXWKfVa1/81fmFfHJycmpq6lUpDW58bhZe4p5hwhAk5P4P+pdlQ/uykExNT2GmBg0Zk/HaWR4fH5+enh7Xjut1L6b1Ba/mpilAg1an1el1BoNhamoqQAn+dfSl+X+pkQArJiYn5galDW5zHk90ep1WP6bT6SYME9PT0y8Jg7+AVqsfC57r4E4nJiYmJycC9Ot0ut7enu6n3d3d3T09PSRJLoMyxVpyemYaBxHabLaEhISkpKSYqOhjR4/RjN9BBwAIgvj6668/+OCD3/3ud//9N/999erV8bFxMdExKqVKKpOq1Wq5XK5SqWQyuUKuVMgUMqlcpVLt3rN75bcrJTESlUollUpVKpVUIlEr1BKJRK1Wy2JkKplKrvBDKpUqZIpYVezGDRtXf7cqYf/+6OhotUotk8lUKpVUKlEqlVKpVKlUyhUKuVyuUCjw7RoqlWrz5s2rvvsuLi4uJiZGHRsrkUhVSrVEIlHJVQo57kEZHSPfr46SxSiUKpVMIo2LjVu7du22rdtwC1KpTKlQy2QyuVwul8sVcgVuX6VU4U5lMllcXNyuXbtWrlwZGRkZFxcnlcoUCpVMJlMqlXK5XCaTSaUquUySqJbGREvVarVEKlUp1VKJVK1SffP1t7t37VGpFEqFQoHplyvlcoVSrsDckMRIVGp1TIwED1mtUu/Zs+ebb77B7SsUSrlMrlQqZVKZUqmSSWRqlSomJkat9jMTs1epUO7ctuPHH9bFxcUpFAqpDFMuVypVEolEjXmiUmH+YMYqlcptW7duXL9RpVRhDvsLqFQymVSlUsXExKhUqhhJjFodK5X6B6tUqb777rvt27fHxsbKZLIAAf6ZlUjVCjWuqJAqlFKlTC5XKpXRUdErV66MiYnB0oKr4GJSqTQ2NlYmkWFOKhVKuVyuVCqVSuW+fZFfffWVVCJVq9QSSYxSqYyJiVGr1FKpX/DwTMnnoFKqlCrV7t27v/vLSpVKJYmRxKrjYmJiVEqVRCpVqVQyqRxPgUwqUypUmJgYiSQ+Lv77NWu3btmqVCgxr5QKJea/VCZTKpVKhVIqlaqUKplEhilPTEzcuGHjqlWr5H4pCpJSuUIm83eE5UelUvn/yuU//vjjpo2b4hPiZVKZUqGUSeVKpcov0kos2MqYmBi1AguGSiqVKhSKb7/9dt/efSqVSi6XyyQyhVwx17JaIpFiWX3BUoksVh0niZF8/dVXkj0SlVKNeevnkkoVg4UhRqJWxwYezFh1rFKpjIyMXLNmjUwuV8gVcrlcpVDJJFKVShncvp8zEqlKoZLKpHFxcevWrVu7dm1cXBzmwJywxcSqY6VSmVqtlkikSoVK5pciRVxc/I4dO/785Z/jY+P9UyOTqhQqSYwkNjYO8ypGIlEqlVKJTKFQyaVyuUyuUqm2btv2448/4vbxoD755JPffvzxxx9//OsPf52bl7t4+zTEynR4eFgqkQCA1Wo1m80AQDO+H374YcIwAXPZOUdGRj766CONRmM0GicnJ2dmZggHYbVZbTab1WolCMLih9VisVosFqvVRrnIuid1+6Ii9QY9bpkgCKvVStj8f01mk42wBWC1Wq1Wq8PhSE1NVSgULpcL74/hpSMAACAASURBVDZYrVabzWY2m3AZm+2lKoSNIEmyqLjo2LFjDocjqIq/YlAVq9VKmM1m/MnhcCTsT8jPz7fb7f6fLVaLxTKv/eC/JEm2tbZt2bxlYGCAJEmbzeYfsxUP2WrDDMEDnKPcarHOzk7v2SOtelBDOq12woIrBggLFA7+63Q6Ozo6du3aqdPpCIKwEX7K8V+L9QXnTSZToB3SSRYWXZLL5S6XK0B5YMjEHGEm04umKIo6depU0vHjLsr16pBfjMJqJeZowPRHRkbeuXOHoqhgAZg3y37CbDar1UYQRE9Pz7bt27u7ux0OB27NOodAxVdnuaOjY926dbOzsw67I5gY/AFP2bwqdru9oqIiMipydnY2WIqsc1MWGIXVYrXZbIECsXFxeXn5TqfTTtjnsQIXC9CMv3S73efOnVMqlXa7nSCIeVKK/x+YuMD3FotFrVYXFxe73K654fulYp7gBabMZrONjY1FRETU1NRgiQ2WH9uLx8QckCKz2Wy3O3p7e3/c8GPH00673UG8zCj8GcuP2WQKTJnT6SwtLZUrFKa56fYT43wx/ODJwrPgdDpPnDhx4sQJp9P5avuBKv6nzO6vUl5evm3bNovZYpqT0nmCF6jup4Ow2u32oqKi2Lg4o9EYeAZnpqcnpqZMJlPxxeLUE6m8wAsCvxh9GmJlOjgwiHMFDQ0NrV2z9ubNm4WFhUePHnW73IHbJrRa7e//6Z/a2udfa/FmOAlnW1ubMJcRcpEYHh5+9uzZW1UpKyvDyUTeCr29vTq97q2qeNye5uZm/7VCiwbN0iqlqr29/a1qud3u1tZW9Ja71YZJQ0dnx1tVKS4uCs52vEh0dXXhV+/i4fX5WlpavF7vW9XS6XR79+7F3uyLh8Vs6ejsQPB2tXp6egL3Pi0SJSUlOO/JW6H7WXfgCqlFguO49vZ2u93+VrVmZmZjdkdMTxh+vmgQpqamuru736oKAAwMDOCsLotHS0uLQqGYC/9dLCYnJ5++RkU8fvgoIy1DAAHBAvcUvHdlaraZNRUaABAEobS0VK1Wp6Wn4XzpCCEBCQBIq9X+7ve/b2puhsUZz4HG36r8u9UCgDuldzIzM9+h4tuSF5izt6ri9rjU6riOzk5xcu/ChfyM9Mx3Y8U7VFl8LRz2PjI6vHPnTqyC3yt571ALAK5du3bo4CEEaJFP7zuT927cGzcYdm/dMz42Lk7u1Tc0REdH4zta3mJor+kIADQV5VmpWUhAaHHXb78vP9N5Oj64wPTM9LZt2552d78Di983AGB0dLSnt0eEtCGEAIAX+M729qnJSRFSCADDA8P9z/pFSBtCCAAcTkdNXQ3HL2rVtsQAgJGRkc6OTgDRZcUDBAIIpMtZ21DjJB3i5N7MzHRTS+OCt129W4OVlZUpmSnLpkxfJWge3wHAaDTu379ftHfO8Dwv8PxyU/FaYIbyorxfDyEkIIEH8XIPIcQj8ZLH8zzP82J8KvwQWIEVUGi0VcjB8zzLh+y5wMo0MzOTR5wA/GK06ZKGkwpIQCAYjUa5XIEv2FnK3hcDAKAoiiRJEdKGAQBOpxNfc7TctMwH5p6DEqPlgsGyrNVqXW4qFgYgoNyU3WkXrb8/y7FWm5VjRZq4j6ZpKxGyyQWA+5rK9Kx0XuAEgUdLfAC1KAAyGo2xsbGDg4PifOJ8Pp/X611uKt4Er9crWgppD+11i5Q2hBDHcf6MyKKEj/Z5vJ7lpuK14HmeclG8WNdtLMu6XIu+AftnAABQodGcOnEK8Yu1xZdameJlvlqtEq1l6na7XS6XCGnDAACXyyVOCgHAS3ndlFuEtCGEAAHHcoH0z2IDlj2KosTJPYQQz/EOws5yrAhtZwDwer2EwxbCBjWVmqz0LB5EucxHc8pUpVINDAyIbpsdIYQQVqZIrBtDCCGsTJebioXhcrmcpHO5qVgYAhIYlhatMkUC8rg9bxVys8TgOM5ut3OcaJf5PrvDHqrWAKDifkVaetqca5RYlWmsOvb5wIAI38D4/ebxeESp5xHCaZg9HnHeco5pw1e3LzctC0BAAsuxFBWqlWCIAQi8Xq/HLcaZxeAEjqIogRVE+HQAApr1he5FDn7XqBPZAvCCmJWpUqF8/vy5CGXmb+IAiiRJcVKItyCcYj2AAgQsI+IDKACKouwO8d5WgA+gWFaUy3wEXp/XYrWE0DWqoqIiLS1NEAQkiFiZxsXFDQ0NifCRAwCapn0+nwhpwwAAn88nTgr93KPFSBsGx3GBa5HEBsw9t88lPk3lB8/zLo+LFzhxKlOGo92+EG1/AQKAyvLK1MzUxe/4LY9rlELErlFOp9PhEKlthUTvGkWSpJ2cn3FRPGAYxmw2LzcVCwNzz2aziZZ7LMcaTUYcAL3ctMwH3mIymU2htEwfVGSlZ/ECLwjCYg54lscyjY+PD750VzwAAIZhluYSuneDmCn008aIkTYMnudF61WGucfQYlRVGALiPT43x4k0foxlGI8vZMsOAKi4r8lIy8AmoEiX+bOzs3KFvL9fjEGHfxOWqcPhECeFfsvUKWrL1GQyLTcVCwMAKJKyEVbxraH9YFnWaDYyLCPOZb7H6zaajSG0TDWVmrSMNMQjQViMz/4yKVPR7pkihLDdt9xUvAk0TYuWQpFzT8yWKUKIpukQ2lYhB8/zbo+bF0TqtM/xrIcOpWVaWV6RkZ7xakz867A8y3yFQiFay5QkSXHafRgi3zOlKAondltuWhYGwzAmi4kXeBH6OPvtekK83GNZ1iRayxTA4/GaTeYQWaY4AqoiMy1T7E77cXFxg4ODS9z1IuE/K19uMt4ATOFyU7EwaJoWs+nH87zL7RJtqg6RhzJj7vG8SJ32GYahqJAFs2DXqIyMDEHgF5k2anlO81UqVb9YT/NdLpeDoha1R7IcwNafOIMOcUCkOH1gMViWtdtDFiQTWmDZs5Oi9jO12a0iDSdF4KO9NmdIE51U3s9IFasyRQgBIKPRqFarBwYHxfnI4Rie5abiTcARUMtNxcLwer1ur0hDXRFCHMc5nSKNdkUIeTwekhJ1OKnD4RBvOClDO8mQxQoDwH3N/fS0dLEv82PValGHk4o4pE/k4aRut5tyi9FqRth7RtyWqZiDcRFWpk47x4vSMgXw+XwOKpTKtLKiIis1S/CnjRKrMlWpVKIOJ6XIt7o3YinhDycVJYV4oUq6xHg4hhASEM+wNGEjlpuQheHfYnI6xKep/OA4zkbYRBtO6vN5rbZQLfMBADQazemU04IgLDIIarkOoGIHBkVqmdI07fV5xSctfuA3sDgp9Nv1XjFazQghhASO4zxuke6Q4Jl1e0UdTkq5KTGHk1Ihy2eKAEBzX5OWmSb2Zb5cHnbaf0dgp33RukaJ2WkfJzoxW8yLjA5cYmDuWW2idto3mU0iDSdF4PF6TKaQhpNWVGSmZC6+yvI47atjY4eGhsQ3Iy+CNUUr0CIPJxV5mhie5z1eN49E6mdK07SXFm/6R57n3W43x3EinF9AwPKM2xOyo2MA0FSWZ6RkoEVr52VQpiazSczhpA6Hg7ATItyRxAAAu90uTsd4bNcTDpGm6sDvIaPRuNyELAzMPau4w0nF7LTvdruNxlCGk1ZqKjPTMsR+ABUbGzs4JFLXKGxbLTcVb4LInfZ9tEhpQ3O21XJT8VowDCNyy9Tj84g0nBQQw7AhdBkEgMryyoysrLl8pj+PZUrBJ2LLlCRJce5IYog8nFTMKfiwZSrmRCckSVosluUm5LVgWdZkEvGeqc8d2hR8mgeatIxU4BEsbltouSxT8YaThi3TvwYiD4gU+e2kNE27xepsgHA4qcslWqd9lmVc7pCGk97XZKZnCCK/nVSpVPY/F69lKvLTfDFbphRFiZZ7AMBxnM1uQyDS03yKouxOQnyk+cFyrMVCMAwnwukFBF6fx2INmV0PABUVmtTMNCTia0v84aSD4XDSd4XIw0k9XpFyDwA4jp+anhKQIE7Z83q9IbStQg6O50iS5DhR7pkixDB0CG/GBYD79+5npp5GiENoufxMgzoFmE8DVqYqlUq0e6ZLGdIHCN7WRMKnlgtTiJtbPqb6w0ldYgwnxX4aJSUlBw4eLC8vF6Fpj7nncIg3dQDHcYSdYFlWbKxDcwEjIYwVBgDNg/tZJ08JPC8Ii7pcIMTKFOBFpwDgY3w0+5LXIV7mq9Wq58+fh7brkAAQuFyupcnJNKf63lKfAqJclMvlmkchAKJ9qKVFcLmE5RL1udh8MWaNAoDB/kF1rFolUyXGJY6MjYiNSMw9Medh4TiOIMSqTBH4fD6CCE2sMC8AAFSVlWekp0GwUnsjQqlMAaD/eX9Ghj839dNnT3fu2BkdGa0f1QeoCbhGiTNrFCDwUt4lsEwBAQecAhSX4fLbKlOXh5yX6AQA+Xzo+g2Uk4MqHyB/ROKSc3cunFSMqToAwE7Y00+n79+feCL5hJMUo2Xq8/lcXkq0e6Zzy3yROu0zHB2qnFsCAgAof1B+KvWUAPxSh5MCwMDA89/+7rdr1qzBhyRbtmy5ffv2tWvXDiUcwhE7giAIgvBSpv1X9gGWFwBAOpfANQrc4N4LEf/nzP/xd+7/txCK3qLmKwdQ2LgtKkY3bqChIVRxDxUVCbRvGfg65xolzoACRBC26pqa1tbWnt6ejo4OsWXewgdQNkK8IQ8sx5otZpFapgBer9dqDUmiEwEhAQAqKivSs9I5nuWXeJkPAARBXL16NSoqCgB0et3WrVsJgqA8ZMS+iMnJSUwNDifdn5iI74ACQAKIaD8bWwfv9TETEEIITPzsyurVkQekm06tOaY7xgOHkCCgn2cFptDr9c6zTOurhaRj8OMOOJYMNTUCJ6BFNBZiQCAJi/ggCEJPT8+4wYAQAgCdXt/T08MLIjKyAICmaY9PpMd3KMg1SjxMCwAQMAxDUX91ohNAAvA8xwPAw8oHGRkZvCAIwqJOLEO8zNcbdBKpBAB0Wu3uXbtNJpOLcu3ctVOn1wWUqcPh2L5tW3RM9JEjR+IT9peXawRBMJvNPp9vdnbW7XabzWaHw2G1WQmCcDgcJEk6SSdht5FO0mwxkyRpNBm9Xo/JZKJp2mg0uj1us9nscDoIgrDZbE7SabPZ3G6X1WZ1uVxms9npdJrNZrfLbTabfD6v2Wz2+rwWq8XhcNhsNqvVSlKU2Wz2er0EYTOaZ0dGRvAd3CRFmi0myuWyWCxer9dms5GU02q1Wm1WkiTNFrPH6zEZTQzHzJpmcTQbRZFms5l0kjbC5iSdmH6Hw2G1Wu12u8VicbvdJpOJcpO5yRfipYeOxB24f/c+YSMCZQK1bDabw+Ewm80URRlNRrfHjUMhx8cNdrvDarXaHXarzWqzERRFMsiVlmz/w//+/Hqx2c1aHSQ5a5ylKMpkNro9bqvV6vV6LRaLk3RarVazxexw2i0WC03TZrOZpmmTyYTpdzgcZquZoiib1eZ2u202G+WmbDabjbBiYnAxXNHr9eBeMP8dDsf09PTs7KzX63U4HWarGQ+Zoiijcdbr85rNZhzQ6XK5TCaTw+Gw2+02m42iKIIgXC4Xnj6zxeRwOIwmo9vtNhpnaZq2WCxuj8tkNmEuWa1Wp9NpsVi8tAfPtdlipijKZDaRTtJkNrndLqvV6na7LRaLk3LaHfaxsbG2tjaj0WiYNJitZgDo7u5ubW+dnZ31y4/DQRCE2+222+1Oymmz2QiCIAjCZDK53C6j0cgwjNls9vrmhmwxY/mx2+1OyoFjPaw2q19KKdIvmUYzx3B4LJhLNsJGEARJOW02m8fjwcPH/NfpdbOzs4TNRvvoV6XU6XRarBaP12O1Wj1ez6xxliTJ10qpzWq1WR0Ox3wp9biNJr+UOp1OgiBwZh+n02m3EzbCShCE0Wh0u91Gk5FmaDxwo9FIUZTFajFMGPxS6vRLKabwhZR6PQFeub1uk8mE2UIQBEmSNqvN6/ZabBbK5TJbTKST9LdsseDJ8kup02m1WgPy7/P5LBaLj/aZzUFSajE5SafVYvVLKUXabDatTktS5JyUzjIcbTKavF6PcW7K7A67jbA6nU78VDocDhthw1yiKMpithA2Ij0z48CBAz/99NO6detSj6cCwDL4mQLAyNCwVCoFgOnpqcjIKIIg7Hb7rl27ZmZmAsrUarXu3bfv+pXrHe0dtXV14+Pj+J0sCALLshzHMQzDcRzLMwzLcBzHcRzLsSzPBH7y0V5O4HAVmqY5gWNZhuVY/CvH4w8swzE8z+MvGYbhOZ7hGI7nGJrhBJbl2GDg1hiG8Xl9brfbX5HnGI7hOJZh5priWW6uI5ZlXyID98L7iWR4BnfB83yA8sBfAKgsq4hXx8rU8taeVkAQNHCWZRmO4wIV/ZQLHBZrzf1K48wsy7wgnuM4enS0VZJnSyocUGf6nj/lWD+RPsbH8RzDMHO8mqsisAHK8cBfkMcxLMeyDBs0ZC6Y/8GcZ1iG4/gAQ7CngSAIHM/RrI8NkEF7eYHjWC6YV7hKgLc8z7Msy3IswzEcxzEsw/G4Is+x3IJTFqCQ4Rh+jgyGY7AM8DyPifTRvu7ubvyQu9wufH8qy7CD/YOdXZ2Yz7hNP885mmEYhmE4lmNYZp6wYbEMcIxlWY5jeZ6fkxbOLznzeIULvyyluLs5yeFdLpfX6+U4TuDnJuvlIbMcywksx3G8wPto74u+XpZSlmdohn5RaR79HMPPUY6FZ+4vEzzL8wfOcTRDuzwUTdOBWi8mK0hKX34wWS6or+Dn6AWvOA5Le6Diqw8mx3G8n/IXszxPShmGIV0kJ7CvSmmAVyzLMizNcuycWnlJsXAsR3uZjo7O2qbajs6OtJNpKRkpCIRFZuoIsTIdHh6K2BuBt1fOnTt3/PjxhISE7OxsgReCl/lqtXp0ZBTmgL8P/gsAgOAloLkCML8weqWk/y9aoOWFqwSRYXcQDrsj+BvcYPDnoCpBP80bC3rpm1dxa/L2g4YHtT21N5tuIjaozCsVAx+MRmNKSmqcMi41K2XcMB7cmjP7cuf+h+SzvoKIJ0xxPrDswkQG+gn68iX64TVDnj/whRlLkiQxd7/mvDZf7WvB1l5b5fVTtsBYXp6XiYkJvEePAyKDfxodG+nr7cPruBdtvn6WXzcK/xOAFhrLwtIWqIUCBSiSslitQb0sOOT5bb6VlL5JYoMqLjhYjuNMJlNgzzRoKPOfrJ99yl6dskWKR7ASmDfLHo8HxwovXHFBAfI34i82r8zD6ofZJ7PnlOmSL/MJB1FfX49Jcbvd58+dz83LDfjxBGLz4+LjhoaGRBiFghDy+jzvO1gTEPDAJ48fH50Y5YA7qz3bMdAJAnrztgwAzMzMxP8Ur5IpDyUcHtWN+iUACQig92KPYc9P7IZtDWvS2PsP4M1tvTfQNO2jRbRnCgA0Tbe2tuK4LI7ngiMyMJf6+/uf9Tyb9/QuCxiGEXMwLk4Tw/MiOuR4AUAMw4Qu3AYAQFOpSU9LFxAvLIvTfrAsLiid4L+2RNnfL9LbSZcgnBQARoSR873naS8NABpBc/nZlYmhSf71Z3GYjQMDA7l5uSdTT+bm5k1NT8+9b9GEB+5GtXr3KPiiszOfbZu8o18W3oL4TvMBwdjY2PDwMGYgy7AmszE4nyn+fnhkuKm56datWyOjw8tGKgBFUYRD1OGkZotZtIlOvD6P2WIOWYMAleWVaelpYsln+up7HgIp+ETpZ4pwQOR7DtYEgHts+fXu6zhGfAzGLjNX+tr7J42Tr+OJIAj9/f0dHR0kQdisVqPFMjg0NDk1hVlMPOoe3HsOaDcDYC54NHO6UgBYlsslfD6fxyuWUFcAsDvtLa0tfucHAI7jSYqcl7gCAEZGRw4cTJQrY48dOjgysmz+/F6vN4QXb4QcHMdRFCVSyxQhhmVCeLcrAFRWVKZnpQtIvHdAoVnjLI6AEqEyBXwl3Pu8+V0QwAfsFUv+09EObB/5BO91uN5j73na/PRVZ3IA4DhucHCwp6cHb1cxDOOhaZ7nhwcGDEajoB9p25plGHAgAAQw2W97vitNmJn6mV2D9wDMPcoliggo/CLv7e+dmpryb5whxABYXC7MqOCSU7PTR48cU+9RJx5ONEwYlsuux74ES9/1IsGyLEEQInWNAvB6vSG8LREANA80mWmZy7bMfzPwnunM7IxKrRJtCj632/1+s7RxMAETJ/qSbLMO//43gsfo8QN4YDVaOzs6g52iAYBl2a7OzsBCFQFQlD+cVEBobPjps/ikK4ou39yOCgtQqaicuHAPXlYZSwOPx+Nyi8K2AgCz2dzT0xPgGwIQBgf5y1dhfHyeMuV57lHVo7SUtPIyzSIDsd8H3G63kwyZbfXOeF2IM8dzdrudZdmlJ2kx8Pl8oY3Nr6jUpKelIwGJ1jIFo9GoUqsHBkR6O6nH43k18j1k7SMAgA5XR3F3MfLNeTggNItmz6KzJJC6Ue3zgeeBvWaO4zo6OrAVD3PnkoFEJ+DxwLW8hxma203uOZWBOAEVXXSPxOXA1NgSK1PMPbdn+cNJMQGdnZ02mw0AkCAgnkedncL587SmAp0/jxoa5+lTANDr9bOzs8tFPJ5Zp8u5vHumb8gXwfGc0+kUbQSUz+cLWWYDQABQUV6RmpG6+ErLk2lfpRLpMh8BIsn3my1UAOG8JaehvyG4Cxaxd4Q7fdALCHr6eke1I7M6o9Ph7OvvGx0bDd56BgDS6SSxMr1xzXu74naF8LhmyGicwYUAoK0fnhx5TGvuLjarbYiAj1CwY9lS9vsqGQAwMTHx0gvb60VFRaiulq9+gnRaVHhp3psGE9/1tGu5rv8Cf9Yox7L07qcBwTAaliDJc/T8VX3KsqzNahPzMt9isYQo0z4AQEVFRXZq9vL4mS4GACiQaV+EU4IAub1ur8f7nmgDBB7kOTNyRjujDe4CELSglqvoCgCYzdbz584fSzyWlZk9MDjw0iEeAAB4GcYrCKDRwI2ioVEoKATGw4/rtf29/ddv3RifGNJpoegayRfmgXZs3v7gewUsFOq6xAAAs8XysPJBdXXNS3e4AqDhYbRjB3z/A0pNEUYGXlWmLMt2dnTyLL8stiEA0DS9jLl0AUE/6v8IfbRCWPGPwj+OoJF5+hSHFfD8sm2DvAH4LCFUG3TY87SirDI9M50HdqkTnSwSeJmvUCpFm8/U6XC+v7s/AUELNOX1ZvqcPABwOBofECDkQlQRKraC1aAzJB7cr0xQquNj++bdRwCARkbceXmu26Vw6QJ4HKXlUPcEAYDWMHbo+EG5QnE86aempqHb98H9pAFuXkc8v5TKlCRJu3O57oASsEGamZ0llytOHj8eiLvzE6fVMrHqWamCTz4Bwny3XgDgeb6vr8+/M7DkwNwLUaqOdyIAQZ1Q9wv0ixXCir8T/q4NtSG/bPqBg0RFa5l6PB6zOZSuURUPKjLSMhZ9Oeny3U6KE50sce8/C2wdeH3vybYCALhHlF3rvgXMi1MRhJAg8MDBA3jYCI2sjz2XfU4SJUlLS3uh1vHGX20tunqVKSlhV62C2id2H1y4KExN8gBQO1O374D8mPqg5NCuypH7FZXQ+YyHyxfR6OhSKlN8O+nSzCwE7ewFtpibm5vVMrVKHR+vVOj0Qf62ggClpVxPj7uxEVVXL8gTAJiantbpdMulTBmG8XqW0WkfAEExKv4AfaBESq8wnxKe5z0ez78HyxQ3+EDzMD0tXQBOpJYpAiTm20kRIMJBvCfLFBC4wJX7PG94ZBQAeKcT3b2L6uqQICAAEJAOac+iMwIIplnTyMjz6elpfi4M169MS0qgvNx18ZKt5BZcOtfdA9dv8gBAgvMSXJLUq1cVfXu0+AjB2srvQm0LQH+rcOW6gJZopQ8ATqeTcCyFZRc4jsMgSXJsbKy9o31oaOjG1esnk0/eLLnp8/kC3OMNBrh0iXa5zN3dcPMmoulXeQIAMzMzQ0PDy2iZ2uy25TuAAg/yFKLCEWGkElVokCbYLIW5u11FewCFc6AsMsPTYhqs1FRkpGbwIlemsXFx4rRMEUJe2vuewkkBwSQ/kzaQZnU4YWSMP38OVVWhGzfQpUuIIgHAh3yFQvFzNAAADPPSZilCCAGg58/RmrW+q8W+uzeEtrb7VfCsEXrYrix0qo6vI8F5nb2a2ptiMRl7n0HFQ8TRXnSxQBgcXrKd06W5OVUQhOmZ6WtXr9XV1ZktlufPnz99+lSr1WJHAgCEE3O8eA8hxF29wjU38wAurxddvowslgWVqcvletbz7IUWXlr4fD6Pz7NcyhQQjAgjuSiHRaxX8GQImWPCWHCoGM/zlEu8Tvssy4YuGNd/AHU65TQSxL3Mf5EcWmQAAIfDSbwHyxQ7RVU5q2513xYAoKGBf3BfqK1FGg3KzUUTE3jVWo0aKqCs/ynEqlFnJwIIykoKgEpKIDObbm5zN1a79XA+m78+de+s89SAMBZI0VBnqb369CpphMtFyOYGpB9B164iwzhimfetT2FJbk4FAJvNdu70WalKGq+Kv1FyE6eDCrx8AuZqoAIaGEA5OcjtZjjOSBDoxg2k1b5upf+s9ylBLMO2L+aexbI8e6Z4y+k23K0WnoAAIMBz9PyscNaHfAF9ynIsTqIozic3kOgkVA1qKjTZadnLkGl/kRD5nilCyEu/j3BSQEhAgM7P5jwZfQwAiPbx+fno4EH03Srh5jUBOzUh8PH0T+N5py5YmhogPx/V1wssi3i8qm1tgaxTwIEBzQKCem3fps4TFajCC57gFFkUR54ZON07bLh5HWbMgFgaSaVIIkFXLgtG0/vWpzi19nvtAgC8tCc353xUTJQsRtbW1jbPhgcEIMztpwIgmkEXLqC2NgTA8bzL60VtbaisbAFWAAKAgb4Bo9W4LMJJ07R7me6dBQQu3lfgzR2GIbybDwjKUFkVqgooU1EnOkEo5HumFQ8qUrJSBOCFd84a9b7NCr9l5lxEvgAAIABJREFU2idSy5RykY73YFsBgBVZ8p9lTBtn/EdPt0uRUiWUlHCpqaDVzZ2hwJGZwlPVTZdz4MQJ/uIFHngEAGhyEjKzYYYohhv/RfgvcVzCjvbzD2ZaIfgUZq6jBmPDnf7rjVVCUw9AYy0cO8rn5HBPnnBnzyy4VxjCMVIUtQRpYgCg5nFt8Y3iJ0+ezOsOO59dRVdJRPrTwHS0C3kXEU0DAMMyVrsTTc2gCxdeZ5maTCYcb/b+hrAg8CbDcoWTAoJhYbDAc8ZmsjU1NRF2Au87nUXnJtEkXvewLGuxWER7mh+6a0twe6CpKM9OzsZ2+rss8+cvkUINAJiZnVGLNQIKvZ9wUnxRe5vQltp20kdw/h3M6mrU0IAAhOFhlJGBjEbMfQMM/qEw7/RRSExAWVmCbhyA98KZHGgfKofH/yv8LytgxQp6RXzNbVgoUAsQ+HhfseFM6RNtZTVAQx00NQpVVUJpKSoqQq+4BIUWHo/H5Xm/4aQAYCWsXV1dwbIaiNtxIZdckK9AKzaijRawgg8JF/K5gUEEAIAE8HlpN7jsqOAioqjXbZt2d3cvi3C63W5y+cJJH8LDSzOF51PPy2Llp8+dNltNAPBUeJaDcmhE4/zlTqdTtJYpTdMhvNsV75m+Ywq+gGj29/cHEuiGFoEIqNjYWLHumSKny0mG+qpnQIAA3Zu9VzlwH4S5s6C8PESSfiXQ2oqys5GNAIDqGmpP3aWzLb3AgH4QnS4U2g/n9JcnXIPSArj0P9EXK2DF/3i28d4TK+Aj/peBFXc7WZV47ead68DaCCi5geLjhPh4rrf3fduMLpeLcr3Hi7IBAc/xba3tpkmTEYw0MIFF/SSaHBVGM4SM/4D+wwq0YgVacQaK3M2tcPUeAIAAAPDsGUpMYJ71C/DkHurqWlCZ+hhvb2/PSw7/SwK867csVz0DAgYxF+BCo7bpp/if4pWqw/sPj+sMeN1zE918hKow551Op2gt01DG5gMCgMryyuz0LCS8ZdYoAOh92pOVmZmWnrZx06Zjx469p2MEvMxXq9XiDCcFQJSLokKtTJGAPODJMKT3jPT61/gzM6iw0N8lthZrauBy3ugQl5sJKbbc/wb/XzFcaoBOTcXJIkmErPlJ06QWgZcAawpz+HjuiGUC0GsWH4CAEsgLfWdOZAxMzQC4SFRbi4qLEPN+0/JhZeqk3uMBFAAYpg2DPYMdfMcH8EEkihxEgxqkuSXcyhXyioSiXqEnC2X9J+E/SUB+xXelKvvH+7pL02BGSBjugtwsePzAXVAALcdrUVfzgnQCwNDQ0Pj4+BKLJ+Bw0mVSpgPCwGW4bHMRebl5J48eu3Txktfr94UmEXkGnTEhE7Ag9qxRRCizRlXcr0w5lenPwLfIZT4AMplNO7fvPHnyZGRk5OTU1JEjR548efL+lGlsbKw4l/l4SnAakdA2q2N153tznA6nX5mWluIjkaAigGoe3N91o0hf/wv4zytgxQr43356vnHqVDxrNLU8g3PpMPAMBBoKz8D50wz7JpEGAHjKNO48VzypBQBAPI/y8xHlQug9qlNsW3neW6ITbH30dvc9dw7+Cn6Fzc91aF01qu4T+vC5M/6vE3UyANDUYbtxoQrV58D5Eqb05KXBk62Pt8K3WY1jBXvG4XEl8CgwBYG6AKDVapc+qymWvfebsex1XSN4hB41oIaRpyPDI8Okm+zo6pyZmQYAASEQoB21FaAChmNJJylap32apkO4SQIAmvuarNRUxL+dMgW73R4REXH9+nWSJO12+7p161paWvxnGxDKxw+w0758Ydeo971j+/MA5Ax1ohP8iJa6b1/ouABeAABE06i4GAUnghMQQvC4DvUd1NhvZ3wB3/xH54p/cn1qPHMcnvmT7xmN6OIFXi6HTVt9MqWPxNmFXrP+AARe8CS1nn30CG//CaigAE1NhWpQC3fqvwPqffkVAcDIyMjQ82EfMAdQ4gq04h+Ef2hDbS/0IM5Ige9zcvvgzFkg3QDgRu5+1Cdzx/1H1/+9Alb8X9YPHmub3Lk5pE3rFzoBnMhRikopRAHArHl2aGgocHHZ0iDAvSXr0d8vAh/yXoWrbbq2/mf9WNgcJNne3kYzNDZOOcQVoaIatoYz8f7gPZEBv8gtFksIG9RUatKyMoV3WOZrtdrHjx8DgN6gf/jwoQACw9Iut8vtddFsaNyw8Z7p7OxsbNwClik22YxG43K++gB5aU9ofbYBgOXZKzNXWwdbgQcEgEbH/n/m3js6zuy6E4TXtmTJx9KO7fWe2fH4TDrakT3W0ezYI63Hlqx10sqy5liy1VZoqdVZaordzKm7SXY3m2QzR5BEJgiACARJAEQGCBAgcs4AkUMBlau+UPWl9/vtH18BBECQLJDF7n2Hhwco1Pfeffd77/fuve8GpKcvj5on0duPi0mUvWFeL/Qde+/O8R9P7XmFhRWL0hJIZORamzeJtDRxNVscP2utvshfMQ+SrHZUJJSkCTvXX00NbhVjLTNrDGf67BKd2Ed+Q0ODIiski0ThNmxrQ/tqHtic8nhQXIzbt7Ho5UOw0Wr/fPh34kTc/8Hf+RDvNZ59I2fuwjUW1KCmCtWv4rVfwa/8RPzETbdpmJ1dXc8uE+PDJvgxOJatMS7ooOPCwoX2xvYld12Sg/2DfQMRWxxBBxxJRlK+lD9jzfz/E0xj7hpVfKPo2NHjECbEE11ALZVpvHjx4nPPPffaa6+9+OKLOdk5JEUsUpORdDqdW7dtWyWZElTDobLiog/f+6DoVlEg/MmkcSPp9/ljK1sRnOXskZEj7nGP7eiE+nqUlCxHUr9PJF4SI2MmSRQU8OWf88AJvvIL60oyzEVne2JqUhQVorRYOX7U39T4KHcNghRwK+5XKq8MOeZJsq8PVy4/06t82uGkgdiHkxIQAj09PRMT4yQ70ZkoEtfOvBkIWMXFeOdta8MGa5mGQaKrlVtzCv5K/suzPbc1WqHKCnd9cQNb76DuIA7aRoNfw68V8xYtdnZ2+fw+ROkUE5M52olOPJ6PZ7jl4+bKuam1qZJPWs4uQzdaWlp8/kgKcwFxHMd/nb/+5/jzfvTbSsAnk6xwrWYbSZxOZ6xkBZJFxaWnPooXwhQiqmxBK1yjGBGC6Pf7v/3tf6ipqbl3797g4GBs4wrm5+e3P+C0T3Lg3uj+3Xt27Ni+ZeuWrv7OT+j0sxOdxDIgkmSP3pXYcUnIQlDAgpWctBSBYzvr599AWTlo/1JYiLo6VFRYnR0i+yp0fTnszs7x2HGjuUkjH7OUCRgK3y2sO1OXrJkGXW5mpItA4JniaTgcDodjn6qDpMvt6ujosCxTo5aAxB70rLFCSOTlIS3NungR776LwsLIhwK6hrwcdjZTMYIZqfRJ5FA/M7JsHd+AcRAHP4PPfAffCSFEcGxsbHx5npSPpWma9jFLpiQlyMmdyVOOqQc1RYfD0draav88jvEv4Av2kfOqeCUUiYy6f5h9bKfOw5phGLFKYChsybSo8Pixo9GfGGs77QeCgV27di2X+WNCIhbBdMvmLT09PavAVFGVI0eP/nzjLw4fOOycd35Ckil8Aa8vdm7n9ul0eS6hvOVWRN10ukRSElR1SXnv7RCpGVZIX6RgZgYJCejoQHIy+vrwwBL3+2VFicqqS4rbd5SfHzlx/OxHFbfvKFcy0d397MDUlkx9/hjbTAkCorW91eVyk2xGczrSTdshynaEsP9ZFvr68PbbePddUVmFujpb/CcJYmYOqWn0enTJt3A1i/3D5OSIyL4CK5IE0YLVhKZ4Ed+JTpJO50JHR8fHrOYHAgG32/3xDSlIgzX9Nfmj1x7c5vYnnZ2dU1NTJHWhn8bpz/Kzfym+cVFcvIRLtaiRIS83WH+CeMqlFHxPLZkSMAVJFhcVnDpyMvpLo7XBVJjin//5n7/1rW+98cYbL7/8cl5enm0BeEoq7c7nHHO7du0aGBhY/u5ISpJUXFJSVlp++/Ztw/zEMtOEwmoMa5eT9MB7fOhY32R/BDsrK1FaaiOpx4WZGZGSaI2Ow74litg029qM8jLR0QHTfABMoRuhcHQUkqKxfXrjlve27dq8adcHdfv3caA/suyfTQuHw6GYSqb2lp6cnOzp6SGgQUtAwj3O8N6MOHkS+fkIhzEzg9oaM/EScnNx7RouXEBpKY4fw9gYGMlcWliA0lIIYYZCclcXcq+RuoyMTPs7WLwnnMTkWZxRqAS8we7u7hilbY+2hcPhjyc59JKQND8+f7r5dAta1txuJBVFaWxqjJTJsVgulc0Y0yTHxXg+rl/Cpeu4Po/5KUwdwqFpMf0J4qlhGLG1mRaUFJw8dtKCaT1xQT2SPp/vxz/+UXd3t+0jEttq1HY46XLJ1P6hra1tfn6e5MDAgP1DrAZdF3nBYDBWAZGE6GXPn/BPXul8WfOGI2B64wZaW0mOT+DDg3jpJVRWrgQ3rjzsH6RQDkRcrB4/HVR7G187+caHb3644aONuYXbWFAKTXtGd1ARyTR2yaHtDW8YRmNDg30d1IrWDOahoxvx8bh7F/v34/XXcf48ysrExD3oGkh4fRgfg3sxLxTh8yEtBZPTtKB7vU63G2mXCVJczbTu3l3OZILXkV/KMurs7+/3+Z9VmvA1JytJUiw9JYGHLSGSMzMzU+PjzV3N59RzGrWHgSDJscmx7u4ekkIX2oJGIyLtU9AJZxWqjuDIV/HVOMT9Lf72nhiJFf3ralwsWxJDm2lxYfHRk0etJ7OZLvUS1sKvv/56cnJyVVVVcXHxYiXRp6VyKQJq+/bty8uWkJydne3u6bZ/np6e7unpiVVewvU2VVVjIh0QnBWuvwh/49+1/ruv3f6Lo9YRkpxxGCmJUIL3xnjyLKruWDu2i/h4+P2woj7TVVWN0rJGUGJgX/mFP7v5l1tyd03OdfBCgniWVjnbSzcmXZG0LKujo+N2ddX03BxJGfJZcXaUc6y6I/KzkXcNycnYuxdu9wpFc+U5RKKnB9nZlgBMy5SkoKbhSiaHx8i6ClFbuwpMgwjGI95Bx+jg6PTM9McpacXQz9RGzLCm3ZdCF5spRH1Dwwf79x1773ReT14pSx+hoZM0TbO5udnhcIDC779fnZSRe042oOE38Jk4EfcpfNrOgvqJyKcx9TMlyaLCwtMHT0cy7UfRVoGpELCcLqdlWQUFBTt27HjnnXd27dpVWlLKiBYaAxptMF26zV9UJZpslxqSmqa1trY+u9ohjyQvZuGkJGeU+Tcytu9+c+dr29860xxPEn09IiuTtFpaeeIEUlPFjVxx9ChcC4guMU1EfgkGo6tNT5AsyufGoQMnPEd84/O8cRPT089IzbdfZUzix2hRVdT8m/m7du7Y+vaBzs4+khWoyMJVkJh1iO9+DwcOICMDNTUPNVwQFLBMpKSivdmyhVy3z01apWWsuUt6Z5CShmBgecoCgvWiPoMZ02PTk+OTHxsskJRk2efzxWrAiYmJlMTk8rJyWZZVVQ0EA4FgYH5hvrWt7eCeQ9t3bv1gx56NxRtHee/R74uk2+tqbm4Kh0J2qWeuPH4AXBN5/xb/9gzOxIj2dTc+gwiowluFJ46feNLk0BSWMPNy85KTk8vKynw+/9JpFkMSHQsLm3bu6LMlU1IIq6OjY3p6ermgOj4+/onk6GPswklJauFwZnzKplff3r1tc2lhKUFkZ6Gjx+ZodYX41rdw7BicThH9aCRlWX6YC+QqW7ltgx3q5akjPDZ7rnmkx6y6zdKSZwemsiwH5RiEPNhnxonTR7ds3rRtx+byG6US5Qviwhy9nHNYx4+LmhrMzWJkGI/0TyAxMYWLl4THBxtMvT4vKbq6eLOYpseLtFTYBUGXgakBI5GJDf6Gwc7B0MeVKNo+igKBwNMPRjLgDxw7cWzb1m27d+zOyMro6+trbW3t6uoaHRt1e9zXcq/teeeddw4cODV2UqUSjSDZ29s7Ojysr5G0PGJuLkJRKUotfDJpUGwhzB+IWW1XkkXFRUePHn3y6qQ2TR0dHfn5+YkJSRfPX7xTXTsxM2PFRDIVAOnyeA78/PXh7kjdzem5KTtJz3IwVRSlra1NVdWPGU9JSkowJt7aJGkw4+al/fv2nj91ZHJqjLqJlBRMTdq3Tz3d+PBDBILrQzaSiqqsSeEat44CpomUJPHTn/KD4Uu1/S2Oisq1U3nGotkvTlZicxQBKC4u2bVrz/lzH3kd7hKW3GA5Z704fDgSifsQs/L9TgASpWWiqNA+rmiapi/gIy1V5bkL9DgUFl7H2BiwwtGM4BAHL6kJrS3tqvIxLUKSiqoGg8GYgGkoFEpKStq8YfOm7ZvqG+pN07Qsy074RDIgB6bHZqsnb5XI10g+NpOY3WFTZ2d5RcXCwhqeNgQlSOfEOS980V5+x7RFwDRmhbJJ8mbRjZOHz0EIiqfIZ2oza3x8vOlu07WcazU1t+2sO+smZ5VgS0JVteTkvL/6xlBiAhU5GJKaGppUefV6JdnX3zc+Ph5buTgamoPB4NOHk5K0wlZxc/H50QuBcCAc0kiitRXZ2bAESQtm5lVrcmzdsEbS7/f7A6uvyAiowBmB2cXXbuNMdjaOH7Uy0pE0dWfLjevtN2t5LZd+/7PAU8Y0nykXreehUNhD1xkmOCe6xZHjaG9/NIYu6wGhEC6cN6emhSBA6rrucrnsgNPsdDE5R1F3G5WVq8DU9re6ol9JGkwK+T6mytU297wxUvNJNjTcTUtLKy8vj9zFL9uM9g+FLOxCXzRiKUld13Ky87Zu23PixKmx0XsrpB8QhEE9m9n9YuCTAtNQKOTxxizkgWRxUfGxU6ctPEUNKJtN27Zt+8pXvvKd//mdv/ja155//nunTuyVorTTLXbS19+XlpaWlJzUcLdhURUgCwvnjx4/s2Vrz7lzIv9a30D/2MQaxSBJ+iV/S0uLaX2sKWpIhkPhp5SISei63tfWlzaZ1sCG+4u4vAylJTbKSZJISEB0l4TLuwbJkAipeOD4ATIh4oBjtlvmIphW1yAlQVxP5u6r9w75cobbJv1HDomJyXVYFqKnjgyFQuvmHtcUqkGyu6fH5Q+SzGZZ0UQWL1xGR0eUSAqARG8vsrJgGbaUStM0/X6/EBbJpmbrxi2yqUFcywdXR9kSXKDzo8mPBqYGPp4VyMVEJ7GSTDs6OqRQ8GFaeQEK3sf7ZnQXnyT9/sDhw4e37dq6d8/rmel501NOTQsvx2jZJ7ew5RaLP5ELKJK6rgelWF5AFZYUnDx6QggR5WX4g2BKErIqfec737ly5crgyMjevXvffXffpk1bLiYmRk+IrusbN258+eWXDx8+XFZWxsUIaZaVOnLyP/zl696NPw0lpbXfGzXFGnBJEgJdXV3Ts6sDM55pI+nz+/y+J5etSGrhcGt7a/98fyITAwzQvvOUZZGcxJkZW8evqxOFhSJqWFhsAqiCeBfWzcUiX4QgaGGc+AMyjvwdoo33jTwkWlqsF58Xx6+4Cpk74poeOHaKQ0PPSDINBoPrc42yYXQemF4JqYSkyH1DI+xfCPgXEts2y4lnOTMbPdk2b9PS0NWNxUt+6ro+vzBvp3wdHLTS0sEFB9LTVxleCZggybLJ0uvd18mPAx24GE4aEzCdmp7u6uoSKxVKC3Zak/ApnPoUPvVFfLELXVGCKWCVlpa88/aB4yffv9PUPjQ42t3d1dLSMjEx4fV6S8vKzh49k3E77bJxOczwJwKmiqLExInTjp0leavw1vEjxy1Y4mnU/GAw+Pzzz4+NjqqqmpWVtXPnjsTExLf37ouWGsLj9bz22mtd3RFvp/tdBxwLH6Xt++rhgW+/PPXeXp9dTnLpOxTLzzqPx9Pb2xuJIlqzPfwvT9zCWiikqU/8eEgLtbS2Tt+bbkRTJjKXPhdTU1ZyMlTJ/jUnB3196++9jPgcjDhL/5yFPFAlZVLlnI73PfhZorTxYODvrmnt3QYYSZlMkDRv17DiJous611Wf39BVSA9bSWn193wEM7rur48cC6aB3EN+CPgPwBnV/xtZsE1mpx0/dx3M4787cKun3J6br1Ezs0yOYXqspdp0ZRN2WaK7GdWNhdmLKYmciiSmotCUNxnje7RT/ef/oX5ixGORPLNPGzmj2hRP6EbxpJPy9M0zQy3tbctv0AmCdjKKr30fgFfiGNcHOJ+yV9G361lqB6v2+ePSLuKonq93pmZmbKysj1v79mxfduJnYf3Drw/zNHIiFy9o5+yiciafgh5lqWqK3buE7yr5a2yrPL40eOLF1BPoeaXlZVt3br1rbfeeuONX2RnZ7/11lu1t28zWvWKTqfz7//+75/7/vdfe+21srIyLq5Cd7eo+K9q+b+fzPjG/PkfnKp57WdTHZ0GKUuSaZqBYEDTNEmWbHdFTdOamprm5mftmGVVVSVJCofDkiTpui5LsmkZkiRpmiZJkUfsp1RV1Q1dUeVwOCwrclgLL33NDpMwDMPuSlEVRVHC4bAsy7quK4ri9rhnZmY0XZNl2R5L0zRZlQ1DtztXFCUUCtkamZ2oxrKscFgjGQwGGxoa+vv7Dc1IDiX3aD1aSFPDISUcZlmZKCkJhFXL0kdG1JQU4XRKlmVGCJOlUCikhlRVVe3OlwaSZTkUDkmypFGXTsqIA+PIOPIfYJwPavuDpQXqwblQ9+tgnIm4cMZ35IVjuhE2JCmoaZoUkAxD83jUrFTemLjeZDVM9Ax3Jybqsiyv5IbNn7AWlhXZDsXRdV1VVZsSVVXVkGpPWZIkU5iydJ+NNv9tr+mFhQVN02x9PxQKSbJk15PQdT0YlExhT1mXFVnVVcWh4EtAHBAH8W8QGJDCRlhWZM0UU6WV7136r3/U/Ru73/2Mb98mU5YlRbHzKi1xRjcjLyUYDGqaJstyKBQKBoO6roVV5VaZUVSoWFZYkRVVVUMI+f3+2f4ZRVcsmqGQnJ2j3akOsiA73NqqGoaiqFo4HFJVe/pGyJhQJ15q/1mcP+5L/FIrWjRJM03THsumIbIYNHv2kSnbK2rVKrWXiv21pWc1XVtapZquzTnmHPMO+42sWKWKoqjK0pJTFGXplT24SkOh0MzsdHd3VygUWlrYkiTRIiUOaoNJWtIH5gf/Rv7XX1W/MqAMaiEtHAqFtdASY+1XFgwGTdOUJMmesq7rgWBwdm5WUZRwyC7pHTYMQ9d1x7zj8OGPfvGLX3y49+Cl8cx6oxoCwWDQMAybV3bPEa4ahqzcp1yWZXvh2fOyuRSZ8iIbF7lhBu0l/ZBV6vZ4pqenQ6HQEmeWVmkgELC/bP9vc8Z+a0uvzH5EUZSbN29mZmZeu3Zt++Ydhw4etpNDR4N8DwknFeLcuXNbt2795caNW7ZsaWxsdK51hfcIMJXk4ODg4OzcbG1t7Y9+/KP5hXn7qLi8J7Tjv1ef3fPB3r+7suHrLRXvvu3atl1ZWPDIsqbrTpdLVVWP1xsIBHx+vyzLwyMjDY0N9m6UJMntdsuy7Ha7Q6GQx+0xTMPtdquq6na7JUlaesrv94fDYX/AJ8uy1+uVZMn+msvjDOthr9eraZrb7VYUxR/we30+WZY9Ho+qqV6vNxAMOBwORVHsL3i9XkVRfH5vWAv7fD675Jnf7w8Ggx6PR1VVj8djCrPuTt2d+rr6hrsj90ZUv9on911SLwaUgByU/YGAz+czMjP15manLAuod+84M7MsSXLrZtjlcqmq6va4A8FgIBDw+/1BORAMBu2BgpLkdrslWXJ5XSGGvUf9/CwZZ/JzFrP14QU5YUxO8YbHVJNHIiBb+Ue+5CpJKCGXx6koitvrDmshr9eXmsCmyd4E65LLPXv3fLxrZMTr94e0kNfjDetht9dlz0WSJa/XK8uyx+9RQ6rf75dDss/vDwaD9pTtsmWmZXrcnnA4vPRGJEny+/x+v9/n89lT8Pv9gWDA6/WEQiGn2xnWQy6X27RM+114vB5/yO+f9/G/0QZTfoGePp+kyy63O2BY7ZeP/ST1cz+/9J++WBpXnPZTI6x7fF5FUXw+n8/ns4OFND3s8/nsRJZLZLhcrlBY9cz7Tp3WZ2cCoZDk9fn8sl8akvTvG6Evh/w/DJheM6B4qqpD2ddV0dmuZVwJBIPeoE9RlUAwaI8S9oerpOq/7vqrX3f9L5/ip/JEXsgV1gzN5XEpsuLxeOzkv4FAQFYkuy0tjAdXaSgU8ng89nd8fr+kBn0+Xygcslepx+uVFdnpdPq8Pqc7skpDWsjj9SiK4vf7ff7IYg5pqs/rC2shty/CeVmW3R6PvUo1XfN4PM0tzTMzM8FAUAtqPrdPUzXFLbtNV6or9YRysiJQYYSNO8GaUeWe7tMlSZKkoKLK9vILBAJen1dVVafLqRma2+3WNM3lcoVCIZfb5XS57GreQTkQCARkSQ4EAiE11N3dXVZWVldTV9ZRcmbuCEG3220vj/tTlmWfz6fpmtfvVRR1iUuKorh9bjWs+rw+TdPsz70+n8/vCwaDHq8npC+tUreqhlxu9xqrVJVcLpfL5bJRIrIxV65Sm/8+v18KSrIsS4pkr1L7ldmb3e/3p6WlnTt37tKlixs2vHHo6MGIiTKK9lAwbWxsrKmpuV1ze9v2bampqYtic7RgOjQyeP78+aAcHB8bf/311x0Oh91Dd/nAL9/a8sH7e/bufbOzYJAk+3px5AgnJpaL5FgUkA3T7OjosD2Blv/pYf+v/nXFzw/8dWWzP/QFfPZt/qNHvN8DWFdTv+/tfTve2pGcmmLfmBWxqJa1EUs8yalJkZKCcJigaSA7VwzdE6vIuE//oulwqX+SNIg8MJd6pcg4pXjKQ/UUp8imxcctHdgD/jX9/6Cdb9TGGLHHLnWRn8+OXl8iL4SojpdVjzQ2W2txYw1erVSsHs1/G1Puk33/JUT6uf9l+wsK8SbwZ8AfA2/eH27K5Rjr7Z5P3Hf2uc/tSv2Gs7/uQUbd73mNd4qMOQyCAAAgAElEQVSmJt64IRY5SpI4vCjUxxHnQXJuHonpDHbcExmXYRhY1QlIsj3Q+We9/+OoeYS24WT5lFd+c2lVLP/hwf8fHGJJHbVB/CEzWnriMet/fn6+r7cvwkZMadQAVLDiLM5Vo1qCtGj8ifQWoWjlclvO6qWeTdO8X52UWHp+OXm+oO9i/aVR171VnTyM2mXMfOiWXD7lFX2uNLzYoPmIse6/F2Lplmxpyg9yu6Sy4vTxs0/qtL+sLfXY1tG6efNm0zKj9zMl6fZ4Xnzxxe9993sbNmyora1d6lDxSGePnt+8bdvhY0fc591sIEj0dePUKfT2khQzM2JxWdtPTUxMRGpIPHujNklb115i/WO/Ty8LNxVt3PPmpr2bLu64KLqEn/7zIt4LLxdBUXS1idwckLSEIuHMOeHxRH2dTiAApACZoIGrxKcofkJxA3Auf8M2BOvgLFoSrauLzl2M0ImODhYXmkXMbmdPuKqmIzVZX7bCYtJIqqoarZcuAQWIB24DCoRTIBu4G0HZgb6B8QW3/2ZGdvsOT9i1LjrtYyQjQwwPL64jmzkfROwJiANOgkQwiEvJdHQ6kHuFThceGEXT9Pb6lvfe3nfs1omA9MxLWEdu859iFCFEe3u72+Um2SAavowvv46fxyM+AxnzYmH5PXu0MZLLyLMsSwoGH6wBxeVgTN721CQ1JE7fm1nas8+Ub0vk2daMWPQVWYRlN2+d+OiYiLpuyUMl09OnT9vhpN/73vcOHjrIdWaNIqnp2sDggB3atPxYGB4Z2rJ526Hj1Y5u8iJwHSAxO2WdPiPOnLFOnRI3bzIcXhITNF3rbO+UQ9Lyfp5RI+kP+tfhZ0rQy4kfjX/46gdn/+Vk8/9sYStrWJOFq5btdGLv7Bs3MDgsQNJsbBAFNy3r0U5RXPZvDjgD3AKJWeILQBz522QvwFUbYnERqC1GYpExuszphcTgEAqv8y6r8lnIqfnuE8fuzcU4mwxJ29jy+G4JGEAqkLtspn7gBDhN2ZB7B/rDTn9r+oaFhb51naMkpqZx9IQ4Hy/IZVuAEGOCXyd/m/jPEN0ChGWhpAQV9WBRrmisW/VKSE5OTb7//ns7N3/wztub6u7WcEWPMW58aj9Tkl6vt6W9RVjCAceX8WU7/ehGbHx6dyWSumG43e41wJRwu5GaDpcTJAc4mKPmdPZ09Q71asZ996mnGT0a8mwDVOz6Y0lZ8aljp6Kn/KFgWlFRkZeXl3/9enFJyZM5sS8XmJd/6HQ69+3bnXFlvLiKDJlMBFIJk0hPxHPf583rLC8XOTmwBEgTINk60Ho661Rj/10Az1pAlRV5HckmCJK+HKn1T9v8vy+Ll6hp2lVe7Rd9EY+ogNdKz8Crr8LvB0mB7Hyz9q75GCQVwDQEBSaBE0CjPRDKhfi6wA5V3SbLDXwATO2nCRqi6o6Vcw/WovckiekpkZnFTrn3GnL0kDJ75lJbXaMR6/RRqqrK6uOkAxuRcoDMxV+XPm8Fk+madXXeGwnVVHTkbpJpUET1xgUA4t49XErAm9vF8RPC610BjySNRCNQEEA3cBEIgkTdHeQVkUXXRFXFg2AqScEzp87tenPLK+++kTad/qwRIRQKBZ9CtiLZ3d0955gjqUDZgZ1xIu6L4g+bRXNMfD9tL13TNFcOioUF69JFXEoTFy4Jh4MG9TSmO4VzqG+wp79/eHS0rb1tVUT/s2j2zUpMuiKoaVp6RvqZ06flqPXUtdV88YBDQ0xIXMoatWv3jta2weyrdHtBCygnLpFXCtnSYKXk88QxUXdnybIzHZj54NyBHZu27Ny9va6jPibVUx7WSAbl4Lpi80mOjt2bTpxhO3mBQ63DiUzUDd2Wkayzp63jx7B5C2/cgBZyeZmWAaf74WIpgSDwGvB/At8HDgFDkQNkBvgIGCCpqsajKST8Ms53WhPBCGqTECauZbOjT8nhlWntHouKu2/edHhiWWKEdqIT+TG0gUAlcAEIr5bzSIo8MZQ66vQ4J24cbulMJBkVmNonkIX4eCQlieyruFVkpaUK4D6rOUUzwwzM+wUFS4BLIOGYR+4N+lsGUFCwVvZYjowM36luuVqSl4CEebie3VlOUlHVQPAJ4YCkx+NpbW21BXkK1uLOBmzoEb0xoZmkaZper3c5LJLQdSQmiivpVmODyMrC2TOg4HVeG+AAyfLKqnd37n53557s7GxZjXUF9ZXkaZrm8/li0hWIgqKC3bt379mxOz0jQ9O0aCh/qM30GTWS8/PzW7dtGRjovZLOSLVjAp3Ud/kDP03u/eiI40++y/h0mfoQxssC2UmjJ7d8sGnbrre3btl9o/lGiM8wgxxJ+9o6yrdO0hBGV2qXu9NDUvSL3JvXalELCkHizh0rK0sUl6Cyilev0uMYGGX65ft7drXSaFtmzi0z7W2PyKQLwDmBPltcCgblx8E9iToJmc2GkJfcTXHjGlvazBvMGuYUWzrn0y53DfTF8LAkKcuyJElr97ekzrcA5wDvGhozSS2otaZ1+epH+y+8taA/JqHRA4+jrFz8w7etC+dFUqJ9yxcZRBDmHYjLpiL7CQsWkQRRDY1ITuRod5gZ6VgrG6bNn/lhx1nH2QY2PFMwfeKsUTaXOru6Ije9oAYtF7nDGHoSgtfSV2ww9Xg8K2RMgsD4JA4csL7/T8b+faK3FySHMZTMZJJVlVWb3ty0Y9OOEydOxCR/0MMayXA4HLNwUqKg+OaOt3bu2rI77XLag5aNNdvjwdTeazHcb3YKvtHR/nv3mJxi2cEGoHAlendvfu4P7v3GNzO+UvPGP9+6+mYab1VbFT1mZ3Ftxf4PP3w/YdeUa/yZKgskZVW2Y5mj/L7kC3Ze7KSXJH30pXSnzFbbpndClnHiFLZtQ2UlrmYJ4vp1NjauQNLVwxA4dh9MxS4QcADHgT4RCeOx3eIeTaFpQSXO92P4jrUEpuW3xN0KtrO5hLdFRwev5/f09lffrnXGSD61aZPVtcDUvm6SgHvAGcCxtu2R5Kx/dqh8zL2hubJkm2RFu/3sCdbVIT3DaqoXiefEUt4Du+4bdfAGHI1ibygYgE4SQfA4RB9ulou7NSry0uBZW2UgqQSUwvbCy2Z6RG55Bo2kGgpJTxROStLv97e3ttrOJARHMZqIRE08NOvzI7qKrN4HPrcsKxAIPJCCD8EAjh4XP/2JVVRkn14MiEAqUkMMzc3Onjx5ev/+/Tm5OTE8ttckW9f1mOQztelsb2t//8D77x943453fyowJUAIkpOTk6kpqc3NzTEp4RuRTLduHRzsVRVeSRdzcxF9vra5Nm7+1+MYF6d/+mLNxfDp8+H8XHsawqJPlm6NFpSPlzDKfFhPSp5f9kefqoPkWMvY+LUJewHWsS7LnWmdtDBu37EY+OiwSEtGdQUmxlWdyclifDxiviKQKkSdiNgtFhUnYAH4f4DfBf4JvIdp4mjEahoBU5/f+1grth2bf8diRqaOXoMSSYy7REYGu9TBBCQaQZc/Lzfx7LktO7YdP3VifGz86de6Ldd7A54V3dh03wb+Gvi/gR8Dow+9xSE5Oj46Oj0xeO5U383s+5x69LgAidIynDyJoE/4iLdFRCG3EyIZAi4fgik46EEceXLxEQyBSRhsE1fyGaqv5a1CPORmkORg39CB+f0OY+rZgakkSU+Wxpfk4NDg1PTMIhCyTJRXoSoq9q3sR/g9wSu36HdbXLHRSBqG4XQ6V6n5pMjNRVm5aGpGRQUQUaVYhKImNBGU5IDX521tbR0dXSMLR6yafZC73K6YdDU+Pj41PXmr+NaJY6cARok4DwHTCIYJkgsLCwMDAw6HYynD9lMSOj8/v2PHDrsG1K1bqKiIjHZ78vZ32//xdwb+10PnPjK7SWEw/hLycmHZf6dqhBI7Escnn6FwSlINK+s4NiiaLjf7h4MkDRhZyOpjr9UoRKoAKcpLzIL8pQi47i5kZgjdjChH7QL/SuCvBULivpQqCDjBZLAP1OGjOAc0L5NhSaohNRoKCYSI8x5M/kzwz8GN8A6bqXmcCvoyccVJrzsjZ89rr2/etW3bW2+2t8egeJytaqlhZRWYipDA1xfF7f8N9xNbPfC4puvdAwPq0ERLwu6xC8Mcp0VYDwGEiIhIgKK42EpLg33j9L5AHLEBqAcqgVKBAoq0GbG9zfpXurBJGETEvsQGTsUjNUNSz1zgD5/DtWuYm1uTNkUKne24WKBkP6PlZ3Mveq1o6SmSsqp2dnYahmFzJSgC8YifwuS66rOTVDqGm148XvvL9Om9V83hfmu56x1ph0It13lJDA6ZSUmWqsDvE5fTRTBovxc2iIZbuMXFpmlaS2urJ6Y2+lXEx6QGFMm52bmGhgZQVBaVX3j3rEnrqbJGQYiSkpLBwaH0y+mvvvpqb9/63FMeTev8/PyWrVt7e3pIzjis3ExaKotZfJbnPLOetvbW8LkwpxkxbickiKtXAdLnp0CDt/Vqc5apP6tUUiQD/kCU0gFJh8PRdbHHUi2S85hPQYpOnYLIoMidEJdOCJ8Pi0pTeQVKSiJWPAv4BmjDy+tAFzAoENkKeWAzRigcxEWB+pWpaUkGfIFo66cS9Qt60f+rMM5inFC3I/OacDhYwPx6trCg9Oo77x44/NGZk6dcbndMwNTv93t9KxOdEEIW+NNFMP3MQyVTkoFAoKdveLbuesO1t8wRk/vJw8R1mOrKRxYvp0lYAjk5SEwUhgYSZcBvA78K/DpwAqgFGoAhQi5EbytTqJ9xug6R+wAfQArSNK6y7XtlvlOncSODV64gP3/plS2njWRVe+05z4Ugg89COCUZlIJe7/oqaJEcGx0tuVW8sLBgP0iwAx05yBGIzg1isSNhsPPlhMZDN2cbO+verhzelyUiAnxkIMMwFhYWliRTEqaJ9MvobAeJYFDEp1iu+QiYBhBIw2UvvBF3EtIf8Dc0Nqz3tIieD4qiLDifqii9TWRTc5MkSQSTG5J23Hyb5BPH5pOEy+998aWX6uvrX3jhhZSUlB3bty8m9XvaRsIx79ixc+fgwIC9QHNSjAsj2RlM8yOSQIEVFPmIvEjDsPLzcfQo4uORd11RfRcHk3pG16qZHqOmhbVoq5OSgxWDY2UTNpIeEB92oD0SruFj4B8Tjaq6pWUnSUi7LGamLAoQuCPwHPARcBy4AFwHkoBsMidkDWdaDQq+RGwDmtZK8h0Oh0KhcDQEmoR2RUv4p/CR18zZ3zT5PKrqxO07rGDpLdzm+JSVfsUbDHZ0damh2KRADofCSuiBGlCESBPit4E/AA4C+kPBdHp0bGp0uiP3w+6FIiyQX+R0nCH9qsl37ses2Jq7P4iERFTeFTdu4Ho+TA0kWgXeFzgF5APZwEQkiymogVfBEdIyGQgSqAfOC3RCgAZVuF9PnUsuD5fUiZ+/YO7dKdye+3i6aHIm6V/wn2g8MSye6FYnGu6Fw0rUFbrs91VbW7t/375de94uLimJZIoTIg95taJ2XUSSFAZb05saXjrX9e39PX9/wFHatqoDy7IkSbIzTAMg0dpmJicLAVgCpoGiItHSGNHEDJrZwcRxY2iZGMuJiYn2tnZTmM+Cf4ZhPE39MdtQ0NjW6HQ7SdaL+v9o/cfP8/PXxDUrukSFa0umiqK8+eabL7300rnz51NTUzf8coNlWbFItC9A4XQ6t27bZlcn1aDsHUnaOJAAGovREhDzAucgZiIXLqivx49+iPx8FBczMb3X3Rl/9+KzO9+8fm80kilJXdd6k/u1EW2Yw1/D134Dv2FXEwNptd9VNySa+YsSNDE+jpQUKBLsnXxJIDK/RR3fAu4RDZXiRpf5BSIO+EPA9QDskAz4o7XqkuAoL++z4hS8d0DhNVHfjfJbdHL6oj854BvnuYskR0dHR+6t7978YTwJ+AMPSqYwgBygFuKefUau/axuWf1Dw87uzsaMVz2c4W02ft746H8PVv6aFP66aZmwDMCEMODxWJcTzcR4fP/7+OgQSEhErhBpArPLbCaWWCRgHEgBNeqm7liYByyCI0C8QAFIWq7C2Y4/zte/cNX48hlx/rrITEZuLgYGQCIcRnExJibsq6eSzpJ0Zzpjpamt5ICdgi/67wshrmZnv7Vp084tW1KSkyxhkfTCc1qctsNG103BzGTnX7xe8JPE/m/+bPZqxaJQFvmjYRjz8/MRyZQwDVyIFxOT1tKh09xs5eaYkdMHbDGbc0JFjLitRaT7ocEhOxVcbJsNhU8umRLCEm0tbZOTkyQJvIJX4hgXx7ivia/JkJ8QTG3Kuju6Uy6mSLJ0/vz5ltYWkk8PpnbPjjnH7k27x/rGJEopvJTpLkm9aKzIgUmgDLixeE1QWWmVlKCsDKVlTEuHoWaMZ1X0VTwj4dS2SEYzkYXJ+d7UPssUr/I1O9Tka/i6DxJ9ijhzimOjyCF6I5LNrUrUVoBAKXAS8IgVKlhEgHKAZ1Dpx5eI/wv4UyAHkZW4/Mt25qFo5kITs8T/EIgjfksyG8bN/m7k51EVcppxyaU7eO0Gx6cVTe/q6rJT562TW6ubfZt//3eb9ErgCu6D3Jqkkm6fu21oxFdVUHtzp0k21SD+j8NTnwqf/i1p8zfUzBxx/jxy85CRITZsEC/+yLqUbaalG8c/NG4HxFmiBNAXBXkuxT4TIESdQB4AmJYZlIO2IZFAAEgTSCOnTuLyZ0Lzn55jnCEOE5qCxkakpuKDD7B3L1JTce4c6utJTixMnu46HeQ6EqVH32ybafTfJ9nR2bl//7533323rb3NhvgGcbcY68/QTJJ0XsiteK/CIWmS09H5o/jWHDvtYeQrlmXJsmw77ZOoqEBm5qIET5Ls7bBys0zTzrEkOC4mk4wrBozlgwghWlpbbMxaB3lRNP2JbKZLVt3BgcH+/r7Ih2Af+v6z8odf1P6ohS1RcvKhKfiampqOHDly4sSJ/e/tz8jIXC+JjyDd43K/eOGF1tGWBCaUoITkzTw2N2AFmM4BZ23BjPD7rcuXRVIiXn8ddXdIThtTp1tPu50xMPM9SJ4/6A8EHrdVBEgOFg7O1y5QsBOdv4/f/7z4fD7yDQK3ilFYBBJO4DRYCOOOlZ8nBvpRQqQKEXwQUmzQuQ6UwUcsAG7AI/CglEIyGAhEGZNGYADYT7xE/D1RVWmGOpGSzekp6w6rWjnE1jZmXSXZPzQ8Nzf3lPykHU4aXEYbATdwGph6jNGJ5Ozc3PjQaHvO202jt0i29OLD5/X4H5gZf6mfOiFGRsXIMKYnMDomhgeReobfOW3uSDBPNook2wwr1hrBlvmvAD0gqRu62+leOp1sbK8mUov1A1/S/uYtffL3TL696EoWCuHkSbz2GqqqREuLdfEiAQhebbta66ol7wegCcB8alGDpCTLXl+09TVJ+ny+5ubmhYUFj9djGBHdLhkpQxiirQJE/UJJcmKo68eXhu5FapwYfQN1/3y85a4r4my1mOhEN3SSXi+OH4fLFUFSkFSlsMXsXM5NRyRTDVqWyOg1e5a/e1uEvHv3rsvl4nKofrpGMhQOrzec1J5UIBCYmZnp6u4yLCMyV8Emtm5s2nIi5yQtiqdJwRcKhV544YUf/OAHr//89ef/5fmPDn0UK7Fcg3ZEP/J5+fPfNr7dhEbbFjU+Li5fXhGsEkGW24sy2+y0qKnAgQ/h9dqxWbcct642Xn0WpislmnBSIhwKt11qC8wESSpQDuNgDapIcmQEp07CvtRUwG+QcXB9RsrcHLoucIkIi2Vy07IO4QPOQMwtsww+xLKkKmr08ouNGxpxhdC7YGYg9bI1PcJONuWEr+HiZf7gh8jMXBgbb+vqWlf6hTWbqqqyusg9G6vy7PQLj7Pgk13Dw6HunpaTrzlNmaQpcOBD8eUXkbnX5MCi6RIgoRHJIcSl8vfqmE9oBMVDqmIS8ALpwAIAGKYRWFbA0jYFEJgmvnbUjPsuX31f0LGYg4ZET4+Vn2+dOSPefx+VlbagMegYzOnN1g19+fKLibte9GVLbBGvra1tampqSbYiOC7GU5CqQVu0MS/+e2x3NKf3nC1PGDF4XytHXW31v5zu7bZsyIuEkxomiexsVFUtIqlporoaHx5kU2VOntEXqQJFkgXh3Fq5fBViknS73Z2dnaOjo7Ozs7GCVG2dfqYkA+5Abk7esWNHcnJylgQUggHhSzLjq/dvqnnhZ4Y3KKIjcG0wdbldGzZs6O3tu3DpQn9f/8EPDprCWG+amdXdggRrRM2vWr9mGyNuoYiCoDAFkhJNh0OsAFMncAlQl3RgiltFKC+3TVcy5WP9x+6NxsDSt4JI0s7F+ehuSc50z4zk3qNBgqUsvSPukqRpmWmpaGiILO1m8tMi/UfB1P+uvfFD/SbsNf4AH23AqwZyH5+ehqS0noDXxeImKCI6SBQbBduCg+O8x/HKtJeZkcP0DJRUGKkpPR0dbq/vac4n2uUIg8syVs0saRiPeVBW1a7RCW9+2u2KQ7Yo1NOM/enitybFP82KyRtaNZEFpALXBC4J/Cfi14lPE2cf7UtJoAG4CRAEdU13ehYEF+8TaNcnQW6l+IMT+Fy69dlsnC24r7pCUay7NTh+HNu2R7IrkCFDTWxJnPBOxHztybIcrc5Bjo6O9vb2Ln3Z3l+lKC0TZREknZ+3Ll8WNTUPhsk+2Jt5t7Lw+StjDp33mUOSRnrere/eGJgjaem66XK7CePeIOMvQgmDJCwLt24hMRGdnUiOr37vVm2jsDshOMbxDGZqIrR8XZEEUVBY8M477xw4cKC1tTXy4dNxT9M0rzdquR4k2VDfuHvHm7v2vPXu3v3zDkcETMkyb/7t3Dfu7t6bsPknyM2xqw09ts/VYCoAQUiK9Morr9TV1b/8yssvvPizHTt2CCGeEkzt5hGeHWL7p8y4n1jPO+CIeAoSrS3iesEDWemuAXcWlTfSGujH1atC0+z3XKfUna07aylWDNc0SUl6fDipAEYqRmZb5kiEdfm6fO59unaQbGkVWZmGZcmgSuj9GP5H5fcWlN95D7kHH46TAvADSRBTa2qqqykMSoH1RuYRGBIigaAiujaptxItg7xbckCqK2RJuZGbi1tFUzMzg0ND0fe5Jm2yLMuSTCweGvnAnccjKcnJ2dnZoZGhlP33Zu6SDDjF0ePal6bNODJO4Ge1RvO06CN6gEFgDCgXKCJuAM2PXpcCKAQqIrvHNA2fN7Cqog+Jyxk4kCU+yDK+tM26vEenYd0XTklIKjIzoChY3GyVMxWlfaURxIhRI6moSjSV30kuLCw0NDau8J8HBUSCSAhCIomREZw8iaoqkZxsXM+3HuEkTlKVOl45cTPHt3oHkqA+feJyygtl4zMgdUXxGZaZfoW9XVgU44jc3Ihluax4+tS1K/mw3QoI6kI/hVO3cXu5DZekZVmJSUmbN29+8803s65mCTztLiYZDod96yn1THJ8fHT79rdfe2PrxYRL4XAkwZVDSCfHDgeTLzQkJmUdOsbr19HV9SRgisXFPTQ05PG429vbk5KS5udjlquNpNvnfS7v9aGxwfvrgHA4kJJgSUHr/jgEJiHibeGUsCyEQiI11Ryx8yrTpHlx9lLNUA0XjcgxIU9WpUe4CpAUFGGP1pbQHnRJJCetkX0i95vTjj/q6Ky+ktEwMZFBJgNpZBKsL09ocYfFr7zI5DSLddbad9kE6oBrkYJnT0nh2k8BGnAFmCOnSrX0PQHovKaldsX/lOcTxfe+x4FBFWjvaF/R8zo5GgFTOyMngUEgHpAe1Y/94mZmp8vq6ufrKmtTf+oSXofgsVz8osT6AOIQsI8ir9pg1aKa/8C/R007ACRDeIQNpoZh+D3eiG5/nwZAoPo6XvknfGujNVRksmtZvzaeXr6MkZElMB3VR0/1nQ74n7Yk+CpWqKr62KxRJBVFaWpqWuWRaruXZiLT3g6oqMDVqygvR2aWlZggHi6cklRzCi7/rMKxlkO9IGkGZ7Yejt8z4JDo9fhqqs30y5E9Z0qSVVVlvf023nuPhw5x61vekfmEyzStSFzpGMa+Ir7yu/jdIhQtB1OSDU0N7733/rvv7i2vqIjElD9FIxkKh6NPdEJSkuXm5uaOjvaO9ra52fsXBjdQWK7dZll929/8VdLWPczLo9dnqzaPbvfB1O5LVdTCgsLZ2dlz58/v3r17//79+/fvLykpIfn0YZy25tQW8P5V22SbXyMjvrD2cs1MF+2t9zNT2A+Iq0DL4soWwqqtRXFxhFxyVIwdvfNRZsbV5uauVZnBnpBC0h94jOMRQVeXuz+vXzd1kjfMG9vvpP9D0pXzL76UvntPuWndI2cBJ1E+i+ey+fJR61tbxa4iUz9ise6B3U8IRYiUSHaoKCl8/BXZ6kFAoFKIcmLGjSsvK6IRvewu8F3h3ALiz4uWFvsEjeThBqKDq9W0BYNBX8BHEhaQBrQ9Bkntmg7vvff++28fyDj5fnbD+XJyfy+2J8Cp3jeS0glcAJR14jsBB5ACaJE7Q13XF5wLAmLVziBhGuhswdZ4Eb8gQimCy8ci0daFa9ci5iZAg5Y7cLVppGndl+aPIJaUZGm1Y9nqCZFkW0fb+Pj4KiQlmC7Se9Bj6/hiYUG88QYPHeIvf4lNmyBLaxtPSU4Ntr9wqjD/4YmRSDqG+9+8cPCQfPCM8v3vmQNjJAW6usxzZ62sLGt6hh4Py8t58IARkLNy2T9gkSS4AzviRFyciPsv4r/4sMKIpBnavNPhdDq7u7vHJ8afUh6ywdQTnZpPUlbl+oa7s3P3qzQCIDgv5s/gjEGy6nbLN/8uf/MvrLHRKMMfVkumuq53dXX5fL7bt2/n5eVlZmbm5+f39ccmAoqABbwFEUf+kFQXHS0BkOjpR0rKyjdOYErg1KKbN4nZWSQnQ5JsMPW5PHsPHNy8fcOuHe+0NrY9vXxKUgkpj820332te+LuBEk/g5mz72ed3pM5MWFMPf4AACAASURBVD2akeFLTrENpvaM2hpwYDdSEkVtHVLTjelB8CRQvxKhCLQB6Yjk846GwrCsquvOk0BgXuA84bGYm6D3vacEw97TTLdIDo9Y589T133BYFtbW0gLkUQ1cFGgZ31gqqqqqiokUQuRGMkx+ojvCyEKb9zYuXXzjh27dp3Y+GGor07l+UvmvW5ruRwKQmQA/esH01uLDLctg4bpD/geBFMsnujlN7CzQdRUh1m2EkynZ5CaCl0HI3WA6+T6C90XFI8cQ63Irgb46O8MDg729vasGpTgDGbSRFoY4Yin87173LWVjdXsaMb1fJw8ib6+1XhKkrp0MiFp44BncUHZW3L5fOzV7Lvdmv/N00e/mXj2R6U5Z+4hM4tpKRwcsHeiIA0I3LzBmaHqet4qsMVjDmDgq/jqb4rffEW80orWVcq+3QREX1+ffYo/MSdJ6oYRTaZ9W7Rv72h/UOGmYIbIqGMD/Rozsm5eyzpy5lTUJTEeANOlGU5PT+/ateutN99KT083ostA9Zg5AATuAP/exG/6pX9tGO8BnXb+IAESqoKUZGuwJQKbkWcAZCxGpwsK0xI5WVZrq03oPWVk50f7Dr15aM+ebXn9eYJrbJL1EUn6/L5HOO2TlNxyY1pj0BekYBWrtruzB/Nv8Gw883OZlsLJaVvKJ1FXh5+/jg8OoqTAHOwTBgEPcAzi9jLPcgNIguh8vLV0iYDonfZXPAgIIA9oJkqrxe1DllkaymLGDOZIistpvFsPsqe3Z94/z6vEZ4E44AtAd7QQRtLv9/tlv9CEiM4dimBBS9vGI/t27t+94+YRnXJDFW/mW6sftI+cy4vTiHLCABKB3vtgquu60+l8mNMCibERnL9qnZ+31HhwKUkgCSGsrCy7EIptEfYZvuN1x49eOFpfXR9SQzEQNUhJktaUrZZ25cLCQmNzo2mtTrRMsBrVZaI0cvUUUpkU723pPp/D9l6SZHc3zp0T1dUr8JRET33Vy1dvVXPp6HIKkWbH2t6fPUHeq+gb/tLLMz/aNfuz3T1//qPQ7RraGapIEhMU20hH/V0WZra2MzcnIk/YeFqGMiecp8Xpm7hpwOAq/ZPUNK21tXVwcPCJ8ZSkGgq5HucaRVKW5bq6OtuLYBUPRzF2DudUCpZXs+FOcXnlmUNnBezrosdTtWY4KeWQ/OLPXkxLS2tuaj5w4MOjR48CMbiAIuAl2xdcWw/vrBge7SMzgRQgT6CX0Mhzh8w//L6aXx6B18gzoxCZi/ZEUjQ3W3l5MAySDsxvuvvmN7K+/lzKc3em7oBRGDYe10Lao5z2SU43Tffm9JEMU9sZTvyATrT08F/+xUhP125cFxZImrrIvyESEuDz4s5ddPZaXEJPL3AUqFr8tRsiQYiHRFiu2cKhcCgcXcDrKuKBToEC4nY1bteCSWwZbr4r7pLE0DDOx5Oc8823T7TjZTCOiIOIA05ErewTYYbDDFuVViTm4pHEUIheX2BneVX8uaTSF5+73F8wusCTx+EJPCANEHACqYAnakYRYkKIy0Is8yIzTVOWHur3RkAIZGchecq8cd2k7dKziCiiuFhUVoKEIMH5OcehA4e2btu6bdP25pbmmMindiHrB/shOTs729ff29HR/qCFx756uoALM4jkfuTNXFd2YXImb9xkYaHo6SdJSpKVmmJdvgyfFyQ0jW5n4FTKxX3eQNi2XoDAJeCzQKoQmoAMmJFtR7Y1tuy7fGRjXe7Pr1rnU0iAlAQChLLA7cMiDtjd7eTxS6GJhYwb9PjFoqhr4zcVKPnIv4AL05jm/Sy7NuzSMIympqa+vr4lcXW93HtYohNbk2CEB1JdXZ3tT7acgQAMoSeLpE720adYFy5QkQrLyo+dPPE0BfVI0ufzvvLKK2pYIVlWVrbprbdMy3yYJ1/0zX4rPsfcO7/85WhLxKvDI1ADXCXeyg3/+X79V69b/+2KVXzdFFakho8gxLvAK0AuoBGKIk6fsubn7RNzjKPf4Xd+Iv2ktvmOIRmINl3WQygkvUHPw3Lb2O+j/2a/q89Jsi48tEU56xfgwBCLi0jTfmnzC7gQb13Ls3QdS0tmBRf8wCWImxBnBX4ONK1D4IpIf+uXTO2RVRMZRP0ocq+B7WxKaPob/E2Tt5k+MjuDxX2harP5QpP3NT8/TcaRn2NELYiSthG/v9rPFMK/9lP2RClA8HZYf6+teehkvDMn/u6uP3OfeefqoYXKOyAfKOtig1r2fZ09qtl2LsaQLZKn6/r8gsMSDw21JtHUaF3JsxLd5vDF/4+4Nw+P6yzPxqdAC12Aj7aUUkopfB/t76MLfKVQtkAJbUmBBhLCGiiBJI6TYFvSjEYjeU0cJ45XeZFk7dYuWbJsa7ct25Jt2dqXGe37OvtImn05573v3x9ntFqSZSfQ59I11+jMOc951/t93ud9FsFF7CYlh0NOPqMkMSXp9XuTj6fE7di5P3b/yPDw27B1I51O571B5Eh2dna+8frrcep9ZeVXBVcffBPsQU8GMvzwkxTt7Uw7UVMTOHGaJSU4fETeth12izJ45dCliyIhAc3NuHCBB3ZVbC272rCwDgi0AR8FVAIfAnYJ5AGlwFWBZrLNaG3OPfvla4b9ZeV9VypvA5VkBpBDHBgS7x/y/27A939GeSeuiu23cwqghNZcVU6C9ag/imNNaFpuB4sFPG1paenv71/Evs2LGCQ9Ho/FYlnrJwjKgUDA4/HcbritZKVbfQ/Ygc4UpPpJVtbgyhWSNZcqjh86Iihv8rho2QEUCEIWUkpq6rZt277yyFeeeuqpyMjIL335S8nJyXyb9OxUQvDpdL19vUs6GkIiErNDqiz5d2rlP3k9lF8phcOqEBgAPg6ogHcBpwhCrq6Ub9xQOoKkoLjBG0dHjw7c6pdD9zGpuy9t4E5KMmD1tGa0hObdE+QL7tIacZ2CLC2RG5v9MkkODoojh8W1uiUMXUPvT2AE+GtABbwD2Lmpc/xF8vv8mw3Fcs9rCVwnrsyLygJ2jow8MvqIiqq/dH+k+vJV256bxl+d4C1OD0xP9E2O5A3nvJbLWNKwpnHsWtxLEPzbUPADQcSuUZ3FI3QCbiJPll819Aw23e6r2P/fdd/4wa2/PHv4p3dOmSSAa4bUIdANZAG+TSSLVKp6frWaVZIkt8e1gdRDYn5OZJ8Rt7xyQYmEy0saPsgCqcnCYVWMSbrZ/W8t//bF6i99/dq/ZzRlcJOG3RuRUCb8yvIQQE5WbnTU9p2xkQkJ+SHZv/giGSApUcpHfrNoJgmHQyQnc2bKG+Chw/Kzz3LvXnH0qEhJxq1bklcx/rlwnl/8Ak+8zlh19c9THEZfGLcEbgjxDWAfcABoEMIiYBCoF+ICRAr5zcGxz1aXf/VGWcSs8xLZDswADrKzTL7x+dkjkc4DLwdGjo7xfEZ1tWhtW+u4CyQ4LaYTRMJVcfUkTuYgexWednd39/R03b59bWLC+EBNGggG75VMSfp9/qvXrqSkpJSXl6/K77lYqiCCKSK1nQbO+5GUBI+X5MWL1UeOxctCEuIht/no7Oy8fOXynTt36uvra2uv3rp9y2p9G0KuLtbNZDJFRUUpgU6W1QcjIb5YKZ48LH9vh7yjLeTmwma/clnk+W9DkGJyQGRmwhfEwhmcR3hSRVpN95XJ4Ym3MqRJzs471pb7CLo4Uzk5VK43koeCrtdD6VaaOTvPvJyC3EBColxdg9Q0GAxrAehKVrgGvGOhUv8MzD+A9OfYRHDoDd48SqS7UFrOpuzBf2r6RxVVf2B5X0zG3uKOvMas7U0dGbWsy+3M/Qa/8U6+c695r++0j/dNfUTADPxdODE9PgYMrKiRIvgoENcPZpKne3v6e/t9kvXMlf849P0//Vy1KjLpH+dn19fOE/AAKZuyxgUh/BBngMBKyTQUNFvMsryuVWM4lkClqL8tcuclQ6qgbUk4xZ0GVFcrWyIzzN/hd1RUfZwfLxss7+3sCwdtelgSFEpw6NVVIfXt+lf3vBq7S1tXV7ccCwQ5H5zb4n/+a/jadMhEEhkZuNNA0udFWgZOnUJvtyCh7xUZuSIxCdfaGWi5xazsKk1F9ov1AweT6bZhQQi8rIj+Yin+DgEImRA28hC5KyDtISsX7lckIZaBH6Tjj0O526RgT4AVuQMV3XmXNuhJ+oXvaTytguo94j2nRZIkQot4arRYjh49pN2hfnP/keGRzXrlkPT5/ffqTEneuXsnTh2nidW8+sp+0/QaAE2wQ3QkIzlE8mI56usVKa2qsuzkiXghK6Yg9y/DugdQq2gz9dkUEUpwaEXZvPLVkIWwT8E+wx3HQnt7pUGSBIeAz4Aq8I+AXwKlxJCMohwMDmBBbU6yja3FzqzO1k6T9cEWtFXk8Xq894RBI8Fy9jwzWPb8uc4TjhTygq/xQiAXpLepufylSxXXuGe3+METYmBgpXZ9nUbANPDPCCsl4zaZlztMXp/n4SRT5c0holCIIw1yv4adXzI8lvWfpd84L78pvAy59bc6z8bVirrXJva/z/SHKqrew/fcunOLmVwvbp5CgpCtwGdBFagC/nwJTMNAJJAr8DpwE8gkb09PdzU1BX2BADlYXKLe+f7/d/7jpy5WKpuNjUp/FffVxobvbIc4v7phFUfsDbxmlQwFQ0MoyJbuCjm9SgpdDbu5g8TAMLLDObwUPN3LvXGMm4FxqHvorZ5Hg2sHOiHm5udu3rw1MjTid/uXTsPBEEJbA1tVQqWi6vvc6rlyhZm5yhyurELp+WUbaYISuruReZ7JpxzXny7YH93y3D9eGMu4zHCjCz3kBMC3ls4pLLNIEubmKUlLlSQwBiSCTZCbUNAhmtrJ5kZHcn5GzrpLC8EQpGfwSxVUKqGKRKRYULyQNFlNr736hiZSF61Vt3d2cNOb4mAweO9pPsnR8ZF9u/e9uOOl+FPxTtcaGmeCGchsYgcnbEhNhSccnaC6uuzkicNCBsSmzofXyU4qllS2m6nGAxChpC3p6em5p1ZLHT/Vh5g3xT6zdFXxvO4RPA6WAU6gAcykb3e9VFSucBCTAi4GKM4Gk5tsTT13e33+h8ywQnLONbtK7lPa4c62m/uff23fjh2nIyubJnzVoZKOYAtJ4xvJ+7eMXLnKnAJx7IhouSs2sycGgSHgFSAJWCPwyYYldM9uPuXfGhwEDMQbrXJFtcQiEfxBkHtIJZasW5az8jg86Z+Toht17535Iy21briRFXYiWq+cgpAt4E7Ijwrp3wTzFpY5AQI+oF/gE4AKOETOOZ2dd+44nfMkjRMs0sXvuP6TmKaGY6+zteV+Ev0IkHMfR4DwnWVA+0rpmAwFQxabRWwYnpKEEEhJRk8/Lrjl1jOC58ghgIQ/iIwMjCjppcITpI99aUyTREjf2TXQ//B4StLtdq/hEElYrZae3p7VnAlO8ciJQyrvO98tfXCv9nm3LoFeH8mZGZw8IcxG0bdMd0053Cm5BXzlZx312vz6A7X5p8yOWZKYE+K0kIfXBw2Scihks1rlRbcrAnNAfLidSeiJzEoh1fmDaUl58TOj62uSCdqE7Uf40VfwyIgYXm4vJUtydWX1sSNHk9NTXM7NJwGj1+u9N9AJSb/fX1hUeK6ouKuraxUwKyZlOqHLZ76PxMUyKPpDgGRlWUX80WOykDZQsi+ntT2gJEmKj48vKiqyWCxvL6qSNJlM0dHR3d3d67FUpIOeRnEyK1TkFfmElSgmBpS9MwEvxe058etEFBPPE58AHgXb2MaOZCaPTIx0tnYK8TAOaiTdHrfHu8K/SKl+7YGKqG1qtU6TvjNxpnf4DFMcdHNiCoW5HS3Bn/4cO3fKtdexOe2KwnfZ34OU0OV6YA+oFSQjQMS1IqMUpHKesUzcaWwSOdlzs87zWedefv3l1PoMSZJpJ+IhBsWisMmFGghAImgET4CdOBaUdvlkEjIxCFwXuCJQAnwbUJEq8nG/dLepyWoyKgKR3Gsvf+W/txwx5CQzK1M2mTa06iMgAWlA74aNRsAL5AGm1WAqSdLc/JwQ9zGhI9HQiPMX5BELEnX+sb9y8pMyaimRuFLGlrvKQiFmwItkKwtZeJmXKbO1tbV/oP/h5osCB/Nr2ZkODg5OTU1xZV0oscfdX/DGuVM/fjHju8/yT8+xS3k1Cgtx6xp8xBeAUwuBdcjwdtVixul0lpSj9hZrr9PnA4lCoBrrRN5a1nqzs7OSJIWtZgJAArDohyIgkfmz0mAqmVdTeeDq5dqNtxn0wXdNXMtFrl8ExTI8DYVCTpezrW0NU9ANWs8fCMzNr06UTXJ6enpgcI1FLmwGK76gEqqXGOmaGmZKqnA7F8G0vLQi/vCJt3KaH95nnS89v2PHjhdeeOHYsWMtLS2K4+pmarUxkTQajRqNRrGBWP82kKiqEDlpUp8sYol3EZFQzByUPZYQtRf5sw6oGNaovgAQ+cy/zuv9XX1DQ8MPsQyQdHpWhxEh6fd5M0sqX9p74OU9r7yR31EdbLrKKkGKskusrXb6efB1UVl5P1XpGu97MCQNl9D9wL75q5kIXJ8XUVnyrHVhfVrkHgggP78pJydu/969sQf27VO3zzSQZBuYDLoBQizLeE+CNvA0RD0aKf6Y+D3iAHERKBS4CFQD4wJ1ZJHfmz87m9zd19s/xIUB66pOy8uM2vZKKOEE55zgfQUAQtwRSuCStW9VrjdCFKwORK3MUrvdLsv3UW6SsNiQWQ73LqT+0PnxPu+tT/r57xQDDNZNBOOzMCqJRuCrwDvAD3Ouev4ET0xzSg7IdxsbR0dHuTT4NttNCpiu2nOQFEK0t7fbbLblZ8okpyVzvHTUoDnFj9SID0UGvx/nT5ZoYv8kM5MQCkBNqAQ+KNC7ygifMM4gIRHXaqEEl6sH0u53CLrYeuEcUDKQD5Qt6wgBSrhFlA6SB2fvbDl97Vpw49orG9FkJHeha5XlKUmrzdbZ2bmBgntV8QLB4NxK33ylzG1tbYp9zvJXCJCCaUhVlCSfxGcG807izkIkUJJkTeXFk8ePCGzW0mYNMBULlZmcmIiJ0f3Zn33okUce2bp1a29vL6mEOnsL05g0Go3R0dEKt43uBISE8zmivAyPEu+geDdFJcBQuIjSQJP3uSLpPSKMp18D22n2mk7ztENytDe3WywWxU+c4XOqFcVY8+0knc6lqFGKuYDTZm272fFM38Reh6PQajknzWWyoA999ARFTjatY5dqePP6gyPpQ9GacP9gHABImIDYXiz3D8kr2Ch9r++aPn5i36u7d2ljDiYcP+FMcAkpQMoXwWyZMm4TTwgMC8wRJllcuyKq6qQSim8Svy/j92Q8BowqgBv2iad5bDQv7cypvfvqa2ogEFaQuXxjBerDmeVXr1Hyb671CMwAWesc2REwA1rgbyF+tPoeZWo5Zu33kUwXTj4v1uNGTOjlJJ+K/Fp5yBYbYgODGR6POl2kWxHBxXNRPsNOdmYyQ6Lk8/raO9pbW1vq6+vnHsR5n6TH47kXDpzzzs7OzuUpFAna6UgRp+8WFks70uS623LqxUBhVuD8BDOZHecp6ZfziO8A3wG+DPwSMC4zpQBAwusLI+mUwHHAvNhU6+yWlNazOWxKNmlcBPJWAzCBWeAo4bwi5p8sKT14ey7IjY0VFbuuFKSEEFqFp0KIzs5Oo3FTRyAkfT7fKpcHBW3a2tvWnuygB54f4od/xb+pnshjeq7sdCqypASSPF9as/e1fC6a4N6P1rYzJXns6NEf/OiHx4/HN95tslqte/fuPXnypCISvkUwXZad9H5SCCFCOJ6OX1/FtkbpRzPyAcItwppqEfJLqWniV0Z8iXgSqBAsIpN5veF6VajSNevKyMw8dvxY491GQUFySQ1MklRWvNWSP+n2LWyiKQhOjo72NN9OGrSXdYUtscY4lCnS/JDkwUEWF/q8zEzF2MRvA0kRHjTet5i1RQAycahU3BoIrtYiEYTUkXX2q7XX/7Hh7lN3DT+bu3AoUJdNVrnRUOivMYpvECrie8SZEApvSjc6RQtFL9EGtIXEnZAwEF6xfHKK4sJi9XZ1pEZ9KinJp+SbInn7TkXuc4eqHTObzwFMCEAUAW0LWoZlP4FA8pLtxyp3AyrupM65Nd1JV7+HmBkWe7LFv0riX4g/psgLSlSkiZpyNNWjnfhfC2D6NGlhOtOvsZZka2uLWrMnIlKbfPq0Swn7spmareVOSnJicmL5aa0CAQlMuGO6y2M+f/p5HNwbzDrLsxlBzpXc5H/vcOd0BFrtcBMy4aKoIuIF7ogFC/xFRkQQSBLLfNy48m9lSSRKs75ZiRKvUqSuIVYRoEAVeYNkbNul75SY/NLahm5Lj1AWch7y2kTrqk4habVaOzo6pE14YJL0BwLzK7f5JLu6umzrJIsk2M3eRKYNcIIXa1h/c1EgIuFwUKMd/M63q7t6QG4qz8i9IfjE+Ph4Z0f7uaJz5RUVff19Y2Njdrvd6/XOPUh4KyyIdatGPEGz2RwdHb08FONGTAi3GzEvieM7pXPJUt54II1UVlGSuFEr3aiWnQyvajI4QGe+M7UlpSavJm7XzpiImF17d3a2dLicrjmn0+l0+v1+fyDQdKcxNT2zv79frNxEkJyfD0umIRHs7e7Wd7UXz3svlQbl6XDE8Vpx9YaoJykXFqH59pSJBXm/JSRVSjg7t/qI7EFJ0aCduyX2X1yyPVCmjwu4Sh7t6HojI+vZdn1kS0fZXE8KszvgHiY77NjeLj4A8UGKT1C+ekny5YGBsChH0js/75+3c9nUV1w9Wltbd2piIqI1lyoqhHK+GcBI0SvZ9RmZxVwnWf16TQA0AhdWikVK6UNAFMQimO5eDaahYMhiMYtNnCcIIuQR6dlys0E4iXiiPayyp9TSjLJLIFAKvAScBCrBY7Q2WBPlpDnOdbR07tz162h11MFX35id36x7Be85gCIpC9Hf3z8zPQMKZQ0IIXiWmVWBKp4hh8im+pzoqD0XLzR0dCT5xU/PiI4p4BaYAZaCseBB0AYTcQZIBszLbJ4ocEGgePmyFwCSgZ8CactC4S7+XQZ/RUQCx7GBU8Y0RBbhmZ7r/s7ZkTsz94LAPY9wFKPpSA+IwL14qtfrZ4z3zwGhLEXLD6CohKDu7FS+3/tSgknI6bqZzzeO8eQJJfACABJGIwoKmZR0bVfcqYQzcmf7puTHlWBKyEI+eeLUr371XLRGq9PGRERE/PrlX1+8cHG9ffHG1QsGgv7gCmUr8QCSqVKx23eReFqU5ItrV3AmXq6dF0cVwxuSJrM4FS8WN9hUVjo2zzYfSjl4aPthzRvaA7sODBwY7Onoae9ob29rNxgMZRXluqjXdse+tP/gm8NjY7IskwsCOel2uTxujyxEV0e7Qd91nlLaXYrzIRIEvfCmInWMM3T7RW4uHabSMtxtusdj5zdHhEcxjXorbyRIzEwjMlm2ibBw6hW4KZACXiBnWhv53cd56OBsQuJEY1spL7awgTIp016LzudF9y+FfpdsKRX0rZhUXp/Xu9JsS1Fxj0+NXbh0saGhwW6zKbuEwMjwnfxfnCrt6mh8wJFFwAekLZzpK38ScAvIABKBx4APAo8D4ysnvJL53TW/GVdFWYDE9XpRViJIjAKnAbcyLe126exZ2WIKw4Qy6sbBM6xNv17sKJ4PzeVX5pzKOV1QWujzbF4hQ7/fv9zsnKTP729tbfV6vMpCHkLwLM5e4iWWkqUU5EB7y6OXL6tILZlShbISUHEavAp8JLyuyFEgIRENAscErijZG4FaIHWZ+hsEioB3ASrgnUAOYAImgQnADDQAH4dQQagg1GurAhbYyLkQetKfeM0YWeMjQ2uqDojFZBIEz6GoiS337hRnHbMtbS1iLUBcxW65adSilmC9IyyS/Ry7eH5LMLNAHDuMqAgl8ILyHuc8k5P51a+3bd+elZwRGpnYVLSTe+xMQa/X63K7BgYGSopLSkqKi4qKOjo6STyQt6yypGzdujUqSr3ov6VkJzWZTFHq1Ub76/NBX584kyEfP4Hdu1FRBnoxRBwVaAIpyLJynivi/Nzi4YWCiZnX04u/lt/8Tw09n+oV+ZRlOSiFAiHJHwjoO9r36V7bF6NOfO215tu3ujo6R8ZGLFazzWazWCwFJSVnc8/W1V+f6Ou/JkTKPL0pgkq2FHBQDJ3DOZmQ7zTK+bkBP0+ewtw9QXV/c0TSPmvbTP7UjZgAIEJzUOdJjwalAaIfSBYoEpggGPDz5AmWlMh550RmZveZbL1vIp1nXbJPkDwqFMt8/h5ZtSI2mSLXO+ZWxtkkg6FgY1OTy+0KL8kkSUdJdlH1rrTCoN38YHK9oCxTRhVwBOiBDAg9kAokL/g7OYGONZSqJIPBoNFo3MyZhtJEDgeKCsXEJEhUEyVC2W1B5OcLJWDwothFMEjvTW9yRXJLXxMOyoHnQqZ0092OO+7ApvBUab3lDjIkZ+22js5OShzjWKfoOI+SUp5nM5lBBkmPJzW38Jv6sa8L/nRaJCfCOYfwiWI98O4w9uHbC5IYMCGQK5AE/IPAo6A5rDRbkENfWybXvwA0AvVALdACHIJ41wLD72wMpugBMkjP8GT/15LxskfEEB33yLkErGLBLpBGWE77j7oDqwcPAEO3YeqeuCT3tp7X6110J1XE0uaW5kUmK0tIGUxzF7WcieDtZlwslUvPS6UXhSAFQUqUzubhia8N/fjb9aaZzfpirH2aLyCi1FEvvLBFq9WqozSXLl0iHiA7qbJheeaZZ86ePZuckvLqq6+GQqFFpDMajbt27R4dH+WmyWanLo7bdtAfWJAfyTSy3uEVr7zm/uWvQhkZHBxc/ogz5DxZeDL95+n8HmlbwW1YDj5ad+0rFVf/2zA46Pe4PV6n2TzS39/X03s2KztGo42IiEhLPlMLFpGiirwVfrAWtTuwo0voKYiqCg50tXWwtnbz9Xi7sy4RMQAAIABJREFUKNySb5Uk/vo8VYN8hMwlx5f/VH2Z3d3U9zI21rJ3z3Bp2RVHXmOolSRfJlUBqmxUkUlrFU5apZ2mccY4uLJ36HBNXHyl5HZbWdlDldxBfp9QAX8OEUsWkD2bfVTJh7x5OpPMbds4OkyS2eSQcrW9nRUVa94/Ghg5U5AaUIEq8k9pvGzsGu7cfH8pcVcXaWRo2G5yjHP8K3jkT/Ane7ifFjKJNJNkrc3enpLt9dlJOb+U7S3Lnpwjv0u+j3wvmbr6LU+TKvIPyYZVP3SQ/5t8L/l50rDyJwf5Y/IPyY+QBfevyCVS72Xjt7JCqg6qiL8jB8jQ0tkFLgh8DvgGWB++UsOaOqnuXlZen7dHb9hMC0Jeuqunu8diM6935wCHz+Ic2zr406eZkcmkJE5ML/5ad5s3Wnil4sbhN7NI8cC++Sug0OvesnXLilI+CJEcHx//xTO/mJ2d9Xg8W17YMrlgJUfSbre/9NLLGRkZ9fX1V69ebW5u7u7u1uv1er3B0G3Q6/UGw9Kn3qDXG/T9vYbW7o60s4MXSocHRpu6ugz9en1rd8+FM0kFpQUnSi8W5+VNx0brm1p7urp69Pqert7rxuv/xH9SUbWt4ddtd1u7u7v13fqennZDT4/O5vnL3v5/6Wz9XFf7Lwy9p6fMVRJaxmcM+va8/LOvqCNfj9gWVVS4c6i/8/rAzBvT+tb2ka7ewvmiD+KDKqE6GUjou3vHtu+14ZaGpLTp4pK+7u5Og8Gg71pZ8pW06ifDspsMBsPyX5XPrpX/Ln4aDIamxqbGu43d3d16wyIrw71vWaMwBkOXvkth0tvZddM89PEG/zuuSe+kSJ4xjnV2disMe3r012+062IGTh5vf/ONtrLKmuTjd6Oeqkj+hae+znS6LfCeXO+79jn/+Fz3RYO+e6Gb9Pru7u7GxsamxialQw0GQ3d3d1dXV1VlVVtbm1KS3s7O7v7Bser8qvStB1PtpcV9PT1dS01xzwBYqlxXuILtPe2DKYPyO4QiQPn/0Wto7O4a6tJ36w0GQ1dX1/IqGxZIb9AbDIaO9vZbt28r39dqJUN4xBkMBoO+p7ez9vrk9peszz9ryi7ov1w6XdfZudtsa+wfGLh6dero4f7W1vbu7s7OLr1B39vV29PZ06Xv6jR0FSTmlf1rac/f9FLF4eTBsrqy6urq3t7ecDEWCrWqy7q7u5uampqamroNS613/er1hlsNj1u+q6RN+6f5R3oPjIzndBjGhl93+U8Wls6Up7W3mgvy5g+9Otyp1yvc9Xq9vkffVd/ZFd818quR4Yph/UC4AbsN+uYu/fdbGz/f1/v3A307DT3dnZ1KsfTd+pG64bGo0e5jBv11vX5Qr1zUd+sN3QZDv6HjTkfrvtbOwg7DwBrlX2zzTr2+r6srb3zszMhk5bebuv8ojapBWcXR/57pf2Nw8uTMdI7Fme7B3xAqUMXQP4d6m3v0PV2NHS1xjrjGwWZDV0+3wdDV16kM156enurq6qY7d3p6eu4dHl3dXZ29nQaDoaOjo/FuY2dnpzIMKioqlMFg0K/oa32Xvq+n7+DEoYrey4OXr1t2bNdfudrXUNfZ22kwdPf2tOYX6XdEdd5qqn315K7XT72C8Kb8/hi4PNAJZEACBvr6r9+4/sMf/qiwsLC1tfXOnTtjY2MANp+BkeTw8PCWLVvMZrPL5Xru+eeGR8LOECSdTud3v/vdT33qU1/+8pe/+MUv/vAnP9y5a5c6UhOj06nV6piYmKioqJiYGLVao9PFRGu0mohodYxOt3OHNuKV/3i0IEa3NzJye4xOFxERkfnS1qjjhz/T0JDw9NM533s8atfOmOjomOjomB26bxc9poy/d/h/Z8+ePbHP6/bEal9WR3wjv/BHWfmvxMbFRUft0kRti9Ft2bPvR+nZT1y68NT5kmd37/5JWva3rtf97FyuWhtV8PWcxB8n7ovd88KLWz7S/1GF4Yfdn8za+mT+fz2+NeK1b32zIGJ7ZGxcTGRUpE6nU0epdTpdVFSUVqtVqzVarVatVkdrtZroaI1G+TdKF6OLiIyMjY2NjIqKjY2NjIxUqqzVajUaTXR0tEYTrVaro6OjNdHR2hhtVGRUrC5OrVbHxsZGqdW62Nhtv94WFRmliV7gv0DamJioqKhorVatVut0usiIyJiYGLVardVq1RqN8qs2Ojo6WhsdHR2j1UUeif7+3oJPPN77vaLiLYcO7NJEKy0fpVZrdu7UqNV7d2yL1UZH7toXu3tf3LbtL+gePfLLL/R86at3//4rRd89ePGpX6b8+ImXY7SLXRat1UZFRUVGRkZrozXRGqUY0dFaXUxsZGRkXNzO7VGRMdFx0dExKT/74k9i/+vf/61oV5RGp9MqtVY+tVptVFSUTqeLjIzS6WIiF9pKKX+MLmZbzLbEXybZ3+9StA2Gz9fFxEVtV0fE6HSRkZEx2hi1Wh0dHW6EKHVUjFbhr9FqtZERERERkRq1JkanU8ocGRmp0+miIpWKR2ljtNoYrVqt1mg0sbHbnvyvtK995czzv0r510dz//OxSzEvb3kmK+PJxCSdLrbosX8/8/RPInW66GhNtDZaq9bGaGMiYyJio+LSnkz+Zu2/ftj04cRfZJb+y0XtDl1EbIQ6Wh0dHa10mVar1Wq1UeoorVYbHR2tlDw2Nnb7tu2RkZHK94jISJ1OFxcXt0u964nk776Xf/A+vG/n7tiiH2Q8uzvq38+V/vRwQvE3v7b7qa3feOzSxz4y/v3vpsfFbouJCfOPjo6O2hWlOaB5dcf+7CezNS/ExMXFRUZFxup0kVFRu3TaOK12T+zOyOjoGK02WqtVazTbNTtSf5ie+kLqtte2xbwaExEVoY3RRUZGxcbGajSamBjdjpgdkXsid+zaodFqNJpotUYdrY2OUquVLouJiYmIiIiNjY2MiIjTaJ7fs/vfSs7HfDlv+o9/Gfjdw/q/ynnzhT0x2+Je0x7Y+/yrud/Kn3ufR+nBkQ9Na16O0e7Sxr0Y9/28J36Y89TuHbujo6PVWrUmWqPRaGJ0Oo1Go42J2bEjIlYXGxUZpdPFKoNErdGoo9WaqGidNjYqKmrbtm3L5pEmNjY2IiJSp9NFREQqj8TqYnXbdb86/cx/XfpepFaX+R+PZf7i59tf3R8ZGxMTq4vVRb744iuf/UrKpz/3lf/8zDfUn4i7/NNaTGzWVnhV1CghQ05OPPPi1hdffOnF5559LmJHxEtbXyo9X0puliMAEhOTEy+9+JLD4XA4HC+//PLU1BSVLYygyWSKiIior6+fnp6enJycMk7ZbFar2Wq1Wo1mo81us1gtNpvVbDHbrFaLxWIz2ow2q8VqsUzZE+K99XVOu91ss9nNZnP79NSBtJStlRVx+/eWxO2caLxrmZ+fs9nsVsf07NRLeOmP8EfP4/nS4vPTZcYuh/ug0VTl91vNRpfRaLOYnWbLrMU8PTNtGxqectl7yRfn3aoAVWSczzlbb/Gl+EeMI6VzF46Nx2d5sx/H4x/Dx8tDda7CS3MNNy7fdF4q9VrMVofDbraY7Da72Wy22WwWq8Vmt1msZqvVYrFYrDabxWq1WC02m81kMtlsNovFbLPZTGazVammzWa2mK02q9VqtVgtFqvFarPa7XaTxWSxWCwWi81mM5tMNrvNZDI5HI7x8fGxsXGrLXyzcr9CynezxWyz28xms9VmMZvNNrvNarFYrZYl/lar2WGbssyUJth+9j1v/P7hkd5p26zNbDEphTTarKZZh3Vuzmqzm+32Gau15U7XFfud444UnE52nTo2nHxy+ly+51yJeXZWqbJShonxidHRUavVarParFaryWS6e/fu9PS0xWqx2a0mi8XucJvbmquzHs+93lhxwTtvtVqtFrPVbLVZbTabyWKyWW1mi9lutxtNRpvdprSPxWyxWW0Wq8VmtVlsltnZWf+FILYAGsz1zM84LSaz2W6zm00mq81qsVisdqvSdFar1WwxK1W22W1Go3F0ZNRsNlssFqWzlHcttpvdardarGar2Wq12uxm45QvOcv9y62zLz03NzTqtFmN1nlrYih03eVyXyhxVFSarValI8wWs9VuNdvNc7bZPXN7lXX3/f7/1XO133nUZblp6ezubOtss9vsC71gttqsVpvVZLLYbDaz2eywO8YnxicnJy0Ws91uN5nNw6ND7S3tVoc5uy0n7bXTd79dx5flm7P21+bMbR7fbGeX/vXE2Ffmz+d709L9+/Y579wxOhw2i9kcHglWq8Vmtdqs/vyAtcTqmLcrw8xkMTtttnmTcdY4Y7OarcowtVvM7WbfiaDL6DZaZ+x2m8VssVqtZqt5YWBbjTPG8Ykxk8lotdrMFovVZlWG2dKYt1jsdrvFarY7HLaZmaqZqaZXE1s+XWB6IdMdnzB/57pp3macnzHNGo32GV+CD38N/DG8h/yWeYvdYbfO2IwW43Hn8TZTm91qt1qtNpvNZDbZbDarzao36NtaWx2zDqUWZpPZarOazCarzWqbsVvNVqPRODY2arfbR0dHGxoaTGaT3W43mkyLM8JitdhtdpPZGO+Nb3K12XtH3SdOmccnjDab2WxxOKwTE6bEBHdjW2DGNGb+L0s4as9/LZgu3A8A19jmy7IcCARGx0aFEKFgyG63d3d3h9F2s2DKYDB44sSJY8eO7d69+8jRw4uWYiRNJpNOpxsZGbmvAuTeS11dLC1duu4ie8gBSWomG2aM3cmJQ7duzi386hbzTeIWGbrsK9N1p73hHV35ynv4g+nkP/jG/166tsvL9nRbzUB5AhPKWWGmmaRF2Ho4yKEppqVSyNm5HB5Zn9v9q7TGI1hxcW2ewWAwnJby/i/d6Iab9ay9xqwiFhYx/gyDwY3un5qanOqeLGV1f8d5ZhVzz24+8wwXQkIskhSSlL5WaHx8fDE8JRa0ZbMlyR1XTpaVcyEQ8NJPXK/6a5UrfIx+7+X1HiCFEL6Ad82f1n0R+MZB3rjBBW2fGCNPkvPTJubn0+e797EOdnyan1ZBtYUv+OnnKJlGlKKzu3PEutGwD8rBQCCw+O/g4OCszXGFDRUvXWz9GFs/I7f/KHACC9rtm9fsl+vyL3LrC8zJZdZZWGzr8HWQ6aR/o3qT5Dnyzr2DakUv+Pz35bJE1lDo8sm0XO1tV30NdzzH8opVHDFKVJNZYEi5Lkje5u1CFt7LLRAItLa2KYnX1igbIcuyP+AjOTg4uBhq717qZGcuc0myqppV1ct/ys5RjkDAAPk3VMBUfAwY3cwuf62oUX39/dt3bP/cZz/3xoE33jx8aMsLW/bv388HV5u63e4jh4/EH493usJGkYun+SsCnay0hVjnu8ITTg/OnhX9/YtBvFd0vHd+vi8p4WJR4c1gyEkKspn0gFXk633NBzsOtfPuwqkmuGytUS5SsN/T+SXvlz4u/mSvfW+KIa2SFQ46uHBqSwUl6upZWTo8wvR04XYvnuNvzpZwwwpu6gZyzhm2M93E8rbuDSTaO3CpUr5yGT//uZyZLovAugxJevw+fbO+3tmUwxzJ4+LkFBIS4V/ht0TS5XLNOmfD3eH1Njc3u5es1klSuOa70p+72TOUns7QgrfhsveusKLbqB7rSgpc9rm6FqFQyGqzbJQL857LJLr0uFYb/q5Y4VWQJS4Ps87SasOiZR6AcGh6GmA4jYRUpOqhJwk/WMVgfKizsquluq2+7KZndLUxP0mPxxMOwUcA6G/rH+RgylS687OWbxVKH56SEmODNiNIIhhEaiqdxq5+PvWUSEzA/Pz6RhEErgAX1h8OBEaAM2tGkFkY36QkSVabLRhanTRlbZaCQfLu7bozW9K7D5Tw6GssysLZTHR3MxRanFIgcZ6oWpjMoIDIRvZu7BnH+GKCEwU2+wf7+9cJzUXS5/M5HA63293W1ramV4vCKgNn+zjIeS+OH8fs7AIoo7oaZzJE2OSZ4C8x/Ffu1r+dlX4gyZ5NSZJrgKndbq+sqnzyu09ufWm7OmJHxI4dV69cfVDTKKyEueUXFaP9jX3z1yYBEpevLKaJXPU+kITXaz+bUpmRUeTyxJEf9wd0ZBkZMtKUMHXGeqaABX4EuaIzSdArAnrov8ovKxu0v5v735bZ8dWARSIQQGYmJ0fr7rCiYq1i/IaJpNPldHs261ezISvo+8WZM2LPXqSnweXcqC5CcHhsuLenLx3pXRwgycpKVFetAlO32624upIcGhzqH1wWaJEgaW0ov3Fbe7OeZVcE8dYz3j4AkQxJIYfD8QCBRwkANjPSMqRFtCIQAM6Qhus3ePQwx4bubThlUE1h6oQ4YcFCtCA9u/d07Yvco4uOPbMn2TpiIbkcrTx+z5w3vLOyOx39+oG0rtTuhJaks1TJsorc3g/aBUno9czOIkIVNayuCcmhDcchAQ9wCphaZ1mSgDygYSORQAFTh8MR2iSYAgQqBuVHf2o8tr2ru8vrD5F6PdIzkJUlevVw2FFSgpICMe5CJmEMqxqtsP4cP1cJ1WPisSGsCCjl9/vbWlsH+vtC92bBIgOBgM/jGxoY6utf24adYBf1OciRSF67gcpKkrIsTCb09eHkKTidICEIziB0Wnyn3//ZycDc2Gbn+DqBTohnfvmL1w8ezMrMSktLa2hoACEeYuBzdeYohqNGae8NwXdfEoAAbDacOoVwhI577yEJwUuXbmfkPVZZ8ZPDh17o7XJQkDLLGbwQOM/z53G+UTTqoJvClAuuTnSWoyITmfksKhws/LTxo386/Gf1JbcorSWlTE3xXL7X4c3OwejobxtJoYCpx+netJPiRqwAEsZpkGhuRX4eZufWrRHBgD9gaO1uN9/OCWQaaaLZxlOnMbf0DEm326WAqdPpbGlp8QeWuWyQDKE/dUfXwNW0DI6PimVI8tsgBUztDvsDgSkF5CBSsmWzBcurMjw5c/ONg9d3/NqYeJp1t+55Dspep1W0nsTJIIIkKbNtX7NGF6U5qNnzwp6ZN2boWWb2T3o93tm5WeW78bYx/Xz6tYYK7wx/QWwjjgqkEh5FaKiuxs1rNg9PnRBW68Jua8OK4DZE4VpTmMA4kHifoLoPDKaEdRqHT0pfqOTzJczI4B3FBEqW0NuLUyf57LPMyeb1qyLrDMptuEgFTFtE84fwIZVQvVv83gVcWg6mPq/3woULO2Nj8wryZx2zS7Ka0iaA3WZvb2+fd6/hdUZQlkK5npR2Guj0yYkJdM2HJJaXS9HRiIwUU9MLMqkHjEd8J95BqsjY+8TyXaK1wXR2dm5H5I41Rcu3SFwRgu9h2AqBigpcrVlfKiRJmg4fvvrfv4irqjybkdRXfhkUcJGnyWnmMe/9eL8KqkfwSCpSM3H2Fm7NcMbvDvI/2PP3DXX/fI2f4orkmooaoLkZr77K23UDZmZnCa/vfwZM3fPue2PcPiSJJeH8yhXEn4T73mR2y149MTY+2Tu1FVv/nv9wk00svcr6O4vjg6R/3u+ad5Hs7+8fXsyMpCi3fJJ8q+72uZfrBu2FJQgF/weE+lAoZLPbNuNOuvQUIGSkp4Ump8Km/lTW7HOFJyurvne55mjtDaacCStPl2kZuGDLfwEX8phPmSJEa6Yj74n8g784dP6HBTxEFhAFQCswC3SCT5NPkPlEEWtOXz3Wf9BFXxpZtQS5IAm3mxkZ9M7dqEdBgZClTVSGgAwkAJP3AAOBHIjW+8Q/VsDUZrNtHkx9XpSeD328QFZpxYsvhUactFMOa6xHR3j86K2zZ3svFPD4MXlkCtlUIisKiGKc+yg++hSemhATy8F0anJy7yuvanbFREZHlBaWTs9Mu11ur8/rD/hlWTYYDFnZ2d093WtKfQS7ZX2uP1MiefW6qKqQyJxiUVIokjJlXQxamoUiXjAPoSocJT49bvvXO02HZWy4Z1uitcFUluUXX3pRG6PNzclNT0+/e/fu2yVEKGCq1cY8hGS6wALj48jOhsezLphClqWCvFDtVTk9011yXpRXUrl+A8xnLWvfzXeroPoL/EUd6hbEAtJB/J+FxBsfALqXVTkQwJUrcmIinn6auSmVJfPX6/8HkBTKZtDrWTOH5VvjCxLVVTh+TMytI5+SlL1yVkf2B/1/pqLqz/mx85MZwbQ0uH2LySZdXpfL5/J7/M0tzUHlSEtRIw5NOtNPTT72L7PFp6uusa5OJiH9Fvf4WIADp8u5mUAnS08JUKC+TtQv9jgpSHt76/6E01+/eOHgz396tbqyFmgGnEJIAAXagDcEPAt6ulSkXRPXSNLJQILsetbflHjH5DRykmgByoF44DPhzAv8c86fdZ4aPdTC4STwKpYyvoSHcVcXs8/6JWZkyIbuTY9DAm1AxkLG0cWLPRBpAqH7THAFFubn5zcTdgQL+54khlTl0u8ckD55NJBgkfKIHOAaeVtIbXk5366ojNyzS35hCydHMUUkEn4oouYIRjrQcUYku+AKq01JKSRl5Z6Ni4k99vrxnp6e0dHR1tbW1tZWvV5fVVW1d+9ejVqTkJAwe09kE2VwZiO7jd10h5CczFl7kDxXiNRUcf68yExGebUgBa5DZAACXnJv3bXkNw9QFpts4LXBlGRNTc3BgwePHTt25MiRK1eu8O3Qby25k0ZFbTLQyVpMQCI/Hx3tG2jcyY52ZGSI7Bx+73tUJHhCBIEkYAQ5zPk8Pn9D3FD2YmE12C3gB+CfkH9AbF+mjCfhdCL+pLhzUz6fM5+Rf+6VnkHLA9iKvY1E0jnnnHe+pUAn63AGicpKxMfD5VqSWJduAEm2jLV8dviz78I7H+O3cgNZNzOjSztOVfPaCEYmMfEcn/sZf9bb0+sYcyzta6ad9lNHttV/5pVjH+6Kefnczol5L/kALnVvVwUZDAXN1k0FOln5ILq7kJe31CAkxwKhy9VVFy5fN+zVVNeUF5NlxDngLHABeEJQBRSEQZBWWA6Kg/1YyrvpcM42NTdJXACmcYj/q/hxkh9lRUtRoSkvDazFPQGbSWRns18/MM6ERCGFHkTGDgFJQOsy+RlAKsK+nvdrPUmSLBbLZg+gAAC3yGKZlYJnWsShw5LVhwmKeqIMfN7Q97f1dZ9qbDxz7Zo4dZKdDaKUvEEofkwgwWpU5yEPC2sSSYvVYugxjI+ELRr8AZ/f7/f5fPX19RqNRr1Nc+jNIw7X7HI9DsEJMREjYvKQS1LcqMPFCwrMCRm7diNKLddelWUCPcAZYBYk7pLR10qTTpwSYf3i/au8dtoSksFgMCc79403DtbduPE27vQZNo2K7e3tfWiWJAYGkJYmVs32FRQIyG1tkkGPY0dwZUEpQKAfzCIF7coxvXLRCCQCOYAZ8l1ZrpGXJ2ILP1uYj1deZU+bYXde7tHREPEg8s3bSb7186e+RVIqWlWN0lLMzOD8eQRWqTIIhphbm/fUhR8MmPpJOgzNIwVv1sl1Wcz6Or+ugkrlUj3b+kytVHsDN2pRe03cqHPVnsl+9PmDv///GX4/8tSnbiQMkm8tJffDkiRJTvcDSqYAif5+kZ8nrRhvpI+UyOCYiadO0TVP0gqMAAeA9wiogL8BRhY0or3oOYZjdtgphXV8fX19vX294RFIIBP8M/L3OfxK24strx6ed6wRhpPE7CzzcumZKy5lXT3IBxFyCHQAqQt5BgkYgPTNbjplWXa6XJK82ZTvYqH1lIwppcUoLgofzweBYvKEzJ+SB0hhszE3U87IkRJm4Qwv4wRlylkiqxzlyzf7y5SPXDSqc3ld50tLz6QkNzTcWY5XBPvQ94j4qkqotvBFj9ssEpIxPq5M/ZkZJJ2BvgMkaBc4AoxAWeZryH2XytOPHtx0464tmSIYCsTFxe2Mi0tJSd2xY8eFixcAbJCGbPOkgKlGs9kQfOswgSSJzLOhgcGNhNPw4uNxioRT6B8Mg6mAyBaKK3f4SK0JOBZOyE7S7rfPhlaGEVEUpqlJ2LOLZaXXdjfcag4Kyv8TQAqS83Nzc5sO7PZgzBHeEdVewRNP4NCbyC0QLu+KAO/9gwOvv3LgFe3ehPiEweFhyeNjeg57hmSKQ/5Djxd988dJv9o1vKeZzW1oa0ZzM9ta2NT4xk/2Pv+RH6er9u9UT04FfhOFv3/tFMnUZH7Q+OYkbDaRlxeaW2l+tKTEvHZNZGUr05tAL3AJyBDYirDiXRIkWCOqM0UmQmEEkCSpqalpdn6WpEyZpOG24/KNuzulU7r26rHQWhIMiVu3WF5q9TPxNGyOB9Q1KZrTDODugqB6ZqU6a6NGoCRJZrN5k5LpvQUPBpGcJDU3CwWtCFAWkxCJEA6SIUlUlrmfPepNHwcJgwFuD0mnmE9AQhf13HDhIOnz+0xmE7i0UiqPpIt0lVCphOoj/GTXrXzmVTAMDqiuQfk1OdxtKRCXlWDmmBeilLxQWXnwyLGNcrmspLW3+Y5ZxxNPPglJIll/s/6FF14ISaG3C0yNRmNMjO7hdaZhPmhqFiVFm7iPRGcnTp/C3GwYTweAbYAOqAIqgTRgZlEjBa/f4/V5VzO5excpyfQ43SZnZp48Y1y6/7dPvoDvNySZQpn5QSQl4fXXUVYmZ+XJZ3PEYqgHkvqOntgYdVT09j171Vfrb/UPD+vLy3sTEnv03fn5Bfu0e3bu2JOdkctAWHYgyZobzCupCOS/2Z5SlCrcb7e+d/MkyZLb5X5Q/YJS2vw89K2poCQhC6Skoi2cKp4ghUQhWoDShbCrMgiIKlFVyMJiFEuQSLpsrt47vYr9slHYv8Qn38+/2DJ5smNydo3xRSIUQn4+xwdvNfLSpYeKVUZgCMgEQkAPkHO/dCXLSJZl14NIpqvfTNgtOH0aZlt4Iipvvg4UCyiQJto7XC8lBnftl9NTkJ8Ni42CU5g84TtskmeIdaL5LWC937c6uxJBP/zfx/c/yr8ucxeHknLY268gaSCAhFQxXSd4BSgFyhZODIF2oJy8XF4BoPPjAAAgAElEQVQZf/Q4hAjnJLgfrQ2moVBo//79sbFxJ46fiIyMKi4ufluAY1Fnqlar34pkCoCE34+MDBiNm6gmKS5dCp07F8bWDOCdgAr4feAUlqveSc7OO+bmlsl9JCyW4MGDwjhNsrmd50ooSb9tfd+yqnDuNyaZAoCAkNDYhNor4vXXxauviv5+LGsMeuY95wpKjxxJuFhWGQjC5/fZrTZLUoK1vb28oiY6UqtVRxcWFwixYCjQ0soT8Qy4rHYWFfLahknWfqMUlkwt5k2mFVr5LC5VwNC5zmAjYTIiIQGzs4t3KJJfGnB9KWUI+9H/GXzmd/A7Gmga0djAhtS+tKq+qmrWPC6+rYJKRdVner88NTSxplgq5uZwNjMgSTmFGJ18WDAlcBD4PvCj1QlcN2wBSpJk3rTOdB0maG0Vp0/LShIWRebzC8QLNC5kRJbTMj1/+WQorSB4/gayztLvJan3tJ6Uj7noYoDoVSLLri6ez+dbHsBwobocEkPJSB7iBBuamZMHWUlKAv0wC7f7Q5+Q+fvAZ4CxMJISyBEcIquryg8fPy7eSkI9pWSyJOXk5h4/Fl9ff+vt15nGxi7PxPCwrHDrlnyp7P556knKXq+clIjebpDYsSyzRRLCNiwL5PF4vF7v4pPw+5GTLbc2k6yqkLf9Wr59G+Tmo768/eTz+ZZK+JsggkSPHrt24egRBAMr97ZkCIFQyKsYCIXpRh3LK8x2e1FxcX5B/tTkVHjL29uP+Hg6rKPTPH1a/t73QnX1v73Yr/eSJElOp/Mh9lgkampwrXb9wpO4fh15uZCkpWvAHJAklJ00CaYhTUkW/16896g4Vs/6crm8oCWv3HPh8cDxPwh++D3B39vSfNRkWistDYmKCtbX9g8zLQ18uL0RIUYF/u/C+I96MMnU6XRKyyr4wC8nSJRfFCXFYeFU+ZwE4gWsJEnf1QbfJ6sD766f/dtd3hPnSYISyQpW5Ify8Tz4IfLfCMPq3XcwGFweWhsAQQFxltnt7KFE5uWjq0tBUklCQRUaH5GpCodwFZkLe3wgX8BHXi6rOnb0uJAE5E3t9Nc/zb9cs3v37tcOvLZn956a6pqH7Lm1mCs6U/3mgkNvyArzTnH6NMZGseJk4F5SpKTpaRw9gnmzqCLeC6iATyw72Vwo3px7WVIQElVVTEsNClZViZRkafsOVlTKc/PiLaUVfAtEcn5+/jdxmr+clLyeHg+KS1BxafW8XToAWPgfc3NIT6fN5vb7nUqyP1LM2qX4Y+zrnjDz4JuipganT8rHDsudHf8zeEoyFApardaHk0yNJhQVydJ6vkakCIWkpCS0r7AyITAuxAGBGYCC85jXQPMBfCALWUHFE4/0T1kudY3USCwVNwo9OYZWQ4BY/RoSwaBISuL0UNF56vXhc5IHI0VV2QTxrgUw/QLE3KaQQpFMrVbrW5FMAZAQAXEiUW5oWhpXymY/kwBlX4rP/t5EqGpDqjesj+wNZraJG4KlFJkiLzHv6v+rNr3XThX54sKR8kLxVqUtAUCwm70pofRQfQN37cb+/QgEFDA12pBQgFBk2BwNH4CoCoNpk0AhQLKisvzQ8UObr9raB1Auj+s73/5OQkJCSUlJUVFRR0cHgLdFGGPYzlS7ybQlG7ICiZxc+adP43Ldhif7iw9cv470NFBCPXECyxKJLRXP5XaF1zcSQ0M4cYJztrEp7t6NGzdEVZUoLEJDw/3g+zdGJF1e51tMqLepFwEkrHacPAHHBn7fC8VCTQ0rK32hkE/xegoEkHAaN66TtNlEWprYvRv1N0R+kTww/D/WdJIkzc3N3Sc76drPQpZw5gx8G3hqkBgdwelTsNuXb/YJ3AbSAA9AQT/8baJt0fCMQAnwekurZWSUMqeHp4ZG+3iv7EyK/n5RnGc0iawcer0P24aKtPwjCBXwHojEBRPW+7cAZVmenZsLbc7OdENWsFhwJkkuPidqr4avyEA6UEewjPhdI1R6WTXt1416D6UFTlyUW4K8S/dZtyZe/fdd/3h6WzJfJuTgcjANBAKr0xGC6VJGd8lBFpfhtdcQE4OODkUWqK4S9dEBZhF7gSeBgnCyMgCXIJoVMK0qjz8c/9YOoMD/n733DI7ryNIF9WLNr90X789EbLyYjTc/d2Oj+82Lif0xPT3xIrZnR/MmxvT0qKXXrRZlSFEkJYoEygNUt7yahCFIip6gdxAtUAXQu6ZEK4koGIKk6Emg7HV5/b2Z5+yPrCoUQIAsAEUgJ7a/oCqgqpt5T54899yTmcfIkhwKh7AMk2bc6M6rqkzv3IE9e1hzM1u/kR7pBNd5VgNE2LoVjpU8pUY/UwW7T1URkboOW7sGLl9GRN+Hs2fY67P81lZ25iw1zEr5W3Ugomooo6qrP7d7cdMcDhwChKe64CDCo0e4erX66JHiusgYtLXB/v1QOISCgQH427+FVSvp46EZW+Yjout6uXx2Qq5RxbYAFLZuAeVp+UQQEOHwYdi7d1jAAHwGyOAwwF4AZGxY8hhQgAMA2wHzknLt6hWiGxcvXJTyI0p3FC5Pp719+6D70omzePTY1N5GCJAH2AlwbOzDnHEGh77v5yVp6soUAFwXNm5gCxeyLVvY8eNgmQUHxUaAlAO4DuEfECKIMiLaLNHGdmxANX/LffAfc//xBXzh39n/086e7VgWFoyItm2PKEcIOIA3t9NtsO8AHmqHRCd0dsHxY4BoSf6GuYa83Ucev1Cs2ooANsB67jmGGO+ML2tZxgoHUM8e1NjKlHr0jTffmDNnzrJlyz7++OMTJ04gQrUs03Q6HQwGp3gAxQ3yw51s9x44dwbq6mDpMmAeIIOnxSsgAiGwaRN0d0N/H3ij12zIq9IbBiLSw4fZoUOACIwhgufBRx9BWxvfv5484VMEImpEmx5lCgCAYBqwaRP3zHsWb7s6nQ2tdOAHPH0K9uzhJgADYAjH/wAdCcjnZ3LDFBE9z8vL+ckpU0To6mTfXn3q+hoRXBe2bWMXL/r37pX0KX9gWwG+YQVDhx+87GSQ4MX7GN65e6e9vX3Pnj3ZbHbEFgoAfPMNrF4Nr7xkdJxcswWz4ySmmMh4yv5VygH0fT+Xz1cYTvrUruDbb2HdOjhxArZsZYsWweNHhZXlVcZWIbgIzCtRiMAYnD8PK77M3b72G5z7J7de+L+G/tOF+Hd4acQy37btQs6t4m5pK7R+jz9g/DR7+V/osXbYuQUe38FHeOk9Y2+Lxcu6lTMBAb4H2F/ssOtw54rmFT74tLJ95SeVKSKCQuRf/OIX27Zt279//+49u7///nuA6hy5YDE2vwqWKYDnw4Gv2KoVNBiExkboSVa22D9+HF59FTZsgLa2woqs7P2mOY5KKd68Cc1NhTQyAIhw8/o42aqmF4hoErMqiU4qAQVAhK+/ZnvaGAV4yskNdV3a1sZem8VqamHRItD1EuvyEmxcQ4tfzBi4OpBleRLLfABAhKtXgbuEjPsscPk4d4698orf0ADt7VCs5I4MUoytYpAEeARAANYyOMwKnqqMsURnZzgcjkSie3bvsYqRuIDIbt2iq1fD2bO4d7e6pOHUmutQrbmfyBPNl/lKxeGkT4dtsbY2tncvfPQR/OrX9MhRyjcuEGCnD6cRbGS0VHuJc/XObWxeT8KLzqyfc2rn7DtXzuJahJvFXVdE13HUErcBB9j11bjBNyhs3+S3H/JOfc/u38Jv0V8OX9U5AzdHv9f5fvJugG+LkxI/eqSlaSWlPq8b9sxBjVMDyjAWLFhw+fLlx48fP7j/oKTvp4jhfKZTSHQyokMEAHbmDFPy8PgxrF3DOhJgmcO2w+g7cMOhtZU1NdG2NmhuZitXMp5brfTv60vs4EG2YQP095faM4Qzp+ix4xM+uKg6EFHSpOEjsmm4I4ChQ+sm/9b1p51ls74+tn49bN8OS+qhZQU/h+GGxZFOdixOZ5pzgIiey/OZTiyctNgcenpg375nvRIcB3buhKVL2enTsGMHHD4MxWUdAjwEeJfBXzD4lMHZ0nYlIgC0x9sXvv/++++9t33jJlpawCKCprEvv4SPPsTeS9dqduQv352RlxKWwklLin5KvQGlsHcvdHWBrrJ4p//lWv+7Sz4imAhNCL9EOF/uo8+fzSNduGAh7u6ArlOnm1++1duNKxFyfJ2KlmkZ2SwWVq2wCbf0sut4YD/bcAJ+jfAjhLcQt0G6j7XuwULe0nKSACSANoAsL/mEeLS9o6mpcYzdwHEw7ml+U2PTSy/9ct4789+aPWfv3jZ8xp5ZpSjtmU7dNQoAkId0Fv8ZBuxtgzVrWSpFy9Xj6DdwewecO+df+57W1rLFNfTgATh8GDo64Nw5dviwt2snmz+fRaMln0FE8ChsamVlToQzCZ7oZHruhcVkCJcv0g2tvu2Ms0JGBEmC1laW7GE3bsKmTTA4yDfb8xJsWM0ejplJc9rh+76qqZMLP0GER4/Y1q3sGYc/rguHDsG5c7B/P2zeDFevDq97GDwC+D8AXmDwj2z4YIM/uo8fP96ze8/27dv7uKNLSZkiYn09fhKRN2w7FTpkVUGVTRJTd40qR/kTigj9N+jaDXTnNpZ97H+K7IVz+FIKHM6DUoOeHti1C0+dwOhve3d80oKrtYs6rkZmMUS47fobie4yQMCrcHUD7qHHjsLhnRBDeIEX7wPcBwfP0qPHx1CQCPAdwG7GEAolYuNd8ZVLVxZS3UzazxQQAJhJDFmTFUWxbXsqXBvRMSJ32p+6a9QwWOGTz8qZM7D8S5bsBU2Dk18zY9TqEhFu3sbd27FzP+7dA7oOqgoXLkA8Dps2wRtvsOXNsGc3bN4MZ86UlOnQEGzeXGEcxPMFIsrKtFqmfGPecWDDJnbx0jivacYAEc+d9ddv8rbs8HjSaD4dp2BPG0B13sVTAiK6rpvOpCZtmVIKX30FP9we/8niInjjBmzaCEs+gA9+O7zdAYAA+xj7rwz+K4N/Begd2Q3f9dNH+Wkgwsnj2Lbz6+/9ZU3Ole+qtsSfKPiOcyaT8aphmY7VP3gMLp5ln37p/EnI/99Wwp+eZft8f3inHhEIgV278Hi7vyQKnzWeenhwOx6g7RR3ALqwBPHfI37DAJi1Hnf0XmvFLevhFoFXkPF0XC+AuQ9aDxQOAEbcHQAA4gDnGStu1WJHvH3V0haKdEpO+1B8Iz6n0/xIJDL1PdNx+gdEePCYrVoDv62nO/f4J08zvyxrJx+XdF+5Eh8ELrjlP7S20o6Ed+sOHjoEmUxRmeKRTvrNH2by8KQc5nNLdPIUIMLAAKxbQ8fNfAgAjFmPH9sPHzDKgyfBtqC1lZbHUM0sJu20D1BYPe7dywp+sk8/i1Nk+O472LwF3BF5Ww0AAmAA6ADW6EboOM6IGgqIcP26v6r50tdy0wr815f8E8dwssGcVUAh0UmVLNNR4C8cRNi0Fd6aQz//ir7+hf/ip15/muHw84to68qNIZ/omOymTau3XPswgWdxH548Tf9nhBcQf4F4CW9uGPrMq18La/KwF6EN4F8A/hQwDJcuQNuhwrHWiFsDmAy2MpCHz70w0dnZ2NzIkE7NMgVERArU9/znoUwDtVW1TEffAhBh6xZY3UI7DvrLlrLPPoPz5+HyFbh7l3ke5BXctgc/b8DDcRzh84CINwbo7r3exs144ZuSWYoAO9rYzafsGE4jEFFSRga8TgsKmQ93sZMni4khxqJNMYx80dMAEa5dZrt3Pqenb8LglunQUGoSTvtQ5EC8nX33/bMkofjos9ZW//vvypnFd8uQjeG8iIiEkHw+P9yJYbCNa26d6G9eh/v3Q0cHfP456+ufsZAH3/dTqZTzfCzT4l2g+xrdsIEdPQKfLvHmL2aL18OKDvj2PH38kCLCnfv4u8/wcAcCIt4eMJcv33x+4Qn6aPEFfG8TmbddfjnFGh/t7a19z1lyF77BQuCpDnAPXBe27YLvL4+WXgaADL5nbB9PR1vceOlKdK5f+YXH8Ck1w8oxbjjp119//S8//0U4HN6//8DQ0FC12MeVaSxWN5UUfM+6BTCAo8fY7h30xDEWCMC6dXD0KLS3w+5ddPdu9toseHsOu3SFbt3COjtHHowgWrJkSfmyjRr64CHbvO2p3trTC9MyZsAyBUCAwUG2fh01dRhPn9q2bVo28FWbC1t30mRPIUuQCCil4Jtcc0To7YZ9X1W24YMIAwNsy5ZRlz6lnW3bhmEU2noetrbixXMe4pJ6nDcPvvmGHesCqcK0788BPNEJfc62MSLr6YZlS+Hr8+D78FiD2BW2sIMd3s2WfgTzF7BEh9/WBof3AyL6mfzpVcHZXaELa3x8AeF/wC8a7+385B3adpJXiimwmy9Y07Bxi2+TMd5GyOAAK/jdUgAevZ/oTDQ2rPQondJpvmEas2bNWrp06Zy356xZu6ahoYExNvWsUeXVSZ+fZcqBCMdPwccfs/6+4XW8bsDDh7CtFZqbYcUKWLuaJXsolMk3IkqKKmsalinT5Ldsz85x1cc0g1um07pnWgIDBDhyDDrjcPPmGAxBRFVRJIWXhIPbN2DdZmZZFS6SnjsQ0fXcbC4z0eTQZT1ALgfrNzHTAnjmmPgma2sr3K4o5GvYMsWC8z/u3IaIJ07h3r2weQtra2P2pAOfpozSnmlVTvOfdiMARJAVoMXVPUM4hLDbgG076fJP2d5t3qbNbONaeseEdYgnDf3R5s/7/ttyfOEe/rvjf/jxov2bV/AS5CNjoKGrkx07yRBHe/ghgAqwG+A+G6EKOuOJlqYVT/MHHImxlWlezr899+3Hg48jsciRY0fmz5/veVVLwfdc90zLbgSIoKjDoTtYdoB46hS8+SZs2w6IIx51RDQsvRCsiYAAzIe2PXAjKcQaHwAQkSc6mZGDCETQFPrmHLrwfXbm9BjK1DRNyzQBkVLYuwfOnRXiDcTBF6qqok6goN7oHiCXg/XbqKEX9vie3eDSpaJv6rPJs22bEB0Q4dvvcO0q8IyvDuLGTcx1gfnwpDfPdIL7mfLT/Ocue8PhY/z/ABgcQ9iGcPQam/M5/adfQjzF1iNcAKCIDKwH4Tcz/2Hetf/z5/6fv3jk0uBhHLGtjQiWAZtb2Y17gDCiXg7XDwMMdgG4I5VpPB5vbmxmMIUDKEQEBju371wwd8E//uM/1tTUnD19tlo7p1hIdDLlCKiK7jW2OVk4pHoA27aBNNLbCRFVrRBOyqMobBNWbWBPKds5zUBEzVCnLwKq/NYAlsO276Cf/h42bKGt6/0/jEwBhYiapsmahIgPHsDaNaAQUfgGZbbVVJSpbcPePXDjZmXjQgSdwJo1MDj4zAaIqHte3vX8h49wZTPLZ/cexI0bwfXGleTpBH8V5asRATWZuwMgQD9iHfP/l/P+f/oSvrwCWSw67DOWWxlbvOp/f2XNn7W1/pOVOLoVsaRfEOHBffjtp3TbbjqmmxMD6AQ4WzzHLzRC7OyMNzU1MUor3BYa18/04tcXf/nPv/zzv/jzmnDN7l27p5jLubzzVCo19eTQUyYDEOHAATh9erQyJYbGixXzA4fvvmf7Dvqu+9RIymkEIhqGMW0RUCNuDeA5sGEjHNgHB/fBu+/C0aOAOOzGi4imZVq6iYjxDjh9RiBNClyZ+p4kSZNWpgCACF9/zc6cYeUDf0aDeByOHHkGLxDBZ+zYEa9tD65tdvuv796P27aBbYvCQyzGj02HZTomAQB5gP/MfUbv+L9dy3yDez0jIt6Ot/xt2wt/cu+Ft/b8r9kbZx4jLmeQYwwBbt2C1k0w6zX22WegEICy1T/fIbUBdgGMcHhDRMT29kRDSzNgpXvEYytTxtg///M/v/h3L37wwQd/9dO/evnll19//fXLVy4X175T4EjRab8qEVBTowSu32BtbcxyRqgDjWiaRkrn0fE4XPhaFIGG4s7ajChTAEAE04SdO2HNGtixg23axAZuUcSSIyDqum4YhGi4YT2oEy2q8ZzBlamsyFNUpmfPQiIBT269jdsgJ8HmzTz52zjXABAVd2y3duy233wL3517okOPHxkjSmcGUVKmM2KZAhTix76gsJRCi+fWbXe/u1DgDyJaQ/c/bv9//vL0vz939ve+YyPiaYCtCK7N1q1hhw7TPXvY1i10/37Gax6Ud3sLYC8Dd6TBiohHj8RXNq2gjLLJxuYDIiqK8tJLL1mWhYhnz55taGzcuHHTx/UfA7IKtw/G5UhxmT/DyhQBGDgW7NjBbtwYXqsioqoX0ogggqbCrl3w8KFYMq2QacoaNQ4BYJlw+xYgQm8PW7Wanr1ULPSMqOuaY2vHT+GR42zGvfRHAXk4aT47Oaf9YifQ0wOHD4PvV/YcIAIg3b+XjVoEjaLswU1nw4YrX5z96u2Oo4sO3dp7ha+NxGEh3yTJ5XIzpUyhuL+JDBDxVj9bu4E5dFif3vQe7EzthrIdyY0A3zC43QsL5rPDh+HIEXb7zsiVKIAJsAQgDoAMyk1QROzoijc1NjEGFc7D2MrUdd26SKyhoWH79u1z5sz5YMmSJb9dsvrL1SM2dSsb/iipLSzzo7H+/v4Z11CIcP5rtu8rCnQ4PsfQLcMw+GnVnTuwZbTb9cxjRC2AmUBpCw8R0hnY1Ar7vgLf5qafpSjml+thKCvKkV05fN9X1UmGk3IggqrCli2V7IIOt2E/3GKtrTDOrCFi3mRfz1576x/mrHv1wPq/+yozZIrJPUVRZtZtmHOFB5Fv3+WfO192TuUhkGGFgwAZhE0IB46wVY2wbx+7+wBKGgyL/5oY/I8AJwr2VdmNEDviiWXNDZW/0Mb1M5UleePGjZ9//vn2bdsHBq5v3bk1k8lM6I2EZSj/MpVKBablAOqZQIRMDtZuYo8Haen9pqmSoiiACAzOnmMnTzJ+pSBARE3VZsY1qgzlCShcF/YfZJu2+nkFHj5wWlvdzoRAHCuB21aTy7Rf6AGAIVg2bN/O7t59wlIY/8YAAFu3Qm/vmHyhiOqNO/v+399/8uK2K1/G24Lf9t5i1TnwrR6mzTWqMmIAEO7fY1+uBIMUVkW2bWdymVGXJfpg1grqGgzdwnyV/ikABwH+AyukSkiPMBSx4BrV2FLMRvNsjKVMERHx/Pnvmho+3vhly0cffrpzx65JnOZTSvNyLp1JlQqzlPxMI5EqJIeuChChvZOeO0+x6FhuObZt2wzB92D7djowIJxesKznWJ10wig6A36bZI3N9KPf2a/+yr16laFoi3wA4E77ZPJO+8APijxo+4pdv06h8mAERLh6FbZtG+NUHhFzObZh1efB/tfm4Zav8IcHFFGMoLGRoJTqui5IQBs/H97/FZwtbp84jqOR4Uz7iJAagvWrYEMO9iJ8z78EIABJxvYC7GLwAcAbAHMA5gIkR/hFASIm2hNNzU0UvSnE5iMalv3WW7N//etfLZg/f9asWU1NTYhYuQhyLdnS0vKLX/zirbdm79o9rIvxeSQ6mSwYACA8fgSbN1GjENWDkqTKsoyI6SHYto3m8pW+l6YHiKhosiRJM869ciDC40FYtYJ+8glta4OtW2lPr3DLfL5/lUqnJu20X+yHnT/rHTlKJ7CniQiEwPZtwA3a8r7Asbau31V77sBZ7O7Wrl6QEUV8E2FVU/BVgR4AQMjnobkZDIN7uZiZTMEyRQTbZhs2sCsXARFeAfgzwA4GpxisA9gHcIpBFsArhvbCE9oNERNHEs1NzYyyCv32n1CmCAiYz+TmLVjQ3dO7Zt2a/oG+zz79zHXdyneaEFFV1UWLFn399de5XG64MAsDZDycNHbz5s3yTYAnP8fr+Zmfoy4e8feoixEYAPVgxw7ovVZQpoZhGKaJiJcuQ1vb03qukIwxGsIEGo64ABARTcu0bXtUkycH++w+Acf+u+ybpxAz6pvHQ7BuLRw/zv7wB7ZqJTx8MBb/+d8j7jtG/8+415NkjT/kcv4gIqWU6ASK/jQVcamcG0UhujlA29qAOviU4K4RfSICIjvRBYcODf/Eaeo6eGj2oR1fIaWI6CJaz+MpqEDYCkwZZ8iIiIwxXdfH3CQZT3ImRNKzBztSYvkD297OOhOUvyn5IpgiIEI8jocOAiJ8D/BnAC8w+FPAOEC+mFt21AKh2OcwjiaOFpz2YbKJThDRNM0FCxacP3/+7blzX3/jjVg0xhgbedg1zsiL1KQzmb/5m7/55JNPdu/eXTKjeEwqz7Tf29vr+Z7j2tSnAEApZYz5vs8Yo2wESg0ZY/yy4b+B+dQf81cAoIw++RMwRikFyniIMWMMkV65ynbvBkRgjMmyrKgyo9DVSb/+xsciQU8no/yb0deU/TL8FYxoWP7JgDEYox8+IkBQZIWniy//lVJKGQUGpbYj+mSj+ywMp0jG6CaUUUbHGDId2bysCSKTZbZiOf39F97jlINIyykfvjeM+OZJvpVfDAwo9ctbj8Y4vQEAMAAGtAyMMddx05mU73sIOGJeSpwv67Y0tBKvCjQhu3EDtmylnkuhvMGT1AEMkwdAHzxka9eAIvnAKE+ZeeLQ6TmtW7a5pg2IoGikMLMj52VEbwxGi18RPvXHFEX+ZekpKzQcOXDKhrlUklKAUnMfABzHSWcyPBiSjnxMy3lF2WjKRz2YJSli40jpk9wcKaXD1wIyVWErVvipNHiemcvlGGOI8O1V2Pil77mAyHYz9g+M/XdGf+3TAcawNJMAY4gWMM/zHMfxfT/eEW9uaqboTykCyvf969evZzKZby5cWL16zeDjwae8Osrh+9alPyQunL8kydKqL1c1NzfX1dWFw+FSNU1ElGX5tddemz9//scff1JfX59IxBFhaGjItu2h1BAhJJ3OyIoiyZIsySpRNE1TVTWXy6mqmslkFFVNp9O2bQ8NDbm+m0qnTNNMp9OqqubzeUmSCCGSJBmmkcmliUay2aymael0WtX1XCbjmGYqnXYsI51Oa4TkJUmW87pOfTMAACAASURBVKmUtG6d//gx5vNpSZUeD94bfGyv/hIePDDyUpoQksmlbcfiNPC78D5LZAwODZqmmUqlNE3LZrOqqvJrFEVRNFmW5LwkyYqczmQIIelM2nbtwcFB27UHhwZ1omcyGUVRcrmcLMsqUWRF1jQtn8+rqppOp1VNTWfSlmWlMinHcx49epTP5zOZjKZpkiTlc3nOH8PWc/msTvRMNqNpWiqVIoRkMhnTNHO5nG1ZmWyG6CSXz/HlQjqTNm0zlUpbjpXJpXVdT6fTmqbxnjO5jGEaJX5KkqRqGu9tcGjQo242k9V1fSg1xBsqqqLr+fv31Nu3iWkqsixnc1lFVXhvfH4zmYzt2qnUkGGY6UxaUZS8JHFGybKs6zqfLM7AdCZjGMZQatB27Ww2a1lWJpPhI83lc4SQXC5nWHoulzMMI51OE0Iyxbk2DCOXz1q2xQWD06+oaiqVyuVyqVTK9dyh1JCuG8UhZ1VFzUlZjWj5fF4lSj6fz+fziqJkslnDMIdSQ7ZrZ9IZx3OyuaGhIX/TJv/ufYXoqpTPq0RRVEWW5byUVzWV95lKpUzTzGQyru+mM2ndMNKZtLt/v3f2fMYyFObhlbPnX1n74UeP07KVk4Y0TRscHMxms5ls2rKtdCpt2mYmk1FVLS9J+XyeEJLNZG3LzmSypmllMhlCCBe5TDajEz0nZU2LN1Hz+bwsy1x+TMMcHBp0fZeTlM5wicqUpFRV1YIs5fPlUuq4djqdsV17KDVICBkaGuIMzOfzfK+J32hYStNp/hS4rpvJZPiUKUqBmZqm5XI527Gy+SzRSCqdGk9K+ZX5fF7VtHQ6bdpmelhKjaF0iouHrus5KecBaduV3b3D1rRsKjWkm8rtH7LNDXZPzyCAm05lTMvS0mlDN9VMVpJlzhlFVTRdUxVVkiRFUfiQM9lMTso1NzcvWbLk408++fWvf73s82VFk2uyyjSfl9oPtZdbvJVoUkQ0DL0uFP78ky/u33l4/8E9RLQs69VXX713/15xaQPZbHb+/PltbW3dyeSFCxceP34MCI7jMMZc1/V933Ecz/Nc1/U8z/M913P5u6L8k1JqOzYA8Ca2bfu+z1v5vl/+yV8yjuN4vs8bOo5DGeX9u67rui6il0jQo11AqZuX87KcHRig27Yynfiua/u+77iOT0cSVk4GA34X27ZLRHK4nuv5/CZu6Y1XaGjbnJjyIZeoKn2Whuz7vmM7jDEumnx0vufbju16rud6lFHbsUc3KX4ynzm2w9nCe7Zt2/dpiSeli5/kIb++dIHt2JRRzvNy+j3P03WFKAqlrDB2z+M84YMtfFp2eZNRk+W67ijKy3k1zCV/xAA5MeXCYDs2pYVf+Y1839cNPZ1J27bNecUvK2d1abAl8hzepzVMv2Xbvs++amPnv/Z933Fc1/HdwmS7I4bMiSnxyqIeu3MP161nfVe89I0zb7S0LpN0DxF923Z4sGY2my2bEVoal+M6nufZju0z33XcUZJTGmY5l56cslFNSlLquR71aOn/xpNSwzBSqZRlWaWJG1tKLYdRVmo46jKf+q7n8GdqPCktm+VhygtkUN+2bM/1SsP0mS/nnFUr6e0HSj7/yPO9deutC+cpQ4eygrC5tu1R5rgul36vOF2lKSsRYJnWte+/v3jpUnd39/LG5c2NzVDx1vgYBfUAwfPddxe8W1dXt2PHjtbW1kuXLyFWtGXPEEwERLz1w53/9vd/3/DFsqaGppaWltIeHyAMDQ1FY7Hbt2+Xa+rSZ4WYRJOnN8ykoXk5OA56lmnbRiLBzpyBkQ2ng4xnNkFEx7BNyyx9z5CV73aNey8c49dJ0f+0JqZpmqbxNDKmhVflDctBKVWJCsjGYkalZFBARIjH4eJFQKQMkVVGBkOKmbu5Vxdf/8n7j16cteHD3jzhFxSutG27lBx6TPpLFz99rif6E1YmHjw5NDfTno5n0j9uk0qklMeIjMQ3F2HdJjYwgEePYttepBRoqUn550Rw4tiJpuVNbEplSxAQ8fjx442Njcubm5cuXXryxElErLDuBELhGPfcH8599OGHmzZtGtakAFgIJ33uWaMmBASgCIePsm+vomNruZy6fz/29ggSjj8COM2lnicCRCSEaERE2gAAEV3Xzeaykyj1XA5evPrsWf/MSYpQcTkWRPSsB0tWt7+148D//fmaP1thHTiGOJwYFRF1Q5eV6hSvrDqQF8rO52cqNv8pQARJgrfnwIIFtK4O7KmlHuYH+4jYkehY8cUKbqtU0nBcp/3HqUcfffjR5s1bksnkJNj35Lul+D2kUqmQALH5o4AIt2/Djh2oEe3WLWPndnTsyjMZTh8QUdPVmYrNfzoQUSe6ok13FYAKgYie6+Wk3FTCSQtdATx6SHe3Ud2svLYVuo7TOa/9eOh4Ytv1Q6/sP9VyrZTWAIoHvyIr0xnMGvUUIIJlQUsLbNxI65Z4q75k318btxjERLrFeGe8qbFpqqf5ruPOnz//td+89tqsWcsaG1pbWwGf9MSaMBgwQOCJTmY2a9R4WL8ebv5gdHdbHR2AwMRUprquC6tMDcMwdENA2qCoDhRVYWxKlilvKkuwaaufzVe6fEEED7Fz482Nf7Gi/b1D387Z8vC6M9LOQNMyCSGTJ+x5osA9RRHQMrUt2LiJHTjo9/XRtq/8769NVZMCACJ2dnS2NLYAYzBJZYqAgFJWeuPNNxRF+eB3H5w7ffadOe9UNzk0d40SbUoQ4f59aGyETz9xHz70EStMZTGtKCylRV3mq6qqqLKAtEFxmZ/JZaZomSIAQ5Al2LyJpYcqik1ABF1j23fC/gQ7fsZsXi4/GrJHcYkv8xVVEZF3RWWay+UEcdovByLYHuzYDo0t7PbN6kSLIGJnorNhZQuwCg3T8SxT329Y2lBTU/Pi3724aOGi1tbWKlBX7DyVSkWjsedXA2rSQISbN/HFF+lPf+qcOjGl5FjPFYY5w4lOngLLsgzLmGkqxsVwopMpzi0CZXDsKLt4AZ6+ouS/Dg7BqpVs3yFw/KKv+VhtLNsqxV4LiFKm/ZkmZAwggq7TG3f9yk7KK+kQ40fizY3LwIcKM+WNvWfKGPvh1g9NjU2RcGTrrq22N/otOhUSxQknLQcipFLw5Zew6ku2ejX94vdw4UIVFgtVByLKan7GE52MCUTUNE1TRbSaoWiZpjIpOrVw0mJv8M1lduQEQxwjcTiWJdYaGIAVLfRaN2Ap0cZYN+fcy2QzY/wmAFCkRCdPAhEtS5ekoSp2mOiKN7UsZ6xS36ixLVPq+/X19R9/9HEymcRx3qKTJjGVSkWjUdEsU76N3dXFzp9nJ0/iqpXegwdUxON8ANu2BUp0MhK2bdu2PdNUjAvf941C/aapAhGSvfDb30E2zcq1JM8OZ+gw0A8ehbPn2IoV9N79ikq02o4j7JoDBEt08iQ8z6uaXY+AiJ3ticamRmAU2KRdowAAcGBgYNu2bcFgcPbs2QXXqKoQWUzBJ5plCgCI4Dhw6BBtafEHh0Q0SwEAERVFURQRT8z5nqmsipWEpQRumabTaYApb+EgUAqdXXT2m2xFo/94CBgFn4LPgAKYBuzaBZ99Suvr2NatIMsV7quiRkgun58aZc8L3DJNp9PCWqY8uKuKHXYmjrQsW8OYz9iks0YVj2UvXbq0ZMmSH/3oR+vWrMOJZI16Ko2QSqUi4lmmHIhoWLZOqrat8Txg2oZlCWr9WZZlWuLaVr7vE12b4gEUN1M6OuiuXbStjf7qZf+ffsna9kH7UXb4CDt00H9nNlu0iG3eDO8vpCdP0spFybZtwxR3x5lSSggR2jI1qrbjjIiJrsTyhmZGWYWqb4wIKETwmVcXq3vttdf27dv38OHDai7cEKatOukkgIiKKqminkcD3zMlksiWqaTkBaQNSnum6dQUnfZ5CtcbA2zNcu/UH2hLi7drB713Bx7fh0cP4O5d+OQz+GAJO3MSVq+mV65Uqkx5OIbglqnYe6ZWVXacEcBniIhHOzpaGpsr3+cctzrpgwcPhoaGLly48O67765ftx4R/eq5RoUjkf7+/iodu1UTiGhb9kxVpa8EiGhYumlaAlLIBVpY7nHnHpWoU3fa573duU1jv6OdR1ghwrF47uT7bP9XrL4evv12Am46nHvCnuaL7GcKxTdleXLoqXfYfrRjReOKyWeNQkDXdS9evPjpp5/+7Gc/+/GPf/zRRx8NDAxglfLVYqGgXkC0CCgOfqIq5lk5ByIq6kwW1HsKuA+smFYzlMJJs5mpWqa8NwBEIASwVEO0+IkA1INsDhAnsDnLwzEkWdwIqBkvqPcU8FdRLp+rYodd8a6mliafeRW6fwwrU74rSqn/7rvv/uhHP1q/fv2ps6cWvLegiqf5pbIloXBIWGVKDE3M+CIOvtEuJoWFCChDRNqgqA5kRaqKZQoAlJuiY1kZJb+oCZFnWqYmdgSUqqqTrqD1XIGIjuMoilK9/jART7Qsbak4mrRcmQICMAp0w4YNL730Ul1d3fKWlpdeesmvKu8Ky3xRw0kRkeiEECIgbRzc+hNZmRJDRKsZispUkqSqWKZVB39Nqpo604SMDa5MZVkWdplv23YVMxsgYjwRX9mwkiKd/DKf67v29vZF7y968cUXZ73x+omT3DWqanumQSHDSaG41BJzEc3BKRRT3QvOPa5Ms/lstSzT6gIRia7LiujhpMIu823bzktVO75DxMSRRMPyZQzp5FPwYRmGUkNr1679qm0fVilKiyvTSERQ1ygAME3TMMR1TwEA0zSFde22LEvXxeUeX6jONBXjwrIsYROdAHeN0givTSIgqnoAhYgYT3Ss+GLl1PKZDnc4rFirQmApa1QwKK5lymuNCEgbB3c/EvOIrMA9gVPwua6bzWZnmpCxgYgaIbIkici7kl2fzQq7zLcsK5ur2uQiYiKRaGxs5LWwpqxM+UYqTjkrxMgey5z2hZsSADAtU9hgTQ7LsoSl0LZtS2ynfY1o1Qk/eQ6wbVvYNQeInegEnkc4aUdnQ3ND5dubz1CmVQdf5teKl+iEAxElRZJloZ32/xhOOjlgwWl/SNg9U1XTcrmccJQBwL+FcNJqOe2XOkx0JZY3L+e1hKtgmVYdKHAKPg7HdoS1+zgET3Ri2YLSBgDUp7qh/9EynRwopaZhipgyHQAAPM+rIvcQMdEVX964nFWc0HQGlOnQ0JCYiU6AWweK+kfLdHLgtElKTkDaoIrhpM8H3DKVxN4zzWTTwp7m84rfVeww3hlvbGpktNKSGzOjTGOxmJh7pohoWIawAZFQdAGxLEHDSbllKiBtADy3JCUGEVaZWrZtGIZwlAEA5x6lmq75VNADKNd1q+gLgYidHYmm5qbKT+CnVZmWIqACAZETnQhq93GIf5ov+J5ppkrhpFUH514+nxeOMgAoCycV+jQ/X63TfOSn+S0NLWzSTvvPG1ie6ETIKdFNYhiCloQD7tptmmJSyJdaYkZnAVcHviesnym360VOdEIpVVVVWGXquq6mVTPRSSKeaG5uLmapFVWZhkLixuYLW5WeAxENTRM2AkrwRCe88vtMEzI2EFHX9epFl1cZKHBBPSi+iiRJqlZ9dkTs6upqbmwuxOZXgOlWptzPNBQOC7vMNwxDTFXFgcKHkxJd0FcRV6aywGmZdMNQVFVE3hWVqaIoPvXHTu4yo0BEx3GqOLmIeCR+pKmxafIp+J47uNN+JHL9+vXpvnVlMAxD8HBSkSk0TVM3xA2I9D1fURVhXaMEDyf1fV/TNJ/yZa9wcF23ins4iNiZSCxvWE5B7D3TQCAgqmUKClFUsZf5wmZc5ct8VeBwUs/1MgInOtF1XWTDWfwDqFyuWvlMERET8fiqZaug0qolM+a0L244qW2J6xLPYVmWsBVABa8BRX2q60Rcy9S2hV1zQMkyFTWctOquUfHOeHNzs7jL/JJlKq7TvqoKe4QCRcd4McMKxA8n9VwvnUkJa5n+MZx00iiEk2YyVTyASnR2NjY1Vp6cpMrKtNzBFctQ+JkBMhwcGoxGYwM3BsSbEYBCQKSgdh/HH8NJJw3qUyKwZeo4juDhpIZhCJuCz/O8Ktr1iJhIxFcsXVl57ZlqKlP+7uIOpIjouE57e3tXVxf4gMXc0ih8dVJVVWWxLVNZlkW2TPN5gauTOm4qI244qaYJXZ3Udd10+v8n4aSIiF0dnc1NzWxG/Ew1TYtEIrNmzeJeFEuX/X7u3Lmz35q9d+vekjLlEVCRSIQX6RNtVhDBdEzLtkUjrAT8YzjpZMHdznVdZ5QJSCF37hHWMi1xT9gaUK7rVsUyRQTKD6A648uXL2eMVbh1UAVlWlrLX7t27Wc/+9lbb72FiIODg6+88sqjR48ePXr07nvvlqwVLJQtCd764YfyTYDSZ6WA4YY4kXaFi8dqwntTtMJp/hO/PouMCVExiSEXUdrVHbPPp9/xiW/LPieC8TivaZqsSRMmY1L3emZv8EQb3/czmczk2D4NUqrrel6Shi9+ypDH6e3ZUjoh8kcOmVKayWS4ZVpJw4lN2fiPUoWUW6aVzWYn0XA8HD19rLmpGXyo7PypisoUEBFv37m9eNFiRLxz5/a8efOymayu62/PefvO3Tv8ZYaIuVxuzpw5S5c17N3Ttnlj65UrVxDRMAyPupquuY5rmqZlWYZhWJbluA43xAxd5zXZHcchOnF9V1M1RhkhxPUdohOzCNu1DNNwXdeyLMdxCCG2bRuG4TguMYjru7quu76jG7rjOPwn/un7vmGauq5ns1m+/2LbNjGJ4zqGaXiepxvGMGEFMhxCiE993dB5NJvjOKZl2rZtWLplW5ZlcUoMw+DkuY5LdOJRl2jEoy7RieO4hBDHcfgA+fW2bRu2Yds20Ql3P3Rdl+iEMpbL5YlJiK7btm2Zlm3bjmfrhs4ptPmQHbvAK4O4nqPrhu/7pZHatu04jm7oru/ouu76LtE11ynSb5qWbRum6bquYRq2a5mmyZtw8gghlFFCCG9YaGJZhmGomqppmuO4ZpFRpSalhpzzPMW1aZqmZVquZZim4xamnjcxDINPn+/7hOiu72hEKzUsTZluGI7rEIM4tlNq4jiOYRi+5xfkwTB0XXccR9M0WZEN06CMEp3wb0r0m5blOI5hmpZToK1EDLfINEJKUsrvVRA5x+YmuWmXS6nm+i4hepFXDp/KopTao6TUdV1ZllWiGqY+npQSXfc8T9cN13c1Q+Pfc17Ztl2SUv4I8BsRoyCllBanzNAsyyI6GVNKC0N2XE3XRkqpYxiGLMs6fxId07Itx3V0kwwPuSSldHjIfMoMw7BdSzcMz/NMyyyfJsdxdHNcKSW67vt+SUodpzBYnT/XBSk1Pc8jBslL+WLPrm7oZVJK+PeWZZm2YVmWbdmO7RhlQ3YcxzANYpL9bft3bNq6Z/ee2sU1nzd+UfmO0JSUKSJmspkPfvvBipUrbMtGxBs3bnBlevv27XfeeSefz5vEnD9v/t17d4eVaT43d+7cTz75dMOGDWvXrDl79gxjjIepZTIZ0zRlWVZVlX8SQyM6IRqRZVnTNEmSuLKzHTubyVKX5nI50zKzuSx/ThRFITqRZdmyLVktXEwIyeVypmnm83nHcfL5vG1buVyOu/Vx+cjn87ZtK4oiSdLdu3dt287lcoSQbC5nGIak5G3HkmWZECLLsqIovE/LtrK5rO1buXyWHyYSnciKTAiRZIkQomkaIYTvwyqKks/nTdPkg81ms67rcsJyuRwvl8J71jRN13VVVfldCCHZbNa27Wwu41Pv3r17siLz/mVZlhWZD8S27Xw+bxgGH7IkSaZpZnNZyzIlSeK/FprIsq7ruVzOdux8Pu+4TjaXNQ2T80SSJKLrkiRZlqUoimHofC5UVc3lcrZtZ3NZl7qFv7NZ3kTTNFmWs9lsOp02DFPVNEmWVVWVZMmyLE5/LpfzqJvNZQ3DkCSJ98mnTFFVwzQ5hyVJIoRwYShxyXEK95JlmV+Qz+cty5JlmTOQj4johbmWZdkyLUmSiE4kSeI9ZzPZx0OPc/mc57vZfNY0zHQ6XbqjqqqGYSiqSnSiKEppyJx+TkZJSvP5/GgpJURWZE3T8lKe6CSbKwzZpW42l+VSysNtFUUpUGhZXKT5XR4+fJjJZhRVGU9K+WWSJNmOnZfy/Bv+WS6luj5aSoucz/AMyiW54mzRNI0Qk3uJ8GQrpmlmMplhKc3n+DPy+PFjPnE86towDD5kzsACr3IZ13dzuZxlmfwuvGddJ7Ik244tKcNSWhS5PA8GfVJK85LEucGl1ChKaT6f14tSKsuyYRiSLN2/f5/3bJrWk1Kay+VUTeUE66pu6IakqpKsaJqWk3K6rkuypBFtx47ta9es3bB+w8KFCxuWNTA2XflMTcs8d+7clctXfNdHxIFb1xe8uwARFVUNh8NXr1w9e+ZszeIaHv7Ia0ANDg3GYrH79+6PssYnsfaCSa3Xng5iaoZpTpCOCd+lsP6YBPmAFrF4MpGqoXqcNwxDN8gkGla3SaEhAkNa/g1P1cF/mwQZDOlzpZ8vQSbaf9XJKGsy/ImIjDFCCGPsudzricl68oqnw3GcwuROgYxynDp1qqWlhcJ0ZdofvjNDRLxz9/ZHH33E/+/KlStvz5n7+uuvX/jmApb5S2UymUgk0t8vYqITAOCR7zNNxdNACBE2t5BhGESvWuaeqsPzPGEziQCAYRjVq69ZfXieJ0mSsK5Rtm1XNza/I9HR3NgMheqkz0Y19kxheFeB+tQsPueI+Gjw0WBqsFxpIj+AEtg1SuTK78BDNg0iJoWISAjRiIihrlA88K1exGGVwWVP1mTxvLYASuGkeaHDSauYEgwRE4lEc0MzUsDKgjyeo9N+6Sy1nA4s1YDqFzSc1DQNYd1TOEzLFJZCy7JMS/SAyJmmYlxYlkWIoGsOACi5Rs00IWODnxNWqzdE7OzsbGxpZFClUs9VIGkkESXLVMxwUkCQVVnwcFJVE7QWACJqmqaoIgYUQNEyzWarVlq9uuB2fV6SZpqQccEtU2Gd9vmhWbXq/SFiZ6Jz+fLlPvOomMmheQq+aDTaf71fvBkB+DdRndSxhU10Ino4KaWGKW51Uu6fNNNUjAvxLdPqhpN2JhJNzU2MUsYYVKCtZkaZBoPiJjoRNo0IByJyrxcBKUREVVUlReBwUtcdSg8Jm+iEEJLPC2qZYrG2q7CWqWEYqVSqKpYp35+Md8S//OJLxpggy/zR4Mv8SDQycGNAQIEGAO4jPdNUPA22La5l6jiO7QhKGwD4vq/r4m7pOo5j2qaQjwUAAKXUtEyRLdMqniUgYvxIvGFFg9Ap+NKZdE1tbW+voJapqqh/tEwnB/y3UJ00lUrNNCFjg9v12XxWWGXqeV4qnRI2BR8P8ahih4lEvOX3LTOWgu+ZQMShoaFicuhpvnkFQDBtg0dzzTQpYwMRuWUqIIWIyO16AWkDAETk0YozTcjY4NyzHKEtUx7CK+D88jdllS3Tzo7mhmYmZtkSBoxnjQqFgmJWJwUERVVURVBPSSjaLyKXLVE0Qe16/rzxRCcCgnNPkiVhlanne5lsRmTLtLp+pp0dnY2NjaKXLQmGgmKWLeGuv2JWpefgQmOapoAUCs49bpkK62fKZ1bTxI2+832fJ0wRcH65XV/FyUXEzjj3M630RGtmlGkoFOrr7xNvRgrWgZiFlDlEppDH8IhpNUMxhicv5cV0jeLcEznalYeTCrrMB+RJUqroZxo/Em9pbKGMzkBy6EpQOM0Ph/v6+0WcEkTDMMRUVRz8keOJTmaaltEQnHuI6Ht+Xs4J6xql67pCFPFIK8D3fUVVhFWmjmurWrVKPSMiJjrjzY3NwAAqe/vOkDKNRAQ9gAIwTVPYMwoOwzCEpdCyLGGTsACA7/tVLK1edfCsUTNNxbgoLfNnmpCx4bhO1biHgIiJeLyhuaHyZcwM7ZkGBT2A4otoYReqUHQ/EjnRiUpEdNuCfyOJTiSRw0l9L5vLCnoABWg5ZjaXrdIyHxExEU+0NLQAVpRmH2YqAipcqAE13TevBKZtihzSB2I77QseTspzts80FePCtm1D4DQxPJzU9/2ZJmRsVDHRCU+emmhPNDU3UfREdI0CKCjT2kCtmCn4AEFWJEUW1LaCYsDrH532JwEs1tecaULGRsFpXxLaaT+dTgtqmSIahplOp6t4AJU4kmhuamZUbNeoaCx6vf+6iIcAgH8MJ50KBA8n5W7nM03FuHBd1zLFtesppaYpbjipRz3TqqbT/tH40eaGGSr1XAm4Mq2trRU50YkkCWpbQTGcVMyAV25bCW6Zih5OmhV0SxcAPM/LZDOCJjoBNK2qJTqBop9pc0OzoLH5pQioWCw6MDAg4pQguq7rOI6AtHGITGEhnNT5YzjpZMBnVvxwUmGd9quagg8RMZFIrGxYyRiDyhT09FumIHjZElVVFVXEHUkOwcNJNU2TxLZMRd4z5ZVNhVWmnuelUkInOqnWnik/gIrH4ysbVjIQ22k/Gon0CxxOahqmgPu5HAUKRQ0ntW1bTNqgaJkK68jJuWfYuqiiN3yaL+D8IqDrO7pRzbIl8SPxZS3LGAqZ6ASG/UzDIvuZapqGTDjaOLj9ImaU0b+NcNLq5cKoLjj3ZEXQgnrAw0llkcNJrSo6ESNiPBFf8cUKZKNrL42HmVnmh8LhPiFLPYts93EInujEMAzdEFHRQ1GZChv8zmeWGJqwytT3fUVRhD2AcjxbUas2uYgY74w3NTaJvMyHsnBS4aYEAAzDENmvG8QOJzVNUzfF5R5XBzNNxbgwTVMjgia1AgCf+oqiCOu07zhO1ZQpFlLwrWhsAcHLlgQCwX5RE52IH04qeqITQ8RQVyhapoKHkyqa6Mt8QS1TRMuy8ko185kmOjsbVrYU8plWMOKZSnQiaqZ9HhApdjipZVnCUmhZlmlXzXG66hD5AAp40dOAtAAAIABJREFUOKmoaw7gB1CGwNVJPbeKk4uI8a748oZl4AOKrEwDwYCwB1CapglumYocTqqqqrAhD9w1KpMWOtN+Lifo+RjwcNKMqOGkgJZtVrGMAiImuuJNLcuL1UmfjZlRprFYTEynfQDgLvEzTcXTUHDan2kyxoTg3OP1NRkwMV3fHMexHEtI0gAK3DMoE9Qy9XzPMKtk1/M90/ZEU1MTMApM5D3T2oDQTvtC2n0cJcuUiUdhIdGJqDWgAMBzvXQ2TZmgyaGJRnLiVyf13Epz0k0jENC0qpzopDNxtGXZWsZ8xihUINLVV6alBwnLwL9hwAAhnU7X19cLm4KPMVat+XgeQERA8EQ9UWWs4vJjMwTGmLC6njFBTeYCECjzGRPwPQ6AQCmtoqcBInZ2JpobmytXB1VWpiXVyf9gjLmu63neMD0IDx8+fPnll69cuTJRmZ7EM1Cuyiu8/rvvvjt9+jQiUvArl+yJ3qjUaqLX+55/MH7gh1u3xOTehQsXOPee641KrSZ6fTqd3rFjx0TPoydN3kTvcvny5UQiMYmG08M9SZZ27NyRzWXF5N7Nmzf37Nkz0fOxJ2+EAD4DRDzS0dHSuByxEqsUoLrKFBH7+vpWrVrFiVu7du2rr7765ptv7ty5A4qTx8f8l3/5lxcuXBBzSvbv37902dJpEOjJNdF1vWZhzaWLF8Xk3oYNGxoaG6eNe5W34hffuDkw+63Ztj2xVCzTxr3t27fX1dUhAuAETNRpII9ffO/+3dlvzbl99zbiuEFBTxpxVSdvzG8R8cyZM/Pnz7cta0KLj3FuhIgY72pf1/J7zwPGKtKnVVOmiHjjxo0f//g//+tL/4qIqqouXLjw3B/OSZJU8ldgwBDhzp07P/2rn169ehUngnQ6ffDgQSh7iirBxYsXjxw9MqEmXV1da9asnlATRDx95nSyt2dCTTRCDuzbb1v2hFoxYEuWLLl27drE7qVpBybOvevXr3d1dU2oyc6dO9esWTOhJogYj8fv3bs3oSa6rh84eFC3rAm1un///vz58yfUBBEfPHjQkeiYaKuTJ092d3dPqMmhQ4e++OKLid7o6LFjN27enFAT13Xb29tTqdSEWqVSqYXvLRwaHJpQq1u3bx8/emxCTRDx/KXzF65emFCTy5cuh4LBid5oYGDg+IkTY/505tTpFSuW+v50+ZkO3xkwnU5v3rJ5wYIFiJjOpP/+7/++sbGxq6urvCgQIv7www8//vGPW1pazp07d+LEiUuXL/cke3qSPcnuZF9fX0+yp7u7u7e3t6enp7u7O5lMJpPJgYGBvXv3/ua11y5fvpzk3xV+Sfb19pX+7u3tTSaT3d3dfb19PcmeGwM36uvr3pn7zs2bt65d6+7p6env608mhy/u7evj15f6vHXzZnNzcygU6u/r7+npSXYnOQ38v77ePv5l4V8ymUx2X++/3tfXN3/B/N8v/T0noLentzSW4dv19Pb19nV3d/MOr/df7+rs+sXLr5w8c6a/r7+vr294LN3JnmSyO9ndnezuSfb09RUG2Nvb29fXd+nS5ddnzdq9Z/fA9QFOXjn9vb29yd7ea8lkifLe3t7+/r6OeMfLL7986dKlZE+SX93X2zfMwGSyt7e3nNpkMnnz1s2GxsY33njjzp07yWR3b29v97XCmHuSye7yARbv/sMPP3z44YehYOiHH37gXxZmsIy87iLNJfT19c2aNWvjxo03btzo7u7uKc4j50lPsifZXRSJZA8XjL6+vmNHjr30i3/tPHKkv7+/JADJ0sCL13N+lljRdaTr5z//+XfffdfT0zOqSU9PT29vb29Pb29vL//f7p5ksjs5MDDQ2rr51d/85rvvvuMzW94k2ZPs6enp7ent6ekpSGx3knc+b968zz//YmBgoDuZ7O3tS5aNm4+iJ5nkks+n8ObNm8uWLXvnnXd6+/o4weWzXxKMwsR1F9r29PS88847K1asuHnjBv+mt6e39OCU2pYkv6e7p7+v/9y5c7/61a/a2tr6+/t7e3r7+vq6rw03KghGXx+/S0n8Tpw48fOf//zo0WN9ff2lx6Ek0qW55mT09fUlr3UP3LixfsPG2W/O7uvt6+3tLc7FsMSWGpZu39vb29fdV1+7pK6urq+3jz8M/ILe3t5ksucaZ2WyxMlksrt7YODGli1bXn7lZc7UUp9cipLl3C8+WT3Jnv7+/obGhjlvz+m+1s0n99q1a6dPnTp6/Pi5c+c+++izzz/5ffEU4DkfQCGibdvXrl27fv06N63vP7i3aNEiRFQUpaGhoampKRwOR6IRwzCwuMw3DGPJkiX/5c//y1//9V//5Cc/+dV//9WS+g8CtYFYNBYIBKKxWCgUCofDoVAwFAqHg+FgMBiNRN9///158+YFg8G6aCwYDMbq6moW19RH62sW1xYaRmPhcLg2EAgFQ6FgKBKOhIORhQsXzp37zm8/+F1tbW0sGgsGgrFoLFATiIajtYFQXSAYjUTDkXAoFA6GQtFIJBKKvvvue2+99VZdrC4YDNbF6oILg3WR+lAgGA6GgsFQOByJhiOhUDgcDgdrQnXB+kBtYEmsfvac2YvfWxyuCcdisWAwGIlEg8FgOBTmn5FIpCZSG45EeJ81i2vq65a8v2jR2+/MXfx+TSxWFwgEYpFYTaQmFA6Hg+FQMBQOhsOLw5FoNBAMRqLR4OJgXaSeXzbr9Vk179WEayJ1sTrOq3A4EgpFwsFwTU2gPhILL1pUV1dfWxvgPUejscWLat5+++2aQCAWiIVD4VAoFA5HgsFQNBKtXVwbjUT5ZcFgMBqN1dbURiOxUDC8cOF7c+fOjcXqAsFQMBiKRmKh2kBdMBSsDS+J1tfU1MRisUAgEIvyKYtEIpF33333nbnzYrFYNBoNhULRaDQQCNTF6jnna2uCS6L1wUBwSXhJYHEwEouGQqFYLDZnzpz33lsYi9YFAoFINBIIBOrq6mtra6PRWM3imrpoXW1NKBKJcCEJh8PRSDQUDL09Z04wEAgGgtGCAERra2vronWB2kA0Ggssro2FY7W1gdpIIBgIh8PhSDRauzjwzrx3gsFwNBqtqQnUR5YEFwdjsVhtbW04EgkFQ7FoLBQKB0PBSDQSrakJhUKhYChQG5gzZ04kElm8uCYWK/QfDocjkWhoUTgcjsQisZqamlAoHKgNhUPRQCBYV1c/d+7c995bGKoN10frAsFgXbA+WBOMRCPBUCgSioZDkVAwFA1HQ4FQLBILLQot+WDJggULFixYEAqHotEoF/uCpAWCkUgkXB8OByORcCRQG4hEInzgoVBowYIF7819rz5SHwwEI6FIMBCORCKhUDgQDEaj0WBtKBqJBoPBaCgaCgQj9dHacG00GnvjzTcDwUBBfmpDoUAoFIoUxCAUikZjtTWBWCxWWxuIRqKB2mB9fX0wFJw9e3YgEIpEo6FQKByKhMORYDDAZb4gDLG6xYsX14frQoFQMBYMRcOLFy+ePWcOF49QOByLxEI1oUgsuji4uL6uPhgMRqKR2kAtf2Ri4WgwEArWheYvWDB/3vy6WF0wGI5EoqFgKBqN1tTU1keikZqaaCwWWhSqi9QFAoFwOBIKhqORaM3i2vlvzeNSFI3FAoFANBINBIL877q6Oi5s4cXhUCgcDoVDteFINDZ/wfx58+aFQuH6uvramlAwEPzZ3/zsJz/5q5/85U9++tOftu3Zh5XmOZmyMs1kMrFYrLGxke9D3bh1Y9HiRYiYTqXv3LmDiJTSV3/zm7v37pU2Hbghm81nJVmSJEmWZWJoqqoSjahE1TSNaETVVV3VNaJpRNOJrhJFJ7pt2ZquEsNQVNkgRFM0ohNFU4hBNKIVGhJV0zVVUQkhiqaYlmFapkY0VVU1XVM1RdVURZN1oiuKSogiE6ISoqqqRoimq6qmWpZlmLqma7Ii67quaaqmqzrRNU1TVFXTVV3n16uKJvPYU0M1DNuwDEtVVGIQTdU0QjSi6kRXiUqIRnQiawpRiaqpxCCyJuuaRjTNcRxVU3W9MHCVqBrRNFUlqqrruqZoGtE0ohKdaIpGNKJoCtE127Esw1I0RTUUnY9c11SiqkTVNEKIpskyz96k67pKVKITohPTMhVVM4iuEZUQoumqoiq6rquaQnRN5V+qGtGJqqlEJ6qsmqZpWoaqqYQQToakqhopkMEZrqiqpmtEJ5qmaqpmWIZpGaqmaDrhVVRVVSW6RhRF13VFUYmuqUQxNVNVC1zVdM20TN3QOc0a0VSi6rquKArRdUWVia4RQorTp+hEV1VV1VXHcXiKL41fQIiiKLqhK0TWdKJqxCBEU1XV0DRd1YhKNKLpmuu4qqrqhq6oiq4amqYSXSsMWVM1TdOIqmlqTlU1TSM6kRXZskzTNgkhmsRlTNF0flONqITohPOf6EQlKinwXDMsw7AMVdM0nWiqYuiGpqq6pmtE1YjGL9aIWuC8rBFCdKI7jqMqqqZzvhH1/2vvy4LiSNI063VeZ/ZhzPZhzMame81md22me7dn1rqrp7u6ulolVVep65KEqnRx32dyI0ACJBA3qCSQEJc4xA0CCQQk9424T5GZXOJO8gYykwz//n0IQAiBhKpBKqnzszAjIvjD4wt3jy9/93D/nX8VVEqVRqVZ1SiVSjX/mBqNQqlQazRKlVKr02o0Gj7fVCr11oV8/qvVarVGpVQp+MqsVKvlStWqWqNZXV1dWVMr1Sqliq/JGo1GqeZLSKniy3dlo6yVKqVarVIoFHq9nufA0+bfG7VKrVQpNStqtVqtWlEpFUq1SqVUK5UqpUKlWFGvaFe0G/WQLyiFRqVRKZRynrZarVYr1WqNSqlWazQrGpVKqVasrK6srGmUGqVavVmtNXx9UqlUCtWKaqOubtBQKtVKzYpGu7YmV8lVapV6Ra1UKJUaxZYsaNTqjdxQ8DdU8tVsZVWzpl3j/6VQK1QalVwulylkUqlUoVIYuNcYHnBwzXwiIhoaHDQzMyOisbGxY8eOXb9+PSEx4VrYtR1Rjl63X8OIPfA3mJN/g49sxI/GAdSWNyemOyCVSaurq3i5FAqFF/0uJiQmbLXxt+OvG0/3Jsa5bWO41+0Oi8b+xrXRT3Ds9P7w42nvr9ocQLa8xofkH5fUTwv74vhayvL2QHvsv+61r43DHWe6T3XfbvbjfhP+GqovObmDyZshthe3/dj/pHLvrRDbi9v+7X+CuYc3Vfd+xF3eFslXnnzzde+wppMuLi7uJ1wIw0b4icaGxjHxGP/Aff19zc3N6/rDjfQ1v7CwgyERzc/Pr62tbZWBakVZX18/OzvLE1MqlbV1tZNPJ4kO0SskomXp8v6DrRCRYd0wvzDHTygWSyRNTU2HuuIeES0vL6tUqh25Nzc3tz02IBGtrKwsLi7yuTfQP9Da2soO2cEhomWZTKZY3n/uLS0ubdHmH21ldZe21AEylEqlMuVOhlKpVKVSbs89PcfNbRu9ND8/f9jFqtPpZmZm9h/KhIiW5VK+rhLRzMxMtbB6dm7uUEnK5XK+Um0/KVPKlmXL23MPwMLCAk9MJBYJhcLDDmB0KNNJiejSpUt5eXk7fhPoeQDgiFZXVwMCAszMzKytrQeHBhua6q1trC9cuHD9+vVDipzI3/2iv39BQcEObq5urltjA6VSqYuri7m5uY2NzezsrHpF5e/vb2tra2NrMzx8iMFYiSgyOjInJ4deii17nU4XHBTsJnAjotbW1tOnv7OwsLh27Zper2f7jB32IxhGRhYWFu7MPVfXurq6LW4atcbOzu5KyBUiKiwsPHfmvKWV5e3k5MMW05jYmFu3EveTdUTU29t77NNjXV1d/L9GRkaOHDnS1993qOUbFRV16/atHbkXHBxy924GEfHTBbVarbePj4uLC28jrKn7/M+f8yNDD4/Y+MSEtbX105npl7y52+0lEsmRT49UVlYSUXNzs6mpqZubm5vATSQWHQZPfsjQ3bt3Q0JCdnC7cycpKipq66Z6vT4qKoofpllRUXH27FknJ6fLly/PHabQH5ZnGhAYWFhUODc3l5WdnZaa1tzSTERzM3N19XVpaWk1NTUGg4H3pLo7u7/6+isiqquruxp8xU0gaG5uJiIfX19e1w6cG5/7fn5+2dnZYrF4eXmZiIaGhtVqtcDdrbdnQ0wLCwtNzU2JKPlO8p07d1rbWj09PYmouro65ErIun79kKZRE1FoeERubo5cLs/Ozk5JSREKhQaDYWFhobGxMTUttfxhuU6r4986ImppafnlL3/p4eFBRG5ubmmpabyuNTY2HlK9IaKwsLDCwoKpp1N87Rwbe7KwsODm5lZbW0tEjBgRlZeX/+u//mt0dDQAk29MOps7OcbZWFvz4/MPgxjPLTIqMiU5RaVU5eTkpKamCquFSrVicHiw5P799PT0qamprZdQp9N5enr+7//5vwb7BoiI4zh3d/ef//znhxrSjP8pSktLm5yc5D2s6enpiYmJK1eu3L17l4gYGBE1Njb+8he/cHd3JyLZgsz0+wu//s2vpVLp4U3eJ6LJiUlLS8upqam2trbU1NTMzEyJREIcjQyPPCx/mJaWNrwtZ4goODj4Zz/7WUNDPREFBATcTkoiosTExPDw8EMRUzAiSktLC70aOj4+zhflwuLC9PR0Wlra1k2JqL29/Vf/91f8BA1nZ+fyiof8K5+SnEJEhxQ94uD7TPmdy5cvFxYW1tTUXLt2LSI84pM/fjI+IbkUcMnUzDQmJubo0aNCoZDXrPq6OldXVyKamppycXHx9PTkJ0edPHmSfzMPnCEPf3//1NRUd4F7XW0dEbm4uLR3tPv7+29NLkpPSw8OCuZVPjg4uLunJyAggIhyc3LNzM316zqG/c0ye31u0ZHhhYWF3d3doaGhkZGRRz89WldTFxgYePbs2djY2CNHjhQUFmzUGxBj7FF1hY+vDxEJBILGpka+lmdkZBDRPpf8fl2GERERpaWlISEhvHcfEBCQmp7q4+uzVWS8e5WZmXnt2jW9Tm9mZTo1O8HX7ENS+We5Fx2dkZHZ19cXGhoaERFx8uTJiIiIEydOREVFubq6mpmZ8Su/86qkWVULBIKGhoat99DLy6u9vf1QGUZFRRUWFoaEhJSUlBBR4q3EsLCw6OiYu+nPPFPGWH1DPf8byRhbWlqysrKanJw8VGITk+O2dnaDQ0O3bt2KjYl1d3c/e/bs0uLSZ599FhYW5uvrc/rUablMvmXPGPP39+dr4/z8vMFgmJiYsLK25p/rkEimpaVFR0dfvXo1MTGRiIoKi0JDQwsLCyMjI7duyhhr72wTCARENDc3x4g9fvz43LlzjQ2H5WHgwMWU70cjokuXL2dnZ4tEoh9++CE1KfWPv/ukp6/Hz9+3rbWNiEJCQtLT03nLuvo6vsbMzMw4ODg0NDR4eHhER0cfOXKk9TVnoO+LoXKTYeCl5JRkX2/flqYWIvLx8eno6Ng+UzMtJe3qlatE1NjY6OHhodVqY2JiLgVdNrU0tbCwNLD1A29EKxQK3tmMi43Ny8ubmZlJTExMT08/evRoYWGhl5dXVVUVESXdSYq/Hr8lpkRUKazkxdTd3Z2XqqtXQ3kX9WDFVKlUYrOhWlxcHBER8fDBQyIKCwvLvpft6+u7XUyJKCMjIywsTL+uNTtnOy2REZGHh2dDY/2Wlh0g1Go13y8UFxeXkpw8NzefnJxyK/HWuXPnnJyd/P39iWhpacnS0pLvFicQwDSramcnJz7TeLi6urZ3HIqYqjUbDMPDw3Nzc8PDwysqKogoNTU1NDQ0JiZm8/cP2BwP4+bqRkQgtiRbtLS0nJicOAwpWOf0Ko2aiJ5OTdnY2o5PjFfXVCfcTAgNDT1+/LhEIjEzM2XgVGq1lYUVP358a9CRr6/vVodPbl7et99+m5Kayh8eLEmNRsMPZs/IyIiIiIiOjk6/m05ElRWVUVFReXl528WUiDo6O3gvjYhu3rx54sSJ0tLSwyC2hQMOdCIQCLq7u4jI0ckxPz/fxcUlODi4s6vzm2+/GRgYCAgM5INFXbp0aUtMR0dHXVxctNq1mvoaby9voVBYUlxSWVXp5OR0wNH4CUTk4uLCy6Wrq2tOTo6jgyP/Y3Xm7BleTLe6z2prav38/AAkJSXduHFjdna2uKC4vLw8Ji4mLOwaB+4AqfHOiJ+fX3l5ORH5+vmVlpaGXLkicHfv7u6+cOF8cWGRh4dHdXU1Ef3www/Xr1/fXm8eVTxy93QnoqjoqNzcXK1W5+YmOFgHkIFxHOfr5VtRXkFE3t7eFRUVgYGBRfeLiMjGziYzI9PT05OXe2yKaUpKSnBwCMD8fASPOxvkcpWNjY1YIj7QCk0gBkJERMSdO3eIKCAgoKSkJDY2zt7eobOz08vLy8XZ5fLly1qdTiQSmZmZ8Z9xiIiBqVfU9rYODfXPxNTZ2fmgPdMNhuHh4cnJyUQU4BdQVFQUEhKSn59PRP4BAWFhYVERUXwjlK8MvJjycgCGhYV5U1PTw+ghIaKpp1M2NjYGg0EkEllaWVVVVR4/evxh2cOKigoTExOxWGxhabFu0E9OTVmaWU5INjjw2eXt7c23TlJTUi3MLmx98zlYhkSUlpYWFxdHRHGxcdFR0WFhYfxbEHs9NjQ0ND8/f3vfAhG1tbXxPc5hYWGurq5qjfpQlRQHLqZZWVmnT5+2s7Pz8fFZWFiIiY25YHrh5vWbH334UUlZSfCV4O6uLiK6GhrKf2ABwBm4u+l3L1y4YGlpOTIycuvWrfPnz7u4uCQkJKyvrx8gPZ5hRkamyWkTG1sbf39/qVQaExvz5ZdfBgUFmZmaTU5OhgSH8B21DEyj0cTFxV24cMHBwWFhYWFqeurc6XMCV4Grq+vw8DAO9Ks0Lz1lD8pOm5y2sbERuAsWFxfT09PPXzh/64dbn3z0SWJiYmhoaH19PRHdvn37TtId2uaZ1tTWBF66RETjkxIPgee5c+djYmL0ej3bX4TwfTEEI6LS4tJvTb61s7Fz9/CQy+VZmVlHv/w0KCDI4oJFXX1dQEBgbU3thpiCEVFmZlZ4eAQRPX7cYWdndebMmfT0tIPv9CMQUUNDw6lTp6ysrBwcHBaXlkru3z916lRsXOyJEye+/eqbwIBAjuMkEomDg8P2b+Jrq2senh6Nrc/E1MfHp+tx12FoVn19/WmT07a2to4OjktLSyUlJUePHvW/6G9qapqXlxd/PT4jJ4Ove7x9XV2dn58fz2RJuujo4DgxeShiura65uvja2pqamFhmZmVNTM7Y2Zm5uPr4x8Q8Ic//KGxsVHgJtDr9U+fzjjaO/GCvuWZXrp0iY+Gc+a7749/+qm/v7+zs0tbW9uB62lvb+/Zs2dtbW1t7exEItGjR4/+/Oc/e3t7W1lZ3bt3r6ioKD4ufruYdnZ2BgYGAjjypyMmJiZ+Fy96enry63geUsjdg+8zlUxIOjo6+JaUVq/t7u0Si8Rzs3MLS/MyuUyr1wJQKVVbC4cRCAZ093VPTU/xxTMw2N/f339IPyNEJJaI29rbeIbr6+v9/f1Dw4MajYZxTK6Q6fQ6bGqBXqfvevyYD+BIREvSpbaONrlcvuU+HDi3qemp1rbWFc0KERnWDf2DfSNDI/NzcwuLC0qlUqvVAlBrVOqV5xYOW1tbk8vlfAoLi/M9Pd386JYDJ0lEk08n2jvbNCsrRGTg1gf6+vv7+lc1qwaDQSZf5hluQa1RbfUMSMYn+gf6Ds87IKL5xfm29la+U4+BDQ4NDAwMSKXSiamJZZmUCHr9+vLy84ssMciVcr5a8pDJZVqddmfqB8VwYb6tvW1ZvjGI58mTJ9093UqVUq/XK1TyHatkr62tyuQbbA2cQbosXTccsHuxRczAGXp6e4ZHhvgCkkqlHR0ds7Oz0zPTy8vLcoWMMWYwGJaXl3e4ODKFjF8sZG5hrqe3t7W1taWteXHp4BfaIiKpTNrW1ra4NeBpXPS4s1OpUK6vr/Pzg7fb63Q6mUIGYHZuprurq7W9pbOjUyE/xIW+D2XQ/tYLQ7th6/yLV72YwoHjJQxfTuzFwzfJ7SUkd5x5W7m36323zrA3kHt4jsMexF5GctfDN8nwZcToEIlhHyWLPUpwr0sOleSuDN8iMR5vYA2ofbI/xIfc7WY/+naHzvMnvXDFBn7KDGmP/Z8o3oXifj28wSd6rRsdOqs3vaCeEUYYYcR7CaOYGmGEEUYcAIxiasS+8LY67F55uP9kX/zvrvY/mvmLt3tx/7C77Yx4izCKqRH7wvTT6aWljegSBz6OgYiam5tLiku2plR0dHZWVFTwYxKIqKuru7y8fG1zxaf2zvbS0lK1Wv0SYSIiiURSWFhYLazW6tb2I2Hr6+sikWj/QyCIaHFhsaioqLu7myfW2trKT5Xe0k3JuGRjwhVRU1NTaVnZ9lgwRrxPMIqpES8HMeKIEHwxJDU1bS9HbC/P8ZXg11iMj79uZW3tF+B3+fJlmUxWXFxy/vx5W1vb6KhoIiotLf3+zPcuri4hISEGg6H8UYWtna2Tk9PVq1d3BB1/Rpro4cOHFhYWISEh7gJ3b08vPgLDdiQkJu44KZVK+dDmuz7L9kN+f3R01PS8GT+ysr6x/l5O9pnvztja2t68eZOIDAZDanrKsWPH+MWHY2JiLCwsvby8rly5IpPJ32gZGvFGYBRTI14K2nBEQy6HZGffm56evnnzRnx8/IPyB8uy5aamprS0tBs3bkxNTc3MzPR0dwNQqVRtbW0cxxUXF8fFxSUlJU1PT6+srDQ0NOTm5paWlnIcp9Vqa2tr+EB5KysrVlZWc/NzRGRvb19QUODo5PTo0SMQnJ2dxyfG7WztKioriMjFxbW2tlYgEDQ1NRHR5eDLra1t22VugzLRzMyMubn54MAgfz4yMjIhIYGIBob642LjcnNzW1pafvHvvygoyieivr6+uLi4KmGVUq347vR3t5MKVrVTAAAczUlEQVSSbiYk8CFIluXS1LTU6/HXp6eniai7q/t+yf3urm7+Ljk5OUFBQUQ0ODhobWNtYWHR09Oj1qht7eynn07PzMx8/fU3R48eBSCXy62traefThORmbl5XX39rr8BRrzTMIqpES/DhkgRgoKDsrOzW1tbb9y4cfv27b/85ctr18I///zz3NxcZ2dnb2/vzMxML29v3l8zNzdXKBSJiQnp6enW1taubq4NDQ0ff/xxUVHR119/PTw83NTUdPLkSaVSBcBgMPCBJouKiswtLXp7e11dXfgYDq6urs3Nza6urmKxmIgCAwPv3r0bHBzc0NhIRCdPnOTn12K7CwkioobGehdnl61zHR0dnp5efX19Do6OKSkp58+fj4+PP3bsmFAoHBoasra2TkhIMDczLywsPH78eHBwUHBwsJeXl1gidnNzu3PnTmxsrImJiVQq/erLr2JiYiYmJvhxNmq1mmPc/OKcj7fPjRs3XFxcZudmDJzBycG5vq6eiFRKlZW1tU6v5wwGtVrNwLJzsk3NTPn5KW+5aI04aBjF1IiXYXFxkY/NERZ0LSMjY2RkJDo6KiEh4ZtvvhEIBLxf1tPT4+HhkZGRwUeZnJ6ednFxWdOupaSnxMbFubq62tjaFhcXe3p4EFFiYmJ8/PWQkCuJt2/RZhRBhULh6el54cKFvr4+A2ewt7dva2slIjc3t5aWFjc3N34KY1BQUEFBgVgsFggEISEhR48e3Yr2lJWV5ePjw2suEXU+7nRze7aEekNjg4eHZ1JSEh/uhHeHHZ0c1Wp1eno6T7uiosLGxsbXx5c3cLB3uJt699e//nVgYOC1a9c+/M2HnV2dDg72a7pnHQtEVFVVZWJicv2HH9bX161tbGZnZxljzo4ufMCXpdklSytLfvaqTCZzd3e3trLmZzS+1VI14lBgFFMjdgevKV5eXkWFRQDcnN3y8vKcnJyuhFwZHBq0trVydXG9fPkyEdXX13t4eKQkJzs6OhJRWVmZmalZZ3fnsc+ODQ0N3UxIcHR0LCws5KPBTk1N/eY3H37++ecTE+O8J6nTaa2srGJiYvg7MsauXLlScv/+4uKinZ3d9NPpiIiI4pISuUxmb+fY1dVVWVlZWlra2Njo6OQ4MNjPe6MDg/1CYbVMJuOZq1QqZxfn/PwCXsXOnTt369atmpoad3d3xlh5eXlNbY2lleXi4mLZgzJvH2+O45KSki5evHj69OnJyam52TlXN7eqR1WfHj16Lyfn/v37oWGhy9JlSwvLra9eRPTo0aNvvvlmbGxjhQgfX9+mxiaxRGJnbzc1OUVEcwuz58+f5zhubW3N3MycD8xhVNL3FUYxNWJPEJFQKDx9+rSZmXlgYIBUKk1JTTltcjoqOvqLL46fOXuGD3rW3t4eEhLS39dnYmJia2vr6ekZFR0lnV02vWAWHBLs6Oj4/ffflZWV8sZE9MUXX2wEQwKIaHx8/KOPPrKysnJ2dnYTCObm5qamptwEbiYmJllZWUQ0OTXlJhCc+f77tNQ0xlhmZuaZ7884OzvfuZOsN+i2qO7oNhWPi11dXG1tbE3PmXq5eClVCp1OFx8Rb2pqamtnKxKJLC0t01LTNBpNeHj4ufPnfX19Z2ZmnBydz545e/7C+fKH5VqdNjU9xcHewdnZOT8/X6/Xe3p68t/ieYc6LCzsN7/5jcDd3c7OPicnZ2xszM7W/syZs/fv3+e5LC4v8OElJRLJbz/8raWlpbOzs7+/Px9a6W0VqxGHBKOYGvEyEJFMLhONj60b1nkfcHpmam5+blWztrwsXdOuATAYDHygSaVaKRKJNBoNf6FSrRRJRGqVWq6Ur+hW+HFO8/Pzp06dqqmp2VITg8EgV8ok45KxsTGxWMw3ihVKxdTTZyHxlUrl1PTklmLOzs7yX4ReIklEpNPpnoifPJ19tggHZ+DEYjHvXapUKunyEhHp1nWScQn/COv69dmZ2e2XPJ15Or25jMfa2tr2gVMraytzM7MisUgkHltYXCAi6fLS07npLVaMMT7yi4EzKBQKiUQyJh4bn5Do9fpDKzEj3hqMYmrEy0DbgN2GPe16cq/zHMeFXg0NCLi0fXWvl1+7w+ZFSvsnv2s6L0/8xcO90t+VNn9ir2c04j2DUUyNeKPgZdSoJka8fzCKqRFvFETvX5gkI4wAjGJqhBFGGHEgMIqpEUYYYcQBwCimRhhhhBEHAKOYGmGEEUYcAIxiaoQRRhhxAHg3xZSe317L+CX2+09z12uNeAFEOMBBUOz5BPn9rW2vm+5qY8SPwWtl5Y5yeklSr0ztHSm5d1BMCVADEkAEzLxKxRggBfTAGqACVIByj0t4DZ0GxgDN64vjj5bgH3fhOwGCXovVtQNLjeOgVEFnABFAIA4KGXQ6rKxAodh444ig1UKrffYC6tawqoN+DVr9X5vTf9OKzD/85CREIiiV+1JAInActFpw3M7/Li9DLIZIBJGILS+/LLW/JtPfbIG9a2JKwCpgBlgCzsB3QOlujufWvgEoAyYBH+A+0AW07eaBEqACfAALwAmwADr3TnPXMyXA2mvKIm0+znuppwxEyMlBZBSIQJuTMHd4JNtdk1eeXFGzY5+ywEsbhz3d+G//QAkJGB5Gc/Mzs6RkpKY8OyzIR2wcbt7AvXt/lZdKhHU9+Bf/BW34G4BGg5Rk5uwAZ2d89hkqK3cvqq2dzk4MDkIuh8AdUun2/3LSJfb113B0hIsLnJ25goI9qwURVCqUlb12mfH2Uink8jcmqe+amAJYAswBKUBgg4ydAQCMAUKgEVBsuq61QCewBoiANuAY0APMAZMAARKgBpBsk8VkwBLQAwTcBbwBApYB4aaZAegBhEDLpgKKgRpgCXgKfAS0vqCJL/YwPL8xf+D/AF+DjbJXGr9bYAxESElBSAiINiJME2F5CbVCPHkCEMbHsaqBXIUJCYiwuATFMtbX0diIpiYYDCDC/AL6ezE+ASIsSfHb/8LxL7C0yIhw6RL+/h8Qdx1SKSYnQcS62tDcCFdnpKWCCB2P0dCAgABERiA8HMnJIMLoEKqrMTv7wvu19+u8sQF5efDzw1DfqyzftcJ6NYjQ3ILjn7OVFRChqBB+fiDC9DRqajA3t6FcfANBqcTSEpyd4e2NxUVcuIDScgiFvBkR6cRig4XFzvxaWkJtLYRCiMUgwugoamshl1NLC/fRR9z09M5Zc68sg74+3L6NGzcxOvpmCuydElP+kaWABdAFJgO7BZgCS0AIcA2wAHyBJcAfcAeOAXnARSAW+BBoB+4AqcA44Ai4AZ8BY5tS5QpUPO9yTgPOYF7AKaATUAMBQBhwBogEWoHvgWAgDWgD/gPIe97V5YAxYAgY3txGtu2LgFTgg83tFDC6zWbkeeN+MA17t/SUF9O0NISGggiMAxEWF+HqAjc3mJxGczNzF6CkmOXn4+c/h0oFHx+kpbLwcHY1lLOzIz8/zM3h669x7RpGRkCEiQk4OTFzU3b/PlZX8fXX8PJGSgry8xAXh9RUzsEBgYH4+c+QmYmkNM7WgQX44x//keLiEBeHnByUlMDDHTEx+PZbDPQ/e4mIsKrB4BAbGmIDwxgaxsgIRkYwPIKRIQwNYWAA4aGIiERtLTw9uLw8iJ5gcBCDQxgZwPAIhgcxMIjhEQwOYnx845fg/QERlpZgZYmT3yP+OtfSzPF6Z20NgQBmZhCJcDV04/fq3j3ExcHKCmZmWFjAsWNwcoK/P86e5f1Eg1TKPvkEAgF8feHri5YWECE7G36+CArCmTPIyMD58wgOxr17yM3Ff/wHurqey1AiLEsxNIThYYwMY3gYIyOGwUFuaAjDw0wiYiUFEAhQXYUaIQTuEAohEvHGhsEBNjyMra1vEPPzByKp75SY8tAA3wDnAUfAHOgC1oBKIB/wB84D1WA2my33cUAAlAA+gA64A5bLNiSVdy1lAAACvIC6TRnVASIgHfAFCCgFfAAOqACKARfABugGLgBRQDMYwJw2nOVncsyAPqAJaAGagXagE2jePOwDYraJ6adAO9C2+d8OoB1oBtqADqAZTPGuiSlAhPQtMWUgwv1S+PuBCMXlLCCIJd9hnp7c7dvcZ58hO5tzdWWZ6fiv3yH7HouPx69+ReXlOHNmowOUCGIx5+XN3bwBHx+UlOCCKQoKkHAT5Q/h6oqLFzfMrkVC4M75+HBEjAgRESz8GqJjkHUX58/Czw8VFfjwQ0RHs+1iqpGjvQ3NzWhpQXs7OjvR2YmWlo3Dlha4uiIuDq2tELgaEhLQ27vx35YWNHex5la0taGzE01NGB6GXv9+iSn4PNJAKOSCgrgvv2RxcQgORloaiBAfj8ioZ85/RgbS0lBaiqwsrK3B3JxvCDCzC2xcRETrszOcySnU16OlBc3NmJ0FgJER5OUa7qazY5+xmzc4KyskJqKvD7OzsLffILDFhHeKm5rQ0sw6W9HcgvaW9fYO1tyG5mZ0daH8Aby8UFvPGmsRGoqqKnQ+RmsL62xlTc1oaUFzC2tvYR2trLUR4+N/e2LKP+wSYAFMbWv/dgJfAkLgB8AZqAETAARMAr2AAMgFHAENcAfIBtKBdICAVmBiM5HkzaY9AXmAJZC/KaYPwYIYGwCOAw1AJOAOSMA6GHKA78AWwRyB5dds5muBs8Dfg/0CaHp1n8C7BV49k1MQHfWsLVX6EBf9QYRHpZy3B4aGuL/8hdnasgdl7He/YzExrKEOH32EtDS6fRvBwWhrg6PjhpdHhPEJZmfH6urh4IDTp1FZiapqxESh/CEEAs7VlWk0IMKVEHh4wtUVfJP0UhgLuYroaKSlwcyc+fhyuTkQ+KCmidvh67x8W1vDnWQEBKC+/m+ymd/YiPBrG4+nVsHCgvn4IDsbRIiNw/UfEHIFqakgQmws7txBTg6ysrC6ChsbNveUrWmYpTmbkhCRflzC2drszDJraxYRgfp6nDZhqanc8DCSkpiFBXp6YG+/S7a+sgyyspCbz2VkQig0NvN3AwEywAwY39bzOMRwAiyZwRH4FFgArgFegDlQCbgDuYADoAZSgFvAFOACuAH2wPRmOlLgWzArhmDge6ABWAR8wHwAR2AIGAX7EiwdMAczAbvL2HngOuAItgz2DVC46ZDu/1n43lv5u6eVrwQvprl5OPonhIYg6CqyszA3By8veHrC2ZG1tzEinDhBtrZMqWT/9E90v5RbXYV/AK5exaVLyM3FuASWlkynY3yFnxhnpmZsbgFXr+Lf/g06HR48REwMCgoQH4/oGO70aYSH4vPPUC1EaChOf4egIPzhjygqQtg1ZN9DXh68BeyHGFy+jJmZ13uJiKBQsb4h9n7K5ctBhKkpmJkxJ3sWHg4PD9y9i+FhODrC19fg5sampti9DPbFF4iNhYkJysqQnw9zc0xM4IIppqextspdMOMkkyDC/Dw+/hj+/ggLQ0gIMjNBxFxcDF5eSEpiv/oVPv8crq4IC4ObG8RiHD2K1tbXznSOg1IJpXKXsQSHg3dNTAEYgClge3RdAkYBITAK9AIGQANUAiMAATOAAngKGADZZmNcBFQCS8/3cioAIVCxze1dBio3DwH0AcLNnlAN0AU8AhYAAkaA0dd/lnfW8dwnNBo0N6OiAuVlaG8HEWQyPKqEeGJDkmZmMD8PABIJVldBBK0WtbUb7876OibHsRWOWa/D5CQAyGQQiUAEpRLSJcjkWJSCiLW0oLIKM08BAmNoaUdVFZ4+BbeOxQXIZCDCwAAqHmFZ+mMEcUNG39PCegX4Zn5NDSoq0Nm5cWZiEo8ecdIlEDGDHh3tqKnB06fQ6SCXo70dSiWmpqDXg+PYxCRb0wEAx6GnB48e4dGjZ6kpFKiuRlcXnjyBSIT2dlRWbgye6OvD9PSPIfxmWwpvX0xftzm7e4Xedv2zDNzt8LlPTHskQrT5n+cv2ZnOiwka8Ty2QiETYePvZjayDYONqr5jZyurn2+J03MJbj/x7C7Y43DHybeQG+88dhbntgzFznb3LsGwNy13D5W9Zxt8s9L85PH2xVQFpAAxDHEMPzCIXyVKA4AYwN5mMiAVWNg8nAdyDJh+ne8368Dq82d4qWxjz5zUg8L7LcJiiHvQA4AAPfTNrJkDh9d/ZAIxYB2GClQMYID/sdNAnYLUAQxPYHwAA5uWGMbwCEb4q3gOQxgawpB4o+L8eDx7v/8mwXHcyMiIVCrl1W1xZl62h4dPgIHjOI7T6XTTU9P6df32/i8Dxw309XU0NXV0dDY1N45PSADay+VnjOn0Wkb77z7bRuPNhiF/y2JKQDPwKWN5QB4QDpwFTTAQ28XtI4AY/IFEgBh0u/mFxNALfABEbqYQDXwAFD+f5u6Jb269QDToRfvBzTb9XtuLT/fKbZBBAUbcqy3fORDoNrvtwy4SIwIpoDjFndIz3XNexw4n5Lm2xLONgQEkh+Jf8C9ncdYAA4GKWfEH7IMr7MoiFscwtmHMKA5xsYjduvYu7gYjOAQhCezWTp/nBcIv39axPskmX2n2HqotgRjptfqoqKhbt2/x63TV1db2dPfscDC39keHRsRPRKtrq0VFRatrq9sN1Gp1ampKb2/v8MjI4MDg3NwcAPaiv0pERCurmoaG+g3/dAepvYWSv1YlV62oNFsu9K6PdYBq+zbFlBfHWiAYbEu5nBj6ABlDMODOMMJAwBwQwuAO1DLEAPlAB0MGw2OgBiCgfXOQKDG0AR8C5gAxyBm+BX7PUMgAhpuAJ4OQgYBKoA8AQxNQDxQBVxk8gB4gHPh30BTQBXgDgQw3GLRAEcMw0Aj8wODNcBvgGBsGQoBQYOIFyTMABoDttnEAAWLG/gcQxUAGGNielhxg+DE/zG8TDIwYpbP0UFzjxVQJpS2zXWOrhSgMZsGBLHAe8+swZLF7V3DlEgucZtMEGsBAEIJ8me8A6+dgyEd+MpIf4zGBZjHzOfviJE6OYpQY2TCbD9lvb7FbgxisQ90sZi+z4AAW8Cf8qRCFc5gLYSF+zO9j9nEc4qIQmcbuqqG+xRJ9mW8ucl98uxgYA+PAceD4/e2H62z9Ei79M/vnPJa/9d8tmx1n3kqeHy6IKVXK0tLSjMyMhoYGImpvbRsaGCSix48fV1RUiCViIpqZedrV0zP85ElaVmpBfr5arS4oKKitqxWWC4cHhxkYEckViuKSYvXamn59nTMYGGNEmJSIhXVFNVWP+np7V1dX+7p6K6oqpmemBweHIq9Gzk7PvKh67KUYGn4SExYRGxc5Jh5jYBwMjO1+yUHl0Nv2TBnageOM8aOVnIEYQAdcBCUC9wBLBjXgDyQB1xmigRQGW8ABmGZoZfiWQQvYMiRuimk94MmYFVAP1AIWDNcZcoEkhkCGSsYsgV6Gi0AmQIxFAPbAV0A9ww3ACigGTEAaoBUoZngI/J6hhyEQrAwwB4KBduAYQw9gxRAIlAHdbMODAkAAAzqBR4AQqH5hawDqgSPAB8A/AFlA8x6WNUAdIGXs3fJ2tsQ0bFNMFVDYMJt5Nv8R/lCEonhc94PfIAY+xse5yE1myZ7wGsHoKWZSjapEJB5nx3vQ/TE+foiHSigJNI5xb3j7wjcBCROY+JJ9GY3oRJaUi9wgXPaHfyYym9H8O/zuJm4GIjAd6Y1o/DX7dTzioxFdyAqDERyBiD70HcGRfJZPm5lKoGUmrUVtFapqUVuDmmpU81sNampR24a2i7j4AT74AB/8Hfu7VJbahrZqVPE2Qggb0ViHumpUV6KyHe166N8z/5QAhUL+6EHl06mnyUnJUxPTPV3dI8PD/f39lZWVo6OjBQUF8/PzD8rLq6qqlEpFpbCyvr5eq9VmZGT09vZOjk/dy76nVCqJSKPRJKckFxcXPygrKy4ufvLkCRFNTIjHJ4cGBwfv3rtXV1+Xfy9vdGxkYnJicnIyMzVDrVJvF1MiUiqVIrFofDdMTExIJJK46FgvRy8XN5ebiTcnJycnJid2NRaJRMvLywfin75tMQU6gM8ZSwaSAR/AETQMnGeQMhBgCzxhsOSHDzEQEAP8ltEJhgnGOMAZSANs2UavKAF1wGXG8hn8gcsMEQzxwF3AYXNefjRjGQzRQBFADLcAOyAeIGCRMSegBfAAEVDPIABigc+ADiCMsRLAA+gFiMEV1Aq0A3YMzgyDL3imUmAGmH1hmwGkQC3wCfBH4P+BrjFI97CcBxYA7Zsvm78aBEpiScEI5lu+eugd4TSGMWvYECMZli2YRT7y3eDGGzjCMRv3/hP/6ct8PZjHV+yrR3hkB/uttrOYTbjAJQtZDszhBm4EILCclcez69WodoZzEIJ41U5Fqh3sruIqf1U2siMRGYe4TGSZMBNTZnqRXfyMfXab3d7eJNdCO4e5GcwsYIHfmcXsDGbmMLeAhUUsdrLO3+K3H7APzJn5GMYWsTCLWX7jbbYuWcIS9z5O31coFPfL7q9qV0cGRnKyc4TV1aPDI3V1dbxP2tTU1N/fX1VVNTk5SURdj7v6+/u1Wm1ZWdnK6goHrqikWCaT8Z5pSen9Hc35oSfiusqGltaWrKyskZGR1paWB8UPRoZGlGrlg4cPeJd2Oxm9Xq9SqdR7YG1t7eHDB17+nj4+PsIa4crqyl6WKpWKX477r8fbF1Mh4L7ZzFcBtgydgAtQB4wCZoAc8GOoY6hn7C7DFSAbSAbOAAzIYuy/A7EM4PvVgCrAkzEV8CXwe2AO8AdSgHjgBrDI4AQ0ApeAeEDJYAXYAsEAAeOMWQN1gCWIA84xXAfGGeNH6/sDhYA9P8SewQFUDOQA48BVQIBnnunW0728D9QAANAzrO+jd/WdA4GqWNUJnOhjfStYKUe5F7zn2fwxdkyEsWpUO8KxFa2f4tN+9Hegw5E5tqHtL+wvDWgoR3k84rvRfQ7n17HOd4aKIL6AC33od4Tjf+I/RzBaxsrCWFgRigIRaA3ralatgOJ7nLmCK+bMopJVLmP5JDsZitBQhKaxVDe4RiJylI1EsIhBDG53HvfTEzrOphJZoha6V1q+vVw/FBAIxOQKeX5hvkwhIyKhUBgQECASiXp7e9va2pRK5cOHD6empsrLyyUSCRG1tbW1trZqtdqSkhKFUqHTawsKC3kxlcnlefl5K2sa/bpOr9cbDAYiupeTMzAwIJVK09LTyx4+mJmdnZqcysnJmZmZKSgo0Gq1O8R0jy7WZ1CpVUOjw6NPRldWVl5pfCC59Pb7THuBm2C8XmgAX6CHMTHgyGANtDEQMAzYAmZAC5APVAEc4M0wCIgYfsnQu/V9iaELuAVGQCjgy0BAGlDLoGLwY7BkyGbggHrGzgB+QBxwD7gLEDDPWCwwDlgDY0AZYAbEAt8D94FMxpqARH4AK8MNUDdwE7AC3IGO15S8d10rXw4GGBgByEWuJbO0h70PfKYxvYzlP7I/OsDBilkNYWgCE7/H721gYwPbXtYDoBCF9rB3gUsb2uYwdw3X+M9NBJrDXBjCVrGagxxLWBKohbXksbx61JegpA51ZszMEY7e8J5kk9UQnsVZe9h7Ma8BDOQit4bVPMGYD3yc4HgHSWqoX1f13let3BcIao26ublZo9EQ0YpmJTMz8+nTp3q9vra2trCwcGBgAEB7Z8fs7CwRSUSShyUPl+XLra2tmhWNfl3f1NysUqmIaE2rLS4pKb5fXPagrLS0tLm5meO4wYGBwsKC5paW+/fvP6p8VFZW9uDhg57eXp1OV1ZaJh4Xv67kHbhWvhJvf2jUdinZ2t+hMnv6awyFgC2g46fc7JbIyy5//r8vv69hH6yM2IEXP9NLILGE5cYhox5028J2DWv78fL2+Rn9JYc7Tr6dTHlnsV2bXuno7Wdn18R3vcsbftIfh/8Pxd5Ny6pR0FA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EC8A-953B-49DF-91CF-F91D7C6C1A4B}" type="slidenum">
              <a:rPr lang="en-US" smtClean="0"/>
              <a:t>5</a:t>
            </a:fld>
            <a:endParaRPr lang="en-US"/>
          </a:p>
        </p:txBody>
      </p:sp>
      <p:pic>
        <p:nvPicPr>
          <p:cNvPr id="10" name="Picture 6"/>
          <p:cNvPicPr preferRelativeResize="0"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4572000"/>
            <a:ext cx="686107" cy="450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057400"/>
            <a:ext cx="4786313" cy="36075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57687" y="5791200"/>
            <a:ext cx="47101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0033CC"/>
                </a:solidFill>
              </a:rPr>
              <a:t>Over-prediction in winter is getting improvement and Under-prediction in summer is unchanged </a:t>
            </a:r>
            <a:endParaRPr lang="en-US" sz="15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78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64672"/>
            <a:ext cx="3657600" cy="282632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95400"/>
            <a:ext cx="3657600" cy="282632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EC8A-953B-49DF-91CF-F91D7C6C1A4B}" type="slidenum">
              <a:rPr lang="en-US" smtClean="0"/>
              <a:t>6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0099"/>
                </a:solidFill>
              </a:rPr>
              <a:t>Current issue of PM</a:t>
            </a:r>
            <a:r>
              <a:rPr lang="en-US" b="1" baseline="-25000" dirty="0" smtClean="0">
                <a:solidFill>
                  <a:srgbClr val="000099"/>
                </a:solidFill>
              </a:rPr>
              <a:t>2.5</a:t>
            </a:r>
            <a:r>
              <a:rPr lang="en-US" b="1" dirty="0" smtClean="0">
                <a:solidFill>
                  <a:srgbClr val="000099"/>
                </a:solidFill>
              </a:rPr>
              <a:t> predictions </a:t>
            </a:r>
            <a:endParaRPr lang="en-US" b="1" dirty="0">
              <a:solidFill>
                <a:srgbClr val="000099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031673"/>
            <a:ext cx="3657600" cy="28263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955473"/>
            <a:ext cx="3657600" cy="28263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24200" y="1828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Jan/2015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2800" y="4492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Jul/2015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2800" y="1828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Jan/2015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45690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Jul/2015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sz="3800" b="1" dirty="0" smtClean="0">
                <a:solidFill>
                  <a:srgbClr val="000099"/>
                </a:solidFill>
              </a:rPr>
              <a:t>Analog Ensemble </a:t>
            </a:r>
            <a:br>
              <a:rPr lang="en-US" sz="3800" b="1" dirty="0" smtClean="0">
                <a:solidFill>
                  <a:srgbClr val="000099"/>
                </a:solidFill>
              </a:rPr>
            </a:br>
            <a:r>
              <a:rPr lang="en-US" sz="3800" b="1" dirty="0" smtClean="0">
                <a:solidFill>
                  <a:srgbClr val="000099"/>
                </a:solidFill>
              </a:rPr>
              <a:t>for PM</a:t>
            </a:r>
            <a:r>
              <a:rPr lang="en-US" sz="3800" b="1" baseline="-25000" dirty="0" smtClean="0">
                <a:solidFill>
                  <a:srgbClr val="000099"/>
                </a:solidFill>
              </a:rPr>
              <a:t>2.5</a:t>
            </a:r>
            <a:r>
              <a:rPr lang="en-US" sz="3800" b="1" dirty="0" smtClean="0">
                <a:solidFill>
                  <a:srgbClr val="000099"/>
                </a:solidFill>
              </a:rPr>
              <a:t> Bias Correction</a:t>
            </a:r>
            <a:endParaRPr lang="en-US" sz="3800" b="1" dirty="0">
              <a:solidFill>
                <a:srgbClr val="0000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52400" y="1600200"/>
                <a:ext cx="4038600" cy="4525963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Analog metric is determined by </a:t>
                </a:r>
                <a:r>
                  <a:rPr lang="en-US" sz="2400" dirty="0"/>
                  <a:t>(</a:t>
                </a:r>
                <a:r>
                  <a:rPr lang="en-US" sz="2400" dirty="0" err="1"/>
                  <a:t>Monache</a:t>
                </a:r>
                <a:r>
                  <a:rPr lang="en-US" sz="2400" dirty="0"/>
                  <a:t> et al. 2011)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w</a:t>
                </a:r>
                <a:r>
                  <a:rPr lang="en-US" dirty="0" smtClean="0"/>
                  <a:t>here </a:t>
                </a:r>
                <a:r>
                  <a:rPr lang="en-US" dirty="0">
                    <a:solidFill>
                      <a:srgbClr val="FF0000"/>
                    </a:solidFill>
                  </a:rPr>
                  <a:t>F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t</a:t>
                </a:r>
                <a:r>
                  <a:rPr lang="en-US" dirty="0"/>
                  <a:t> is current NWP forecast valid at future time t, 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t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’</a:t>
                </a:r>
                <a:r>
                  <a:rPr lang="en-US" baseline="-25000" dirty="0"/>
                  <a:t> </a:t>
                </a:r>
                <a:r>
                  <a:rPr lang="en-US" dirty="0"/>
                  <a:t> is analog at past time t’,  </a:t>
                </a:r>
                <a:r>
                  <a:rPr lang="en-US" dirty="0" err="1">
                    <a:solidFill>
                      <a:srgbClr val="FF0000"/>
                    </a:solidFill>
                  </a:rPr>
                  <a:t>N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v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is the number of variables ,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dirty="0"/>
                  <a:t> is half the number of additional computation time, </a:t>
                </a:r>
                <a:r>
                  <a:rPr lang="en-US" dirty="0" err="1">
                    <a:solidFill>
                      <a:srgbClr val="FF0000"/>
                    </a:solidFill>
                  </a:rPr>
                  <a:t>w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i</a:t>
                </a:r>
                <a:r>
                  <a:rPr lang="en-US" dirty="0"/>
                  <a:t> weight,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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standard deviation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2400" y="1600200"/>
                <a:ext cx="4038600" cy="4525963"/>
              </a:xfrm>
              <a:blipFill rotWithShape="1">
                <a:blip r:embed="rId2"/>
                <a:stretch>
                  <a:fillRect l="-1508" t="-1887" r="-1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i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i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3400" i="1" dirty="0" smtClean="0">
                <a:solidFill>
                  <a:srgbClr val="0000FF"/>
                </a:solidFill>
              </a:rPr>
              <a:t>(Source: </a:t>
            </a:r>
            <a:r>
              <a:rPr lang="en-US" sz="3400" i="1" dirty="0" err="1" smtClean="0">
                <a:solidFill>
                  <a:srgbClr val="0000FF"/>
                </a:solidFill>
              </a:rPr>
              <a:t>Djalalova</a:t>
            </a:r>
            <a:r>
              <a:rPr lang="en-US" sz="3400" i="1" dirty="0" smtClean="0">
                <a:solidFill>
                  <a:srgbClr val="0000FF"/>
                </a:solidFill>
              </a:rPr>
              <a:t> et al., 2015)</a:t>
            </a:r>
            <a:endParaRPr lang="en-US" sz="3400" i="1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EC8A-953B-49DF-91CF-F91D7C6C1A4B}" type="slidenum">
              <a:rPr lang="en-US" smtClean="0"/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605" y="1600200"/>
            <a:ext cx="4601395" cy="371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4328781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60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Configurations of NAQFC runs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Met inputs:   </a:t>
            </a:r>
            <a:r>
              <a:rPr lang="en-US" dirty="0" smtClean="0"/>
              <a:t>NMMB 12-km (bgrd3d files)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Emissions:  </a:t>
            </a:r>
            <a:r>
              <a:rPr lang="en-US" dirty="0" smtClean="0"/>
              <a:t>2005 NEI + part of 2011 NEI (without mobile sources)  + Blue Sky fire/smoke emissions (no gas)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CMAQ:</a:t>
            </a:r>
            <a:r>
              <a:rPr lang="en-US" dirty="0" smtClean="0"/>
              <a:t> CB05 gas-phase mechanism + Aero 4 module + 35 vertical levels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Lateral Boundary Conditions: </a:t>
            </a:r>
            <a:r>
              <a:rPr lang="en-US" dirty="0" smtClean="0"/>
              <a:t>NGAC dust + 2006 GEOS/</a:t>
            </a:r>
            <a:r>
              <a:rPr lang="en-US" dirty="0" err="1" smtClean="0"/>
              <a:t>Chem</a:t>
            </a:r>
            <a:r>
              <a:rPr lang="en-US" dirty="0" smtClean="0"/>
              <a:t> simulations (for gas + others of PM</a:t>
            </a:r>
            <a:r>
              <a:rPr lang="en-US" baseline="-25000" dirty="0" smtClean="0"/>
              <a:t>2.5</a:t>
            </a:r>
            <a:r>
              <a:rPr lang="en-US" dirty="0" smtClean="0"/>
              <a:t>)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Bias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orrection for PM</a:t>
            </a:r>
            <a:r>
              <a:rPr lang="en-US" baseline="-25000" dirty="0" smtClean="0">
                <a:solidFill>
                  <a:srgbClr val="FF0000"/>
                </a:solidFill>
              </a:rPr>
              <a:t>2.5</a:t>
            </a:r>
            <a:r>
              <a:rPr lang="en-US" dirty="0" smtClean="0">
                <a:solidFill>
                  <a:srgbClr val="FF0000"/>
                </a:solidFill>
              </a:rPr>
              <a:t>: 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dirty="0" smtClean="0">
                <a:solidFill>
                  <a:srgbClr val="002060"/>
                </a:solidFill>
              </a:rPr>
              <a:t>- Analog Ensemble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    - Analog search variables: PM</a:t>
            </a:r>
            <a:r>
              <a:rPr lang="en-US" baseline="-25000" dirty="0" smtClean="0">
                <a:solidFill>
                  <a:srgbClr val="002060"/>
                </a:solidFill>
              </a:rPr>
              <a:t>2.5</a:t>
            </a:r>
            <a:r>
              <a:rPr lang="en-US" dirty="0" smtClean="0">
                <a:solidFill>
                  <a:srgbClr val="002060"/>
                </a:solidFill>
              </a:rPr>
              <a:t> + T+WS/WD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EC8A-953B-49DF-91CF-F91D7C6C1A4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95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0099"/>
                </a:solidFill>
              </a:rPr>
              <a:t>Configurations of NAQFC </a:t>
            </a:r>
            <a:r>
              <a:rPr lang="en-US" b="1" dirty="0" smtClean="0">
                <a:solidFill>
                  <a:srgbClr val="000099"/>
                </a:solidFill>
              </a:rPr>
              <a:t>runs (cont.)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ACC3-CD7C-409D-A588-34863659BA65}" type="slidenum">
              <a:rPr lang="en-US" smtClean="0"/>
              <a:t>9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66800" y="5410200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Testing periods:  </a:t>
            </a:r>
          </a:p>
          <a:p>
            <a:r>
              <a:rPr lang="en-US" sz="2000" b="1" dirty="0">
                <a:solidFill>
                  <a:srgbClr val="0033CC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- January </a:t>
            </a:r>
            <a:r>
              <a:rPr lang="en-US" sz="2000" b="1" dirty="0" smtClean="0"/>
              <a:t>2015 (winter)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- July 2015 (summer)</a:t>
            </a:r>
            <a:endParaRPr lang="en-US" sz="20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459086"/>
              </p:ext>
            </p:extLst>
          </p:nvPr>
        </p:nvGraphicFramePr>
        <p:xfrm>
          <a:off x="1066800" y="1371600"/>
          <a:ext cx="6857999" cy="3981450"/>
        </p:xfrm>
        <a:graphic>
          <a:graphicData uri="http://schemas.openxmlformats.org/drawingml/2006/table">
            <a:tbl>
              <a:tblPr firstRow="1" firstCol="1" bandRow="1"/>
              <a:tblGrid>
                <a:gridCol w="2118314"/>
                <a:gridCol w="1919829"/>
                <a:gridCol w="2819856"/>
              </a:tblGrid>
              <a:tr h="663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Runs</a:t>
                      </a:r>
                      <a:endParaRPr lang="en-US" sz="18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Raw PM</a:t>
                      </a:r>
                      <a:r>
                        <a:rPr lang="en-US" sz="1800" b="1" baseline="-250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2.5</a:t>
                      </a:r>
                      <a:endParaRPr lang="en-US" sz="18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Bias corrected PM</a:t>
                      </a:r>
                      <a:r>
                        <a:rPr lang="en-US" sz="1800" b="1" baseline="-250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2.5</a:t>
                      </a:r>
                      <a:endParaRPr lang="en-US" sz="18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SimSun"/>
                          <a:cs typeface="Times New Roman"/>
                        </a:rPr>
                        <a:t>Operational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SimSun"/>
                          <a:cs typeface="Times New Roman"/>
                          <a:sym typeface="Symbol"/>
                        </a:rPr>
                        <a:t></a:t>
                      </a:r>
                      <a:endParaRPr lang="en-US" sz="18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SimSun"/>
                          <a:cs typeface="Times New Roman"/>
                        </a:rPr>
                        <a:t>Parallel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SimSun"/>
                          <a:cs typeface="Times New Roman"/>
                          <a:sym typeface="Symbol"/>
                        </a:rPr>
                        <a:t></a:t>
                      </a:r>
                      <a:endParaRPr lang="en-US" sz="18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SimSun"/>
                          <a:cs typeface="Times New Roman"/>
                        </a:rPr>
                        <a:t>CMAQBIACOR1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3 members +  8 </a:t>
                      </a:r>
                      <a:r>
                        <a:rPr lang="en-US" sz="18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weeks</a:t>
                      </a:r>
                      <a:endParaRPr lang="en-US" sz="18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SimSun"/>
                          <a:cs typeface="Times New Roman"/>
                        </a:rPr>
                        <a:t>CMAQBIACOR2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10 members</a:t>
                      </a:r>
                      <a:r>
                        <a:rPr lang="en-US" sz="1800" b="1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+ 8 weeks</a:t>
                      </a:r>
                      <a:endParaRPr lang="en-US" sz="18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SimSun"/>
                          <a:cs typeface="Times New Roman"/>
                        </a:rPr>
                        <a:t>CMAQBIACOR3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 3 members + 5 months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44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21004</TotalTime>
  <Words>741</Words>
  <Application>Microsoft Office PowerPoint</Application>
  <PresentationFormat>On-screen Show (4:3)</PresentationFormat>
  <Paragraphs>174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Theme1</vt:lpstr>
      <vt:lpstr>Improving NOAA NAQFC PM2.5 predictions with bias correction approach</vt:lpstr>
      <vt:lpstr>Motivation and Objectives</vt:lpstr>
      <vt:lpstr>Outline</vt:lpstr>
      <vt:lpstr>PowerPoint Presentation</vt:lpstr>
      <vt:lpstr>Current issues of PM2.5 predictions </vt:lpstr>
      <vt:lpstr>PowerPoint Presentation</vt:lpstr>
      <vt:lpstr>Analog Ensemble  for PM2.5 Bias Correction</vt:lpstr>
      <vt:lpstr>Configurations of NAQFC runs</vt:lpstr>
      <vt:lpstr>Configurations of NAQFC runs (cont.)</vt:lpstr>
      <vt:lpstr>Comparison of five runs for July 2015</vt:lpstr>
      <vt:lpstr> Testing for winter month (Jan/2015) </vt:lpstr>
      <vt:lpstr>PowerPoint Presentation</vt:lpstr>
      <vt:lpstr>Testing for summer month(July 2015)</vt:lpstr>
      <vt:lpstr>Testing for summer month(cont.)</vt:lpstr>
      <vt:lpstr>A case study on July 4th</vt:lpstr>
      <vt:lpstr>Summary and 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HYSPLIT V7.2 UPGRADE</dc:title>
  <dc:creator>Stephen Barry</dc:creator>
  <cp:lastModifiedBy>Jianping Huang</cp:lastModifiedBy>
  <cp:revision>665</cp:revision>
  <cp:lastPrinted>2014-07-31T15:39:27Z</cp:lastPrinted>
  <dcterms:modified xsi:type="dcterms:W3CDTF">2015-10-07T01:52:24Z</dcterms:modified>
</cp:coreProperties>
</file>