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412" r:id="rId4"/>
    <p:sldId id="415" r:id="rId5"/>
    <p:sldId id="480" r:id="rId6"/>
    <p:sldId id="526" r:id="rId7"/>
    <p:sldId id="529" r:id="rId8"/>
    <p:sldId id="530" r:id="rId9"/>
    <p:sldId id="456" r:id="rId10"/>
    <p:sldId id="531" r:id="rId11"/>
    <p:sldId id="532" r:id="rId12"/>
    <p:sldId id="553" r:id="rId13"/>
    <p:sldId id="402" r:id="rId14"/>
    <p:sldId id="533" r:id="rId15"/>
    <p:sldId id="536" r:id="rId16"/>
    <p:sldId id="537" r:id="rId17"/>
    <p:sldId id="539" r:id="rId18"/>
    <p:sldId id="552" r:id="rId19"/>
    <p:sldId id="550" r:id="rId20"/>
    <p:sldId id="551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/>
  </p:cmAuthor>
  <p:cmAuthor id="4" name="Eyth, Alison" initials="EA" lastIdx="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11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 autoAdjust="0"/>
    <p:restoredTop sz="90217" autoAdjust="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Zubrow\Desktop\data\modeling_platform\2011_platform\QA\rwc_VT_daily_2011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Eyth\Documents\FY15\platform\national_totals_2011eh_2017eh_2025e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PM2_5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Sheet1!$J$2:$J$5111</c:f>
              <c:numCache>
                <c:formatCode>General</c:formatCode>
                <c:ptCount val="365"/>
                <c:pt idx="0">
                  <c:v>1.14049041338</c:v>
                </c:pt>
                <c:pt idx="1">
                  <c:v>2.38818335743</c:v>
                </c:pt>
                <c:pt idx="2">
                  <c:v>2.63122756893</c:v>
                </c:pt>
                <c:pt idx="3">
                  <c:v>2.5755353843800002</c:v>
                </c:pt>
                <c:pt idx="4">
                  <c:v>2.66892628504</c:v>
                </c:pt>
                <c:pt idx="5">
                  <c:v>2.7300044728700001</c:v>
                </c:pt>
                <c:pt idx="6">
                  <c:v>2.66892628504</c:v>
                </c:pt>
                <c:pt idx="7">
                  <c:v>2.4582213520599998</c:v>
                </c:pt>
                <c:pt idx="8">
                  <c:v>2.7869068850100001</c:v>
                </c:pt>
                <c:pt idx="9">
                  <c:v>2.8934388797100001</c:v>
                </c:pt>
                <c:pt idx="10">
                  <c:v>2.8844471059000001</c:v>
                </c:pt>
                <c:pt idx="11">
                  <c:v>2.6617485849400002</c:v>
                </c:pt>
                <c:pt idx="12">
                  <c:v>2.9419287826199998</c:v>
                </c:pt>
                <c:pt idx="13">
                  <c:v>3.4699765754</c:v>
                </c:pt>
                <c:pt idx="14">
                  <c:v>3.56098758594</c:v>
                </c:pt>
                <c:pt idx="15">
                  <c:v>3.6202645970899998</c:v>
                </c:pt>
                <c:pt idx="16">
                  <c:v>4.1003998776300001</c:v>
                </c:pt>
                <c:pt idx="17">
                  <c:v>3.2652140924599999</c:v>
                </c:pt>
                <c:pt idx="18">
                  <c:v>3.0784393459500001</c:v>
                </c:pt>
                <c:pt idx="19">
                  <c:v>3.3981221921999998</c:v>
                </c:pt>
                <c:pt idx="20">
                  <c:v>3.2364808049299998</c:v>
                </c:pt>
                <c:pt idx="21">
                  <c:v>3.7801086657699998</c:v>
                </c:pt>
                <c:pt idx="22">
                  <c:v>4.6152907030700003</c:v>
                </c:pt>
                <c:pt idx="23">
                  <c:v>4.8906550128699999</c:v>
                </c:pt>
                <c:pt idx="24">
                  <c:v>3.7250165795000001</c:v>
                </c:pt>
                <c:pt idx="25">
                  <c:v>3.3622167161299998</c:v>
                </c:pt>
                <c:pt idx="26">
                  <c:v>3.3083183227699999</c:v>
                </c:pt>
                <c:pt idx="27">
                  <c:v>3.14668310845</c:v>
                </c:pt>
                <c:pt idx="28">
                  <c:v>2.9431557653399998</c:v>
                </c:pt>
                <c:pt idx="29">
                  <c:v>3.3760126933299999</c:v>
                </c:pt>
                <c:pt idx="30">
                  <c:v>4.1003998776300001</c:v>
                </c:pt>
                <c:pt idx="31">
                  <c:v>3.3763481266599999</c:v>
                </c:pt>
                <c:pt idx="32">
                  <c:v>3.1398411723800002</c:v>
                </c:pt>
                <c:pt idx="33">
                  <c:v>3.3877033661599998</c:v>
                </c:pt>
                <c:pt idx="34">
                  <c:v>3.11829429321</c:v>
                </c:pt>
                <c:pt idx="35">
                  <c:v>2.9649580500499999</c:v>
                </c:pt>
                <c:pt idx="36">
                  <c:v>2.55090126192</c:v>
                </c:pt>
                <c:pt idx="37">
                  <c:v>2.6359884514799998</c:v>
                </c:pt>
                <c:pt idx="38">
                  <c:v>3.6283772776399998</c:v>
                </c:pt>
                <c:pt idx="39">
                  <c:v>3.7720581555799999</c:v>
                </c:pt>
                <c:pt idx="40">
                  <c:v>3.6858578520599998</c:v>
                </c:pt>
                <c:pt idx="41">
                  <c:v>3.5816748827499998</c:v>
                </c:pt>
                <c:pt idx="42">
                  <c:v>3.0978512685799999</c:v>
                </c:pt>
                <c:pt idx="43">
                  <c:v>3.5746517267</c:v>
                </c:pt>
                <c:pt idx="44">
                  <c:v>2.6252112640299998</c:v>
                </c:pt>
                <c:pt idx="45">
                  <c:v>3.8618491279499998</c:v>
                </c:pt>
                <c:pt idx="46">
                  <c:v>3.54575121855</c:v>
                </c:pt>
                <c:pt idx="47">
                  <c:v>2.3783162382</c:v>
                </c:pt>
                <c:pt idx="48">
                  <c:v>1.8287192513899999</c:v>
                </c:pt>
                <c:pt idx="49">
                  <c:v>3.3169728995600001</c:v>
                </c:pt>
                <c:pt idx="50">
                  <c:v>3.5279621186300001</c:v>
                </c:pt>
                <c:pt idx="51">
                  <c:v>3.5088845270200002</c:v>
                </c:pt>
                <c:pt idx="52">
                  <c:v>3.7900256094699998</c:v>
                </c:pt>
                <c:pt idx="53">
                  <c:v>3.5780792534899999</c:v>
                </c:pt>
                <c:pt idx="54">
                  <c:v>3.42003889682</c:v>
                </c:pt>
                <c:pt idx="55">
                  <c:v>2.3962899752700002</c:v>
                </c:pt>
                <c:pt idx="56">
                  <c:v>3.5037655035199999</c:v>
                </c:pt>
                <c:pt idx="57">
                  <c:v>2.7879857170900002</c:v>
                </c:pt>
                <c:pt idx="58">
                  <c:v>2.3809547305500001</c:v>
                </c:pt>
                <c:pt idx="59">
                  <c:v>3.3275626940900001</c:v>
                </c:pt>
                <c:pt idx="60">
                  <c:v>3.5789657322499999</c:v>
                </c:pt>
                <c:pt idx="61">
                  <c:v>3.9884663370400002</c:v>
                </c:pt>
                <c:pt idx="62">
                  <c:v>3.6615980745200001</c:v>
                </c:pt>
                <c:pt idx="63">
                  <c:v>1.9054405594899999</c:v>
                </c:pt>
                <c:pt idx="64">
                  <c:v>2.4732839951900001</c:v>
                </c:pt>
                <c:pt idx="65">
                  <c:v>3.07995061475</c:v>
                </c:pt>
                <c:pt idx="66">
                  <c:v>3.5502271536199999</c:v>
                </c:pt>
                <c:pt idx="67">
                  <c:v>3.2915884337899999</c:v>
                </c:pt>
                <c:pt idx="68">
                  <c:v>1.94456280043</c:v>
                </c:pt>
                <c:pt idx="69">
                  <c:v>1.2800191050700001</c:v>
                </c:pt>
                <c:pt idx="70">
                  <c:v>1.94136334185</c:v>
                </c:pt>
                <c:pt idx="71">
                  <c:v>1.9703930408899999</c:v>
                </c:pt>
                <c:pt idx="72">
                  <c:v>2.59246997257</c:v>
                </c:pt>
                <c:pt idx="73">
                  <c:v>2.7599645226599998</c:v>
                </c:pt>
                <c:pt idx="74">
                  <c:v>1.5637955934000001</c:v>
                </c:pt>
                <c:pt idx="75">
                  <c:v>1.97330005628</c:v>
                </c:pt>
                <c:pt idx="76">
                  <c:v>1.6607813517000001</c:v>
                </c:pt>
                <c:pt idx="77">
                  <c:v>2.3857417378800001</c:v>
                </c:pt>
                <c:pt idx="78">
                  <c:v>2.3762927253299999</c:v>
                </c:pt>
                <c:pt idx="79">
                  <c:v>1.7303659656799999</c:v>
                </c:pt>
                <c:pt idx="80">
                  <c:v>1.94097576919</c:v>
                </c:pt>
                <c:pt idx="81">
                  <c:v>2.7132721588100002</c:v>
                </c:pt>
                <c:pt idx="82">
                  <c:v>2.4761946481999999</c:v>
                </c:pt>
                <c:pt idx="83">
                  <c:v>2.5013335190100001</c:v>
                </c:pt>
                <c:pt idx="84">
                  <c:v>2.7234058169100002</c:v>
                </c:pt>
                <c:pt idx="85">
                  <c:v>2.8396846686799999</c:v>
                </c:pt>
                <c:pt idx="86">
                  <c:v>2.6858610936899998</c:v>
                </c:pt>
                <c:pt idx="87">
                  <c:v>2.3109596158399999</c:v>
                </c:pt>
                <c:pt idx="88">
                  <c:v>2.0559187298900001</c:v>
                </c:pt>
                <c:pt idx="89">
                  <c:v>1.8834910060000001</c:v>
                </c:pt>
                <c:pt idx="90">
                  <c:v>1.6688328539699999</c:v>
                </c:pt>
                <c:pt idx="91">
                  <c:v>1.78497049966</c:v>
                </c:pt>
                <c:pt idx="92">
                  <c:v>1.9106821599999999</c:v>
                </c:pt>
                <c:pt idx="93">
                  <c:v>1.48583826363</c:v>
                </c:pt>
                <c:pt idx="94">
                  <c:v>1.53972805895</c:v>
                </c:pt>
                <c:pt idx="95">
                  <c:v>1.9923408306899999</c:v>
                </c:pt>
                <c:pt idx="96">
                  <c:v>2.06058205789</c:v>
                </c:pt>
                <c:pt idx="97">
                  <c:v>1.93126892603</c:v>
                </c:pt>
                <c:pt idx="98">
                  <c:v>1.8101143308700001</c:v>
                </c:pt>
                <c:pt idx="99">
                  <c:v>1.3108050064900001</c:v>
                </c:pt>
                <c:pt idx="100">
                  <c:v>0.77819287327099995</c:v>
                </c:pt>
                <c:pt idx="101">
                  <c:v>1.2703200883100001</c:v>
                </c:pt>
                <c:pt idx="102">
                  <c:v>1.0763440522400001</c:v>
                </c:pt>
                <c:pt idx="103">
                  <c:v>1.3565342809500001</c:v>
                </c:pt>
                <c:pt idx="104">
                  <c:v>2.0498113740799999</c:v>
                </c:pt>
                <c:pt idx="105">
                  <c:v>1.60895541384</c:v>
                </c:pt>
                <c:pt idx="106">
                  <c:v>1.1204200801999999</c:v>
                </c:pt>
                <c:pt idx="107">
                  <c:v>1.6510778154700001</c:v>
                </c:pt>
                <c:pt idx="108">
                  <c:v>1.4930312858499999</c:v>
                </c:pt>
                <c:pt idx="109">
                  <c:v>1.19847882261</c:v>
                </c:pt>
                <c:pt idx="110">
                  <c:v>1.5540983403399999</c:v>
                </c:pt>
                <c:pt idx="111">
                  <c:v>1.6376970789400001</c:v>
                </c:pt>
                <c:pt idx="112">
                  <c:v>1.35390703218</c:v>
                </c:pt>
                <c:pt idx="113">
                  <c:v>0.91926061201200004</c:v>
                </c:pt>
                <c:pt idx="114">
                  <c:v>1.1158534249100001</c:v>
                </c:pt>
                <c:pt idx="115">
                  <c:v>0.54076268918299997</c:v>
                </c:pt>
                <c:pt idx="116">
                  <c:v>0.37588581981000002</c:v>
                </c:pt>
                <c:pt idx="117">
                  <c:v>0.37588581981000002</c:v>
                </c:pt>
                <c:pt idx="118">
                  <c:v>0.77820169176099996</c:v>
                </c:pt>
                <c:pt idx="119">
                  <c:v>1.0809172111700001</c:v>
                </c:pt>
                <c:pt idx="120">
                  <c:v>0.89832761000399997</c:v>
                </c:pt>
                <c:pt idx="121">
                  <c:v>0.19876022148299999</c:v>
                </c:pt>
                <c:pt idx="122">
                  <c:v>0.117131423431</c:v>
                </c:pt>
                <c:pt idx="123">
                  <c:v>0.68468402530600003</c:v>
                </c:pt>
                <c:pt idx="124">
                  <c:v>0.76011926680099995</c:v>
                </c:pt>
                <c:pt idx="125">
                  <c:v>0.80322250503100001</c:v>
                </c:pt>
                <c:pt idx="126">
                  <c:v>0.53833707519200003</c:v>
                </c:pt>
                <c:pt idx="127">
                  <c:v>0.64834523066000005</c:v>
                </c:pt>
                <c:pt idx="128">
                  <c:v>0.66178306691599997</c:v>
                </c:pt>
                <c:pt idx="129">
                  <c:v>0.67749849880000002</c:v>
                </c:pt>
                <c:pt idx="130">
                  <c:v>0.38474307857899998</c:v>
                </c:pt>
                <c:pt idx="131">
                  <c:v>0.32295985242699998</c:v>
                </c:pt>
                <c:pt idx="132">
                  <c:v>0.117131423431</c:v>
                </c:pt>
                <c:pt idx="133">
                  <c:v>0.24593991716899999</c:v>
                </c:pt>
                <c:pt idx="134">
                  <c:v>0.32343806814199999</c:v>
                </c:pt>
                <c:pt idx="135">
                  <c:v>0.26018535078299998</c:v>
                </c:pt>
                <c:pt idx="136">
                  <c:v>0.22345720876</c:v>
                </c:pt>
                <c:pt idx="137">
                  <c:v>0.117131423431</c:v>
                </c:pt>
                <c:pt idx="138">
                  <c:v>0.117131423431</c:v>
                </c:pt>
                <c:pt idx="139">
                  <c:v>0.117131423431</c:v>
                </c:pt>
                <c:pt idx="140">
                  <c:v>0.24593991716899999</c:v>
                </c:pt>
                <c:pt idx="141">
                  <c:v>0.30924993267099998</c:v>
                </c:pt>
                <c:pt idx="142">
                  <c:v>0.18044089879899999</c:v>
                </c:pt>
                <c:pt idx="143">
                  <c:v>0.117131423431</c:v>
                </c:pt>
                <c:pt idx="144">
                  <c:v>0.117131423431</c:v>
                </c:pt>
                <c:pt idx="145">
                  <c:v>0.117131423431</c:v>
                </c:pt>
                <c:pt idx="146">
                  <c:v>0.117131423431</c:v>
                </c:pt>
                <c:pt idx="147">
                  <c:v>0.24593991716899999</c:v>
                </c:pt>
                <c:pt idx="148">
                  <c:v>0.30924993267099998</c:v>
                </c:pt>
                <c:pt idx="149">
                  <c:v>0.30924993267099998</c:v>
                </c:pt>
                <c:pt idx="150">
                  <c:v>0.18044089879899999</c:v>
                </c:pt>
                <c:pt idx="151">
                  <c:v>9.73352901923E-2</c:v>
                </c:pt>
                <c:pt idx="152">
                  <c:v>9.4368805110399995E-2</c:v>
                </c:pt>
                <c:pt idx="153">
                  <c:v>9.4368805110399995E-2</c:v>
                </c:pt>
                <c:pt idx="154">
                  <c:v>0.24157914055800001</c:v>
                </c:pt>
                <c:pt idx="155">
                  <c:v>0.31393274953099998</c:v>
                </c:pt>
                <c:pt idx="156">
                  <c:v>0.166722557385</c:v>
                </c:pt>
                <c:pt idx="157">
                  <c:v>9.4368805110399995E-2</c:v>
                </c:pt>
                <c:pt idx="158">
                  <c:v>9.4368805110399995E-2</c:v>
                </c:pt>
                <c:pt idx="159">
                  <c:v>9.4368805110399995E-2</c:v>
                </c:pt>
                <c:pt idx="160">
                  <c:v>9.4368805110399995E-2</c:v>
                </c:pt>
                <c:pt idx="161">
                  <c:v>0.24157914055800001</c:v>
                </c:pt>
                <c:pt idx="162">
                  <c:v>0.31393274953099998</c:v>
                </c:pt>
                <c:pt idx="163">
                  <c:v>0.166722557385</c:v>
                </c:pt>
                <c:pt idx="164">
                  <c:v>9.4368805110399995E-2</c:v>
                </c:pt>
                <c:pt idx="165">
                  <c:v>9.4368805110399995E-2</c:v>
                </c:pt>
                <c:pt idx="166">
                  <c:v>9.4368805110399995E-2</c:v>
                </c:pt>
                <c:pt idx="167">
                  <c:v>9.4368805110399995E-2</c:v>
                </c:pt>
                <c:pt idx="168">
                  <c:v>0.24157914055800001</c:v>
                </c:pt>
                <c:pt idx="169">
                  <c:v>0.31393274953099998</c:v>
                </c:pt>
                <c:pt idx="170">
                  <c:v>0.166722557385</c:v>
                </c:pt>
                <c:pt idx="171">
                  <c:v>9.4368805110399995E-2</c:v>
                </c:pt>
                <c:pt idx="172">
                  <c:v>9.4368805110399995E-2</c:v>
                </c:pt>
                <c:pt idx="173">
                  <c:v>9.4368805110399995E-2</c:v>
                </c:pt>
                <c:pt idx="174">
                  <c:v>9.4368805110399995E-2</c:v>
                </c:pt>
                <c:pt idx="175">
                  <c:v>0.24157914055800001</c:v>
                </c:pt>
                <c:pt idx="176">
                  <c:v>0.31393274953099998</c:v>
                </c:pt>
                <c:pt idx="177">
                  <c:v>0.166722557385</c:v>
                </c:pt>
                <c:pt idx="178">
                  <c:v>9.4368805110399995E-2</c:v>
                </c:pt>
                <c:pt idx="179">
                  <c:v>9.4368805110399995E-2</c:v>
                </c:pt>
                <c:pt idx="180">
                  <c:v>9.4368805110399995E-2</c:v>
                </c:pt>
                <c:pt idx="181">
                  <c:v>8.5981715184700006E-2</c:v>
                </c:pt>
                <c:pt idx="182">
                  <c:v>0.24760491431100001</c:v>
                </c:pt>
                <c:pt idx="183">
                  <c:v>0.32740720456900002</c:v>
                </c:pt>
                <c:pt idx="184">
                  <c:v>0.32740720456900002</c:v>
                </c:pt>
                <c:pt idx="185">
                  <c:v>0.16504292154899999</c:v>
                </c:pt>
                <c:pt idx="186">
                  <c:v>8.5241028123099999E-2</c:v>
                </c:pt>
                <c:pt idx="187">
                  <c:v>8.5241028123099999E-2</c:v>
                </c:pt>
                <c:pt idx="188">
                  <c:v>8.5241028123099999E-2</c:v>
                </c:pt>
                <c:pt idx="189">
                  <c:v>0.24760491431100001</c:v>
                </c:pt>
                <c:pt idx="190">
                  <c:v>0.32740720456900002</c:v>
                </c:pt>
                <c:pt idx="191">
                  <c:v>0.16504292154899999</c:v>
                </c:pt>
                <c:pt idx="192">
                  <c:v>8.5241028123099999E-2</c:v>
                </c:pt>
                <c:pt idx="193">
                  <c:v>8.5241028123099999E-2</c:v>
                </c:pt>
                <c:pt idx="194">
                  <c:v>8.5241028123099999E-2</c:v>
                </c:pt>
                <c:pt idx="195">
                  <c:v>8.5241028123099999E-2</c:v>
                </c:pt>
                <c:pt idx="196">
                  <c:v>0.24760491431100001</c:v>
                </c:pt>
                <c:pt idx="197">
                  <c:v>0.32740720456900002</c:v>
                </c:pt>
                <c:pt idx="198">
                  <c:v>0.16504292154899999</c:v>
                </c:pt>
                <c:pt idx="199">
                  <c:v>8.5241028123099999E-2</c:v>
                </c:pt>
                <c:pt idx="200">
                  <c:v>8.5241028123099999E-2</c:v>
                </c:pt>
                <c:pt idx="201">
                  <c:v>8.5241028123099999E-2</c:v>
                </c:pt>
                <c:pt idx="202">
                  <c:v>8.5241028123099999E-2</c:v>
                </c:pt>
                <c:pt idx="203">
                  <c:v>0.24760491431100001</c:v>
                </c:pt>
                <c:pt idx="204">
                  <c:v>0.32740720456900002</c:v>
                </c:pt>
                <c:pt idx="205">
                  <c:v>0.16504292154899999</c:v>
                </c:pt>
                <c:pt idx="206">
                  <c:v>8.5241028123099999E-2</c:v>
                </c:pt>
                <c:pt idx="207">
                  <c:v>8.5241028123099999E-2</c:v>
                </c:pt>
                <c:pt idx="208">
                  <c:v>8.5241028123099999E-2</c:v>
                </c:pt>
                <c:pt idx="209">
                  <c:v>8.5241028123099999E-2</c:v>
                </c:pt>
                <c:pt idx="210">
                  <c:v>0.24760491431100001</c:v>
                </c:pt>
                <c:pt idx="211">
                  <c:v>0.32740720456900002</c:v>
                </c:pt>
                <c:pt idx="212">
                  <c:v>0.16309425561499999</c:v>
                </c:pt>
                <c:pt idx="213">
                  <c:v>8.1658306926399998E-2</c:v>
                </c:pt>
                <c:pt idx="214">
                  <c:v>8.1658306926399998E-2</c:v>
                </c:pt>
                <c:pt idx="215">
                  <c:v>8.1658306926399998E-2</c:v>
                </c:pt>
                <c:pt idx="216">
                  <c:v>8.1658306926399998E-2</c:v>
                </c:pt>
                <c:pt idx="217">
                  <c:v>0.22670359272999999</c:v>
                </c:pt>
                <c:pt idx="218">
                  <c:v>0.297993129573</c:v>
                </c:pt>
                <c:pt idx="219">
                  <c:v>0.152947998093</c:v>
                </c:pt>
                <c:pt idx="220">
                  <c:v>8.1658306926399998E-2</c:v>
                </c:pt>
                <c:pt idx="221">
                  <c:v>8.1658306926399998E-2</c:v>
                </c:pt>
                <c:pt idx="222">
                  <c:v>8.1658306926399998E-2</c:v>
                </c:pt>
                <c:pt idx="223">
                  <c:v>8.1658306926399998E-2</c:v>
                </c:pt>
                <c:pt idx="224">
                  <c:v>0.22670359272999999</c:v>
                </c:pt>
                <c:pt idx="225">
                  <c:v>0.297993129573</c:v>
                </c:pt>
                <c:pt idx="226">
                  <c:v>0.152947998093</c:v>
                </c:pt>
                <c:pt idx="227">
                  <c:v>8.1658306926399998E-2</c:v>
                </c:pt>
                <c:pt idx="228">
                  <c:v>8.1658306926399998E-2</c:v>
                </c:pt>
                <c:pt idx="229">
                  <c:v>8.1658306926399998E-2</c:v>
                </c:pt>
                <c:pt idx="230">
                  <c:v>8.1658306926399998E-2</c:v>
                </c:pt>
                <c:pt idx="231">
                  <c:v>0.22670359272999999</c:v>
                </c:pt>
                <c:pt idx="232">
                  <c:v>0.297993129573</c:v>
                </c:pt>
                <c:pt idx="233">
                  <c:v>0.152947998093</c:v>
                </c:pt>
                <c:pt idx="234">
                  <c:v>8.1658306926399998E-2</c:v>
                </c:pt>
                <c:pt idx="235">
                  <c:v>8.1658306926399998E-2</c:v>
                </c:pt>
                <c:pt idx="236">
                  <c:v>8.1658306926399998E-2</c:v>
                </c:pt>
                <c:pt idx="237">
                  <c:v>8.1658306926399998E-2</c:v>
                </c:pt>
                <c:pt idx="238">
                  <c:v>0.22670359272999999</c:v>
                </c:pt>
                <c:pt idx="239">
                  <c:v>0.297993129573</c:v>
                </c:pt>
                <c:pt idx="240">
                  <c:v>0.152947998093</c:v>
                </c:pt>
                <c:pt idx="241">
                  <c:v>8.1658306926399998E-2</c:v>
                </c:pt>
                <c:pt idx="242">
                  <c:v>8.1658306926399998E-2</c:v>
                </c:pt>
                <c:pt idx="243">
                  <c:v>0.106725229879</c:v>
                </c:pt>
                <c:pt idx="244">
                  <c:v>0.113634858886</c:v>
                </c:pt>
                <c:pt idx="245">
                  <c:v>0.280328656969</c:v>
                </c:pt>
                <c:pt idx="246">
                  <c:v>0.36225872772599998</c:v>
                </c:pt>
                <c:pt idx="247">
                  <c:v>0.36225872772599998</c:v>
                </c:pt>
                <c:pt idx="248">
                  <c:v>0.195565083966</c:v>
                </c:pt>
                <c:pt idx="249">
                  <c:v>0.113634858886</c:v>
                </c:pt>
                <c:pt idx="250">
                  <c:v>0.113634858886</c:v>
                </c:pt>
                <c:pt idx="251">
                  <c:v>0.113634858886</c:v>
                </c:pt>
                <c:pt idx="252">
                  <c:v>0.280328656969</c:v>
                </c:pt>
                <c:pt idx="253">
                  <c:v>0.36225872772599998</c:v>
                </c:pt>
                <c:pt idx="254">
                  <c:v>0.195565083966</c:v>
                </c:pt>
                <c:pt idx="255">
                  <c:v>0.113634858886</c:v>
                </c:pt>
                <c:pt idx="256">
                  <c:v>0.113634858886</c:v>
                </c:pt>
                <c:pt idx="257">
                  <c:v>0.12990703514400001</c:v>
                </c:pt>
                <c:pt idx="258">
                  <c:v>0.45811773647300003</c:v>
                </c:pt>
                <c:pt idx="259">
                  <c:v>0.56231126591900005</c:v>
                </c:pt>
                <c:pt idx="260">
                  <c:v>0.51097245045299999</c:v>
                </c:pt>
                <c:pt idx="261">
                  <c:v>0.50089471260200003</c:v>
                </c:pt>
                <c:pt idx="262">
                  <c:v>0.113634858886</c:v>
                </c:pt>
                <c:pt idx="263">
                  <c:v>0.113634858886</c:v>
                </c:pt>
                <c:pt idx="264">
                  <c:v>0.113634858886</c:v>
                </c:pt>
                <c:pt idx="265">
                  <c:v>0.113634858886</c:v>
                </c:pt>
                <c:pt idx="266">
                  <c:v>0.280328656969</c:v>
                </c:pt>
                <c:pt idx="267">
                  <c:v>0.36225872772599998</c:v>
                </c:pt>
                <c:pt idx="268">
                  <c:v>0.195565083966</c:v>
                </c:pt>
                <c:pt idx="269">
                  <c:v>0.113634858886</c:v>
                </c:pt>
                <c:pt idx="270">
                  <c:v>0.113634858886</c:v>
                </c:pt>
                <c:pt idx="271">
                  <c:v>0.113634858886</c:v>
                </c:pt>
                <c:pt idx="272">
                  <c:v>0.113634858886</c:v>
                </c:pt>
                <c:pt idx="273">
                  <c:v>0.96790252365100005</c:v>
                </c:pt>
                <c:pt idx="274">
                  <c:v>0.92070596260199999</c:v>
                </c:pt>
                <c:pt idx="275">
                  <c:v>0.45249550786699999</c:v>
                </c:pt>
                <c:pt idx="276">
                  <c:v>0.39503815915099999</c:v>
                </c:pt>
                <c:pt idx="277">
                  <c:v>0.54518793998399995</c:v>
                </c:pt>
                <c:pt idx="278">
                  <c:v>1.05957910976</c:v>
                </c:pt>
                <c:pt idx="279">
                  <c:v>1.05957910976</c:v>
                </c:pt>
                <c:pt idx="280">
                  <c:v>0.64305127036300003</c:v>
                </c:pt>
                <c:pt idx="281">
                  <c:v>0.56939770566100001</c:v>
                </c:pt>
                <c:pt idx="282">
                  <c:v>0.45249550786699999</c:v>
                </c:pt>
                <c:pt idx="283">
                  <c:v>0.56027550636900003</c:v>
                </c:pt>
                <c:pt idx="284">
                  <c:v>0.45143438993099999</c:v>
                </c:pt>
                <c:pt idx="285">
                  <c:v>0.39503815915099999</c:v>
                </c:pt>
                <c:pt idx="286">
                  <c:v>0.39503815915099999</c:v>
                </c:pt>
                <c:pt idx="287">
                  <c:v>0.630118623381</c:v>
                </c:pt>
                <c:pt idx="288">
                  <c:v>0.705539534829</c:v>
                </c:pt>
                <c:pt idx="289">
                  <c:v>0.84762834453699998</c:v>
                </c:pt>
                <c:pt idx="290">
                  <c:v>0.62062011705300002</c:v>
                </c:pt>
                <c:pt idx="291">
                  <c:v>0.67881388688699995</c:v>
                </c:pt>
                <c:pt idx="292">
                  <c:v>0.39503815915099999</c:v>
                </c:pt>
                <c:pt idx="293">
                  <c:v>0.69354153760600001</c:v>
                </c:pt>
                <c:pt idx="294">
                  <c:v>0.81834842082699999</c:v>
                </c:pt>
                <c:pt idx="295">
                  <c:v>1.2554902533400001</c:v>
                </c:pt>
                <c:pt idx="296">
                  <c:v>1.0954814993499999</c:v>
                </c:pt>
                <c:pt idx="297">
                  <c:v>1.0056963692300001</c:v>
                </c:pt>
                <c:pt idx="298">
                  <c:v>1.1457881215300001</c:v>
                </c:pt>
                <c:pt idx="299">
                  <c:v>1.27869533942</c:v>
                </c:pt>
                <c:pt idx="300">
                  <c:v>1.62712756694</c:v>
                </c:pt>
                <c:pt idx="301">
                  <c:v>1.74762562548</c:v>
                </c:pt>
                <c:pt idx="302">
                  <c:v>1.79789333607</c:v>
                </c:pt>
                <c:pt idx="303">
                  <c:v>1.68099002494</c:v>
                </c:pt>
                <c:pt idx="304">
                  <c:v>1.41539693329</c:v>
                </c:pt>
                <c:pt idx="305">
                  <c:v>1.46657945204</c:v>
                </c:pt>
                <c:pt idx="306">
                  <c:v>1.0642653658300001</c:v>
                </c:pt>
                <c:pt idx="307">
                  <c:v>0.43205410363399999</c:v>
                </c:pt>
                <c:pt idx="308">
                  <c:v>2.00276461713</c:v>
                </c:pt>
                <c:pt idx="309">
                  <c:v>1.85347562018</c:v>
                </c:pt>
                <c:pt idx="310">
                  <c:v>1.5867076851299999</c:v>
                </c:pt>
                <c:pt idx="311">
                  <c:v>1.28338380011</c:v>
                </c:pt>
                <c:pt idx="312">
                  <c:v>0.74420806442800003</c:v>
                </c:pt>
                <c:pt idx="313">
                  <c:v>1.0786359779100001</c:v>
                </c:pt>
                <c:pt idx="314">
                  <c:v>1.64618674995</c:v>
                </c:pt>
                <c:pt idx="315">
                  <c:v>1.7908319298199999</c:v>
                </c:pt>
                <c:pt idx="316">
                  <c:v>1.1745711233</c:v>
                </c:pt>
                <c:pt idx="317">
                  <c:v>0.48613660502099998</c:v>
                </c:pt>
                <c:pt idx="318">
                  <c:v>0.93494925773199999</c:v>
                </c:pt>
                <c:pt idx="319">
                  <c:v>1.11455159525</c:v>
                </c:pt>
                <c:pt idx="320">
                  <c:v>1.4953174795099999</c:v>
                </c:pt>
                <c:pt idx="321">
                  <c:v>1.78628213989</c:v>
                </c:pt>
                <c:pt idx="322">
                  <c:v>1.45676061404</c:v>
                </c:pt>
                <c:pt idx="323">
                  <c:v>1.4978589684600001</c:v>
                </c:pt>
                <c:pt idx="324">
                  <c:v>2.0536812583900002</c:v>
                </c:pt>
                <c:pt idx="325">
                  <c:v>2.2245196698399998</c:v>
                </c:pt>
                <c:pt idx="326">
                  <c:v>1.89045022799</c:v>
                </c:pt>
                <c:pt idx="327">
                  <c:v>2.2111039900399998</c:v>
                </c:pt>
                <c:pt idx="328">
                  <c:v>1.71338717481</c:v>
                </c:pt>
                <c:pt idx="329">
                  <c:v>1.59485001785</c:v>
                </c:pt>
                <c:pt idx="330">
                  <c:v>1.3182577332600001</c:v>
                </c:pt>
                <c:pt idx="331">
                  <c:v>1.1125471523599999</c:v>
                </c:pt>
                <c:pt idx="332">
                  <c:v>0.99960720154899996</c:v>
                </c:pt>
                <c:pt idx="333">
                  <c:v>1.55638585677</c:v>
                </c:pt>
                <c:pt idx="334">
                  <c:v>2.1496528902900001</c:v>
                </c:pt>
                <c:pt idx="335">
                  <c:v>1.8637503741300001</c:v>
                </c:pt>
                <c:pt idx="336">
                  <c:v>2.2228260787399998</c:v>
                </c:pt>
                <c:pt idx="337">
                  <c:v>1.64797800583</c:v>
                </c:pt>
                <c:pt idx="338">
                  <c:v>1.0697821032399999</c:v>
                </c:pt>
                <c:pt idx="339">
                  <c:v>1.5871606248500001</c:v>
                </c:pt>
                <c:pt idx="340">
                  <c:v>1.63026584724</c:v>
                </c:pt>
                <c:pt idx="341">
                  <c:v>2.12597458196</c:v>
                </c:pt>
                <c:pt idx="342">
                  <c:v>1.7775433465199999</c:v>
                </c:pt>
                <c:pt idx="343">
                  <c:v>2.2623409629700002</c:v>
                </c:pt>
                <c:pt idx="344">
                  <c:v>2.44902366649</c:v>
                </c:pt>
                <c:pt idx="345">
                  <c:v>1.9426671556699999</c:v>
                </c:pt>
                <c:pt idx="346">
                  <c:v>2.20859413742</c:v>
                </c:pt>
                <c:pt idx="347">
                  <c:v>1.6446363491</c:v>
                </c:pt>
                <c:pt idx="348">
                  <c:v>1.3608560026800001</c:v>
                </c:pt>
                <c:pt idx="349">
                  <c:v>2.1942222025599998</c:v>
                </c:pt>
                <c:pt idx="350">
                  <c:v>2.8622301316700001</c:v>
                </c:pt>
                <c:pt idx="351">
                  <c:v>3.0201647766900002</c:v>
                </c:pt>
                <c:pt idx="352">
                  <c:v>2.7257451419700001</c:v>
                </c:pt>
                <c:pt idx="353">
                  <c:v>2.8587673309200001</c:v>
                </c:pt>
                <c:pt idx="354">
                  <c:v>2.3953810093599999</c:v>
                </c:pt>
                <c:pt idx="355">
                  <c:v>1.7523987436899999</c:v>
                </c:pt>
                <c:pt idx="356">
                  <c:v>2.6971147000900002</c:v>
                </c:pt>
                <c:pt idx="357">
                  <c:v>3.1531814540899998</c:v>
                </c:pt>
                <c:pt idx="358">
                  <c:v>3.0560909762200001</c:v>
                </c:pt>
                <c:pt idx="359">
                  <c:v>2.3880778662400002</c:v>
                </c:pt>
                <c:pt idx="360">
                  <c:v>2.1906309825400001</c:v>
                </c:pt>
                <c:pt idx="361">
                  <c:v>3.2790372967499999</c:v>
                </c:pt>
                <c:pt idx="362">
                  <c:v>3.5412755039400001</c:v>
                </c:pt>
                <c:pt idx="363">
                  <c:v>3.09943727409</c:v>
                </c:pt>
                <c:pt idx="364">
                  <c:v>1.87799289764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53056"/>
        <c:axId val="67859200"/>
      </c:lineChart>
      <c:catAx>
        <c:axId val="65453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59200"/>
        <c:crosses val="autoZero"/>
        <c:auto val="1"/>
        <c:lblAlgn val="ctr"/>
        <c:lblOffset val="100"/>
        <c:tickMarkSkip val="31"/>
        <c:noMultiLvlLbl val="0"/>
      </c:catAx>
      <c:valAx>
        <c:axId val="678592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PM2.5 (tons)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53056"/>
        <c:crossesAt val="1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2011 </a:t>
            </a:r>
            <a:r>
              <a:rPr lang="en-US" sz="1800" dirty="0" smtClean="0"/>
              <a:t>and 2025 </a:t>
            </a:r>
            <a:r>
              <a:rPr lang="en-US" sz="1800" dirty="0"/>
              <a:t>Projected</a:t>
            </a:r>
            <a:r>
              <a:rPr lang="en-US" sz="1800" baseline="0" dirty="0"/>
              <a:t> Emissions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18705628394049"/>
          <c:y val="0.11387536032417361"/>
          <c:w val="0.84848679276377093"/>
          <c:h val="0.71489589732533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'All Sectors 2025eh'!$A$5</c:f>
              <c:strCache>
                <c:ptCount val="1"/>
                <c:pt idx="0">
                  <c:v>Point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Sectors 2025eh'!$D$4:$O$4</c:f>
              <c:strCache>
                <c:ptCount val="12"/>
                <c:pt idx="0">
                  <c:v>2011 NH3</c:v>
                </c:pt>
                <c:pt idx="1">
                  <c:v>2025 NH3</c:v>
                </c:pt>
                <c:pt idx="2">
                  <c:v>2011 NOX</c:v>
                </c:pt>
                <c:pt idx="3">
                  <c:v>2025 NOX</c:v>
                </c:pt>
                <c:pt idx="4">
                  <c:v>2011 PM10</c:v>
                </c:pt>
                <c:pt idx="5">
                  <c:v>2025 PM10</c:v>
                </c:pt>
                <c:pt idx="6">
                  <c:v>2011 PM2.5</c:v>
                </c:pt>
                <c:pt idx="7">
                  <c:v>2025 PM2.5</c:v>
                </c:pt>
                <c:pt idx="8">
                  <c:v>2011 SO2</c:v>
                </c:pt>
                <c:pt idx="9">
                  <c:v>2025 SO2</c:v>
                </c:pt>
                <c:pt idx="10">
                  <c:v>2011 VOC</c:v>
                </c:pt>
                <c:pt idx="11">
                  <c:v>2025 VOC</c:v>
                </c:pt>
              </c:strCache>
            </c:strRef>
          </c:cat>
          <c:val>
            <c:numRef>
              <c:f>'All Sectors 2025eh'!$D$5:$O$5</c:f>
              <c:numCache>
                <c:formatCode>#,##0</c:formatCode>
                <c:ptCount val="12"/>
                <c:pt idx="0">
                  <c:v>96757.482903729004</c:v>
                </c:pt>
                <c:pt idx="1">
                  <c:v>118626.67881072957</c:v>
                </c:pt>
                <c:pt idx="2">
                  <c:v>3746251.1919873646</c:v>
                </c:pt>
                <c:pt idx="3">
                  <c:v>3129112.3072983255</c:v>
                </c:pt>
                <c:pt idx="4">
                  <c:v>764606.07737975032</c:v>
                </c:pt>
                <c:pt idx="5">
                  <c:v>778775.75392516889</c:v>
                </c:pt>
                <c:pt idx="6">
                  <c:v>537054.99812902883</c:v>
                </c:pt>
                <c:pt idx="7">
                  <c:v>558105.68901384901</c:v>
                </c:pt>
                <c:pt idx="8">
                  <c:v>5768773.0549885677</c:v>
                </c:pt>
                <c:pt idx="9">
                  <c:v>2342171.1398835634</c:v>
                </c:pt>
                <c:pt idx="10">
                  <c:v>1000695.2548682434</c:v>
                </c:pt>
                <c:pt idx="11">
                  <c:v>1059266.8693534706</c:v>
                </c:pt>
              </c:numCache>
            </c:numRef>
          </c:val>
        </c:ser>
        <c:ser>
          <c:idx val="1"/>
          <c:order val="1"/>
          <c:tx>
            <c:strRef>
              <c:f>'All Sectors 2025eh'!$A$6</c:f>
              <c:strCache>
                <c:ptCount val="1"/>
                <c:pt idx="0">
                  <c:v>Nonpoint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Sectors 2025eh'!$D$4:$O$4</c:f>
              <c:strCache>
                <c:ptCount val="12"/>
                <c:pt idx="0">
                  <c:v>2011 NH3</c:v>
                </c:pt>
                <c:pt idx="1">
                  <c:v>2025 NH3</c:v>
                </c:pt>
                <c:pt idx="2">
                  <c:v>2011 NOX</c:v>
                </c:pt>
                <c:pt idx="3">
                  <c:v>2025 NOX</c:v>
                </c:pt>
                <c:pt idx="4">
                  <c:v>2011 PM10</c:v>
                </c:pt>
                <c:pt idx="5">
                  <c:v>2025 PM10</c:v>
                </c:pt>
                <c:pt idx="6">
                  <c:v>2011 PM2.5</c:v>
                </c:pt>
                <c:pt idx="7">
                  <c:v>2025 PM2.5</c:v>
                </c:pt>
                <c:pt idx="8">
                  <c:v>2011 SO2</c:v>
                </c:pt>
                <c:pt idx="9">
                  <c:v>2025 SO2</c:v>
                </c:pt>
                <c:pt idx="10">
                  <c:v>2011 VOC</c:v>
                </c:pt>
                <c:pt idx="11">
                  <c:v>2025 VOC</c:v>
                </c:pt>
              </c:strCache>
            </c:strRef>
          </c:cat>
          <c:val>
            <c:numRef>
              <c:f>'All Sectors 2025eh'!$D$6:$O$6</c:f>
              <c:numCache>
                <c:formatCode>#,##0</c:formatCode>
                <c:ptCount val="12"/>
                <c:pt idx="0">
                  <c:v>3633033.3713481878</c:v>
                </c:pt>
                <c:pt idx="1">
                  <c:v>3727293.9629046218</c:v>
                </c:pt>
                <c:pt idx="2">
                  <c:v>2651424.9906796599</c:v>
                </c:pt>
                <c:pt idx="3">
                  <c:v>2326097.56358728</c:v>
                </c:pt>
                <c:pt idx="4">
                  <c:v>7811470.1624827441</c:v>
                </c:pt>
                <c:pt idx="5">
                  <c:v>8674839.9998157565</c:v>
                </c:pt>
                <c:pt idx="6">
                  <c:v>1860803.452448488</c:v>
                </c:pt>
                <c:pt idx="7">
                  <c:v>1944786.2079799669</c:v>
                </c:pt>
                <c:pt idx="8">
                  <c:v>418119.94265128189</c:v>
                </c:pt>
                <c:pt idx="9">
                  <c:v>164098.39413153645</c:v>
                </c:pt>
                <c:pt idx="10">
                  <c:v>6799650.6780282082</c:v>
                </c:pt>
                <c:pt idx="11">
                  <c:v>7421184.7166164406</c:v>
                </c:pt>
              </c:numCache>
            </c:numRef>
          </c:val>
        </c:ser>
        <c:ser>
          <c:idx val="2"/>
          <c:order val="2"/>
          <c:tx>
            <c:strRef>
              <c:f>'All Sectors 2025eh'!$A$7</c:f>
              <c:strCache>
                <c:ptCount val="1"/>
                <c:pt idx="0">
                  <c:v>Onroad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Sectors 2025eh'!$D$4:$O$4</c:f>
              <c:strCache>
                <c:ptCount val="12"/>
                <c:pt idx="0">
                  <c:v>2011 NH3</c:v>
                </c:pt>
                <c:pt idx="1">
                  <c:v>2025 NH3</c:v>
                </c:pt>
                <c:pt idx="2">
                  <c:v>2011 NOX</c:v>
                </c:pt>
                <c:pt idx="3">
                  <c:v>2025 NOX</c:v>
                </c:pt>
                <c:pt idx="4">
                  <c:v>2011 PM10</c:v>
                </c:pt>
                <c:pt idx="5">
                  <c:v>2025 PM10</c:v>
                </c:pt>
                <c:pt idx="6">
                  <c:v>2011 PM2.5</c:v>
                </c:pt>
                <c:pt idx="7">
                  <c:v>2025 PM2.5</c:v>
                </c:pt>
                <c:pt idx="8">
                  <c:v>2011 SO2</c:v>
                </c:pt>
                <c:pt idx="9">
                  <c:v>2025 SO2</c:v>
                </c:pt>
                <c:pt idx="10">
                  <c:v>2011 VOC</c:v>
                </c:pt>
                <c:pt idx="11">
                  <c:v>2025 VOC</c:v>
                </c:pt>
              </c:strCache>
            </c:strRef>
          </c:cat>
          <c:val>
            <c:numRef>
              <c:f>'All Sectors 2025eh'!$D$7:$O$7</c:f>
              <c:numCache>
                <c:formatCode>#,##0</c:formatCode>
                <c:ptCount val="12"/>
                <c:pt idx="0">
                  <c:v>120804.72972940526</c:v>
                </c:pt>
                <c:pt idx="1">
                  <c:v>85520.624443257009</c:v>
                </c:pt>
                <c:pt idx="2">
                  <c:v>5719979.4735216321</c:v>
                </c:pt>
                <c:pt idx="3">
                  <c:v>1707692.0597937594</c:v>
                </c:pt>
                <c:pt idx="4">
                  <c:v>367667.34232258907</c:v>
                </c:pt>
                <c:pt idx="5">
                  <c:v>280816.35278632905</c:v>
                </c:pt>
                <c:pt idx="6">
                  <c:v>194689.91162815708</c:v>
                </c:pt>
                <c:pt idx="7">
                  <c:v>83019.151002323008</c:v>
                </c:pt>
                <c:pt idx="8">
                  <c:v>29664.747626150442</c:v>
                </c:pt>
                <c:pt idx="9">
                  <c:v>13759.0384273851</c:v>
                </c:pt>
                <c:pt idx="10">
                  <c:v>2709470.0841756011</c:v>
                </c:pt>
                <c:pt idx="11">
                  <c:v>904712.63970217307</c:v>
                </c:pt>
              </c:numCache>
            </c:numRef>
          </c:val>
        </c:ser>
        <c:ser>
          <c:idx val="3"/>
          <c:order val="3"/>
          <c:tx>
            <c:strRef>
              <c:f>'All Sectors 2025eh'!$A$8</c:f>
              <c:strCache>
                <c:ptCount val="1"/>
                <c:pt idx="0">
                  <c:v>Nonroad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Sectors 2025eh'!$D$4:$O$4</c:f>
              <c:strCache>
                <c:ptCount val="12"/>
                <c:pt idx="0">
                  <c:v>2011 NH3</c:v>
                </c:pt>
                <c:pt idx="1">
                  <c:v>2025 NH3</c:v>
                </c:pt>
                <c:pt idx="2">
                  <c:v>2011 NOX</c:v>
                </c:pt>
                <c:pt idx="3">
                  <c:v>2025 NOX</c:v>
                </c:pt>
                <c:pt idx="4">
                  <c:v>2011 PM10</c:v>
                </c:pt>
                <c:pt idx="5">
                  <c:v>2025 PM10</c:v>
                </c:pt>
                <c:pt idx="6">
                  <c:v>2011 PM2.5</c:v>
                </c:pt>
                <c:pt idx="7">
                  <c:v>2025 PM2.5</c:v>
                </c:pt>
                <c:pt idx="8">
                  <c:v>2011 SO2</c:v>
                </c:pt>
                <c:pt idx="9">
                  <c:v>2025 SO2</c:v>
                </c:pt>
                <c:pt idx="10">
                  <c:v>2011 VOC</c:v>
                </c:pt>
                <c:pt idx="11">
                  <c:v>2025 VOC</c:v>
                </c:pt>
              </c:strCache>
            </c:strRef>
          </c:cat>
          <c:val>
            <c:numRef>
              <c:f>'All Sectors 2025eh'!$D$8:$O$8</c:f>
              <c:numCache>
                <c:formatCode>#,##0</c:formatCode>
                <c:ptCount val="12"/>
                <c:pt idx="0">
                  <c:v>2627.0830870828213</c:v>
                </c:pt>
                <c:pt idx="1">
                  <c:v>3542.6128621283287</c:v>
                </c:pt>
                <c:pt idx="2">
                  <c:v>1630300.8493616027</c:v>
                </c:pt>
                <c:pt idx="3">
                  <c:v>794769.94188211847</c:v>
                </c:pt>
                <c:pt idx="4">
                  <c:v>162416.91173030145</c:v>
                </c:pt>
                <c:pt idx="5">
                  <c:v>77614.53530495867</c:v>
                </c:pt>
                <c:pt idx="6">
                  <c:v>154656.65596719921</c:v>
                </c:pt>
                <c:pt idx="7">
                  <c:v>72788.481052963572</c:v>
                </c:pt>
                <c:pt idx="8">
                  <c:v>4031.0200310893365</c:v>
                </c:pt>
                <c:pt idx="9">
                  <c:v>2087.6069812039045</c:v>
                </c:pt>
                <c:pt idx="10">
                  <c:v>2024419.0285638506</c:v>
                </c:pt>
                <c:pt idx="11">
                  <c:v>1179394.886828372</c:v>
                </c:pt>
              </c:numCache>
            </c:numRef>
          </c:val>
        </c:ser>
        <c:ser>
          <c:idx val="4"/>
          <c:order val="4"/>
          <c:tx>
            <c:strRef>
              <c:f>'All Sectors 2025eh'!$A$9</c:f>
              <c:strCache>
                <c:ptCount val="1"/>
                <c:pt idx="0">
                  <c:v>Fires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 Sectors 2025eh'!$D$4:$O$4</c:f>
              <c:strCache>
                <c:ptCount val="12"/>
                <c:pt idx="0">
                  <c:v>2011 NH3</c:v>
                </c:pt>
                <c:pt idx="1">
                  <c:v>2025 NH3</c:v>
                </c:pt>
                <c:pt idx="2">
                  <c:v>2011 NOX</c:v>
                </c:pt>
                <c:pt idx="3">
                  <c:v>2025 NOX</c:v>
                </c:pt>
                <c:pt idx="4">
                  <c:v>2011 PM10</c:v>
                </c:pt>
                <c:pt idx="5">
                  <c:v>2025 PM10</c:v>
                </c:pt>
                <c:pt idx="6">
                  <c:v>2011 PM2.5</c:v>
                </c:pt>
                <c:pt idx="7">
                  <c:v>2025 PM2.5</c:v>
                </c:pt>
                <c:pt idx="8">
                  <c:v>2011 SO2</c:v>
                </c:pt>
                <c:pt idx="9">
                  <c:v>2025 SO2</c:v>
                </c:pt>
                <c:pt idx="10">
                  <c:v>2011 VOC</c:v>
                </c:pt>
                <c:pt idx="11">
                  <c:v>2025 VOC</c:v>
                </c:pt>
              </c:strCache>
            </c:strRef>
          </c:cat>
          <c:val>
            <c:numRef>
              <c:f>'All Sectors 2025eh'!$D$9:$O$9</c:f>
              <c:numCache>
                <c:formatCode>#,##0</c:formatCode>
                <c:ptCount val="12"/>
                <c:pt idx="0">
                  <c:v>329329.63988668052</c:v>
                </c:pt>
                <c:pt idx="1">
                  <c:v>329329.63988668052</c:v>
                </c:pt>
                <c:pt idx="2">
                  <c:v>333398.2051832237</c:v>
                </c:pt>
                <c:pt idx="3">
                  <c:v>333398.2051832237</c:v>
                </c:pt>
                <c:pt idx="4">
                  <c:v>2171987.4336979841</c:v>
                </c:pt>
                <c:pt idx="5">
                  <c:v>2171987.4336979841</c:v>
                </c:pt>
                <c:pt idx="6">
                  <c:v>1844262.909727355</c:v>
                </c:pt>
                <c:pt idx="7">
                  <c:v>1844262.909727355</c:v>
                </c:pt>
                <c:pt idx="8">
                  <c:v>165773.10446012416</c:v>
                </c:pt>
                <c:pt idx="9">
                  <c:v>165773.10446012416</c:v>
                </c:pt>
                <c:pt idx="10">
                  <c:v>4688094.451572041</c:v>
                </c:pt>
                <c:pt idx="11">
                  <c:v>4688094.451572041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216704"/>
        <c:axId val="68218240"/>
      </c:barChart>
      <c:catAx>
        <c:axId val="68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18240"/>
        <c:crosses val="autoZero"/>
        <c:auto val="1"/>
        <c:lblAlgn val="ctr"/>
        <c:lblOffset val="100"/>
        <c:tickLblSkip val="1"/>
        <c:noMultiLvlLbl val="0"/>
      </c:catAx>
      <c:valAx>
        <c:axId val="68218240"/>
        <c:scaling>
          <c:orientation val="minMax"/>
          <c:max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NH3</a:t>
            </a:r>
            <a:r>
              <a:rPr lang="en-US" baseline="0" dirty="0" smtClean="0"/>
              <a:t> slight increase; Onroad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 going down a lot and point some, nonpoint PM10 going up, Point SO2 going down, Nonpoint VOC going up, but Nonroad going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 quick introduction to emissions modeling</a:t>
            </a:r>
          </a:p>
          <a:p>
            <a:r>
              <a:rPr lang="en-US" baseline="0" dirty="0" smtClean="0"/>
              <a:t>Specifics about 2011v6.2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quickly: Ancillary data = temporal profiles,</a:t>
            </a:r>
            <a:r>
              <a:rPr lang="en-US" baseline="0" dirty="0" smtClean="0"/>
              <a:t> speciation profiles, spatial surrogates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r>
              <a:rPr lang="en-US" baseline="0" dirty="0" smtClean="0"/>
              <a:t> in northeast, Mississippi valley,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CDB is where</a:t>
            </a:r>
            <a:r>
              <a:rPr lang="en-US" baseline="0" dirty="0" smtClean="0"/>
              <a:t> you update age distribution/fleet mix, I/M program.  MOVES databases for LEV standards and regional fuel changes by year.  Regulations are controlled by MOVES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</a:t>
            </a:r>
            <a:r>
              <a:rPr lang="en-US" baseline="0" dirty="0" smtClean="0"/>
              <a:t> there is variation even in the national projection b/c of difference mix of vehicle/fuels by state/county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AF8CA-7276-47C2-B7A7-4D158E216C1C}" type="datetime1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91E54-FDBA-45F8-91F6-5708D7EC203B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6E3F2-AFAA-4D24-8B99-FEF50B4E69E7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9200F-E07E-4ECE-96C1-2B9230187227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365125"/>
          </a:xfrm>
        </p:spPr>
        <p:txBody>
          <a:bodyPr/>
          <a:lstStyle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F2F83-966E-4094-B6DF-D5B25EAF193A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C6A6-87B3-41A2-A18F-7E4E7206EED7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539EC-FA9C-4557-ADEF-16E6D24D8931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A3DEE-D6A2-4108-BF0D-8CD761C1BB4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8D2DA-F72F-4073-86DF-B0C2701F745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E3D3F-4CC0-49A9-B7A6-D83A4BA290F6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airmarkets/powersectormodeling.html" TargetMode="External"/><Relationship Id="rId2" Type="http://schemas.openxmlformats.org/officeDocument/2006/relationships/hyperlink" Target="http://www.epa.gov/ttn/chief/emch/index.html#20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yth.alison@ep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chief/net/2011inventor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39"/>
            <a:ext cx="7772400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EPA's 2011v6.2 Platform Future Year Emissions Inventory Projections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October 6, 2015</a:t>
            </a:r>
          </a:p>
          <a:p>
            <a:pPr algn="ctr"/>
            <a:r>
              <a:rPr lang="en-US" dirty="0" smtClean="0"/>
              <a:t>Alison Eyth, Rich Mason</a:t>
            </a:r>
            <a:r>
              <a:rPr lang="en-US" dirty="0"/>
              <a:t> </a:t>
            </a:r>
            <a:r>
              <a:rPr lang="en-US" dirty="0" smtClean="0"/>
              <a:t>(EPA OAQPS EIAG*)</a:t>
            </a:r>
            <a:br>
              <a:rPr lang="en-US" dirty="0" smtClean="0"/>
            </a:br>
            <a:r>
              <a:rPr lang="en-US" dirty="0" smtClean="0"/>
              <a:t>Alexis Zubrow (Volpe, DOT)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* Emission Inventory and Analysis Group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1540322"/>
            <a:ext cx="6788942" cy="45259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Unit-specific EGU Temporal Profiles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731078" y="2813848"/>
            <a:ext cx="457200" cy="1828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9666" y="3039879"/>
            <a:ext cx="192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 emissions at this unit going down in future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31078" y="523108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Average profiles do not include gaps in service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6161383" y="5581030"/>
            <a:ext cx="304800" cy="6560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281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Emissions Capped at Historic Annual Max Levels</a:t>
            </a:r>
            <a:endParaRPr lang="en-US" dirty="0"/>
          </a:p>
        </p:txBody>
      </p:sp>
      <p:pic>
        <p:nvPicPr>
          <p:cNvPr id="6" name="Picture 5" descr="C:\Users\AEyth\Documents\FY15\CAMD\plots\summer_nox_adjustments\cem_2011_2017_1356_4_nox_21041_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164"/>
            <a:ext cx="7543800" cy="485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73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84432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Regional Average Profiles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800" y="1247971"/>
            <a:ext cx="8555832" cy="143038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Use for unmatched units, new units, fuel switches, 0 base year</a:t>
            </a:r>
          </a:p>
          <a:p>
            <a:r>
              <a:rPr lang="en-US" dirty="0" smtClean="0"/>
              <a:t>Profiles now vary by fuel (</a:t>
            </a:r>
            <a:r>
              <a:rPr lang="en-US" dirty="0" smtClean="0">
                <a:solidFill>
                  <a:srgbClr val="00FFFF"/>
                </a:solidFill>
              </a:rPr>
              <a:t>coal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FDF11"/>
                </a:solidFill>
              </a:rPr>
              <a:t>gas</a:t>
            </a:r>
            <a:r>
              <a:rPr lang="en-US" dirty="0" smtClean="0"/>
              <a:t>, composite) and region</a:t>
            </a:r>
          </a:p>
          <a:p>
            <a:r>
              <a:rPr lang="en-US" dirty="0" smtClean="0"/>
              <a:t>Diurnal profiles now vary by </a:t>
            </a:r>
            <a:r>
              <a:rPr lang="en-US" dirty="0" smtClean="0">
                <a:solidFill>
                  <a:srgbClr val="0070C0"/>
                </a:solidFill>
              </a:rPr>
              <a:t>winter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summer</a:t>
            </a:r>
            <a:r>
              <a:rPr lang="en-US" dirty="0" smtClean="0"/>
              <a:t>, and composite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Previous platforms only used composite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16" y="2503247"/>
            <a:ext cx="4811315" cy="37563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2436375"/>
            <a:ext cx="5184299" cy="3888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1000" y="4038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Reflect some changes in MOVES input databases:</a:t>
            </a:r>
          </a:p>
          <a:p>
            <a:pPr lvl="1"/>
            <a:r>
              <a:rPr lang="en-US" dirty="0" smtClean="0"/>
              <a:t>Regulatory impacts (also incorporated into MOVES code)</a:t>
            </a:r>
          </a:p>
          <a:p>
            <a:pPr lvl="1"/>
            <a:r>
              <a:rPr lang="en-US" dirty="0" smtClean="0"/>
              <a:t>Inspection and Maintenance programs</a:t>
            </a:r>
          </a:p>
          <a:p>
            <a:pPr lvl="1"/>
            <a:r>
              <a:rPr lang="en-US" dirty="0" smtClean="0"/>
              <a:t>Vehicle age distributions</a:t>
            </a:r>
          </a:p>
          <a:p>
            <a:pPr lvl="1"/>
            <a:r>
              <a:rPr lang="en-US" dirty="0" smtClean="0"/>
              <a:t>Fuel changes </a:t>
            </a:r>
          </a:p>
          <a:p>
            <a:pPr lvl="1"/>
            <a:r>
              <a:rPr lang="en-US" dirty="0" smtClean="0"/>
              <a:t>Speciation changes due to fuel changes</a:t>
            </a:r>
          </a:p>
          <a:p>
            <a:r>
              <a:rPr lang="en-US" dirty="0" smtClean="0"/>
              <a:t>SMOKE: Future year VMT and other activity data</a:t>
            </a:r>
          </a:p>
          <a:p>
            <a:r>
              <a:rPr lang="en-US" dirty="0" smtClean="0"/>
              <a:t>Constant between base year and future year:</a:t>
            </a:r>
          </a:p>
          <a:p>
            <a:pPr lvl="1"/>
            <a:r>
              <a:rPr lang="en-US" dirty="0" smtClean="0"/>
              <a:t>Counties for which emission factors are computed (i.e., “representative counties”)</a:t>
            </a:r>
          </a:p>
          <a:p>
            <a:pPr lvl="1"/>
            <a:r>
              <a:rPr lang="en-US" dirty="0" smtClean="0"/>
              <a:t>Meteorology</a:t>
            </a:r>
          </a:p>
          <a:p>
            <a:pPr lvl="1"/>
            <a:r>
              <a:rPr lang="en-US" dirty="0" smtClean="0"/>
              <a:t>Temporal profiles and spatial surrogates </a:t>
            </a:r>
          </a:p>
          <a:p>
            <a:pPr lvl="2"/>
            <a:r>
              <a:rPr lang="en-US" dirty="0" smtClean="0"/>
              <a:t>Updated for 2011v6.2 (see </a:t>
            </a:r>
            <a:r>
              <a:rPr lang="en-US" dirty="0" smtClean="0"/>
              <a:t>Technical Support Document)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Onroad</a:t>
            </a:r>
            <a:r>
              <a:rPr lang="en-US" dirty="0" smtClean="0"/>
              <a:t> Projections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734"/>
            <a:ext cx="8382000" cy="13603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</a:t>
            </a:r>
            <a:r>
              <a:rPr lang="en-US" dirty="0" smtClean="0"/>
              <a:t>Annual Energy Outlook (AEO) 2014 </a:t>
            </a:r>
            <a:r>
              <a:rPr lang="en-US" dirty="0"/>
              <a:t>to get overall </a:t>
            </a:r>
            <a:r>
              <a:rPr lang="en-US" dirty="0" smtClean="0"/>
              <a:t>magnitude (varies slightly due to vehicle / fuel mix)</a:t>
            </a:r>
            <a:endParaRPr lang="en-US" dirty="0"/>
          </a:p>
          <a:p>
            <a:r>
              <a:rPr lang="en-US" dirty="0" smtClean="0"/>
              <a:t>2011v6.2 adjusts </a:t>
            </a:r>
            <a:r>
              <a:rPr lang="en-US" dirty="0"/>
              <a:t>light duty (LD) VMT projections geographically based on human population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 Miles Traveled Projections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1" y="3200400"/>
            <a:ext cx="4439604" cy="260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790087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AEO projection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831068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 adjustments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78" y="3200400"/>
            <a:ext cx="4439604" cy="26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20" y="1685467"/>
            <a:ext cx="4581541" cy="28202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80" y="216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Projecting Vehicle Age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21" y="1676400"/>
            <a:ext cx="4581541" cy="28202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25451" y="3506054"/>
            <a:ext cx="0" cy="990600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58000" y="4001354"/>
            <a:ext cx="0" cy="875446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956422" y="3920378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Recession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485267" y="4338624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Recession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015206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plot shows fraction of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in recession to older section of age distribution to maintain model year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Dampening of spikes/troughs occurs over time due to </a:t>
            </a:r>
            <a:r>
              <a:rPr lang="en-US" dirty="0" err="1" smtClean="0"/>
              <a:t>scrappage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9911" y="12308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0841" y="12197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2896027"/>
            <a:ext cx="31112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11527" y="2952751"/>
            <a:ext cx="31112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089938"/>
            <a:ext cx="1247048" cy="10993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428" y="2178878"/>
            <a:ext cx="1429561" cy="101574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78476" y="4587346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Years before modeled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2977" y="4555182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Years before modeled year</a:t>
            </a:r>
          </a:p>
        </p:txBody>
      </p:sp>
    </p:spTree>
    <p:extLst>
      <p:ext uri="{BB962C8B-B14F-4D97-AF65-F5344CB8AC3E}">
        <p14:creationId xmlns:p14="http://schemas.microsoft.com/office/powerpoint/2010/main" val="14700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12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Control Strategy Tool within Emissions Modeling Framework is used to project most NEI non-EGU point and nonpoint inventories</a:t>
            </a:r>
          </a:p>
          <a:p>
            <a:pPr lvl="1"/>
            <a:r>
              <a:rPr lang="en-US" dirty="0" smtClean="0"/>
              <a:t>Exceptions include stand-alone future year inventories (e.g., biodiesel and cellulosic plants, new cement kilns)</a:t>
            </a:r>
          </a:p>
          <a:p>
            <a:pPr lvl="0"/>
            <a:r>
              <a:rPr lang="en-US" dirty="0" smtClean="0"/>
              <a:t>Input data “packets” created from many data sources</a:t>
            </a:r>
          </a:p>
          <a:p>
            <a:pPr lvl="1"/>
            <a:r>
              <a:rPr lang="en-US" dirty="0" smtClean="0"/>
              <a:t>Packet Types: Closures, projections, control percentage</a:t>
            </a:r>
          </a:p>
          <a:p>
            <a:pPr lvl="1"/>
            <a:r>
              <a:rPr lang="en-US" dirty="0" smtClean="0"/>
              <a:t>Data from: AEO, </a:t>
            </a:r>
            <a:r>
              <a:rPr lang="en-US" dirty="0"/>
              <a:t>EPA </a:t>
            </a:r>
            <a:r>
              <a:rPr lang="en-US" dirty="0" smtClean="0"/>
              <a:t>offices (e.g., rules), state / local / regional organizations, consent decrees, NEI submissions</a:t>
            </a:r>
          </a:p>
          <a:p>
            <a:pPr lvl="1"/>
            <a:r>
              <a:rPr lang="en-US" dirty="0" smtClean="0"/>
              <a:t>Very complex to integrate data from all sources together</a:t>
            </a:r>
          </a:p>
          <a:p>
            <a:r>
              <a:rPr lang="en-US" dirty="0" smtClean="0"/>
              <a:t>2011v6.2 updates</a:t>
            </a:r>
          </a:p>
          <a:p>
            <a:pPr lvl="1"/>
            <a:r>
              <a:rPr lang="en-US" dirty="0" smtClean="0"/>
              <a:t>Growth </a:t>
            </a:r>
            <a:r>
              <a:rPr lang="en-US" dirty="0"/>
              <a:t>for non-EGU industrial </a:t>
            </a:r>
            <a:r>
              <a:rPr lang="en-US" dirty="0" smtClean="0"/>
              <a:t>sources</a:t>
            </a:r>
          </a:p>
          <a:p>
            <a:pPr lvl="1"/>
            <a:r>
              <a:rPr lang="en-US" dirty="0"/>
              <a:t>Updates to oil and gas, residential wood combustion, </a:t>
            </a:r>
            <a:r>
              <a:rPr lang="en-US" dirty="0" smtClean="0"/>
              <a:t>commercial </a:t>
            </a:r>
            <a:r>
              <a:rPr lang="en-US" dirty="0"/>
              <a:t>marine </a:t>
            </a:r>
            <a:r>
              <a:rPr lang="en-US" dirty="0" smtClean="0"/>
              <a:t>vessels, boilers, fugitive dust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Non-EGU Point and Nonpoint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0072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Projections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84704"/>
              </p:ext>
            </p:extLst>
          </p:nvPr>
        </p:nvGraphicFramePr>
        <p:xfrm>
          <a:off x="684372" y="990600"/>
          <a:ext cx="7621428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5715000"/>
            <a:ext cx="6400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908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44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16764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5715000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41600" y="5715000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29482" y="5715000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1179" y="571500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11524" y="5715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</a:t>
            </a:r>
            <a:r>
              <a:rPr lang="en-US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5715000"/>
            <a:ext cx="76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 rot="-5400000">
            <a:off x="-155248" y="343483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Placement of new sources</a:t>
            </a:r>
          </a:p>
          <a:p>
            <a:r>
              <a:rPr lang="en-US" dirty="0" smtClean="0"/>
              <a:t>Quantifying impacts of rules </a:t>
            </a:r>
          </a:p>
          <a:p>
            <a:pPr lvl="1"/>
            <a:r>
              <a:rPr lang="en-US" dirty="0" smtClean="0"/>
              <a:t>Incorporating state rules</a:t>
            </a:r>
          </a:p>
          <a:p>
            <a:r>
              <a:rPr lang="en-US" dirty="0" smtClean="0"/>
              <a:t>Meteorological changes</a:t>
            </a:r>
          </a:p>
          <a:p>
            <a:r>
              <a:rPr lang="en-US" dirty="0" smtClean="0"/>
              <a:t>Keeping up with data changes (e.g., AEO 2015)</a:t>
            </a:r>
          </a:p>
          <a:p>
            <a:r>
              <a:rPr lang="en-US" dirty="0" smtClean="0"/>
              <a:t>International emissions and projections</a:t>
            </a:r>
          </a:p>
          <a:p>
            <a:pPr lvl="1"/>
            <a:r>
              <a:rPr lang="en-US" dirty="0" smtClean="0"/>
              <a:t>Only have 2010 for Canada</a:t>
            </a:r>
          </a:p>
          <a:p>
            <a:pPr lvl="1"/>
            <a:r>
              <a:rPr lang="en-US" dirty="0" smtClean="0"/>
              <a:t>EPA developed 2008-based projections for Mexico</a:t>
            </a:r>
          </a:p>
          <a:p>
            <a:r>
              <a:rPr lang="en-US" dirty="0" smtClean="0"/>
              <a:t>Projecting fires and their impact on </a:t>
            </a:r>
            <a:r>
              <a:rPr lang="en-US" dirty="0" err="1" smtClean="0"/>
              <a:t>biogenics</a:t>
            </a:r>
            <a:endParaRPr lang="en-US" dirty="0" smtClean="0"/>
          </a:p>
          <a:p>
            <a:r>
              <a:rPr lang="en-US" dirty="0" smtClean="0"/>
              <a:t>Projections of changes in land use/population</a:t>
            </a:r>
          </a:p>
          <a:p>
            <a:pPr lvl="1"/>
            <a:r>
              <a:rPr lang="en-US" dirty="0" smtClean="0"/>
              <a:t>Spatial surrogates could be updated for future years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projections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141" y="1417638"/>
            <a:ext cx="8555832" cy="48839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 and documentation is available </a:t>
            </a:r>
            <a:r>
              <a:rPr lang="en-US" dirty="0"/>
              <a:t>from </a:t>
            </a:r>
            <a:r>
              <a:rPr lang="en-US" sz="2000" dirty="0">
                <a:hlinkClick r:id="rId2"/>
              </a:rPr>
              <a:t>http://www.epa.gov/ttn/chief/emch/index.html#2011</a:t>
            </a:r>
            <a:r>
              <a:rPr lang="en-US" sz="2000" dirty="0"/>
              <a:t> </a:t>
            </a:r>
          </a:p>
          <a:p>
            <a:pPr lvl="1"/>
            <a:r>
              <a:rPr lang="en-US" dirty="0" smtClean="0"/>
              <a:t>TSD (Final Ozone NAAQS, Proposed ozone transport)</a:t>
            </a:r>
          </a:p>
          <a:p>
            <a:pPr lvl="1"/>
            <a:r>
              <a:rPr lang="en-US" dirty="0" smtClean="0"/>
              <a:t>2011NEIv2-based inventories, scripts, ancillary data</a:t>
            </a:r>
          </a:p>
          <a:p>
            <a:pPr lvl="1"/>
            <a:r>
              <a:rPr lang="en-US" dirty="0" smtClean="0"/>
              <a:t>Speciation profiles for CB05, CB6, SAPRC07</a:t>
            </a:r>
          </a:p>
          <a:p>
            <a:pPr lvl="1"/>
            <a:r>
              <a:rPr lang="en-US" dirty="0" smtClean="0"/>
              <a:t>Spatial surrogates for 4km, 12km, 36km</a:t>
            </a:r>
          </a:p>
          <a:p>
            <a:pPr lvl="1"/>
            <a:r>
              <a:rPr lang="en-US" dirty="0" smtClean="0"/>
              <a:t>Temporal profiles</a:t>
            </a:r>
          </a:p>
          <a:p>
            <a:pPr lvl="1"/>
            <a:r>
              <a:rPr lang="en-US" dirty="0" smtClean="0"/>
              <a:t>2015 EIC training class on modeling / projections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IPM </a:t>
            </a:r>
            <a:r>
              <a:rPr lang="en-US" sz="2700" dirty="0"/>
              <a:t>5.14 base case data available </a:t>
            </a:r>
            <a:r>
              <a:rPr lang="en-US" sz="2700" dirty="0" smtClean="0"/>
              <a:t>at new URL:</a:t>
            </a:r>
          </a:p>
          <a:p>
            <a:pPr marL="690372" lvl="2" indent="-342900">
              <a:spcBef>
                <a:spcPts val="4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en-US" sz="2200" dirty="0">
                <a:hlinkClick r:id="rId3"/>
              </a:rPr>
              <a:t>http://www.epa.gov/airmarkets/powersectormodeling.html</a:t>
            </a:r>
            <a:r>
              <a:rPr lang="en-US" sz="2200" dirty="0"/>
              <a:t> </a:t>
            </a:r>
          </a:p>
          <a:p>
            <a:pPr marL="690372" lvl="2" indent="-342900">
              <a:spcBef>
                <a:spcPts val="4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en-US" sz="2000" dirty="0"/>
              <a:t>Other EPA web page locations will be changing </a:t>
            </a:r>
            <a:r>
              <a:rPr lang="en-US" sz="2000" dirty="0" smtClean="0"/>
              <a:t>10/1</a:t>
            </a:r>
            <a:endParaRPr lang="en-US" sz="25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600" dirty="0"/>
              <a:t>Ongoing NODA for 2011/2017: comments due </a:t>
            </a:r>
            <a:r>
              <a:rPr lang="en-US" sz="2600" dirty="0" smtClean="0"/>
              <a:t>10/23</a:t>
            </a:r>
          </a:p>
          <a:p>
            <a:pPr marL="690372" lvl="2" indent="-342900">
              <a:spcBef>
                <a:spcPts val="4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en-US" dirty="0" smtClean="0"/>
              <a:t>  EPA-HQ-OAR-2015-0500 - </a:t>
            </a:r>
            <a:r>
              <a:rPr lang="en-US" dirty="0"/>
              <a:t>Contact </a:t>
            </a:r>
            <a:r>
              <a:rPr lang="en-US" dirty="0">
                <a:hlinkClick r:id="rId4"/>
              </a:rPr>
              <a:t>eyth.alison@epa.gov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2011v6.2 Emissions Modeling Platform Data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69"/>
            <a:ext cx="8458200" cy="48204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NEI data submitted by states, locals, tribes (S/L/T) and EPA into the Emissions Inventory System (EIS)</a:t>
            </a:r>
          </a:p>
          <a:p>
            <a:r>
              <a:rPr lang="en-US" dirty="0" smtClean="0"/>
              <a:t>Five categories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Point/Facility Inventory (point locations)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Nonpoint (county-based) – includes </a:t>
            </a:r>
            <a:r>
              <a:rPr lang="en-US" dirty="0" err="1" smtClean="0"/>
              <a:t>biogenics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Onroad mobile sources from MOVES model (except CA)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Nonroad mobile sources from NONROAD / NMIM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Events (day-specific fires from SMARTFIRE)</a:t>
            </a:r>
          </a:p>
          <a:p>
            <a:r>
              <a:rPr lang="en-US" dirty="0" smtClean="0"/>
              <a:t>EPA and S/L/T data are blended to create the NEI</a:t>
            </a:r>
          </a:p>
          <a:p>
            <a:pPr lvl="1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www.epa.gov/ttn/chief/net/2011inventory.html</a:t>
            </a:r>
            <a:r>
              <a:rPr lang="en-US" sz="2400" dirty="0" smtClean="0"/>
              <a:t>	</a:t>
            </a:r>
          </a:p>
          <a:p>
            <a:r>
              <a:rPr lang="en-US" dirty="0" smtClean="0"/>
              <a:t>EIS outputs a “flat file” in a format input to SMOKE</a:t>
            </a:r>
          </a:p>
          <a:p>
            <a:r>
              <a:rPr lang="en-US" dirty="0" smtClean="0"/>
              <a:t>2011 NEI Version 2 was released in March, 2015</a:t>
            </a:r>
          </a:p>
          <a:p>
            <a:pPr lvl="1"/>
            <a:r>
              <a:rPr lang="en-US" dirty="0" smtClean="0"/>
              <a:t>Included many improvements over 2011 NEI Version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8" y="293173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 Year NEI is the Basis for Projections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0875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68" y="2722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Emissions Modeling Process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16D4B1CE-4584-4940-B22B-1A52A204CA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93" y="3429000"/>
            <a:ext cx="2925033" cy="1685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46" y="3591876"/>
            <a:ext cx="1554781" cy="143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Inventories</a:t>
            </a:r>
            <a:br>
              <a:rPr lang="en-US" dirty="0" smtClean="0"/>
            </a:br>
            <a:r>
              <a:rPr lang="en-US" sz="1400" dirty="0" smtClean="0"/>
              <a:t>(annual, monthly, daily, hourly) </a:t>
            </a:r>
            <a:br>
              <a:rPr lang="en-US" sz="1400" dirty="0" smtClean="0"/>
            </a:br>
            <a:endParaRPr lang="en-US" sz="800" dirty="0" smtClean="0"/>
          </a:p>
          <a:p>
            <a:pPr algn="ctr"/>
            <a:r>
              <a:rPr lang="en-US" sz="1600" dirty="0" smtClean="0"/>
              <a:t>Met. Data</a:t>
            </a:r>
            <a:endParaRPr lang="en-US" sz="16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18676"/>
              </p:ext>
            </p:extLst>
          </p:nvPr>
        </p:nvGraphicFramePr>
        <p:xfrm>
          <a:off x="2302768" y="1795762"/>
          <a:ext cx="3423330" cy="166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1523820" cy="107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927" y="4800600"/>
            <a:ext cx="2690473" cy="22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004886" flipV="1">
            <a:off x="1665055" y="312876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609973" flipV="1">
            <a:off x="1710327" y="5204536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V="1">
            <a:off x="1840483" y="4267200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547882" y="416695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96721" flipV="1">
            <a:off x="5551698" y="5483099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360599" flipV="1">
            <a:off x="5653054" y="2923741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189593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Gridded, hourly, speciated emissions in a format for an air quality 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923076">
            <a:off x="909234" y="2890393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Temporal Profiles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8374" y="3915527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Speciation Profiles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2778875">
            <a:off x="1059225" y="5582622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Spatial Surrogates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6647" y="141521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SMOKE</a:t>
            </a:r>
            <a:endParaRPr lang="en-US" b="1" u="sng" dirty="0"/>
          </a:p>
        </p:txBody>
      </p:sp>
      <p:sp>
        <p:nvSpPr>
          <p:cNvPr id="20" name="Rectangle 19"/>
          <p:cNvSpPr/>
          <p:nvPr/>
        </p:nvSpPr>
        <p:spPr>
          <a:xfrm>
            <a:off x="2394901" y="1784550"/>
            <a:ext cx="3295110" cy="5073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8070" y="1566953"/>
            <a:ext cx="248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SMOKE</a:t>
            </a:r>
            <a:r>
              <a:rPr lang="en-US" dirty="0" smtClean="0"/>
              <a:t> software performs </a:t>
            </a:r>
            <a:br>
              <a:rPr lang="en-US" dirty="0" smtClean="0"/>
            </a:br>
            <a:r>
              <a:rPr lang="en-US" dirty="0" smtClean="0"/>
              <a:t>temporal allocation, </a:t>
            </a:r>
            <a:br>
              <a:rPr lang="en-US" dirty="0" smtClean="0"/>
            </a:br>
            <a:r>
              <a:rPr lang="en-US" dirty="0" smtClean="0"/>
              <a:t>spatial allocation, and speciation to create…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95800" y="4810632"/>
            <a:ext cx="966028" cy="30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310" y="1168111"/>
            <a:ext cx="1525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Ancillary Data</a:t>
            </a:r>
            <a:r>
              <a:rPr lang="en-US" b="1" dirty="0" smtClean="0"/>
              <a:t>: profiles and cross references </a:t>
            </a:r>
          </a:p>
        </p:txBody>
      </p:sp>
      <p:sp>
        <p:nvSpPr>
          <p:cNvPr id="21" name="Left Brace 20"/>
          <p:cNvSpPr/>
          <p:nvPr/>
        </p:nvSpPr>
        <p:spPr>
          <a:xfrm rot="3060000">
            <a:off x="1234673" y="1918234"/>
            <a:ext cx="456686" cy="14544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203" y="1441191"/>
            <a:ext cx="8190072" cy="4926616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Biogenic Emission Inventory System (BEIS):</a:t>
            </a:r>
            <a:r>
              <a:rPr lang="en-US" b="1" dirty="0" smtClean="0"/>
              <a:t> </a:t>
            </a:r>
            <a:r>
              <a:rPr lang="en-US" dirty="0" smtClean="0"/>
              <a:t>creates air quality model-ready biogenic emissions (</a:t>
            </a:r>
            <a:r>
              <a:rPr lang="en-US" b="1" dirty="0" smtClean="0"/>
              <a:t>new: v3.61 </a:t>
            </a:r>
            <a:r>
              <a:rPr lang="en-US" dirty="0" smtClean="0"/>
              <a:t>is embedded in SMOKE)</a:t>
            </a:r>
          </a:p>
          <a:p>
            <a:r>
              <a:rPr lang="en-US" b="1" u="sng" dirty="0" smtClean="0"/>
              <a:t>Motor Vehicle Emission Simulator (MOVES)</a:t>
            </a:r>
            <a:r>
              <a:rPr lang="en-US" u="sng" dirty="0" smtClean="0"/>
              <a:t>: </a:t>
            </a:r>
            <a:r>
              <a:rPr lang="en-US" dirty="0" smtClean="0"/>
              <a:t>generates emission factors for </a:t>
            </a:r>
            <a:r>
              <a:rPr lang="en-US" dirty="0" err="1" smtClean="0"/>
              <a:t>onroad</a:t>
            </a:r>
            <a:r>
              <a:rPr lang="en-US" dirty="0" smtClean="0"/>
              <a:t> mobile sources that can be combined with activity data within SMOKE (</a:t>
            </a:r>
            <a:r>
              <a:rPr lang="en-US" b="1" dirty="0" smtClean="0"/>
              <a:t>new: MOVES2014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National Mobile Inventory Model (NMIM): </a:t>
            </a:r>
            <a:r>
              <a:rPr lang="en-US" dirty="0" smtClean="0"/>
              <a:t>generates inventories for nonroad mobile sources (being replaced by MOVES)</a:t>
            </a:r>
          </a:p>
          <a:p>
            <a:r>
              <a:rPr lang="en-US" b="1" u="sng" dirty="0" smtClean="0"/>
              <a:t>Integrated Planning Model (IPM) new v5.14:      </a:t>
            </a:r>
            <a:r>
              <a:rPr lang="en-US" dirty="0" smtClean="0"/>
              <a:t>generates EGU emissions for </a:t>
            </a:r>
            <a:r>
              <a:rPr lang="en-US" i="1" dirty="0" smtClean="0"/>
              <a:t>future years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Emissions Models Used for 2011v6.2 Base Year and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2661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Estimate changes between base and future years</a:t>
            </a:r>
          </a:p>
          <a:p>
            <a:pPr lvl="1"/>
            <a:r>
              <a:rPr lang="en-US" dirty="0" smtClean="0"/>
              <a:t>Changes in activity levels (e.g., VMT, # wood stoves)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/ technology changes in intervening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New units, closures, consent decrees</a:t>
            </a:r>
            <a:endParaRPr lang="en-US" dirty="0"/>
          </a:p>
          <a:p>
            <a:pPr lvl="1"/>
            <a:r>
              <a:rPr lang="en-US" dirty="0"/>
              <a:t>Interpolation / extrapolation often </a:t>
            </a:r>
            <a:r>
              <a:rPr lang="en-US" dirty="0" smtClean="0"/>
              <a:t>difficult or technically not defensible</a:t>
            </a:r>
          </a:p>
          <a:p>
            <a:pPr lvl="0"/>
            <a:r>
              <a:rPr lang="en-US" dirty="0" smtClean="0"/>
              <a:t>Projection techniques vary by sector </a:t>
            </a:r>
          </a:p>
          <a:p>
            <a:pPr lvl="1"/>
            <a:r>
              <a:rPr lang="en-US" b="1" i="1" dirty="0" smtClean="0"/>
              <a:t>Use</a:t>
            </a:r>
            <a:r>
              <a:rPr lang="en-US" dirty="0" smtClean="0"/>
              <a:t> </a:t>
            </a:r>
            <a:r>
              <a:rPr lang="en-US" b="1" i="1" dirty="0" smtClean="0"/>
              <a:t>models</a:t>
            </a:r>
            <a:r>
              <a:rPr lang="en-US" dirty="0" smtClean="0"/>
              <a:t> for future emissions (EGUs-IPM, </a:t>
            </a:r>
            <a:r>
              <a:rPr lang="en-US" dirty="0" err="1" smtClean="0"/>
              <a:t>onroad</a:t>
            </a:r>
            <a:r>
              <a:rPr lang="en-US" dirty="0" smtClean="0"/>
              <a:t>-MOVES)</a:t>
            </a:r>
          </a:p>
          <a:p>
            <a:pPr lvl="1"/>
            <a:r>
              <a:rPr lang="en-US" b="1" i="1" dirty="0" smtClean="0"/>
              <a:t>Apply factors </a:t>
            </a:r>
            <a:r>
              <a:rPr lang="en-US" dirty="0" smtClean="0"/>
              <a:t>- both for activity changes and controls </a:t>
            </a:r>
          </a:p>
          <a:p>
            <a:pPr lvl="1"/>
            <a:r>
              <a:rPr lang="en-US" b="1" i="1" dirty="0" smtClean="0"/>
              <a:t>Stand-alone inventories</a:t>
            </a:r>
            <a:r>
              <a:rPr lang="en-US" dirty="0" smtClean="0"/>
              <a:t>: new kilns, ethanol, biodiesel plants</a:t>
            </a:r>
          </a:p>
          <a:p>
            <a:pPr lvl="1"/>
            <a:r>
              <a:rPr lang="en-US" b="1" i="1" dirty="0" smtClean="0"/>
              <a:t>Hold constant</a:t>
            </a:r>
            <a:r>
              <a:rPr lang="en-US" dirty="0" smtClean="0"/>
              <a:t>: </a:t>
            </a:r>
            <a:r>
              <a:rPr lang="en-US" dirty="0" err="1" smtClean="0"/>
              <a:t>biogenics</a:t>
            </a:r>
            <a:r>
              <a:rPr lang="en-US" dirty="0" smtClean="0"/>
              <a:t>, fires (only </a:t>
            </a:r>
            <a:r>
              <a:rPr lang="en-US" dirty="0" err="1" smtClean="0"/>
              <a:t>anthro</a:t>
            </a:r>
            <a:r>
              <a:rPr lang="en-US" dirty="0" smtClean="0"/>
              <a:t>. change)</a:t>
            </a:r>
          </a:p>
          <a:p>
            <a:pPr lvl="0"/>
            <a:r>
              <a:rPr lang="en-US" dirty="0" smtClean="0"/>
              <a:t>Each platform uses consistent methods for a set of future years (2017 and 2025 for 2011v6.2)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Year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ancillary data is the same in base and future year modeling</a:t>
            </a:r>
          </a:p>
          <a:p>
            <a:r>
              <a:rPr lang="en-US" dirty="0" smtClean="0"/>
              <a:t>Meteorology is held constant</a:t>
            </a:r>
          </a:p>
          <a:p>
            <a:r>
              <a:rPr lang="en-US" dirty="0" smtClean="0"/>
              <a:t>Spatial surrogates are constant</a:t>
            </a:r>
          </a:p>
          <a:p>
            <a:r>
              <a:rPr lang="en-US" dirty="0" smtClean="0"/>
              <a:t>Temporal profiles are constant for most sectors (except for EGUs)</a:t>
            </a:r>
          </a:p>
          <a:p>
            <a:r>
              <a:rPr lang="en-US" dirty="0" smtClean="0"/>
              <a:t>Speciation profiles</a:t>
            </a:r>
            <a:r>
              <a:rPr lang="en-US" dirty="0"/>
              <a:t> </a:t>
            </a:r>
            <a:r>
              <a:rPr lang="en-US" dirty="0" smtClean="0"/>
              <a:t>are constant for many sources</a:t>
            </a:r>
          </a:p>
          <a:p>
            <a:pPr lvl="1"/>
            <a:r>
              <a:rPr lang="en-US" dirty="0" smtClean="0"/>
              <a:t>Updated for mobile sources to account for changes in fuels in future years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Year Ancillary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8"/>
            <a:ext cx="8708232" cy="47670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IPM is a multi-regional</a:t>
            </a:r>
            <a:r>
              <a:rPr lang="en-US" dirty="0"/>
              <a:t>, dynamic, deterministic linear programming model of the U.S. electric power </a:t>
            </a:r>
            <a:r>
              <a:rPr lang="en-US" dirty="0" smtClean="0"/>
              <a:t>sector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forecasts of least-cost capacity expansion, electricity dispatch, and emission control </a:t>
            </a:r>
            <a:r>
              <a:rPr lang="en-US" dirty="0" smtClean="0"/>
              <a:t>strategies that meet constraints</a:t>
            </a:r>
          </a:p>
          <a:p>
            <a:r>
              <a:rPr lang="en-US" dirty="0" smtClean="0"/>
              <a:t>IPM 5.14 reflects impacts of federal and state laws and regulations </a:t>
            </a:r>
            <a:r>
              <a:rPr lang="en-US" dirty="0"/>
              <a:t>through </a:t>
            </a:r>
            <a:r>
              <a:rPr lang="en-US" dirty="0" smtClean="0"/>
              <a:t>12/2014 in the intervening years</a:t>
            </a:r>
          </a:p>
          <a:p>
            <a:r>
              <a:rPr lang="en-US" dirty="0" smtClean="0"/>
              <a:t>Produces winter, summer, and annual emissions</a:t>
            </a:r>
          </a:p>
          <a:p>
            <a:pPr lvl="1"/>
            <a:r>
              <a:rPr lang="en-US" dirty="0" smtClean="0"/>
              <a:t>Pollutants: CAPs, Hg, HCl, 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Output years: 2016</a:t>
            </a:r>
            <a:r>
              <a:rPr lang="en-US" dirty="0"/>
              <a:t>, 2018, 2020, 2025, 2030, 2040, </a:t>
            </a:r>
            <a:r>
              <a:rPr lang="en-US" dirty="0" smtClean="0"/>
              <a:t>2050</a:t>
            </a:r>
          </a:p>
          <a:p>
            <a:pPr lvl="1"/>
            <a:r>
              <a:rPr lang="en-US" dirty="0" smtClean="0"/>
              <a:t>Years not directly produced by IPM mapped to others</a:t>
            </a:r>
          </a:p>
          <a:p>
            <a:r>
              <a:rPr lang="en-US" dirty="0" smtClean="0"/>
              <a:t>EGUs for which emissions are predicted by IPM are identified in the NEI point inventory and substituted with IPM output data in future years</a:t>
            </a:r>
          </a:p>
          <a:p>
            <a:pPr lvl="1"/>
            <a:r>
              <a:rPr lang="en-US" dirty="0" smtClean="0"/>
              <a:t>IPM postprocessor creates a flat file that can be read by SMOKE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EGU Projections based on IPM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IPM regions</a:t>
            </a:r>
            <a:endParaRPr lang="en-US" dirty="0"/>
          </a:p>
        </p:txBody>
      </p:sp>
      <p:pic>
        <p:nvPicPr>
          <p:cNvPr id="6" name="Picture 5" descr="ICF20120928SYK002_IPM_US_Region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082335"/>
            <a:ext cx="80772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265" y="1276994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Allocate IPM winter and summer emissions to unit-specific 2011 hourly temporal pattern of the CEMS data for that season, when possible</a:t>
            </a:r>
          </a:p>
          <a:p>
            <a:pPr lvl="0"/>
            <a:r>
              <a:rPr lang="en-US" dirty="0" smtClean="0"/>
              <a:t>Otherwise, sources are temporalized using </a:t>
            </a:r>
            <a:r>
              <a:rPr lang="en-US" b="1" dirty="0" smtClean="0"/>
              <a:t>regional average profiles </a:t>
            </a:r>
            <a:r>
              <a:rPr lang="en-US" dirty="0" smtClean="0"/>
              <a:t>to allocate emissions to month, then day, then hour</a:t>
            </a:r>
            <a:endParaRPr lang="en-US" dirty="0"/>
          </a:p>
          <a:p>
            <a:pPr lvl="1"/>
            <a:r>
              <a:rPr lang="en-US" dirty="0" smtClean="0"/>
              <a:t>Used for units that are new, have no 2011 emissions, </a:t>
            </a:r>
            <a:r>
              <a:rPr lang="en-US" dirty="0"/>
              <a:t>c</a:t>
            </a:r>
            <a:r>
              <a:rPr lang="en-US" dirty="0" smtClean="0"/>
              <a:t>hange fuels from base to future, or have large predicted emission increases</a:t>
            </a:r>
          </a:p>
          <a:p>
            <a:pPr lvl="1"/>
            <a:r>
              <a:rPr lang="en-US" dirty="0" smtClean="0"/>
              <a:t>Profiles are region-, fuel-, and pollutant-specific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EGU Temporal Allocation for Future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5FA1018-00B5-46BD-B1E4-54EDB84F83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15258</TotalTime>
  <Words>1405</Words>
  <Application>Microsoft Office PowerPoint</Application>
  <PresentationFormat>On-screen Show (4:3)</PresentationFormat>
  <Paragraphs>202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EPA's 2011v6.2 Platform Future Year Emissions Inventory Projections</vt:lpstr>
      <vt:lpstr>Base Year NEI is the Basis for Projections</vt:lpstr>
      <vt:lpstr>Emissions Modeling Process</vt:lpstr>
      <vt:lpstr>Emissions Models Used for 2011v6.2 Base Year and Projections</vt:lpstr>
      <vt:lpstr>Future Year Projections</vt:lpstr>
      <vt:lpstr>Future Year Ancillary Data</vt:lpstr>
      <vt:lpstr>EGU Projections based on IPM</vt:lpstr>
      <vt:lpstr>Map of IPM regions</vt:lpstr>
      <vt:lpstr>EGU Temporal Allocation for Future Years</vt:lpstr>
      <vt:lpstr>Example of Unit-specific EGU Temporal Profiles</vt:lpstr>
      <vt:lpstr>Emissions Capped at Historic Annual Max Levels</vt:lpstr>
      <vt:lpstr>Regional Average Profiles</vt:lpstr>
      <vt:lpstr>Onroad Projections Overview</vt:lpstr>
      <vt:lpstr>Vehicle Miles Traveled Projections</vt:lpstr>
      <vt:lpstr>Projecting Vehicle Age Distribution</vt:lpstr>
      <vt:lpstr>Non-EGU Point and Nonpoint</vt:lpstr>
      <vt:lpstr>Impact of Projections</vt:lpstr>
      <vt:lpstr>Challenges for projections </vt:lpstr>
      <vt:lpstr>2011v6.2 Emissions Modeling Platform Data Availability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Lenovo User</cp:lastModifiedBy>
  <cp:revision>642</cp:revision>
  <cp:lastPrinted>2015-02-06T14:34:34Z</cp:lastPrinted>
  <dcterms:created xsi:type="dcterms:W3CDTF">2011-06-13T20:10:16Z</dcterms:created>
  <dcterms:modified xsi:type="dcterms:W3CDTF">2015-10-06T14:15:57Z</dcterms:modified>
</cp:coreProperties>
</file>