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01"/>
  </p:sldMasterIdLst>
  <p:notesMasterIdLst>
    <p:notesMasterId r:id="rId120"/>
  </p:notesMasterIdLst>
  <p:handoutMasterIdLst>
    <p:handoutMasterId r:id="rId121"/>
  </p:handoutMasterIdLst>
  <p:sldIdLst>
    <p:sldId id="256" r:id="rId102"/>
    <p:sldId id="395" r:id="rId103"/>
    <p:sldId id="453" r:id="rId104"/>
    <p:sldId id="371" r:id="rId105"/>
    <p:sldId id="437" r:id="rId106"/>
    <p:sldId id="455" r:id="rId107"/>
    <p:sldId id="422" r:id="rId108"/>
    <p:sldId id="459" r:id="rId109"/>
    <p:sldId id="414" r:id="rId110"/>
    <p:sldId id="451" r:id="rId111"/>
    <p:sldId id="458" r:id="rId112"/>
    <p:sldId id="447" r:id="rId113"/>
    <p:sldId id="448" r:id="rId114"/>
    <p:sldId id="427" r:id="rId115"/>
    <p:sldId id="456" r:id="rId116"/>
    <p:sldId id="440" r:id="rId117"/>
    <p:sldId id="457" r:id="rId118"/>
    <p:sldId id="454" r:id="rId11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66FF"/>
    <a:srgbClr val="FF3399"/>
    <a:srgbClr val="FFCC66"/>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7" autoAdjust="0"/>
    <p:restoredTop sz="94660"/>
  </p:normalViewPr>
  <p:slideViewPr>
    <p:cSldViewPr showGuides="1">
      <p:cViewPr varScale="1">
        <p:scale>
          <a:sx n="89" d="100"/>
          <a:sy n="89" d="100"/>
        </p:scale>
        <p:origin x="1118" y="130"/>
      </p:cViewPr>
      <p:guideLst>
        <p:guide orient="horz"/>
        <p:guide/>
      </p:guideLst>
    </p:cSldViewPr>
  </p:slideViewPr>
  <p:notesTextViewPr>
    <p:cViewPr>
      <p:scale>
        <a:sx n="100" d="100"/>
        <a:sy n="100" d="100"/>
      </p:scale>
      <p:origin x="0" y="0"/>
    </p:cViewPr>
  </p:notesTextViewPr>
  <p:sorterViewPr>
    <p:cViewPr>
      <p:scale>
        <a:sx n="66" d="100"/>
        <a:sy n="66" d="100"/>
      </p:scale>
      <p:origin x="0" y="9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1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slide" Target="slides/slide11.xml"/><Relationship Id="rId16" Type="http://schemas.openxmlformats.org/officeDocument/2006/relationships/customXml" Target="../customXml/item16.xml"/><Relationship Id="rId107" Type="http://schemas.openxmlformats.org/officeDocument/2006/relationships/slide" Target="slides/slide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slide" Target="slides/slide1.xml"/><Relationship Id="rId123"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customXml" Target="../customXml/item82.xml"/><Relationship Id="rId90" Type="http://schemas.openxmlformats.org/officeDocument/2006/relationships/customXml" Target="../customXml/item90.xml"/><Relationship Id="rId95" Type="http://schemas.openxmlformats.org/officeDocument/2006/relationships/customXml" Target="../customXml/item95.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slide" Target="slides/slide4.xml"/><Relationship Id="rId113" Type="http://schemas.openxmlformats.org/officeDocument/2006/relationships/slide" Target="slides/slide12.xml"/><Relationship Id="rId118" Type="http://schemas.openxmlformats.org/officeDocument/2006/relationships/slide" Target="slides/slide17.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customXml" Target="../customXml/item80.xml"/><Relationship Id="rId85" Type="http://schemas.openxmlformats.org/officeDocument/2006/relationships/customXml" Target="../customXml/item85.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2.xml"/><Relationship Id="rId108" Type="http://schemas.openxmlformats.org/officeDocument/2006/relationships/slide" Target="slides/slide7.xml"/><Relationship Id="rId116" Type="http://schemas.openxmlformats.org/officeDocument/2006/relationships/slide" Target="slides/slide15.xml"/><Relationship Id="rId124"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customXml" Target="../customXml/item83.xml"/><Relationship Id="rId88" Type="http://schemas.openxmlformats.org/officeDocument/2006/relationships/customXml" Target="../customXml/item88.xml"/><Relationship Id="rId91" Type="http://schemas.openxmlformats.org/officeDocument/2006/relationships/customXml" Target="../customXml/item91.xml"/><Relationship Id="rId96" Type="http://schemas.openxmlformats.org/officeDocument/2006/relationships/customXml" Target="../customXml/item96.xml"/><Relationship Id="rId111"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5.xml"/><Relationship Id="rId114" Type="http://schemas.openxmlformats.org/officeDocument/2006/relationships/slide" Target="slides/slide13.xml"/><Relationship Id="rId119" Type="http://schemas.openxmlformats.org/officeDocument/2006/relationships/slide" Target="slides/slide18.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slideMaster" Target="slideMasters/slideMaster1.xml"/><Relationship Id="rId12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8.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slide" Target="slides/slide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slide" Target="slides/slide9.xml"/><Relationship Id="rId115"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650" cy="465138"/>
          </a:xfrm>
          <a:prstGeom prst="rect">
            <a:avLst/>
          </a:prstGeom>
        </p:spPr>
        <p:txBody>
          <a:bodyPr vert="horz" lIns="91430" tIns="45715" rIns="91430" bIns="45715" rtlCol="0"/>
          <a:lstStyle>
            <a:lvl1pPr algn="l">
              <a:defRPr sz="1200"/>
            </a:lvl1pPr>
          </a:lstStyle>
          <a:p>
            <a:endParaRPr lang="en-US" dirty="0"/>
          </a:p>
        </p:txBody>
      </p:sp>
      <p:sp>
        <p:nvSpPr>
          <p:cNvPr id="3" name="Date Placeholder 2"/>
          <p:cNvSpPr>
            <a:spLocks noGrp="1"/>
          </p:cNvSpPr>
          <p:nvPr>
            <p:ph type="dt" sz="quarter" idx="1"/>
          </p:nvPr>
        </p:nvSpPr>
        <p:spPr>
          <a:xfrm>
            <a:off x="3976688" y="0"/>
            <a:ext cx="3041650" cy="465138"/>
          </a:xfrm>
          <a:prstGeom prst="rect">
            <a:avLst/>
          </a:prstGeom>
        </p:spPr>
        <p:txBody>
          <a:bodyPr vert="horz" lIns="91430" tIns="45715" rIns="91430" bIns="45715" rtlCol="0"/>
          <a:lstStyle>
            <a:lvl1pPr algn="r">
              <a:defRPr sz="1200"/>
            </a:lvl1pPr>
          </a:lstStyle>
          <a:p>
            <a:fld id="{4ACDFE78-B326-4C15-87D8-D84C0A7E1B7F}" type="datetimeFigureOut">
              <a:rPr lang="en-US" smtClean="0"/>
              <a:pPr/>
              <a:t>10/6/2015</a:t>
            </a:fld>
            <a:endParaRPr lang="en-US" dirty="0"/>
          </a:p>
        </p:txBody>
      </p:sp>
      <p:sp>
        <p:nvSpPr>
          <p:cNvPr id="4" name="Footer Placeholder 3"/>
          <p:cNvSpPr>
            <a:spLocks noGrp="1"/>
          </p:cNvSpPr>
          <p:nvPr>
            <p:ph type="ftr" sz="quarter" idx="2"/>
          </p:nvPr>
        </p:nvSpPr>
        <p:spPr>
          <a:xfrm>
            <a:off x="1" y="8839200"/>
            <a:ext cx="3041650" cy="465138"/>
          </a:xfrm>
          <a:prstGeom prst="rect">
            <a:avLst/>
          </a:prstGeom>
        </p:spPr>
        <p:txBody>
          <a:bodyPr vert="horz" lIns="91430" tIns="45715" rIns="91430"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30" tIns="45715" rIns="91430" bIns="45715" rtlCol="0" anchor="b"/>
          <a:lstStyle>
            <a:lvl1pPr algn="r">
              <a:defRPr sz="1200"/>
            </a:lvl1pPr>
          </a:lstStyle>
          <a:p>
            <a:fld id="{F4CD73E6-6B19-47B8-9AB8-532885535349}" type="slidenum">
              <a:rPr lang="en-US" smtClean="0"/>
              <a:pPr/>
              <a:t>‹#›</a:t>
            </a:fld>
            <a:endParaRPr lang="en-US" dirty="0"/>
          </a:p>
        </p:txBody>
      </p:sp>
    </p:spTree>
    <p:extLst>
      <p:ext uri="{BB962C8B-B14F-4D97-AF65-F5344CB8AC3E}">
        <p14:creationId xmlns:p14="http://schemas.microsoft.com/office/powerpoint/2010/main" val="2587774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7" tIns="46639" rIns="93277" bIns="46639"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77" tIns="46639" rIns="93277" bIns="46639" rtlCol="0"/>
          <a:lstStyle>
            <a:lvl1pPr algn="r">
              <a:defRPr sz="1200"/>
            </a:lvl1pPr>
          </a:lstStyle>
          <a:p>
            <a:fld id="{F36BC0E9-BAD1-4AF5-9B48-B6D1EA244DE2}" type="datetimeFigureOut">
              <a:rPr lang="en-US" smtClean="0"/>
              <a:pPr/>
              <a:t>10/6/2015</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77" tIns="46639" rIns="93277" bIns="46639"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7" tIns="46639" rIns="93277" bIns="466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77" tIns="46639" rIns="93277" bIns="4663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7" tIns="46639" rIns="93277" bIns="46639" rtlCol="0" anchor="b"/>
          <a:lstStyle>
            <a:lvl1pPr algn="r">
              <a:defRPr sz="1200"/>
            </a:lvl1pPr>
          </a:lstStyle>
          <a:p>
            <a:fld id="{0A1F2191-6AEB-4493-AEAD-6E5D42B933F3}" type="slidenum">
              <a:rPr lang="en-US" smtClean="0"/>
              <a:pPr/>
              <a:t>‹#›</a:t>
            </a:fld>
            <a:endParaRPr lang="en-US" dirty="0"/>
          </a:p>
        </p:txBody>
      </p:sp>
    </p:spTree>
    <p:extLst>
      <p:ext uri="{BB962C8B-B14F-4D97-AF65-F5344CB8AC3E}">
        <p14:creationId xmlns:p14="http://schemas.microsoft.com/office/powerpoint/2010/main" val="37118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F2191-6AEB-4493-AEAD-6E5D42B933F3}" type="slidenum">
              <a:rPr lang="en-US" smtClean="0"/>
              <a:pPr/>
              <a:t>2</a:t>
            </a:fld>
            <a:endParaRPr lang="en-US" dirty="0"/>
          </a:p>
        </p:txBody>
      </p:sp>
    </p:spTree>
    <p:extLst>
      <p:ext uri="{BB962C8B-B14F-4D97-AF65-F5344CB8AC3E}">
        <p14:creationId xmlns:p14="http://schemas.microsoft.com/office/powerpoint/2010/main" val="1040417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F2191-6AEB-4493-AEAD-6E5D42B933F3}" type="slidenum">
              <a:rPr lang="en-US" smtClean="0"/>
              <a:pPr/>
              <a:t>3</a:t>
            </a:fld>
            <a:endParaRPr lang="en-US" dirty="0"/>
          </a:p>
        </p:txBody>
      </p:sp>
    </p:spTree>
    <p:extLst>
      <p:ext uri="{BB962C8B-B14F-4D97-AF65-F5344CB8AC3E}">
        <p14:creationId xmlns:p14="http://schemas.microsoft.com/office/powerpoint/2010/main" val="252591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3AC91-BA86-4E9F-8CAF-93AC7ADC92E7}" type="datetime1">
              <a:rPr lang="en-US" smtClean="0"/>
              <a:t>10/6/2015</a:t>
            </a:fld>
            <a:endParaRPr lang="en-US" dirty="0"/>
          </a:p>
        </p:txBody>
      </p:sp>
      <p:sp>
        <p:nvSpPr>
          <p:cNvPr id="5" name="Footer Placeholder 4"/>
          <p:cNvSpPr>
            <a:spLocks noGrp="1"/>
          </p:cNvSpPr>
          <p:nvPr>
            <p:ph type="ftr" sz="quarter" idx="11"/>
          </p:nvPr>
        </p:nvSpPr>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
        <p:nvSpPr>
          <p:cNvPr id="6" name="Slide Number Placeholder 5"/>
          <p:cNvSpPr>
            <a:spLocks noGrp="1"/>
          </p:cNvSpPr>
          <p:nvPr>
            <p:ph type="sldNum" sz="quarter" idx="12"/>
          </p:nvPr>
        </p:nvSpPr>
        <p:spPr/>
        <p:txBody>
          <a:bodyPr/>
          <a:lstStyle/>
          <a:p>
            <a:fld id="{97B612E9-D93C-4F31-B3D4-80F6291C8B1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510EB1-0EF4-471E-A713-A1213800D8E0}" type="datetime1">
              <a:rPr lang="en-US" smtClean="0"/>
              <a:t>10/6/2015</a:t>
            </a:fld>
            <a:endParaRPr lang="en-US" dirty="0"/>
          </a:p>
        </p:txBody>
      </p:sp>
      <p:sp>
        <p:nvSpPr>
          <p:cNvPr id="5" name="Footer Placeholder 4"/>
          <p:cNvSpPr>
            <a:spLocks noGrp="1"/>
          </p:cNvSpPr>
          <p:nvPr>
            <p:ph type="ftr" sz="quarter" idx="11"/>
          </p:nvPr>
        </p:nvSpPr>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
        <p:nvSpPr>
          <p:cNvPr id="6" name="Slide Number Placeholder 5"/>
          <p:cNvSpPr>
            <a:spLocks noGrp="1"/>
          </p:cNvSpPr>
          <p:nvPr>
            <p:ph type="sldNum" sz="quarter" idx="12"/>
          </p:nvPr>
        </p:nvSpPr>
        <p:spPr/>
        <p:txBody>
          <a:bodyPr/>
          <a:lstStyle/>
          <a:p>
            <a:fld id="{97B612E9-D93C-4F31-B3D4-80F6291C8B1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F57D1-30D5-4C7F-852D-A9CE69FA30B1}" type="datetime1">
              <a:rPr lang="en-US" smtClean="0"/>
              <a:t>10/6/2015</a:t>
            </a:fld>
            <a:endParaRPr lang="en-US" dirty="0"/>
          </a:p>
        </p:txBody>
      </p:sp>
      <p:sp>
        <p:nvSpPr>
          <p:cNvPr id="5" name="Footer Placeholder 4"/>
          <p:cNvSpPr>
            <a:spLocks noGrp="1"/>
          </p:cNvSpPr>
          <p:nvPr>
            <p:ph type="ftr" sz="quarter" idx="11"/>
          </p:nvPr>
        </p:nvSpPr>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
        <p:nvSpPr>
          <p:cNvPr id="6" name="Slide Number Placeholder 5"/>
          <p:cNvSpPr>
            <a:spLocks noGrp="1"/>
          </p:cNvSpPr>
          <p:nvPr>
            <p:ph type="sldNum" sz="quarter" idx="12"/>
          </p:nvPr>
        </p:nvSpPr>
        <p:spPr/>
        <p:txBody>
          <a:bodyPr/>
          <a:lstStyle/>
          <a:p>
            <a:fld id="{97B612E9-D93C-4F31-B3D4-80F6291C8B1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888885-7BAA-4D60-BC05-35FB545626AD}" type="datetime1">
              <a:rPr lang="en-US" smtClean="0"/>
              <a:t>10/6/2015</a:t>
            </a:fld>
            <a:endParaRPr lang="en-US" dirty="0"/>
          </a:p>
        </p:txBody>
      </p:sp>
      <p:sp>
        <p:nvSpPr>
          <p:cNvPr id="5" name="Footer Placeholder 4"/>
          <p:cNvSpPr>
            <a:spLocks noGrp="1"/>
          </p:cNvSpPr>
          <p:nvPr>
            <p:ph type="ftr" sz="quarter" idx="11"/>
          </p:nvPr>
        </p:nvSpPr>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
        <p:nvSpPr>
          <p:cNvPr id="6" name="Slide Number Placeholder 5"/>
          <p:cNvSpPr>
            <a:spLocks noGrp="1"/>
          </p:cNvSpPr>
          <p:nvPr>
            <p:ph type="sldNum" sz="quarter" idx="12"/>
          </p:nvPr>
        </p:nvSpPr>
        <p:spPr/>
        <p:txBody>
          <a:bodyPr/>
          <a:lstStyle/>
          <a:p>
            <a:fld id="{97B612E9-D93C-4F31-B3D4-80F6291C8B1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7905B5-3523-455E-AF01-57D5A676489A}" type="datetime1">
              <a:rPr lang="en-US" smtClean="0"/>
              <a:t>10/6/2015</a:t>
            </a:fld>
            <a:endParaRPr lang="en-US" dirty="0"/>
          </a:p>
        </p:txBody>
      </p:sp>
      <p:sp>
        <p:nvSpPr>
          <p:cNvPr id="5" name="Footer Placeholder 4"/>
          <p:cNvSpPr>
            <a:spLocks noGrp="1"/>
          </p:cNvSpPr>
          <p:nvPr>
            <p:ph type="ftr" sz="quarter" idx="11"/>
          </p:nvPr>
        </p:nvSpPr>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
        <p:nvSpPr>
          <p:cNvPr id="6" name="Slide Number Placeholder 5"/>
          <p:cNvSpPr>
            <a:spLocks noGrp="1"/>
          </p:cNvSpPr>
          <p:nvPr>
            <p:ph type="sldNum" sz="quarter" idx="12"/>
          </p:nvPr>
        </p:nvSpPr>
        <p:spPr/>
        <p:txBody>
          <a:bodyPr/>
          <a:lstStyle/>
          <a:p>
            <a:fld id="{97B612E9-D93C-4F31-B3D4-80F6291C8B1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06F341-0317-41B6-81B1-7EE6EA22DCC1}" type="datetime1">
              <a:rPr lang="en-US" smtClean="0"/>
              <a:t>10/6/2015</a:t>
            </a:fld>
            <a:endParaRPr lang="en-US" dirty="0"/>
          </a:p>
        </p:txBody>
      </p:sp>
      <p:sp>
        <p:nvSpPr>
          <p:cNvPr id="6" name="Footer Placeholder 5"/>
          <p:cNvSpPr>
            <a:spLocks noGrp="1"/>
          </p:cNvSpPr>
          <p:nvPr>
            <p:ph type="ftr" sz="quarter" idx="11"/>
          </p:nvPr>
        </p:nvSpPr>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
        <p:nvSpPr>
          <p:cNvPr id="7" name="Slide Number Placeholder 6"/>
          <p:cNvSpPr>
            <a:spLocks noGrp="1"/>
          </p:cNvSpPr>
          <p:nvPr>
            <p:ph type="sldNum" sz="quarter" idx="12"/>
          </p:nvPr>
        </p:nvSpPr>
        <p:spPr/>
        <p:txBody>
          <a:bodyPr/>
          <a:lstStyle/>
          <a:p>
            <a:fld id="{97B612E9-D93C-4F31-B3D4-80F6291C8B1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C5BE4-DC68-4556-B01C-030F97065FA0}" type="datetime1">
              <a:rPr lang="en-US" smtClean="0"/>
              <a:t>10/6/2015</a:t>
            </a:fld>
            <a:endParaRPr lang="en-US" dirty="0"/>
          </a:p>
        </p:txBody>
      </p:sp>
      <p:sp>
        <p:nvSpPr>
          <p:cNvPr id="8" name="Footer Placeholder 7"/>
          <p:cNvSpPr>
            <a:spLocks noGrp="1"/>
          </p:cNvSpPr>
          <p:nvPr>
            <p:ph type="ftr" sz="quarter" idx="11"/>
          </p:nvPr>
        </p:nvSpPr>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
        <p:nvSpPr>
          <p:cNvPr id="9" name="Slide Number Placeholder 8"/>
          <p:cNvSpPr>
            <a:spLocks noGrp="1"/>
          </p:cNvSpPr>
          <p:nvPr>
            <p:ph type="sldNum" sz="quarter" idx="12"/>
          </p:nvPr>
        </p:nvSpPr>
        <p:spPr/>
        <p:txBody>
          <a:bodyPr/>
          <a:lstStyle/>
          <a:p>
            <a:fld id="{97B612E9-D93C-4F31-B3D4-80F6291C8B1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6714B6-470A-4EFC-81D2-6A02166B4642}" type="datetime1">
              <a:rPr lang="en-US" smtClean="0"/>
              <a:t>10/6/2015</a:t>
            </a:fld>
            <a:endParaRPr lang="en-US" dirty="0"/>
          </a:p>
        </p:txBody>
      </p:sp>
      <p:sp>
        <p:nvSpPr>
          <p:cNvPr id="4" name="Footer Placeholder 3"/>
          <p:cNvSpPr>
            <a:spLocks noGrp="1"/>
          </p:cNvSpPr>
          <p:nvPr>
            <p:ph type="ftr" sz="quarter" idx="11"/>
          </p:nvPr>
        </p:nvSpPr>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
        <p:nvSpPr>
          <p:cNvPr id="5" name="Slide Number Placeholder 4"/>
          <p:cNvSpPr>
            <a:spLocks noGrp="1"/>
          </p:cNvSpPr>
          <p:nvPr>
            <p:ph type="sldNum" sz="quarter" idx="12"/>
          </p:nvPr>
        </p:nvSpPr>
        <p:spPr/>
        <p:txBody>
          <a:bodyPr/>
          <a:lstStyle/>
          <a:p>
            <a:fld id="{97B612E9-D93C-4F31-B3D4-80F6291C8B1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69E65-5D05-48D4-BF03-242D73543B05}" type="datetime1">
              <a:rPr lang="en-US" smtClean="0"/>
              <a:t>10/6/2015</a:t>
            </a:fld>
            <a:endParaRPr lang="en-US" dirty="0"/>
          </a:p>
        </p:txBody>
      </p:sp>
      <p:sp>
        <p:nvSpPr>
          <p:cNvPr id="3" name="Footer Placeholder 2"/>
          <p:cNvSpPr>
            <a:spLocks noGrp="1"/>
          </p:cNvSpPr>
          <p:nvPr>
            <p:ph type="ftr" sz="quarter" idx="11"/>
          </p:nvPr>
        </p:nvSpPr>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
        <p:nvSpPr>
          <p:cNvPr id="4" name="Slide Number Placeholder 3"/>
          <p:cNvSpPr>
            <a:spLocks noGrp="1"/>
          </p:cNvSpPr>
          <p:nvPr>
            <p:ph type="sldNum" sz="quarter" idx="12"/>
          </p:nvPr>
        </p:nvSpPr>
        <p:spPr/>
        <p:txBody>
          <a:bodyPr/>
          <a:lstStyle/>
          <a:p>
            <a:fld id="{97B612E9-D93C-4F31-B3D4-80F6291C8B1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BD795C-D8C3-432C-B382-DCDC76BC6626}" type="datetime1">
              <a:rPr lang="en-US" smtClean="0"/>
              <a:t>10/6/2015</a:t>
            </a:fld>
            <a:endParaRPr lang="en-US" dirty="0"/>
          </a:p>
        </p:txBody>
      </p:sp>
      <p:sp>
        <p:nvSpPr>
          <p:cNvPr id="6" name="Footer Placeholder 5"/>
          <p:cNvSpPr>
            <a:spLocks noGrp="1"/>
          </p:cNvSpPr>
          <p:nvPr>
            <p:ph type="ftr" sz="quarter" idx="11"/>
          </p:nvPr>
        </p:nvSpPr>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
        <p:nvSpPr>
          <p:cNvPr id="7" name="Slide Number Placeholder 6"/>
          <p:cNvSpPr>
            <a:spLocks noGrp="1"/>
          </p:cNvSpPr>
          <p:nvPr>
            <p:ph type="sldNum" sz="quarter" idx="12"/>
          </p:nvPr>
        </p:nvSpPr>
        <p:spPr/>
        <p:txBody>
          <a:bodyPr/>
          <a:lstStyle/>
          <a:p>
            <a:fld id="{97B612E9-D93C-4F31-B3D4-80F6291C8B1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1F37-2594-4EAC-9077-D3A3E95421D7}" type="datetime1">
              <a:rPr lang="en-US" smtClean="0"/>
              <a:t>10/6/2015</a:t>
            </a:fld>
            <a:endParaRPr lang="en-US" dirty="0"/>
          </a:p>
        </p:txBody>
      </p:sp>
      <p:sp>
        <p:nvSpPr>
          <p:cNvPr id="6" name="Footer Placeholder 5"/>
          <p:cNvSpPr>
            <a:spLocks noGrp="1"/>
          </p:cNvSpPr>
          <p:nvPr>
            <p:ph type="ftr" sz="quarter" idx="11"/>
          </p:nvPr>
        </p:nvSpPr>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
        <p:nvSpPr>
          <p:cNvPr id="7" name="Slide Number Placeholder 6"/>
          <p:cNvSpPr>
            <a:spLocks noGrp="1"/>
          </p:cNvSpPr>
          <p:nvPr>
            <p:ph type="sldNum" sz="quarter" idx="12"/>
          </p:nvPr>
        </p:nvSpPr>
        <p:spPr/>
        <p:txBody>
          <a:bodyPr/>
          <a:lstStyle/>
          <a:p>
            <a:fld id="{97B612E9-D93C-4F31-B3D4-80F6291C8B1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EDCAF-D77B-456F-B81E-31B6D61BFC8A}" type="datetime1">
              <a:rPr lang="en-US" smtClean="0"/>
              <a:t>10/6/2015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Disclaimer: Although this work was reviewed by the United States Environmental Protection Agency and approved for publication, it does not reflect official Agency policy.</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612E9-D93C-4F31-B3D4-80F6291C8B1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609600"/>
            <a:ext cx="9130392" cy="19812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 y="835025"/>
            <a:ext cx="9144000" cy="1470025"/>
          </a:xfrm>
        </p:spPr>
        <p:txBody>
          <a:bodyPr>
            <a:noAutofit/>
          </a:bodyPr>
          <a:lstStyle/>
          <a:p>
            <a:r>
              <a:rPr lang="en-US" sz="3200" dirty="0">
                <a:solidFill>
                  <a:schemeClr val="bg1"/>
                </a:solidFill>
                <a:effectLst>
                  <a:outerShdw blurRad="38100" dist="38100" dir="2700000" algn="tl">
                    <a:srgbClr val="000000">
                      <a:alpha val="43137"/>
                    </a:srgbClr>
                  </a:outerShdw>
                </a:effectLst>
              </a:rPr>
              <a:t>A Mixed Integer Programming Model for National Ambient Air Quality Standards (NAAQS) Attainment Strategy Analysis</a:t>
            </a:r>
            <a:endParaRPr lang="en-US" sz="500"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762000" y="2739241"/>
            <a:ext cx="7619999" cy="4262705"/>
          </a:xfrm>
          <a:prstGeom prst="rect">
            <a:avLst/>
          </a:prstGeom>
          <a:noFill/>
        </p:spPr>
        <p:txBody>
          <a:bodyPr wrap="square" rtlCol="0">
            <a:spAutoFit/>
          </a:bodyPr>
          <a:lstStyle/>
          <a:p>
            <a:pPr algn="ctr"/>
            <a:endParaRPr lang="en-US" sz="1100" dirty="0" smtClean="0"/>
          </a:p>
          <a:p>
            <a:pPr algn="ctr"/>
            <a:r>
              <a:rPr lang="en-US" sz="2000" dirty="0"/>
              <a:t>Alexander </a:t>
            </a:r>
            <a:r>
              <a:rPr lang="en-US" sz="2000" dirty="0" smtClean="0"/>
              <a:t>Macpherson </a:t>
            </a:r>
          </a:p>
          <a:p>
            <a:pPr algn="ctr"/>
            <a:r>
              <a:rPr lang="en-US" sz="2000" dirty="0" smtClean="0"/>
              <a:t>Heather Simon</a:t>
            </a:r>
          </a:p>
          <a:p>
            <a:pPr algn="ctr"/>
            <a:r>
              <a:rPr lang="en-US" sz="2000" dirty="0"/>
              <a:t>Charles </a:t>
            </a:r>
            <a:r>
              <a:rPr lang="en-US" sz="2000" dirty="0" smtClean="0"/>
              <a:t>Fulcher</a:t>
            </a:r>
          </a:p>
          <a:p>
            <a:pPr algn="ctr"/>
            <a:r>
              <a:rPr lang="en-US" sz="2000" dirty="0" smtClean="0"/>
              <a:t>David Misenheimer</a:t>
            </a:r>
          </a:p>
          <a:p>
            <a:pPr algn="ctr"/>
            <a:r>
              <a:rPr lang="en-US" sz="2000" dirty="0" smtClean="0"/>
              <a:t>Bryan Hubbell</a:t>
            </a:r>
          </a:p>
          <a:p>
            <a:pPr algn="ctr"/>
            <a:r>
              <a:rPr lang="en-US" sz="2000" dirty="0" smtClean="0"/>
              <a:t>Robin Langdon</a:t>
            </a:r>
          </a:p>
          <a:p>
            <a:pPr algn="ctr"/>
            <a:r>
              <a:rPr lang="en-US" sz="1600" dirty="0" smtClean="0"/>
              <a:t>[All authors are with U.S EPA’s Office of Air and Radiation]</a:t>
            </a:r>
          </a:p>
          <a:p>
            <a:pPr algn="ctr"/>
            <a:endParaRPr lang="en-US" sz="1400" dirty="0" smtClean="0"/>
          </a:p>
          <a:p>
            <a:pPr algn="ctr"/>
            <a:r>
              <a:rPr lang="en-US" sz="2000" dirty="0" smtClean="0"/>
              <a:t>Community Modeling and Analysis Conference</a:t>
            </a:r>
          </a:p>
          <a:p>
            <a:pPr algn="ctr"/>
            <a:r>
              <a:rPr lang="en-US" sz="2000" dirty="0" smtClean="0"/>
              <a:t>Chapel Hill, NC, October 7, 2015</a:t>
            </a:r>
          </a:p>
          <a:p>
            <a:pPr algn="ctr"/>
            <a:endParaRPr lang="en-US" sz="2000" dirty="0" smtClean="0"/>
          </a:p>
          <a:p>
            <a:r>
              <a:rPr lang="en-US" sz="1600" dirty="0" smtClean="0"/>
              <a:t>Disclaimer</a:t>
            </a:r>
            <a:r>
              <a:rPr lang="en-US" sz="1600" dirty="0"/>
              <a:t>: Although this work was reviewed by the United States Environmental Protection Agency and approved for publication, it does not reflect official Agency policy.</a:t>
            </a:r>
          </a:p>
          <a:p>
            <a:pPr algn="ctr"/>
            <a:endParaRPr lang="en-US" sz="900" dirty="0"/>
          </a:p>
          <a:p>
            <a:pPr algn="ctr"/>
            <a:endParaRPr lang="en-US" sz="900" dirty="0" smtClean="0"/>
          </a:p>
        </p:txBody>
      </p:sp>
      <p:sp>
        <p:nvSpPr>
          <p:cNvPr id="8" name="Rectangle 41"/>
          <p:cNvSpPr>
            <a:spLocks noChangeArrowheads="1"/>
          </p:cNvSpPr>
          <p:nvPr/>
        </p:nvSpPr>
        <p:spPr bwMode="auto">
          <a:xfrm>
            <a:off x="0" y="431800"/>
            <a:ext cx="9144000" cy="101600"/>
          </a:xfrm>
          <a:prstGeom prst="rect">
            <a:avLst/>
          </a:prstGeom>
          <a:solidFill>
            <a:schemeClr val="accent5"/>
          </a:solidFill>
          <a:ln w="9525">
            <a:noFill/>
            <a:miter lim="800000"/>
            <a:headEnd/>
            <a:tailEnd/>
          </a:ln>
          <a:effectLst/>
        </p:spPr>
        <p:txBody>
          <a:bodyPr wrap="none" anchor="ctr"/>
          <a:lstStyle/>
          <a:p>
            <a:endParaRPr lang="en-US" dirty="0"/>
          </a:p>
        </p:txBody>
      </p:sp>
      <p:sp>
        <p:nvSpPr>
          <p:cNvPr id="9" name="Rectangle 41"/>
          <p:cNvSpPr>
            <a:spLocks noChangeArrowheads="1"/>
          </p:cNvSpPr>
          <p:nvPr/>
        </p:nvSpPr>
        <p:spPr bwMode="auto">
          <a:xfrm>
            <a:off x="0" y="2667000"/>
            <a:ext cx="9144000" cy="101600"/>
          </a:xfrm>
          <a:prstGeom prst="rect">
            <a:avLst/>
          </a:prstGeom>
          <a:solidFill>
            <a:schemeClr val="accent5"/>
          </a:solidFill>
          <a:ln w="9525">
            <a:noFill/>
            <a:miter lim="800000"/>
            <a:headEnd/>
            <a:tailEnd/>
          </a:ln>
          <a:effectLst/>
        </p:spPr>
        <p:txBody>
          <a:bodyPr wrap="none" anchor="ctr"/>
          <a:lstStyle/>
          <a:p>
            <a:endParaRPr lang="en-US" dirty="0"/>
          </a:p>
        </p:txBody>
      </p:sp>
      <p:sp>
        <p:nvSpPr>
          <p:cNvPr id="4" name="Slide Number Placeholder 3"/>
          <p:cNvSpPr>
            <a:spLocks noGrp="1"/>
          </p:cNvSpPr>
          <p:nvPr>
            <p:ph type="sldNum" sz="quarter" idx="12"/>
          </p:nvPr>
        </p:nvSpPr>
        <p:spPr/>
        <p:txBody>
          <a:bodyPr/>
          <a:lstStyle/>
          <a:p>
            <a:fld id="{97B612E9-D93C-4F31-B3D4-80F6291C8B16}"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8"/>
          <p:cNvGrpSpPr/>
          <p:nvPr/>
        </p:nvGrpSpPr>
        <p:grpSpPr>
          <a:xfrm>
            <a:off x="0" y="1"/>
            <a:ext cx="9144000" cy="914399"/>
            <a:chOff x="0" y="1"/>
            <a:chExt cx="9144000" cy="914399"/>
          </a:xfrm>
        </p:grpSpPr>
        <p:sp>
          <p:nvSpPr>
            <p:cNvPr id="18" name="Rectangle 28"/>
            <p:cNvSpPr>
              <a:spLocks noChangeArrowheads="1"/>
            </p:cNvSpPr>
            <p:nvPr/>
          </p:nvSpPr>
          <p:spPr bwMode="auto">
            <a:xfrm>
              <a:off x="0" y="1"/>
              <a:ext cx="9142413" cy="762000"/>
            </a:xfrm>
            <a:prstGeom prst="rect">
              <a:avLst/>
            </a:prstGeom>
            <a:solidFill>
              <a:srgbClr val="339966"/>
            </a:solidFill>
            <a:ln w="9525">
              <a:noFill/>
              <a:miter lim="800000"/>
              <a:headEnd/>
              <a:tailEnd/>
            </a:ln>
            <a:effectLst/>
          </p:spPr>
          <p:txBody>
            <a:bodyPr wrap="none" anchor="ctr"/>
            <a:lstStyle/>
            <a:p>
              <a:endParaRPr lang="en-US" dirty="0"/>
            </a:p>
          </p:txBody>
        </p:sp>
        <p:sp>
          <p:nvSpPr>
            <p:cNvPr id="19" name="Rectangle 41"/>
            <p:cNvSpPr>
              <a:spLocks noChangeArrowheads="1"/>
            </p:cNvSpPr>
            <p:nvPr/>
          </p:nvSpPr>
          <p:spPr bwMode="auto">
            <a:xfrm>
              <a:off x="0" y="812800"/>
              <a:ext cx="9144000" cy="101600"/>
            </a:xfrm>
            <a:prstGeom prst="rect">
              <a:avLst/>
            </a:prstGeom>
            <a:solidFill>
              <a:schemeClr val="accent5"/>
            </a:solidFill>
            <a:ln w="9525">
              <a:noFill/>
              <a:miter lim="800000"/>
              <a:headEnd/>
              <a:tailEnd/>
            </a:ln>
            <a:effectLst/>
          </p:spPr>
          <p:txBody>
            <a:bodyPr wrap="none" anchor="ctr"/>
            <a:lstStyle/>
            <a:p>
              <a:endParaRPr lang="en-US" dirty="0"/>
            </a:p>
          </p:txBody>
        </p:sp>
      </p:grpSp>
      <p:sp>
        <p:nvSpPr>
          <p:cNvPr id="20" name="Title 1"/>
          <p:cNvSpPr txBox="1">
            <a:spLocks/>
          </p:cNvSpPr>
          <p:nvPr/>
        </p:nvSpPr>
        <p:spPr>
          <a:xfrm>
            <a:off x="0" y="0"/>
            <a:ext cx="91440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solidFill>
                  <a:schemeClr val="bg1"/>
                </a:solidFill>
                <a:effectLst>
                  <a:outerShdw blurRad="38100" dist="38100" dir="2700000" algn="tl">
                    <a:srgbClr val="000000">
                      <a:alpha val="43137"/>
                    </a:srgbClr>
                  </a:outerShdw>
                </a:effectLst>
                <a:latin typeface="+mj-lt"/>
                <a:ea typeface="+mj-ea"/>
                <a:cs typeface="+mj-cs"/>
              </a:rPr>
              <a:t>Emissions Control Data and Parameters</a:t>
            </a:r>
            <a:endParaRPr kumimoji="0" lang="en-US" sz="27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3" name="Footer Placeholder 2"/>
          <p:cNvSpPr>
            <a:spLocks noGrp="1"/>
          </p:cNvSpPr>
          <p:nvPr>
            <p:ph type="ftr" sz="quarter" idx="11"/>
          </p:nvPr>
        </p:nvSpPr>
        <p:spPr>
          <a:xfrm>
            <a:off x="457200" y="6356350"/>
            <a:ext cx="7924800" cy="365125"/>
          </a:xfrm>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
        <p:nvSpPr>
          <p:cNvPr id="5" name="Slide Number Placeholder 4"/>
          <p:cNvSpPr>
            <a:spLocks noGrp="1"/>
          </p:cNvSpPr>
          <p:nvPr>
            <p:ph type="sldNum" sz="quarter" idx="12"/>
          </p:nvPr>
        </p:nvSpPr>
        <p:spPr/>
        <p:txBody>
          <a:bodyPr/>
          <a:lstStyle/>
          <a:p>
            <a:fld id="{97B612E9-D93C-4F31-B3D4-80F6291C8B16}" type="slidenum">
              <a:rPr lang="en-US" smtClean="0"/>
              <a:pPr/>
              <a:t>10</a:t>
            </a:fld>
            <a:endParaRPr lang="en-US" dirty="0"/>
          </a:p>
        </p:txBody>
      </p:sp>
      <p:sp>
        <p:nvSpPr>
          <p:cNvPr id="2" name="TextBox 1"/>
          <p:cNvSpPr txBox="1"/>
          <p:nvPr/>
        </p:nvSpPr>
        <p:spPr>
          <a:xfrm>
            <a:off x="533400" y="1371600"/>
            <a:ext cx="7924800" cy="3429000"/>
          </a:xfrm>
          <a:prstGeom prst="rect">
            <a:avLst/>
          </a:prstGeom>
          <a:noFill/>
        </p:spPr>
        <p:txBody>
          <a:bodyPr wrap="square" rtlCol="0">
            <a:spAutoFit/>
          </a:bodyPr>
          <a:lstStyle/>
          <a:p>
            <a:endParaRPr lang="en-US" dirty="0"/>
          </a:p>
        </p:txBody>
      </p:sp>
      <p:sp>
        <p:nvSpPr>
          <p:cNvPr id="9" name="Content Placeholder 2"/>
          <p:cNvSpPr txBox="1">
            <a:spLocks/>
          </p:cNvSpPr>
          <p:nvPr/>
        </p:nvSpPr>
        <p:spPr>
          <a:xfrm>
            <a:off x="457200" y="1143000"/>
            <a:ext cx="8229600" cy="5181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The </a:t>
            </a:r>
            <a:r>
              <a:rPr lang="en-US" sz="2400" dirty="0"/>
              <a:t>emissions control measures and </a:t>
            </a:r>
            <a:r>
              <a:rPr lang="en-US" sz="2400" dirty="0" smtClean="0"/>
              <a:t>costs </a:t>
            </a:r>
            <a:r>
              <a:rPr lang="en-US" sz="2400" dirty="0"/>
              <a:t>were primarily drawn from the U.S. EPA’s Control Strategy Tool </a:t>
            </a:r>
            <a:r>
              <a:rPr lang="en-US" sz="2400" dirty="0" smtClean="0"/>
              <a:t>(CoST)</a:t>
            </a:r>
          </a:p>
          <a:p>
            <a:pPr lvl="1"/>
            <a:r>
              <a:rPr lang="en-US" sz="2000" dirty="0" smtClean="0"/>
              <a:t>Applied </a:t>
            </a:r>
            <a:r>
              <a:rPr lang="en-US" sz="2000" dirty="0"/>
              <a:t>to point, area, and mobile sources of NOx and VOC </a:t>
            </a:r>
            <a:r>
              <a:rPr lang="en-US" sz="2000" dirty="0" smtClean="0"/>
              <a:t>emissions</a:t>
            </a:r>
          </a:p>
          <a:p>
            <a:pPr lvl="1"/>
            <a:r>
              <a:rPr lang="en-US" sz="2000" dirty="0"/>
              <a:t>Supplementary data on NOx reductions from coal-fired power plants and diesel engine retrofits and rebuilding were drawn from other EPA </a:t>
            </a:r>
            <a:r>
              <a:rPr lang="en-US" sz="2000" dirty="0" smtClean="0"/>
              <a:t>databases</a:t>
            </a:r>
          </a:p>
          <a:p>
            <a:pPr lvl="1"/>
            <a:r>
              <a:rPr lang="en-US" sz="2000" dirty="0"/>
              <a:t>CoST does not does not include measures that reduce NOx through fuel switching, energy efficiency, or other non-traditional control measures</a:t>
            </a:r>
          </a:p>
          <a:p>
            <a:pPr lvl="1"/>
            <a:r>
              <a:rPr lang="en-US" sz="2000" dirty="0" smtClean="0"/>
              <a:t>Nationwide, we specified about 73,000 </a:t>
            </a:r>
            <a:r>
              <a:rPr lang="en-US" sz="2000" dirty="0"/>
              <a:t>possible </a:t>
            </a:r>
            <a:r>
              <a:rPr lang="en-US" sz="2000" dirty="0" smtClean="0"/>
              <a:t>control choices for about 26,000 emissions sources</a:t>
            </a:r>
          </a:p>
          <a:p>
            <a:r>
              <a:rPr lang="en-US" sz="2400" dirty="0" smtClean="0"/>
              <a:t>Cost of unspecified controls were assumed to be $15,000 per ton of NOx or VOC reduction consistent with U.S. EPA’s 2014 Ozone NAAQS Proposal RIA </a:t>
            </a:r>
            <a:endParaRPr lang="en-US" sz="2400" dirty="0"/>
          </a:p>
        </p:txBody>
      </p:sp>
    </p:spTree>
    <p:extLst>
      <p:ext uri="{BB962C8B-B14F-4D97-AF65-F5344CB8AC3E}">
        <p14:creationId xmlns:p14="http://schemas.microsoft.com/office/powerpoint/2010/main" val="3612855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5791200"/>
            <a:ext cx="593432" cy="369332"/>
          </a:xfrm>
          <a:prstGeom prst="rect">
            <a:avLst/>
          </a:prstGeom>
          <a:noFill/>
        </p:spPr>
        <p:txBody>
          <a:bodyPr wrap="none" rtlCol="0">
            <a:spAutoFit/>
          </a:bodyPr>
          <a:lstStyle/>
          <a:p>
            <a:r>
              <a:rPr lang="en-US" dirty="0" smtClean="0">
                <a:solidFill>
                  <a:schemeClr val="bg1"/>
                </a:solidFill>
              </a:rPr>
              <a:t>Coal</a:t>
            </a:r>
            <a:endParaRPr lang="en-US" dirty="0">
              <a:solidFill>
                <a:schemeClr val="bg1"/>
              </a:solidFill>
            </a:endParaRPr>
          </a:p>
        </p:txBody>
      </p:sp>
      <p:grpSp>
        <p:nvGrpSpPr>
          <p:cNvPr id="21" name="Group 20"/>
          <p:cNvGrpSpPr/>
          <p:nvPr/>
        </p:nvGrpSpPr>
        <p:grpSpPr>
          <a:xfrm>
            <a:off x="0" y="1"/>
            <a:ext cx="9144000" cy="914399"/>
            <a:chOff x="0" y="1"/>
            <a:chExt cx="9144000" cy="914399"/>
          </a:xfrm>
        </p:grpSpPr>
        <p:sp>
          <p:nvSpPr>
            <p:cNvPr id="22" name="Rectangle 28"/>
            <p:cNvSpPr>
              <a:spLocks noChangeArrowheads="1"/>
            </p:cNvSpPr>
            <p:nvPr/>
          </p:nvSpPr>
          <p:spPr bwMode="auto">
            <a:xfrm>
              <a:off x="0" y="1"/>
              <a:ext cx="9142413" cy="762000"/>
            </a:xfrm>
            <a:prstGeom prst="rect">
              <a:avLst/>
            </a:prstGeom>
            <a:solidFill>
              <a:srgbClr val="339966"/>
            </a:solidFill>
            <a:ln w="9525">
              <a:noFill/>
              <a:miter lim="800000"/>
              <a:headEnd/>
              <a:tailEnd/>
            </a:ln>
            <a:effectLst/>
          </p:spPr>
          <p:txBody>
            <a:bodyPr wrap="none" anchor="ctr"/>
            <a:lstStyle/>
            <a:p>
              <a:endParaRPr lang="en-US" dirty="0"/>
            </a:p>
          </p:txBody>
        </p:sp>
        <p:sp>
          <p:nvSpPr>
            <p:cNvPr id="23" name="Rectangle 41"/>
            <p:cNvSpPr>
              <a:spLocks noChangeArrowheads="1"/>
            </p:cNvSpPr>
            <p:nvPr/>
          </p:nvSpPr>
          <p:spPr bwMode="auto">
            <a:xfrm>
              <a:off x="0" y="812800"/>
              <a:ext cx="9144000" cy="101600"/>
            </a:xfrm>
            <a:prstGeom prst="rect">
              <a:avLst/>
            </a:prstGeom>
            <a:solidFill>
              <a:schemeClr val="accent5"/>
            </a:solidFill>
            <a:ln w="9525">
              <a:noFill/>
              <a:miter lim="800000"/>
              <a:headEnd/>
              <a:tailEnd/>
            </a:ln>
            <a:effectLst/>
          </p:spPr>
          <p:txBody>
            <a:bodyPr wrap="none" anchor="ctr"/>
            <a:lstStyle/>
            <a:p>
              <a:endParaRPr lang="en-US" dirty="0"/>
            </a:p>
          </p:txBody>
        </p:sp>
      </p:grpSp>
      <p:sp>
        <p:nvSpPr>
          <p:cNvPr id="24" name="Title 1"/>
          <p:cNvSpPr txBox="1">
            <a:spLocks/>
          </p:cNvSpPr>
          <p:nvPr/>
        </p:nvSpPr>
        <p:spPr>
          <a:xfrm>
            <a:off x="0" y="0"/>
            <a:ext cx="91440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bg1"/>
                </a:solidFill>
                <a:effectLst>
                  <a:outerShdw blurRad="38100" dist="38100" dir="2700000" algn="tl">
                    <a:srgbClr val="000000">
                      <a:alpha val="43137"/>
                    </a:srgbClr>
                  </a:outerShdw>
                </a:effectLst>
                <a:latin typeface="+mj-lt"/>
                <a:ea typeface="+mj-ea"/>
                <a:cs typeface="+mj-cs"/>
              </a:rPr>
              <a:t>Basecase Conditions</a:t>
            </a:r>
            <a:endParaRPr kumimoji="0" lang="en-US" sz="4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2" name="Footer Placeholder 1"/>
          <p:cNvSpPr>
            <a:spLocks noGrp="1"/>
          </p:cNvSpPr>
          <p:nvPr>
            <p:ph type="ftr" sz="quarter" idx="11"/>
          </p:nvPr>
        </p:nvSpPr>
        <p:spPr>
          <a:xfrm>
            <a:off x="609600" y="6356350"/>
            <a:ext cx="7772400" cy="365125"/>
          </a:xfrm>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
        <p:nvSpPr>
          <p:cNvPr id="3" name="Slide Number Placeholder 2"/>
          <p:cNvSpPr>
            <a:spLocks noGrp="1"/>
          </p:cNvSpPr>
          <p:nvPr>
            <p:ph type="sldNum" sz="quarter" idx="12"/>
          </p:nvPr>
        </p:nvSpPr>
        <p:spPr/>
        <p:txBody>
          <a:bodyPr/>
          <a:lstStyle/>
          <a:p>
            <a:fld id="{97B612E9-D93C-4F31-B3D4-80F6291C8B16}" type="slidenum">
              <a:rPr lang="en-US" smtClean="0"/>
              <a:pPr/>
              <a:t>11</a:t>
            </a:fld>
            <a:endParaRPr lang="en-US" dirty="0"/>
          </a:p>
        </p:txBody>
      </p:sp>
      <p:pic>
        <p:nvPicPr>
          <p:cNvPr id="4" name="Picture 3"/>
          <p:cNvPicPr>
            <a:picLocks noChangeAspect="1"/>
          </p:cNvPicPr>
          <p:nvPr/>
        </p:nvPicPr>
        <p:blipFill>
          <a:blip r:embed="rId2"/>
          <a:stretch>
            <a:fillRect/>
          </a:stretch>
        </p:blipFill>
        <p:spPr>
          <a:xfrm>
            <a:off x="804811" y="938320"/>
            <a:ext cx="7381977" cy="5359132"/>
          </a:xfrm>
          <a:prstGeom prst="rect">
            <a:avLst/>
          </a:prstGeom>
        </p:spPr>
      </p:pic>
    </p:spTree>
    <p:extLst>
      <p:ext uri="{BB962C8B-B14F-4D97-AF65-F5344CB8AC3E}">
        <p14:creationId xmlns:p14="http://schemas.microsoft.com/office/powerpoint/2010/main" val="819446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5791200"/>
            <a:ext cx="593432" cy="369332"/>
          </a:xfrm>
          <a:prstGeom prst="rect">
            <a:avLst/>
          </a:prstGeom>
          <a:noFill/>
        </p:spPr>
        <p:txBody>
          <a:bodyPr wrap="none" rtlCol="0">
            <a:spAutoFit/>
          </a:bodyPr>
          <a:lstStyle/>
          <a:p>
            <a:r>
              <a:rPr lang="en-US" dirty="0" smtClean="0">
                <a:solidFill>
                  <a:schemeClr val="bg1"/>
                </a:solidFill>
              </a:rPr>
              <a:t>Coal</a:t>
            </a:r>
            <a:endParaRPr lang="en-US" dirty="0">
              <a:solidFill>
                <a:schemeClr val="bg1"/>
              </a:solidFill>
            </a:endParaRPr>
          </a:p>
        </p:txBody>
      </p:sp>
      <p:grpSp>
        <p:nvGrpSpPr>
          <p:cNvPr id="21" name="Group 20"/>
          <p:cNvGrpSpPr/>
          <p:nvPr/>
        </p:nvGrpSpPr>
        <p:grpSpPr>
          <a:xfrm>
            <a:off x="0" y="1"/>
            <a:ext cx="9144000" cy="914399"/>
            <a:chOff x="0" y="1"/>
            <a:chExt cx="9144000" cy="914399"/>
          </a:xfrm>
        </p:grpSpPr>
        <p:sp>
          <p:nvSpPr>
            <p:cNvPr id="22" name="Rectangle 28"/>
            <p:cNvSpPr>
              <a:spLocks noChangeArrowheads="1"/>
            </p:cNvSpPr>
            <p:nvPr/>
          </p:nvSpPr>
          <p:spPr bwMode="auto">
            <a:xfrm>
              <a:off x="0" y="1"/>
              <a:ext cx="9142413" cy="762000"/>
            </a:xfrm>
            <a:prstGeom prst="rect">
              <a:avLst/>
            </a:prstGeom>
            <a:solidFill>
              <a:srgbClr val="339966"/>
            </a:solidFill>
            <a:ln w="9525">
              <a:noFill/>
              <a:miter lim="800000"/>
              <a:headEnd/>
              <a:tailEnd/>
            </a:ln>
            <a:effectLst/>
          </p:spPr>
          <p:txBody>
            <a:bodyPr wrap="none" anchor="ctr"/>
            <a:lstStyle/>
            <a:p>
              <a:endParaRPr lang="en-US" dirty="0"/>
            </a:p>
          </p:txBody>
        </p:sp>
        <p:sp>
          <p:nvSpPr>
            <p:cNvPr id="23" name="Rectangle 41"/>
            <p:cNvSpPr>
              <a:spLocks noChangeArrowheads="1"/>
            </p:cNvSpPr>
            <p:nvPr/>
          </p:nvSpPr>
          <p:spPr bwMode="auto">
            <a:xfrm>
              <a:off x="0" y="812800"/>
              <a:ext cx="9144000" cy="101600"/>
            </a:xfrm>
            <a:prstGeom prst="rect">
              <a:avLst/>
            </a:prstGeom>
            <a:solidFill>
              <a:schemeClr val="accent5"/>
            </a:solidFill>
            <a:ln w="9525">
              <a:noFill/>
              <a:miter lim="800000"/>
              <a:headEnd/>
              <a:tailEnd/>
            </a:ln>
            <a:effectLst/>
          </p:spPr>
          <p:txBody>
            <a:bodyPr wrap="none" anchor="ctr"/>
            <a:lstStyle/>
            <a:p>
              <a:endParaRPr lang="en-US" dirty="0"/>
            </a:p>
          </p:txBody>
        </p:sp>
      </p:grpSp>
      <p:sp>
        <p:nvSpPr>
          <p:cNvPr id="24" name="Title 1"/>
          <p:cNvSpPr txBox="1">
            <a:spLocks/>
          </p:cNvSpPr>
          <p:nvPr/>
        </p:nvSpPr>
        <p:spPr>
          <a:xfrm>
            <a:off x="0" y="0"/>
            <a:ext cx="91440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Results:</a:t>
            </a:r>
            <a:r>
              <a:rPr kumimoji="0" lang="en-US" sz="4400" b="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Total</a:t>
            </a:r>
            <a:r>
              <a:rPr kumimoji="0" lang="en-US" sz="4400" b="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Reductions</a:t>
            </a:r>
            <a:endParaRPr kumimoji="0" lang="en-US" sz="4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3" name="Footer Placeholder 2"/>
          <p:cNvSpPr>
            <a:spLocks noGrp="1"/>
          </p:cNvSpPr>
          <p:nvPr>
            <p:ph type="ftr" sz="quarter" idx="11"/>
          </p:nvPr>
        </p:nvSpPr>
        <p:spPr>
          <a:xfrm>
            <a:off x="685800" y="6356350"/>
            <a:ext cx="7620000" cy="365125"/>
          </a:xfrm>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
        <p:nvSpPr>
          <p:cNvPr id="4" name="Slide Number Placeholder 3"/>
          <p:cNvSpPr>
            <a:spLocks noGrp="1"/>
          </p:cNvSpPr>
          <p:nvPr>
            <p:ph type="sldNum" sz="quarter" idx="12"/>
          </p:nvPr>
        </p:nvSpPr>
        <p:spPr/>
        <p:txBody>
          <a:bodyPr/>
          <a:lstStyle/>
          <a:p>
            <a:fld id="{97B612E9-D93C-4F31-B3D4-80F6291C8B16}" type="slidenum">
              <a:rPr lang="en-US" smtClean="0"/>
              <a:pPr/>
              <a:t>12</a:t>
            </a:fld>
            <a:endParaRPr lang="en-US" dirty="0"/>
          </a:p>
        </p:txBody>
      </p:sp>
      <p:pic>
        <p:nvPicPr>
          <p:cNvPr id="11" name="Picture 10"/>
          <p:cNvPicPr>
            <a:picLocks noChangeAspect="1"/>
          </p:cNvPicPr>
          <p:nvPr/>
        </p:nvPicPr>
        <p:blipFill>
          <a:blip r:embed="rId2"/>
          <a:stretch>
            <a:fillRect/>
          </a:stretch>
        </p:blipFill>
        <p:spPr>
          <a:xfrm>
            <a:off x="838200" y="951722"/>
            <a:ext cx="7391400" cy="5366914"/>
          </a:xfrm>
          <a:prstGeom prst="rect">
            <a:avLst/>
          </a:prstGeom>
        </p:spPr>
      </p:pic>
      <p:sp>
        <p:nvSpPr>
          <p:cNvPr id="2" name="TextBox 1"/>
          <p:cNvSpPr txBox="1"/>
          <p:nvPr/>
        </p:nvSpPr>
        <p:spPr>
          <a:xfrm>
            <a:off x="1790700" y="2667000"/>
            <a:ext cx="990600" cy="381000"/>
          </a:xfrm>
          <a:prstGeom prst="rect">
            <a:avLst/>
          </a:prstGeom>
          <a:noFill/>
        </p:spPr>
        <p:txBody>
          <a:bodyPr wrap="square" rtlCol="0">
            <a:spAutoFit/>
          </a:bodyPr>
          <a:lstStyle/>
          <a:p>
            <a:r>
              <a:rPr lang="en-US" dirty="0" smtClean="0"/>
              <a:t>National</a:t>
            </a:r>
            <a:endParaRPr lang="en-US" dirty="0"/>
          </a:p>
        </p:txBody>
      </p:sp>
      <p:sp>
        <p:nvSpPr>
          <p:cNvPr id="5" name="TextBox 4"/>
          <p:cNvSpPr txBox="1"/>
          <p:nvPr/>
        </p:nvSpPr>
        <p:spPr>
          <a:xfrm>
            <a:off x="4267200" y="2667000"/>
            <a:ext cx="1143000" cy="369332"/>
          </a:xfrm>
          <a:prstGeom prst="rect">
            <a:avLst/>
          </a:prstGeom>
          <a:noFill/>
        </p:spPr>
        <p:txBody>
          <a:bodyPr wrap="square" rtlCol="0">
            <a:spAutoFit/>
          </a:bodyPr>
          <a:lstStyle/>
          <a:p>
            <a:r>
              <a:rPr lang="en-US" dirty="0" smtClean="0"/>
              <a:t>Regional</a:t>
            </a:r>
            <a:endParaRPr lang="en-US" dirty="0"/>
          </a:p>
        </p:txBody>
      </p:sp>
      <p:sp>
        <p:nvSpPr>
          <p:cNvPr id="12" name="TextBox 11"/>
          <p:cNvSpPr txBox="1"/>
          <p:nvPr/>
        </p:nvSpPr>
        <p:spPr>
          <a:xfrm>
            <a:off x="6705600" y="2678668"/>
            <a:ext cx="914400" cy="369332"/>
          </a:xfrm>
          <a:prstGeom prst="rect">
            <a:avLst/>
          </a:prstGeom>
          <a:noFill/>
        </p:spPr>
        <p:txBody>
          <a:bodyPr wrap="square" rtlCol="0">
            <a:spAutoFit/>
          </a:bodyPr>
          <a:lstStyle/>
          <a:p>
            <a:r>
              <a:rPr lang="en-US" dirty="0" smtClean="0"/>
              <a:t>State</a:t>
            </a:r>
            <a:endParaRPr lang="en-US" dirty="0"/>
          </a:p>
        </p:txBody>
      </p:sp>
    </p:spTree>
    <p:extLst>
      <p:ext uri="{BB962C8B-B14F-4D97-AF65-F5344CB8AC3E}">
        <p14:creationId xmlns:p14="http://schemas.microsoft.com/office/powerpoint/2010/main" val="3550571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5791200"/>
            <a:ext cx="593432" cy="369332"/>
          </a:xfrm>
          <a:prstGeom prst="rect">
            <a:avLst/>
          </a:prstGeom>
          <a:noFill/>
        </p:spPr>
        <p:txBody>
          <a:bodyPr wrap="none" rtlCol="0">
            <a:spAutoFit/>
          </a:bodyPr>
          <a:lstStyle/>
          <a:p>
            <a:r>
              <a:rPr lang="en-US" dirty="0" smtClean="0">
                <a:solidFill>
                  <a:schemeClr val="bg1"/>
                </a:solidFill>
              </a:rPr>
              <a:t>Coal</a:t>
            </a:r>
            <a:endParaRPr lang="en-US" dirty="0">
              <a:solidFill>
                <a:schemeClr val="bg1"/>
              </a:solidFill>
            </a:endParaRPr>
          </a:p>
        </p:txBody>
      </p:sp>
      <p:grpSp>
        <p:nvGrpSpPr>
          <p:cNvPr id="21" name="Group 20"/>
          <p:cNvGrpSpPr/>
          <p:nvPr/>
        </p:nvGrpSpPr>
        <p:grpSpPr>
          <a:xfrm>
            <a:off x="0" y="1"/>
            <a:ext cx="9144000" cy="914399"/>
            <a:chOff x="0" y="1"/>
            <a:chExt cx="9144000" cy="914399"/>
          </a:xfrm>
        </p:grpSpPr>
        <p:sp>
          <p:nvSpPr>
            <p:cNvPr id="22" name="Rectangle 28"/>
            <p:cNvSpPr>
              <a:spLocks noChangeArrowheads="1"/>
            </p:cNvSpPr>
            <p:nvPr/>
          </p:nvSpPr>
          <p:spPr bwMode="auto">
            <a:xfrm>
              <a:off x="0" y="1"/>
              <a:ext cx="9142413" cy="762000"/>
            </a:xfrm>
            <a:prstGeom prst="rect">
              <a:avLst/>
            </a:prstGeom>
            <a:solidFill>
              <a:srgbClr val="339966"/>
            </a:solidFill>
            <a:ln w="9525">
              <a:noFill/>
              <a:miter lim="800000"/>
              <a:headEnd/>
              <a:tailEnd/>
            </a:ln>
            <a:effectLst/>
          </p:spPr>
          <p:txBody>
            <a:bodyPr wrap="none" anchor="ctr"/>
            <a:lstStyle/>
            <a:p>
              <a:endParaRPr lang="en-US" dirty="0"/>
            </a:p>
          </p:txBody>
        </p:sp>
        <p:sp>
          <p:nvSpPr>
            <p:cNvPr id="23" name="Rectangle 41"/>
            <p:cNvSpPr>
              <a:spLocks noChangeArrowheads="1"/>
            </p:cNvSpPr>
            <p:nvPr/>
          </p:nvSpPr>
          <p:spPr bwMode="auto">
            <a:xfrm>
              <a:off x="0" y="812800"/>
              <a:ext cx="9144000" cy="101600"/>
            </a:xfrm>
            <a:prstGeom prst="rect">
              <a:avLst/>
            </a:prstGeom>
            <a:solidFill>
              <a:schemeClr val="accent5"/>
            </a:solidFill>
            <a:ln w="9525">
              <a:noFill/>
              <a:miter lim="800000"/>
              <a:headEnd/>
              <a:tailEnd/>
            </a:ln>
            <a:effectLst/>
          </p:spPr>
          <p:txBody>
            <a:bodyPr wrap="none" anchor="ctr"/>
            <a:lstStyle/>
            <a:p>
              <a:endParaRPr lang="en-US" dirty="0"/>
            </a:p>
          </p:txBody>
        </p:sp>
      </p:grpSp>
      <p:sp>
        <p:nvSpPr>
          <p:cNvPr id="24" name="Title 1"/>
          <p:cNvSpPr txBox="1">
            <a:spLocks/>
          </p:cNvSpPr>
          <p:nvPr/>
        </p:nvSpPr>
        <p:spPr>
          <a:xfrm>
            <a:off x="0" y="0"/>
            <a:ext cx="91440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Results:</a:t>
            </a:r>
            <a:r>
              <a:rPr kumimoji="0" lang="en-US" sz="4400" b="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NOx</a:t>
            </a:r>
            <a:r>
              <a:rPr kumimoji="0" lang="en-US" sz="4400" b="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Reductions by Region</a:t>
            </a:r>
            <a:endParaRPr kumimoji="0" lang="en-US" sz="4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2" name="Footer Placeholder 1"/>
          <p:cNvSpPr>
            <a:spLocks noGrp="1"/>
          </p:cNvSpPr>
          <p:nvPr>
            <p:ph type="ftr" sz="quarter" idx="11"/>
          </p:nvPr>
        </p:nvSpPr>
        <p:spPr>
          <a:xfrm>
            <a:off x="914400" y="6356350"/>
            <a:ext cx="7467600" cy="365125"/>
          </a:xfrm>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
        <p:nvSpPr>
          <p:cNvPr id="4" name="Slide Number Placeholder 3"/>
          <p:cNvSpPr>
            <a:spLocks noGrp="1"/>
          </p:cNvSpPr>
          <p:nvPr>
            <p:ph type="sldNum" sz="quarter" idx="12"/>
          </p:nvPr>
        </p:nvSpPr>
        <p:spPr/>
        <p:txBody>
          <a:bodyPr/>
          <a:lstStyle/>
          <a:p>
            <a:fld id="{97B612E9-D93C-4F31-B3D4-80F6291C8B16}" type="slidenum">
              <a:rPr lang="en-US" smtClean="0"/>
              <a:pPr/>
              <a:t>13</a:t>
            </a:fld>
            <a:endParaRPr lang="en-US" dirty="0"/>
          </a:p>
        </p:txBody>
      </p:sp>
      <p:pic>
        <p:nvPicPr>
          <p:cNvPr id="7" name="Picture 6"/>
          <p:cNvPicPr>
            <a:picLocks noChangeAspect="1"/>
          </p:cNvPicPr>
          <p:nvPr/>
        </p:nvPicPr>
        <p:blipFill>
          <a:blip r:embed="rId2"/>
          <a:stretch>
            <a:fillRect/>
          </a:stretch>
        </p:blipFill>
        <p:spPr>
          <a:xfrm>
            <a:off x="993374" y="1055776"/>
            <a:ext cx="7155664" cy="5189584"/>
          </a:xfrm>
          <a:prstGeom prst="rect">
            <a:avLst/>
          </a:prstGeom>
        </p:spPr>
      </p:pic>
      <p:sp>
        <p:nvSpPr>
          <p:cNvPr id="10" name="TextBox 9"/>
          <p:cNvSpPr txBox="1"/>
          <p:nvPr/>
        </p:nvSpPr>
        <p:spPr>
          <a:xfrm>
            <a:off x="2134987" y="2320579"/>
            <a:ext cx="990600" cy="381000"/>
          </a:xfrm>
          <a:prstGeom prst="rect">
            <a:avLst/>
          </a:prstGeom>
          <a:noFill/>
        </p:spPr>
        <p:txBody>
          <a:bodyPr wrap="square" rtlCol="0">
            <a:spAutoFit/>
          </a:bodyPr>
          <a:lstStyle/>
          <a:p>
            <a:r>
              <a:rPr lang="en-US" dirty="0" smtClean="0"/>
              <a:t>National</a:t>
            </a:r>
            <a:endParaRPr lang="en-US" dirty="0"/>
          </a:p>
        </p:txBody>
      </p:sp>
      <p:sp>
        <p:nvSpPr>
          <p:cNvPr id="11" name="TextBox 10"/>
          <p:cNvSpPr txBox="1"/>
          <p:nvPr/>
        </p:nvSpPr>
        <p:spPr>
          <a:xfrm>
            <a:off x="4267200" y="2308911"/>
            <a:ext cx="1143000" cy="369332"/>
          </a:xfrm>
          <a:prstGeom prst="rect">
            <a:avLst/>
          </a:prstGeom>
          <a:noFill/>
        </p:spPr>
        <p:txBody>
          <a:bodyPr wrap="square" rtlCol="0">
            <a:spAutoFit/>
          </a:bodyPr>
          <a:lstStyle/>
          <a:p>
            <a:r>
              <a:rPr lang="en-US" dirty="0" smtClean="0"/>
              <a:t>Regional</a:t>
            </a:r>
            <a:endParaRPr lang="en-US" dirty="0"/>
          </a:p>
        </p:txBody>
      </p:sp>
      <p:sp>
        <p:nvSpPr>
          <p:cNvPr id="12" name="TextBox 11"/>
          <p:cNvSpPr txBox="1"/>
          <p:nvPr/>
        </p:nvSpPr>
        <p:spPr>
          <a:xfrm>
            <a:off x="6705600" y="2297668"/>
            <a:ext cx="771993" cy="369332"/>
          </a:xfrm>
          <a:prstGeom prst="rect">
            <a:avLst/>
          </a:prstGeom>
          <a:noFill/>
        </p:spPr>
        <p:txBody>
          <a:bodyPr wrap="square" rtlCol="0">
            <a:spAutoFit/>
          </a:bodyPr>
          <a:lstStyle/>
          <a:p>
            <a:r>
              <a:rPr lang="en-US" dirty="0" smtClean="0"/>
              <a:t>State</a:t>
            </a:r>
            <a:endParaRPr lang="en-US" dirty="0"/>
          </a:p>
        </p:txBody>
      </p:sp>
    </p:spTree>
    <p:extLst>
      <p:ext uri="{BB962C8B-B14F-4D97-AF65-F5344CB8AC3E}">
        <p14:creationId xmlns:p14="http://schemas.microsoft.com/office/powerpoint/2010/main" val="3574041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5791200"/>
            <a:ext cx="593432" cy="369332"/>
          </a:xfrm>
          <a:prstGeom prst="rect">
            <a:avLst/>
          </a:prstGeom>
          <a:noFill/>
        </p:spPr>
        <p:txBody>
          <a:bodyPr wrap="none" rtlCol="0">
            <a:spAutoFit/>
          </a:bodyPr>
          <a:lstStyle/>
          <a:p>
            <a:r>
              <a:rPr lang="en-US" dirty="0" smtClean="0">
                <a:solidFill>
                  <a:schemeClr val="bg1"/>
                </a:solidFill>
              </a:rPr>
              <a:t>Coal</a:t>
            </a:r>
            <a:endParaRPr lang="en-US" dirty="0">
              <a:solidFill>
                <a:schemeClr val="bg1"/>
              </a:solidFill>
            </a:endParaRPr>
          </a:p>
        </p:txBody>
      </p:sp>
      <p:grpSp>
        <p:nvGrpSpPr>
          <p:cNvPr id="21" name="Group 20"/>
          <p:cNvGrpSpPr/>
          <p:nvPr/>
        </p:nvGrpSpPr>
        <p:grpSpPr>
          <a:xfrm>
            <a:off x="0" y="1"/>
            <a:ext cx="9144000" cy="914399"/>
            <a:chOff x="0" y="1"/>
            <a:chExt cx="9144000" cy="914399"/>
          </a:xfrm>
        </p:grpSpPr>
        <p:sp>
          <p:nvSpPr>
            <p:cNvPr id="22" name="Rectangle 28"/>
            <p:cNvSpPr>
              <a:spLocks noChangeArrowheads="1"/>
            </p:cNvSpPr>
            <p:nvPr/>
          </p:nvSpPr>
          <p:spPr bwMode="auto">
            <a:xfrm>
              <a:off x="0" y="1"/>
              <a:ext cx="9142413" cy="762000"/>
            </a:xfrm>
            <a:prstGeom prst="rect">
              <a:avLst/>
            </a:prstGeom>
            <a:solidFill>
              <a:srgbClr val="339966"/>
            </a:solidFill>
            <a:ln w="9525">
              <a:noFill/>
              <a:miter lim="800000"/>
              <a:headEnd/>
              <a:tailEnd/>
            </a:ln>
            <a:effectLst/>
          </p:spPr>
          <p:txBody>
            <a:bodyPr wrap="none" anchor="ctr"/>
            <a:lstStyle/>
            <a:p>
              <a:endParaRPr lang="en-US" dirty="0"/>
            </a:p>
          </p:txBody>
        </p:sp>
        <p:sp>
          <p:nvSpPr>
            <p:cNvPr id="23" name="Rectangle 41"/>
            <p:cNvSpPr>
              <a:spLocks noChangeArrowheads="1"/>
            </p:cNvSpPr>
            <p:nvPr/>
          </p:nvSpPr>
          <p:spPr bwMode="auto">
            <a:xfrm>
              <a:off x="0" y="812800"/>
              <a:ext cx="9144000" cy="101600"/>
            </a:xfrm>
            <a:prstGeom prst="rect">
              <a:avLst/>
            </a:prstGeom>
            <a:solidFill>
              <a:schemeClr val="accent5"/>
            </a:solidFill>
            <a:ln w="9525">
              <a:noFill/>
              <a:miter lim="800000"/>
              <a:headEnd/>
              <a:tailEnd/>
            </a:ln>
            <a:effectLst/>
          </p:spPr>
          <p:txBody>
            <a:bodyPr wrap="none" anchor="ctr"/>
            <a:lstStyle/>
            <a:p>
              <a:endParaRPr lang="en-US" dirty="0"/>
            </a:p>
          </p:txBody>
        </p:sp>
      </p:grpSp>
      <p:sp>
        <p:nvSpPr>
          <p:cNvPr id="24" name="Title 1"/>
          <p:cNvSpPr txBox="1">
            <a:spLocks/>
          </p:cNvSpPr>
          <p:nvPr/>
        </p:nvSpPr>
        <p:spPr>
          <a:xfrm>
            <a:off x="0" y="0"/>
            <a:ext cx="91440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Results:</a:t>
            </a:r>
            <a:r>
              <a:rPr kumimoji="0" lang="en-US" sz="4400" b="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r>
              <a:rPr kumimoji="0" lang="en-US"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Total Cost</a:t>
            </a:r>
            <a:endParaRPr kumimoji="0" lang="en-US" sz="4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2" name="Footer Placeholder 1"/>
          <p:cNvSpPr>
            <a:spLocks noGrp="1"/>
          </p:cNvSpPr>
          <p:nvPr>
            <p:ph type="ftr" sz="quarter" idx="11"/>
          </p:nvPr>
        </p:nvSpPr>
        <p:spPr>
          <a:xfrm>
            <a:off x="609600" y="6356350"/>
            <a:ext cx="7772400" cy="365125"/>
          </a:xfrm>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
        <p:nvSpPr>
          <p:cNvPr id="3" name="Slide Number Placeholder 2"/>
          <p:cNvSpPr>
            <a:spLocks noGrp="1"/>
          </p:cNvSpPr>
          <p:nvPr>
            <p:ph type="sldNum" sz="quarter" idx="12"/>
          </p:nvPr>
        </p:nvSpPr>
        <p:spPr/>
        <p:txBody>
          <a:bodyPr/>
          <a:lstStyle/>
          <a:p>
            <a:fld id="{97B612E9-D93C-4F31-B3D4-80F6291C8B16}" type="slidenum">
              <a:rPr lang="en-US" smtClean="0"/>
              <a:pPr/>
              <a:t>14</a:t>
            </a:fld>
            <a:endParaRPr lang="en-US" dirty="0"/>
          </a:p>
        </p:txBody>
      </p:sp>
      <p:pic>
        <p:nvPicPr>
          <p:cNvPr id="5" name="Picture 4"/>
          <p:cNvPicPr>
            <a:picLocks noChangeAspect="1"/>
          </p:cNvPicPr>
          <p:nvPr/>
        </p:nvPicPr>
        <p:blipFill>
          <a:blip r:embed="rId2"/>
          <a:stretch>
            <a:fillRect/>
          </a:stretch>
        </p:blipFill>
        <p:spPr>
          <a:xfrm>
            <a:off x="838200" y="957818"/>
            <a:ext cx="7428600" cy="5393925"/>
          </a:xfrm>
          <a:prstGeom prst="rect">
            <a:avLst/>
          </a:prstGeom>
        </p:spPr>
      </p:pic>
      <p:sp>
        <p:nvSpPr>
          <p:cNvPr id="10" name="TextBox 9"/>
          <p:cNvSpPr txBox="1"/>
          <p:nvPr/>
        </p:nvSpPr>
        <p:spPr>
          <a:xfrm>
            <a:off x="2057400" y="2754868"/>
            <a:ext cx="990600" cy="381000"/>
          </a:xfrm>
          <a:prstGeom prst="rect">
            <a:avLst/>
          </a:prstGeom>
          <a:noFill/>
        </p:spPr>
        <p:txBody>
          <a:bodyPr wrap="square" rtlCol="0">
            <a:spAutoFit/>
          </a:bodyPr>
          <a:lstStyle/>
          <a:p>
            <a:r>
              <a:rPr lang="en-US" dirty="0" smtClean="0"/>
              <a:t>National</a:t>
            </a:r>
            <a:endParaRPr lang="en-US" dirty="0"/>
          </a:p>
        </p:txBody>
      </p:sp>
      <p:sp>
        <p:nvSpPr>
          <p:cNvPr id="11" name="TextBox 10"/>
          <p:cNvSpPr txBox="1"/>
          <p:nvPr/>
        </p:nvSpPr>
        <p:spPr>
          <a:xfrm>
            <a:off x="4267200" y="2754868"/>
            <a:ext cx="1066800" cy="369332"/>
          </a:xfrm>
          <a:prstGeom prst="rect">
            <a:avLst/>
          </a:prstGeom>
          <a:noFill/>
        </p:spPr>
        <p:txBody>
          <a:bodyPr wrap="square" rtlCol="0">
            <a:spAutoFit/>
          </a:bodyPr>
          <a:lstStyle/>
          <a:p>
            <a:r>
              <a:rPr lang="en-US" dirty="0" smtClean="0"/>
              <a:t>Regional</a:t>
            </a:r>
            <a:endParaRPr lang="en-US" dirty="0"/>
          </a:p>
        </p:txBody>
      </p:sp>
      <p:sp>
        <p:nvSpPr>
          <p:cNvPr id="12" name="TextBox 11"/>
          <p:cNvSpPr txBox="1"/>
          <p:nvPr/>
        </p:nvSpPr>
        <p:spPr>
          <a:xfrm>
            <a:off x="6705600" y="2766536"/>
            <a:ext cx="771993" cy="369332"/>
          </a:xfrm>
          <a:prstGeom prst="rect">
            <a:avLst/>
          </a:prstGeom>
          <a:noFill/>
        </p:spPr>
        <p:txBody>
          <a:bodyPr wrap="square" rtlCol="0">
            <a:spAutoFit/>
          </a:bodyPr>
          <a:lstStyle/>
          <a:p>
            <a:r>
              <a:rPr lang="en-US" dirty="0" smtClean="0"/>
              <a:t>State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5791200"/>
            <a:ext cx="593432" cy="369332"/>
          </a:xfrm>
          <a:prstGeom prst="rect">
            <a:avLst/>
          </a:prstGeom>
          <a:noFill/>
        </p:spPr>
        <p:txBody>
          <a:bodyPr wrap="none" rtlCol="0">
            <a:spAutoFit/>
          </a:bodyPr>
          <a:lstStyle/>
          <a:p>
            <a:r>
              <a:rPr lang="en-US" dirty="0" smtClean="0">
                <a:solidFill>
                  <a:schemeClr val="bg1"/>
                </a:solidFill>
              </a:rPr>
              <a:t>Coal</a:t>
            </a:r>
            <a:endParaRPr lang="en-US" dirty="0">
              <a:solidFill>
                <a:schemeClr val="bg1"/>
              </a:solidFill>
            </a:endParaRPr>
          </a:p>
        </p:txBody>
      </p:sp>
      <p:grpSp>
        <p:nvGrpSpPr>
          <p:cNvPr id="21" name="Group 20"/>
          <p:cNvGrpSpPr/>
          <p:nvPr/>
        </p:nvGrpSpPr>
        <p:grpSpPr>
          <a:xfrm>
            <a:off x="0" y="1"/>
            <a:ext cx="9144000" cy="914399"/>
            <a:chOff x="0" y="1"/>
            <a:chExt cx="9144000" cy="914399"/>
          </a:xfrm>
        </p:grpSpPr>
        <p:sp>
          <p:nvSpPr>
            <p:cNvPr id="22" name="Rectangle 28"/>
            <p:cNvSpPr>
              <a:spLocks noChangeArrowheads="1"/>
            </p:cNvSpPr>
            <p:nvPr/>
          </p:nvSpPr>
          <p:spPr bwMode="auto">
            <a:xfrm>
              <a:off x="0" y="1"/>
              <a:ext cx="9142413" cy="762000"/>
            </a:xfrm>
            <a:prstGeom prst="rect">
              <a:avLst/>
            </a:prstGeom>
            <a:solidFill>
              <a:srgbClr val="339966"/>
            </a:solidFill>
            <a:ln w="9525">
              <a:noFill/>
              <a:miter lim="800000"/>
              <a:headEnd/>
              <a:tailEnd/>
            </a:ln>
            <a:effectLst/>
          </p:spPr>
          <p:txBody>
            <a:bodyPr wrap="none" anchor="ctr"/>
            <a:lstStyle/>
            <a:p>
              <a:endParaRPr lang="en-US" dirty="0"/>
            </a:p>
          </p:txBody>
        </p:sp>
        <p:sp>
          <p:nvSpPr>
            <p:cNvPr id="23" name="Rectangle 41"/>
            <p:cNvSpPr>
              <a:spLocks noChangeArrowheads="1"/>
            </p:cNvSpPr>
            <p:nvPr/>
          </p:nvSpPr>
          <p:spPr bwMode="auto">
            <a:xfrm>
              <a:off x="0" y="812800"/>
              <a:ext cx="9144000" cy="101600"/>
            </a:xfrm>
            <a:prstGeom prst="rect">
              <a:avLst/>
            </a:prstGeom>
            <a:solidFill>
              <a:schemeClr val="accent5"/>
            </a:solidFill>
            <a:ln w="9525">
              <a:noFill/>
              <a:miter lim="800000"/>
              <a:headEnd/>
              <a:tailEnd/>
            </a:ln>
            <a:effectLst/>
          </p:spPr>
          <p:txBody>
            <a:bodyPr wrap="none" anchor="ctr"/>
            <a:lstStyle/>
            <a:p>
              <a:endParaRPr lang="en-US" dirty="0"/>
            </a:p>
          </p:txBody>
        </p:sp>
      </p:grpSp>
      <p:sp>
        <p:nvSpPr>
          <p:cNvPr id="24" name="Title 1"/>
          <p:cNvSpPr txBox="1">
            <a:spLocks/>
          </p:cNvSpPr>
          <p:nvPr/>
        </p:nvSpPr>
        <p:spPr>
          <a:xfrm>
            <a:off x="0" y="0"/>
            <a:ext cx="91440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Controlling </a:t>
            </a:r>
            <a:r>
              <a:rPr lang="en-US" sz="4400" dirty="0" smtClean="0">
                <a:solidFill>
                  <a:schemeClr val="bg1"/>
                </a:solidFill>
                <a:effectLst>
                  <a:outerShdw blurRad="38100" dist="38100" dir="2700000" algn="tl">
                    <a:srgbClr val="000000">
                      <a:alpha val="43137"/>
                    </a:srgbClr>
                  </a:outerShdw>
                </a:effectLst>
                <a:latin typeface="+mj-lt"/>
                <a:ea typeface="+mj-ea"/>
                <a:cs typeface="+mj-cs"/>
              </a:rPr>
              <a:t>Sites</a:t>
            </a:r>
            <a:endParaRPr kumimoji="0" lang="en-US" sz="4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3" name="Footer Placeholder 2"/>
          <p:cNvSpPr>
            <a:spLocks noGrp="1"/>
          </p:cNvSpPr>
          <p:nvPr>
            <p:ph type="ftr" sz="quarter" idx="11"/>
          </p:nvPr>
        </p:nvSpPr>
        <p:spPr>
          <a:xfrm>
            <a:off x="762000" y="6356350"/>
            <a:ext cx="7620000" cy="365125"/>
          </a:xfrm>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
        <p:nvSpPr>
          <p:cNvPr id="4" name="Slide Number Placeholder 3"/>
          <p:cNvSpPr>
            <a:spLocks noGrp="1"/>
          </p:cNvSpPr>
          <p:nvPr>
            <p:ph type="sldNum" sz="quarter" idx="12"/>
          </p:nvPr>
        </p:nvSpPr>
        <p:spPr/>
        <p:txBody>
          <a:bodyPr/>
          <a:lstStyle/>
          <a:p>
            <a:fld id="{97B612E9-D93C-4F31-B3D4-80F6291C8B16}" type="slidenum">
              <a:rPr lang="en-US" smtClean="0"/>
              <a:pPr/>
              <a:t>15</a:t>
            </a:fld>
            <a:endParaRPr lang="en-US" dirty="0"/>
          </a:p>
        </p:txBody>
      </p:sp>
      <p:sp>
        <p:nvSpPr>
          <p:cNvPr id="5" name="TextBox 4"/>
          <p:cNvSpPr txBox="1"/>
          <p:nvPr/>
        </p:nvSpPr>
        <p:spPr>
          <a:xfrm>
            <a:off x="381000" y="1306086"/>
            <a:ext cx="7162800" cy="409342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marginal value at the air quality constraint represents the reduction in cost to the system of a 1 ppb increase in the alternative standard applying to the given site</a:t>
            </a:r>
          </a:p>
          <a:p>
            <a:pPr marL="285750" indent="-285750">
              <a:buFont typeface="Arial" panose="020B0604020202020204" pitchFamily="34" charset="0"/>
              <a:buChar char="•"/>
            </a:pPr>
            <a:r>
              <a:rPr lang="en-US" sz="2400" dirty="0" smtClean="0"/>
              <a:t>For example, for the 65 ppb alternative standard</a:t>
            </a:r>
          </a:p>
          <a:p>
            <a:pPr marL="742950" lvl="1" indent="-285750">
              <a:buFont typeface="Arial" panose="020B0604020202020204" pitchFamily="34" charset="0"/>
              <a:buChar char="•"/>
            </a:pPr>
            <a:r>
              <a:rPr lang="en-US" sz="2000" dirty="0" smtClean="0"/>
              <a:t>National scenario</a:t>
            </a:r>
          </a:p>
          <a:p>
            <a:pPr marL="1200150" lvl="2" indent="-285750">
              <a:buFont typeface="Arial" panose="020B0604020202020204" pitchFamily="34" charset="0"/>
              <a:buChar char="•"/>
            </a:pPr>
            <a:r>
              <a:rPr lang="en-US" sz="2000" dirty="0" smtClean="0"/>
              <a:t>12 controlling sites ($46 million to $720 million)</a:t>
            </a:r>
          </a:p>
          <a:p>
            <a:pPr marL="742950" lvl="1" indent="-285750">
              <a:buFont typeface="Arial" panose="020B0604020202020204" pitchFamily="34" charset="0"/>
              <a:buChar char="•"/>
            </a:pPr>
            <a:r>
              <a:rPr lang="en-US" sz="2000" dirty="0" smtClean="0"/>
              <a:t>Regional scenario</a:t>
            </a:r>
          </a:p>
          <a:p>
            <a:pPr marL="1200150" lvl="2" indent="-285750">
              <a:buFont typeface="Arial" panose="020B0604020202020204" pitchFamily="34" charset="0"/>
              <a:buChar char="•"/>
            </a:pPr>
            <a:r>
              <a:rPr lang="en-US" sz="2000" dirty="0" smtClean="0"/>
              <a:t>12 controlling sites ($50 </a:t>
            </a:r>
            <a:r>
              <a:rPr lang="en-US" sz="2000" dirty="0"/>
              <a:t>million to </a:t>
            </a:r>
            <a:r>
              <a:rPr lang="en-US" sz="2000" dirty="0" smtClean="0"/>
              <a:t>$720 million</a:t>
            </a:r>
            <a:r>
              <a:rPr lang="en-US" sz="2000" dirty="0"/>
              <a:t>)</a:t>
            </a:r>
          </a:p>
          <a:p>
            <a:pPr marL="742950" lvl="1" indent="-285750">
              <a:buFont typeface="Arial" panose="020B0604020202020204" pitchFamily="34" charset="0"/>
              <a:buChar char="•"/>
            </a:pPr>
            <a:r>
              <a:rPr lang="en-US" sz="2000" dirty="0" smtClean="0"/>
              <a:t>State scenario</a:t>
            </a:r>
          </a:p>
          <a:p>
            <a:pPr marL="1200150" lvl="2" indent="-285750">
              <a:buFont typeface="Arial" panose="020B0604020202020204" pitchFamily="34" charset="0"/>
              <a:buChar char="•"/>
            </a:pPr>
            <a:r>
              <a:rPr lang="en-US" sz="2000" dirty="0" smtClean="0"/>
              <a:t>15 </a:t>
            </a:r>
            <a:r>
              <a:rPr lang="en-US" sz="2000" dirty="0"/>
              <a:t>controlling </a:t>
            </a:r>
            <a:r>
              <a:rPr lang="en-US" sz="2000" dirty="0" smtClean="0"/>
              <a:t>sites </a:t>
            </a:r>
            <a:r>
              <a:rPr lang="en-US" sz="2000" dirty="0"/>
              <a:t>($50 million to $720 </a:t>
            </a:r>
            <a:r>
              <a:rPr lang="en-US" sz="2000" dirty="0" smtClean="0"/>
              <a:t>million)</a:t>
            </a:r>
            <a:endParaRPr lang="en-US" sz="2000" dirty="0"/>
          </a:p>
          <a:p>
            <a:pPr marL="1200150" lvl="2" indent="-285750">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2325522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8"/>
          <p:cNvSpPr>
            <a:spLocks noChangeArrowheads="1"/>
          </p:cNvSpPr>
          <p:nvPr/>
        </p:nvSpPr>
        <p:spPr bwMode="auto">
          <a:xfrm>
            <a:off x="0" y="1"/>
            <a:ext cx="9142413" cy="762000"/>
          </a:xfrm>
          <a:prstGeom prst="rect">
            <a:avLst/>
          </a:prstGeom>
          <a:solidFill>
            <a:srgbClr val="339966"/>
          </a:solidFill>
          <a:ln w="9525">
            <a:noFill/>
            <a:miter lim="800000"/>
            <a:headEnd/>
            <a:tailEnd/>
          </a:ln>
          <a:effectLst/>
        </p:spPr>
        <p:txBody>
          <a:bodyPr wrap="none" anchor="ctr"/>
          <a:lstStyle/>
          <a:p>
            <a:endParaRPr lang="en-US" dirty="0"/>
          </a:p>
        </p:txBody>
      </p:sp>
      <p:sp>
        <p:nvSpPr>
          <p:cNvPr id="6" name="Rectangle 41"/>
          <p:cNvSpPr>
            <a:spLocks noChangeArrowheads="1"/>
          </p:cNvSpPr>
          <p:nvPr/>
        </p:nvSpPr>
        <p:spPr bwMode="auto">
          <a:xfrm>
            <a:off x="0" y="812800"/>
            <a:ext cx="9144000" cy="101600"/>
          </a:xfrm>
          <a:prstGeom prst="rect">
            <a:avLst/>
          </a:prstGeom>
          <a:solidFill>
            <a:schemeClr val="accent5"/>
          </a:solidFill>
          <a:ln w="9525">
            <a:noFill/>
            <a:miter lim="800000"/>
            <a:headEnd/>
            <a:tailEnd/>
          </a:ln>
          <a:effectLst/>
        </p:spPr>
        <p:txBody>
          <a:bodyPr wrap="none" anchor="ctr"/>
          <a:lstStyle/>
          <a:p>
            <a:endParaRPr lang="en-US" dirty="0"/>
          </a:p>
        </p:txBody>
      </p:sp>
      <p:sp>
        <p:nvSpPr>
          <p:cNvPr id="2" name="Title 1"/>
          <p:cNvSpPr>
            <a:spLocks noGrp="1"/>
          </p:cNvSpPr>
          <p:nvPr>
            <p:ph type="title"/>
          </p:nvPr>
        </p:nvSpPr>
        <p:spPr>
          <a:xfrm>
            <a:off x="457200" y="0"/>
            <a:ext cx="8229600" cy="762000"/>
          </a:xfrm>
        </p:spPr>
        <p:txBody>
          <a:bodyPr>
            <a:normAutofit/>
          </a:bodyPr>
          <a:lstStyle/>
          <a:p>
            <a:r>
              <a:rPr lang="en-US" dirty="0" smtClean="0">
                <a:solidFill>
                  <a:schemeClr val="bg1"/>
                </a:solidFill>
                <a:effectLst>
                  <a:outerShdw blurRad="38100" dist="38100" dir="2700000" algn="tl">
                    <a:srgbClr val="000000">
                      <a:alpha val="43137"/>
                    </a:srgbClr>
                  </a:outerShdw>
                </a:effectLst>
              </a:rPr>
              <a:t> Key Caveats</a:t>
            </a:r>
            <a:endParaRPr lang="en-US"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97B612E9-D93C-4F31-B3D4-80F6291C8B16}" type="slidenum">
              <a:rPr lang="en-US" smtClean="0"/>
              <a:pPr/>
              <a:t>16</a:t>
            </a:fld>
            <a:endParaRPr lang="en-US" dirty="0"/>
          </a:p>
        </p:txBody>
      </p:sp>
      <p:sp>
        <p:nvSpPr>
          <p:cNvPr id="11" name="Content Placeholder 10"/>
          <p:cNvSpPr>
            <a:spLocks noGrp="1"/>
          </p:cNvSpPr>
          <p:nvPr>
            <p:ph idx="1"/>
          </p:nvPr>
        </p:nvSpPr>
        <p:spPr/>
        <p:txBody>
          <a:bodyPr>
            <a:normAutofit/>
          </a:bodyPr>
          <a:lstStyle/>
          <a:p>
            <a:r>
              <a:rPr lang="en-US" sz="2400" dirty="0" smtClean="0"/>
              <a:t>Spatial resolution of air quality transfer coefficients</a:t>
            </a:r>
          </a:p>
          <a:p>
            <a:pPr lvl="1"/>
            <a:r>
              <a:rPr lang="en-US" sz="2000" dirty="0" smtClean="0"/>
              <a:t>Estimated as an average of region-to-monitor relationships, not emissions source-to-monitor relationships </a:t>
            </a:r>
          </a:p>
          <a:p>
            <a:r>
              <a:rPr lang="en-US" sz="2400" dirty="0" smtClean="0"/>
              <a:t>Emissions controls</a:t>
            </a:r>
          </a:p>
          <a:p>
            <a:pPr lvl="1"/>
            <a:r>
              <a:rPr lang="en-US" sz="2000" dirty="0" smtClean="0"/>
              <a:t>Future year emissions in baseline uncertain</a:t>
            </a:r>
          </a:p>
          <a:p>
            <a:pPr lvl="1"/>
            <a:r>
              <a:rPr lang="en-US" sz="2000" dirty="0" smtClean="0"/>
              <a:t>Incomplete characterization of specified emissions controls</a:t>
            </a:r>
          </a:p>
          <a:p>
            <a:r>
              <a:rPr lang="en-US" sz="2400" dirty="0" smtClean="0"/>
              <a:t>Optimization sensitive to solver parameters and initial values</a:t>
            </a:r>
          </a:p>
        </p:txBody>
      </p:sp>
      <p:sp>
        <p:nvSpPr>
          <p:cNvPr id="3" name="Footer Placeholder 2"/>
          <p:cNvSpPr>
            <a:spLocks noGrp="1"/>
          </p:cNvSpPr>
          <p:nvPr>
            <p:ph type="ftr" sz="quarter" idx="11"/>
          </p:nvPr>
        </p:nvSpPr>
        <p:spPr>
          <a:xfrm>
            <a:off x="838200" y="6356349"/>
            <a:ext cx="7467600" cy="365125"/>
          </a:xfrm>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8"/>
          <p:cNvSpPr>
            <a:spLocks noChangeArrowheads="1"/>
          </p:cNvSpPr>
          <p:nvPr/>
        </p:nvSpPr>
        <p:spPr bwMode="auto">
          <a:xfrm>
            <a:off x="0" y="1"/>
            <a:ext cx="9142413" cy="762000"/>
          </a:xfrm>
          <a:prstGeom prst="rect">
            <a:avLst/>
          </a:prstGeom>
          <a:solidFill>
            <a:srgbClr val="339966"/>
          </a:solidFill>
          <a:ln w="9525">
            <a:noFill/>
            <a:miter lim="800000"/>
            <a:headEnd/>
            <a:tailEnd/>
          </a:ln>
          <a:effectLst/>
        </p:spPr>
        <p:txBody>
          <a:bodyPr wrap="none" anchor="ctr"/>
          <a:lstStyle/>
          <a:p>
            <a:endParaRPr lang="en-US" dirty="0"/>
          </a:p>
        </p:txBody>
      </p:sp>
      <p:sp>
        <p:nvSpPr>
          <p:cNvPr id="6" name="Rectangle 41"/>
          <p:cNvSpPr>
            <a:spLocks noChangeArrowheads="1"/>
          </p:cNvSpPr>
          <p:nvPr/>
        </p:nvSpPr>
        <p:spPr bwMode="auto">
          <a:xfrm>
            <a:off x="0" y="812800"/>
            <a:ext cx="9144000" cy="101600"/>
          </a:xfrm>
          <a:prstGeom prst="rect">
            <a:avLst/>
          </a:prstGeom>
          <a:solidFill>
            <a:schemeClr val="accent5"/>
          </a:solidFill>
          <a:ln w="9525">
            <a:noFill/>
            <a:miter lim="800000"/>
            <a:headEnd/>
            <a:tailEnd/>
          </a:ln>
          <a:effectLst/>
        </p:spPr>
        <p:txBody>
          <a:bodyPr wrap="none" anchor="ctr"/>
          <a:lstStyle/>
          <a:p>
            <a:endParaRPr lang="en-US" dirty="0"/>
          </a:p>
        </p:txBody>
      </p:sp>
      <p:sp>
        <p:nvSpPr>
          <p:cNvPr id="2" name="Title 1"/>
          <p:cNvSpPr>
            <a:spLocks noGrp="1"/>
          </p:cNvSpPr>
          <p:nvPr>
            <p:ph type="title"/>
          </p:nvPr>
        </p:nvSpPr>
        <p:spPr>
          <a:xfrm>
            <a:off x="457200" y="0"/>
            <a:ext cx="8229600" cy="762000"/>
          </a:xfrm>
        </p:spPr>
        <p:txBody>
          <a:bodyPr>
            <a:normAutofit/>
          </a:bodyPr>
          <a:lstStyle/>
          <a:p>
            <a:r>
              <a:rPr lang="en-US" dirty="0" smtClean="0">
                <a:solidFill>
                  <a:schemeClr val="bg1"/>
                </a:solidFill>
                <a:effectLst>
                  <a:outerShdw blurRad="38100" dist="38100" dir="2700000" algn="tl">
                    <a:srgbClr val="000000">
                      <a:alpha val="43137"/>
                    </a:srgbClr>
                  </a:outerShdw>
                </a:effectLst>
              </a:rPr>
              <a:t> Insights</a:t>
            </a:r>
            <a:endParaRPr lang="en-US"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97B612E9-D93C-4F31-B3D4-80F6291C8B16}" type="slidenum">
              <a:rPr lang="en-US" smtClean="0"/>
              <a:pPr/>
              <a:t>17</a:t>
            </a:fld>
            <a:endParaRPr lang="en-US" dirty="0"/>
          </a:p>
        </p:txBody>
      </p:sp>
      <p:sp>
        <p:nvSpPr>
          <p:cNvPr id="11" name="Content Placeholder 10"/>
          <p:cNvSpPr>
            <a:spLocks noGrp="1"/>
          </p:cNvSpPr>
          <p:nvPr>
            <p:ph idx="1"/>
          </p:nvPr>
        </p:nvSpPr>
        <p:spPr>
          <a:xfrm>
            <a:off x="457200" y="1376706"/>
            <a:ext cx="8229600" cy="4525963"/>
          </a:xfrm>
        </p:spPr>
        <p:txBody>
          <a:bodyPr>
            <a:normAutofit/>
          </a:bodyPr>
          <a:lstStyle/>
          <a:p>
            <a:r>
              <a:rPr lang="en-US" sz="2400" dirty="0" smtClean="0"/>
              <a:t>Accounting for ozone transport in developing regional control strategies can result in significantly lower costs</a:t>
            </a:r>
          </a:p>
          <a:p>
            <a:r>
              <a:rPr lang="en-US" sz="2400" dirty="0" smtClean="0"/>
              <a:t>Small number of sites exert leverage on system</a:t>
            </a:r>
          </a:p>
          <a:p>
            <a:r>
              <a:rPr lang="en-US" sz="2400" dirty="0" smtClean="0"/>
              <a:t>Decreases reliance on unspecified reductions and therefore reduces costs</a:t>
            </a:r>
          </a:p>
          <a:p>
            <a:r>
              <a:rPr lang="en-US" sz="2400" dirty="0" smtClean="0"/>
              <a:t>VOC controls potentially more important than expected</a:t>
            </a:r>
          </a:p>
          <a:p>
            <a:endParaRPr lang="en-US" sz="2400" dirty="0" smtClean="0"/>
          </a:p>
        </p:txBody>
      </p:sp>
      <p:sp>
        <p:nvSpPr>
          <p:cNvPr id="3" name="Footer Placeholder 2"/>
          <p:cNvSpPr>
            <a:spLocks noGrp="1"/>
          </p:cNvSpPr>
          <p:nvPr>
            <p:ph type="ftr" sz="quarter" idx="11"/>
          </p:nvPr>
        </p:nvSpPr>
        <p:spPr>
          <a:xfrm>
            <a:off x="838200" y="6356349"/>
            <a:ext cx="7467600" cy="365125"/>
          </a:xfrm>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Tree>
    <p:extLst>
      <p:ext uri="{BB962C8B-B14F-4D97-AF65-F5344CB8AC3E}">
        <p14:creationId xmlns:p14="http://schemas.microsoft.com/office/powerpoint/2010/main" val="2652739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8"/>
          <p:cNvSpPr>
            <a:spLocks noChangeArrowheads="1"/>
          </p:cNvSpPr>
          <p:nvPr/>
        </p:nvSpPr>
        <p:spPr bwMode="auto">
          <a:xfrm>
            <a:off x="0" y="1"/>
            <a:ext cx="9142413" cy="762000"/>
          </a:xfrm>
          <a:prstGeom prst="rect">
            <a:avLst/>
          </a:prstGeom>
          <a:solidFill>
            <a:srgbClr val="339966"/>
          </a:solidFill>
          <a:ln w="9525">
            <a:noFill/>
            <a:miter lim="800000"/>
            <a:headEnd/>
            <a:tailEnd/>
          </a:ln>
          <a:effectLst/>
        </p:spPr>
        <p:txBody>
          <a:bodyPr wrap="none" anchor="ctr"/>
          <a:lstStyle/>
          <a:p>
            <a:endParaRPr lang="en-US" dirty="0"/>
          </a:p>
        </p:txBody>
      </p:sp>
      <p:sp>
        <p:nvSpPr>
          <p:cNvPr id="6" name="Rectangle 41"/>
          <p:cNvSpPr>
            <a:spLocks noChangeArrowheads="1"/>
          </p:cNvSpPr>
          <p:nvPr/>
        </p:nvSpPr>
        <p:spPr bwMode="auto">
          <a:xfrm>
            <a:off x="0" y="812800"/>
            <a:ext cx="9144000" cy="101600"/>
          </a:xfrm>
          <a:prstGeom prst="rect">
            <a:avLst/>
          </a:prstGeom>
          <a:solidFill>
            <a:schemeClr val="accent5"/>
          </a:solidFill>
          <a:ln w="9525">
            <a:noFill/>
            <a:miter lim="800000"/>
            <a:headEnd/>
            <a:tailEnd/>
          </a:ln>
          <a:effectLst/>
        </p:spPr>
        <p:txBody>
          <a:bodyPr wrap="none" anchor="ctr"/>
          <a:lstStyle/>
          <a:p>
            <a:endParaRPr lang="en-US" dirty="0"/>
          </a:p>
        </p:txBody>
      </p:sp>
      <p:sp>
        <p:nvSpPr>
          <p:cNvPr id="2" name="Title 1"/>
          <p:cNvSpPr>
            <a:spLocks noGrp="1"/>
          </p:cNvSpPr>
          <p:nvPr>
            <p:ph type="title"/>
          </p:nvPr>
        </p:nvSpPr>
        <p:spPr>
          <a:xfrm>
            <a:off x="457200" y="0"/>
            <a:ext cx="8229600" cy="762000"/>
          </a:xfrm>
        </p:spPr>
        <p:txBody>
          <a:bodyPr/>
          <a:lstStyle/>
          <a:p>
            <a:r>
              <a:rPr lang="en-US" dirty="0" smtClean="0">
                <a:solidFill>
                  <a:schemeClr val="bg1"/>
                </a:solidFill>
                <a:effectLst>
                  <a:outerShdw blurRad="38100" dist="38100" dir="2700000" algn="tl">
                    <a:srgbClr val="000000">
                      <a:alpha val="43137"/>
                    </a:srgbClr>
                  </a:outerShdw>
                </a:effectLst>
              </a:rPr>
              <a:t> Appendix	</a:t>
            </a:r>
            <a:endParaRPr lang="en-US"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97B612E9-D93C-4F31-B3D4-80F6291C8B16}" type="slidenum">
              <a:rPr lang="en-US" smtClean="0"/>
              <a:pPr/>
              <a:t>18</a:t>
            </a:fld>
            <a:endParaRPr lang="en-US" dirty="0"/>
          </a:p>
        </p:txBody>
      </p:sp>
      <p:sp>
        <p:nvSpPr>
          <p:cNvPr id="11" name="Content Placeholder 10"/>
          <p:cNvSpPr>
            <a:spLocks noGrp="1"/>
          </p:cNvSpPr>
          <p:nvPr>
            <p:ph idx="1"/>
          </p:nvPr>
        </p:nvSpPr>
        <p:spPr>
          <a:xfrm>
            <a:off x="457200" y="1066799"/>
            <a:ext cx="8229600" cy="5654675"/>
          </a:xfrm>
        </p:spPr>
        <p:txBody>
          <a:bodyPr>
            <a:normAutofit fontScale="25000" lnSpcReduction="20000"/>
          </a:bodyPr>
          <a:lstStyle/>
          <a:p>
            <a:pPr marL="0" lvl="0" indent="0">
              <a:buNone/>
            </a:pPr>
            <a:r>
              <a:rPr lang="en-US" sz="7200" b="1" dirty="0" smtClean="0"/>
              <a:t>Works Cited</a:t>
            </a:r>
          </a:p>
          <a:p>
            <a:pPr marL="0" lvl="0" indent="0">
              <a:buNone/>
            </a:pPr>
            <a:endParaRPr lang="en-US" dirty="0" smtClean="0"/>
          </a:p>
          <a:p>
            <a:pPr>
              <a:lnSpc>
                <a:spcPct val="120000"/>
              </a:lnSpc>
            </a:pPr>
            <a:r>
              <a:rPr lang="en-US" sz="5600" dirty="0"/>
              <a:t>Atkinson, S.E., Lewis, D.H., 1974. A cost-effectiveness analysis of alternative air quality control strategies. J. Environ. Econ. Manage. 1, 237-250</a:t>
            </a:r>
            <a:r>
              <a:rPr lang="en-US" sz="5600" dirty="0" smtClean="0"/>
              <a:t>.</a:t>
            </a:r>
            <a:endParaRPr lang="en-US" sz="5600" dirty="0"/>
          </a:p>
          <a:p>
            <a:pPr>
              <a:lnSpc>
                <a:spcPct val="120000"/>
              </a:lnSpc>
            </a:pPr>
            <a:r>
              <a:rPr lang="en-US" sz="5600" dirty="0"/>
              <a:t>Atkinson, S.E., Lewis, D.H., 1976. Determination and implementation of optimal air quality standards. J. Environ. Econ. Manage. 3, 363-380.</a:t>
            </a:r>
          </a:p>
          <a:p>
            <a:pPr>
              <a:lnSpc>
                <a:spcPct val="120000"/>
              </a:lnSpc>
            </a:pPr>
            <a:r>
              <a:rPr lang="en-US" sz="5600" dirty="0"/>
              <a:t>Cohan, D., Tian, D., Hu, Y., Russell, A., 2006. Control Strategy Optimization for Attainment and Exposure Mitigation: Case Study for Ozone in Macon, Georgia. Environmental Management 38, 451-462.</a:t>
            </a:r>
          </a:p>
          <a:p>
            <a:pPr>
              <a:lnSpc>
                <a:spcPct val="120000"/>
              </a:lnSpc>
            </a:pPr>
            <a:r>
              <a:rPr lang="en-US" sz="5600" dirty="0" smtClean="0"/>
              <a:t>Ellis</a:t>
            </a:r>
            <a:r>
              <a:rPr lang="en-US" sz="5600" dirty="0"/>
              <a:t>, J., McBean, E., Farquhar, G., 1985a. Deterministic Linear Programming Model for Acid Rain Abatement. J. Environ. Eng. 111, 119-139.</a:t>
            </a:r>
          </a:p>
          <a:p>
            <a:pPr>
              <a:lnSpc>
                <a:spcPct val="120000"/>
              </a:lnSpc>
            </a:pPr>
            <a:r>
              <a:rPr lang="en-US" sz="5600" dirty="0"/>
              <a:t>Ellis, J.H., McBean, E.A., Farquhar, G.J., 1985b. Chance-constrained/stochastic linear programming model for acid rain abatement—I. Complete colinearity and noncolinearity. Atmos. Environ. 19, 925-937.</a:t>
            </a:r>
          </a:p>
          <a:p>
            <a:pPr>
              <a:lnSpc>
                <a:spcPct val="120000"/>
              </a:lnSpc>
            </a:pPr>
            <a:r>
              <a:rPr lang="en-US" sz="5600" dirty="0"/>
              <a:t>Ellis, J.H., McBean, E.A., Farquhar, G.J., 1986. Chance-constrained/stochastic linear programming model for acid rain abatement—II. Limited colinearity. Atmos. Environ. 20, 501-511.</a:t>
            </a:r>
          </a:p>
          <a:p>
            <a:pPr>
              <a:lnSpc>
                <a:spcPct val="120000"/>
              </a:lnSpc>
            </a:pPr>
            <a:r>
              <a:rPr lang="en-US" sz="5600" dirty="0" smtClean="0"/>
              <a:t>Hsu</a:t>
            </a:r>
            <a:r>
              <a:rPr lang="en-US" sz="5600" dirty="0"/>
              <a:t>, W.-C., Rosenberger, J., Sule, N., Sattler, M., Chen, V.P., 2014. Mixed Integer Linear Programming Models for Selecting Ground-Level Ozone Control Strategies. Environ. Model. Assess. 19, 503-514.</a:t>
            </a:r>
          </a:p>
          <a:p>
            <a:pPr>
              <a:lnSpc>
                <a:spcPct val="120000"/>
              </a:lnSpc>
            </a:pPr>
            <a:r>
              <a:rPr lang="en-US" sz="5600" dirty="0"/>
              <a:t>Kohn, R.E., 1971. Application of Linear Programming to a Controversy on Air Pollution Control. Manage. Sci. 17, B-609-B-621</a:t>
            </a:r>
            <a:r>
              <a:rPr lang="en-US" sz="5600" dirty="0" smtClean="0"/>
              <a:t>.</a:t>
            </a:r>
          </a:p>
          <a:p>
            <a:pPr>
              <a:lnSpc>
                <a:spcPct val="120000"/>
              </a:lnSpc>
            </a:pPr>
            <a:r>
              <a:rPr lang="en-US" sz="5600" dirty="0" smtClean="0"/>
              <a:t>Liao K.J, and </a:t>
            </a:r>
            <a:r>
              <a:rPr lang="en-US" sz="5600" dirty="0"/>
              <a:t>X. </a:t>
            </a:r>
            <a:r>
              <a:rPr lang="en-US" sz="5600" dirty="0" smtClean="0"/>
              <a:t>Hou X., 2015. </a:t>
            </a:r>
            <a:r>
              <a:rPr lang="en-US" sz="5600" dirty="0"/>
              <a:t>Optimization of Multipollutant Air Quality Management Strategies: a Case Study for Five Cities in the United </a:t>
            </a:r>
            <a:r>
              <a:rPr lang="en-US" sz="5600" dirty="0" smtClean="0"/>
              <a:t>States. J. </a:t>
            </a:r>
            <a:r>
              <a:rPr lang="en-US" sz="5600" dirty="0"/>
              <a:t>of Air &amp; </a:t>
            </a:r>
            <a:r>
              <a:rPr lang="en-US" sz="5600" dirty="0" smtClean="0"/>
              <a:t>Waste Mgmt. Assoc. 65, 732-742.</a:t>
            </a:r>
          </a:p>
          <a:p>
            <a:pPr>
              <a:lnSpc>
                <a:spcPct val="120000"/>
              </a:lnSpc>
            </a:pPr>
            <a:r>
              <a:rPr lang="en-US" sz="5600" dirty="0" smtClean="0"/>
              <a:t>Shih</a:t>
            </a:r>
            <a:r>
              <a:rPr lang="en-US" sz="5600" dirty="0"/>
              <a:t>, J.-S., Russell, A.G., McRae, G.J., 1998. An optimization model for photochemical air pollution control. Eur. J. Oper. Res. 106, 1-14</a:t>
            </a:r>
            <a:r>
              <a:rPr lang="en-US" sz="5600" dirty="0" smtClean="0"/>
              <a:t>.</a:t>
            </a:r>
            <a:endParaRPr lang="en-US" sz="5600" dirty="0"/>
          </a:p>
        </p:txBody>
      </p:sp>
      <p:sp>
        <p:nvSpPr>
          <p:cNvPr id="3" name="Footer Placeholder 2"/>
          <p:cNvSpPr>
            <a:spLocks noGrp="1"/>
          </p:cNvSpPr>
          <p:nvPr>
            <p:ph type="ftr" sz="quarter" idx="11"/>
          </p:nvPr>
        </p:nvSpPr>
        <p:spPr>
          <a:xfrm>
            <a:off x="685800" y="6356350"/>
            <a:ext cx="7696200" cy="365125"/>
          </a:xfrm>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Tree>
    <p:extLst>
      <p:ext uri="{BB962C8B-B14F-4D97-AF65-F5344CB8AC3E}">
        <p14:creationId xmlns:p14="http://schemas.microsoft.com/office/powerpoint/2010/main" val="4285367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8"/>
          <p:cNvSpPr>
            <a:spLocks noChangeArrowheads="1"/>
          </p:cNvSpPr>
          <p:nvPr/>
        </p:nvSpPr>
        <p:spPr bwMode="auto">
          <a:xfrm>
            <a:off x="0" y="1"/>
            <a:ext cx="9142413" cy="762000"/>
          </a:xfrm>
          <a:prstGeom prst="rect">
            <a:avLst/>
          </a:prstGeom>
          <a:solidFill>
            <a:srgbClr val="339966"/>
          </a:solidFill>
          <a:ln w="9525">
            <a:noFill/>
            <a:miter lim="800000"/>
            <a:headEnd/>
            <a:tailEnd/>
          </a:ln>
          <a:effectLst/>
        </p:spPr>
        <p:txBody>
          <a:bodyPr wrap="none" anchor="ctr"/>
          <a:lstStyle/>
          <a:p>
            <a:endParaRPr lang="en-US" dirty="0"/>
          </a:p>
        </p:txBody>
      </p:sp>
      <p:sp>
        <p:nvSpPr>
          <p:cNvPr id="6" name="Rectangle 41"/>
          <p:cNvSpPr>
            <a:spLocks noChangeArrowheads="1"/>
          </p:cNvSpPr>
          <p:nvPr/>
        </p:nvSpPr>
        <p:spPr bwMode="auto">
          <a:xfrm>
            <a:off x="0" y="812800"/>
            <a:ext cx="9144000" cy="101600"/>
          </a:xfrm>
          <a:prstGeom prst="rect">
            <a:avLst/>
          </a:prstGeom>
          <a:solidFill>
            <a:schemeClr val="accent5"/>
          </a:solidFill>
          <a:ln w="9525">
            <a:noFill/>
            <a:miter lim="800000"/>
            <a:headEnd/>
            <a:tailEnd/>
          </a:ln>
          <a:effectLst/>
        </p:spPr>
        <p:txBody>
          <a:bodyPr wrap="none" anchor="ctr"/>
          <a:lstStyle/>
          <a:p>
            <a:endParaRPr lang="en-US" dirty="0"/>
          </a:p>
        </p:txBody>
      </p:sp>
      <p:sp>
        <p:nvSpPr>
          <p:cNvPr id="2" name="Title 1"/>
          <p:cNvSpPr>
            <a:spLocks noGrp="1"/>
          </p:cNvSpPr>
          <p:nvPr>
            <p:ph type="title"/>
          </p:nvPr>
        </p:nvSpPr>
        <p:spPr>
          <a:xfrm>
            <a:off x="457200" y="0"/>
            <a:ext cx="8229600" cy="762000"/>
          </a:xfrm>
        </p:spPr>
        <p:txBody>
          <a:bodyPr/>
          <a:lstStyle/>
          <a:p>
            <a:r>
              <a:rPr lang="en-US" dirty="0" smtClean="0">
                <a:solidFill>
                  <a:schemeClr val="bg1"/>
                </a:solidFill>
                <a:effectLst>
                  <a:outerShdw blurRad="38100" dist="38100" dir="2700000" algn="tl">
                    <a:srgbClr val="000000">
                      <a:alpha val="43137"/>
                    </a:srgbClr>
                  </a:outerShdw>
                </a:effectLst>
              </a:rPr>
              <a:t>Overview</a:t>
            </a:r>
            <a:endParaRPr lang="en-US"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97B612E9-D93C-4F31-B3D4-80F6291C8B16}" type="slidenum">
              <a:rPr lang="en-US" smtClean="0"/>
              <a:pPr/>
              <a:t>2</a:t>
            </a:fld>
            <a:endParaRPr lang="en-US" dirty="0"/>
          </a:p>
        </p:txBody>
      </p:sp>
      <p:sp>
        <p:nvSpPr>
          <p:cNvPr id="7" name="Content Placeholder 6"/>
          <p:cNvSpPr>
            <a:spLocks noGrp="1"/>
          </p:cNvSpPr>
          <p:nvPr>
            <p:ph idx="1"/>
          </p:nvPr>
        </p:nvSpPr>
        <p:spPr>
          <a:xfrm>
            <a:off x="228600" y="1066800"/>
            <a:ext cx="8610600" cy="5791200"/>
          </a:xfrm>
        </p:spPr>
        <p:txBody>
          <a:bodyPr>
            <a:noAutofit/>
          </a:bodyPr>
          <a:lstStyle/>
          <a:p>
            <a:endParaRPr lang="en-US" sz="2400" dirty="0" smtClean="0"/>
          </a:p>
          <a:p>
            <a:r>
              <a:rPr lang="en-US" sz="2400" dirty="0"/>
              <a:t>States with areas designated as nonattainment for the National Ambient Air Quality Standards (NAAQS) are required to develop State Implementation Plans (SIPs</a:t>
            </a:r>
            <a:r>
              <a:rPr lang="en-US" sz="2400" dirty="0" smtClean="0"/>
              <a:t>)</a:t>
            </a:r>
            <a:endParaRPr lang="en-US" sz="2400" dirty="0"/>
          </a:p>
          <a:p>
            <a:pPr lvl="1"/>
            <a:r>
              <a:rPr lang="en-US" sz="2000" dirty="0"/>
              <a:t>SIPs demonstrate how pollution levels will be reduced to meet the standard</a:t>
            </a:r>
          </a:p>
          <a:p>
            <a:pPr lvl="1"/>
            <a:r>
              <a:rPr lang="en-US" sz="2000" dirty="0"/>
              <a:t>While historically most states have developed SIPs independently, some states developed regional agreements to control ozone-forming </a:t>
            </a:r>
            <a:r>
              <a:rPr lang="en-US" sz="2000" dirty="0" smtClean="0"/>
              <a:t>emissions</a:t>
            </a:r>
            <a:endParaRPr lang="en-US" sz="2000" dirty="0"/>
          </a:p>
          <a:p>
            <a:r>
              <a:rPr lang="en-US" sz="2400" dirty="0"/>
              <a:t>Because ozone can be transported regionally, </a:t>
            </a:r>
            <a:r>
              <a:rPr lang="en-US" sz="2400" dirty="0" smtClean="0"/>
              <a:t>air quality improvement strategies that account for transport may have lower costs</a:t>
            </a:r>
            <a:endParaRPr lang="en-US" sz="2400" dirty="0"/>
          </a:p>
        </p:txBody>
      </p:sp>
      <p:sp>
        <p:nvSpPr>
          <p:cNvPr id="3" name="Footer Placeholder 2"/>
          <p:cNvSpPr>
            <a:spLocks noGrp="1"/>
          </p:cNvSpPr>
          <p:nvPr>
            <p:ph type="ftr" sz="quarter" idx="11"/>
          </p:nvPr>
        </p:nvSpPr>
        <p:spPr>
          <a:xfrm>
            <a:off x="685800" y="6403136"/>
            <a:ext cx="7543800" cy="365125"/>
          </a:xfrm>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8"/>
          <p:cNvSpPr>
            <a:spLocks noChangeArrowheads="1"/>
          </p:cNvSpPr>
          <p:nvPr/>
        </p:nvSpPr>
        <p:spPr bwMode="auto">
          <a:xfrm>
            <a:off x="0" y="1"/>
            <a:ext cx="9142413" cy="762000"/>
          </a:xfrm>
          <a:prstGeom prst="rect">
            <a:avLst/>
          </a:prstGeom>
          <a:solidFill>
            <a:srgbClr val="339966"/>
          </a:solidFill>
          <a:ln w="9525">
            <a:noFill/>
            <a:miter lim="800000"/>
            <a:headEnd/>
            <a:tailEnd/>
          </a:ln>
          <a:effectLst/>
        </p:spPr>
        <p:txBody>
          <a:bodyPr wrap="none" anchor="ctr"/>
          <a:lstStyle/>
          <a:p>
            <a:endParaRPr lang="en-US" dirty="0"/>
          </a:p>
        </p:txBody>
      </p:sp>
      <p:sp>
        <p:nvSpPr>
          <p:cNvPr id="6" name="Rectangle 41"/>
          <p:cNvSpPr>
            <a:spLocks noChangeArrowheads="1"/>
          </p:cNvSpPr>
          <p:nvPr/>
        </p:nvSpPr>
        <p:spPr bwMode="auto">
          <a:xfrm>
            <a:off x="0" y="812800"/>
            <a:ext cx="9144000" cy="101600"/>
          </a:xfrm>
          <a:prstGeom prst="rect">
            <a:avLst/>
          </a:prstGeom>
          <a:solidFill>
            <a:schemeClr val="accent5"/>
          </a:solidFill>
          <a:ln w="9525">
            <a:noFill/>
            <a:miter lim="800000"/>
            <a:headEnd/>
            <a:tailEnd/>
          </a:ln>
          <a:effectLst/>
        </p:spPr>
        <p:txBody>
          <a:bodyPr wrap="none" anchor="ctr"/>
          <a:lstStyle/>
          <a:p>
            <a:endParaRPr lang="en-US" dirty="0"/>
          </a:p>
        </p:txBody>
      </p:sp>
      <p:sp>
        <p:nvSpPr>
          <p:cNvPr id="2" name="Title 1"/>
          <p:cNvSpPr>
            <a:spLocks noGrp="1"/>
          </p:cNvSpPr>
          <p:nvPr>
            <p:ph type="title"/>
          </p:nvPr>
        </p:nvSpPr>
        <p:spPr>
          <a:xfrm>
            <a:off x="457200" y="0"/>
            <a:ext cx="8229600" cy="762000"/>
          </a:xfrm>
        </p:spPr>
        <p:txBody>
          <a:bodyPr/>
          <a:lstStyle/>
          <a:p>
            <a:r>
              <a:rPr lang="en-US" dirty="0" smtClean="0">
                <a:solidFill>
                  <a:schemeClr val="bg1"/>
                </a:solidFill>
                <a:effectLst>
                  <a:outerShdw blurRad="38100" dist="38100" dir="2700000" algn="tl">
                    <a:srgbClr val="000000">
                      <a:alpha val="43137"/>
                    </a:srgbClr>
                  </a:outerShdw>
                </a:effectLst>
              </a:rPr>
              <a:t>Overview</a:t>
            </a:r>
            <a:endParaRPr lang="en-US"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97B612E9-D93C-4F31-B3D4-80F6291C8B16}" type="slidenum">
              <a:rPr lang="en-US" smtClean="0"/>
              <a:pPr/>
              <a:t>3</a:t>
            </a:fld>
            <a:endParaRPr lang="en-US" dirty="0"/>
          </a:p>
        </p:txBody>
      </p:sp>
      <p:sp>
        <p:nvSpPr>
          <p:cNvPr id="7" name="Content Placeholder 6"/>
          <p:cNvSpPr>
            <a:spLocks noGrp="1"/>
          </p:cNvSpPr>
          <p:nvPr>
            <p:ph idx="1"/>
          </p:nvPr>
        </p:nvSpPr>
        <p:spPr>
          <a:xfrm>
            <a:off x="228600" y="1066800"/>
            <a:ext cx="8610600" cy="5791200"/>
          </a:xfrm>
        </p:spPr>
        <p:txBody>
          <a:bodyPr>
            <a:noAutofit/>
          </a:bodyPr>
          <a:lstStyle/>
          <a:p>
            <a:r>
              <a:rPr lang="en-US" sz="2000" dirty="0" smtClean="0"/>
              <a:t>We present </a:t>
            </a:r>
            <a:r>
              <a:rPr lang="en-US" sz="2000" dirty="0"/>
              <a:t>a mathematical programming model </a:t>
            </a:r>
            <a:r>
              <a:rPr lang="en-US" sz="2000" dirty="0" smtClean="0"/>
              <a:t>that, conditional on the model parameters and input data, </a:t>
            </a:r>
            <a:r>
              <a:rPr lang="en-US" sz="2000" dirty="0"/>
              <a:t>can help identify potential minimum-cost emissions control strategies that recognize </a:t>
            </a:r>
            <a:r>
              <a:rPr lang="en-US" sz="2000" dirty="0" smtClean="0"/>
              <a:t>varying degrees of interstate </a:t>
            </a:r>
            <a:r>
              <a:rPr lang="en-US" sz="2000" dirty="0"/>
              <a:t>transport of </a:t>
            </a:r>
            <a:r>
              <a:rPr lang="en-US" sz="2000" dirty="0" smtClean="0"/>
              <a:t>ozone</a:t>
            </a:r>
          </a:p>
          <a:p>
            <a:r>
              <a:rPr lang="en-US" sz="2000" dirty="0" smtClean="0"/>
              <a:t>A </a:t>
            </a:r>
            <a:r>
              <a:rPr lang="en-US" sz="2000" dirty="0"/>
              <a:t>series of national-level model applications are presented </a:t>
            </a:r>
            <a:r>
              <a:rPr lang="en-US" sz="2000" dirty="0" smtClean="0"/>
              <a:t>drawing on:</a:t>
            </a:r>
          </a:p>
          <a:p>
            <a:pPr lvl="1"/>
            <a:r>
              <a:rPr lang="en-US" sz="1800" dirty="0" smtClean="0"/>
              <a:t>Future year forecasts of nationwide ozone levels</a:t>
            </a:r>
          </a:p>
          <a:p>
            <a:pPr lvl="1"/>
            <a:r>
              <a:rPr lang="en-US" sz="1800" dirty="0" smtClean="0"/>
              <a:t>Air quality source-receptor relationships drawn from a series </a:t>
            </a:r>
            <a:r>
              <a:rPr lang="en-US" sz="1800" dirty="0"/>
              <a:t>of air quality model simulations </a:t>
            </a:r>
            <a:endParaRPr lang="en-US" sz="1800" dirty="0" smtClean="0"/>
          </a:p>
          <a:p>
            <a:pPr lvl="1"/>
            <a:r>
              <a:rPr lang="en-US" sz="1800" dirty="0" smtClean="0"/>
              <a:t>Technologically and spatially-detailed </a:t>
            </a:r>
            <a:r>
              <a:rPr lang="en-US" sz="1800" dirty="0"/>
              <a:t>emissions abatement </a:t>
            </a:r>
            <a:r>
              <a:rPr lang="en-US" sz="1800" dirty="0" smtClean="0"/>
              <a:t>supply</a:t>
            </a:r>
            <a:endParaRPr lang="en-US" sz="2000" dirty="0" smtClean="0"/>
          </a:p>
          <a:p>
            <a:r>
              <a:rPr lang="en-US" sz="2000" dirty="0" smtClean="0"/>
              <a:t>The model: </a:t>
            </a:r>
          </a:p>
          <a:p>
            <a:pPr lvl="1"/>
            <a:r>
              <a:rPr lang="en-US" sz="1800" dirty="0" smtClean="0"/>
              <a:t>Quickly evaluates </a:t>
            </a:r>
            <a:r>
              <a:rPr lang="en-US" sz="1800" dirty="0"/>
              <a:t>alternative attainment </a:t>
            </a:r>
            <a:r>
              <a:rPr lang="en-US" sz="1800" dirty="0" smtClean="0"/>
              <a:t>scenarios</a:t>
            </a:r>
          </a:p>
          <a:p>
            <a:pPr lvl="1"/>
            <a:r>
              <a:rPr lang="en-US" sz="1800" dirty="0" smtClean="0"/>
              <a:t>Quickly identifies </a:t>
            </a:r>
            <a:r>
              <a:rPr lang="en-US" sz="1800" dirty="0"/>
              <a:t>monitors that are </a:t>
            </a:r>
            <a:r>
              <a:rPr lang="en-US" sz="1800" smtClean="0"/>
              <a:t>difficult to bring </a:t>
            </a:r>
            <a:r>
              <a:rPr lang="en-US" sz="1800" dirty="0" smtClean="0"/>
              <a:t>into attainment</a:t>
            </a:r>
          </a:p>
          <a:p>
            <a:pPr lvl="1"/>
            <a:r>
              <a:rPr lang="en-US" sz="1800" dirty="0" smtClean="0"/>
              <a:t>Approximates the nonlinearity of ozone response to NOx</a:t>
            </a:r>
          </a:p>
          <a:p>
            <a:pPr lvl="1"/>
            <a:r>
              <a:rPr lang="en-US" sz="1800" dirty="0"/>
              <a:t>T</a:t>
            </a:r>
            <a:r>
              <a:rPr lang="en-US" sz="1800" dirty="0" smtClean="0"/>
              <a:t>ests </a:t>
            </a:r>
            <a:r>
              <a:rPr lang="en-US" sz="1800" dirty="0"/>
              <a:t>the role of transport in compliance </a:t>
            </a:r>
            <a:r>
              <a:rPr lang="en-US" sz="1800" dirty="0" smtClean="0"/>
              <a:t>strategies</a:t>
            </a:r>
          </a:p>
        </p:txBody>
      </p:sp>
      <p:sp>
        <p:nvSpPr>
          <p:cNvPr id="3" name="Footer Placeholder 2"/>
          <p:cNvSpPr>
            <a:spLocks noGrp="1"/>
          </p:cNvSpPr>
          <p:nvPr>
            <p:ph type="ftr" sz="quarter" idx="11"/>
          </p:nvPr>
        </p:nvSpPr>
        <p:spPr>
          <a:xfrm>
            <a:off x="685800" y="6403136"/>
            <a:ext cx="7543800" cy="365125"/>
          </a:xfrm>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Tree>
    <p:extLst>
      <p:ext uri="{BB962C8B-B14F-4D97-AF65-F5344CB8AC3E}">
        <p14:creationId xmlns:p14="http://schemas.microsoft.com/office/powerpoint/2010/main" val="2506342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95400"/>
            <a:ext cx="8229600" cy="5029200"/>
          </a:xfrm>
        </p:spPr>
        <p:txBody>
          <a:bodyPr>
            <a:normAutofit fontScale="92500" lnSpcReduction="10000"/>
          </a:bodyPr>
          <a:lstStyle/>
          <a:p>
            <a:r>
              <a:rPr lang="en-US" sz="2400" dirty="0"/>
              <a:t>The model builds from a tradition of mathematical programming applications in environmental management and planning </a:t>
            </a:r>
          </a:p>
          <a:p>
            <a:endParaRPr lang="en-US" sz="1050" dirty="0"/>
          </a:p>
          <a:p>
            <a:pPr lvl="1"/>
            <a:r>
              <a:rPr lang="en-US" sz="2000" dirty="0"/>
              <a:t>Kohn modelled least cost air quality management in the St. Louis area (Kohn, 1971)</a:t>
            </a:r>
          </a:p>
          <a:p>
            <a:endParaRPr lang="en-US" sz="1050" dirty="0"/>
          </a:p>
          <a:p>
            <a:pPr lvl="1"/>
            <a:r>
              <a:rPr lang="en-US" sz="2000" dirty="0"/>
              <a:t>Atkinson and Lewis compared strategies to reduce emissions at least cost and achieve ambient targets at least cost with strategies where reductions were applied uniformly across point sources until federal standards were met (Atkinson and Lewis, 1974, 1976)</a:t>
            </a:r>
          </a:p>
          <a:p>
            <a:endParaRPr lang="en-US" sz="1050" dirty="0"/>
          </a:p>
          <a:p>
            <a:pPr lvl="1"/>
            <a:r>
              <a:rPr lang="en-US" sz="2000" dirty="0"/>
              <a:t>Ellis et al. (1985a; 1985b, 1986) applied programming approaches to develop optimal plans for acid rain abatement across eastern parts of North America</a:t>
            </a:r>
            <a:br>
              <a:rPr lang="en-US" sz="2000" dirty="0"/>
            </a:br>
            <a:endParaRPr lang="en-US" sz="2000" dirty="0"/>
          </a:p>
          <a:p>
            <a:r>
              <a:rPr lang="en-US" sz="2400" dirty="0"/>
              <a:t>More recent applications have focused on ozone planning at city and multi-county scales (Shih et al., 1998; Cohan et al., 2006; Hsu et al., 2014; Liao and Hou, 2015)</a:t>
            </a:r>
          </a:p>
          <a:p>
            <a:endParaRPr lang="en-US" sz="1600" dirty="0" smtClean="0"/>
          </a:p>
        </p:txBody>
      </p:sp>
      <p:sp>
        <p:nvSpPr>
          <p:cNvPr id="2" name="Slide Number Placeholder 1"/>
          <p:cNvSpPr>
            <a:spLocks noGrp="1"/>
          </p:cNvSpPr>
          <p:nvPr>
            <p:ph type="sldNum" sz="quarter" idx="12"/>
          </p:nvPr>
        </p:nvSpPr>
        <p:spPr/>
        <p:txBody>
          <a:bodyPr/>
          <a:lstStyle/>
          <a:p>
            <a:fld id="{97B612E9-D93C-4F31-B3D4-80F6291C8B16}" type="slidenum">
              <a:rPr lang="en-US" smtClean="0"/>
              <a:pPr/>
              <a:t>4</a:t>
            </a:fld>
            <a:endParaRPr lang="en-US" dirty="0"/>
          </a:p>
        </p:txBody>
      </p:sp>
      <p:sp>
        <p:nvSpPr>
          <p:cNvPr id="3" name="Rectangle 28"/>
          <p:cNvSpPr>
            <a:spLocks noChangeArrowheads="1"/>
          </p:cNvSpPr>
          <p:nvPr/>
        </p:nvSpPr>
        <p:spPr bwMode="auto">
          <a:xfrm>
            <a:off x="0" y="1"/>
            <a:ext cx="9142413" cy="762000"/>
          </a:xfrm>
          <a:prstGeom prst="rect">
            <a:avLst/>
          </a:prstGeom>
          <a:solidFill>
            <a:srgbClr val="339966"/>
          </a:solidFill>
          <a:ln w="9525">
            <a:noFill/>
            <a:miter lim="800000"/>
            <a:headEnd/>
            <a:tailEnd/>
          </a:ln>
          <a:effectLst/>
        </p:spPr>
        <p:txBody>
          <a:bodyPr wrap="none" anchor="ctr"/>
          <a:lstStyle/>
          <a:p>
            <a:endParaRPr lang="en-US" dirty="0"/>
          </a:p>
        </p:txBody>
      </p:sp>
      <p:sp>
        <p:nvSpPr>
          <p:cNvPr id="4" name="Rectangle 41"/>
          <p:cNvSpPr>
            <a:spLocks noChangeArrowheads="1"/>
          </p:cNvSpPr>
          <p:nvPr/>
        </p:nvSpPr>
        <p:spPr bwMode="auto">
          <a:xfrm>
            <a:off x="0" y="812800"/>
            <a:ext cx="9144000" cy="101600"/>
          </a:xfrm>
          <a:prstGeom prst="rect">
            <a:avLst/>
          </a:prstGeom>
          <a:solidFill>
            <a:schemeClr val="accent5"/>
          </a:solidFill>
          <a:ln w="9525">
            <a:noFill/>
            <a:miter lim="800000"/>
            <a:headEnd/>
            <a:tailEnd/>
          </a:ln>
          <a:effectLst/>
        </p:spPr>
        <p:txBody>
          <a:bodyPr wrap="none" anchor="ctr"/>
          <a:lstStyle/>
          <a:p>
            <a:endParaRPr lang="en-US" dirty="0"/>
          </a:p>
        </p:txBody>
      </p:sp>
      <p:sp>
        <p:nvSpPr>
          <p:cNvPr id="9" name="Title 1"/>
          <p:cNvSpPr txBox="1">
            <a:spLocks/>
          </p:cNvSpPr>
          <p:nvPr/>
        </p:nvSpPr>
        <p:spPr>
          <a:xfrm>
            <a:off x="-1" y="0"/>
            <a:ext cx="9142413"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bg1"/>
                </a:solidFill>
                <a:effectLst>
                  <a:outerShdw blurRad="38100" dist="38100" dir="2700000" algn="tl">
                    <a:srgbClr val="000000">
                      <a:alpha val="43137"/>
                    </a:srgbClr>
                  </a:outerShdw>
                </a:effectLst>
                <a:latin typeface="+mj-lt"/>
                <a:ea typeface="+mj-ea"/>
                <a:cs typeface="+mj-cs"/>
              </a:rPr>
              <a:t>Literature Review</a:t>
            </a:r>
            <a:endParaRPr kumimoji="0" lang="en-US" sz="4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5" name="Footer Placeholder 4"/>
          <p:cNvSpPr>
            <a:spLocks noGrp="1"/>
          </p:cNvSpPr>
          <p:nvPr>
            <p:ph type="ftr" sz="quarter" idx="11"/>
          </p:nvPr>
        </p:nvSpPr>
        <p:spPr>
          <a:xfrm>
            <a:off x="609600" y="6356350"/>
            <a:ext cx="7772400" cy="365125"/>
          </a:xfrm>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1977"/>
            <a:ext cx="8229600" cy="5181600"/>
          </a:xfrm>
        </p:spPr>
        <p:txBody>
          <a:bodyPr>
            <a:normAutofit fontScale="92500"/>
          </a:bodyPr>
          <a:lstStyle/>
          <a:p>
            <a:r>
              <a:rPr lang="en-US" sz="2200" dirty="0" smtClean="0"/>
              <a:t>Conditional </a:t>
            </a:r>
            <a:r>
              <a:rPr lang="en-US" sz="2200" dirty="0"/>
              <a:t>on </a:t>
            </a:r>
            <a:r>
              <a:rPr lang="en-US" sz="2200" dirty="0" smtClean="0"/>
              <a:t>model parameters </a:t>
            </a:r>
            <a:r>
              <a:rPr lang="en-US" sz="2200" dirty="0"/>
              <a:t>and input data, </a:t>
            </a:r>
            <a:r>
              <a:rPr lang="en-US" sz="2200" dirty="0" smtClean="0"/>
              <a:t>the model minimizes </a:t>
            </a:r>
            <a:r>
              <a:rPr lang="en-US" sz="2200" dirty="0"/>
              <a:t>total cost of:</a:t>
            </a:r>
          </a:p>
          <a:p>
            <a:pPr lvl="1"/>
            <a:r>
              <a:rPr lang="en-US" sz="1900" dirty="0"/>
              <a:t>Choices to apply </a:t>
            </a:r>
            <a:r>
              <a:rPr lang="en-US" sz="1900" dirty="0" smtClean="0"/>
              <a:t>specified </a:t>
            </a:r>
            <a:r>
              <a:rPr lang="en-US" sz="1900" dirty="0"/>
              <a:t>emissions controls to sources across regions and states (binary)</a:t>
            </a:r>
          </a:p>
          <a:p>
            <a:pPr lvl="1"/>
            <a:r>
              <a:rPr lang="en-US" sz="1900" dirty="0"/>
              <a:t>Choices of level of </a:t>
            </a:r>
            <a:r>
              <a:rPr lang="en-US" sz="1900" dirty="0" smtClean="0"/>
              <a:t>unspecified </a:t>
            </a:r>
            <a:r>
              <a:rPr lang="en-US" sz="1900" dirty="0"/>
              <a:t>controls across regions and states (continuous and non-negative)</a:t>
            </a:r>
          </a:p>
          <a:p>
            <a:r>
              <a:rPr lang="en-US" sz="2200" dirty="0"/>
              <a:t>Subject to:</a:t>
            </a:r>
          </a:p>
          <a:p>
            <a:pPr lvl="1"/>
            <a:r>
              <a:rPr lang="en-US" sz="1900" dirty="0"/>
              <a:t>NOx and VOC emissions reductions sufficient to bring monitors into attainment</a:t>
            </a:r>
          </a:p>
          <a:p>
            <a:pPr lvl="1"/>
            <a:r>
              <a:rPr lang="en-US" sz="1900" dirty="0"/>
              <a:t>Emissions reductions cannot exceed specified levels</a:t>
            </a:r>
          </a:p>
          <a:p>
            <a:pPr lvl="1"/>
            <a:r>
              <a:rPr lang="en-US" sz="1900" dirty="0"/>
              <a:t>User-defined constraints about locations from which emissions reductions may </a:t>
            </a:r>
            <a:r>
              <a:rPr lang="en-US" sz="1900" dirty="0" smtClean="0"/>
              <a:t>come</a:t>
            </a:r>
          </a:p>
          <a:p>
            <a:r>
              <a:rPr lang="en-US" sz="2200" dirty="0" smtClean="0"/>
              <a:t>Additional characteristics</a:t>
            </a:r>
          </a:p>
          <a:p>
            <a:pPr lvl="1"/>
            <a:r>
              <a:rPr lang="en-US" sz="1900" dirty="0" smtClean="0"/>
              <a:t>If multiple controls available for a given source, the model makes optimal choice of control</a:t>
            </a:r>
          </a:p>
          <a:p>
            <a:pPr lvl="1"/>
            <a:r>
              <a:rPr lang="en-US" sz="1900" dirty="0" smtClean="0"/>
              <a:t>Model tracks reductions of multiple </a:t>
            </a:r>
            <a:r>
              <a:rPr lang="en-US" sz="1900" dirty="0"/>
              <a:t>pollutants </a:t>
            </a:r>
            <a:r>
              <a:rPr lang="en-US" sz="1900" dirty="0" smtClean="0"/>
              <a:t>from a given control application</a:t>
            </a:r>
          </a:p>
          <a:p>
            <a:pPr lvl="1"/>
            <a:endParaRPr lang="en-US" sz="2000" dirty="0"/>
          </a:p>
        </p:txBody>
      </p:sp>
      <p:grpSp>
        <p:nvGrpSpPr>
          <p:cNvPr id="5" name="Group 4"/>
          <p:cNvGrpSpPr/>
          <p:nvPr/>
        </p:nvGrpSpPr>
        <p:grpSpPr>
          <a:xfrm>
            <a:off x="0" y="152400"/>
            <a:ext cx="9144000" cy="914399"/>
            <a:chOff x="0" y="1"/>
            <a:chExt cx="9144000" cy="914399"/>
          </a:xfrm>
        </p:grpSpPr>
        <p:sp>
          <p:nvSpPr>
            <p:cNvPr id="6" name="Rectangle 28"/>
            <p:cNvSpPr>
              <a:spLocks noChangeArrowheads="1"/>
            </p:cNvSpPr>
            <p:nvPr/>
          </p:nvSpPr>
          <p:spPr bwMode="auto">
            <a:xfrm>
              <a:off x="0" y="1"/>
              <a:ext cx="9142413" cy="762000"/>
            </a:xfrm>
            <a:prstGeom prst="rect">
              <a:avLst/>
            </a:prstGeom>
            <a:solidFill>
              <a:srgbClr val="339966"/>
            </a:solidFill>
            <a:ln w="9525">
              <a:noFill/>
              <a:miter lim="800000"/>
              <a:headEnd/>
              <a:tailEnd/>
            </a:ln>
            <a:effectLst/>
          </p:spPr>
          <p:txBody>
            <a:bodyPr wrap="none" anchor="ctr"/>
            <a:lstStyle/>
            <a:p>
              <a:endParaRPr lang="en-US" dirty="0"/>
            </a:p>
          </p:txBody>
        </p:sp>
        <p:sp>
          <p:nvSpPr>
            <p:cNvPr id="7" name="Rectangle 41"/>
            <p:cNvSpPr>
              <a:spLocks noChangeArrowheads="1"/>
            </p:cNvSpPr>
            <p:nvPr/>
          </p:nvSpPr>
          <p:spPr bwMode="auto">
            <a:xfrm>
              <a:off x="0" y="812800"/>
              <a:ext cx="9144000" cy="101600"/>
            </a:xfrm>
            <a:prstGeom prst="rect">
              <a:avLst/>
            </a:prstGeom>
            <a:solidFill>
              <a:schemeClr val="accent5"/>
            </a:solidFill>
            <a:ln w="9525">
              <a:noFill/>
              <a:miter lim="800000"/>
              <a:headEnd/>
              <a:tailEnd/>
            </a:ln>
            <a:effectLst/>
          </p:spPr>
          <p:txBody>
            <a:bodyPr wrap="none" anchor="ctr"/>
            <a:lstStyle/>
            <a:p>
              <a:endParaRPr lang="en-US" dirty="0"/>
            </a:p>
          </p:txBody>
        </p:sp>
      </p:grpSp>
      <p:sp>
        <p:nvSpPr>
          <p:cNvPr id="8" name="Title 1"/>
          <p:cNvSpPr txBox="1">
            <a:spLocks/>
          </p:cNvSpPr>
          <p:nvPr/>
        </p:nvSpPr>
        <p:spPr>
          <a:xfrm>
            <a:off x="-19980" y="126124"/>
            <a:ext cx="91440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bg1"/>
                </a:solidFill>
                <a:effectLst>
                  <a:outerShdw blurRad="38100" dist="38100" dir="2700000" algn="tl">
                    <a:srgbClr val="000000">
                      <a:alpha val="43137"/>
                    </a:srgbClr>
                  </a:outerShdw>
                </a:effectLst>
                <a:latin typeface="+mj-lt"/>
                <a:ea typeface="+mj-ea"/>
                <a:cs typeface="+mj-cs"/>
              </a:rPr>
              <a:t>Our</a:t>
            </a:r>
            <a:r>
              <a:rPr kumimoji="0" lang="en-US"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Model</a:t>
            </a:r>
            <a:endParaRPr kumimoji="0" lang="en-US" sz="4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2" name="Footer Placeholder 1"/>
          <p:cNvSpPr>
            <a:spLocks noGrp="1"/>
          </p:cNvSpPr>
          <p:nvPr>
            <p:ph type="ftr" sz="quarter" idx="11"/>
          </p:nvPr>
        </p:nvSpPr>
        <p:spPr>
          <a:xfrm>
            <a:off x="533400" y="6370637"/>
            <a:ext cx="7848600" cy="365125"/>
          </a:xfrm>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
        <p:nvSpPr>
          <p:cNvPr id="4" name="Slide Number Placeholder 3"/>
          <p:cNvSpPr>
            <a:spLocks noGrp="1"/>
          </p:cNvSpPr>
          <p:nvPr>
            <p:ph type="sldNum" sz="quarter" idx="12"/>
          </p:nvPr>
        </p:nvSpPr>
        <p:spPr/>
        <p:txBody>
          <a:bodyPr/>
          <a:lstStyle/>
          <a:p>
            <a:fld id="{97B612E9-D93C-4F31-B3D4-80F6291C8B16}"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06" y="1357312"/>
            <a:ext cx="8229600" cy="5181600"/>
          </a:xfrm>
        </p:spPr>
        <p:txBody>
          <a:bodyPr>
            <a:normAutofit/>
          </a:bodyPr>
          <a:lstStyle/>
          <a:p>
            <a:r>
              <a:rPr lang="en-US" sz="2400" dirty="0" smtClean="0"/>
              <a:t>Identify potential cost-minimizing attainment strategies in achieving national standards of:</a:t>
            </a:r>
            <a:endParaRPr lang="en-US" sz="2400" dirty="0"/>
          </a:p>
          <a:p>
            <a:pPr lvl="1"/>
            <a:r>
              <a:rPr lang="en-US" sz="2000" b="1" dirty="0" smtClean="0"/>
              <a:t>75 ppb</a:t>
            </a:r>
            <a:r>
              <a:rPr lang="en-US" sz="2000" dirty="0" smtClean="0"/>
              <a:t> (2008 NAAQS standard)</a:t>
            </a:r>
          </a:p>
          <a:p>
            <a:pPr lvl="1"/>
            <a:r>
              <a:rPr lang="en-US" sz="2000" b="1" dirty="0" smtClean="0"/>
              <a:t>70 ppb</a:t>
            </a:r>
          </a:p>
          <a:p>
            <a:pPr lvl="1"/>
            <a:r>
              <a:rPr lang="en-US" sz="2000" b="1" dirty="0" smtClean="0"/>
              <a:t>65 ppb</a:t>
            </a:r>
          </a:p>
          <a:p>
            <a:r>
              <a:rPr lang="en-US" sz="2400" dirty="0" smtClean="0"/>
              <a:t>For each alternative standard we vary how the model accounts for interstate ozone transport:</a:t>
            </a:r>
          </a:p>
          <a:p>
            <a:pPr lvl="1"/>
            <a:r>
              <a:rPr lang="en-US" sz="2000" b="1" dirty="0" smtClean="0"/>
              <a:t>State:</a:t>
            </a:r>
            <a:r>
              <a:rPr lang="en-US" sz="2000" dirty="0" smtClean="0"/>
              <a:t> each state goes it alone (but Northeast states </a:t>
            </a:r>
            <a:r>
              <a:rPr lang="en-US" sz="2000" dirty="0"/>
              <a:t>collaborate in each </a:t>
            </a:r>
            <a:r>
              <a:rPr lang="en-US" sz="2000" dirty="0" smtClean="0"/>
              <a:t>scenario)</a:t>
            </a:r>
          </a:p>
          <a:p>
            <a:pPr lvl="1"/>
            <a:r>
              <a:rPr lang="en-US" sz="2000" b="1" dirty="0" smtClean="0"/>
              <a:t>Regional: </a:t>
            </a:r>
            <a:r>
              <a:rPr lang="en-US" sz="2000" dirty="0" smtClean="0"/>
              <a:t>hypothetical transport regions collaborate and account for intra-regional transport</a:t>
            </a:r>
          </a:p>
          <a:p>
            <a:pPr lvl="1"/>
            <a:r>
              <a:rPr lang="en-US" sz="2000" b="1" dirty="0" smtClean="0"/>
              <a:t>National: </a:t>
            </a:r>
            <a:r>
              <a:rPr lang="en-US" sz="2000" dirty="0" smtClean="0"/>
              <a:t>hypothetical single nationwide transport region</a:t>
            </a:r>
            <a:endParaRPr lang="en-US" sz="2000" b="1" dirty="0"/>
          </a:p>
        </p:txBody>
      </p:sp>
      <p:grpSp>
        <p:nvGrpSpPr>
          <p:cNvPr id="5" name="Group 4"/>
          <p:cNvGrpSpPr/>
          <p:nvPr/>
        </p:nvGrpSpPr>
        <p:grpSpPr>
          <a:xfrm>
            <a:off x="0" y="152400"/>
            <a:ext cx="9144000" cy="914399"/>
            <a:chOff x="0" y="1"/>
            <a:chExt cx="9144000" cy="914399"/>
          </a:xfrm>
        </p:grpSpPr>
        <p:sp>
          <p:nvSpPr>
            <p:cNvPr id="6" name="Rectangle 28"/>
            <p:cNvSpPr>
              <a:spLocks noChangeArrowheads="1"/>
            </p:cNvSpPr>
            <p:nvPr/>
          </p:nvSpPr>
          <p:spPr bwMode="auto">
            <a:xfrm>
              <a:off x="0" y="1"/>
              <a:ext cx="9142413" cy="762000"/>
            </a:xfrm>
            <a:prstGeom prst="rect">
              <a:avLst/>
            </a:prstGeom>
            <a:solidFill>
              <a:srgbClr val="339966"/>
            </a:solidFill>
            <a:ln w="9525">
              <a:noFill/>
              <a:miter lim="800000"/>
              <a:headEnd/>
              <a:tailEnd/>
            </a:ln>
            <a:effectLst/>
          </p:spPr>
          <p:txBody>
            <a:bodyPr wrap="none" anchor="ctr"/>
            <a:lstStyle/>
            <a:p>
              <a:endParaRPr lang="en-US" dirty="0"/>
            </a:p>
          </p:txBody>
        </p:sp>
        <p:sp>
          <p:nvSpPr>
            <p:cNvPr id="7" name="Rectangle 41"/>
            <p:cNvSpPr>
              <a:spLocks noChangeArrowheads="1"/>
            </p:cNvSpPr>
            <p:nvPr/>
          </p:nvSpPr>
          <p:spPr bwMode="auto">
            <a:xfrm>
              <a:off x="0" y="812800"/>
              <a:ext cx="9144000" cy="101600"/>
            </a:xfrm>
            <a:prstGeom prst="rect">
              <a:avLst/>
            </a:prstGeom>
            <a:solidFill>
              <a:schemeClr val="accent5"/>
            </a:solidFill>
            <a:ln w="9525">
              <a:noFill/>
              <a:miter lim="800000"/>
              <a:headEnd/>
              <a:tailEnd/>
            </a:ln>
            <a:effectLst/>
          </p:spPr>
          <p:txBody>
            <a:bodyPr wrap="none" anchor="ctr"/>
            <a:lstStyle/>
            <a:p>
              <a:endParaRPr lang="en-US" dirty="0"/>
            </a:p>
          </p:txBody>
        </p:sp>
      </p:grpSp>
      <p:sp>
        <p:nvSpPr>
          <p:cNvPr id="8" name="Title 1"/>
          <p:cNvSpPr txBox="1">
            <a:spLocks/>
          </p:cNvSpPr>
          <p:nvPr/>
        </p:nvSpPr>
        <p:spPr>
          <a:xfrm>
            <a:off x="-19980" y="126124"/>
            <a:ext cx="91440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bg1"/>
                </a:solidFill>
                <a:effectLst>
                  <a:outerShdw blurRad="38100" dist="38100" dir="2700000" algn="tl">
                    <a:srgbClr val="000000">
                      <a:alpha val="43137"/>
                    </a:srgbClr>
                  </a:outerShdw>
                </a:effectLst>
                <a:latin typeface="+mj-lt"/>
                <a:ea typeface="+mj-ea"/>
                <a:cs typeface="+mj-cs"/>
              </a:rPr>
              <a:t>Scenarios Analyzed</a:t>
            </a:r>
            <a:endParaRPr kumimoji="0" lang="en-US" sz="4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2" name="Footer Placeholder 1"/>
          <p:cNvSpPr>
            <a:spLocks noGrp="1"/>
          </p:cNvSpPr>
          <p:nvPr>
            <p:ph type="ftr" sz="quarter" idx="11"/>
          </p:nvPr>
        </p:nvSpPr>
        <p:spPr>
          <a:xfrm>
            <a:off x="533400" y="6370637"/>
            <a:ext cx="7848600" cy="365125"/>
          </a:xfrm>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
        <p:nvSpPr>
          <p:cNvPr id="4" name="Slide Number Placeholder 3"/>
          <p:cNvSpPr>
            <a:spLocks noGrp="1"/>
          </p:cNvSpPr>
          <p:nvPr>
            <p:ph type="sldNum" sz="quarter" idx="12"/>
          </p:nvPr>
        </p:nvSpPr>
        <p:spPr/>
        <p:txBody>
          <a:bodyPr/>
          <a:lstStyle/>
          <a:p>
            <a:fld id="{97B612E9-D93C-4F31-B3D4-80F6291C8B16}" type="slidenum">
              <a:rPr lang="en-US" smtClean="0"/>
              <a:pPr/>
              <a:t>6</a:t>
            </a:fld>
            <a:endParaRPr lang="en-US" dirty="0"/>
          </a:p>
        </p:txBody>
      </p:sp>
    </p:spTree>
    <p:extLst>
      <p:ext uri="{BB962C8B-B14F-4D97-AF65-F5344CB8AC3E}">
        <p14:creationId xmlns:p14="http://schemas.microsoft.com/office/powerpoint/2010/main" val="3455717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8"/>
          <p:cNvGrpSpPr/>
          <p:nvPr/>
        </p:nvGrpSpPr>
        <p:grpSpPr>
          <a:xfrm>
            <a:off x="-15766" y="0"/>
            <a:ext cx="9144000" cy="914399"/>
            <a:chOff x="0" y="1"/>
            <a:chExt cx="9144000" cy="914399"/>
          </a:xfrm>
        </p:grpSpPr>
        <p:sp>
          <p:nvSpPr>
            <p:cNvPr id="18" name="Rectangle 28"/>
            <p:cNvSpPr>
              <a:spLocks noChangeArrowheads="1"/>
            </p:cNvSpPr>
            <p:nvPr/>
          </p:nvSpPr>
          <p:spPr bwMode="auto">
            <a:xfrm>
              <a:off x="0" y="1"/>
              <a:ext cx="9142413" cy="762000"/>
            </a:xfrm>
            <a:prstGeom prst="rect">
              <a:avLst/>
            </a:prstGeom>
            <a:solidFill>
              <a:srgbClr val="339966"/>
            </a:solidFill>
            <a:ln w="9525">
              <a:noFill/>
              <a:miter lim="800000"/>
              <a:headEnd/>
              <a:tailEnd/>
            </a:ln>
            <a:effectLst/>
          </p:spPr>
          <p:txBody>
            <a:bodyPr wrap="none" anchor="ctr"/>
            <a:lstStyle/>
            <a:p>
              <a:endParaRPr lang="en-US" dirty="0"/>
            </a:p>
          </p:txBody>
        </p:sp>
        <p:sp>
          <p:nvSpPr>
            <p:cNvPr id="19" name="Rectangle 41"/>
            <p:cNvSpPr>
              <a:spLocks noChangeArrowheads="1"/>
            </p:cNvSpPr>
            <p:nvPr/>
          </p:nvSpPr>
          <p:spPr bwMode="auto">
            <a:xfrm>
              <a:off x="0" y="812800"/>
              <a:ext cx="9144000" cy="101600"/>
            </a:xfrm>
            <a:prstGeom prst="rect">
              <a:avLst/>
            </a:prstGeom>
            <a:solidFill>
              <a:schemeClr val="accent5"/>
            </a:solidFill>
            <a:ln w="9525">
              <a:noFill/>
              <a:miter lim="800000"/>
              <a:headEnd/>
              <a:tailEnd/>
            </a:ln>
            <a:effectLst/>
          </p:spPr>
          <p:txBody>
            <a:bodyPr wrap="none" anchor="ctr"/>
            <a:lstStyle/>
            <a:p>
              <a:endParaRPr lang="en-US" dirty="0"/>
            </a:p>
          </p:txBody>
        </p:sp>
      </p:grpSp>
      <p:sp>
        <p:nvSpPr>
          <p:cNvPr id="20" name="Title 1"/>
          <p:cNvSpPr txBox="1">
            <a:spLocks/>
          </p:cNvSpPr>
          <p:nvPr/>
        </p:nvSpPr>
        <p:spPr>
          <a:xfrm>
            <a:off x="0" y="0"/>
            <a:ext cx="91440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solidFill>
                  <a:schemeClr val="bg1"/>
                </a:solidFill>
                <a:effectLst>
                  <a:outerShdw blurRad="38100" dist="38100" dir="2700000" algn="tl">
                    <a:srgbClr val="000000">
                      <a:alpha val="43137"/>
                    </a:srgbClr>
                  </a:outerShdw>
                </a:effectLst>
                <a:latin typeface="+mj-lt"/>
                <a:ea typeface="+mj-ea"/>
                <a:cs typeface="+mj-cs"/>
              </a:rPr>
              <a:t>Air Quality Data and Parameters</a:t>
            </a:r>
            <a:endParaRPr kumimoji="0" lang="en-US" sz="27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2" name="Footer Placeholder 1"/>
          <p:cNvSpPr>
            <a:spLocks noGrp="1"/>
          </p:cNvSpPr>
          <p:nvPr>
            <p:ph type="ftr" sz="quarter" idx="11"/>
          </p:nvPr>
        </p:nvSpPr>
        <p:spPr>
          <a:xfrm>
            <a:off x="533400" y="6356350"/>
            <a:ext cx="7848600" cy="365125"/>
          </a:xfrm>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sp>
        <p:nvSpPr>
          <p:cNvPr id="3" name="Slide Number Placeholder 2"/>
          <p:cNvSpPr>
            <a:spLocks noGrp="1"/>
          </p:cNvSpPr>
          <p:nvPr>
            <p:ph type="sldNum" sz="quarter" idx="12"/>
          </p:nvPr>
        </p:nvSpPr>
        <p:spPr/>
        <p:txBody>
          <a:bodyPr/>
          <a:lstStyle/>
          <a:p>
            <a:fld id="{97B612E9-D93C-4F31-B3D4-80F6291C8B16}" type="slidenum">
              <a:rPr lang="en-US" smtClean="0"/>
              <a:pPr/>
              <a:t>7</a:t>
            </a:fld>
            <a:endParaRPr lang="en-US" dirty="0"/>
          </a:p>
        </p:txBody>
      </p:sp>
      <p:sp>
        <p:nvSpPr>
          <p:cNvPr id="11" name="Content Placeholder 2"/>
          <p:cNvSpPr txBox="1">
            <a:spLocks/>
          </p:cNvSpPr>
          <p:nvPr/>
        </p:nvSpPr>
        <p:spPr>
          <a:xfrm>
            <a:off x="454269" y="1357312"/>
            <a:ext cx="8229600" cy="5181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We investigate predicted ozone levels and responses to emissions reductions in the year 2025</a:t>
            </a:r>
          </a:p>
          <a:p>
            <a:r>
              <a:rPr lang="en-US" sz="2000" dirty="0"/>
              <a:t>We project future ozone levels based on a combination of recently observed ozone and relative changes in modeled ozone between recent and future years</a:t>
            </a:r>
          </a:p>
          <a:p>
            <a:r>
              <a:rPr lang="en-US" sz="2000" dirty="0"/>
              <a:t>We conduct a series of </a:t>
            </a:r>
            <a:r>
              <a:rPr lang="en-US" sz="2000" b="1" dirty="0"/>
              <a:t>emissions sensitivity</a:t>
            </a:r>
            <a:r>
              <a:rPr lang="en-US" sz="2000" dirty="0"/>
              <a:t> air quality model simulations in combination with state-level </a:t>
            </a:r>
            <a:r>
              <a:rPr lang="en-US" sz="2000" b="1" dirty="0"/>
              <a:t>source apportionment </a:t>
            </a:r>
            <a:r>
              <a:rPr lang="en-US" sz="2000" dirty="0"/>
              <a:t> modeling to determine </a:t>
            </a:r>
            <a:r>
              <a:rPr lang="en-US" sz="2000" b="1" dirty="0"/>
              <a:t>air quality transfer coefficients</a:t>
            </a:r>
            <a:r>
              <a:rPr lang="en-US" sz="2000" dirty="0"/>
              <a:t> for NOx and VOC emissions from regions on following </a:t>
            </a:r>
            <a:r>
              <a:rPr lang="en-US" sz="2000" dirty="0" smtClean="0"/>
              <a:t>slides</a:t>
            </a:r>
            <a:endParaRPr lang="en-US" sz="2000" dirty="0"/>
          </a:p>
          <a:p>
            <a:pPr lvl="1"/>
            <a:r>
              <a:rPr lang="en-US" sz="1800" dirty="0"/>
              <a:t>Air quality transfer coefficients = incremental response in 2025 ozone values per ton of emissions reduction (ppb/ton)</a:t>
            </a:r>
          </a:p>
          <a:p>
            <a:pPr lvl="1"/>
            <a:r>
              <a:rPr lang="en-US" sz="1800" dirty="0"/>
              <a:t>Separate air quality transfer coefficients developed for each pairing of monitor location and NOx or VOC emissions region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1"/>
            <a:ext cx="9144000" cy="914399"/>
            <a:chOff x="0" y="1"/>
            <a:chExt cx="9144000" cy="914399"/>
          </a:xfrm>
        </p:grpSpPr>
        <p:sp>
          <p:nvSpPr>
            <p:cNvPr id="11" name="Rectangle 28"/>
            <p:cNvSpPr>
              <a:spLocks noChangeArrowheads="1"/>
            </p:cNvSpPr>
            <p:nvPr/>
          </p:nvSpPr>
          <p:spPr bwMode="auto">
            <a:xfrm>
              <a:off x="0" y="1"/>
              <a:ext cx="9142413" cy="762000"/>
            </a:xfrm>
            <a:prstGeom prst="rect">
              <a:avLst/>
            </a:prstGeom>
            <a:solidFill>
              <a:srgbClr val="339966"/>
            </a:solidFill>
            <a:ln w="9525">
              <a:noFill/>
              <a:miter lim="800000"/>
              <a:headEnd/>
              <a:tailEnd/>
            </a:ln>
            <a:effectLst/>
          </p:spPr>
          <p:txBody>
            <a:bodyPr wrap="none" anchor="ctr"/>
            <a:lstStyle/>
            <a:p>
              <a:endParaRPr lang="en-US" dirty="0"/>
            </a:p>
          </p:txBody>
        </p:sp>
        <p:sp>
          <p:nvSpPr>
            <p:cNvPr id="12" name="Rectangle 41"/>
            <p:cNvSpPr>
              <a:spLocks noChangeArrowheads="1"/>
            </p:cNvSpPr>
            <p:nvPr/>
          </p:nvSpPr>
          <p:spPr bwMode="auto">
            <a:xfrm>
              <a:off x="0" y="812800"/>
              <a:ext cx="9144000" cy="101600"/>
            </a:xfrm>
            <a:prstGeom prst="rect">
              <a:avLst/>
            </a:prstGeom>
            <a:solidFill>
              <a:schemeClr val="accent5"/>
            </a:solidFill>
            <a:ln w="9525">
              <a:noFill/>
              <a:miter lim="800000"/>
              <a:headEnd/>
              <a:tailEnd/>
            </a:ln>
            <a:effectLst/>
          </p:spPr>
          <p:txBody>
            <a:bodyPr wrap="none" anchor="ctr"/>
            <a:lstStyle/>
            <a:p>
              <a:endParaRPr lang="en-US" dirty="0"/>
            </a:p>
          </p:txBody>
        </p:sp>
      </p:grpSp>
      <p:sp>
        <p:nvSpPr>
          <p:cNvPr id="8" name="Title 1"/>
          <p:cNvSpPr>
            <a:spLocks noGrp="1"/>
          </p:cNvSpPr>
          <p:nvPr>
            <p:ph type="title"/>
          </p:nvPr>
        </p:nvSpPr>
        <p:spPr>
          <a:xfrm>
            <a:off x="0" y="0"/>
            <a:ext cx="9144000" cy="762000"/>
          </a:xfrm>
        </p:spPr>
        <p:txBody>
          <a:bodyPr>
            <a:normAutofit/>
          </a:bodyPr>
          <a:lstStyle/>
          <a:p>
            <a:r>
              <a:rPr lang="en-US" dirty="0" smtClean="0">
                <a:solidFill>
                  <a:schemeClr val="bg1"/>
                </a:solidFill>
                <a:effectLst>
                  <a:outerShdw blurRad="38100" dist="38100" dir="2700000" algn="tl">
                    <a:srgbClr val="000000">
                      <a:alpha val="43137"/>
                    </a:srgbClr>
                  </a:outerShdw>
                </a:effectLst>
              </a:rPr>
              <a:t>NOx Regions</a:t>
            </a:r>
            <a:endParaRPr lang="en-US" dirty="0">
              <a:solidFill>
                <a:schemeClr val="bg1"/>
              </a:solidFill>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2"/>
          </p:nvPr>
        </p:nvSpPr>
        <p:spPr/>
        <p:txBody>
          <a:bodyPr/>
          <a:lstStyle/>
          <a:p>
            <a:fld id="{A893DEC7-1FF6-4096-8F57-15EDEDB83AE6}" type="slidenum">
              <a:rPr lang="en-US" smtClean="0"/>
              <a:pPr/>
              <a:t>8</a:t>
            </a:fld>
            <a:endParaRPr lang="en-US" dirty="0"/>
          </a:p>
        </p:txBody>
      </p:sp>
      <p:sp>
        <p:nvSpPr>
          <p:cNvPr id="4" name="Footer Placeholder 3"/>
          <p:cNvSpPr>
            <a:spLocks noGrp="1"/>
          </p:cNvSpPr>
          <p:nvPr>
            <p:ph type="ftr" sz="quarter" idx="11"/>
          </p:nvPr>
        </p:nvSpPr>
        <p:spPr>
          <a:xfrm>
            <a:off x="838200" y="6356350"/>
            <a:ext cx="7543800" cy="365125"/>
          </a:xfrm>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91" t="10740" r="591" b="7961"/>
          <a:stretch/>
        </p:blipFill>
        <p:spPr>
          <a:xfrm>
            <a:off x="334902" y="1033525"/>
            <a:ext cx="8472607" cy="5322825"/>
          </a:xfrm>
          <a:prstGeom prst="rect">
            <a:avLst/>
          </a:prstGeom>
        </p:spPr>
      </p:pic>
    </p:spTree>
    <p:extLst>
      <p:ext uri="{BB962C8B-B14F-4D97-AF65-F5344CB8AC3E}">
        <p14:creationId xmlns:p14="http://schemas.microsoft.com/office/powerpoint/2010/main" val="1732579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1"/>
            <a:ext cx="9144000" cy="914399"/>
            <a:chOff x="0" y="1"/>
            <a:chExt cx="9144000" cy="914399"/>
          </a:xfrm>
        </p:grpSpPr>
        <p:sp>
          <p:nvSpPr>
            <p:cNvPr id="11" name="Rectangle 28"/>
            <p:cNvSpPr>
              <a:spLocks noChangeArrowheads="1"/>
            </p:cNvSpPr>
            <p:nvPr/>
          </p:nvSpPr>
          <p:spPr bwMode="auto">
            <a:xfrm>
              <a:off x="0" y="1"/>
              <a:ext cx="9142413" cy="762000"/>
            </a:xfrm>
            <a:prstGeom prst="rect">
              <a:avLst/>
            </a:prstGeom>
            <a:solidFill>
              <a:srgbClr val="339966"/>
            </a:solidFill>
            <a:ln w="9525">
              <a:noFill/>
              <a:miter lim="800000"/>
              <a:headEnd/>
              <a:tailEnd/>
            </a:ln>
            <a:effectLst/>
          </p:spPr>
          <p:txBody>
            <a:bodyPr wrap="none" anchor="ctr"/>
            <a:lstStyle/>
            <a:p>
              <a:endParaRPr lang="en-US" dirty="0"/>
            </a:p>
          </p:txBody>
        </p:sp>
        <p:sp>
          <p:nvSpPr>
            <p:cNvPr id="12" name="Rectangle 41"/>
            <p:cNvSpPr>
              <a:spLocks noChangeArrowheads="1"/>
            </p:cNvSpPr>
            <p:nvPr/>
          </p:nvSpPr>
          <p:spPr bwMode="auto">
            <a:xfrm>
              <a:off x="0" y="812800"/>
              <a:ext cx="9144000" cy="101600"/>
            </a:xfrm>
            <a:prstGeom prst="rect">
              <a:avLst/>
            </a:prstGeom>
            <a:solidFill>
              <a:schemeClr val="accent5"/>
            </a:solidFill>
            <a:ln w="9525">
              <a:noFill/>
              <a:miter lim="800000"/>
              <a:headEnd/>
              <a:tailEnd/>
            </a:ln>
            <a:effectLst/>
          </p:spPr>
          <p:txBody>
            <a:bodyPr wrap="none" anchor="ctr"/>
            <a:lstStyle/>
            <a:p>
              <a:endParaRPr lang="en-US" dirty="0"/>
            </a:p>
          </p:txBody>
        </p:sp>
      </p:grpSp>
      <p:sp>
        <p:nvSpPr>
          <p:cNvPr id="8" name="Title 1"/>
          <p:cNvSpPr>
            <a:spLocks noGrp="1"/>
          </p:cNvSpPr>
          <p:nvPr>
            <p:ph type="title"/>
          </p:nvPr>
        </p:nvSpPr>
        <p:spPr>
          <a:xfrm>
            <a:off x="0" y="0"/>
            <a:ext cx="9144000" cy="762000"/>
          </a:xfrm>
        </p:spPr>
        <p:txBody>
          <a:bodyPr>
            <a:normAutofit/>
          </a:bodyPr>
          <a:lstStyle/>
          <a:p>
            <a:r>
              <a:rPr lang="en-US" dirty="0" smtClean="0">
                <a:solidFill>
                  <a:schemeClr val="bg1"/>
                </a:solidFill>
                <a:effectLst>
                  <a:outerShdw blurRad="38100" dist="38100" dir="2700000" algn="tl">
                    <a:srgbClr val="000000">
                      <a:alpha val="43137"/>
                    </a:srgbClr>
                  </a:outerShdw>
                </a:effectLst>
              </a:rPr>
              <a:t>VOC Regions</a:t>
            </a:r>
            <a:endParaRPr lang="en-US" dirty="0">
              <a:solidFill>
                <a:schemeClr val="bg1"/>
              </a:solidFill>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2"/>
          </p:nvPr>
        </p:nvSpPr>
        <p:spPr/>
        <p:txBody>
          <a:bodyPr/>
          <a:lstStyle/>
          <a:p>
            <a:fld id="{A893DEC7-1FF6-4096-8F57-15EDEDB83AE6}" type="slidenum">
              <a:rPr lang="en-US" smtClean="0"/>
              <a:pPr/>
              <a:t>9</a:t>
            </a:fld>
            <a:endParaRPr lang="en-US" dirty="0"/>
          </a:p>
        </p:txBody>
      </p:sp>
      <p:sp>
        <p:nvSpPr>
          <p:cNvPr id="4" name="Footer Placeholder 3"/>
          <p:cNvSpPr>
            <a:spLocks noGrp="1"/>
          </p:cNvSpPr>
          <p:nvPr>
            <p:ph type="ftr" sz="quarter" idx="11"/>
          </p:nvPr>
        </p:nvSpPr>
        <p:spPr>
          <a:xfrm>
            <a:off x="838200" y="6356350"/>
            <a:ext cx="7543800" cy="365125"/>
          </a:xfrm>
        </p:spPr>
        <p:txBody>
          <a:bodyPr/>
          <a:lstStyle/>
          <a:p>
            <a:r>
              <a:rPr lang="en-US" dirty="0" smtClean="0"/>
              <a:t>Disclaimer: Although this work was reviewed by the United States Environmental Protection Agency and approved for publication, it does not reflect official Agency policy.</a:t>
            </a:r>
            <a:endParaRPr lang="en-US" dirty="0"/>
          </a:p>
        </p:txBody>
      </p:sp>
      <p:pic>
        <p:nvPicPr>
          <p:cNvPr id="14" name="Picture 13"/>
          <p:cNvPicPr>
            <a:picLocks noChangeAspect="1"/>
          </p:cNvPicPr>
          <p:nvPr/>
        </p:nvPicPr>
        <p:blipFill>
          <a:blip r:embed="rId2"/>
          <a:stretch>
            <a:fillRect/>
          </a:stretch>
        </p:blipFill>
        <p:spPr>
          <a:xfrm>
            <a:off x="1146152" y="1061923"/>
            <a:ext cx="6495414" cy="514202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F9CA242-EF84-44DC-91DA-7B18E08F0CF2}">
  <ds:schemaRefs>
    <ds:schemaRef ds:uri="ESRI.ArcGIS.Mapping.OfficeIntegration.PowerPointInfo"/>
  </ds:schemaRefs>
</ds:datastoreItem>
</file>

<file path=customXml/itemProps10.xml><?xml version="1.0" encoding="utf-8"?>
<ds:datastoreItem xmlns:ds="http://schemas.openxmlformats.org/officeDocument/2006/customXml" ds:itemID="{3BD1D0B2-14B5-410D-85E0-2C9BB704F304}">
  <ds:schemaRefs>
    <ds:schemaRef ds:uri="ESRI.ArcGIS.Mapping.OfficeIntegration.PowerPointInfo"/>
  </ds:schemaRefs>
</ds:datastoreItem>
</file>

<file path=customXml/itemProps100.xml><?xml version="1.0" encoding="utf-8"?>
<ds:datastoreItem xmlns:ds="http://schemas.openxmlformats.org/officeDocument/2006/customXml" ds:itemID="{26920DDB-CC9D-4EA1-88EA-68354F91641A}">
  <ds:schemaRefs>
    <ds:schemaRef ds:uri="ESRI.ArcGIS.Mapping.OfficeIntegration.PowerPointInfo"/>
  </ds:schemaRefs>
</ds:datastoreItem>
</file>

<file path=customXml/itemProps11.xml><?xml version="1.0" encoding="utf-8"?>
<ds:datastoreItem xmlns:ds="http://schemas.openxmlformats.org/officeDocument/2006/customXml" ds:itemID="{F377A27E-1E2A-4DC8-A454-12BD4ECC5F3D}">
  <ds:schemaRefs>
    <ds:schemaRef ds:uri="ESRI.ArcGIS.Mapping.OfficeIntegration.PowerPointInfo"/>
  </ds:schemaRefs>
</ds:datastoreItem>
</file>

<file path=customXml/itemProps12.xml><?xml version="1.0" encoding="utf-8"?>
<ds:datastoreItem xmlns:ds="http://schemas.openxmlformats.org/officeDocument/2006/customXml" ds:itemID="{BF35C760-3B38-4503-8DD6-DCA6EBB8311A}">
  <ds:schemaRefs>
    <ds:schemaRef ds:uri="ESRI.ArcGIS.Mapping.OfficeIntegration.PowerPointInfo"/>
  </ds:schemaRefs>
</ds:datastoreItem>
</file>

<file path=customXml/itemProps13.xml><?xml version="1.0" encoding="utf-8"?>
<ds:datastoreItem xmlns:ds="http://schemas.openxmlformats.org/officeDocument/2006/customXml" ds:itemID="{0957F186-6BCC-41D9-A2D2-674726CCFB83}">
  <ds:schemaRefs>
    <ds:schemaRef ds:uri="ESRI.ArcGIS.Mapping.OfficeIntegration.PowerPointInfo"/>
  </ds:schemaRefs>
</ds:datastoreItem>
</file>

<file path=customXml/itemProps14.xml><?xml version="1.0" encoding="utf-8"?>
<ds:datastoreItem xmlns:ds="http://schemas.openxmlformats.org/officeDocument/2006/customXml" ds:itemID="{143D58F9-72E6-4F4A-A243-67B4CE22F8E3}">
  <ds:schemaRefs>
    <ds:schemaRef ds:uri="ESRI.ArcGIS.Mapping.OfficeIntegration.PowerPointInfo"/>
  </ds:schemaRefs>
</ds:datastoreItem>
</file>

<file path=customXml/itemProps15.xml><?xml version="1.0" encoding="utf-8"?>
<ds:datastoreItem xmlns:ds="http://schemas.openxmlformats.org/officeDocument/2006/customXml" ds:itemID="{29A0DB53-C94A-4749-BF20-869BEA4087CF}">
  <ds:schemaRefs>
    <ds:schemaRef ds:uri="ESRI.ArcGIS.Mapping.OfficeIntegration.PowerPointInfo"/>
  </ds:schemaRefs>
</ds:datastoreItem>
</file>

<file path=customXml/itemProps16.xml><?xml version="1.0" encoding="utf-8"?>
<ds:datastoreItem xmlns:ds="http://schemas.openxmlformats.org/officeDocument/2006/customXml" ds:itemID="{711FCE8D-28DB-4D23-AA00-ABB2E0655F5B}">
  <ds:schemaRefs>
    <ds:schemaRef ds:uri="ESRI.ArcGIS.Mapping.OfficeIntegration.PowerPointInfo"/>
  </ds:schemaRefs>
</ds:datastoreItem>
</file>

<file path=customXml/itemProps17.xml><?xml version="1.0" encoding="utf-8"?>
<ds:datastoreItem xmlns:ds="http://schemas.openxmlformats.org/officeDocument/2006/customXml" ds:itemID="{6B1F638F-1A52-455A-AE50-1D9DFEB70704}">
  <ds:schemaRefs>
    <ds:schemaRef ds:uri="ESRI.ArcGIS.Mapping.OfficeIntegration.PowerPointInfo"/>
  </ds:schemaRefs>
</ds:datastoreItem>
</file>

<file path=customXml/itemProps18.xml><?xml version="1.0" encoding="utf-8"?>
<ds:datastoreItem xmlns:ds="http://schemas.openxmlformats.org/officeDocument/2006/customXml" ds:itemID="{07FBE5BE-99D4-4064-960A-859757D82155}">
  <ds:schemaRefs>
    <ds:schemaRef ds:uri="ESRI.ArcGIS.Mapping.OfficeIntegration.PowerPointInfo"/>
  </ds:schemaRefs>
</ds:datastoreItem>
</file>

<file path=customXml/itemProps19.xml><?xml version="1.0" encoding="utf-8"?>
<ds:datastoreItem xmlns:ds="http://schemas.openxmlformats.org/officeDocument/2006/customXml" ds:itemID="{39238896-FFD6-46F0-B5ED-0A0E99825AE1}">
  <ds:schemaRefs>
    <ds:schemaRef ds:uri="ESRI.ArcGIS.Mapping.OfficeIntegration.PowerPointInfo"/>
  </ds:schemaRefs>
</ds:datastoreItem>
</file>

<file path=customXml/itemProps2.xml><?xml version="1.0" encoding="utf-8"?>
<ds:datastoreItem xmlns:ds="http://schemas.openxmlformats.org/officeDocument/2006/customXml" ds:itemID="{D5D5C04B-C06D-4547-8128-50B4EEE93896}">
  <ds:schemaRefs>
    <ds:schemaRef ds:uri="ESRI.ArcGIS.Mapping.OfficeIntegration.PowerPointInfo"/>
  </ds:schemaRefs>
</ds:datastoreItem>
</file>

<file path=customXml/itemProps20.xml><?xml version="1.0" encoding="utf-8"?>
<ds:datastoreItem xmlns:ds="http://schemas.openxmlformats.org/officeDocument/2006/customXml" ds:itemID="{F724DF10-D648-4145-8E38-678924C7B23A}">
  <ds:schemaRefs>
    <ds:schemaRef ds:uri="ESRI.ArcGIS.Mapping.OfficeIntegration.PowerPointInfo"/>
  </ds:schemaRefs>
</ds:datastoreItem>
</file>

<file path=customXml/itemProps21.xml><?xml version="1.0" encoding="utf-8"?>
<ds:datastoreItem xmlns:ds="http://schemas.openxmlformats.org/officeDocument/2006/customXml" ds:itemID="{C63DA11B-A03D-4B4C-AC1F-365A5F8D0DF0}">
  <ds:schemaRefs>
    <ds:schemaRef ds:uri="ESRI.ArcGIS.Mapping.OfficeIntegration.PowerPointInfo"/>
  </ds:schemaRefs>
</ds:datastoreItem>
</file>

<file path=customXml/itemProps22.xml><?xml version="1.0" encoding="utf-8"?>
<ds:datastoreItem xmlns:ds="http://schemas.openxmlformats.org/officeDocument/2006/customXml" ds:itemID="{4E3A31E2-A867-416D-85F1-64891AD809E5}">
  <ds:schemaRefs>
    <ds:schemaRef ds:uri="ESRI.ArcGIS.Mapping.OfficeIntegration.PowerPointInfo"/>
  </ds:schemaRefs>
</ds:datastoreItem>
</file>

<file path=customXml/itemProps23.xml><?xml version="1.0" encoding="utf-8"?>
<ds:datastoreItem xmlns:ds="http://schemas.openxmlformats.org/officeDocument/2006/customXml" ds:itemID="{21099FD6-3C33-4B4B-99F8-E530028B8749}">
  <ds:schemaRefs>
    <ds:schemaRef ds:uri="ESRI.ArcGIS.Mapping.OfficeIntegration.PowerPointInfo"/>
  </ds:schemaRefs>
</ds:datastoreItem>
</file>

<file path=customXml/itemProps24.xml><?xml version="1.0" encoding="utf-8"?>
<ds:datastoreItem xmlns:ds="http://schemas.openxmlformats.org/officeDocument/2006/customXml" ds:itemID="{EB006A36-5CE1-41D1-9E9C-E0BAA535AC96}">
  <ds:schemaRefs>
    <ds:schemaRef ds:uri="ESRI.ArcGIS.Mapping.OfficeIntegration.PowerPointInfo"/>
  </ds:schemaRefs>
</ds:datastoreItem>
</file>

<file path=customXml/itemProps25.xml><?xml version="1.0" encoding="utf-8"?>
<ds:datastoreItem xmlns:ds="http://schemas.openxmlformats.org/officeDocument/2006/customXml" ds:itemID="{96538BF0-451A-4E06-A95C-4B97E04A8BDD}">
  <ds:schemaRefs>
    <ds:schemaRef ds:uri="ESRI.ArcGIS.Mapping.OfficeIntegration.PowerPointInfo"/>
  </ds:schemaRefs>
</ds:datastoreItem>
</file>

<file path=customXml/itemProps26.xml><?xml version="1.0" encoding="utf-8"?>
<ds:datastoreItem xmlns:ds="http://schemas.openxmlformats.org/officeDocument/2006/customXml" ds:itemID="{E23601D3-7D4C-4005-916B-20C3994FFFE0}">
  <ds:schemaRefs>
    <ds:schemaRef ds:uri="ESRI.ArcGIS.Mapping.OfficeIntegration.PowerPointInfo"/>
  </ds:schemaRefs>
</ds:datastoreItem>
</file>

<file path=customXml/itemProps27.xml><?xml version="1.0" encoding="utf-8"?>
<ds:datastoreItem xmlns:ds="http://schemas.openxmlformats.org/officeDocument/2006/customXml" ds:itemID="{14B2286A-72EF-4CD9-AE15-711AE22B882D}">
  <ds:schemaRefs>
    <ds:schemaRef ds:uri="ESRI.ArcGIS.Mapping.OfficeIntegration.PowerPointInfo"/>
  </ds:schemaRefs>
</ds:datastoreItem>
</file>

<file path=customXml/itemProps28.xml><?xml version="1.0" encoding="utf-8"?>
<ds:datastoreItem xmlns:ds="http://schemas.openxmlformats.org/officeDocument/2006/customXml" ds:itemID="{020D9EDD-CC4C-45C9-9DAE-7160B76EFF3C}">
  <ds:schemaRefs>
    <ds:schemaRef ds:uri="ESRI.ArcGIS.Mapping.OfficeIntegration.PowerPointInfo"/>
  </ds:schemaRefs>
</ds:datastoreItem>
</file>

<file path=customXml/itemProps29.xml><?xml version="1.0" encoding="utf-8"?>
<ds:datastoreItem xmlns:ds="http://schemas.openxmlformats.org/officeDocument/2006/customXml" ds:itemID="{99FC010E-0161-4C71-81DC-B6550A2FF45F}">
  <ds:schemaRefs>
    <ds:schemaRef ds:uri="ESRI.ArcGIS.Mapping.OfficeIntegration.PowerPointInfo"/>
  </ds:schemaRefs>
</ds:datastoreItem>
</file>

<file path=customXml/itemProps3.xml><?xml version="1.0" encoding="utf-8"?>
<ds:datastoreItem xmlns:ds="http://schemas.openxmlformats.org/officeDocument/2006/customXml" ds:itemID="{26DF6EB6-51A0-45E6-8109-7E9AE724097C}">
  <ds:schemaRefs>
    <ds:schemaRef ds:uri="ESRI.ArcGIS.Mapping.OfficeIntegration.PowerPointInfo"/>
  </ds:schemaRefs>
</ds:datastoreItem>
</file>

<file path=customXml/itemProps30.xml><?xml version="1.0" encoding="utf-8"?>
<ds:datastoreItem xmlns:ds="http://schemas.openxmlformats.org/officeDocument/2006/customXml" ds:itemID="{8AC80B41-E52E-4FE5-91D1-D7B30DA7913E}">
  <ds:schemaRefs>
    <ds:schemaRef ds:uri="ESRI.ArcGIS.Mapping.OfficeIntegration.PowerPointInfo"/>
  </ds:schemaRefs>
</ds:datastoreItem>
</file>

<file path=customXml/itemProps31.xml><?xml version="1.0" encoding="utf-8"?>
<ds:datastoreItem xmlns:ds="http://schemas.openxmlformats.org/officeDocument/2006/customXml" ds:itemID="{30C4C758-293F-4327-B165-CB31F7ECD717}">
  <ds:schemaRefs>
    <ds:schemaRef ds:uri="ESRI.ArcGIS.Mapping.OfficeIntegration.PowerPointInfo"/>
  </ds:schemaRefs>
</ds:datastoreItem>
</file>

<file path=customXml/itemProps32.xml><?xml version="1.0" encoding="utf-8"?>
<ds:datastoreItem xmlns:ds="http://schemas.openxmlformats.org/officeDocument/2006/customXml" ds:itemID="{011EB409-AE1F-4332-B28E-55194E506355}">
  <ds:schemaRefs>
    <ds:schemaRef ds:uri="ESRI.ArcGIS.Mapping.OfficeIntegration.PowerPointInfo"/>
  </ds:schemaRefs>
</ds:datastoreItem>
</file>

<file path=customXml/itemProps33.xml><?xml version="1.0" encoding="utf-8"?>
<ds:datastoreItem xmlns:ds="http://schemas.openxmlformats.org/officeDocument/2006/customXml" ds:itemID="{4A1C2AC9-A863-4065-8AC0-AB722EDFD497}">
  <ds:schemaRefs>
    <ds:schemaRef ds:uri="ESRI.ArcGIS.Mapping.OfficeIntegration.PowerPointInfo"/>
  </ds:schemaRefs>
</ds:datastoreItem>
</file>

<file path=customXml/itemProps34.xml><?xml version="1.0" encoding="utf-8"?>
<ds:datastoreItem xmlns:ds="http://schemas.openxmlformats.org/officeDocument/2006/customXml" ds:itemID="{FA6D8C1E-70C1-4F43-BF72-F3F2E4C48212}">
  <ds:schemaRefs>
    <ds:schemaRef ds:uri="ESRI.ArcGIS.Mapping.OfficeIntegration.PowerPointInfo"/>
  </ds:schemaRefs>
</ds:datastoreItem>
</file>

<file path=customXml/itemProps35.xml><?xml version="1.0" encoding="utf-8"?>
<ds:datastoreItem xmlns:ds="http://schemas.openxmlformats.org/officeDocument/2006/customXml" ds:itemID="{27C7D85D-AD3C-4404-8AF1-0948504D020F}">
  <ds:schemaRefs>
    <ds:schemaRef ds:uri="ESRI.ArcGIS.Mapping.OfficeIntegration.PowerPointInfo"/>
  </ds:schemaRefs>
</ds:datastoreItem>
</file>

<file path=customXml/itemProps36.xml><?xml version="1.0" encoding="utf-8"?>
<ds:datastoreItem xmlns:ds="http://schemas.openxmlformats.org/officeDocument/2006/customXml" ds:itemID="{58F7FFED-4E53-47F7-9DC2-4542CC2EE114}">
  <ds:schemaRefs>
    <ds:schemaRef ds:uri="ESRI.ArcGIS.Mapping.OfficeIntegration.PowerPointInfo"/>
  </ds:schemaRefs>
</ds:datastoreItem>
</file>

<file path=customXml/itemProps37.xml><?xml version="1.0" encoding="utf-8"?>
<ds:datastoreItem xmlns:ds="http://schemas.openxmlformats.org/officeDocument/2006/customXml" ds:itemID="{6A8B583B-79FF-4C2E-BB71-714D27D27FB5}">
  <ds:schemaRefs>
    <ds:schemaRef ds:uri="ESRI.ArcGIS.Mapping.OfficeIntegration.PowerPointInfo"/>
  </ds:schemaRefs>
</ds:datastoreItem>
</file>

<file path=customXml/itemProps38.xml><?xml version="1.0" encoding="utf-8"?>
<ds:datastoreItem xmlns:ds="http://schemas.openxmlformats.org/officeDocument/2006/customXml" ds:itemID="{3D2B0DD9-4CB2-47B4-9AAC-02D580CED6DD}">
  <ds:schemaRefs>
    <ds:schemaRef ds:uri="ESRI.ArcGIS.Mapping.OfficeIntegration.PowerPointInfo"/>
  </ds:schemaRefs>
</ds:datastoreItem>
</file>

<file path=customXml/itemProps39.xml><?xml version="1.0" encoding="utf-8"?>
<ds:datastoreItem xmlns:ds="http://schemas.openxmlformats.org/officeDocument/2006/customXml" ds:itemID="{7BFA6507-8300-49B1-A5DF-91012F913A38}">
  <ds:schemaRefs>
    <ds:schemaRef ds:uri="ESRI.ArcGIS.Mapping.OfficeIntegration.PowerPointInfo"/>
  </ds:schemaRefs>
</ds:datastoreItem>
</file>

<file path=customXml/itemProps4.xml><?xml version="1.0" encoding="utf-8"?>
<ds:datastoreItem xmlns:ds="http://schemas.openxmlformats.org/officeDocument/2006/customXml" ds:itemID="{07B4144A-8710-4044-A0AC-52E645CE6CFF}">
  <ds:schemaRefs>
    <ds:schemaRef ds:uri="ESRI.ArcGIS.Mapping.OfficeIntegration.PowerPointInfo"/>
  </ds:schemaRefs>
</ds:datastoreItem>
</file>

<file path=customXml/itemProps40.xml><?xml version="1.0" encoding="utf-8"?>
<ds:datastoreItem xmlns:ds="http://schemas.openxmlformats.org/officeDocument/2006/customXml" ds:itemID="{8F53B3FE-A120-4F52-AE86-0B7328EC9C78}">
  <ds:schemaRefs>
    <ds:schemaRef ds:uri="ESRI.ArcGIS.Mapping.OfficeIntegration.PowerPointInfo"/>
  </ds:schemaRefs>
</ds:datastoreItem>
</file>

<file path=customXml/itemProps41.xml><?xml version="1.0" encoding="utf-8"?>
<ds:datastoreItem xmlns:ds="http://schemas.openxmlformats.org/officeDocument/2006/customXml" ds:itemID="{04DD59A1-4960-45AF-BABD-8E37F179E38E}">
  <ds:schemaRefs>
    <ds:schemaRef ds:uri="ESRI.ArcGIS.Mapping.OfficeIntegration.PowerPointInfo"/>
  </ds:schemaRefs>
</ds:datastoreItem>
</file>

<file path=customXml/itemProps42.xml><?xml version="1.0" encoding="utf-8"?>
<ds:datastoreItem xmlns:ds="http://schemas.openxmlformats.org/officeDocument/2006/customXml" ds:itemID="{08A51219-6239-462D-9D4E-A58886587C2F}">
  <ds:schemaRefs>
    <ds:schemaRef ds:uri="ESRI.ArcGIS.Mapping.OfficeIntegration.PowerPointInfo"/>
  </ds:schemaRefs>
</ds:datastoreItem>
</file>

<file path=customXml/itemProps43.xml><?xml version="1.0" encoding="utf-8"?>
<ds:datastoreItem xmlns:ds="http://schemas.openxmlformats.org/officeDocument/2006/customXml" ds:itemID="{E14D6912-85FC-4AF8-838A-008593D6C482}">
  <ds:schemaRefs>
    <ds:schemaRef ds:uri="ESRI.ArcGIS.Mapping.OfficeIntegration.PowerPointInfo"/>
  </ds:schemaRefs>
</ds:datastoreItem>
</file>

<file path=customXml/itemProps44.xml><?xml version="1.0" encoding="utf-8"?>
<ds:datastoreItem xmlns:ds="http://schemas.openxmlformats.org/officeDocument/2006/customXml" ds:itemID="{A830079D-F788-45C8-BEBA-E3E881E117AF}">
  <ds:schemaRefs>
    <ds:schemaRef ds:uri="ESRI.ArcGIS.Mapping.OfficeIntegration.PowerPointInfo"/>
  </ds:schemaRefs>
</ds:datastoreItem>
</file>

<file path=customXml/itemProps45.xml><?xml version="1.0" encoding="utf-8"?>
<ds:datastoreItem xmlns:ds="http://schemas.openxmlformats.org/officeDocument/2006/customXml" ds:itemID="{9680A1BB-3CCD-48B2-90BD-D516EF38540E}">
  <ds:schemaRefs>
    <ds:schemaRef ds:uri="ESRI.ArcGIS.Mapping.OfficeIntegration.PowerPointInfo"/>
  </ds:schemaRefs>
</ds:datastoreItem>
</file>

<file path=customXml/itemProps46.xml><?xml version="1.0" encoding="utf-8"?>
<ds:datastoreItem xmlns:ds="http://schemas.openxmlformats.org/officeDocument/2006/customXml" ds:itemID="{C97BB931-15F3-41C6-9C24-CAB9AD8A2CB6}">
  <ds:schemaRefs>
    <ds:schemaRef ds:uri="ESRI.ArcGIS.Mapping.OfficeIntegration.PowerPointInfo"/>
  </ds:schemaRefs>
</ds:datastoreItem>
</file>

<file path=customXml/itemProps47.xml><?xml version="1.0" encoding="utf-8"?>
<ds:datastoreItem xmlns:ds="http://schemas.openxmlformats.org/officeDocument/2006/customXml" ds:itemID="{55FDA842-B7CB-4EDC-BAC5-60693D0BB622}">
  <ds:schemaRefs>
    <ds:schemaRef ds:uri="ESRI.ArcGIS.Mapping.OfficeIntegration.PowerPointInfo"/>
  </ds:schemaRefs>
</ds:datastoreItem>
</file>

<file path=customXml/itemProps48.xml><?xml version="1.0" encoding="utf-8"?>
<ds:datastoreItem xmlns:ds="http://schemas.openxmlformats.org/officeDocument/2006/customXml" ds:itemID="{D824F3E5-35C0-479E-91F5-635B84D356CA}">
  <ds:schemaRefs>
    <ds:schemaRef ds:uri="ESRI.ArcGIS.Mapping.OfficeIntegration.PowerPointInfo"/>
  </ds:schemaRefs>
</ds:datastoreItem>
</file>

<file path=customXml/itemProps49.xml><?xml version="1.0" encoding="utf-8"?>
<ds:datastoreItem xmlns:ds="http://schemas.openxmlformats.org/officeDocument/2006/customXml" ds:itemID="{12B89FD9-CBDB-4D8F-99FD-EC5BDEB29653}">
  <ds:schemaRefs>
    <ds:schemaRef ds:uri="ESRI.ArcGIS.Mapping.OfficeIntegration.PowerPointInfo"/>
  </ds:schemaRefs>
</ds:datastoreItem>
</file>

<file path=customXml/itemProps5.xml><?xml version="1.0" encoding="utf-8"?>
<ds:datastoreItem xmlns:ds="http://schemas.openxmlformats.org/officeDocument/2006/customXml" ds:itemID="{56A34ECE-86C5-484E-A8E6-F4A01905C3F5}">
  <ds:schemaRefs>
    <ds:schemaRef ds:uri="ESRI.ArcGIS.Mapping.OfficeIntegration.PowerPointInfo"/>
  </ds:schemaRefs>
</ds:datastoreItem>
</file>

<file path=customXml/itemProps50.xml><?xml version="1.0" encoding="utf-8"?>
<ds:datastoreItem xmlns:ds="http://schemas.openxmlformats.org/officeDocument/2006/customXml" ds:itemID="{B3F90E20-DDA9-4FEE-A66F-2EB93873674D}">
  <ds:schemaRefs>
    <ds:schemaRef ds:uri="ESRI.ArcGIS.Mapping.OfficeIntegration.PowerPointInfo"/>
  </ds:schemaRefs>
</ds:datastoreItem>
</file>

<file path=customXml/itemProps51.xml><?xml version="1.0" encoding="utf-8"?>
<ds:datastoreItem xmlns:ds="http://schemas.openxmlformats.org/officeDocument/2006/customXml" ds:itemID="{7005A36F-D145-402C-B6D4-C6220A5C0763}">
  <ds:schemaRefs>
    <ds:schemaRef ds:uri="ESRI.ArcGIS.Mapping.OfficeIntegration.PowerPointInfo"/>
  </ds:schemaRefs>
</ds:datastoreItem>
</file>

<file path=customXml/itemProps52.xml><?xml version="1.0" encoding="utf-8"?>
<ds:datastoreItem xmlns:ds="http://schemas.openxmlformats.org/officeDocument/2006/customXml" ds:itemID="{DFEA6420-A188-4755-9A55-F9BEBD598519}">
  <ds:schemaRefs>
    <ds:schemaRef ds:uri="ESRI.ArcGIS.Mapping.OfficeIntegration.PowerPointInfo"/>
  </ds:schemaRefs>
</ds:datastoreItem>
</file>

<file path=customXml/itemProps53.xml><?xml version="1.0" encoding="utf-8"?>
<ds:datastoreItem xmlns:ds="http://schemas.openxmlformats.org/officeDocument/2006/customXml" ds:itemID="{4A8E99AD-6BE8-4A14-8C24-5A184D9FC4E7}">
  <ds:schemaRefs>
    <ds:schemaRef ds:uri="ESRI.ArcGIS.Mapping.OfficeIntegration.PowerPointInfo"/>
  </ds:schemaRefs>
</ds:datastoreItem>
</file>

<file path=customXml/itemProps54.xml><?xml version="1.0" encoding="utf-8"?>
<ds:datastoreItem xmlns:ds="http://schemas.openxmlformats.org/officeDocument/2006/customXml" ds:itemID="{18AFBB46-8CEC-4767-AD25-0D9FC09154D2}">
  <ds:schemaRefs>
    <ds:schemaRef ds:uri="ESRI.ArcGIS.Mapping.OfficeIntegration.PowerPointInfo"/>
  </ds:schemaRefs>
</ds:datastoreItem>
</file>

<file path=customXml/itemProps55.xml><?xml version="1.0" encoding="utf-8"?>
<ds:datastoreItem xmlns:ds="http://schemas.openxmlformats.org/officeDocument/2006/customXml" ds:itemID="{818197EC-5A91-4896-8999-F75AAB96F853}">
  <ds:schemaRefs>
    <ds:schemaRef ds:uri="ESRI.ArcGIS.Mapping.OfficeIntegration.PowerPointInfo"/>
  </ds:schemaRefs>
</ds:datastoreItem>
</file>

<file path=customXml/itemProps56.xml><?xml version="1.0" encoding="utf-8"?>
<ds:datastoreItem xmlns:ds="http://schemas.openxmlformats.org/officeDocument/2006/customXml" ds:itemID="{6378A9C3-3EBA-4CA4-8C15-46FE883A4DE1}">
  <ds:schemaRefs>
    <ds:schemaRef ds:uri="ESRI.ArcGIS.Mapping.OfficeIntegration.PowerPointInfo"/>
  </ds:schemaRefs>
</ds:datastoreItem>
</file>

<file path=customXml/itemProps57.xml><?xml version="1.0" encoding="utf-8"?>
<ds:datastoreItem xmlns:ds="http://schemas.openxmlformats.org/officeDocument/2006/customXml" ds:itemID="{6E6D4795-E8DA-44F0-B43F-6E859FBE774A}">
  <ds:schemaRefs>
    <ds:schemaRef ds:uri="ESRI.ArcGIS.Mapping.OfficeIntegration.PowerPointInfo"/>
  </ds:schemaRefs>
</ds:datastoreItem>
</file>

<file path=customXml/itemProps58.xml><?xml version="1.0" encoding="utf-8"?>
<ds:datastoreItem xmlns:ds="http://schemas.openxmlformats.org/officeDocument/2006/customXml" ds:itemID="{3A8D310A-328C-4344-848B-B5F4282168C6}">
  <ds:schemaRefs>
    <ds:schemaRef ds:uri="ESRI.ArcGIS.Mapping.OfficeIntegration.PowerPointInfo"/>
  </ds:schemaRefs>
</ds:datastoreItem>
</file>

<file path=customXml/itemProps59.xml><?xml version="1.0" encoding="utf-8"?>
<ds:datastoreItem xmlns:ds="http://schemas.openxmlformats.org/officeDocument/2006/customXml" ds:itemID="{8A6229A3-DAE3-4125-B972-4DD3398D507E}">
  <ds:schemaRefs>
    <ds:schemaRef ds:uri="ESRI.ArcGIS.Mapping.OfficeIntegration.PowerPointInfo"/>
  </ds:schemaRefs>
</ds:datastoreItem>
</file>

<file path=customXml/itemProps6.xml><?xml version="1.0" encoding="utf-8"?>
<ds:datastoreItem xmlns:ds="http://schemas.openxmlformats.org/officeDocument/2006/customXml" ds:itemID="{F1F07A9C-CFC6-48D5-9C61-E5E6A6E94574}">
  <ds:schemaRefs>
    <ds:schemaRef ds:uri="ESRI.ArcGIS.Mapping.OfficeIntegration.PowerPointInfo"/>
  </ds:schemaRefs>
</ds:datastoreItem>
</file>

<file path=customXml/itemProps60.xml><?xml version="1.0" encoding="utf-8"?>
<ds:datastoreItem xmlns:ds="http://schemas.openxmlformats.org/officeDocument/2006/customXml" ds:itemID="{7ABFAD3D-4EF9-489C-B5EF-7253B420CDF7}">
  <ds:schemaRefs>
    <ds:schemaRef ds:uri="ESRI.ArcGIS.Mapping.OfficeIntegration.PowerPointInfo"/>
  </ds:schemaRefs>
</ds:datastoreItem>
</file>

<file path=customXml/itemProps61.xml><?xml version="1.0" encoding="utf-8"?>
<ds:datastoreItem xmlns:ds="http://schemas.openxmlformats.org/officeDocument/2006/customXml" ds:itemID="{999522E3-1697-447C-BADF-C19CBAAE2DE3}">
  <ds:schemaRefs>
    <ds:schemaRef ds:uri="ESRI.ArcGIS.Mapping.OfficeIntegration.PowerPointInfo"/>
  </ds:schemaRefs>
</ds:datastoreItem>
</file>

<file path=customXml/itemProps62.xml><?xml version="1.0" encoding="utf-8"?>
<ds:datastoreItem xmlns:ds="http://schemas.openxmlformats.org/officeDocument/2006/customXml" ds:itemID="{0A1C0529-EEB6-4ABC-A60B-1601D9D5336B}">
  <ds:schemaRefs>
    <ds:schemaRef ds:uri="ESRI.ArcGIS.Mapping.OfficeIntegration.PowerPointInfo"/>
  </ds:schemaRefs>
</ds:datastoreItem>
</file>

<file path=customXml/itemProps63.xml><?xml version="1.0" encoding="utf-8"?>
<ds:datastoreItem xmlns:ds="http://schemas.openxmlformats.org/officeDocument/2006/customXml" ds:itemID="{1F228F5C-5CF4-47A8-BFBF-4204BE3CC1FF}">
  <ds:schemaRefs>
    <ds:schemaRef ds:uri="ESRI.ArcGIS.Mapping.OfficeIntegration.PowerPointInfo"/>
  </ds:schemaRefs>
</ds:datastoreItem>
</file>

<file path=customXml/itemProps64.xml><?xml version="1.0" encoding="utf-8"?>
<ds:datastoreItem xmlns:ds="http://schemas.openxmlformats.org/officeDocument/2006/customXml" ds:itemID="{8C80F607-1C23-4D96-B2D2-0A7D3D3CAF4B}">
  <ds:schemaRefs>
    <ds:schemaRef ds:uri="ESRI.ArcGIS.Mapping.OfficeIntegration.PowerPointInfo"/>
  </ds:schemaRefs>
</ds:datastoreItem>
</file>

<file path=customXml/itemProps65.xml><?xml version="1.0" encoding="utf-8"?>
<ds:datastoreItem xmlns:ds="http://schemas.openxmlformats.org/officeDocument/2006/customXml" ds:itemID="{118D5488-AB07-4151-9919-007FFF3F62EC}">
  <ds:schemaRefs>
    <ds:schemaRef ds:uri="ESRI.ArcGIS.Mapping.OfficeIntegration.PowerPointInfo"/>
  </ds:schemaRefs>
</ds:datastoreItem>
</file>

<file path=customXml/itemProps66.xml><?xml version="1.0" encoding="utf-8"?>
<ds:datastoreItem xmlns:ds="http://schemas.openxmlformats.org/officeDocument/2006/customXml" ds:itemID="{84B31F71-CF27-4B13-9329-27680C75B237}">
  <ds:schemaRefs>
    <ds:schemaRef ds:uri="ESRI.ArcGIS.Mapping.OfficeIntegration.PowerPointInfo"/>
  </ds:schemaRefs>
</ds:datastoreItem>
</file>

<file path=customXml/itemProps67.xml><?xml version="1.0" encoding="utf-8"?>
<ds:datastoreItem xmlns:ds="http://schemas.openxmlformats.org/officeDocument/2006/customXml" ds:itemID="{9AE41672-89B1-43CA-BE11-8A1DC2C191A2}">
  <ds:schemaRefs>
    <ds:schemaRef ds:uri="ESRI.ArcGIS.Mapping.OfficeIntegration.PowerPointInfo"/>
  </ds:schemaRefs>
</ds:datastoreItem>
</file>

<file path=customXml/itemProps68.xml><?xml version="1.0" encoding="utf-8"?>
<ds:datastoreItem xmlns:ds="http://schemas.openxmlformats.org/officeDocument/2006/customXml" ds:itemID="{B6A1AB27-FF3D-453D-A375-0995F3F8308C}">
  <ds:schemaRefs>
    <ds:schemaRef ds:uri="ESRI.ArcGIS.Mapping.OfficeIntegration.PowerPointInfo"/>
  </ds:schemaRefs>
</ds:datastoreItem>
</file>

<file path=customXml/itemProps69.xml><?xml version="1.0" encoding="utf-8"?>
<ds:datastoreItem xmlns:ds="http://schemas.openxmlformats.org/officeDocument/2006/customXml" ds:itemID="{FA33014B-4DA1-455D-BCE1-C8E86336A056}">
  <ds:schemaRefs>
    <ds:schemaRef ds:uri="ESRI.ArcGIS.Mapping.OfficeIntegration.PowerPointInfo"/>
  </ds:schemaRefs>
</ds:datastoreItem>
</file>

<file path=customXml/itemProps7.xml><?xml version="1.0" encoding="utf-8"?>
<ds:datastoreItem xmlns:ds="http://schemas.openxmlformats.org/officeDocument/2006/customXml" ds:itemID="{58C768B4-7E55-4CAD-8B15-840A2138422A}">
  <ds:schemaRefs>
    <ds:schemaRef ds:uri="ESRI.ArcGIS.Mapping.OfficeIntegration.PowerPointInfo"/>
  </ds:schemaRefs>
</ds:datastoreItem>
</file>

<file path=customXml/itemProps70.xml><?xml version="1.0" encoding="utf-8"?>
<ds:datastoreItem xmlns:ds="http://schemas.openxmlformats.org/officeDocument/2006/customXml" ds:itemID="{9A2073DE-E101-4DFE-AF79-278CE0DA44DB}">
  <ds:schemaRefs>
    <ds:schemaRef ds:uri="ESRI.ArcGIS.Mapping.OfficeIntegration.PowerPointInfo"/>
  </ds:schemaRefs>
</ds:datastoreItem>
</file>

<file path=customXml/itemProps71.xml><?xml version="1.0" encoding="utf-8"?>
<ds:datastoreItem xmlns:ds="http://schemas.openxmlformats.org/officeDocument/2006/customXml" ds:itemID="{120F46B5-3BEC-497D-9DCF-020433D70A96}">
  <ds:schemaRefs>
    <ds:schemaRef ds:uri="ESRI.ArcGIS.Mapping.OfficeIntegration.PowerPointInfo"/>
  </ds:schemaRefs>
</ds:datastoreItem>
</file>

<file path=customXml/itemProps72.xml><?xml version="1.0" encoding="utf-8"?>
<ds:datastoreItem xmlns:ds="http://schemas.openxmlformats.org/officeDocument/2006/customXml" ds:itemID="{1B9BF496-E754-4A13-96AF-7AB78EFD4532}">
  <ds:schemaRefs>
    <ds:schemaRef ds:uri="ESRI.ArcGIS.Mapping.OfficeIntegration.PowerPointInfo"/>
  </ds:schemaRefs>
</ds:datastoreItem>
</file>

<file path=customXml/itemProps73.xml><?xml version="1.0" encoding="utf-8"?>
<ds:datastoreItem xmlns:ds="http://schemas.openxmlformats.org/officeDocument/2006/customXml" ds:itemID="{44EE9A02-88E6-45C7-A856-170E5E97DCCB}">
  <ds:schemaRefs>
    <ds:schemaRef ds:uri="ESRI.ArcGIS.Mapping.OfficeIntegration.PowerPointInfo"/>
  </ds:schemaRefs>
</ds:datastoreItem>
</file>

<file path=customXml/itemProps74.xml><?xml version="1.0" encoding="utf-8"?>
<ds:datastoreItem xmlns:ds="http://schemas.openxmlformats.org/officeDocument/2006/customXml" ds:itemID="{2004CB2A-2182-444F-990B-57BDF7126F7F}">
  <ds:schemaRefs>
    <ds:schemaRef ds:uri="ESRI.ArcGIS.Mapping.OfficeIntegration.PowerPointInfo"/>
  </ds:schemaRefs>
</ds:datastoreItem>
</file>

<file path=customXml/itemProps75.xml><?xml version="1.0" encoding="utf-8"?>
<ds:datastoreItem xmlns:ds="http://schemas.openxmlformats.org/officeDocument/2006/customXml" ds:itemID="{7107FABF-63F3-4A26-B071-A05562D293CA}">
  <ds:schemaRefs>
    <ds:schemaRef ds:uri="ESRI.ArcGIS.Mapping.OfficeIntegration.PowerPointInfo"/>
  </ds:schemaRefs>
</ds:datastoreItem>
</file>

<file path=customXml/itemProps76.xml><?xml version="1.0" encoding="utf-8"?>
<ds:datastoreItem xmlns:ds="http://schemas.openxmlformats.org/officeDocument/2006/customXml" ds:itemID="{A7622ABB-9358-4E4F-922C-240C237E51CC}">
  <ds:schemaRefs>
    <ds:schemaRef ds:uri="ESRI.ArcGIS.Mapping.OfficeIntegration.PowerPointInfo"/>
  </ds:schemaRefs>
</ds:datastoreItem>
</file>

<file path=customXml/itemProps77.xml><?xml version="1.0" encoding="utf-8"?>
<ds:datastoreItem xmlns:ds="http://schemas.openxmlformats.org/officeDocument/2006/customXml" ds:itemID="{91C4EAD3-2B48-4FBE-AF33-6A2FEE3ED35D}">
  <ds:schemaRefs>
    <ds:schemaRef ds:uri="ESRI.ArcGIS.Mapping.OfficeIntegration.PowerPointInfo"/>
  </ds:schemaRefs>
</ds:datastoreItem>
</file>

<file path=customXml/itemProps78.xml><?xml version="1.0" encoding="utf-8"?>
<ds:datastoreItem xmlns:ds="http://schemas.openxmlformats.org/officeDocument/2006/customXml" ds:itemID="{52596C87-CEA0-4649-B52C-CC8CECD72A53}">
  <ds:schemaRefs>
    <ds:schemaRef ds:uri="ESRI.ArcGIS.Mapping.OfficeIntegration.PowerPointInfo"/>
  </ds:schemaRefs>
</ds:datastoreItem>
</file>

<file path=customXml/itemProps79.xml><?xml version="1.0" encoding="utf-8"?>
<ds:datastoreItem xmlns:ds="http://schemas.openxmlformats.org/officeDocument/2006/customXml" ds:itemID="{DF0ED882-E478-42D0-A94A-36A4568EBC7F}">
  <ds:schemaRefs>
    <ds:schemaRef ds:uri="ESRI.ArcGIS.Mapping.OfficeIntegration.PowerPointInfo"/>
  </ds:schemaRefs>
</ds:datastoreItem>
</file>

<file path=customXml/itemProps8.xml><?xml version="1.0" encoding="utf-8"?>
<ds:datastoreItem xmlns:ds="http://schemas.openxmlformats.org/officeDocument/2006/customXml" ds:itemID="{6BD4AD99-D4FA-44EC-BA65-6596346642BD}">
  <ds:schemaRefs>
    <ds:schemaRef ds:uri="ESRI.ArcGIS.Mapping.OfficeIntegration.PowerPointInfo"/>
  </ds:schemaRefs>
</ds:datastoreItem>
</file>

<file path=customXml/itemProps80.xml><?xml version="1.0" encoding="utf-8"?>
<ds:datastoreItem xmlns:ds="http://schemas.openxmlformats.org/officeDocument/2006/customXml" ds:itemID="{F2B358EF-8B28-46F1-8C00-F802DD8A6F87}">
  <ds:schemaRefs>
    <ds:schemaRef ds:uri="ESRI.ArcGIS.Mapping.OfficeIntegration.PowerPointInfo"/>
  </ds:schemaRefs>
</ds:datastoreItem>
</file>

<file path=customXml/itemProps81.xml><?xml version="1.0" encoding="utf-8"?>
<ds:datastoreItem xmlns:ds="http://schemas.openxmlformats.org/officeDocument/2006/customXml" ds:itemID="{57BD6531-3EA0-41A5-95D7-30FC1474025A}">
  <ds:schemaRefs>
    <ds:schemaRef ds:uri="ESRI.ArcGIS.Mapping.OfficeIntegration.PowerPointInfo"/>
  </ds:schemaRefs>
</ds:datastoreItem>
</file>

<file path=customXml/itemProps82.xml><?xml version="1.0" encoding="utf-8"?>
<ds:datastoreItem xmlns:ds="http://schemas.openxmlformats.org/officeDocument/2006/customXml" ds:itemID="{3874B5EB-D41C-4736-ABD5-AAA08710962E}">
  <ds:schemaRefs>
    <ds:schemaRef ds:uri="ESRI.ArcGIS.Mapping.OfficeIntegration.PowerPointInfo"/>
  </ds:schemaRefs>
</ds:datastoreItem>
</file>

<file path=customXml/itemProps83.xml><?xml version="1.0" encoding="utf-8"?>
<ds:datastoreItem xmlns:ds="http://schemas.openxmlformats.org/officeDocument/2006/customXml" ds:itemID="{A99AE2D2-F36C-4433-AAD7-6EB763E0BD15}">
  <ds:schemaRefs>
    <ds:schemaRef ds:uri="ESRI.ArcGIS.Mapping.OfficeIntegration.PowerPointInfo"/>
  </ds:schemaRefs>
</ds:datastoreItem>
</file>

<file path=customXml/itemProps84.xml><?xml version="1.0" encoding="utf-8"?>
<ds:datastoreItem xmlns:ds="http://schemas.openxmlformats.org/officeDocument/2006/customXml" ds:itemID="{6D65A7AA-1785-4366-A57D-8A1CB612A414}">
  <ds:schemaRefs>
    <ds:schemaRef ds:uri="ESRI.ArcGIS.Mapping.OfficeIntegration.PowerPointInfo"/>
  </ds:schemaRefs>
</ds:datastoreItem>
</file>

<file path=customXml/itemProps85.xml><?xml version="1.0" encoding="utf-8"?>
<ds:datastoreItem xmlns:ds="http://schemas.openxmlformats.org/officeDocument/2006/customXml" ds:itemID="{8E993487-23B2-43E2-9276-5342F9F05B66}">
  <ds:schemaRefs>
    <ds:schemaRef ds:uri="ESRI.ArcGIS.Mapping.OfficeIntegration.PowerPointInfo"/>
  </ds:schemaRefs>
</ds:datastoreItem>
</file>

<file path=customXml/itemProps86.xml><?xml version="1.0" encoding="utf-8"?>
<ds:datastoreItem xmlns:ds="http://schemas.openxmlformats.org/officeDocument/2006/customXml" ds:itemID="{D6659D1C-FB03-4211-B937-7F10A0C8595F}">
  <ds:schemaRefs>
    <ds:schemaRef ds:uri="ESRI.ArcGIS.Mapping.OfficeIntegration.PowerPointInfo"/>
  </ds:schemaRefs>
</ds:datastoreItem>
</file>

<file path=customXml/itemProps87.xml><?xml version="1.0" encoding="utf-8"?>
<ds:datastoreItem xmlns:ds="http://schemas.openxmlformats.org/officeDocument/2006/customXml" ds:itemID="{1F44E8DD-E5C3-4C0D-AEF2-0B0272E9BD6F}">
  <ds:schemaRefs>
    <ds:schemaRef ds:uri="ESRI.ArcGIS.Mapping.OfficeIntegration.PowerPointInfo"/>
  </ds:schemaRefs>
</ds:datastoreItem>
</file>

<file path=customXml/itemProps88.xml><?xml version="1.0" encoding="utf-8"?>
<ds:datastoreItem xmlns:ds="http://schemas.openxmlformats.org/officeDocument/2006/customXml" ds:itemID="{4BB2E601-2DC3-41C1-803A-DD0298071491}">
  <ds:schemaRefs>
    <ds:schemaRef ds:uri="ESRI.ArcGIS.Mapping.OfficeIntegration.PowerPointInfo"/>
  </ds:schemaRefs>
</ds:datastoreItem>
</file>

<file path=customXml/itemProps89.xml><?xml version="1.0" encoding="utf-8"?>
<ds:datastoreItem xmlns:ds="http://schemas.openxmlformats.org/officeDocument/2006/customXml" ds:itemID="{27336DFE-C12E-4FD7-A955-2F62FAEC1CBB}">
  <ds:schemaRefs>
    <ds:schemaRef ds:uri="ESRI.ArcGIS.Mapping.OfficeIntegration.PowerPointInfo"/>
  </ds:schemaRefs>
</ds:datastoreItem>
</file>

<file path=customXml/itemProps9.xml><?xml version="1.0" encoding="utf-8"?>
<ds:datastoreItem xmlns:ds="http://schemas.openxmlformats.org/officeDocument/2006/customXml" ds:itemID="{54547F03-DBC3-4BC6-B787-E52D2EFDC501}">
  <ds:schemaRefs>
    <ds:schemaRef ds:uri="ESRI.ArcGIS.Mapping.OfficeIntegration.PowerPointInfo"/>
  </ds:schemaRefs>
</ds:datastoreItem>
</file>

<file path=customXml/itemProps90.xml><?xml version="1.0" encoding="utf-8"?>
<ds:datastoreItem xmlns:ds="http://schemas.openxmlformats.org/officeDocument/2006/customXml" ds:itemID="{D57F2A26-518C-4FE1-B67C-F72441A5B17B}">
  <ds:schemaRefs>
    <ds:schemaRef ds:uri="ESRI.ArcGIS.Mapping.OfficeIntegration.PowerPointInfo"/>
  </ds:schemaRefs>
</ds:datastoreItem>
</file>

<file path=customXml/itemProps91.xml><?xml version="1.0" encoding="utf-8"?>
<ds:datastoreItem xmlns:ds="http://schemas.openxmlformats.org/officeDocument/2006/customXml" ds:itemID="{F03D1AF0-B0AB-474F-ADE9-716141043B8C}">
  <ds:schemaRefs>
    <ds:schemaRef ds:uri="ESRI.ArcGIS.Mapping.OfficeIntegration.PowerPointInfo"/>
  </ds:schemaRefs>
</ds:datastoreItem>
</file>

<file path=customXml/itemProps92.xml><?xml version="1.0" encoding="utf-8"?>
<ds:datastoreItem xmlns:ds="http://schemas.openxmlformats.org/officeDocument/2006/customXml" ds:itemID="{8F03771A-7F74-416B-B710-FC191C3054A7}">
  <ds:schemaRefs>
    <ds:schemaRef ds:uri="ESRI.ArcGIS.Mapping.OfficeIntegration.PowerPointInfo"/>
  </ds:schemaRefs>
</ds:datastoreItem>
</file>

<file path=customXml/itemProps93.xml><?xml version="1.0" encoding="utf-8"?>
<ds:datastoreItem xmlns:ds="http://schemas.openxmlformats.org/officeDocument/2006/customXml" ds:itemID="{FD39CBB9-69B9-4550-96CA-D3ED3805EEB4}">
  <ds:schemaRefs>
    <ds:schemaRef ds:uri="ESRI.ArcGIS.Mapping.OfficeIntegration.PowerPointInfo"/>
  </ds:schemaRefs>
</ds:datastoreItem>
</file>

<file path=customXml/itemProps94.xml><?xml version="1.0" encoding="utf-8"?>
<ds:datastoreItem xmlns:ds="http://schemas.openxmlformats.org/officeDocument/2006/customXml" ds:itemID="{748C437A-0D28-4AC5-A65D-E755918D2DC5}">
  <ds:schemaRefs>
    <ds:schemaRef ds:uri="ESRI.ArcGIS.Mapping.OfficeIntegration.PowerPointInfo"/>
  </ds:schemaRefs>
</ds:datastoreItem>
</file>

<file path=customXml/itemProps95.xml><?xml version="1.0" encoding="utf-8"?>
<ds:datastoreItem xmlns:ds="http://schemas.openxmlformats.org/officeDocument/2006/customXml" ds:itemID="{91460E0B-5B3E-4D04-AFC9-6CFBCB637A5D}">
  <ds:schemaRefs>
    <ds:schemaRef ds:uri="ESRI.ArcGIS.Mapping.OfficeIntegration.PowerPointInfo"/>
  </ds:schemaRefs>
</ds:datastoreItem>
</file>

<file path=customXml/itemProps96.xml><?xml version="1.0" encoding="utf-8"?>
<ds:datastoreItem xmlns:ds="http://schemas.openxmlformats.org/officeDocument/2006/customXml" ds:itemID="{2F3CE590-20F0-4C2D-8E34-E816EF950EC3}">
  <ds:schemaRefs>
    <ds:schemaRef ds:uri="ESRI.ArcGIS.Mapping.OfficeIntegration.PowerPointInfo"/>
  </ds:schemaRefs>
</ds:datastoreItem>
</file>

<file path=customXml/itemProps97.xml><?xml version="1.0" encoding="utf-8"?>
<ds:datastoreItem xmlns:ds="http://schemas.openxmlformats.org/officeDocument/2006/customXml" ds:itemID="{EFBF937A-5517-4D95-9A0A-0747C5E10084}">
  <ds:schemaRefs>
    <ds:schemaRef ds:uri="ESRI.ArcGIS.Mapping.OfficeIntegration.PowerPointInfo"/>
  </ds:schemaRefs>
</ds:datastoreItem>
</file>

<file path=customXml/itemProps98.xml><?xml version="1.0" encoding="utf-8"?>
<ds:datastoreItem xmlns:ds="http://schemas.openxmlformats.org/officeDocument/2006/customXml" ds:itemID="{E7446496-7C7A-4AEA-BC10-83C147E2B1BB}">
  <ds:schemaRefs>
    <ds:schemaRef ds:uri="ESRI.ArcGIS.Mapping.OfficeIntegration.PowerPointInfo"/>
  </ds:schemaRefs>
</ds:datastoreItem>
</file>

<file path=customXml/itemProps99.xml><?xml version="1.0" encoding="utf-8"?>
<ds:datastoreItem xmlns:ds="http://schemas.openxmlformats.org/officeDocument/2006/customXml" ds:itemID="{F0FD882A-258A-4929-8EDD-8F5B74ECC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12641</TotalTime>
  <Words>1829</Words>
  <Application>Microsoft Office PowerPoint</Application>
  <PresentationFormat>On-screen Show (4:3)</PresentationFormat>
  <Paragraphs>164</Paragraphs>
  <Slides>18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A Mixed Integer Programming Model for National Ambient Air Quality Standards (NAAQS) Attainment Strategy Analysis</vt:lpstr>
      <vt:lpstr>Overview</vt:lpstr>
      <vt:lpstr>Overview</vt:lpstr>
      <vt:lpstr>PowerPoint Presentation</vt:lpstr>
      <vt:lpstr>PowerPoint Presentation</vt:lpstr>
      <vt:lpstr>PowerPoint Presentation</vt:lpstr>
      <vt:lpstr>PowerPoint Presentation</vt:lpstr>
      <vt:lpstr>NOx Regions</vt:lpstr>
      <vt:lpstr>VOC Regions</vt:lpstr>
      <vt:lpstr>PowerPoint Presentation</vt:lpstr>
      <vt:lpstr>PowerPoint Presentation</vt:lpstr>
      <vt:lpstr>PowerPoint Presentation</vt:lpstr>
      <vt:lpstr>PowerPoint Presentation</vt:lpstr>
      <vt:lpstr>PowerPoint Presentation</vt:lpstr>
      <vt:lpstr>PowerPoint Presentation</vt:lpstr>
      <vt:lpstr> Key Caveats</vt:lpstr>
      <vt:lpstr> Insights</vt:lpstr>
      <vt:lpstr> Appendix </vt:lpstr>
    </vt:vector>
  </TitlesOfParts>
  <Company>US-EPA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Loughlin, Dan</dc:creator>
  <cp:lastModifiedBy>Macpherson, Alex</cp:lastModifiedBy>
  <cp:revision>299</cp:revision>
  <dcterms:created xsi:type="dcterms:W3CDTF">2013-05-20T11:59:14Z</dcterms:created>
  <dcterms:modified xsi:type="dcterms:W3CDTF">2015-10-06T14:31:03Z</dcterms:modified>
</cp:coreProperties>
</file>