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57" r:id="rId4"/>
    <p:sldId id="258" r:id="rId5"/>
    <p:sldId id="259" r:id="rId6"/>
    <p:sldId id="273" r:id="rId7"/>
    <p:sldId id="274" r:id="rId8"/>
    <p:sldId id="275" r:id="rId9"/>
    <p:sldId id="260" r:id="rId10"/>
    <p:sldId id="261" r:id="rId11"/>
    <p:sldId id="263" r:id="rId12"/>
    <p:sldId id="262" r:id="rId13"/>
    <p:sldId id="267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94660"/>
  </p:normalViewPr>
  <p:slideViewPr>
    <p:cSldViewPr snapToGrid="0" snapToObjects="1">
      <p:cViewPr>
        <p:scale>
          <a:sx n="69" d="100"/>
          <a:sy n="69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97567166887571"/>
          <c:y val="5.8832334363487372E-2"/>
          <c:w val="0.70542470642905164"/>
          <c:h val="0.882335173133426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b11a_vs_b11b!$A$54:$A$59</c:f>
              <c:strCache>
                <c:ptCount val="6"/>
                <c:pt idx="0">
                  <c:v>CO</c:v>
                </c:pt>
                <c:pt idx="1">
                  <c:v>NOX</c:v>
                </c:pt>
                <c:pt idx="2">
                  <c:v>VOC</c:v>
                </c:pt>
                <c:pt idx="3">
                  <c:v>NH3</c:v>
                </c:pt>
                <c:pt idx="4">
                  <c:v>SO2</c:v>
                </c:pt>
                <c:pt idx="5">
                  <c:v>PM2.5</c:v>
                </c:pt>
              </c:strCache>
            </c:strRef>
          </c:cat>
          <c:val>
            <c:numRef>
              <c:f>b11a_vs_b11b!$B$54:$B$59</c:f>
              <c:numCache>
                <c:formatCode>0%</c:formatCode>
                <c:ptCount val="6"/>
                <c:pt idx="0">
                  <c:v>3.8973721168180875E-2</c:v>
                </c:pt>
                <c:pt idx="1">
                  <c:v>9.0889354831492852E-2</c:v>
                </c:pt>
                <c:pt idx="2">
                  <c:v>-6.7470617302419766E-2</c:v>
                </c:pt>
                <c:pt idx="3">
                  <c:v>2.3601316953954177E-2</c:v>
                </c:pt>
                <c:pt idx="4">
                  <c:v>6.8781011635961065E-2</c:v>
                </c:pt>
                <c:pt idx="5">
                  <c:v>-0.1452124915473012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654288"/>
        <c:axId val="315654680"/>
      </c:barChart>
      <c:catAx>
        <c:axId val="31565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654680"/>
        <c:crosses val="autoZero"/>
        <c:auto val="1"/>
        <c:lblAlgn val="ctr"/>
        <c:lblOffset val="100"/>
        <c:noMultiLvlLbl val="0"/>
      </c:catAx>
      <c:valAx>
        <c:axId val="31565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MOVES2014/MOVES2010b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solidFill>
            <a:schemeClr val="tx1"/>
          </a:solidFill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654288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solidFill>
        <a:srgbClr val="FFC000"/>
      </a:solidFill>
      <a:round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7626E-FC64-894C-BEC5-3DAE2F90DFA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99030-F943-E84C-9279-04E2FA62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4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269BE-65CB-9D40-BA93-BCFBFCC0013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7CB1-4786-C946-81A1-49F87DFE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31B1040-76B2-A740-9490-2BB687522CCE}" type="datetime1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6CD2A56B-4A26-5E4A-91A3-7ADC97DC81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7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940-D636-9D47-8472-63CD9B68694B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8A5-0BA8-E74A-9C1D-8822FA432B56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AB5B-754B-3D43-8C7C-62291330AA7B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BC5D-1585-E142-B66F-08F956AFEDE8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CE0A-185D-894E-BFF0-ECA9677070A3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EE1-3833-4741-98EB-C053F26F0155}" type="datetime1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D594-C3A8-B849-B4E1-C28B8C840A78}" type="datetime1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EAF0-FB9F-8446-85FF-C521535A66FC}" type="datetime1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5DEF-B37D-4A47-91ED-74A440FCD952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9A7B-EE8B-C946-B9AD-52B64D1205CD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06588EAB-5B52-EF4A-9A94-3B8D417792DA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r>
              <a:rPr lang="en-US" smtClean="0"/>
              <a:t>2015 CMAS Conference – Chapel Hill, 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9D9D9"/>
                </a:solidFill>
              </a:defRPr>
            </a:lvl1pPr>
          </a:lstStyle>
          <a:p>
            <a:fld id="{6CD2A56B-4A26-5E4A-91A3-7ADC97DC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3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90" y="3551203"/>
            <a:ext cx="3044707" cy="202777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601" y="36735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Impacts of MOVES2014 On-Road Mobile Emissions on Air Quality Simulations of the Western U.S.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874" y="2142721"/>
            <a:ext cx="6400800" cy="281225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Z. Adelman, M. </a:t>
            </a:r>
            <a:r>
              <a:rPr lang="en-US" dirty="0" err="1" smtClean="0"/>
              <a:t>Omary</a:t>
            </a:r>
            <a:r>
              <a:rPr lang="en-US" dirty="0" smtClean="0"/>
              <a:t>, D. Yang</a:t>
            </a:r>
          </a:p>
          <a:p>
            <a:pPr algn="l"/>
            <a:r>
              <a:rPr lang="en-US" sz="2200" dirty="0" smtClean="0"/>
              <a:t>    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UNC – Institute for the Environment</a:t>
            </a:r>
          </a:p>
          <a:p>
            <a:pPr algn="l"/>
            <a:r>
              <a:rPr lang="en-US" dirty="0" smtClean="0"/>
              <a:t>R. Morris</a:t>
            </a:r>
          </a:p>
          <a:p>
            <a:pPr algn="l"/>
            <a:r>
              <a:rPr lang="en-US" sz="2200" dirty="0" smtClean="0"/>
              <a:t>     </a:t>
            </a:r>
            <a:r>
              <a:rPr lang="en-US" sz="2200" dirty="0" err="1" smtClean="0">
                <a:solidFill>
                  <a:srgbClr val="D9D9D9"/>
                </a:solidFill>
              </a:rPr>
              <a:t>Ramboll</a:t>
            </a:r>
            <a:r>
              <a:rPr lang="en-US" sz="2200" dirty="0" smtClean="0">
                <a:solidFill>
                  <a:srgbClr val="D9D9D9"/>
                </a:solidFill>
              </a:rPr>
              <a:t>-Environ Corp.</a:t>
            </a:r>
          </a:p>
          <a:p>
            <a:pPr algn="l"/>
            <a:r>
              <a:rPr lang="en-US" dirty="0" smtClean="0"/>
              <a:t>T. Moore</a:t>
            </a:r>
          </a:p>
          <a:p>
            <a:pPr algn="l"/>
            <a:r>
              <a:rPr lang="en-US" sz="2200" smtClean="0"/>
              <a:t>     </a:t>
            </a:r>
            <a:r>
              <a:rPr lang="en-US" sz="2200" smtClean="0">
                <a:solidFill>
                  <a:srgbClr val="D9D9D9"/>
                </a:solidFill>
              </a:rPr>
              <a:t>Western </a:t>
            </a:r>
            <a:r>
              <a:rPr lang="en-US" sz="2200" dirty="0" smtClean="0">
                <a:solidFill>
                  <a:srgbClr val="D9D9D9"/>
                </a:solidFill>
              </a:rPr>
              <a:t>States Air Resources Council</a:t>
            </a:r>
            <a:endParaRPr lang="en-US" sz="2200" dirty="0">
              <a:solidFill>
                <a:srgbClr val="D9D9D9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0046" y="5917802"/>
            <a:ext cx="6400800" cy="915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14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Annual CMAS Conference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October 5-7, 2015 – Chapel Hill, NC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876023"/>
            <a:ext cx="9144000" cy="417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bmp.NOX.4km.mon07_201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t="22150" r="14697" b="13503"/>
          <a:stretch/>
        </p:blipFill>
        <p:spPr>
          <a:xfrm>
            <a:off x="6707838" y="2242990"/>
            <a:ext cx="2133122" cy="23124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UNC_I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8" y="5040231"/>
            <a:ext cx="1531994" cy="6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E_Logo_Cy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8" y="5169046"/>
            <a:ext cx="3236049" cy="4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MOVES </a:t>
            </a:r>
            <a:r>
              <a:rPr lang="en-US" dirty="0" err="1" smtClean="0"/>
              <a:t>CAMx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IWDW-WAQS </a:t>
            </a:r>
            <a:r>
              <a:rPr lang="en-US" smtClean="0"/>
              <a:t>simulation Base11a</a:t>
            </a:r>
          </a:p>
          <a:p>
            <a:pPr lvl="1"/>
            <a:r>
              <a:rPr lang="en-US" smtClean="0"/>
              <a:t>CMAQ and CAMx modeling based on EPA 2011v1 EMP (with MOVES2010b)</a:t>
            </a:r>
          </a:p>
          <a:p>
            <a:r>
              <a:rPr lang="en-US" smtClean="0"/>
              <a:t>Sensitivity Base11a_MOVES</a:t>
            </a:r>
          </a:p>
          <a:p>
            <a:pPr lvl="1"/>
            <a:r>
              <a:rPr lang="en-US" smtClean="0"/>
              <a:t>Substituted the </a:t>
            </a:r>
            <a:r>
              <a:rPr lang="en-US" smtClean="0"/>
              <a:t>MOVES2010b </a:t>
            </a:r>
            <a:r>
              <a:rPr lang="en-US" smtClean="0"/>
              <a:t>emissions with MOVE2014 emissions based on EPA 2011v2 EMP</a:t>
            </a:r>
          </a:p>
          <a:p>
            <a:pPr lvl="1"/>
            <a:r>
              <a:rPr lang="en-US" smtClean="0"/>
              <a:t>Simulated January and July 2011</a:t>
            </a:r>
          </a:p>
          <a:p>
            <a:r>
              <a:rPr lang="en-US" smtClean="0"/>
              <a:t>Base11a_MOVES vs Base11a isolates the simulated air quality impacts of the two versions of MOVES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4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MOVES </a:t>
            </a:r>
            <a:r>
              <a:rPr lang="en-US" dirty="0" err="1" smtClean="0"/>
              <a:t>CAMx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O3_Domain_N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0" y="1208744"/>
            <a:ext cx="5626620" cy="3007003"/>
          </a:xfrm>
          <a:prstGeom prst="rect">
            <a:avLst/>
          </a:prstGeom>
        </p:spPr>
      </p:pic>
      <p:pic>
        <p:nvPicPr>
          <p:cNvPr id="9" name="Picture 8" descr="NO2_Domain_N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1" y="4374700"/>
            <a:ext cx="2709400" cy="2130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43" y="1189213"/>
            <a:ext cx="3064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smtClean="0"/>
              <a:t>4-km </a:t>
            </a:r>
            <a:r>
              <a:rPr lang="en-US" sz="2200" smtClean="0"/>
              <a:t>domain averaged </a:t>
            </a:r>
            <a:r>
              <a:rPr lang="en-US" sz="2200" dirty="0" smtClean="0"/>
              <a:t>normalized mean bias (NMB)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is overestimated in all periods/networks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NMB slightly higher with MOVES2014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underestimated in January; overestimated in July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MOVES2014 has a higher 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bias in January and lower bias </a:t>
            </a:r>
            <a:r>
              <a:rPr lang="en-US" sz="2200" smtClean="0"/>
              <a:t>in </a:t>
            </a:r>
            <a:r>
              <a:rPr lang="en-US" sz="2200" smtClean="0"/>
              <a:t>July</a:t>
            </a:r>
          </a:p>
          <a:p>
            <a:pPr marL="285750" indent="-285750">
              <a:buFont typeface="Arial"/>
              <a:buChar char="•"/>
            </a:pPr>
            <a:r>
              <a:rPr lang="en-US" sz="2200" smtClean="0"/>
              <a:t>Slightly lower PM</a:t>
            </a:r>
            <a:r>
              <a:rPr lang="en-US" sz="2200" baseline="-25000" smtClean="0"/>
              <a:t>2.5</a:t>
            </a:r>
            <a:r>
              <a:rPr lang="en-US" sz="2200" smtClean="0"/>
              <a:t> bias with MOVES2014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3467" y="1193291"/>
            <a:ext cx="59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2400" baseline="-25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3</a:t>
            </a:r>
            <a:endParaRPr lang="en-US" sz="2400" baseline="-25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3467" y="4331296"/>
            <a:ext cx="73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</a:t>
            </a:r>
            <a:r>
              <a:rPr lang="en-US" sz="2400" baseline="-25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</a:t>
            </a:r>
            <a:endParaRPr lang="en-US" sz="2400" baseline="-25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82" y="4374700"/>
            <a:ext cx="2764228" cy="2130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58545" y="4364846"/>
            <a:ext cx="90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PM</a:t>
            </a:r>
            <a:r>
              <a:rPr lang="en-US" sz="2400" baseline="-250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2.5</a:t>
            </a:r>
            <a:endParaRPr lang="en-US" sz="2400" baseline="-25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3505" y="1251152"/>
            <a:ext cx="18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5050"/>
                </a:solidFill>
              </a:rPr>
              <a:t>MOVES 2010b</a:t>
            </a:r>
          </a:p>
          <a:p>
            <a:r>
              <a:rPr lang="en-US" b="1" smtClean="0">
                <a:solidFill>
                  <a:srgbClr val="996600"/>
                </a:solidFill>
              </a:rPr>
              <a:t>MOVES2014</a:t>
            </a:r>
            <a:endParaRPr lang="en-US" b="1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417637"/>
            <a:ext cx="9144000" cy="493871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3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Hourly O3: All sites 4-km Domain</a:t>
            </a:r>
            <a:br>
              <a:rPr lang="en-US" dirty="0" smtClean="0"/>
            </a:br>
            <a:r>
              <a:rPr lang="en-US" sz="31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MOVES2014 </a:t>
            </a:r>
            <a:r>
              <a:rPr lang="en-US" sz="310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31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1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MOVES2010b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CAMx_3SAQS04_B11a_MOVES_O3_jan_CO_scatterplot_m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" y="1417636"/>
            <a:ext cx="2468880" cy="2468880"/>
          </a:xfrm>
          <a:prstGeom prst="rect">
            <a:avLst/>
          </a:prstGeom>
        </p:spPr>
      </p:pic>
      <p:pic>
        <p:nvPicPr>
          <p:cNvPr id="7" name="Picture 6" descr="CAMx_3SAQS04_B11a_MOVES_O3_jan_UT_scatterplot_mt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/>
          <a:stretch/>
        </p:blipFill>
        <p:spPr>
          <a:xfrm>
            <a:off x="2440577" y="1417636"/>
            <a:ext cx="2305792" cy="2468880"/>
          </a:xfrm>
          <a:prstGeom prst="rect">
            <a:avLst/>
          </a:prstGeom>
        </p:spPr>
      </p:pic>
      <p:pic>
        <p:nvPicPr>
          <p:cNvPr id="8" name="Picture 7" descr="CAMx_3SAQS04_B11a_MOVES_O3_jan_WY_scatterplot_mt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/>
        </p:blipFill>
        <p:spPr>
          <a:xfrm>
            <a:off x="4638062" y="1417636"/>
            <a:ext cx="2316955" cy="2468880"/>
          </a:xfrm>
          <a:prstGeom prst="rect">
            <a:avLst/>
          </a:prstGeom>
        </p:spPr>
      </p:pic>
      <p:pic>
        <p:nvPicPr>
          <p:cNvPr id="9" name="Picture 8" descr="CAMx_3SAQS04_B11a_MOVES_O3_jan_NM_scatterplot_mto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/>
          <a:stretch/>
        </p:blipFill>
        <p:spPr>
          <a:xfrm>
            <a:off x="6856130" y="1417637"/>
            <a:ext cx="2283388" cy="2468880"/>
          </a:xfrm>
          <a:prstGeom prst="rect">
            <a:avLst/>
          </a:prstGeom>
        </p:spPr>
      </p:pic>
      <p:pic>
        <p:nvPicPr>
          <p:cNvPr id="10" name="Picture 9" descr="CAMx_3SAQS04_B11a_MOVES_O3_jul_CO_scatterplot_mto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" y="3887470"/>
            <a:ext cx="2468880" cy="2468880"/>
          </a:xfrm>
          <a:prstGeom prst="rect">
            <a:avLst/>
          </a:prstGeom>
        </p:spPr>
      </p:pic>
      <p:pic>
        <p:nvPicPr>
          <p:cNvPr id="14" name="Picture 13" descr="CAMx_3SAQS04_B11a_MOVES_O3_jul_WY_scatterplot_mto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/>
          <a:stretch/>
        </p:blipFill>
        <p:spPr>
          <a:xfrm>
            <a:off x="4656298" y="3886516"/>
            <a:ext cx="2298719" cy="2468880"/>
          </a:xfrm>
          <a:prstGeom prst="rect">
            <a:avLst/>
          </a:prstGeom>
        </p:spPr>
      </p:pic>
      <p:pic>
        <p:nvPicPr>
          <p:cNvPr id="17" name="Picture 16" descr="CAMx_3SAQS04_B11a_MOVES_O3_jul_UT_scatterplot_mto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/>
          <a:stretch/>
        </p:blipFill>
        <p:spPr>
          <a:xfrm>
            <a:off x="2449554" y="3886516"/>
            <a:ext cx="2296815" cy="2468880"/>
          </a:xfrm>
          <a:prstGeom prst="rect">
            <a:avLst/>
          </a:prstGeom>
        </p:spPr>
      </p:pic>
      <p:pic>
        <p:nvPicPr>
          <p:cNvPr id="18" name="Picture 17" descr="CAMx_3SAQS04_B11a_MOVES_O3_jul_NM_scatterplot_mto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/>
          <a:stretch/>
        </p:blipFill>
        <p:spPr>
          <a:xfrm>
            <a:off x="6856130" y="3886516"/>
            <a:ext cx="2302831" cy="24688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8817" y="1836562"/>
            <a:ext cx="101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January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863" y="4397937"/>
            <a:ext cx="8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July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723" y="6405943"/>
            <a:ext cx="109691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Colorado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5016" y="6412938"/>
            <a:ext cx="109691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Utah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6745" y="6395965"/>
            <a:ext cx="109691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Wyoming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6130" y="6405943"/>
            <a:ext cx="152904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New Mexico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966364" y="124235"/>
            <a:ext cx="0" cy="946406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966364" y="1039468"/>
            <a:ext cx="975436" cy="1304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49388" y="1039468"/>
            <a:ext cx="133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MOVES2010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7130048" y="464340"/>
            <a:ext cx="126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MOVES2014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466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AQS Hourly O3: January 2011</a:t>
            </a:r>
            <a:br>
              <a:rPr lang="en-US" dirty="0" smtClean="0"/>
            </a:br>
            <a:r>
              <a:rPr lang="en-US" sz="3100" dirty="0" smtClean="0">
                <a:solidFill>
                  <a:srgbClr val="D4E5F7"/>
                </a:solidFill>
              </a:rPr>
              <a:t>Monthly NMB and NME</a:t>
            </a:r>
            <a:r>
              <a:rPr lang="en-US" sz="3100" smtClean="0">
                <a:solidFill>
                  <a:srgbClr val="D4E5F7"/>
                </a:solidFill>
              </a:rPr>
              <a:t>: </a:t>
            </a:r>
            <a:r>
              <a:rPr lang="en-US" sz="3100" smtClean="0">
                <a:solidFill>
                  <a:srgbClr val="D4E5F7"/>
                </a:solidFill>
              </a:rPr>
              <a:t>MOVES2014 </a:t>
            </a:r>
            <a:r>
              <a:rPr lang="en-US" sz="3100" err="1" smtClean="0">
                <a:solidFill>
                  <a:srgbClr val="D4E5F7"/>
                </a:solidFill>
              </a:rPr>
              <a:t>vs</a:t>
            </a:r>
            <a:r>
              <a:rPr lang="en-US" sz="3100" smtClean="0">
                <a:solidFill>
                  <a:srgbClr val="D4E5F7"/>
                </a:solidFill>
              </a:rPr>
              <a:t> </a:t>
            </a:r>
            <a:r>
              <a:rPr lang="en-US" sz="3100" smtClean="0">
                <a:solidFill>
                  <a:srgbClr val="D4E5F7"/>
                </a:solidFill>
              </a:rPr>
              <a:t>MOVES2010b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657" y="4211602"/>
            <a:ext cx="381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MOVES2014 </a:t>
            </a:r>
            <a:r>
              <a:rPr lang="en-US" dirty="0" err="1" smtClean="0"/>
              <a:t>vs</a:t>
            </a:r>
            <a:r>
              <a:rPr lang="en-US" dirty="0" smtClean="0"/>
              <a:t> MOVES2010b NMB and NME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point is an AQS site in the 4-km domain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9658" y="5294658"/>
            <a:ext cx="877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Points above the 1:1 line highlight sites where the monthly NMB/NME is higher in MOVES2014 than MOVES2010b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NMB by rural, urban, and suburban sites (left plot) </a:t>
            </a:r>
            <a:r>
              <a:rPr lang="en-US" smtClean="0"/>
              <a:t>shows </a:t>
            </a:r>
            <a:r>
              <a:rPr lang="en-US" smtClean="0"/>
              <a:t>changes in model performance across all classes of sites</a:t>
            </a:r>
            <a:endParaRPr lang="en-US" dirty="0" smtClean="0"/>
          </a:p>
        </p:txBody>
      </p:sp>
      <p:pic>
        <p:nvPicPr>
          <p:cNvPr id="14" name="Picture 13" descr="AQS_JanO3_Scatter_N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8" y="1531419"/>
            <a:ext cx="3663020" cy="2670048"/>
          </a:xfrm>
          <a:prstGeom prst="rect">
            <a:avLst/>
          </a:prstGeom>
        </p:spPr>
      </p:pic>
      <p:pic>
        <p:nvPicPr>
          <p:cNvPr id="15" name="Picture 14" descr="AQS_JanO3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85" y="1531419"/>
            <a:ext cx="5051234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6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AQS Hourly O3: January 2011</a:t>
            </a:r>
            <a:br>
              <a:rPr lang="en-US" dirty="0" smtClean="0"/>
            </a:br>
            <a:r>
              <a:rPr lang="en-US" sz="3100" dirty="0" smtClean="0">
                <a:solidFill>
                  <a:srgbClr val="D4E5F7"/>
                </a:solidFill>
              </a:rPr>
              <a:t>Monthly NMB and NME</a:t>
            </a:r>
            <a:r>
              <a:rPr lang="en-US" sz="3100" smtClean="0">
                <a:solidFill>
                  <a:srgbClr val="D4E5F7"/>
                </a:solidFill>
              </a:rPr>
              <a:t>: </a:t>
            </a:r>
            <a:r>
              <a:rPr lang="en-US" sz="3100" smtClean="0">
                <a:solidFill>
                  <a:srgbClr val="D4E5F7"/>
                </a:solidFill>
              </a:rPr>
              <a:t>MOVES2014 </a:t>
            </a:r>
            <a:r>
              <a:rPr lang="en-US" sz="3100" err="1" smtClean="0">
                <a:solidFill>
                  <a:srgbClr val="D4E5F7"/>
                </a:solidFill>
              </a:rPr>
              <a:t>vs</a:t>
            </a:r>
            <a:r>
              <a:rPr lang="en-US" sz="3100" smtClean="0">
                <a:solidFill>
                  <a:srgbClr val="D4E5F7"/>
                </a:solidFill>
              </a:rPr>
              <a:t> </a:t>
            </a:r>
            <a:r>
              <a:rPr lang="en-US" sz="3100" smtClean="0">
                <a:solidFill>
                  <a:srgbClr val="D4E5F7"/>
                </a:solidFill>
              </a:rPr>
              <a:t>MOVES2010b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657" y="4211602"/>
            <a:ext cx="381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MOVES2014 </a:t>
            </a:r>
            <a:r>
              <a:rPr lang="en-US" dirty="0" err="1" smtClean="0"/>
              <a:t>vs</a:t>
            </a:r>
            <a:r>
              <a:rPr lang="en-US" dirty="0" smtClean="0"/>
              <a:t> MOVES2010b NMB and NME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point is an AQS site in the 4-km domain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9658" y="5294658"/>
            <a:ext cx="877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Points above the 1:1 line highlight sites where the monthly NMB/NME is higher in MOVES2014 than MOVES2010b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NMB by rural, urban, and suburban sites (left plot) shows changes in model performance across all classes of sites</a:t>
            </a:r>
            <a:endParaRPr lang="en-US" dirty="0"/>
          </a:p>
        </p:txBody>
      </p:sp>
      <p:pic>
        <p:nvPicPr>
          <p:cNvPr id="14" name="Picture 13" descr="AQS_JanO3_Scatter_N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8" y="1531419"/>
            <a:ext cx="3663020" cy="2670048"/>
          </a:xfrm>
          <a:prstGeom prst="rect">
            <a:avLst/>
          </a:prstGeom>
        </p:spPr>
      </p:pic>
      <p:pic>
        <p:nvPicPr>
          <p:cNvPr id="15" name="Picture 14" descr="AQS_JanO3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85" y="1531419"/>
            <a:ext cx="5051234" cy="34381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339527" y="2139078"/>
            <a:ext cx="167109" cy="15875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80508" y="1631246"/>
            <a:ext cx="181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Hawthorn, 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8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26621" y="1534641"/>
            <a:ext cx="6280429" cy="42222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AMx_3SAQS04_B11a_MOVESadjNOx_AQS_Hourly_NO2_490353006_UT_jan_timeseri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r="8039" b="52407"/>
          <a:stretch/>
        </p:blipFill>
        <p:spPr>
          <a:xfrm>
            <a:off x="2897550" y="3566789"/>
            <a:ext cx="6136353" cy="2190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AQS Hawthorne, UT January 2011</a:t>
            </a:r>
            <a:br>
              <a:rPr lang="en-US" dirty="0" smtClean="0"/>
            </a:br>
            <a:r>
              <a:rPr lang="en-US" sz="3100" dirty="0" smtClean="0">
                <a:solidFill>
                  <a:srgbClr val="D4E5F7"/>
                </a:solidFill>
              </a:rPr>
              <a:t>Hourly O3 and NO</a:t>
            </a:r>
            <a:r>
              <a:rPr lang="en-US" sz="3100" baseline="-25000" dirty="0" smtClean="0">
                <a:solidFill>
                  <a:srgbClr val="D4E5F7"/>
                </a:solidFill>
              </a:rPr>
              <a:t>2</a:t>
            </a:r>
            <a:r>
              <a:rPr lang="en-US" sz="3100" dirty="0" smtClean="0">
                <a:solidFill>
                  <a:srgbClr val="D4E5F7"/>
                </a:solidFill>
              </a:rPr>
              <a:t> </a:t>
            </a:r>
            <a:r>
              <a:rPr lang="en-US" sz="3100" dirty="0" err="1" smtClean="0">
                <a:solidFill>
                  <a:srgbClr val="D4E5F7"/>
                </a:solidFill>
              </a:rPr>
              <a:t>Timeseries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24877" y="3682912"/>
            <a:ext cx="2252022" cy="3590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CAMx_3SAQS04_B11a_MOVESadjNOx_AQS_Hourly_O3_490353006_UT_jan_timeseri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r="7851" b="55772"/>
          <a:stretch/>
        </p:blipFill>
        <p:spPr>
          <a:xfrm>
            <a:off x="2873224" y="1534641"/>
            <a:ext cx="6157867" cy="2032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876" y="1534641"/>
            <a:ext cx="26737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Suburban site in a neighborhood near a 6-lane secondary road and many local roads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Lower </a:t>
            </a:r>
            <a:r>
              <a:rPr lang="en-US" sz="2400" dirty="0" err="1" smtClean="0"/>
              <a:t>NOx</a:t>
            </a:r>
            <a:r>
              <a:rPr lang="en-US" sz="2400" dirty="0" smtClean="0"/>
              <a:t> in MOVES2014 results in </a:t>
            </a:r>
            <a:r>
              <a:rPr lang="en-US" sz="2400" dirty="0"/>
              <a:t>h</a:t>
            </a:r>
            <a:r>
              <a:rPr lang="en-US" sz="2400" dirty="0" smtClean="0"/>
              <a:t>igher daytime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concentrations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4877" y="1657293"/>
            <a:ext cx="2155882" cy="5555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AQS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MOVES2010b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rgbClr val="3366FF"/>
                </a:solidFill>
              </a:rPr>
              <a:t>MOVES2014</a:t>
            </a:r>
            <a:endParaRPr lang="en-US" sz="1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1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6928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AQS Hourly O3: July 2011</a:t>
            </a:r>
            <a:br>
              <a:rPr lang="en-US" dirty="0" smtClean="0"/>
            </a:br>
            <a:r>
              <a:rPr lang="en-US" sz="3100" dirty="0" smtClean="0">
                <a:solidFill>
                  <a:srgbClr val="D4E5F7"/>
                </a:solidFill>
              </a:rPr>
              <a:t>Monthly NMB and NME</a:t>
            </a:r>
            <a:r>
              <a:rPr lang="en-US" sz="3100" smtClean="0">
                <a:solidFill>
                  <a:srgbClr val="D4E5F7"/>
                </a:solidFill>
              </a:rPr>
              <a:t>: </a:t>
            </a:r>
            <a:r>
              <a:rPr lang="en-US" sz="3100" smtClean="0">
                <a:solidFill>
                  <a:srgbClr val="D4E5F7"/>
                </a:solidFill>
              </a:rPr>
              <a:t>MOVES2014 </a:t>
            </a:r>
            <a:r>
              <a:rPr lang="en-US" sz="3100" err="1" smtClean="0">
                <a:solidFill>
                  <a:srgbClr val="D4E5F7"/>
                </a:solidFill>
              </a:rPr>
              <a:t>vs</a:t>
            </a:r>
            <a:r>
              <a:rPr lang="en-US" sz="3100" smtClean="0">
                <a:solidFill>
                  <a:srgbClr val="D4E5F7"/>
                </a:solidFill>
              </a:rPr>
              <a:t> </a:t>
            </a:r>
            <a:r>
              <a:rPr lang="en-US" sz="3100" smtClean="0">
                <a:solidFill>
                  <a:srgbClr val="D4E5F7"/>
                </a:solidFill>
              </a:rPr>
              <a:t>MOVES2010b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657" y="4371328"/>
            <a:ext cx="381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MOVES2014 and MOVES2010b </a:t>
            </a:r>
            <a:r>
              <a:rPr lang="en-US" dirty="0" err="1" smtClean="0"/>
              <a:t>CAMx</a:t>
            </a:r>
            <a:r>
              <a:rPr lang="en-US" dirty="0" smtClean="0"/>
              <a:t> simulations exhibit very similar model performance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9657" y="5191487"/>
            <a:ext cx="877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 discernable differences in model performance between rural-suburban-urban sites in the Intermountain West</a:t>
            </a:r>
          </a:p>
        </p:txBody>
      </p:sp>
      <p:pic>
        <p:nvPicPr>
          <p:cNvPr id="3" name="Picture 2" descr="AQS_JulyO3_Scatter_N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7" y="1541554"/>
            <a:ext cx="3663020" cy="2670048"/>
          </a:xfrm>
          <a:prstGeom prst="rect">
            <a:avLst/>
          </a:prstGeom>
        </p:spPr>
      </p:pic>
      <p:pic>
        <p:nvPicPr>
          <p:cNvPr id="6" name="Picture 5" descr="AQS_JulyO3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85" y="1541554"/>
            <a:ext cx="5051234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AQS Hourly O3: July 2011</a:t>
            </a:r>
            <a:br>
              <a:rPr lang="en-US" dirty="0" smtClean="0"/>
            </a:br>
            <a:r>
              <a:rPr lang="en-US" sz="3100" dirty="0" smtClean="0">
                <a:solidFill>
                  <a:srgbClr val="D4E5F7"/>
                </a:solidFill>
              </a:rPr>
              <a:t>Monthly NMB and NME</a:t>
            </a:r>
            <a:r>
              <a:rPr lang="en-US" sz="3100" smtClean="0">
                <a:solidFill>
                  <a:srgbClr val="D4E5F7"/>
                </a:solidFill>
              </a:rPr>
              <a:t>: </a:t>
            </a:r>
            <a:r>
              <a:rPr lang="en-US" sz="3100" smtClean="0">
                <a:solidFill>
                  <a:srgbClr val="D4E5F7"/>
                </a:solidFill>
              </a:rPr>
              <a:t>MOVES2014 </a:t>
            </a:r>
            <a:r>
              <a:rPr lang="en-US" sz="3100" err="1" smtClean="0">
                <a:solidFill>
                  <a:srgbClr val="D4E5F7"/>
                </a:solidFill>
              </a:rPr>
              <a:t>vs</a:t>
            </a:r>
            <a:r>
              <a:rPr lang="en-US" sz="3100" smtClean="0">
                <a:solidFill>
                  <a:srgbClr val="D4E5F7"/>
                </a:solidFill>
              </a:rPr>
              <a:t> </a:t>
            </a:r>
            <a:r>
              <a:rPr lang="en-US" sz="3100" smtClean="0">
                <a:solidFill>
                  <a:srgbClr val="D4E5F7"/>
                </a:solidFill>
              </a:rPr>
              <a:t>MOVES2010b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AQS_JulyO3_Scatter_N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7" y="1541554"/>
            <a:ext cx="3663020" cy="2670048"/>
          </a:xfrm>
          <a:prstGeom prst="rect">
            <a:avLst/>
          </a:prstGeom>
        </p:spPr>
      </p:pic>
      <p:pic>
        <p:nvPicPr>
          <p:cNvPr id="6" name="Picture 5" descr="AQS_JulyO3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85" y="1541554"/>
            <a:ext cx="5051234" cy="34381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87005" y="3300530"/>
            <a:ext cx="167109" cy="15875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2205" y="3394314"/>
            <a:ext cx="181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Greeley</a:t>
            </a:r>
            <a:r>
              <a:rPr lang="en-US" dirty="0" smtClean="0">
                <a:solidFill>
                  <a:srgbClr val="FF0000"/>
                </a:solidFill>
              </a:rPr>
              <a:t>, 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57" y="4371328"/>
            <a:ext cx="381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MOVES2014 and MOVES2010b </a:t>
            </a:r>
            <a:r>
              <a:rPr lang="en-US" dirty="0" err="1" smtClean="0"/>
              <a:t>CAMx</a:t>
            </a:r>
            <a:r>
              <a:rPr lang="en-US" dirty="0" smtClean="0"/>
              <a:t> simulations exhibit very similar model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657" y="5191487"/>
            <a:ext cx="877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 discernable differences in model performance between rural-suburban-urban sites in the Intermountain West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CAMx</a:t>
            </a:r>
            <a:r>
              <a:rPr lang="en-US" dirty="0" smtClean="0"/>
              <a:t> performance at </a:t>
            </a:r>
            <a:r>
              <a:rPr lang="en-US" smtClean="0"/>
              <a:t>the </a:t>
            </a:r>
            <a:r>
              <a:rPr lang="en-US" smtClean="0"/>
              <a:t>Greeley</a:t>
            </a:r>
            <a:r>
              <a:rPr lang="en-US" dirty="0" smtClean="0"/>
              <a:t>, CO monitor cell showed one of the largest changes: MOVES2010b NMB = 0.67 </a:t>
            </a:r>
            <a:r>
              <a:rPr lang="en-US" dirty="0" err="1" smtClean="0"/>
              <a:t>vs</a:t>
            </a:r>
            <a:r>
              <a:rPr lang="en-US" dirty="0" smtClean="0"/>
              <a:t> MOVES2014 NMB = -5.87</a:t>
            </a:r>
          </a:p>
        </p:txBody>
      </p:sp>
    </p:spTree>
    <p:extLst>
      <p:ext uri="{BB962C8B-B14F-4D97-AF65-F5344CB8AC3E}">
        <p14:creationId xmlns:p14="http://schemas.microsoft.com/office/powerpoint/2010/main" val="2132418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AQS </a:t>
            </a:r>
            <a:r>
              <a:rPr lang="en-US" smtClean="0"/>
              <a:t>Greeley</a:t>
            </a:r>
            <a:r>
              <a:rPr lang="en-US" dirty="0" smtClean="0"/>
              <a:t>, CO July 2011</a:t>
            </a:r>
            <a:br>
              <a:rPr lang="en-US" dirty="0" smtClean="0"/>
            </a:br>
            <a:r>
              <a:rPr lang="en-US" sz="3100" dirty="0" smtClean="0">
                <a:solidFill>
                  <a:srgbClr val="D4E5F7"/>
                </a:solidFill>
              </a:rPr>
              <a:t>Hourly O</a:t>
            </a:r>
            <a:r>
              <a:rPr lang="en-US" sz="3100" baseline="-25000" dirty="0" smtClean="0">
                <a:solidFill>
                  <a:srgbClr val="D4E5F7"/>
                </a:solidFill>
              </a:rPr>
              <a:t>3</a:t>
            </a:r>
            <a:r>
              <a:rPr lang="en-US" sz="3100" dirty="0" smtClean="0">
                <a:solidFill>
                  <a:srgbClr val="D4E5F7"/>
                </a:solidFill>
              </a:rPr>
              <a:t> </a:t>
            </a:r>
            <a:r>
              <a:rPr lang="en-US" sz="3100" dirty="0" err="1" smtClean="0">
                <a:solidFill>
                  <a:srgbClr val="D4E5F7"/>
                </a:solidFill>
              </a:rPr>
              <a:t>Timeseries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22552" y="4655651"/>
            <a:ext cx="73451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smtClean="0"/>
              <a:t>Greeley </a:t>
            </a:r>
            <a:r>
              <a:rPr lang="en-US" sz="2400" dirty="0" smtClean="0"/>
              <a:t>is a suburban site north of Denver.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MOVES2014 results in lower nighttime O3 (worse underestimates than MOVES2010b).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22552" y="2002564"/>
            <a:ext cx="6693462" cy="2492841"/>
            <a:chOff x="1519949" y="1609843"/>
            <a:chExt cx="6280429" cy="2055429"/>
          </a:xfrm>
        </p:grpSpPr>
        <p:sp>
          <p:nvSpPr>
            <p:cNvPr id="10" name="Rectangle 9"/>
            <p:cNvSpPr/>
            <p:nvPr/>
          </p:nvSpPr>
          <p:spPr>
            <a:xfrm>
              <a:off x="1519949" y="1609843"/>
              <a:ext cx="6280429" cy="2055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CAMx_3SAQS04_B11a_MOVESadjNOx_AQS_Hourly_O3_081230009_Greely_CO_jul_timeserie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5" r="8415" b="56381"/>
            <a:stretch/>
          </p:blipFill>
          <p:spPr>
            <a:xfrm>
              <a:off x="1590878" y="1733070"/>
              <a:ext cx="6024283" cy="19322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8205" y="1782330"/>
              <a:ext cx="2155882" cy="55553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AQS</a:t>
              </a:r>
            </a:p>
            <a:p>
              <a:pPr>
                <a:lnSpc>
                  <a:spcPct val="70000"/>
                </a:lnSpc>
              </a:pPr>
              <a:r>
                <a:rPr lang="en-US" sz="1400" dirty="0" smtClean="0">
                  <a:solidFill>
                    <a:srgbClr val="FF0000"/>
                  </a:solidFill>
                </a:rPr>
                <a:t>MOVES2010b</a:t>
              </a:r>
            </a:p>
            <a:p>
              <a:pPr>
                <a:lnSpc>
                  <a:spcPct val="70000"/>
                </a:lnSpc>
              </a:pPr>
              <a:r>
                <a:rPr lang="en-US" sz="1400" dirty="0" smtClean="0">
                  <a:solidFill>
                    <a:srgbClr val="3366FF"/>
                  </a:solidFill>
                </a:rPr>
                <a:t>MOVES2014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93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AQS Colorado High Ozone Sites</a:t>
            </a:r>
            <a:br>
              <a:rPr lang="en-US" dirty="0" smtClean="0"/>
            </a:br>
            <a:r>
              <a:rPr lang="en-US" sz="3100" dirty="0">
                <a:solidFill>
                  <a:srgbClr val="D4E5F7"/>
                </a:solidFill>
              </a:rPr>
              <a:t>J</a:t>
            </a:r>
            <a:r>
              <a:rPr lang="en-US" sz="3100" dirty="0" smtClean="0">
                <a:solidFill>
                  <a:srgbClr val="D4E5F7"/>
                </a:solidFill>
              </a:rPr>
              <a:t>uly 2011 </a:t>
            </a:r>
            <a:r>
              <a:rPr lang="en-US" sz="3100" dirty="0">
                <a:solidFill>
                  <a:srgbClr val="D4E5F7"/>
                </a:solidFill>
              </a:rPr>
              <a:t>H</a:t>
            </a:r>
            <a:r>
              <a:rPr lang="en-US" sz="3100" dirty="0" smtClean="0">
                <a:solidFill>
                  <a:srgbClr val="D4E5F7"/>
                </a:solidFill>
              </a:rPr>
              <a:t>ourly O</a:t>
            </a:r>
            <a:r>
              <a:rPr lang="en-US" sz="3100" baseline="-25000" dirty="0" smtClean="0">
                <a:solidFill>
                  <a:srgbClr val="D4E5F7"/>
                </a:solidFill>
              </a:rPr>
              <a:t>3</a:t>
            </a:r>
            <a:r>
              <a:rPr lang="en-US" sz="3100" dirty="0" smtClean="0">
                <a:solidFill>
                  <a:srgbClr val="D4E5F7"/>
                </a:solidFill>
              </a:rPr>
              <a:t> </a:t>
            </a:r>
            <a:r>
              <a:rPr lang="en-US" sz="3100" dirty="0" err="1" smtClean="0">
                <a:solidFill>
                  <a:srgbClr val="D4E5F7"/>
                </a:solidFill>
              </a:rPr>
              <a:t>Timeseries</a:t>
            </a:r>
            <a:endParaRPr lang="en-US" dirty="0">
              <a:solidFill>
                <a:srgbClr val="D4E5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6621" y="1467352"/>
            <a:ext cx="6280429" cy="42222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24877" y="3590070"/>
            <a:ext cx="2252022" cy="3590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876" y="1534641"/>
            <a:ext cx="26737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Rocky Flats-N is a rural site NW of Denver.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Chatfield is a rural site south of Denver.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Both sites experience high measured summertime ozone.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10977" y="1534641"/>
            <a:ext cx="6059433" cy="4154983"/>
            <a:chOff x="2910977" y="1534641"/>
            <a:chExt cx="6059433" cy="4154983"/>
          </a:xfrm>
        </p:grpSpPr>
        <p:pic>
          <p:nvPicPr>
            <p:cNvPr id="6" name="Picture 5" descr="CAMx_3SAQS04_B11a_MOVESadjNOx_AQS_Hourly_O3_080590006_RockyFlatsN_CO_jul_timeserie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9" r="7944" b="55163"/>
            <a:stretch/>
          </p:blipFill>
          <p:spPr>
            <a:xfrm>
              <a:off x="2910977" y="3675521"/>
              <a:ext cx="6059433" cy="201410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24877" y="3764502"/>
              <a:ext cx="2155882" cy="4047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>
                <a:lnSpc>
                  <a:spcPct val="70000"/>
                </a:lnSpc>
              </a:pPr>
              <a:endParaRPr lang="en-US" sz="14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63140" y="3764502"/>
              <a:ext cx="2448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Rocky Flats North, CO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CAMx_3SAQS04_B11a_MOVESadjNOx_AQS_Hourly_O3_080350004_Chatfield_CO_jul_timeserie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6" r="8133" b="55773"/>
            <a:stretch/>
          </p:blipFill>
          <p:spPr>
            <a:xfrm>
              <a:off x="2910977" y="1621677"/>
              <a:ext cx="5983445" cy="196839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24877" y="1534641"/>
              <a:ext cx="2073277" cy="55553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AQS</a:t>
              </a:r>
            </a:p>
            <a:p>
              <a:pPr>
                <a:lnSpc>
                  <a:spcPct val="70000"/>
                </a:lnSpc>
              </a:pPr>
              <a:r>
                <a:rPr lang="en-US" sz="1400" dirty="0" smtClean="0">
                  <a:solidFill>
                    <a:srgbClr val="FF0000"/>
                  </a:solidFill>
                </a:rPr>
                <a:t>MOVES2010b</a:t>
              </a:r>
            </a:p>
            <a:p>
              <a:pPr>
                <a:lnSpc>
                  <a:spcPct val="70000"/>
                </a:lnSpc>
              </a:pPr>
              <a:r>
                <a:rPr lang="en-US" sz="1400" dirty="0" smtClean="0">
                  <a:solidFill>
                    <a:srgbClr val="3366FF"/>
                  </a:solidFill>
                </a:rPr>
                <a:t>MOVES2014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3140" y="1720569"/>
              <a:ext cx="2448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Chatfield State Park, CO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876" y="5613720"/>
            <a:ext cx="838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on-road mobile emissions model does not impact the model performance at these sites during this study period</a:t>
            </a:r>
          </a:p>
        </p:txBody>
      </p:sp>
    </p:spTree>
    <p:extLst>
      <p:ext uri="{BB962C8B-B14F-4D97-AF65-F5344CB8AC3E}">
        <p14:creationId xmlns:p14="http://schemas.microsoft.com/office/powerpoint/2010/main" val="372348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600200"/>
            <a:ext cx="8576441" cy="4756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mtClean="0"/>
              <a:t>Understand the impacts of changing from MOVE2010b to MOVES2014 on air quality simulations of the Intermountain West.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1" y="3375410"/>
            <a:ext cx="4166200" cy="27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What Did We Learn?</a:t>
            </a:r>
            <a:br>
              <a:rPr lang="en-US" smtClean="0"/>
            </a:br>
            <a:r>
              <a:rPr lang="en-US" sz="31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MOVES2014 vs MOVES2010b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8420"/>
            <a:ext cx="845127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Emissions</a:t>
            </a:r>
          </a:p>
          <a:p>
            <a:pPr lvl="1"/>
            <a:r>
              <a:rPr lang="en-US" smtClean="0"/>
              <a:t>The MOVES2010 vs. 2014 emissions </a:t>
            </a:r>
            <a:r>
              <a:rPr lang="en-US" dirty="0" smtClean="0"/>
              <a:t>differences </a:t>
            </a:r>
            <a:r>
              <a:rPr lang="en-US" smtClean="0"/>
              <a:t>are </a:t>
            </a:r>
            <a:r>
              <a:rPr lang="en-US" smtClean="0"/>
              <a:t>localized</a:t>
            </a:r>
          </a:p>
          <a:p>
            <a:pPr lvl="1"/>
            <a:r>
              <a:rPr lang="en-US" smtClean="0"/>
              <a:t>Annual, statewide</a:t>
            </a:r>
            <a:r>
              <a:rPr lang="en-US" smtClean="0"/>
              <a:t> average</a:t>
            </a:r>
            <a:r>
              <a:rPr lang="en-US"/>
              <a:t>:</a:t>
            </a:r>
            <a:r>
              <a:rPr lang="en-US" smtClean="0"/>
              <a:t> CO, NOx, SO2, and NH3 increase; PM2.5 and VOC decrease across much of the west</a:t>
            </a:r>
            <a:endParaRPr lang="en-US" dirty="0" smtClean="0"/>
          </a:p>
          <a:p>
            <a:r>
              <a:rPr lang="en-US" smtClean="0"/>
              <a:t>Air Quality</a:t>
            </a:r>
          </a:p>
          <a:p>
            <a:pPr lvl="1"/>
            <a:r>
              <a:rPr lang="en-US"/>
              <a:t>Model performance for averaged or aggregated species (i.e. daily max O3 or MDA8</a:t>
            </a:r>
            <a:r>
              <a:rPr lang="en-US"/>
              <a:t>) </a:t>
            </a:r>
            <a:r>
              <a:rPr lang="en-US" smtClean="0"/>
              <a:t>is </a:t>
            </a:r>
            <a:r>
              <a:rPr lang="en-US" smtClean="0"/>
              <a:t>very </a:t>
            </a:r>
            <a:r>
              <a:rPr lang="en-US" smtClean="0"/>
              <a:t>similar</a:t>
            </a:r>
          </a:p>
          <a:p>
            <a:pPr lvl="1"/>
            <a:r>
              <a:rPr lang="en-US" smtClean="0"/>
              <a:t>Biggest </a:t>
            </a:r>
            <a:r>
              <a:rPr lang="en-US" dirty="0" smtClean="0"/>
              <a:t>differences are </a:t>
            </a:r>
            <a:r>
              <a:rPr lang="en-US" smtClean="0"/>
              <a:t>seen </a:t>
            </a:r>
            <a:r>
              <a:rPr lang="en-US" smtClean="0"/>
              <a:t>at the hourly level</a:t>
            </a:r>
          </a:p>
          <a:p>
            <a:pPr lvl="1"/>
            <a:r>
              <a:rPr lang="en-US" smtClean="0"/>
              <a:t>Urban/suburban/rural site classification not as important as…proximity of monitor to roads</a:t>
            </a:r>
          </a:p>
          <a:p>
            <a:pPr lvl="1"/>
            <a:r>
              <a:rPr lang="en-US" smtClean="0"/>
              <a:t>Expect to see large differences when looking projection years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mtClean="0"/>
              <a:t>Acknowledgements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8420"/>
            <a:ext cx="4918365" cy="4525963"/>
          </a:xfrm>
        </p:spPr>
        <p:txBody>
          <a:bodyPr>
            <a:normAutofit/>
          </a:bodyPr>
          <a:lstStyle/>
          <a:p>
            <a:r>
              <a:rPr lang="en-US" smtClean="0"/>
              <a:t>Co-authors</a:t>
            </a:r>
          </a:p>
          <a:p>
            <a:r>
              <a:rPr lang="en-US" smtClean="0"/>
              <a:t>IWDW-WAQS Cooperators: NPS, USFS, BLM, EPA R8, states of Colorado, Utah, Wyoming, and New Mexico</a:t>
            </a:r>
          </a:p>
          <a:p>
            <a:r>
              <a:rPr lang="en-US" smtClean="0"/>
              <a:t>The Cubs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81" y="1809605"/>
            <a:ext cx="2896782" cy="29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MOVES?</a:t>
            </a:r>
            <a:endParaRPr lang="en-US" dirty="0" smtClean="0"/>
          </a:p>
          <a:p>
            <a:r>
              <a:rPr lang="en-US" smtClean="0"/>
              <a:t>The context for this research under the </a:t>
            </a:r>
            <a:r>
              <a:rPr lang="en-US" smtClean="0"/>
              <a:t>Intermountain West Data Warehouse (IWDW) - Western </a:t>
            </a:r>
            <a:r>
              <a:rPr lang="en-US" dirty="0" smtClean="0"/>
              <a:t>States Air Quality </a:t>
            </a:r>
            <a:r>
              <a:rPr lang="en-US" smtClean="0"/>
              <a:t>Study </a:t>
            </a:r>
            <a:r>
              <a:rPr lang="en-US" smtClean="0"/>
              <a:t>(WAQS)</a:t>
            </a:r>
            <a:endParaRPr lang="en-US" smtClean="0"/>
          </a:p>
          <a:p>
            <a:r>
              <a:rPr lang="en-US" smtClean="0"/>
              <a:t>Summary of the MOVES sensitivity emissions</a:t>
            </a:r>
          </a:p>
          <a:p>
            <a:r>
              <a:rPr lang="en-US" smtClean="0"/>
              <a:t>Air quality modeling sensitivity design and results</a:t>
            </a:r>
          </a:p>
          <a:p>
            <a:r>
              <a:rPr lang="en-US" smtClean="0"/>
              <a:t>What did we learn?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501036"/>
            <a:ext cx="8576441" cy="475615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The Motor Vehicle Emissions Simulator is the current EPA mobile source emissions model</a:t>
            </a:r>
          </a:p>
          <a:p>
            <a:pPr lvl="1"/>
            <a:r>
              <a:rPr lang="en-US" smtClean="0"/>
              <a:t>Current version MOVES2014 released October 2014</a:t>
            </a:r>
          </a:p>
          <a:p>
            <a:pPr lvl="1"/>
            <a:r>
              <a:rPr lang="en-US" smtClean="0"/>
              <a:t>Previous version, MOVES2010b last updated October 2012</a:t>
            </a:r>
            <a:endParaRPr lang="en-US" dirty="0" smtClean="0"/>
          </a:p>
          <a:p>
            <a:r>
              <a:rPr lang="en-US" smtClean="0"/>
              <a:t>MOVES2014 is a major update over </a:t>
            </a:r>
            <a:r>
              <a:rPr lang="en-US" smtClean="0"/>
              <a:t>MOVES2010b</a:t>
            </a:r>
            <a:endParaRPr lang="en-US" smtClean="0"/>
          </a:p>
          <a:p>
            <a:pPr lvl="1"/>
            <a:r>
              <a:rPr lang="en-US" smtClean="0"/>
              <a:t>Different representation of mobile source processes for on-network and off-network sources</a:t>
            </a:r>
          </a:p>
          <a:p>
            <a:pPr lvl="1"/>
            <a:r>
              <a:rPr lang="en-US" smtClean="0"/>
              <a:t>Latest control programs</a:t>
            </a:r>
          </a:p>
          <a:p>
            <a:pPr lvl="1"/>
            <a:r>
              <a:rPr lang="en-US" smtClean="0"/>
              <a:t>Updates to vehicle activities and populations</a:t>
            </a:r>
          </a:p>
          <a:p>
            <a:pPr lvl="1"/>
            <a:r>
              <a:rPr lang="en-US" smtClean="0"/>
              <a:t>Updated VOC speciation profiles and spatial surrogates</a:t>
            </a:r>
          </a:p>
          <a:p>
            <a:pPr lvl="1"/>
            <a:r>
              <a:rPr lang="en-US" smtClean="0"/>
              <a:t>New User Interface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218"/>
            <a:ext cx="8229600" cy="12392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/>
              <a:t>Intermountain West Data Warehouse (IWDW) -Western Air Quality Study  (</a:t>
            </a:r>
            <a:r>
              <a:rPr lang="en-US" sz="3600"/>
              <a:t>WAQS</a:t>
            </a:r>
            <a:r>
              <a:rPr lang="en-US" sz="3600" smtClean="0"/>
              <a:t>)</a:t>
            </a:r>
            <a:r>
              <a:rPr lang="en-US" sz="3600"/>
              <a:t/>
            </a:r>
            <a:br>
              <a:rPr lang="en-US" sz="3600"/>
            </a:b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</a:rPr>
              <a:t>http://views.cira.colostate.edu/tsdw/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749"/>
            <a:ext cx="3955774" cy="4787537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Facilitate </a:t>
            </a:r>
            <a:r>
              <a:rPr lang="en-US"/>
              <a:t>air resource analyses for federal and state agencies in the </a:t>
            </a:r>
            <a:r>
              <a:rPr lang="en-US" smtClean="0"/>
              <a:t>Intermountain West </a:t>
            </a:r>
          </a:p>
          <a:p>
            <a:r>
              <a:rPr lang="en-US" smtClean="0"/>
              <a:t>Support regional modeling studies, </a:t>
            </a:r>
            <a:r>
              <a:rPr lang="en-US"/>
              <a:t>including those </a:t>
            </a:r>
            <a:r>
              <a:rPr lang="en-US" smtClean="0"/>
              <a:t>pursuant to the </a:t>
            </a:r>
            <a:r>
              <a:rPr lang="en-US"/>
              <a:t>National Environmental Policy Act (NEPA)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7788" b="7814"/>
          <a:stretch/>
        </p:blipFill>
        <p:spPr>
          <a:xfrm>
            <a:off x="4641192" y="1404019"/>
            <a:ext cx="4372180" cy="4787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9922" y="1570927"/>
            <a:ext cx="2929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WSAQS 2011 O&amp;G Wells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5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587"/>
          </a:xfrm>
        </p:spPr>
        <p:txBody>
          <a:bodyPr>
            <a:normAutofit/>
          </a:bodyPr>
          <a:lstStyle/>
          <a:p>
            <a:pPr algn="l"/>
            <a:r>
              <a:rPr lang="en-US" sz="3600" smtClean="0"/>
              <a:t>MOVES Modeling and the </a:t>
            </a:r>
            <a:r>
              <a:rPr lang="en-US" sz="3600" smtClean="0"/>
              <a:t>IWDW-WAQS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4019"/>
            <a:ext cx="8468139" cy="4787537"/>
          </a:xfrm>
        </p:spPr>
        <p:txBody>
          <a:bodyPr>
            <a:normAutofit/>
          </a:bodyPr>
          <a:lstStyle/>
          <a:p>
            <a:r>
              <a:rPr lang="en-US" smtClean="0"/>
              <a:t>IWDW-WAQS </a:t>
            </a:r>
            <a:r>
              <a:rPr lang="en-US" smtClean="0"/>
              <a:t>is developing regional modeling frameworks for the Western U.S.</a:t>
            </a:r>
          </a:p>
          <a:p>
            <a:pPr lvl="1"/>
            <a:r>
              <a:rPr lang="en-US" smtClean="0"/>
              <a:t>Cooperators include Federal and State agencies</a:t>
            </a:r>
          </a:p>
          <a:p>
            <a:pPr lvl="1"/>
            <a:r>
              <a:rPr lang="en-US" smtClean="0"/>
              <a:t>Collaborators include universities, public, and private organizations</a:t>
            </a:r>
          </a:p>
          <a:p>
            <a:r>
              <a:rPr lang="en-US" smtClean="0"/>
              <a:t>Need to understand how changes to the representation of major emissions sources will impact simulated Western U.S. air </a:t>
            </a:r>
            <a:r>
              <a:rPr lang="en-US" smtClean="0"/>
              <a:t>quality</a:t>
            </a:r>
          </a:p>
          <a:p>
            <a:r>
              <a:rPr lang="en-US" smtClean="0"/>
              <a:t>Scope: Summarize </a:t>
            </a:r>
            <a:r>
              <a:rPr lang="en-US" i="1" smtClean="0"/>
              <a:t>what</a:t>
            </a:r>
            <a:r>
              <a:rPr lang="en-US" smtClean="0"/>
              <a:t>, not necessarily </a:t>
            </a:r>
            <a:r>
              <a:rPr lang="en-US" i="1" smtClean="0"/>
              <a:t>why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587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WAQS 2011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4020"/>
            <a:ext cx="8428060" cy="1736745"/>
          </a:xfrm>
        </p:spPr>
        <p:txBody>
          <a:bodyPr>
            <a:normAutofit/>
          </a:bodyPr>
          <a:lstStyle/>
          <a:p>
            <a:r>
              <a:rPr lang="en-US" smtClean="0"/>
              <a:t>WRF/SMOKE/CAMx and CMAQ modeling</a:t>
            </a:r>
          </a:p>
          <a:p>
            <a:r>
              <a:rPr lang="en-US" smtClean="0"/>
              <a:t>Annual 2011 simulations on 36/12/4 km nested 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3SAQS_2011_Domai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/>
          <a:stretch/>
        </p:blipFill>
        <p:spPr>
          <a:xfrm>
            <a:off x="4221141" y="2716675"/>
            <a:ext cx="4664118" cy="347488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2990363"/>
            <a:ext cx="3617843" cy="3310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Base and future year modeling</a:t>
            </a:r>
          </a:p>
          <a:p>
            <a:r>
              <a:rPr lang="en-US" smtClean="0"/>
              <a:t>Focus on air impacts from oil and gas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6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587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MOVES Sensitivity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1767"/>
            <a:ext cx="8428060" cy="4778119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WAQS emissions simulations based on the U.S. EPA OAQPS Emissions Modeling Platforms (EMPs)</a:t>
            </a:r>
          </a:p>
          <a:p>
            <a:pPr lvl="1"/>
            <a:r>
              <a:rPr lang="en-US" smtClean="0"/>
              <a:t>WAQS Simulation Base11a used 2011v1 EMP</a:t>
            </a:r>
          </a:p>
          <a:p>
            <a:pPr lvl="1"/>
            <a:r>
              <a:rPr lang="en-US" smtClean="0"/>
              <a:t>WAQS Simulation Base11b used 2011v2 EMP</a:t>
            </a:r>
          </a:p>
          <a:p>
            <a:r>
              <a:rPr lang="en-US" smtClean="0"/>
              <a:t>EMPs include MOVES emissions factor lookup tables, all activity inputs, and SMOKE-MOVES scripts</a:t>
            </a:r>
          </a:p>
          <a:p>
            <a:pPr lvl="1"/>
            <a:r>
              <a:rPr lang="en-US" smtClean="0"/>
              <a:t>2011v1 used MOVES2010b</a:t>
            </a:r>
          </a:p>
          <a:p>
            <a:pPr lvl="1"/>
            <a:r>
              <a:rPr lang="en-US" smtClean="0"/>
              <a:t>2011v2 used MOVES2014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8678"/>
          </a:xfrm>
        </p:spPr>
        <p:txBody>
          <a:bodyPr/>
          <a:lstStyle/>
          <a:p>
            <a:pPr algn="l"/>
            <a:r>
              <a:rPr lang="en-US" dirty="0" smtClean="0"/>
              <a:t>MOVES Emissions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08" y="4542520"/>
            <a:ext cx="3900306" cy="1819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mtClean="0">
                <a:solidFill>
                  <a:srgbClr val="FFC000"/>
                </a:solidFill>
              </a:rPr>
              <a:t>Annual domain and state total</a:t>
            </a:r>
            <a:r>
              <a:rPr lang="en-US" smtClean="0"/>
              <a:t> emissions summaries miss the </a:t>
            </a:r>
            <a:r>
              <a:rPr lang="en-US" smtClean="0">
                <a:solidFill>
                  <a:schemeClr val="tx2"/>
                </a:solidFill>
              </a:rPr>
              <a:t>fine scale differences </a:t>
            </a:r>
            <a:r>
              <a:rPr lang="en-US" smtClean="0"/>
              <a:t>between the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CMAS Conference – Chapel Hill, 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A56B-4A26-5E4A-91A3-7ADC97DC81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WAQS_11a_vs_11b_N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8" y="955746"/>
            <a:ext cx="3525843" cy="1977563"/>
          </a:xfrm>
          <a:prstGeom prst="rect">
            <a:avLst/>
          </a:prstGeom>
          <a:ln>
            <a:solidFill>
              <a:srgbClr val="FFC000"/>
            </a:solidFill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79230"/>
              </p:ext>
            </p:extLst>
          </p:nvPr>
        </p:nvGraphicFramePr>
        <p:xfrm>
          <a:off x="682559" y="1075638"/>
          <a:ext cx="3769268" cy="337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9" y="3054370"/>
            <a:ext cx="3525843" cy="197756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25922" y="1317185"/>
            <a:ext cx="204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4-km Domain Total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r="6605" b="8206"/>
          <a:stretch/>
        </p:blipFill>
        <p:spPr>
          <a:xfrm>
            <a:off x="4088614" y="5082871"/>
            <a:ext cx="2663917" cy="16778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9596" b="7818"/>
          <a:stretch/>
        </p:blipFill>
        <p:spPr>
          <a:xfrm>
            <a:off x="6865104" y="5082870"/>
            <a:ext cx="1989530" cy="16538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920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1166</Words>
  <Application>Microsoft Office PowerPoint</Application>
  <PresentationFormat>On-screen Show (4:3)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Impacts of MOVES2014 On-Road Mobile Emissions on Air Quality Simulations of the Western U.S.</vt:lpstr>
      <vt:lpstr>Study Objective</vt:lpstr>
      <vt:lpstr>Outline</vt:lpstr>
      <vt:lpstr>MOVES</vt:lpstr>
      <vt:lpstr>Intermountain West Data Warehouse (IWDW) -Western Air Quality Study  (WAQS) http://views.cira.colostate.edu/tsdw/</vt:lpstr>
      <vt:lpstr>MOVES Modeling and the IWDW-WAQS</vt:lpstr>
      <vt:lpstr>WAQS 2011 Modeling</vt:lpstr>
      <vt:lpstr>MOVES Sensitivity Modeling</vt:lpstr>
      <vt:lpstr>MOVES Emissions Comparison</vt:lpstr>
      <vt:lpstr>MOVES CAMx Sensitivity</vt:lpstr>
      <vt:lpstr>MOVES CAMx Sensitivity</vt:lpstr>
      <vt:lpstr>Hourly O3: All sites 4-km Domain MOVES2014 vs MOVES2010b</vt:lpstr>
      <vt:lpstr>AQS Hourly O3: January 2011 Monthly NMB and NME: MOVES2014 vs MOVES2010b</vt:lpstr>
      <vt:lpstr>AQS Hourly O3: January 2011 Monthly NMB and NME: MOVES2014 vs MOVES2010b</vt:lpstr>
      <vt:lpstr>AQS Hawthorne, UT January 2011 Hourly O3 and NO2 Timeseries</vt:lpstr>
      <vt:lpstr>AQS Hourly O3: July 2011 Monthly NMB and NME: MOVES2014 vs MOVES2010b</vt:lpstr>
      <vt:lpstr>AQS Hourly O3: July 2011 Monthly NMB and NME: MOVES2014 vs MOVES2010b</vt:lpstr>
      <vt:lpstr>AQS Greeley, CO July 2011 Hourly O3 Timeseries</vt:lpstr>
      <vt:lpstr>AQS Colorado High Ozone Sites July 2011 Hourly O3 Timeseries</vt:lpstr>
      <vt:lpstr>What Did We Learn? MOVES2014 vs MOVES2010b </vt:lpstr>
      <vt:lpstr>Acknowledgements</vt:lpstr>
    </vt:vector>
  </TitlesOfParts>
  <Company>UNC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Zachariah Adelman</dc:creator>
  <cp:lastModifiedBy>Zachariah</cp:lastModifiedBy>
  <cp:revision>57</cp:revision>
  <dcterms:created xsi:type="dcterms:W3CDTF">2015-10-02T19:15:28Z</dcterms:created>
  <dcterms:modified xsi:type="dcterms:W3CDTF">2015-10-06T04:27:11Z</dcterms:modified>
</cp:coreProperties>
</file>