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9"/>
  </p:sldMasterIdLst>
  <p:notesMasterIdLst>
    <p:notesMasterId r:id="rId65"/>
  </p:notesMasterIdLst>
  <p:handoutMasterIdLst>
    <p:handoutMasterId r:id="rId66"/>
  </p:handoutMasterIdLst>
  <p:sldIdLst>
    <p:sldId id="688" r:id="rId50"/>
    <p:sldId id="786" r:id="rId51"/>
    <p:sldId id="767" r:id="rId52"/>
    <p:sldId id="798" r:id="rId53"/>
    <p:sldId id="755" r:id="rId54"/>
    <p:sldId id="772" r:id="rId55"/>
    <p:sldId id="756" r:id="rId56"/>
    <p:sldId id="780" r:id="rId57"/>
    <p:sldId id="794" r:id="rId58"/>
    <p:sldId id="763" r:id="rId59"/>
    <p:sldId id="788" r:id="rId60"/>
    <p:sldId id="793" r:id="rId61"/>
    <p:sldId id="819" r:id="rId62"/>
    <p:sldId id="816" r:id="rId63"/>
    <p:sldId id="781" r:id="rId64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hey, Kathlee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9966FF"/>
    <a:srgbClr val="CCCC00"/>
    <a:srgbClr val="66FF33"/>
    <a:srgbClr val="FFFFFF"/>
    <a:srgbClr val="00FF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49" autoAdjust="0"/>
  </p:normalViewPr>
  <p:slideViewPr>
    <p:cSldViewPr>
      <p:cViewPr varScale="1">
        <p:scale>
          <a:sx n="88" d="100"/>
          <a:sy n="88" d="100"/>
        </p:scale>
        <p:origin x="30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slide" Target="slides/slide1.xml"/><Relationship Id="rId55" Type="http://schemas.openxmlformats.org/officeDocument/2006/relationships/slide" Target="slides/slide6.xml"/><Relationship Id="rId63" Type="http://schemas.openxmlformats.org/officeDocument/2006/relationships/slide" Target="slides/slide14.xml"/><Relationship Id="rId68" Type="http://schemas.openxmlformats.org/officeDocument/2006/relationships/presProps" Target="presProps.xml"/><Relationship Id="rId7" Type="http://schemas.openxmlformats.org/officeDocument/2006/relationships/customXml" Target="../customXml/item7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4.xml"/><Relationship Id="rId58" Type="http://schemas.openxmlformats.org/officeDocument/2006/relationships/slide" Target="slides/slide9.xml"/><Relationship Id="rId66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Master" Target="slideMasters/slideMaster1.xml"/><Relationship Id="rId57" Type="http://schemas.openxmlformats.org/officeDocument/2006/relationships/slide" Target="slides/slide8.xml"/><Relationship Id="rId61" Type="http://schemas.openxmlformats.org/officeDocument/2006/relationships/slide" Target="slides/slide12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3.xml"/><Relationship Id="rId60" Type="http://schemas.openxmlformats.org/officeDocument/2006/relationships/slide" Target="slides/slide11.xml"/><Relationship Id="rId65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7.xml"/><Relationship Id="rId64" Type="http://schemas.openxmlformats.org/officeDocument/2006/relationships/slide" Target="slides/slide15.xml"/><Relationship Id="rId69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10.xml"/><Relationship Id="rId67" Type="http://schemas.openxmlformats.org/officeDocument/2006/relationships/commentAuthors" Target="commentAuthor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5.xml"/><Relationship Id="rId62" Type="http://schemas.openxmlformats.org/officeDocument/2006/relationships/slide" Target="slides/slide13.xml"/><Relationship Id="rId7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90"/>
            <a:ext cx="3037628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772690"/>
            <a:ext cx="3037628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DBD7EF98-F9A6-4269-A336-7F7AB54EB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09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D5EA65E-29AF-486E-A21E-A5B8C9937B0F}" type="datetimeFigureOut">
              <a:rPr lang="en-US"/>
              <a:pPr>
                <a:defRPr/>
              </a:pPr>
              <a:t>10/7/2015</a:t>
            </a:fld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387136"/>
            <a:ext cx="5607684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90"/>
            <a:ext cx="3037628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772690"/>
            <a:ext cx="3037628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189EFD2-03B7-45F1-A216-CF2A5EB72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15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84763" y="8820512"/>
            <a:ext cx="3047921" cy="46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454" tIns="46547" rIns="93454" bIns="46547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45000"/>
              <a:buFont typeface="Wingdings" panose="05000000000000000000" pitchFamily="2" charset="2"/>
              <a:buNone/>
            </a:pPr>
            <a:fld id="{1347477F-7550-43E5-8A54-212C20ADE372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pPr algn="r" eaLnBrk="1" hangingPunct="1"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5325"/>
            <a:ext cx="4645025" cy="34829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225" y="4411844"/>
            <a:ext cx="5627421" cy="417872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5723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1237" y="8773877"/>
            <a:ext cx="3037575" cy="460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035" tIns="46338" rIns="93035" bIns="46338" anchor="b"/>
          <a:lstStyle/>
          <a:p>
            <a:pPr algn="r">
              <a:buSzPct val="45000"/>
              <a:tabLst>
                <a:tab pos="722307" algn="l"/>
                <a:tab pos="1444615" algn="l"/>
                <a:tab pos="2166922" algn="l"/>
                <a:tab pos="2889230" algn="l"/>
              </a:tabLst>
            </a:pPr>
            <a:fld id="{E6DAF48C-526C-4A80-AB59-81B97634A65D}" type="slidenum">
              <a:rPr lang="en-US" sz="1200">
                <a:solidFill>
                  <a:srgbClr val="000000"/>
                </a:solidFill>
                <a:cs typeface="Lucida Sans Unicode" pitchFamily="34" charset="0"/>
              </a:rPr>
              <a:pPr algn="r">
                <a:buSzPct val="45000"/>
                <a:tabLst>
                  <a:tab pos="722307" algn="l"/>
                  <a:tab pos="1444615" algn="l"/>
                  <a:tab pos="2166922" algn="l"/>
                  <a:tab pos="2889230" algn="l"/>
                </a:tabLst>
              </a:pPr>
              <a:t>11</a:t>
            </a:fld>
            <a:endParaRPr lang="en-US" sz="1200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33" y="4388517"/>
            <a:ext cx="5608320" cy="4156628"/>
          </a:xfrm>
          <a:noFill/>
          <a:ln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7975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1237" y="8773877"/>
            <a:ext cx="3037575" cy="460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035" tIns="46338" rIns="93035" bIns="46338" anchor="b"/>
          <a:lstStyle/>
          <a:p>
            <a:pPr algn="r">
              <a:buSzPct val="45000"/>
              <a:tabLst>
                <a:tab pos="722307" algn="l"/>
                <a:tab pos="1444615" algn="l"/>
                <a:tab pos="2166922" algn="l"/>
                <a:tab pos="2889230" algn="l"/>
              </a:tabLst>
            </a:pPr>
            <a:fld id="{E6DAF48C-526C-4A80-AB59-81B97634A65D}" type="slidenum">
              <a:rPr lang="en-US" sz="1200">
                <a:solidFill>
                  <a:srgbClr val="000000"/>
                </a:solidFill>
                <a:cs typeface="Lucida Sans Unicode" pitchFamily="34" charset="0"/>
              </a:rPr>
              <a:pPr algn="r">
                <a:buSzPct val="45000"/>
                <a:tabLst>
                  <a:tab pos="722307" algn="l"/>
                  <a:tab pos="1444615" algn="l"/>
                  <a:tab pos="2166922" algn="l"/>
                  <a:tab pos="2889230" algn="l"/>
                </a:tabLst>
              </a:pPr>
              <a:t>12</a:t>
            </a:fld>
            <a:endParaRPr lang="en-US" sz="1200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33" y="4388517"/>
            <a:ext cx="5608320" cy="4156628"/>
          </a:xfrm>
          <a:noFill/>
          <a:ln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2313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84763" y="8820512"/>
            <a:ext cx="3047921" cy="46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454" tIns="46547" rIns="93454" bIns="46547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45000"/>
              <a:buFont typeface="Wingdings" panose="05000000000000000000" pitchFamily="2" charset="2"/>
              <a:buNone/>
            </a:pPr>
            <a:fld id="{1347477F-7550-43E5-8A54-212C20ADE372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pPr algn="r" eaLnBrk="1" hangingPunct="1">
                <a:buSzPct val="45000"/>
                <a:buFont typeface="Wingdings" panose="05000000000000000000" pitchFamily="2" charset="2"/>
                <a:buNone/>
              </a:pPr>
              <a:t>13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5325"/>
            <a:ext cx="4645025" cy="34829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225" y="4411844"/>
            <a:ext cx="5627421" cy="417872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9167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84763" y="8820512"/>
            <a:ext cx="3047921" cy="46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454" tIns="46547" rIns="93454" bIns="46547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45000"/>
              <a:buFont typeface="Wingdings" panose="05000000000000000000" pitchFamily="2" charset="2"/>
              <a:buNone/>
            </a:pPr>
            <a:fld id="{1347477F-7550-43E5-8A54-212C20ADE372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pPr algn="r" eaLnBrk="1" hangingPunct="1">
                <a:buSzPct val="45000"/>
                <a:buFont typeface="Wingdings" panose="05000000000000000000" pitchFamily="2" charset="2"/>
                <a:buNone/>
              </a:pPr>
              <a:t>14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5325"/>
            <a:ext cx="4645025" cy="34829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225" y="4411844"/>
            <a:ext cx="5627421" cy="417872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8074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84763" y="8820512"/>
            <a:ext cx="3047921" cy="46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454" tIns="46547" rIns="93454" bIns="46547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45000"/>
              <a:buFont typeface="Wingdings" panose="05000000000000000000" pitchFamily="2" charset="2"/>
              <a:buNone/>
            </a:pPr>
            <a:fld id="{1347477F-7550-43E5-8A54-212C20ADE372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pPr algn="r" eaLnBrk="1" hangingPunct="1">
                <a:buSzPct val="45000"/>
                <a:buFont typeface="Wingdings" panose="05000000000000000000" pitchFamily="2" charset="2"/>
                <a:buNone/>
              </a:pPr>
              <a:t>15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5325"/>
            <a:ext cx="4645025" cy="34829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225" y="4411844"/>
            <a:ext cx="5627421" cy="417872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604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84763" y="8820512"/>
            <a:ext cx="3047921" cy="46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454" tIns="46547" rIns="93454" bIns="46547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45000"/>
              <a:buFont typeface="Wingdings" panose="05000000000000000000" pitchFamily="2" charset="2"/>
              <a:buNone/>
            </a:pPr>
            <a:fld id="{1347477F-7550-43E5-8A54-212C20ADE372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pPr algn="r" eaLnBrk="1" hangingPunct="1"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5325"/>
            <a:ext cx="4645025" cy="34829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225" y="4411844"/>
            <a:ext cx="5627421" cy="417872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374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84763" y="8820512"/>
            <a:ext cx="3047921" cy="46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454" tIns="46547" rIns="93454" bIns="46547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45000"/>
              <a:buFont typeface="Wingdings" panose="05000000000000000000" pitchFamily="2" charset="2"/>
              <a:buNone/>
            </a:pPr>
            <a:fld id="{1347477F-7550-43E5-8A54-212C20ADE372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pPr algn="r" eaLnBrk="1" hangingPunct="1"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5325"/>
            <a:ext cx="4645025" cy="34829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225" y="4411844"/>
            <a:ext cx="5627421" cy="417872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589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84763" y="8820512"/>
            <a:ext cx="3047921" cy="46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454" tIns="46547" rIns="93454" bIns="46547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45000"/>
              <a:buFont typeface="Wingdings" panose="05000000000000000000" pitchFamily="2" charset="2"/>
              <a:buNone/>
            </a:pPr>
            <a:fld id="{1347477F-7550-43E5-8A54-212C20ADE372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pPr algn="r" eaLnBrk="1" hangingPunct="1"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5325"/>
            <a:ext cx="4645025" cy="34829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225" y="4411844"/>
            <a:ext cx="5627421" cy="417872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0639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84763" y="8820512"/>
            <a:ext cx="3047921" cy="46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454" tIns="46547" rIns="93454" bIns="46547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SzPct val="45000"/>
              <a:buFont typeface="Wingdings" panose="05000000000000000000" pitchFamily="2" charset="2"/>
              <a:buNone/>
            </a:pPr>
            <a:fld id="{1347477F-7550-43E5-8A54-212C20ADE372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pPr algn="r" eaLnBrk="1" hangingPunct="1">
                <a:buSzPct val="45000"/>
                <a:buFont typeface="Wingdings" panose="05000000000000000000" pitchFamily="2" charset="2"/>
                <a:buNone/>
              </a:pPr>
              <a:t>6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5325"/>
            <a:ext cx="4645025" cy="34829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225" y="4411844"/>
            <a:ext cx="5627421" cy="417872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9219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1237" y="8773877"/>
            <a:ext cx="3037575" cy="460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035" tIns="46338" rIns="93035" bIns="46338" anchor="b"/>
          <a:lstStyle/>
          <a:p>
            <a:pPr algn="r">
              <a:buSzPct val="45000"/>
              <a:tabLst>
                <a:tab pos="722307" algn="l"/>
                <a:tab pos="1444615" algn="l"/>
                <a:tab pos="2166922" algn="l"/>
                <a:tab pos="2889230" algn="l"/>
              </a:tabLst>
            </a:pPr>
            <a:fld id="{E6DAF48C-526C-4A80-AB59-81B97634A65D}" type="slidenum">
              <a:rPr lang="en-US" sz="1200">
                <a:solidFill>
                  <a:srgbClr val="000000"/>
                </a:solidFill>
                <a:cs typeface="Lucida Sans Unicode" pitchFamily="34" charset="0"/>
              </a:rPr>
              <a:pPr algn="r">
                <a:buSzPct val="45000"/>
                <a:tabLst>
                  <a:tab pos="722307" algn="l"/>
                  <a:tab pos="1444615" algn="l"/>
                  <a:tab pos="2166922" algn="l"/>
                  <a:tab pos="2889230" algn="l"/>
                </a:tabLst>
              </a:pPr>
              <a:t>7</a:t>
            </a:fld>
            <a:endParaRPr lang="en-US" sz="1200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33" y="4388517"/>
            <a:ext cx="5608320" cy="4156628"/>
          </a:xfrm>
          <a:noFill/>
          <a:ln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988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1237" y="8773877"/>
            <a:ext cx="3037575" cy="460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035" tIns="46338" rIns="93035" bIns="46338" anchor="b"/>
          <a:lstStyle/>
          <a:p>
            <a:pPr algn="r">
              <a:buSzPct val="45000"/>
              <a:tabLst>
                <a:tab pos="722307" algn="l"/>
                <a:tab pos="1444615" algn="l"/>
                <a:tab pos="2166922" algn="l"/>
                <a:tab pos="2889230" algn="l"/>
              </a:tabLst>
            </a:pPr>
            <a:fld id="{E6DAF48C-526C-4A80-AB59-81B97634A65D}" type="slidenum">
              <a:rPr lang="en-US" sz="1200">
                <a:solidFill>
                  <a:srgbClr val="000000"/>
                </a:solidFill>
                <a:cs typeface="Lucida Sans Unicode" pitchFamily="34" charset="0"/>
              </a:rPr>
              <a:pPr algn="r">
                <a:buSzPct val="45000"/>
                <a:tabLst>
                  <a:tab pos="722307" algn="l"/>
                  <a:tab pos="1444615" algn="l"/>
                  <a:tab pos="2166922" algn="l"/>
                  <a:tab pos="2889230" algn="l"/>
                </a:tabLst>
              </a:pPr>
              <a:t>8</a:t>
            </a:fld>
            <a:endParaRPr lang="en-US" sz="1200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33" y="4388517"/>
            <a:ext cx="5608320" cy="4156628"/>
          </a:xfrm>
          <a:noFill/>
          <a:ln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6846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1237" y="8773877"/>
            <a:ext cx="3037575" cy="460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035" tIns="46338" rIns="93035" bIns="46338" anchor="b"/>
          <a:lstStyle/>
          <a:p>
            <a:pPr algn="r">
              <a:buSzPct val="45000"/>
              <a:tabLst>
                <a:tab pos="722307" algn="l"/>
                <a:tab pos="1444615" algn="l"/>
                <a:tab pos="2166922" algn="l"/>
                <a:tab pos="2889230" algn="l"/>
              </a:tabLst>
            </a:pPr>
            <a:fld id="{E6DAF48C-526C-4A80-AB59-81B97634A65D}" type="slidenum">
              <a:rPr lang="en-US" sz="1200">
                <a:solidFill>
                  <a:srgbClr val="000000"/>
                </a:solidFill>
                <a:cs typeface="Lucida Sans Unicode" pitchFamily="34" charset="0"/>
              </a:rPr>
              <a:pPr algn="r">
                <a:buSzPct val="45000"/>
                <a:tabLst>
                  <a:tab pos="722307" algn="l"/>
                  <a:tab pos="1444615" algn="l"/>
                  <a:tab pos="2166922" algn="l"/>
                  <a:tab pos="2889230" algn="l"/>
                </a:tabLst>
              </a:pPr>
              <a:t>9</a:t>
            </a:fld>
            <a:endParaRPr lang="en-US" sz="1200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33" y="4388517"/>
            <a:ext cx="5608320" cy="4156628"/>
          </a:xfrm>
          <a:noFill/>
          <a:ln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619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1237" y="8773877"/>
            <a:ext cx="3037575" cy="460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035" tIns="46338" rIns="93035" bIns="46338" anchor="b"/>
          <a:lstStyle/>
          <a:p>
            <a:pPr algn="r">
              <a:buSzPct val="45000"/>
              <a:tabLst>
                <a:tab pos="722307" algn="l"/>
                <a:tab pos="1444615" algn="l"/>
                <a:tab pos="2166922" algn="l"/>
                <a:tab pos="2889230" algn="l"/>
              </a:tabLst>
            </a:pPr>
            <a:fld id="{E6DAF48C-526C-4A80-AB59-81B97634A65D}" type="slidenum">
              <a:rPr lang="en-US" sz="1200">
                <a:solidFill>
                  <a:srgbClr val="000000"/>
                </a:solidFill>
                <a:cs typeface="Lucida Sans Unicode" pitchFamily="34" charset="0"/>
              </a:rPr>
              <a:pPr algn="r">
                <a:buSzPct val="45000"/>
                <a:tabLst>
                  <a:tab pos="722307" algn="l"/>
                  <a:tab pos="1444615" algn="l"/>
                  <a:tab pos="2166922" algn="l"/>
                  <a:tab pos="2889230" algn="l"/>
                </a:tabLst>
              </a:pPr>
              <a:t>10</a:t>
            </a:fld>
            <a:endParaRPr lang="en-US" sz="1200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33" y="4388517"/>
            <a:ext cx="5608320" cy="4156628"/>
          </a:xfrm>
          <a:noFill/>
          <a:ln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490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slide2a_s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29" descr="slide6a_s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30" descr="slide7a_s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9050" y="542925"/>
            <a:ext cx="1676400" cy="5934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9850" y="542925"/>
            <a:ext cx="4876800" cy="5934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542925"/>
            <a:ext cx="6172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9850" y="2362200"/>
            <a:ext cx="3276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50" y="2362200"/>
            <a:ext cx="3276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9850" y="2362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50" y="2362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ORDtemp_footer_sea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87488" y="542925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9850" y="23622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99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99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99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99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rgbClr val="FF99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rgbClr val="FF99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rgbClr val="FF99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rgbClr val="FF9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067800" cy="472440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Impact of dimethylsulfide chemistry on sulfate</a:t>
            </a:r>
            <a:endParaRPr lang="pt-BR" sz="20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t-BR" sz="20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t-BR" sz="2000" dirty="0" smtClean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t-BR" sz="2000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sz="2000" dirty="0" smtClean="0">
                <a:solidFill>
                  <a:schemeClr val="accent2"/>
                </a:solidFill>
              </a:rPr>
              <a:t>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sz="2000" dirty="0" smtClean="0">
                <a:solidFill>
                  <a:schemeClr val="accent2"/>
                </a:solidFill>
              </a:rPr>
              <a:t>Golam Sarwar, </a:t>
            </a:r>
            <a:r>
              <a:rPr lang="pt-BR" sz="1800" dirty="0">
                <a:solidFill>
                  <a:schemeClr val="accent2"/>
                </a:solidFill>
              </a:rPr>
              <a:t>Kathleen </a:t>
            </a:r>
            <a:r>
              <a:rPr lang="pt-BR" sz="1800" dirty="0" smtClean="0">
                <a:solidFill>
                  <a:schemeClr val="accent2"/>
                </a:solidFill>
              </a:rPr>
              <a:t>Fahey, </a:t>
            </a:r>
            <a:r>
              <a:rPr lang="pt-BR" sz="1800" dirty="0">
                <a:solidFill>
                  <a:schemeClr val="accent2"/>
                </a:solidFill>
              </a:rPr>
              <a:t>Kristen </a:t>
            </a:r>
            <a:r>
              <a:rPr lang="pt-BR" sz="1800" dirty="0" smtClean="0">
                <a:solidFill>
                  <a:schemeClr val="accent2"/>
                </a:solidFill>
              </a:rPr>
              <a:t>Foley, Brett Gantt, Deborah Luecken</a:t>
            </a:r>
            <a:r>
              <a:rPr lang="pt-BR" sz="1800" dirty="0">
                <a:solidFill>
                  <a:schemeClr val="accent2"/>
                </a:solidFill>
              </a:rPr>
              <a:t>, Rohit Mathur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t-BR" sz="2000" dirty="0" smtClean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t-BR" sz="2000" dirty="0" smtClean="0">
                <a:solidFill>
                  <a:schemeClr val="accent2"/>
                </a:solidFill>
              </a:rPr>
              <a:t>October 7, </a:t>
            </a:r>
            <a:r>
              <a:rPr lang="pt-BR" sz="2000" dirty="0">
                <a:solidFill>
                  <a:schemeClr val="accent2"/>
                </a:solidFill>
              </a:rPr>
              <a:t>2015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t-BR" sz="2000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t-BR" sz="18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7"/>
              <p:cNvSpPr txBox="1">
                <a:spLocks noChangeArrowheads="1"/>
              </p:cNvSpPr>
              <p:nvPr/>
            </p:nvSpPr>
            <p:spPr bwMode="auto">
              <a:xfrm>
                <a:off x="0" y="29361"/>
                <a:ext cx="9144000" cy="6125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algn="ctr"/>
                <a:r>
                  <a:rPr lang="en-US" b="1" dirty="0" smtClean="0">
                    <a:solidFill>
                      <a:srgbClr val="C00000"/>
                    </a:solidFill>
                  </a:rPr>
                  <a:t>Impact on surface level 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9361"/>
                <a:ext cx="9144000" cy="612573"/>
              </a:xfrm>
              <a:prstGeom prst="rect">
                <a:avLst/>
              </a:prstGeom>
              <a:blipFill rotWithShape="0">
                <a:blip r:embed="rId3"/>
                <a:stretch>
                  <a:fillRect b="-13000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53386" y="685800"/>
            <a:ext cx="7428614" cy="5473051"/>
            <a:chOff x="953386" y="685800"/>
            <a:chExt cx="7428614" cy="5473051"/>
          </a:xfrm>
        </p:grpSpPr>
        <p:pic>
          <p:nvPicPr>
            <p:cNvPr id="8" name="Picture 7"/>
            <p:cNvPicPr preferRelativeResize="0"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2" r="11947" b="2574"/>
            <a:stretch/>
          </p:blipFill>
          <p:spPr>
            <a:xfrm>
              <a:off x="990600" y="3415651"/>
              <a:ext cx="3657600" cy="2743200"/>
            </a:xfrm>
            <a:prstGeom prst="rect">
              <a:avLst/>
            </a:prstGeom>
          </p:spPr>
        </p:pic>
        <p:pic>
          <p:nvPicPr>
            <p:cNvPr id="9" name="Picture 8"/>
            <p:cNvPicPr preferRelativeResize="0"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5" r="12804" b="2535"/>
            <a:stretch/>
          </p:blipFill>
          <p:spPr>
            <a:xfrm>
              <a:off x="4705350" y="685800"/>
              <a:ext cx="3657600" cy="2743200"/>
            </a:xfrm>
            <a:prstGeom prst="rect">
              <a:avLst/>
            </a:prstGeom>
          </p:spPr>
        </p:pic>
        <p:pic>
          <p:nvPicPr>
            <p:cNvPr id="10" name="Picture 9"/>
            <p:cNvPicPr preferRelativeResize="0"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8" r="11891" b="2496"/>
            <a:stretch/>
          </p:blipFill>
          <p:spPr>
            <a:xfrm>
              <a:off x="953386" y="685800"/>
              <a:ext cx="3657600" cy="2743200"/>
            </a:xfrm>
            <a:prstGeom prst="rect">
              <a:avLst/>
            </a:prstGeom>
          </p:spPr>
        </p:pic>
        <p:pic>
          <p:nvPicPr>
            <p:cNvPr id="4" name="Picture 3"/>
            <p:cNvPicPr preferRelativeResize="0">
              <a:picLocks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4" t="12800" r="-1832" b="6399"/>
            <a:stretch/>
          </p:blipFill>
          <p:spPr>
            <a:xfrm>
              <a:off x="4705350" y="3415651"/>
              <a:ext cx="3676650" cy="27432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105400" y="3352800"/>
              <a:ext cx="19463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Enhancement of sulfate over US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43830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7"/>
              <p:cNvSpPr txBox="1">
                <a:spLocks noChangeArrowheads="1"/>
              </p:cNvSpPr>
              <p:nvPr/>
            </p:nvSpPr>
            <p:spPr bwMode="auto">
              <a:xfrm>
                <a:off x="0" y="29361"/>
                <a:ext cx="9144000" cy="6125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algn="ctr"/>
                <a:r>
                  <a:rPr lang="en-US" b="1" dirty="0" smtClean="0">
                    <a:solidFill>
                      <a:srgbClr val="C00000"/>
                    </a:solidFill>
                  </a:rPr>
                  <a:t>Comparison of predicted 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with observed data   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9361"/>
                <a:ext cx="9144000" cy="612573"/>
              </a:xfrm>
              <a:prstGeom prst="rect">
                <a:avLst/>
              </a:prstGeom>
              <a:blipFill rotWithShape="0">
                <a:blip r:embed="rId4"/>
                <a:stretch>
                  <a:fillRect b="-13000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0" y="525108"/>
            <a:ext cx="8915400" cy="5799492"/>
            <a:chOff x="0" y="525108"/>
            <a:chExt cx="8915400" cy="5799492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6049687"/>
                </p:ext>
              </p:extLst>
            </p:nvPr>
          </p:nvGraphicFramePr>
          <p:xfrm>
            <a:off x="0" y="525108"/>
            <a:ext cx="8915400" cy="3513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2" name="Acrobat Document" r:id="rId5" imgW="6034932" imgH="2080192" progId="Acrobat.Document.11">
                    <p:embed/>
                  </p:oleObj>
                </mc:Choice>
                <mc:Fallback>
                  <p:oleObj name="Acrobat Document" r:id="rId5" imgW="6034932" imgH="2080192" progId="Acrobat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0" y="525108"/>
                          <a:ext cx="8915400" cy="35134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3"/>
            <p:cNvGrpSpPr/>
            <p:nvPr/>
          </p:nvGrpSpPr>
          <p:grpSpPr>
            <a:xfrm>
              <a:off x="2590800" y="3918280"/>
              <a:ext cx="4895165" cy="2406320"/>
              <a:chOff x="2590800" y="3918280"/>
              <a:chExt cx="4895165" cy="2406320"/>
            </a:xfrm>
          </p:grpSpPr>
          <p:pic>
            <p:nvPicPr>
              <p:cNvPr id="9" name="Picture 8"/>
              <p:cNvPicPr preferRelativeResize="0">
                <a:picLocks/>
              </p:cNvPicPr>
              <p:nvPr/>
            </p:nvPicPr>
            <p:blipFill rotWithShape="1">
              <a:blip r:embed="rId7"/>
              <a:srcRect r="50039"/>
              <a:stretch/>
            </p:blipFill>
            <p:spPr>
              <a:xfrm>
                <a:off x="2590800" y="4038600"/>
                <a:ext cx="4568414" cy="2286000"/>
              </a:xfrm>
              <a:prstGeom prst="rect">
                <a:avLst/>
              </a:prstGeom>
            </p:spPr>
          </p:pic>
          <p:cxnSp>
            <p:nvCxnSpPr>
              <p:cNvPr id="10" name="Straight Arrow Connector 9"/>
              <p:cNvCxnSpPr/>
              <p:nvPr/>
            </p:nvCxnSpPr>
            <p:spPr>
              <a:xfrm>
                <a:off x="7162800" y="5486400"/>
                <a:ext cx="0" cy="4572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 rot="16200000">
                <a:off x="6728418" y="5554087"/>
                <a:ext cx="1207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improvement</a:t>
                </a:r>
                <a:endParaRPr lang="en-US" sz="1400" b="1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7162800" y="4495800"/>
                <a:ext cx="1" cy="3810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-5400000">
                <a:off x="6717427" y="4360067"/>
                <a:ext cx="1191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deterioration</a:t>
                </a:r>
                <a:endParaRPr lang="en-US" sz="1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200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" name="Rectangle 27"/>
          <p:cNvSpPr txBox="1">
            <a:spLocks noChangeArrowheads="1"/>
          </p:cNvSpPr>
          <p:nvPr/>
        </p:nvSpPr>
        <p:spPr bwMode="auto">
          <a:xfrm>
            <a:off x="0" y="29361"/>
            <a:ext cx="9144000" cy="612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Model performance at coastal sites    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" y="685800"/>
            <a:ext cx="7315200" cy="5486400"/>
            <a:chOff x="762000" y="685800"/>
            <a:chExt cx="7315200" cy="5486400"/>
          </a:xfrm>
        </p:grpSpPr>
        <p:grpSp>
          <p:nvGrpSpPr>
            <p:cNvPr id="7" name="Group 6"/>
            <p:cNvGrpSpPr/>
            <p:nvPr/>
          </p:nvGrpSpPr>
          <p:grpSpPr>
            <a:xfrm>
              <a:off x="762000" y="685800"/>
              <a:ext cx="7315200" cy="2286000"/>
              <a:chOff x="685800" y="685800"/>
              <a:chExt cx="7315200" cy="2286000"/>
            </a:xfrm>
          </p:grpSpPr>
          <p:pic>
            <p:nvPicPr>
              <p:cNvPr id="3" name="Picture 2"/>
              <p:cNvPicPr preferRelativeResize="0">
                <a:picLocks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99" b="18000"/>
              <a:stretch/>
            </p:blipFill>
            <p:spPr>
              <a:xfrm>
                <a:off x="1219200" y="685800"/>
                <a:ext cx="6400800" cy="228600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685800" y="1726853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accent2"/>
                    </a:solidFill>
                  </a:rPr>
                  <a:t>5 CSN &amp; </a:t>
                </a:r>
              </a:p>
              <a:p>
                <a:r>
                  <a:rPr lang="en-US" sz="1200" b="1" dirty="0" smtClean="0">
                    <a:solidFill>
                      <a:schemeClr val="accent2"/>
                    </a:solidFill>
                  </a:rPr>
                  <a:t>4 IMPROVE sites 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324600" y="1900535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accent2"/>
                    </a:solidFill>
                  </a:rPr>
                  <a:t>2 CASTNET, 10 CSN, 3 IMPROVE sites </a:t>
                </a:r>
              </a:p>
            </p:txBody>
          </p:sp>
        </p:grpSp>
        <p:pic>
          <p:nvPicPr>
            <p:cNvPr id="4" name="Picture 3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971800"/>
              <a:ext cx="7315200" cy="320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9316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1" y="0"/>
            <a:ext cx="8762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</a:pPr>
            <a:r>
              <a:rPr lang="en-US" b="1" dirty="0" smtClean="0">
                <a:solidFill>
                  <a:srgbClr val="C00000"/>
                </a:solidFill>
              </a:rPr>
              <a:t>Overall contribution of the DMS chemistry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0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" y="609600"/>
                <a:ext cx="8915399" cy="5730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2000" dirty="0" smtClean="0">
                    <a:solidFill>
                      <a:srgbClr val="C00000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Over seawater (only surface layer)</a:t>
                </a:r>
              </a:p>
              <a:p>
                <a:pPr marL="800100" lvl="1" indent="-342900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Mean </a:t>
                </a:r>
                <a:r>
                  <a:rPr lang="en-US" sz="2000" dirty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DMS </a:t>
                </a: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over seawater = </a:t>
                </a:r>
                <a:r>
                  <a:rPr lang="en-US" sz="2000" dirty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168 </a:t>
                </a:r>
                <a:r>
                  <a:rPr lang="en-US" sz="2000" dirty="0" err="1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pptv</a:t>
                </a: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endParaRPr lang="en-US" sz="2000" dirty="0">
                  <a:solidFill>
                    <a:srgbClr val="0033CC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800100" lvl="1" indent="-342900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Mean additional SO</a:t>
                </a:r>
                <a:r>
                  <a:rPr lang="en-US" sz="2000" baseline="-25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2000" dirty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over seawater = 34 </a:t>
                </a:r>
                <a:r>
                  <a:rPr lang="en-US" sz="2000" dirty="0" err="1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pptv</a:t>
                </a:r>
                <a:r>
                  <a:rPr lang="en-US" sz="2000" dirty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</a:p>
              <a:p>
                <a:pPr marL="800100" lvl="1" indent="-342900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Mean  MSA </a:t>
                </a:r>
                <a:r>
                  <a:rPr lang="en-US" sz="2000" dirty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over seawater = </a:t>
                </a: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11 </a:t>
                </a:r>
                <a:r>
                  <a:rPr lang="en-US" sz="2000" dirty="0" err="1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pptv</a:t>
                </a: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= 0.04 </a:t>
                </a:r>
                <a:r>
                  <a:rPr lang="en-US" sz="2000" dirty="0" smtClean="0">
                    <a:solidFill>
                      <a:srgbClr val="0033CC"/>
                    </a:solidFill>
                    <a:latin typeface="Symbol" panose="05050102010706020507" pitchFamily="18" charset="2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</a:t>
                </a: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g/m</a:t>
                </a:r>
                <a:r>
                  <a:rPr lang="en-US" sz="2000" baseline="30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 </a:t>
                </a:r>
                <a:endParaRPr lang="en-US" sz="2000" dirty="0" smtClean="0">
                  <a:solidFill>
                    <a:srgbClr val="0033CC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800100" lvl="1" indent="-342900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Mean additional </a:t>
                </a:r>
                <a:r>
                  <a:rPr lang="en-US" sz="2000" dirty="0">
                    <a:solidFill>
                      <a:srgbClr val="0033CC"/>
                    </a:solidFill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over </a:t>
                </a:r>
                <a:r>
                  <a:rPr lang="en-US" sz="2000" dirty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seawater = 0.7 </a:t>
                </a:r>
                <a:r>
                  <a:rPr lang="en-US" sz="2000" dirty="0">
                    <a:solidFill>
                      <a:srgbClr val="0033CC"/>
                    </a:solidFill>
                    <a:latin typeface="Symbol" panose="05050102010706020507" pitchFamily="18" charset="2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</a:t>
                </a:r>
                <a:r>
                  <a:rPr lang="en-US" sz="2000" dirty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g/m</a:t>
                </a:r>
                <a:r>
                  <a:rPr lang="en-US" sz="2000" baseline="30000" dirty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  <a:r>
                  <a:rPr lang="en-US" sz="2000" dirty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</a:p>
              <a:p>
                <a:pPr marL="800100" lvl="1" indent="-342900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MSA/</a:t>
                </a:r>
                <a:r>
                  <a:rPr lang="en-US" sz="2000" dirty="0">
                    <a:solidFill>
                      <a:srgbClr val="0033CC"/>
                    </a:solidFill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ratio over seawater = 0.06 </a:t>
                </a:r>
                <a:endParaRPr lang="en-US" sz="2000" dirty="0" smtClean="0">
                  <a:solidFill>
                    <a:srgbClr val="0033CC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800100" lvl="1" indent="-342900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Measured MSA/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values at remote </a:t>
                </a:r>
                <a:r>
                  <a:rPr lang="en-US" sz="2000" dirty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oceanic </a:t>
                </a: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areas = 0.04-0.07 </a:t>
                </a:r>
              </a:p>
              <a:p>
                <a:pPr marL="800100" lvl="1" indent="-342900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Contribution of DMS </a:t>
                </a:r>
                <a:r>
                  <a:rPr lang="en-US" sz="2000" dirty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chemistry </a:t>
                </a: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to mean 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concentration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= 44%</a:t>
                </a:r>
                <a:endParaRPr lang="en-US" sz="2000" dirty="0">
                  <a:solidFill>
                    <a:srgbClr val="0033CC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sz="2000" dirty="0" smtClean="0">
                    <a:solidFill>
                      <a:srgbClr val="C00000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Over the entire NH (all layers)</a:t>
                </a:r>
                <a:endParaRPr lang="en-US" sz="2000" dirty="0">
                  <a:solidFill>
                    <a:srgbClr val="0033CC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800100" lvl="1" indent="-342900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Total 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burden without the DMS chemistry = 0.73 </a:t>
                </a:r>
                <a:r>
                  <a:rPr lang="en-US" sz="2000" dirty="0" err="1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TgS</a:t>
                </a:r>
                <a:endParaRPr lang="en-US" sz="2000" dirty="0">
                  <a:solidFill>
                    <a:srgbClr val="0033CC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800100" lvl="1" indent="-342900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Total </a:t>
                </a:r>
                <a:r>
                  <a:rPr lang="en-US" sz="2000" dirty="0">
                    <a:solidFill>
                      <a:srgbClr val="0033CC"/>
                    </a:solidFill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burden </a:t>
                </a: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with </a:t>
                </a:r>
                <a:r>
                  <a:rPr lang="en-US" sz="2000" dirty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the DMS chemistry = </a:t>
                </a: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0.93 </a:t>
                </a:r>
                <a:r>
                  <a:rPr lang="en-US" sz="2000" dirty="0" err="1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TgS</a:t>
                </a:r>
                <a:endParaRPr lang="en-US" sz="2000" dirty="0">
                  <a:solidFill>
                    <a:srgbClr val="0033CC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800100" lvl="1" indent="-342900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Contribution of DMS chemistry to the total 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burden = 22%</a:t>
                </a:r>
              </a:p>
              <a:p>
                <a:pPr marL="1257300" lvl="2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dirty="0" err="1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Kloster</a:t>
                </a:r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et al. (2006) reported DMS contribution to </a:t>
                </a:r>
                <a:r>
                  <a:rPr lang="en-US" sz="2000" dirty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total </a:t>
                </a:r>
                <a:r>
                  <a:rPr lang="en-US" sz="2000" dirty="0">
                    <a:solidFill>
                      <a:srgbClr val="0033CC"/>
                    </a:solidFill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  <m:r>
                      <a:rPr lang="en-US" sz="200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= 18%</a:t>
                </a:r>
                <a:endParaRPr lang="en-US" sz="2000" b="0" i="0" dirty="0" smtClean="0">
                  <a:solidFill>
                    <a:srgbClr val="0033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09600"/>
                <a:ext cx="8915399" cy="5730287"/>
              </a:xfrm>
              <a:prstGeom prst="rect">
                <a:avLst/>
              </a:prstGeom>
              <a:blipFill rotWithShape="0">
                <a:blip r:embed="rId3"/>
                <a:stretch>
                  <a:fillRect l="-752" b="-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854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1" y="0"/>
            <a:ext cx="8762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</a:pPr>
            <a:r>
              <a:rPr lang="en-US" b="1" dirty="0" smtClean="0">
                <a:solidFill>
                  <a:srgbClr val="C00000"/>
                </a:solidFill>
              </a:rPr>
              <a:t>Comparison with previous DMS modeling work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0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" y="609600"/>
                <a:ext cx="9067800" cy="5646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Using GEOS-CHEM model, Park et al. (2004) reported that natural emissions contribute 0.11 </a:t>
                </a:r>
                <a:r>
                  <a:rPr lang="en-US" sz="2000" dirty="0">
                    <a:solidFill>
                      <a:srgbClr val="3333FF"/>
                    </a:solidFill>
                    <a:latin typeface="Symbol" panose="05050102010706020507" pitchFamily="18" charset="2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</a:t>
                </a:r>
                <a:r>
                  <a:rPr lang="en-US" sz="2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g/m</a:t>
                </a:r>
                <a:r>
                  <a:rPr lang="en-US" sz="2000" baseline="30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  <a:r>
                  <a:rPr lang="en-US" sz="2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of </a:t>
                </a:r>
                <a:r>
                  <a:rPr lang="en-US" sz="2000" dirty="0">
                    <a:solidFill>
                      <a:srgbClr val="0033CC"/>
                    </a:solidFill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in the eastern/western US (annual)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Using regional CMAQ model, Mueller and Mallard (2011) reported </a:t>
                </a:r>
                <a:r>
                  <a:rPr lang="en-US" sz="2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that </a:t>
                </a: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DMS/H</a:t>
                </a:r>
                <a:r>
                  <a:rPr lang="en-US" sz="2000" baseline="-25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</a:t>
                </a: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 emissions </a:t>
                </a:r>
                <a:r>
                  <a:rPr lang="en-US" sz="2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contribute </a:t>
                </a: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0.01-0.11 </a:t>
                </a:r>
                <a:r>
                  <a:rPr lang="en-US" sz="2000" dirty="0">
                    <a:solidFill>
                      <a:srgbClr val="3333FF"/>
                    </a:solidFill>
                    <a:latin typeface="Symbol" panose="05050102010706020507" pitchFamily="18" charset="2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</a:t>
                </a:r>
                <a:r>
                  <a:rPr lang="en-US" sz="2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g/m</a:t>
                </a:r>
                <a:r>
                  <a:rPr lang="en-US" sz="2000" baseline="30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  <a:r>
                  <a:rPr lang="en-US" sz="2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of </a:t>
                </a:r>
                <a:r>
                  <a:rPr lang="en-US" sz="2000" dirty="0">
                    <a:solidFill>
                      <a:srgbClr val="0033CC"/>
                    </a:solidFill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in different US regions </a:t>
                </a:r>
                <a:r>
                  <a:rPr lang="en-US" sz="2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(annual)</a:t>
                </a:r>
              </a:p>
              <a:p>
                <a:pPr marL="800100" lvl="1" indent="-342900">
                  <a:lnSpc>
                    <a:spcPct val="13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Largest impact 0.11 </a:t>
                </a:r>
                <a:r>
                  <a:rPr lang="en-US" sz="2000" dirty="0" smtClean="0">
                    <a:solidFill>
                      <a:srgbClr val="3333FF"/>
                    </a:solidFill>
                    <a:latin typeface="Symbol" panose="05050102010706020507" pitchFamily="18" charset="2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</a:t>
                </a: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g/m</a:t>
                </a:r>
                <a:r>
                  <a:rPr lang="en-US" sz="2000" baseline="30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in Florida  </a:t>
                </a:r>
                <a:endParaRPr lang="en-US" sz="2000" dirty="0">
                  <a:solidFill>
                    <a:srgbClr val="3333FF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Our model impacts on summertime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endParaRPr lang="en-US" sz="2000" dirty="0" smtClean="0">
                  <a:solidFill>
                    <a:srgbClr val="3333FF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800100" lvl="2" indent="-342900">
                  <a:lnSpc>
                    <a:spcPct val="13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0.18 </a:t>
                </a:r>
                <a:r>
                  <a:rPr lang="en-US" sz="2000" dirty="0">
                    <a:solidFill>
                      <a:srgbClr val="3333FF"/>
                    </a:solidFill>
                    <a:latin typeface="Symbol" panose="05050102010706020507" pitchFamily="18" charset="2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</a:t>
                </a:r>
                <a:r>
                  <a:rPr lang="en-US" sz="2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g/m</a:t>
                </a:r>
                <a:r>
                  <a:rPr lang="en-US" sz="2000" baseline="30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  <a:r>
                  <a:rPr lang="en-US" sz="2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averaged over the entire US  </a:t>
                </a:r>
                <a:endParaRPr lang="en-US" sz="2000" dirty="0">
                  <a:solidFill>
                    <a:srgbClr val="3333FF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800100" lvl="2" indent="-342900">
                  <a:lnSpc>
                    <a:spcPct val="13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0.29 </a:t>
                </a:r>
                <a:r>
                  <a:rPr lang="en-US" sz="2000" dirty="0">
                    <a:solidFill>
                      <a:srgbClr val="3333FF"/>
                    </a:solidFill>
                    <a:latin typeface="Symbol" panose="05050102010706020507" pitchFamily="18" charset="2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</a:t>
                </a:r>
                <a:r>
                  <a:rPr lang="en-US" sz="2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g/m</a:t>
                </a:r>
                <a:r>
                  <a:rPr lang="en-US" sz="2000" baseline="30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  <a:r>
                  <a:rPr lang="en-US" sz="2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averaged over Pacific coastal states </a:t>
                </a:r>
              </a:p>
              <a:p>
                <a:pPr marL="800100" lvl="2" indent="-342900">
                  <a:lnSpc>
                    <a:spcPct val="13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0.33 </a:t>
                </a:r>
                <a:r>
                  <a:rPr lang="en-US" sz="2000" dirty="0">
                    <a:solidFill>
                      <a:srgbClr val="3333FF"/>
                    </a:solidFill>
                    <a:latin typeface="Symbol" panose="05050102010706020507" pitchFamily="18" charset="2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</a:t>
                </a:r>
                <a:r>
                  <a:rPr lang="en-US" sz="2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g/m</a:t>
                </a:r>
                <a:r>
                  <a:rPr lang="en-US" sz="2000" baseline="30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  <a:r>
                  <a:rPr lang="en-US" sz="2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averaged over </a:t>
                </a: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Gulf coastal </a:t>
                </a:r>
                <a:r>
                  <a:rPr lang="en-US" sz="2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states </a:t>
                </a:r>
              </a:p>
              <a:p>
                <a:pPr marL="800100" lvl="2" indent="-342900">
                  <a:lnSpc>
                    <a:spcPct val="13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0.21 </a:t>
                </a:r>
                <a:r>
                  <a:rPr lang="en-US" sz="2000" dirty="0">
                    <a:solidFill>
                      <a:srgbClr val="3333FF"/>
                    </a:solidFill>
                    <a:latin typeface="Symbol" panose="05050102010706020507" pitchFamily="18" charset="2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</a:t>
                </a:r>
                <a:r>
                  <a:rPr lang="en-US" sz="2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g/m</a:t>
                </a:r>
                <a:r>
                  <a:rPr lang="en-US" sz="2000" baseline="30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  <a:r>
                  <a:rPr lang="en-US" sz="2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averaged over Atlantic coastal states  </a:t>
                </a:r>
              </a:p>
              <a:p>
                <a:pPr indent="-4572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Potential reasons for larger impacts</a:t>
                </a:r>
              </a:p>
              <a:p>
                <a:pPr lvl="2" indent="-457200">
                  <a:lnSpc>
                    <a:spcPct val="130000"/>
                  </a:lnSpc>
                  <a:buFont typeface="Courier New" panose="02070309020205020404" pitchFamily="49" charset="0"/>
                  <a:buChar char="o"/>
                </a:pPr>
                <a:r>
                  <a:rPr lang="en-US" sz="19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Park et al. emissions are lower, summertime vs annual, </a:t>
                </a:r>
                <a:r>
                  <a:rPr lang="en-US" sz="1900" dirty="0" err="1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BrO</a:t>
                </a:r>
                <a:r>
                  <a:rPr lang="en-US" sz="19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pathway not used  </a:t>
                </a:r>
              </a:p>
              <a:p>
                <a:pPr lvl="2" indent="-457200">
                  <a:lnSpc>
                    <a:spcPct val="130000"/>
                  </a:lnSpc>
                  <a:buFont typeface="Courier New" panose="02070309020205020404" pitchFamily="49" charset="0"/>
                  <a:buChar char="o"/>
                </a:pPr>
                <a:r>
                  <a:rPr lang="en-US" sz="19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Mueller and Mallard emissions are similar but </a:t>
                </a:r>
                <a:r>
                  <a:rPr lang="en-US" sz="19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used a regional </a:t>
                </a:r>
                <a:r>
                  <a:rPr lang="en-US" sz="19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model, summer </a:t>
                </a:r>
              </a:p>
              <a:p>
                <a:pPr marL="457200" lvl="2">
                  <a:lnSpc>
                    <a:spcPct val="130000"/>
                  </a:lnSpc>
                </a:pPr>
                <a:r>
                  <a:rPr lang="en-US" sz="19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vs annual, gas &amp; aqueous-phase chemistry were used but not </a:t>
                </a:r>
                <a:r>
                  <a:rPr lang="en-US" sz="1900" dirty="0" err="1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BrO</a:t>
                </a:r>
                <a:r>
                  <a:rPr lang="en-US" sz="1900" dirty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19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pathway</a:t>
                </a:r>
                <a:endParaRPr lang="en-US" sz="1900" dirty="0">
                  <a:solidFill>
                    <a:srgbClr val="3333FF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09600"/>
                <a:ext cx="9067800" cy="5646546"/>
              </a:xfrm>
              <a:prstGeom prst="rect">
                <a:avLst/>
              </a:prstGeom>
              <a:blipFill rotWithShape="0">
                <a:blip r:embed="rId3"/>
                <a:stretch>
                  <a:fillRect l="-605" r="-67" b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961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47800" y="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</a:pPr>
            <a:r>
              <a:rPr lang="en-US" sz="2400" b="1" dirty="0" smtClean="0">
                <a:solidFill>
                  <a:srgbClr val="C00000"/>
                </a:solidFill>
              </a:rPr>
              <a:t>Summary and future plan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0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" y="685800"/>
                <a:ext cx="9081977" cy="3979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Summary</a:t>
                </a:r>
              </a:p>
              <a:p>
                <a:pPr marL="800100" lvl="1" indent="-342900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DMS gas-phase chemistry is implemented into hemispheric CMAQ model </a:t>
                </a:r>
              </a:p>
              <a:p>
                <a:pPr marL="800100" lvl="1" indent="-342900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DMS chemistry has larger impact on 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over seawater/coastal areas </a:t>
                </a:r>
              </a:p>
              <a:p>
                <a:pPr marL="800100" lvl="1" indent="-342900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Enhanced </a:t>
                </a:r>
                <a:r>
                  <a:rPr lang="en-US" sz="2000" dirty="0">
                    <a:solidFill>
                      <a:srgbClr val="0033CC"/>
                    </a:solidFill>
                  </a:rPr>
                  <a:t>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improves model performance in coastal areas</a:t>
                </a:r>
              </a:p>
              <a:p>
                <a:pPr marL="342900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Future work</a:t>
                </a:r>
              </a:p>
              <a:p>
                <a:pPr marL="800100" lvl="1" indent="-342900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Extend the work to include aqueous-phase chemistry</a:t>
                </a:r>
              </a:p>
              <a:p>
                <a:pPr marL="800100" lvl="1" indent="-342900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Perform annual simulation and examine seasonal impacts</a:t>
                </a:r>
              </a:p>
              <a:p>
                <a:pPr marL="800100" lvl="1" indent="-342900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solidFill>
                      <a:srgbClr val="3333FF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Perform comprehensive evaluation with observations from remote sites, aircraft-based measurements, and ship-based measurements   </a:t>
                </a:r>
                <a:endParaRPr lang="en-US" sz="2000" dirty="0">
                  <a:solidFill>
                    <a:srgbClr val="3333FF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85800"/>
                <a:ext cx="9081977" cy="3979423"/>
              </a:xfrm>
              <a:prstGeom prst="rect">
                <a:avLst/>
              </a:prstGeom>
              <a:blipFill rotWithShape="0">
                <a:blip r:embed="rId3"/>
                <a:stretch>
                  <a:fillRect l="-604"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080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47800" y="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Sources 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76200" y="457200"/>
            <a:ext cx="9296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140000"/>
              </a:lnSpc>
            </a:pPr>
            <a:r>
              <a:rPr lang="en-US" sz="1800" dirty="0" smtClean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•</a:t>
            </a:r>
            <a:r>
              <a:rPr lang="en-US" sz="1800" dirty="0">
                <a:solidFill>
                  <a:srgbClr val="3333FF"/>
                </a:solidFill>
              </a:rPr>
              <a:t>   </a:t>
            </a:r>
            <a:r>
              <a:rPr lang="en-US" sz="1800" dirty="0" smtClean="0">
                <a:solidFill>
                  <a:srgbClr val="3333FF"/>
                </a:solidFill>
              </a:rPr>
              <a:t>DMS is emitted from natural sources </a:t>
            </a:r>
            <a:r>
              <a:rPr lang="en-US" sz="1800" dirty="0">
                <a:solidFill>
                  <a:srgbClr val="3333FF"/>
                </a:solidFill>
              </a:rPr>
              <a:t>(Seinfeld and </a:t>
            </a:r>
            <a:r>
              <a:rPr lang="en-US" sz="1800" dirty="0" err="1">
                <a:solidFill>
                  <a:srgbClr val="3333FF"/>
                </a:solidFill>
              </a:rPr>
              <a:t>Pandis</a:t>
            </a:r>
            <a:r>
              <a:rPr lang="en-US" sz="1800" dirty="0">
                <a:solidFill>
                  <a:srgbClr val="3333FF"/>
                </a:solidFill>
              </a:rPr>
              <a:t>, 1998)</a:t>
            </a: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3333FF"/>
                </a:solidFill>
              </a:rPr>
              <a:t>Oceans</a:t>
            </a:r>
            <a:r>
              <a:rPr lang="en-US" sz="1800" dirty="0">
                <a:solidFill>
                  <a:srgbClr val="3333FF"/>
                </a:solidFill>
              </a:rPr>
              <a:t>: 15-25 Tg/yr (these estimates have been revised in recent </a:t>
            </a:r>
            <a:r>
              <a:rPr lang="en-US" sz="1800" dirty="0" smtClean="0">
                <a:solidFill>
                  <a:srgbClr val="3333FF"/>
                </a:solidFill>
              </a:rPr>
              <a:t>years)</a:t>
            </a: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3333FF"/>
                </a:solidFill>
              </a:rPr>
              <a:t>Wetlands: 0.003-0.68 Tg/yr </a:t>
            </a: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3333FF"/>
                </a:solidFill>
              </a:rPr>
              <a:t>Plants and soil: 0.05-0.16 Tg/yr</a:t>
            </a: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3333FF"/>
                </a:solidFill>
              </a:rPr>
              <a:t>The largest emissions source is the ocean; therefore we focus on oceanic DMS</a:t>
            </a:r>
          </a:p>
          <a:p>
            <a:pPr>
              <a:lnSpc>
                <a:spcPct val="140000"/>
              </a:lnSpc>
            </a:pPr>
            <a:r>
              <a:rPr lang="en-US" sz="1800" dirty="0" smtClean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•</a:t>
            </a:r>
            <a:r>
              <a:rPr lang="en-US" sz="1800" dirty="0" smtClean="0">
                <a:solidFill>
                  <a:srgbClr val="3333FF"/>
                </a:solidFill>
              </a:rPr>
              <a:t>  Oceanic DMS emissions</a:t>
            </a:r>
            <a:endParaRPr lang="en-US" sz="1800" dirty="0">
              <a:solidFill>
                <a:srgbClr val="3333FF"/>
              </a:solidFill>
            </a:endParaRP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66FF"/>
                </a:solidFill>
              </a:rPr>
              <a:t>Marine organisms (phytoplankton) </a:t>
            </a:r>
            <a:r>
              <a:rPr lang="en-US" sz="1800" dirty="0" smtClean="0">
                <a:solidFill>
                  <a:srgbClr val="0066FF"/>
                </a:solidFill>
              </a:rPr>
              <a:t>emit DMS</a:t>
            </a: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066FF"/>
                </a:solidFill>
              </a:rPr>
              <a:t>Phytoplankton contains </a:t>
            </a:r>
            <a:r>
              <a:rPr lang="en-US" sz="1800" dirty="0" err="1" smtClean="0">
                <a:solidFill>
                  <a:srgbClr val="0066FF"/>
                </a:solidFill>
              </a:rPr>
              <a:t>dimethylsulfoniopropionate</a:t>
            </a:r>
            <a:r>
              <a:rPr lang="en-US" sz="1800" dirty="0" smtClean="0">
                <a:solidFill>
                  <a:srgbClr val="0066FF"/>
                </a:solidFill>
              </a:rPr>
              <a:t> </a:t>
            </a:r>
            <a:r>
              <a:rPr lang="en-US" sz="1800" dirty="0">
                <a:solidFill>
                  <a:srgbClr val="0066FF"/>
                </a:solidFill>
              </a:rPr>
              <a:t>(DMSP) </a:t>
            </a:r>
            <a:r>
              <a:rPr lang="en-US" sz="1800" dirty="0" smtClean="0">
                <a:solidFill>
                  <a:srgbClr val="0066FF"/>
                </a:solidFill>
              </a:rPr>
              <a:t>which is broken down by microbes to eventually produce DMS. A </a:t>
            </a:r>
            <a:r>
              <a:rPr lang="en-US" sz="1800" dirty="0">
                <a:solidFill>
                  <a:srgbClr val="0066FF"/>
                </a:solidFill>
              </a:rPr>
              <a:t>small fraction of DMS escapes into </a:t>
            </a:r>
            <a:r>
              <a:rPr lang="en-US" sz="1800" dirty="0" smtClean="0">
                <a:solidFill>
                  <a:srgbClr val="0066FF"/>
                </a:solidFill>
              </a:rPr>
              <a:t>atmosphere</a:t>
            </a:r>
          </a:p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•</a:t>
            </a:r>
            <a:r>
              <a:rPr lang="en-US" sz="1800" dirty="0">
                <a:solidFill>
                  <a:srgbClr val="3333FF"/>
                </a:solidFill>
              </a:rPr>
              <a:t>  The existence of DMS in ocean water was first suggested by Lovelock et al. (1972) </a:t>
            </a: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333FF"/>
                </a:solidFill>
              </a:rPr>
              <a:t>Since then DMS levels in seawater have been measured in many campaigns </a:t>
            </a:r>
            <a:endParaRPr lang="en-US" sz="1800" dirty="0" smtClean="0">
              <a:solidFill>
                <a:srgbClr val="3333FF"/>
              </a:solidFill>
            </a:endParaRP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3333FF"/>
                </a:solidFill>
              </a:rPr>
              <a:t>A </a:t>
            </a:r>
            <a:r>
              <a:rPr lang="en-US" sz="1800" dirty="0">
                <a:solidFill>
                  <a:srgbClr val="3333FF"/>
                </a:solidFill>
              </a:rPr>
              <a:t>global database of DMS in seawater was developed </a:t>
            </a:r>
            <a:r>
              <a:rPr lang="en-US" sz="1800" dirty="0" smtClean="0">
                <a:solidFill>
                  <a:srgbClr val="3333FF"/>
                </a:solidFill>
              </a:rPr>
              <a:t>using measured </a:t>
            </a:r>
            <a:r>
              <a:rPr lang="en-US" sz="1800" dirty="0">
                <a:solidFill>
                  <a:srgbClr val="3333FF"/>
                </a:solidFill>
              </a:rPr>
              <a:t>data and </a:t>
            </a:r>
            <a:r>
              <a:rPr lang="en-US" sz="1800" dirty="0" smtClean="0">
                <a:solidFill>
                  <a:srgbClr val="3333FF"/>
                </a:solidFill>
              </a:rPr>
              <a:t>by applying </a:t>
            </a:r>
            <a:r>
              <a:rPr lang="en-US" sz="1800" dirty="0">
                <a:solidFill>
                  <a:srgbClr val="3333FF"/>
                </a:solidFill>
              </a:rPr>
              <a:t>interpolation, extrapolation, and objective analysis </a:t>
            </a:r>
          </a:p>
          <a:p>
            <a:pPr marL="742950" lvl="1" indent="-285750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rgbClr val="0066FF"/>
              </a:solidFill>
            </a:endParaRPr>
          </a:p>
          <a:p>
            <a:pPr marL="742950" lvl="1" indent="-285750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rgbClr val="3333FF"/>
              </a:solidFill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0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05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C00000"/>
                </a:solidFill>
              </a:rPr>
              <a:t>Global database of DMS concentration in seawater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76200" y="713642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140000"/>
              </a:lnSpc>
            </a:pPr>
            <a:r>
              <a:rPr lang="en-US" sz="1800" dirty="0" smtClean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•</a:t>
            </a:r>
            <a:r>
              <a:rPr lang="en-US" sz="1800" dirty="0">
                <a:solidFill>
                  <a:srgbClr val="3333FF"/>
                </a:solidFill>
              </a:rPr>
              <a:t>   K</a:t>
            </a:r>
            <a:r>
              <a:rPr lang="en-US" sz="1800" dirty="0" smtClean="0">
                <a:solidFill>
                  <a:srgbClr val="3333FF"/>
                </a:solidFill>
              </a:rPr>
              <a:t>ettle et al. (1999) prepared the first global database of DMS concentrations in seawater </a:t>
            </a: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3333FF"/>
                </a:solidFill>
              </a:rPr>
              <a:t>Included measurements from individual scientists </a:t>
            </a: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3333FF"/>
                </a:solidFill>
              </a:rPr>
              <a:t>Number of measurements &gt; 15,000 </a:t>
            </a: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333FF"/>
                </a:solidFill>
              </a:rPr>
              <a:t>They </a:t>
            </a:r>
            <a:r>
              <a:rPr lang="en-US" sz="1800" dirty="0" smtClean="0">
                <a:solidFill>
                  <a:srgbClr val="3333FF"/>
                </a:solidFill>
              </a:rPr>
              <a:t>developed monthly </a:t>
            </a:r>
            <a:r>
              <a:rPr lang="en-US" sz="1800" dirty="0">
                <a:solidFill>
                  <a:srgbClr val="3333FF"/>
                </a:solidFill>
              </a:rPr>
              <a:t>climatology of DMS for oceans (1</a:t>
            </a:r>
            <a:r>
              <a:rPr lang="en-US" sz="1800" baseline="30000" dirty="0">
                <a:solidFill>
                  <a:srgbClr val="3333FF"/>
                </a:solidFill>
              </a:rPr>
              <a:t>0 </a:t>
            </a:r>
            <a:r>
              <a:rPr lang="en-US" sz="1800" dirty="0">
                <a:solidFill>
                  <a:srgbClr val="3333FF"/>
                </a:solidFill>
              </a:rPr>
              <a:t> x 1</a:t>
            </a:r>
            <a:r>
              <a:rPr lang="en-US" sz="1800" baseline="30000" dirty="0">
                <a:solidFill>
                  <a:srgbClr val="3333FF"/>
                </a:solidFill>
              </a:rPr>
              <a:t>0</a:t>
            </a:r>
            <a:r>
              <a:rPr lang="en-US" sz="1800" dirty="0">
                <a:solidFill>
                  <a:srgbClr val="3333FF"/>
                </a:solidFill>
              </a:rPr>
              <a:t> </a:t>
            </a:r>
            <a:r>
              <a:rPr lang="en-US" sz="180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•</a:t>
            </a:r>
            <a:r>
              <a:rPr lang="en-US" sz="1800" dirty="0">
                <a:solidFill>
                  <a:srgbClr val="3333FF"/>
                </a:solidFill>
              </a:rPr>
              <a:t>   </a:t>
            </a:r>
            <a:r>
              <a:rPr lang="en-US" sz="1800" dirty="0" smtClean="0">
                <a:solidFill>
                  <a:srgbClr val="3333FF"/>
                </a:solidFill>
              </a:rPr>
              <a:t>Kettle and Andrea (2000) updated the global database  </a:t>
            </a:r>
            <a:r>
              <a:rPr lang="en-US" sz="1800" dirty="0">
                <a:solidFill>
                  <a:srgbClr val="3333FF"/>
                </a:solidFill>
              </a:rPr>
              <a:t>	</a:t>
            </a: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3333FF"/>
                </a:solidFill>
              </a:rPr>
              <a:t>Additional ~1,500 measurements performed during 1996-1998 were incorporated</a:t>
            </a: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333FF"/>
                </a:solidFill>
              </a:rPr>
              <a:t>Number of measurements </a:t>
            </a:r>
            <a:r>
              <a:rPr lang="en-US" sz="1800" dirty="0" smtClean="0">
                <a:solidFill>
                  <a:srgbClr val="3333FF"/>
                </a:solidFill>
              </a:rPr>
              <a:t>&gt; 17,000 </a:t>
            </a:r>
          </a:p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•</a:t>
            </a:r>
            <a:r>
              <a:rPr lang="en-US" sz="1800" dirty="0">
                <a:solidFill>
                  <a:srgbClr val="3333FF"/>
                </a:solidFill>
              </a:rPr>
              <a:t>   </a:t>
            </a:r>
            <a:r>
              <a:rPr lang="en-US" sz="1800" dirty="0" smtClean="0">
                <a:solidFill>
                  <a:srgbClr val="3333FF"/>
                </a:solidFill>
              </a:rPr>
              <a:t>Lana et al. further updated the </a:t>
            </a:r>
            <a:r>
              <a:rPr lang="en-US" sz="1800" dirty="0">
                <a:solidFill>
                  <a:srgbClr val="3333FF"/>
                </a:solidFill>
              </a:rPr>
              <a:t>DMS </a:t>
            </a:r>
            <a:r>
              <a:rPr lang="en-US" sz="1800" dirty="0" smtClean="0">
                <a:solidFill>
                  <a:srgbClr val="3333FF"/>
                </a:solidFill>
              </a:rPr>
              <a:t>global database in 2011 </a:t>
            </a:r>
            <a:r>
              <a:rPr lang="en-US" sz="1800" dirty="0">
                <a:solidFill>
                  <a:srgbClr val="3333FF"/>
                </a:solidFill>
              </a:rPr>
              <a:t>	</a:t>
            </a: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3333FF"/>
                </a:solidFill>
              </a:rPr>
              <a:t>Number of measurements &gt; </a:t>
            </a:r>
            <a:r>
              <a:rPr lang="en-US" sz="1800" dirty="0">
                <a:solidFill>
                  <a:srgbClr val="3333FF"/>
                </a:solidFill>
              </a:rPr>
              <a:t>47,000 </a:t>
            </a:r>
            <a:r>
              <a:rPr lang="en-US" sz="1800" dirty="0" smtClean="0">
                <a:solidFill>
                  <a:srgbClr val="3333FF"/>
                </a:solidFill>
              </a:rPr>
              <a:t>(covers </a:t>
            </a:r>
            <a:r>
              <a:rPr lang="en-US" sz="1800" dirty="0">
                <a:solidFill>
                  <a:srgbClr val="3333FF"/>
                </a:solidFill>
              </a:rPr>
              <a:t>data measured from 1972 – </a:t>
            </a:r>
            <a:r>
              <a:rPr lang="en-US" sz="1800" dirty="0" smtClean="0">
                <a:solidFill>
                  <a:srgbClr val="3333FF"/>
                </a:solidFill>
              </a:rPr>
              <a:t>2010)</a:t>
            </a:r>
            <a:endParaRPr lang="en-US" sz="1800" dirty="0">
              <a:solidFill>
                <a:srgbClr val="3333FF"/>
              </a:solidFill>
            </a:endParaRP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3333FF"/>
                </a:solidFill>
              </a:rPr>
              <a:t>64% of the data were collected in Northern Hemisphere; 36% in Southern Hemisphere </a:t>
            </a:r>
            <a:endParaRPr lang="en-US" sz="1800" dirty="0">
              <a:solidFill>
                <a:srgbClr val="3333FF"/>
              </a:solidFill>
            </a:endParaRP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3333FF"/>
                </a:solidFill>
              </a:rPr>
              <a:t>DMS </a:t>
            </a:r>
            <a:r>
              <a:rPr lang="en-US" sz="1800" dirty="0">
                <a:solidFill>
                  <a:srgbClr val="3333FF"/>
                </a:solidFill>
              </a:rPr>
              <a:t>levels </a:t>
            </a:r>
            <a:r>
              <a:rPr lang="en-US" sz="1800" dirty="0" smtClean="0">
                <a:solidFill>
                  <a:srgbClr val="3333FF"/>
                </a:solidFill>
              </a:rPr>
              <a:t>in monthly climatology generally </a:t>
            </a:r>
            <a:r>
              <a:rPr lang="en-US" sz="1800" dirty="0">
                <a:solidFill>
                  <a:srgbClr val="3333FF"/>
                </a:solidFill>
              </a:rPr>
              <a:t>range between 1-7 </a:t>
            </a:r>
            <a:r>
              <a:rPr lang="en-US" sz="1800" dirty="0" err="1" smtClean="0">
                <a:solidFill>
                  <a:srgbClr val="3333FF"/>
                </a:solidFill>
              </a:rPr>
              <a:t>nM</a:t>
            </a:r>
            <a:endParaRPr lang="en-US" sz="1800" dirty="0" smtClean="0">
              <a:solidFill>
                <a:srgbClr val="3333FF"/>
              </a:solidFill>
            </a:endParaRP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3333FF"/>
                </a:solidFill>
              </a:rPr>
              <a:t>Dataset can be freely obtained from Pacific Marine Environmental Lab (NOAA) website  </a:t>
            </a: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3333FF"/>
                </a:solidFill>
              </a:rPr>
              <a:t>Most extensive and the latest database which we </a:t>
            </a:r>
            <a:r>
              <a:rPr lang="en-US" sz="1800" dirty="0">
                <a:solidFill>
                  <a:srgbClr val="3333FF"/>
                </a:solidFill>
              </a:rPr>
              <a:t>use </a:t>
            </a:r>
            <a:r>
              <a:rPr lang="en-US" sz="1800" dirty="0" smtClean="0">
                <a:solidFill>
                  <a:srgbClr val="3333FF"/>
                </a:solidFill>
              </a:rPr>
              <a:t>for </a:t>
            </a:r>
            <a:r>
              <a:rPr lang="en-US" sz="1800" dirty="0">
                <a:solidFill>
                  <a:srgbClr val="3333FF"/>
                </a:solidFill>
              </a:rPr>
              <a:t>our modeling </a:t>
            </a:r>
            <a:r>
              <a:rPr lang="en-US" sz="1800" dirty="0" smtClean="0">
                <a:solidFill>
                  <a:srgbClr val="3333FF"/>
                </a:solidFill>
              </a:rPr>
              <a:t>effort</a:t>
            </a:r>
            <a:endParaRPr lang="en-US" sz="1800" dirty="0">
              <a:solidFill>
                <a:srgbClr val="3333FF"/>
              </a:solidFill>
            </a:endParaRPr>
          </a:p>
          <a:p>
            <a:pPr marL="7429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endParaRPr lang="en-US" sz="1800" dirty="0" smtClean="0">
              <a:solidFill>
                <a:srgbClr val="3333FF"/>
              </a:solidFill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0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60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47800" y="0"/>
            <a:ext cx="632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DMS </a:t>
            </a:r>
            <a:r>
              <a:rPr lang="en-US" b="1" dirty="0" smtClean="0">
                <a:solidFill>
                  <a:srgbClr val="C00000"/>
                </a:solidFill>
              </a:rPr>
              <a:t>emissions estimates 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76200" y="457200"/>
            <a:ext cx="9220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333FF"/>
                </a:solidFill>
              </a:rPr>
              <a:t>DMS flux: F = </a:t>
            </a:r>
            <a:r>
              <a:rPr lang="en-US" sz="1800" dirty="0" err="1" smtClean="0">
                <a:solidFill>
                  <a:srgbClr val="3333FF"/>
                </a:solidFill>
              </a:rPr>
              <a:t>k</a:t>
            </a:r>
            <a:r>
              <a:rPr lang="en-US" sz="1800" baseline="-25000" dirty="0" err="1" smtClean="0">
                <a:solidFill>
                  <a:srgbClr val="3333FF"/>
                </a:solidFill>
              </a:rPr>
              <a:t>T</a:t>
            </a:r>
            <a:r>
              <a:rPr lang="en-US" sz="1800" dirty="0" smtClean="0">
                <a:solidFill>
                  <a:srgbClr val="3333FF"/>
                </a:solidFill>
              </a:rPr>
              <a:t> ( </a:t>
            </a:r>
            <a:r>
              <a:rPr lang="en-US" sz="1800" dirty="0" err="1" smtClean="0">
                <a:solidFill>
                  <a:srgbClr val="3333FF"/>
                </a:solidFill>
              </a:rPr>
              <a:t>C</a:t>
            </a:r>
            <a:r>
              <a:rPr lang="en-US" sz="1800" baseline="-25000" dirty="0" err="1" smtClean="0">
                <a:solidFill>
                  <a:srgbClr val="3333FF"/>
                </a:solidFill>
              </a:rPr>
              <a:t>w</a:t>
            </a:r>
            <a:r>
              <a:rPr lang="en-US" sz="1800" dirty="0" smtClean="0">
                <a:solidFill>
                  <a:srgbClr val="3333FF"/>
                </a:solidFill>
              </a:rPr>
              <a:t> – C</a:t>
            </a:r>
            <a:r>
              <a:rPr lang="en-US" sz="1800" baseline="-25000" dirty="0" smtClean="0">
                <a:solidFill>
                  <a:srgbClr val="3333FF"/>
                </a:solidFill>
              </a:rPr>
              <a:t>g</a:t>
            </a:r>
            <a:r>
              <a:rPr lang="en-US" sz="1800" dirty="0" smtClean="0">
                <a:solidFill>
                  <a:srgbClr val="3333FF"/>
                </a:solidFill>
              </a:rPr>
              <a:t> H )  </a:t>
            </a:r>
            <a:r>
              <a:rPr lang="en-US" sz="1800" dirty="0">
                <a:solidFill>
                  <a:srgbClr val="3333FF"/>
                </a:solidFill>
              </a:rPr>
              <a:t>= </a:t>
            </a:r>
            <a:r>
              <a:rPr lang="en-US" sz="1800" dirty="0" err="1">
                <a:solidFill>
                  <a:srgbClr val="3333FF"/>
                </a:solidFill>
              </a:rPr>
              <a:t>k</a:t>
            </a:r>
            <a:r>
              <a:rPr lang="en-US" sz="1800" baseline="-25000" dirty="0" err="1">
                <a:solidFill>
                  <a:srgbClr val="3333FF"/>
                </a:solidFill>
              </a:rPr>
              <a:t>T</a:t>
            </a:r>
            <a:r>
              <a:rPr lang="en-US" sz="1800" dirty="0">
                <a:solidFill>
                  <a:srgbClr val="3333FF"/>
                </a:solidFill>
              </a:rPr>
              <a:t> </a:t>
            </a:r>
            <a:r>
              <a:rPr lang="en-US" sz="1800" dirty="0" smtClean="0">
                <a:solidFill>
                  <a:srgbClr val="3333FF"/>
                </a:solidFill>
              </a:rPr>
              <a:t> </a:t>
            </a:r>
            <a:r>
              <a:rPr lang="en-US" sz="1800" dirty="0" err="1">
                <a:solidFill>
                  <a:srgbClr val="3333FF"/>
                </a:solidFill>
              </a:rPr>
              <a:t>C</a:t>
            </a:r>
            <a:r>
              <a:rPr lang="en-US" sz="1800" baseline="-25000" dirty="0" err="1">
                <a:solidFill>
                  <a:srgbClr val="3333FF"/>
                </a:solidFill>
              </a:rPr>
              <a:t>w</a:t>
            </a:r>
            <a:r>
              <a:rPr lang="en-US" sz="1800" dirty="0">
                <a:solidFill>
                  <a:srgbClr val="3333FF"/>
                </a:solidFill>
              </a:rPr>
              <a:t>  </a:t>
            </a:r>
            <a:r>
              <a:rPr lang="en-US" sz="1800" dirty="0" smtClean="0">
                <a:solidFill>
                  <a:srgbClr val="3333FF"/>
                </a:solidFill>
              </a:rPr>
              <a:t>          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333FF"/>
                </a:solidFill>
              </a:rPr>
              <a:t>Different </a:t>
            </a:r>
            <a:r>
              <a:rPr lang="en-US" sz="1800" dirty="0" err="1">
                <a:solidFill>
                  <a:srgbClr val="3333FF"/>
                </a:solidFill>
              </a:rPr>
              <a:t>k</a:t>
            </a:r>
            <a:r>
              <a:rPr lang="en-US" sz="1800" baseline="-25000" dirty="0" err="1">
                <a:solidFill>
                  <a:srgbClr val="3333FF"/>
                </a:solidFill>
              </a:rPr>
              <a:t>T</a:t>
            </a:r>
            <a:r>
              <a:rPr lang="en-US" sz="1800" baseline="-25000" dirty="0">
                <a:solidFill>
                  <a:srgbClr val="3333FF"/>
                </a:solidFill>
              </a:rPr>
              <a:t> </a:t>
            </a:r>
            <a:r>
              <a:rPr lang="en-US" sz="1800" dirty="0" smtClean="0">
                <a:solidFill>
                  <a:srgbClr val="3333FF"/>
                </a:solidFill>
              </a:rPr>
              <a:t>parameterizations are available which yield different estimates  </a:t>
            </a:r>
            <a:endParaRPr lang="en-US" sz="1800" dirty="0">
              <a:solidFill>
                <a:srgbClr val="3333FF"/>
              </a:solidFill>
            </a:endParaRPr>
          </a:p>
          <a:p>
            <a:pPr marL="800100" lvl="1" indent="-34290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333FF"/>
                </a:solidFill>
              </a:rPr>
              <a:t>Lana et al</a:t>
            </a:r>
            <a:r>
              <a:rPr lang="en-US" sz="1800" dirty="0" smtClean="0">
                <a:solidFill>
                  <a:srgbClr val="3333FF"/>
                </a:solidFill>
              </a:rPr>
              <a:t>. (2011) reported global DMS estimates using Kettle/Andrea &amp; Lana et al. C</a:t>
            </a:r>
            <a:r>
              <a:rPr lang="en-US" sz="1800" baseline="-25000" dirty="0" smtClean="0">
                <a:solidFill>
                  <a:srgbClr val="3333FF"/>
                </a:solidFill>
              </a:rPr>
              <a:t>W</a:t>
            </a:r>
            <a:r>
              <a:rPr lang="en-US" sz="1800" dirty="0" smtClean="0">
                <a:solidFill>
                  <a:srgbClr val="3333FF"/>
                </a:solidFill>
              </a:rPr>
              <a:t>:</a:t>
            </a:r>
          </a:p>
          <a:p>
            <a:pPr marL="800100" lvl="1" indent="-342900">
              <a:lnSpc>
                <a:spcPct val="140000"/>
              </a:lnSpc>
              <a:buFont typeface="Courier New" panose="02070309020205020404" pitchFamily="49" charset="0"/>
              <a:buChar char="o"/>
            </a:pPr>
            <a:endParaRPr lang="en-US" sz="1800" dirty="0" smtClean="0">
              <a:solidFill>
                <a:srgbClr val="3333FF"/>
              </a:solidFill>
            </a:endParaRPr>
          </a:p>
          <a:p>
            <a:pPr marL="800100" lvl="1" indent="-342900">
              <a:lnSpc>
                <a:spcPct val="140000"/>
              </a:lnSpc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3333FF"/>
              </a:solidFill>
            </a:endParaRPr>
          </a:p>
          <a:p>
            <a:pPr marL="800100" lvl="1" indent="-342900">
              <a:lnSpc>
                <a:spcPct val="140000"/>
              </a:lnSpc>
              <a:buFont typeface="Courier New" panose="02070309020205020404" pitchFamily="49" charset="0"/>
              <a:buChar char="o"/>
            </a:pPr>
            <a:endParaRPr lang="en-US" sz="1800" dirty="0" smtClean="0">
              <a:solidFill>
                <a:srgbClr val="3333FF"/>
              </a:solidFill>
            </a:endParaRPr>
          </a:p>
          <a:p>
            <a:pPr marL="800100" lvl="1" indent="-342900">
              <a:lnSpc>
                <a:spcPct val="140000"/>
              </a:lnSpc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3333FF"/>
              </a:solidFill>
            </a:endParaRP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rgbClr val="3333FF"/>
              </a:solidFill>
            </a:endParaRP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3333FF"/>
                </a:solidFill>
              </a:rPr>
              <a:t>Here, we choose the Nightingale </a:t>
            </a:r>
            <a:r>
              <a:rPr lang="en-US" sz="1800" dirty="0">
                <a:solidFill>
                  <a:srgbClr val="3333FF"/>
                </a:solidFill>
              </a:rPr>
              <a:t>et al. (2000) </a:t>
            </a:r>
            <a:r>
              <a:rPr lang="en-US" sz="1800" dirty="0" smtClean="0">
                <a:solidFill>
                  <a:srgbClr val="3333FF"/>
                </a:solidFill>
              </a:rPr>
              <a:t>parameterization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FF"/>
                </a:solidFill>
              </a:rPr>
              <a:t>Global annual anthropogenic SO</a:t>
            </a:r>
            <a:r>
              <a:rPr lang="en-US" sz="1800" baseline="-25000" dirty="0">
                <a:solidFill>
                  <a:srgbClr val="3333FF"/>
                </a:solidFill>
              </a:rPr>
              <a:t>2</a:t>
            </a:r>
            <a:r>
              <a:rPr lang="en-US" sz="1800" dirty="0">
                <a:solidFill>
                  <a:srgbClr val="3333FF"/>
                </a:solidFill>
              </a:rPr>
              <a:t> estimate for 2005 (Smith et al., 2011</a:t>
            </a:r>
            <a:r>
              <a:rPr lang="en-US" sz="1800" dirty="0" smtClean="0">
                <a:solidFill>
                  <a:srgbClr val="3333FF"/>
                </a:solidFill>
              </a:rPr>
              <a:t>): ~</a:t>
            </a:r>
            <a:r>
              <a:rPr lang="en-US" sz="1800" dirty="0">
                <a:solidFill>
                  <a:srgbClr val="3333FF"/>
                </a:solidFill>
              </a:rPr>
              <a:t>60 </a:t>
            </a:r>
            <a:r>
              <a:rPr lang="en-US" sz="1800" dirty="0" err="1">
                <a:solidFill>
                  <a:srgbClr val="3333FF"/>
                </a:solidFill>
              </a:rPr>
              <a:t>TgS</a:t>
            </a:r>
            <a:r>
              <a:rPr lang="en-US" sz="1800" dirty="0">
                <a:solidFill>
                  <a:srgbClr val="3333FF"/>
                </a:solidFill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FF"/>
                </a:solidFill>
              </a:rPr>
              <a:t>DMS to anthropogenic SO</a:t>
            </a:r>
            <a:r>
              <a:rPr lang="en-US" sz="1800" baseline="-25000" dirty="0">
                <a:solidFill>
                  <a:srgbClr val="3333FF"/>
                </a:solidFill>
              </a:rPr>
              <a:t>2</a:t>
            </a:r>
            <a:r>
              <a:rPr lang="en-US" sz="1800" dirty="0">
                <a:solidFill>
                  <a:srgbClr val="3333FF"/>
                </a:solidFill>
              </a:rPr>
              <a:t> emissions ratio</a:t>
            </a:r>
            <a:r>
              <a:rPr lang="en-US" sz="1800" dirty="0" smtClean="0">
                <a:solidFill>
                  <a:srgbClr val="3333FF"/>
                </a:solidFill>
              </a:rPr>
              <a:t>: ~25-60</a:t>
            </a:r>
            <a:r>
              <a:rPr lang="en-US" sz="1800" dirty="0">
                <a:solidFill>
                  <a:srgbClr val="3333FF"/>
                </a:solidFill>
              </a:rPr>
              <a:t>% 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333FF"/>
                </a:solidFill>
              </a:rPr>
              <a:t>As anthropogenic sulfur emissions are lowered, the ratio </a:t>
            </a:r>
            <a:r>
              <a:rPr lang="en-US" sz="1800" dirty="0" smtClean="0">
                <a:solidFill>
                  <a:srgbClr val="3333FF"/>
                </a:solidFill>
              </a:rPr>
              <a:t>increases 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•</a:t>
            </a:r>
            <a:r>
              <a:rPr lang="en-US" sz="1700" dirty="0" smtClean="0">
                <a:solidFill>
                  <a:srgbClr val="3333FF"/>
                </a:solidFill>
              </a:rPr>
              <a:t>   </a:t>
            </a:r>
            <a:r>
              <a:rPr lang="en-US" sz="1800" dirty="0">
                <a:solidFill>
                  <a:srgbClr val="3333FF"/>
                </a:solidFill>
              </a:rPr>
              <a:t>Our DMS emission estimate for Northern Hemisphere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3333FF"/>
                </a:solidFill>
              </a:rPr>
              <a:t>Annual </a:t>
            </a:r>
            <a:r>
              <a:rPr lang="en-US" sz="1800" dirty="0">
                <a:solidFill>
                  <a:srgbClr val="3333FF"/>
                </a:solidFill>
              </a:rPr>
              <a:t>estimate ~14.0 </a:t>
            </a:r>
            <a:r>
              <a:rPr lang="en-US" sz="1800" dirty="0" err="1">
                <a:solidFill>
                  <a:srgbClr val="3333FF"/>
                </a:solidFill>
              </a:rPr>
              <a:t>TgS</a:t>
            </a:r>
            <a:r>
              <a:rPr lang="en-US" sz="1800" dirty="0">
                <a:solidFill>
                  <a:srgbClr val="3333FF"/>
                </a:solidFill>
              </a:rPr>
              <a:t> compared to 10.8 </a:t>
            </a:r>
            <a:r>
              <a:rPr lang="en-US" sz="1800" dirty="0" err="1">
                <a:solidFill>
                  <a:srgbClr val="3333FF"/>
                </a:solidFill>
              </a:rPr>
              <a:t>TgS</a:t>
            </a:r>
            <a:r>
              <a:rPr lang="en-US" sz="1800" dirty="0">
                <a:solidFill>
                  <a:srgbClr val="3333FF"/>
                </a:solidFill>
              </a:rPr>
              <a:t> reported by Lana et al. (2011) 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3333FF"/>
                </a:solidFill>
              </a:rPr>
              <a:t>Our estimate is ~30% greater primarily due to meteorological difference  </a:t>
            </a:r>
            <a:endParaRPr lang="en-US" sz="1800" dirty="0" smtClean="0">
              <a:solidFill>
                <a:srgbClr val="3333FF"/>
              </a:solidFill>
            </a:endParaRP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3333FF"/>
                </a:solidFill>
              </a:rPr>
              <a:t>Sulfur </a:t>
            </a:r>
            <a:r>
              <a:rPr lang="en-US" sz="1800" dirty="0">
                <a:solidFill>
                  <a:srgbClr val="3333FF"/>
                </a:solidFill>
              </a:rPr>
              <a:t>emission from DMS is ~30% of anthropogenic SO</a:t>
            </a:r>
            <a:r>
              <a:rPr lang="en-US" sz="1800" baseline="-25000" dirty="0">
                <a:solidFill>
                  <a:srgbClr val="3333FF"/>
                </a:solidFill>
              </a:rPr>
              <a:t>2</a:t>
            </a:r>
            <a:r>
              <a:rPr lang="en-US" sz="1800" dirty="0">
                <a:solidFill>
                  <a:srgbClr val="3333FF"/>
                </a:solidFill>
              </a:rPr>
              <a:t> 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3333FF"/>
              </a:solidFill>
            </a:endParaRP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en-US" sz="1800" dirty="0" smtClean="0">
              <a:solidFill>
                <a:srgbClr val="3333FF"/>
              </a:solidFill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0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56108"/>
              </p:ext>
            </p:extLst>
          </p:nvPr>
        </p:nvGraphicFramePr>
        <p:xfrm>
          <a:off x="762000" y="1676400"/>
          <a:ext cx="73914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540"/>
                <a:gridCol w="1955260"/>
                <a:gridCol w="21336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</a:t>
                      </a:r>
                      <a:r>
                        <a:rPr lang="en-US" sz="1600" baseline="-25000" dirty="0" smtClean="0"/>
                        <a:t>T</a:t>
                      </a:r>
                      <a:r>
                        <a:rPr lang="en-US" sz="1600" dirty="0" smtClean="0"/>
                        <a:t> Parameterization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Kettle/Andrea C</a:t>
                      </a:r>
                      <a:r>
                        <a:rPr lang="en-US" baseline="-25000" dirty="0" smtClean="0"/>
                        <a:t>W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Lana et al.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 smtClean="0">
                          <a:solidFill>
                            <a:srgbClr val="0000FF"/>
                          </a:solidFill>
                        </a:rPr>
                        <a:t>Liss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</a:rPr>
                        <a:t> and </a:t>
                      </a:r>
                      <a:r>
                        <a:rPr lang="en-US" sz="1800" baseline="0" dirty="0" err="1" smtClean="0">
                          <a:solidFill>
                            <a:srgbClr val="0000FF"/>
                          </a:solidFill>
                        </a:rPr>
                        <a:t>Merlivat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</a:rPr>
                        <a:t> (1986) </a:t>
                      </a:r>
                      <a:endParaRPr lang="en-US" baseline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</a:rPr>
                        <a:t>15.0 </a:t>
                      </a:r>
                      <a:endParaRPr lang="en-US" baseline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</a:rPr>
                        <a:t>17.6 </a:t>
                      </a:r>
                      <a:endParaRPr lang="en-US" baseline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</a:rPr>
                        <a:t>Nightingale et al. (2000) </a:t>
                      </a:r>
                      <a:endParaRPr lang="en-US" baseline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</a:rPr>
                        <a:t>24.0</a:t>
                      </a:r>
                      <a:endParaRPr lang="en-US" baseline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</a:rPr>
                        <a:t>28.1</a:t>
                      </a:r>
                      <a:endParaRPr lang="en-US" baseline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err="1" smtClean="0">
                          <a:solidFill>
                            <a:srgbClr val="0000FF"/>
                          </a:solidFill>
                        </a:rPr>
                        <a:t>Wanninkhof</a:t>
                      </a:r>
                      <a:r>
                        <a:rPr lang="en-US" b="0" baseline="0" dirty="0" smtClean="0">
                          <a:solidFill>
                            <a:srgbClr val="0000FF"/>
                          </a:solidFill>
                        </a:rPr>
                        <a:t> (1992)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solidFill>
                            <a:srgbClr val="0000FF"/>
                          </a:solidFill>
                        </a:rPr>
                        <a:t>29.4</a:t>
                      </a:r>
                      <a:endParaRPr lang="en-US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solidFill>
                            <a:srgbClr val="0000FF"/>
                          </a:solidFill>
                        </a:rPr>
                        <a:t>34.4</a:t>
                      </a:r>
                      <a:endParaRPr lang="en-US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410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09700" y="77763"/>
            <a:ext cx="632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C00000"/>
                </a:solidFill>
              </a:rPr>
              <a:t>Gas-phase DMS chemistry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0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691"/>
              </p:ext>
            </p:extLst>
          </p:nvPr>
        </p:nvGraphicFramePr>
        <p:xfrm>
          <a:off x="76200" y="625019"/>
          <a:ext cx="8991600" cy="3794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6705600"/>
                <a:gridCol w="1752600"/>
              </a:tblGrid>
              <a:tr h="417293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 smtClean="0">
                          <a:solidFill>
                            <a:schemeClr val="accent2"/>
                          </a:solidFill>
                        </a:rPr>
                        <a:t>No</a:t>
                      </a:r>
                      <a:endParaRPr lang="en-US" sz="1800" b="0" baseline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accent2"/>
                          </a:solidFill>
                        </a:rPr>
                        <a:t>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accent2"/>
                          </a:solidFill>
                        </a:rPr>
                        <a:t>Reference</a:t>
                      </a:r>
                    </a:p>
                  </a:txBody>
                  <a:tcPr/>
                </a:tc>
              </a:tr>
              <a:tr h="51833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DMS + OH = SO</a:t>
                      </a:r>
                      <a:r>
                        <a:rPr lang="en-US" sz="1800" baseline="-250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 + ….   (abstraction channel)</a:t>
                      </a:r>
                    </a:p>
                    <a:p>
                      <a:endParaRPr lang="de-DE" sz="1800" baseline="300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2"/>
                          </a:solidFill>
                        </a:rPr>
                        <a:t>Sander et al. (2011)</a:t>
                      </a:r>
                    </a:p>
                  </a:txBody>
                  <a:tcPr/>
                </a:tc>
              </a:tr>
              <a:tr h="461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2"/>
                          </a:solidFill>
                        </a:rPr>
                        <a:t>DMS + OH = 0.75*SO</a:t>
                      </a:r>
                      <a:r>
                        <a:rPr lang="en-US" sz="1800" b="0" baseline="-250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sz="1800" b="0" dirty="0" smtClean="0">
                          <a:solidFill>
                            <a:schemeClr val="accent2"/>
                          </a:solidFill>
                        </a:rPr>
                        <a:t> + 0.25*MSA + .. </a:t>
                      </a:r>
                      <a:r>
                        <a:rPr lang="en-US" sz="1800" b="0" baseline="-250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(addition channel)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2"/>
                          </a:solidFill>
                        </a:rPr>
                        <a:t>Sander et al. (2011)</a:t>
                      </a:r>
                    </a:p>
                  </a:txBody>
                  <a:tcPr/>
                </a:tc>
              </a:tr>
              <a:tr h="431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2"/>
                          </a:solidFill>
                        </a:rPr>
                        <a:t>DMS + NO</a:t>
                      </a:r>
                      <a:r>
                        <a:rPr lang="en-US" sz="1800" b="0" baseline="-25000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sz="1800" b="0" dirty="0" smtClean="0">
                          <a:solidFill>
                            <a:schemeClr val="accent2"/>
                          </a:solidFill>
                        </a:rPr>
                        <a:t> = SO</a:t>
                      </a:r>
                      <a:r>
                        <a:rPr lang="en-US" sz="1800" b="0" baseline="-250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sz="1800" b="0" dirty="0" smtClean="0">
                          <a:solidFill>
                            <a:schemeClr val="accent2"/>
                          </a:solidFill>
                        </a:rPr>
                        <a:t> + 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2"/>
                          </a:solidFill>
                        </a:rPr>
                        <a:t>Sander et al.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</a:rPr>
                        <a:t> (</a:t>
                      </a:r>
                      <a:r>
                        <a:rPr lang="en-US" sz="1400" b="0" dirty="0" smtClean="0">
                          <a:solidFill>
                            <a:schemeClr val="accent2"/>
                          </a:solidFill>
                        </a:rPr>
                        <a:t>2011)</a:t>
                      </a:r>
                    </a:p>
                  </a:txBody>
                  <a:tcPr/>
                </a:tc>
              </a:tr>
              <a:tr h="431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2"/>
                          </a:solidFill>
                        </a:rPr>
                        <a:t>DMS + </a:t>
                      </a:r>
                      <a:r>
                        <a:rPr lang="en-US" sz="1800" b="0" dirty="0" err="1" smtClean="0">
                          <a:solidFill>
                            <a:schemeClr val="accent2"/>
                          </a:solidFill>
                        </a:rPr>
                        <a:t>BrO</a:t>
                      </a:r>
                      <a:r>
                        <a:rPr lang="en-US" sz="1800" b="0" dirty="0" smtClean="0">
                          <a:solidFill>
                            <a:schemeClr val="accent2"/>
                          </a:solidFill>
                        </a:rPr>
                        <a:t> = 0.75*SO</a:t>
                      </a:r>
                      <a:r>
                        <a:rPr lang="en-US" sz="1800" b="0" baseline="-250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sz="1800" b="0" dirty="0" smtClean="0">
                          <a:solidFill>
                            <a:schemeClr val="accent2"/>
                          </a:solidFill>
                        </a:rPr>
                        <a:t> + 0.25*MSA + 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2"/>
                          </a:solidFill>
                        </a:rPr>
                        <a:t>Atkinson (2006)</a:t>
                      </a:r>
                    </a:p>
                  </a:txBody>
                  <a:tcPr/>
                </a:tc>
              </a:tr>
              <a:tr h="431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2"/>
                          </a:solidFill>
                        </a:rPr>
                        <a:t>DMS + IO = 0.75*SO</a:t>
                      </a:r>
                      <a:r>
                        <a:rPr lang="en-US" sz="1800" b="0" baseline="-250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sz="1800" b="0" dirty="0" smtClean="0">
                          <a:solidFill>
                            <a:schemeClr val="accent2"/>
                          </a:solidFill>
                        </a:rPr>
                        <a:t> + 0.25*MSA + 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2"/>
                          </a:solidFill>
                        </a:rPr>
                        <a:t>Atkinson (2006)</a:t>
                      </a:r>
                    </a:p>
                  </a:txBody>
                  <a:tcPr/>
                </a:tc>
              </a:tr>
              <a:tr h="431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DMS + Cl = 0.86*SO</a:t>
                      </a:r>
                      <a:r>
                        <a:rPr lang="en-US" sz="1800" baseline="-250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 + 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Atkinson (2006)</a:t>
                      </a:r>
                    </a:p>
                  </a:txBody>
                  <a:tcPr/>
                </a:tc>
              </a:tr>
              <a:tr h="639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DMS + ClO = 0.75*SO</a:t>
                      </a:r>
                      <a:r>
                        <a:rPr lang="en-US" sz="1800" baseline="-250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 + 0.25*MSA + ….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Atkinson (2006)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4648199" y="4772799"/>
            <a:ext cx="213360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35618" y="4495800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OH (gas)</a:t>
            </a:r>
            <a:endParaRPr lang="en-US" sz="1200" b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648200" y="5486400"/>
            <a:ext cx="2590801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81000" y="4495800"/>
            <a:ext cx="8534400" cy="1749362"/>
            <a:chOff x="381000" y="4495800"/>
            <a:chExt cx="8534400" cy="1749362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362200" y="4876800"/>
              <a:ext cx="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362200" y="5486400"/>
              <a:ext cx="1371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648198" y="5029200"/>
              <a:ext cx="350520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457200" y="4582299"/>
              <a:ext cx="914399" cy="646331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800" dirty="0" smtClean="0"/>
            </a:p>
            <a:p>
              <a:r>
                <a:rPr lang="en-US" sz="1800" b="1" dirty="0" smtClean="0"/>
                <a:t>DMS</a:t>
              </a:r>
              <a:endParaRPr lang="en-US" sz="1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33800" y="4582299"/>
              <a:ext cx="914399" cy="553998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SO</a:t>
              </a:r>
              <a:r>
                <a:rPr lang="en-US" sz="1800" b="1" baseline="-25000" dirty="0" smtClean="0"/>
                <a:t>2</a:t>
              </a:r>
              <a:endParaRPr lang="en-US" sz="1800" b="1" baseline="-25000" dirty="0"/>
            </a:p>
            <a:p>
              <a:endParaRPr lang="en-US" sz="1800" b="1" baseline="-250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153400" y="4495800"/>
                  <a:ext cx="762000" cy="649280"/>
                </a:xfrm>
                <a:prstGeom prst="rect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/>
                    <a:t>S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</m:oMath>
                  </a14:m>
                  <a:endParaRPr lang="en-US" sz="1800" dirty="0" smtClean="0"/>
                </a:p>
                <a:p>
                  <a:r>
                    <a:rPr lang="en-US" sz="1800" dirty="0" smtClean="0"/>
                    <a:t> </a:t>
                  </a:r>
                  <a:endParaRPr lang="en-US" sz="1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3400" y="4495800"/>
                  <a:ext cx="762000" cy="64928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426" t="-2727"/>
                  </a:stretch>
                </a:blipFill>
                <a:ln w="25400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/>
            <p:nvPr/>
          </p:nvCxnSpPr>
          <p:spPr>
            <a:xfrm flipV="1">
              <a:off x="1350334" y="4905464"/>
              <a:ext cx="2383466" cy="197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371599" y="4620399"/>
              <a:ext cx="23455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OH, NO</a:t>
              </a:r>
              <a:r>
                <a:rPr lang="en-US" sz="1200" b="1" baseline="-25000" dirty="0" smtClean="0"/>
                <a:t>3</a:t>
              </a:r>
              <a:r>
                <a:rPr lang="en-US" sz="1200" b="1" dirty="0" smtClean="0"/>
                <a:t>, </a:t>
              </a:r>
              <a:r>
                <a:rPr lang="en-US" sz="1200" b="1" dirty="0" err="1" smtClean="0"/>
                <a:t>BrO</a:t>
              </a:r>
              <a:r>
                <a:rPr lang="en-US" sz="1200" b="1" dirty="0" smtClean="0"/>
                <a:t>, IO, Cl, ClO (gas)</a:t>
              </a:r>
              <a:endParaRPr lang="en-US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200" y="4752201"/>
              <a:ext cx="22695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</a:t>
              </a:r>
              <a:r>
                <a:rPr lang="en-US" sz="1200" b="1" baseline="-25000" dirty="0" smtClean="0"/>
                <a:t>2</a:t>
              </a:r>
              <a:r>
                <a:rPr lang="en-US" sz="1200" b="1" dirty="0" smtClean="0"/>
                <a:t>O</a:t>
              </a:r>
              <a:r>
                <a:rPr lang="en-US" sz="1200" b="1" baseline="-25000" dirty="0" smtClean="0"/>
                <a:t>2</a:t>
              </a:r>
              <a:r>
                <a:rPr lang="en-US" sz="1200" b="1" dirty="0" smtClean="0"/>
                <a:t> O</a:t>
              </a:r>
              <a:r>
                <a:rPr lang="en-US" sz="1200" b="1" baseline="-25000" dirty="0" smtClean="0"/>
                <a:t>3</a:t>
              </a:r>
              <a:r>
                <a:rPr lang="en-US" sz="1200" b="1" dirty="0" smtClean="0"/>
                <a:t>, O</a:t>
              </a:r>
              <a:r>
                <a:rPr lang="en-US" sz="1200" b="1" baseline="-25000" dirty="0" smtClean="0"/>
                <a:t>2</a:t>
              </a:r>
              <a:r>
                <a:rPr lang="en-US" sz="1200" b="1" dirty="0" smtClean="0"/>
                <a:t>, MEPX, PAA (aq)</a:t>
              </a:r>
              <a:endParaRPr lang="en-US" sz="1200" b="1" dirty="0"/>
            </a:p>
          </p:txBody>
        </p:sp>
        <p:cxnSp>
          <p:nvCxnSpPr>
            <p:cNvPr id="6" name="Straight Arrow Connector 5"/>
            <p:cNvCxnSpPr>
              <a:stCxn id="27" idx="0"/>
            </p:cNvCxnSpPr>
            <p:nvPr/>
          </p:nvCxnSpPr>
          <p:spPr>
            <a:xfrm flipV="1">
              <a:off x="838200" y="5257800"/>
              <a:ext cx="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81000" y="5638800"/>
              <a:ext cx="914399" cy="369332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Ocean</a:t>
              </a:r>
              <a:endParaRPr lang="en-US" sz="18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33801" y="5237202"/>
              <a:ext cx="914399" cy="369332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MSA</a:t>
              </a:r>
              <a:endParaRPr lang="en-US" sz="1800" b="1" baseline="-25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39000" y="5297269"/>
              <a:ext cx="1066800" cy="369332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aerosol</a:t>
              </a:r>
              <a:endParaRPr lang="en-US" sz="1800" dirty="0"/>
            </a:p>
          </p:txBody>
        </p:sp>
        <p:sp>
          <p:nvSpPr>
            <p:cNvPr id="36" name="Left Brace 35"/>
            <p:cNvSpPr/>
            <p:nvPr/>
          </p:nvSpPr>
          <p:spPr>
            <a:xfrm>
              <a:off x="4418075" y="5669894"/>
              <a:ext cx="307849" cy="457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Brace 36"/>
            <p:cNvSpPr/>
            <p:nvPr/>
          </p:nvSpPr>
          <p:spPr>
            <a:xfrm>
              <a:off x="8417709" y="5638800"/>
              <a:ext cx="192891" cy="488294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65316" y="5757762"/>
              <a:ext cx="2595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Not included in the model</a:t>
              </a:r>
              <a:endParaRPr lang="en-US" sz="1800" dirty="0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634" y="5708318"/>
              <a:ext cx="754649" cy="53684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81801" y="4572000"/>
              <a:ext cx="914399" cy="369332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H</a:t>
              </a:r>
              <a:r>
                <a:rPr lang="en-US" sz="1800" b="1" baseline="-25000" dirty="0" smtClean="0"/>
                <a:t>2</a:t>
              </a:r>
              <a:r>
                <a:rPr lang="en-US" sz="1800" b="1" dirty="0" smtClean="0"/>
                <a:t>SO</a:t>
              </a:r>
              <a:r>
                <a:rPr lang="en-US" sz="1800" b="1" baseline="-25000" dirty="0" smtClean="0"/>
                <a:t>4</a:t>
              </a:r>
              <a:endParaRPr lang="en-US" sz="1800" b="1" baseline="-250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80000" flipV="1">
              <a:off x="7695991" y="4752201"/>
              <a:ext cx="457409" cy="324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9589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47800" y="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</a:pPr>
            <a:r>
              <a:rPr lang="en-US" sz="2400" b="1">
                <a:solidFill>
                  <a:srgbClr val="C00000"/>
                </a:solidFill>
              </a:rPr>
              <a:t>Modeling details</a:t>
            </a: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76200" y="713642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140000"/>
              </a:lnSpc>
            </a:pPr>
            <a:r>
              <a:rPr lang="en-US" sz="1800" dirty="0" smtClean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•</a:t>
            </a:r>
            <a:r>
              <a:rPr lang="en-US" sz="1800" dirty="0" smtClean="0">
                <a:solidFill>
                  <a:srgbClr val="3333FF"/>
                </a:solidFill>
              </a:rPr>
              <a:t>  Hemispheric CMAQv5.0 using 108-km grids (two-way model)</a:t>
            </a:r>
          </a:p>
          <a:p>
            <a:pPr>
              <a:lnSpc>
                <a:spcPct val="140000"/>
              </a:lnSpc>
            </a:pPr>
            <a:r>
              <a:rPr lang="en-US" sz="1800" dirty="0" smtClean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•  </a:t>
            </a:r>
            <a:r>
              <a:rPr lang="en-US" sz="1800" dirty="0" smtClean="0">
                <a:solidFill>
                  <a:srgbClr val="3333FF"/>
                </a:solidFill>
              </a:rPr>
              <a:t>Meteorology –  WRF, 44 layers, 20-meter surface layer height</a:t>
            </a:r>
          </a:p>
          <a:p>
            <a:pPr>
              <a:lnSpc>
                <a:spcPct val="140000"/>
              </a:lnSpc>
            </a:pPr>
            <a:r>
              <a:rPr lang="en-US" sz="1800" dirty="0" smtClean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•  </a:t>
            </a:r>
            <a:r>
              <a:rPr lang="en-US" sz="1800" dirty="0" smtClean="0">
                <a:solidFill>
                  <a:srgbClr val="3333FF"/>
                </a:solidFill>
              </a:rPr>
              <a:t>Emissions Database for Global Atmospheric Research (EDGAR)</a:t>
            </a:r>
          </a:p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•  </a:t>
            </a:r>
            <a:r>
              <a:rPr lang="en-US" sz="1800" dirty="0" smtClean="0">
                <a:solidFill>
                  <a:srgbClr val="3333FF"/>
                </a:solidFill>
              </a:rPr>
              <a:t>Two model </a:t>
            </a:r>
            <a:r>
              <a:rPr lang="en-US" sz="1800" dirty="0">
                <a:solidFill>
                  <a:srgbClr val="3333FF"/>
                </a:solidFill>
              </a:rPr>
              <a:t>runs were </a:t>
            </a:r>
            <a:r>
              <a:rPr lang="en-US" sz="1800" dirty="0" smtClean="0">
                <a:solidFill>
                  <a:srgbClr val="3333FF"/>
                </a:solidFill>
              </a:rPr>
              <a:t>completed </a:t>
            </a:r>
          </a:p>
          <a:p>
            <a:pPr marL="800100" lvl="1" indent="-34290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3333FF"/>
                </a:solidFill>
              </a:rPr>
              <a:t>Case A : CB05 mechanism</a:t>
            </a:r>
          </a:p>
          <a:p>
            <a:pPr marL="800100" lvl="1" indent="-34290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3333FF"/>
                </a:solidFill>
              </a:rPr>
              <a:t>Case B : Case A + DMS chemistry + detailed halogen chemistry</a:t>
            </a:r>
          </a:p>
          <a:p>
            <a:pPr marL="800100" lvl="1" indent="-34290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333FF"/>
                </a:solidFill>
              </a:rPr>
              <a:t>Modeling period </a:t>
            </a:r>
            <a:r>
              <a:rPr lang="en-US" sz="1800" dirty="0" smtClean="0">
                <a:solidFill>
                  <a:srgbClr val="3333FF"/>
                </a:solidFill>
              </a:rPr>
              <a:t>– 4 months (May </a:t>
            </a:r>
            <a:r>
              <a:rPr lang="en-US" sz="1800" dirty="0">
                <a:solidFill>
                  <a:srgbClr val="3333FF"/>
                </a:solidFill>
              </a:rPr>
              <a:t>– August, </a:t>
            </a:r>
            <a:r>
              <a:rPr lang="en-US" sz="1800" dirty="0" smtClean="0">
                <a:solidFill>
                  <a:srgbClr val="3333FF"/>
                </a:solidFill>
              </a:rPr>
              <a:t>2006)</a:t>
            </a:r>
            <a:endParaRPr lang="en-US" sz="1800" dirty="0">
              <a:solidFill>
                <a:srgbClr val="3333FF"/>
              </a:solidFill>
            </a:endParaRPr>
          </a:p>
          <a:p>
            <a:pPr marL="800100" lvl="1" indent="-34290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333FF"/>
                </a:solidFill>
              </a:rPr>
              <a:t>May is the spin-up period and </a:t>
            </a:r>
            <a:r>
              <a:rPr lang="en-US" sz="1800" dirty="0" smtClean="0">
                <a:solidFill>
                  <a:srgbClr val="3333FF"/>
                </a:solidFill>
              </a:rPr>
              <a:t>the results are analyzed for summer months (Jun-Aug)</a:t>
            </a:r>
            <a:endParaRPr lang="en-US" sz="1800" dirty="0">
              <a:solidFill>
                <a:srgbClr val="3333FF"/>
              </a:solidFill>
            </a:endParaRPr>
          </a:p>
          <a:p>
            <a:pPr marL="800100" lvl="1" indent="-342900">
              <a:lnSpc>
                <a:spcPct val="140000"/>
              </a:lnSpc>
              <a:buFont typeface="Courier New" panose="02070309020205020404" pitchFamily="49" charset="0"/>
              <a:buChar char="o"/>
            </a:pPr>
            <a:endParaRPr lang="en-US" sz="1800" dirty="0" smtClean="0">
              <a:solidFill>
                <a:srgbClr val="3333FF"/>
              </a:solidFill>
            </a:endParaRPr>
          </a:p>
          <a:p>
            <a:pPr lvl="1">
              <a:lnSpc>
                <a:spcPct val="140000"/>
              </a:lnSpc>
            </a:pPr>
            <a:endParaRPr lang="en-US" sz="1800" dirty="0">
              <a:solidFill>
                <a:srgbClr val="3333FF"/>
              </a:solidFill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0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98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" name="Rectangle 27"/>
          <p:cNvSpPr txBox="1">
            <a:spLocks noChangeArrowheads="1"/>
          </p:cNvSpPr>
          <p:nvPr/>
        </p:nvSpPr>
        <p:spPr bwMode="auto">
          <a:xfrm>
            <a:off x="114300" y="29361"/>
            <a:ext cx="8915400" cy="612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Predicted surface level DMS 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685800"/>
            <a:ext cx="8991600" cy="5562600"/>
            <a:chOff x="152400" y="685800"/>
            <a:chExt cx="8991600" cy="5562600"/>
          </a:xfrm>
        </p:grpSpPr>
        <p:pic>
          <p:nvPicPr>
            <p:cNvPr id="3" name="Picture 2"/>
            <p:cNvPicPr preferRelativeResize="0"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7" r="11062" b="3822"/>
            <a:stretch/>
          </p:blipFill>
          <p:spPr>
            <a:xfrm>
              <a:off x="304800" y="685800"/>
              <a:ext cx="3657600" cy="3200400"/>
            </a:xfrm>
            <a:prstGeom prst="rect">
              <a:avLst/>
            </a:prstGeom>
          </p:spPr>
        </p:pic>
        <p:pic>
          <p:nvPicPr>
            <p:cNvPr id="2" name="Picture 1"/>
            <p:cNvPicPr preferRelativeResize="0"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t="4000" r="3001" b="6000"/>
            <a:stretch/>
          </p:blipFill>
          <p:spPr>
            <a:xfrm>
              <a:off x="152400" y="3962400"/>
              <a:ext cx="5029200" cy="2286000"/>
            </a:xfrm>
            <a:prstGeom prst="rect">
              <a:avLst/>
            </a:prstGeom>
          </p:spPr>
        </p:pic>
        <p:pic>
          <p:nvPicPr>
            <p:cNvPr id="4" name="Picture 3"/>
            <p:cNvPicPr preferRelativeResize="0"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4" t="4445" r="7778" b="2222"/>
            <a:stretch/>
          </p:blipFill>
          <p:spPr>
            <a:xfrm>
              <a:off x="4114800" y="685800"/>
              <a:ext cx="4114800" cy="3200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181600" y="4019550"/>
              <a:ext cx="39624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2"/>
                  </a:solidFill>
                </a:rPr>
                <a:t>● </a:t>
              </a:r>
              <a:r>
                <a:rPr lang="en-US" sz="1400" dirty="0" smtClean="0">
                  <a:solidFill>
                    <a:schemeClr val="accent2"/>
                  </a:solidFill>
                </a:rPr>
                <a:t>Observed and model data are not paired in time</a:t>
              </a:r>
            </a:p>
            <a:p>
              <a:r>
                <a:rPr lang="en-US" sz="1400" dirty="0">
                  <a:solidFill>
                    <a:schemeClr val="accent2"/>
                  </a:solidFill>
                </a:rPr>
                <a:t>● </a:t>
              </a:r>
              <a:r>
                <a:rPr lang="en-US" sz="1400" dirty="0" smtClean="0">
                  <a:solidFill>
                    <a:schemeClr val="accent2"/>
                  </a:solidFill>
                </a:rPr>
                <a:t>Observed data are from different years </a:t>
              </a:r>
            </a:p>
            <a:p>
              <a:r>
                <a:rPr lang="en-US" sz="1400" dirty="0">
                  <a:solidFill>
                    <a:schemeClr val="accent2"/>
                  </a:solidFill>
                </a:rPr>
                <a:t>● </a:t>
              </a:r>
              <a:r>
                <a:rPr lang="en-US" sz="1400" dirty="0" smtClean="0">
                  <a:solidFill>
                    <a:schemeClr val="accent2"/>
                  </a:solidFill>
                </a:rPr>
                <a:t>Measurements were taken over a few days while model results are averaged over summer</a:t>
              </a:r>
            </a:p>
            <a:p>
              <a:r>
                <a:rPr lang="en-US" sz="1400" dirty="0" smtClean="0">
                  <a:solidFill>
                    <a:schemeClr val="accent2"/>
                  </a:solidFill>
                </a:rPr>
                <a:t>● Comparison is done for first order check</a:t>
              </a:r>
            </a:p>
            <a:p>
              <a:endParaRPr lang="en-US" sz="1400" dirty="0">
                <a:solidFill>
                  <a:schemeClr val="accent2"/>
                </a:solidFill>
              </a:endParaRPr>
            </a:p>
            <a:p>
              <a:endParaRPr lang="en-US" sz="1400" dirty="0" smtClean="0">
                <a:solidFill>
                  <a:schemeClr val="accent2"/>
                </a:solidFill>
              </a:endParaRPr>
            </a:p>
            <a:p>
              <a:endParaRPr lang="en-US" sz="14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1577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" name="Rectangle 27"/>
          <p:cNvSpPr txBox="1">
            <a:spLocks noChangeArrowheads="1"/>
          </p:cNvSpPr>
          <p:nvPr/>
        </p:nvSpPr>
        <p:spPr bwMode="auto">
          <a:xfrm>
            <a:off x="114300" y="29361"/>
            <a:ext cx="8915400" cy="612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Impact on surface level SO</a:t>
            </a:r>
            <a:r>
              <a:rPr lang="en-US" b="1" baseline="-25000" dirty="0" smtClean="0">
                <a:solidFill>
                  <a:srgbClr val="C00000"/>
                </a:solidFill>
              </a:rPr>
              <a:t>2 </a:t>
            </a:r>
            <a:r>
              <a:rPr lang="en-US" b="1" dirty="0" smtClean="0">
                <a:solidFill>
                  <a:srgbClr val="C00000"/>
                </a:solidFill>
              </a:rPr>
              <a:t>and MSA 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3137" y="661930"/>
            <a:ext cx="7330263" cy="5510270"/>
            <a:chOff x="823137" y="661930"/>
            <a:chExt cx="7330263" cy="5510270"/>
          </a:xfrm>
        </p:grpSpPr>
        <p:pic>
          <p:nvPicPr>
            <p:cNvPr id="4" name="Picture 3"/>
            <p:cNvPicPr preferRelativeResize="0"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7" r="11063" b="2574"/>
            <a:stretch/>
          </p:blipFill>
          <p:spPr>
            <a:xfrm>
              <a:off x="823137" y="3429000"/>
              <a:ext cx="3657600" cy="2743200"/>
            </a:xfrm>
            <a:prstGeom prst="rect">
              <a:avLst/>
            </a:prstGeom>
          </p:spPr>
        </p:pic>
        <p:pic>
          <p:nvPicPr>
            <p:cNvPr id="2" name="Picture 1"/>
            <p:cNvPicPr preferRelativeResize="0"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3" r="12830" b="2574"/>
            <a:stretch/>
          </p:blipFill>
          <p:spPr>
            <a:xfrm>
              <a:off x="823137" y="661930"/>
              <a:ext cx="3657600" cy="2743200"/>
            </a:xfrm>
            <a:prstGeom prst="rect">
              <a:avLst/>
            </a:prstGeom>
          </p:spPr>
        </p:pic>
        <p:pic>
          <p:nvPicPr>
            <p:cNvPr id="6" name="Picture 5"/>
            <p:cNvPicPr preferRelativeResize="0"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2" r="11948" b="2574"/>
            <a:stretch/>
          </p:blipFill>
          <p:spPr>
            <a:xfrm>
              <a:off x="4495800" y="661930"/>
              <a:ext cx="3657600" cy="2743200"/>
            </a:xfrm>
            <a:prstGeom prst="rect">
              <a:avLst/>
            </a:prstGeom>
          </p:spPr>
        </p:pic>
        <p:pic>
          <p:nvPicPr>
            <p:cNvPr id="3" name="Picture 2"/>
            <p:cNvPicPr preferRelativeResize="0"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7" r="13717" b="3822"/>
            <a:stretch/>
          </p:blipFill>
          <p:spPr>
            <a:xfrm>
              <a:off x="4495800" y="3429000"/>
              <a:ext cx="3657600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6790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3" name="Rectangle 27"/>
          <p:cNvSpPr txBox="1">
            <a:spLocks noChangeArrowheads="1"/>
          </p:cNvSpPr>
          <p:nvPr/>
        </p:nvSpPr>
        <p:spPr bwMode="auto">
          <a:xfrm>
            <a:off x="0" y="29361"/>
            <a:ext cx="9144000" cy="612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Importance of chemical </a:t>
            </a:r>
            <a:r>
              <a:rPr lang="en-US" b="1" dirty="0">
                <a:solidFill>
                  <a:srgbClr val="C00000"/>
                </a:solidFill>
              </a:rPr>
              <a:t>pathways for </a:t>
            </a:r>
            <a:r>
              <a:rPr lang="en-US" b="1" dirty="0" smtClean="0">
                <a:solidFill>
                  <a:srgbClr val="C00000"/>
                </a:solidFill>
              </a:rPr>
              <a:t>DMS oxidation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4953000"/>
            <a:ext cx="864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accent2"/>
                </a:solidFill>
              </a:rPr>
              <a:t>The majority of the DMS is oxidized via the OH pathway; however, the NO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3</a:t>
            </a:r>
            <a:r>
              <a:rPr lang="en-US" sz="2000" dirty="0" smtClean="0">
                <a:solidFill>
                  <a:schemeClr val="accent2"/>
                </a:solidFill>
              </a:rPr>
              <a:t> and </a:t>
            </a:r>
            <a:r>
              <a:rPr lang="en-US" sz="2000" dirty="0" err="1" smtClean="0">
                <a:solidFill>
                  <a:schemeClr val="accent2"/>
                </a:solidFill>
              </a:rPr>
              <a:t>BrO</a:t>
            </a:r>
            <a:r>
              <a:rPr lang="en-US" sz="2000" dirty="0" smtClean="0">
                <a:solidFill>
                  <a:schemeClr val="accent2"/>
                </a:solidFill>
              </a:rPr>
              <a:t> pathways are also important in DMS oxidation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chemeClr val="accent2"/>
                </a:solidFill>
              </a:rPr>
              <a:t>Kloster</a:t>
            </a:r>
            <a:r>
              <a:rPr lang="en-US" sz="2000" dirty="0" smtClean="0">
                <a:solidFill>
                  <a:schemeClr val="accent2"/>
                </a:solidFill>
              </a:rPr>
              <a:t> et al. reported 77% of DMS is oxidized by OH and 23% by NO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3</a:t>
            </a:r>
            <a:r>
              <a:rPr lang="en-US" sz="2000" dirty="0" smtClean="0">
                <a:solidFill>
                  <a:schemeClr val="accent2"/>
                </a:solidFill>
              </a:rPr>
              <a:t> in NH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45" t="17234" r="10454" b="7525"/>
          <a:stretch/>
        </p:blipFill>
        <p:spPr>
          <a:xfrm>
            <a:off x="762000" y="685800"/>
            <a:ext cx="6567959" cy="41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19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00CB867-2CB5-4D05-953E-82F3934EEE6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F30E771-57DD-4086-BC30-C3AE3D68EB71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6B51CD7-5349-47E2-A027-20E80700EAC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03B781F-3CD2-4A19-B009-2F880C81CC8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327EC29-BF3F-4018-9A41-CC4698E449D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D6431B1-807B-4C3B-B87E-CD1A96B45016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67D50A99-D184-4F96-8B87-462D5C848C9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46592726-184B-42F3-BA66-299C4DA0A02D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C1E18736-E566-489C-9E5D-F6AB3C9D1BBA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DF74E84E-555A-4ECD-A22B-5739C17D81E9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A1D2FE5F-B236-491E-82ED-F16020E48EB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FBCD583-DA48-4261-A68B-95F123C92CA1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6DD2E455-1339-442B-8551-7AF456208CBE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9C583ED5-7685-4EAE-BF30-02A2673ECB28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177ED24E-5283-4551-889C-B138329D7F8D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2DF89DE3-88D7-4D0F-B7B8-1E2A58647F55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7DEE84EF-D152-41F5-99C3-B7733DD565A9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D2420B5-88B3-4C4E-B9C7-88B11C6C476F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0B8AD044-B656-4B66-956D-997EEF6F414F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306820EB-7DFB-4702-939C-5E9A4C20286D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DE071664-1113-416A-B7DB-D82F60A99A77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2FBA8C46-661A-41C7-8272-41B806FC5D3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A8E5676-6547-4D54-8E50-2626E0CB8041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A900353F-71B9-469A-B895-738366DD7EE4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7FE55467-CC5B-4CC3-94F4-2BA1CBB0143C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9D08388C-4E73-44F5-B2BA-777D1C5C720C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13B0025D-89A9-467D-B940-F1C764C60199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A226FB12-5C03-4DDB-B79F-2B86C176D078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1AF944DE-E53C-4106-BF82-BC167F8054F1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09714EDA-C7F4-4BD6-8F8E-6911166EA6D0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C5471AA1-08FB-4127-85E3-D2BD2DFFC58A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4E71E14-798C-495F-8AC3-543F003EA6C2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CF3B4A13-2E39-42E9-B549-C3E0976BB2F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1B2C02E-ED69-49CA-B679-6734093A6F4D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7573B59E-A482-49B9-BB42-A3E0874B0993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7192B04E-D2E6-4DA0-A1A2-C1BD78033ACB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62E5C2C1-607F-4DB0-9AD7-F36334327E63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830AAC43-747E-4177-B42B-BCE5B86A338E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89CD601D-9FAE-4877-8CEF-87D73EFAF482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0CE873C9-7B88-4420-B4CA-DC24EB14CA98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0DF9A5FC-0960-48ED-B8B3-F9B0884BAB08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9B57E3E4-EEDB-4531-9F7A-E0B2C854EC39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8335D956-04DD-4445-B666-50BBBC3CCA3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5268F8A-346A-4D50-9EBE-9ADD2EA5E011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0D5CBB8-44A4-493B-8396-4B3AE6208B9A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0D03B74-C62C-4CF5-A230-44FF14C4F363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0875D505-F4E0-4BB6-9046-8C1810EFF0AE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3E0CAF08-CC8E-4575-86F0-BA4F932814F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22908</TotalTime>
  <Words>889</Words>
  <Application>Microsoft Office PowerPoint</Application>
  <PresentationFormat>On-screen Show (4:3)</PresentationFormat>
  <Paragraphs>180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 Unicode MS</vt:lpstr>
      <vt:lpstr>Arial</vt:lpstr>
      <vt:lpstr>Calibri</vt:lpstr>
      <vt:lpstr>Cambria Math</vt:lpstr>
      <vt:lpstr>Courier New</vt:lpstr>
      <vt:lpstr>Lucida Sans Unicode</vt:lpstr>
      <vt:lpstr>Symbol</vt:lpstr>
      <vt:lpstr>Times New Roman</vt:lpstr>
      <vt:lpstr>Wingdings</vt:lpstr>
      <vt:lpstr>Default Design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nheerl-rtp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TARPLEY</dc:creator>
  <cp:lastModifiedBy>Sarwar, Golam</cp:lastModifiedBy>
  <cp:revision>3671</cp:revision>
  <cp:lastPrinted>2015-09-15T17:16:38Z</cp:lastPrinted>
  <dcterms:created xsi:type="dcterms:W3CDTF">2003-09-23T13:52:10Z</dcterms:created>
  <dcterms:modified xsi:type="dcterms:W3CDTF">2015-10-07T12:11:03Z</dcterms:modified>
</cp:coreProperties>
</file>