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9" r:id="rId3"/>
    <p:sldId id="296" r:id="rId4"/>
    <p:sldId id="316" r:id="rId5"/>
    <p:sldId id="275" r:id="rId6"/>
    <p:sldId id="300" r:id="rId7"/>
    <p:sldId id="291" r:id="rId8"/>
    <p:sldId id="261" r:id="rId9"/>
    <p:sldId id="310" r:id="rId10"/>
    <p:sldId id="305" r:id="rId11"/>
    <p:sldId id="303" r:id="rId12"/>
    <p:sldId id="304" r:id="rId13"/>
    <p:sldId id="317" r:id="rId14"/>
    <p:sldId id="318" r:id="rId15"/>
    <p:sldId id="311" r:id="rId16"/>
    <p:sldId id="285" r:id="rId17"/>
    <p:sldId id="288" r:id="rId18"/>
    <p:sldId id="290" r:id="rId19"/>
    <p:sldId id="292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70" d="100"/>
          <a:sy n="70" d="100"/>
        </p:scale>
        <p:origin x="-108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nduncan\Desktop\DAQ_TX_1HrMaxO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Daily</a:t>
            </a:r>
            <a:r>
              <a:rPr lang="en-US" baseline="0"/>
              <a:t> 1-Hour Max Ozone (ppbv)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val>
            <c:numRef>
              <c:f>Sheet1!$D$4:$D$33</c:f>
              <c:numCache>
                <c:formatCode>General</c:formatCode>
                <c:ptCount val="30"/>
                <c:pt idx="0">
                  <c:v>58</c:v>
                </c:pt>
                <c:pt idx="1">
                  <c:v>50</c:v>
                </c:pt>
                <c:pt idx="2">
                  <c:v>77</c:v>
                </c:pt>
                <c:pt idx="3">
                  <c:v>87</c:v>
                </c:pt>
                <c:pt idx="4">
                  <c:v>67</c:v>
                </c:pt>
                <c:pt idx="5">
                  <c:v>56</c:v>
                </c:pt>
                <c:pt idx="6">
                  <c:v>48</c:v>
                </c:pt>
                <c:pt idx="7">
                  <c:v>55</c:v>
                </c:pt>
                <c:pt idx="8">
                  <c:v>78</c:v>
                </c:pt>
                <c:pt idx="9">
                  <c:v>55</c:v>
                </c:pt>
                <c:pt idx="10">
                  <c:v>61</c:v>
                </c:pt>
                <c:pt idx="11">
                  <c:v>79</c:v>
                </c:pt>
                <c:pt idx="12">
                  <c:v>80</c:v>
                </c:pt>
                <c:pt idx="13">
                  <c:v>77</c:v>
                </c:pt>
                <c:pt idx="14">
                  <c:v>38</c:v>
                </c:pt>
                <c:pt idx="15">
                  <c:v>55</c:v>
                </c:pt>
                <c:pt idx="16">
                  <c:v>50</c:v>
                </c:pt>
                <c:pt idx="17">
                  <c:v>59</c:v>
                </c:pt>
                <c:pt idx="18">
                  <c:v>34</c:v>
                </c:pt>
                <c:pt idx="19">
                  <c:v>27</c:v>
                </c:pt>
                <c:pt idx="20">
                  <c:v>39</c:v>
                </c:pt>
                <c:pt idx="21">
                  <c:v>50</c:v>
                </c:pt>
                <c:pt idx="22">
                  <c:v>89</c:v>
                </c:pt>
                <c:pt idx="23">
                  <c:v>58</c:v>
                </c:pt>
                <c:pt idx="24">
                  <c:v>151</c:v>
                </c:pt>
                <c:pt idx="25">
                  <c:v>101</c:v>
                </c:pt>
                <c:pt idx="26">
                  <c:v>77</c:v>
                </c:pt>
                <c:pt idx="27">
                  <c:v>52</c:v>
                </c:pt>
                <c:pt idx="28">
                  <c:v>34</c:v>
                </c:pt>
                <c:pt idx="29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63744"/>
        <c:axId val="87961984"/>
      </c:lineChart>
      <c:catAx>
        <c:axId val="86063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87961984"/>
        <c:crosses val="autoZero"/>
        <c:auto val="1"/>
        <c:lblAlgn val="ctr"/>
        <c:lblOffset val="100"/>
        <c:noMultiLvlLbl val="0"/>
      </c:catAx>
      <c:valAx>
        <c:axId val="87961984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Ozone (ppbv)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06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0.3845</cdr:x>
      <cdr:y>0.61667</cdr:y>
    </cdr:from>
    <cdr:to>
      <cdr:x>0.4918</cdr:x>
      <cdr:y>0.81667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0.34873</cdr:x>
      <cdr:y>0.585</cdr:y>
    </cdr:from>
    <cdr:to>
      <cdr:x>0.45604</cdr:x>
      <cdr:y>0.785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26746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0.40897</cdr:x>
      <cdr:y>0.52041</cdr:y>
    </cdr:from>
    <cdr:to>
      <cdr:x>0.51628</cdr:x>
      <cdr:y>0.72041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5150" y="23793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0.47691</cdr:x>
      <cdr:y>0.54039</cdr:y>
    </cdr:from>
    <cdr:to>
      <cdr:x>0.58421</cdr:x>
      <cdr:y>0.74039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64083" y="24706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0.77794</cdr:x>
      <cdr:y>0.64461</cdr:y>
    </cdr:from>
    <cdr:to>
      <cdr:x>0.88525</cdr:x>
      <cdr:y>0.84461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29400" y="29471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3C839-8129-4406-9103-4CE2FB9879E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E267-4F55-4193-8D56-143C6E15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</a:t>
            </a:r>
            <a:r>
              <a:rPr lang="en-US" dirty="0" smtClean="0"/>
              <a:t>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7C6FC3-52C4-4701-A1C6-FC830D6EECF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5025" cy="1752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Regional Model Evaluation During the </a:t>
            </a:r>
            <a:r>
              <a:rPr lang="en-US" dirty="0" smtClean="0"/>
              <a:t>Houston, TX NASA </a:t>
            </a:r>
            <a:r>
              <a:rPr lang="en-US" dirty="0"/>
              <a:t>DISCOVER-AQ </a:t>
            </a:r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3124200"/>
            <a:ext cx="7162800" cy="231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Melanie Follette-Cook (MSU/GESTAR)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Christopher Loughner (ESSIC, UMD)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Kenneth Pickering (NASA GSFC)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Rob Gilliam (EPA)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Jim MacKay (TCEQ)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34000"/>
            <a:ext cx="1622213" cy="131137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xQWFRUXFhcZGBgYFxkaGxYcGhcdHBocGxggKCghHR8mGxoaLTEhJSkrLi4uHB8zOD8sNygtLisBCgoKDg0OGxAQGzQkICYvNywwLzQ1NzQsLCwsNC8sLCwsNCwsLCwsLCw0LCwsLCwsLCwsLCwsLCwsLCwsLCwsLP/AABEIAO0A1QMBEQACEQEDEQH/xAAcAAEAAgMBAQEAAAAAAAAAAAAABQYDBAcCAQj/xABQEAACAQMCAgcCCQYLBwIHAAABAgMABBESIQUxBgcTIkFRcTJhFBYjQlSBkZTRUnKCobGzJCUzQ0Ric5KywcIVNDVjdIOiw+E2U1VkhZPw/8QAGQEBAAMBAQAAAAAAAAAAAAAAAAIDBAEF/8QANREAAgECAwQIBgMBAQADAAAAAAECAxEEEiETMUGhIjJRUmFxgfAzkbHB0eEUI0LxJENEgv/aAAwDAQACEQMRAD8A7jQCgFAKAUAoBQCgFAKAUAoDS4zxNLaCSeQ4WNST7/JR7ycAe8ipQg5yUURlJRV2YejNy0tnbyv7ckMbt6ugY/rNdqpRm0u0Qd4pknUCQoBQCgFAKAUAoBQCgFAKAUAoBQCgFAKAUAoBQCgFAKAUBzzppxOLiJbhtsvbTBgzSZxHb6GGpi3MkAkYAO7Y57VsowlS/tloubMtWUan9a3/AELJ0W4bBZqton8oI1djv8r813AJOO/zUezqXzFU1ZyqPOy6nGMFlRP1SWCgFAKAUAoBQCgFAKAUAoBQCgFAKAUAoBQCgFAKAUAoCsdZHF2trCV0Ol2xGp8QXOCR7wuoj3gVfhoKdRJlOInkpto5Z1Y9KrawM5nD5kEYTSoOAuvV4jHNfsr0MVRnVtlMOFqxhfMTfGusK2lv7CaFnVYmkWYuMdyXQvgTkABj9QqmGFnGnKMuO70Lp4iLnFo6F0V42LgTrqVjDM6BlIIeM96JgRz7hAz4lSax1aeWz7V/01U55rk7VRYKAUAoBQCgFAKAUAoBQCgFAKAUAoBQCgFAKAUAoBQHF+uPpK0kxsgoVIWR2bmXYx5GPIBX+s+lengqKUdp2nnYyrd5DJ0Kjv2h/i+2hih8ZLgZadvFs+XkAMDlknJrlfZ5v7G2/DgSo58vQVl48SfuLbjQUl4rGdMd6ILvIviu4A5eZ+3lVKeHvo2vEuarcUmOrz4MtzL8G1W7uoE9lNkPGy5KtETuy945B8GB7uAp7iM7is2vY19zlDIm8unajotYjUKAUAoBQCgFAKAUAoBQCgFAKAUAoBQCgFAKAUAoBQHGesXg4XjFu7EOtzJASpXYaWSMqfygQP1mvTw9S9BrsuefXp/3RfadItuPhrySxMbxMkPaI/cIZMhcqN8YJ2BHgawunaCqX4mxT6WQr/RHjtwo4ksrPdG0lYJ7CuwBYYzsPm5+3HgKurU49BrS6KqVSXSvrZk/waGK6eLiIB1PbqiBsZQFizfXuBnyB86pm5QTp+JbFKTU/An6qLBQCgFAKAUAoBQCgFAKAUAoBQCgFAKAUAoBQCgFAKA5j1pL/GHCz5ygfZNF+NbsL8Ofl9mZMR8SHmTI/wDiD/8AHf8Ar1X/APW//X2LP/m9CN6GH5fjf9s/7ZqnX6tPy/BXR60/MsnV1/w20/sh+01RiPiy8y+l1EWOqSwUAoBQCgFAKAUAoBQCgFAKAUAoBQCgFAKAUAoBQCgOQdcHHIxdWnZMry2zu7rvhTqjZQx/QOQDke7Ir0sHTeSV9z/ZgxdRKUbb0aVnBxyecXscZV3j7MMRAgEZbVgI++M8iQSR4mpN4aMcjf13kEsRJ519je4b0V43G07JJDG1wS0xJQ6yc/1Gx7TezjnUZVsO7Jp6bvdycaNdXae8uXQGd4oUsriNopoVIGd1lQH243Gzc9xzG2edZa6Tlni7p8jVSuoqMt5bKzlooBQCgFAKAUAoBQCgFAKAUAoBQCgFAKAUAoBQCgMdxMqKzscKoLMfIAZJ+yupXdg3Y/PnF+M9rxSW4sk7Uuw7INFrOrswNaxnxDAkZG2xxXsQp2oqM3btPJnUvVcoK5brTo9x+QBmu+zJ30vKcj1CKwHoDWZ1cMtMpoVPEP8A0SEHRHjB9vien80u37QtQdahwgTVKtxmWLgi30GI7vTdRg92dNpF/tIzz/OQk+YO5FM9nLWOngXQzx0lr4lnqgtFAKAUAoBQCgFAKAUAoBQCgFAKAUAoBQCgFAKAw3dykSNJIwVFBZmPIAczXUm3ZHG0ldnFONdYt5c3DR2jCOJz2aIyxZcHbLM+wLZ5ZAGw57n1IYWnCN57/fYebPEznO0HoeOjXA+LWhc2/ZRFwoYtJbNkLnHMtjmeXu8q7Vq0J9bX5inSrw6unyLLEnHj/S7Uepi/yjNZ74buv36l9sR3kbcNlxs+1xC0Hoqt/wCmK45YfhF+/U6o1+8vfob0XCuKnnxSIeltGfwqGej3OZNQq9/kT/CLGaPBmvHnPiOzhjT7FXV/5VTOUX1Y2+ZZGLW+V/kS9VlgoBQCgFAKAUAoBQCgFAKAUAoBQCgFAKAUAoDiHWz0seaZrRAyRRNhwQQZXHiR+SPm+ftfk49XCUVGOd72eZi6zbyLcUB4WChipCtnSSNm07HB8cGtl1exkyveX2z6orp1VjLbqGAI3cncZ5aR+2sbx0FwZrWDm97N+PqYk+ddRj0iJ/1Cofz13SxYJ942oepdfnXefzYAP2uai8e+EeZ1YLtkbkfU1a/OnmPoIx+1TUf58+xE/wCHHtZmfqfstLBZJ9ek6SzIQpIOCVCjIz4Vz+dUvuR3+JDtZm6telEjs9hdZNxBqUPu2pY20kM3mpx3j7Qx48+YmiklUjuYw9Vu8Jb0dArGahQCgFAKAUAoBQCgFAKAUAoBQCgFAKAUAoDj3XraKsttKFAZ1lVj56CmnPpqavSwEnaSPPxyWjI/rItccP4U4GB8GCn1MUTD9jVPDP8AsqLx/JHEL+uDO0cN/kY/zE/wivLlvZ6K3FP4015fPKIJjaWcJZWlUEyTOhIk0AYIVSCMgjJB58hphs6aWZXk+HBFEs827Oy5kHfcB4jYA3FpfNdKih3ics2U89JZgwIB3Gk7HGaujUpVOjONvEqlTqw6UZXOg9GeMreW0dwgwHG6/ksDhhnxwwO/iMGsdWm6cnFmqnPPFSPdtc6rqdPyI4D/AHjL+Fca6KfvgdT6TR44NwGK2aZ0HfnleSRzzJZiQv5q52HqeZNdnUlNJPgchBRvbiSlVkxQCgFAKAUAoBQCgFAKAUAoBQCgFAKAUAoDmPXrF8hbN5Ssv95M/wCmt2AfSa8DFjV0EaXWDBngVgw+Yttn0NuR+3FTw7/9El5/U5WX9EfQ6lw3+Rj/ADE/wivPlvZtW4zRRBVCqMADAFcbOkJ0Q6PiyikXOS0rsDknTGDpiTJ8FiC7cgc1bWqbRp+/ErpwyoxdAeHdhaAY0h5JZFXlpR5CYxjw7mnbwzXa8s0xSjaJr8Duc8V4iv5MdmP/AAdv9dSmrUYPzORd6kl5FrrOWigFAKAUAoBQCgFAKAUAoBQCgFAKAUAoBQGC/vEhjeWQ6URSzHBOABknAyTt5V2MXJ2RxtJXZyfrT6WWd5aRpbza3WZXxokXu6HU7soHNhXo4WjUpzbkuBgxVaE4Wiz50j6S2kvBEtkmBnSG2GjS4OpNAcZIxsA3j4Up0pqu5NaXZ2dWDo5b62RdLDp5w8RoDdICEUHZ+YA91ZZYerfqmlV6dt5tDp1w/wClxfafwqP8er3Tu2p9p9+O3Dz/AEuH62p/Hq91jbU+09jpnYfS4P8A9i1zYVO6zu1h2lM6N9JLdeL38jzxLFIseh2dQraAq7Mdj41qqUp7GCS1M9OpHay1L1D0osnYKl3bsx5KJUJPoM5NZHRqLVxZpU4viSwNVkz7QCgFAKAUAoBQCgFAKAUAoBQCgFAKAUBznpJ1kWbR3NsyThis0J7iYBwyH53LNbaeFqJqSt2mSpiaesWck4GtsZD8LMwj0nHYaNWrIxnVtpxq/VXo1M9uha/iedTyX6e4scbcDHMX7evZf5Yqh/yfAvX8fxNhLngI/mbw+pH+T1y2J7USzYbsZlW+6P8A0W6Pqzf5SVzLiu1e/Q7nw3YZk4t0fH9Dn+ssf2y1zJiu8vfoFPDdnv5mdOkXAB/QpPrQH9r1HZYnvE9rh+6Zl6WcCH9B+2CI/taubDE97md21Du8iS4f1mcKgGIbd4geYjhiXPrhqhLCVpb3cmsTSjuXImeDdZNrdTJBFHcF3OBlEAG2SSdWwABNVTws4RzNonDEwm7IudZjQKAUAoBQCgFAKAUAoBQCgFAKAUAoBQH5t6wbbs+I3a/80v8A3wH/ANVe3h3elE8bERtVZ2Kz6uuG6VPwbJKgnMkp8PItXmvFVe09FYal2G4nQPh4/osf16j+01D+RV7xPYU+wyHodw9QSbSAAcyUXA+2m3qv/TO7Kn2FU41x7gdvkLbW87+UUEbD65CNP2EmtEKeInxa9SidWhDgmYuj/TLhEuBJaQ2ze+GMpn3Oo/WwFdqUK63Sv6kadei+Fi/WVnauoeKOBkPJkVCD6EbVjk5p2dzWlFrQ3FtIxyRR6KKjdnbIyhQOQFcOlJ6A9GexnvLqRcPLcTrHn5sYmbf9Ij7FU+NasRWzRjBcEvmZ6NLLKUu1l3rKaBQCgFAKAUAoBQCgFAKAUAoBQCgFAKA4L1zW2jiLH/5kMb/4k/0V6+Cd6fqeXi1apc63xDpVaWkaieZVbQvcHefl+QMn6ztXmxozm+ij0JVYQXSZQuN9b7MdFnBjOweXcn0jU8/LvH0rZDArfNmSeN4QRHw9FuLcTIa6kaOM4Pyx0j9GBcb+oX1qbrUKOkFd++JFUq1XruyLPbdCeF8OQSXkiyN5zEaSfHRCPa9DqNUPEVqrtDl+S5UKVJXkZf4k4n3R2Qk5DYwSHyx7Ovbw3rn/AKKPl80d/oqkZcdWNxbMZOHXjKfyXJUnHm691vQriprFxmrVIkP4so605HhOnPErHu8QtC6DA7VRp/8ANcxsfd3a7/HpVPhy9Peo29Wn8SJbeB9P7G5wFmEbn5kvcPoD7JPuBNZqmGqQ3ovhiKc9zLSDVBcKAUAoBQCgFAKAUAoBQCgFAKAUAoDXvr+KFdc0iRqPnOwUfaa7GLk7JHHJLVlD471tW0eVt0a4bz9hPtI1H6lwfOtlPBTfW0Ms8ZCO7U5xxS+vOLzhhDrZRpAiQ6UGSRqYnbmd2IFbYRp0I7zHOVSvLRFq4B1QyNhruUIOeiLvN9bnug+gb1rPUxyWkEXwwTes2WOTifCOEgiMIZRkER/KS+8M5Pd9Cw9KoUK9ffu5F+ajR0RGP0k4txDayt/g0J/nXxkjzDsMY/MUkedWbKhS67u+whtK1TqKy7TLwzqoDN2t/cPPIeYUnB9xkbLsPTTXJY2ytTVhHCX1m7mzx3qltZRm3ZrdscsmRD6hjq+sN9RrlPGzXW1OzwcH1dCqyW3GeFeyzyQj8nM0eB/VPeQe8BR76vvh62/R/IptXo7tUTXBet+NgFu4Cudi8XeU+eUO4HoWqueBa1gycManpNEq/Rzg/EwWgKByMkwns3HvaIjH1laq2tejpLmWunRq6ojPibxSx3sLvtYx/NPtt5BWyn1grVm3o1PiRs+33+yGxqw6krme26zJbdhHxKzkhblrQHB94VuY96s1ceEUtacrnViXHSpGxdeC9JLW6HyEyOeenOHHqhww+yss6U4dZGiFSM+qyVqsmKAUAoBQCgFAKAUAoBQHxycbDJ8qAqHHU4xLlbf4Jbr+V2ju/wBpj0j00n1rTT2C61378ymaqvq2RRbzqw4lM+uaeGRj855ZWIHuynL3VrjjKMVaKMksLVk+lItHAOqe1iw1wzXD+XsRj9EHJ+s4PlWepjZy6uhdTwcI79S7rbdlGEt440A2C+wq+gUfq2rLe7vI1WsrIgOI9FZrra5vpdB5x26rCh9xzrZh6t9lWxrRh1Y/PX8Fcqbl1n8tDY4J0IsrUgxQKXHJ377D0LZ0/ViuTxFSe9iFGEdyLFVJaKAUAoCt9IOg1nd5MkQSQ/zkfcfPmfBj+cDV9PEVIbmUzoQnvRzziPVFco4NtNG6g5BctG6+XIMD6jHpWyOOg10kZHgpJ9Flh4JwzjtvgGa3mQfNmd2P1PpDZ9SapnPDS4NF8I1472mXa1V5Yyt1BGM81Ddqh/vKv2EVldou8WaFqukiscZ6sLKY6og1s+cgxHu58O4dh+jpq+GLqR0epTLDQeq0ZrcP4Nxq1bTHcwXUQ5duXDfbgsD+kRUpVMPNapp+ByMK0XvuvEuvDpJWX5aNI38kkLr9RKqf1Vlko36LNCvxNuonRQCgFAKApvWtxN7ezWSJiri4i0keYy2D5g6dx4itOEgpzs+woxM3CF0T/RvjKXdtHOnJxuPyWGzKfQ59efjVNSm4ScWWU5qcVJEnUCYoCh9aXSX4OsFujYeWRGcg4Kxo4J9NTDHvAYVrwtLNeT4fUzYirltHtL2zAAknAG5J8KyGkoY6T3HEZ3g4cRFBHtJdsuo+kSHY59/hvttnXso0o5qmr7PyZtpKo7Q3dpLR9CYSPlprudvFnuZR9ioVUD3AVXt5cEl6FipLi2zDd9Fp4gXsbyZHHKKdzNE2PDv5ZM+YNdVaL0nFemjOOnJaxf4PXQ/piLpnt507C7iyHjPJscyh8vdvsRgkb0rUMizR1ixSq5ui9Giq9cJltjDLBc3Efalw6LPKFyACCq5wvjsNuVaMHlndSS08DPi3KNnFssHAuiwltIJGur1ZZIY3Z1upc6mQMcKSVxk8sVTUrZZtWVr9iL4QzQTu93aQ170lvOE3KRXj/CbWTdJSoEigEA8vaK5GQc5BBBHKrI0YVoXho1wKpVZUpWnqmdMjkDAMCCCAQRyIPI1hNhQL/prPd3BtOFKrEfyly+6IORKjkRnkTnO+ARvWyOHjCOer8jK6znLLT+ZK23QrVvdXd1cOefyzxR/oxxkY+01W6/dilz+paqXebZ7uOg0WPkZ7uBvBkuZT9ockEe6uLEPik/QOkuDaMfQqK9jmuoryVptHY9k+kBWU69xgc9hkHJBHiME9rOm4xcFbtI0s6bU2W2s5eVLrQ438GsJNJxJL8khBwRqB1EEbjCBsHzxWjC089ReGpRiKmSDZudAuMfCrGGQnLhdD+epO6SfXAP6VRxEMlRolRnngmWGqS05dwTp6YOI3VtdOTCbiURux/kTrICknlH/h9M43zw2alGUN9vmYoYnLUcZbrnUawG0UBQetOGaC3a7t7ieNlZA6CRihBwgwh2U508sA753Oa14VxlLJJJmbEKSjmiy28C4aYIwGllmcgFnkcsScb4B2Ue4D7azznme6xfGOVbyudZlos4sYG9mS9jDAHBK6H1b+hq7DSy5pLsKq8VLKn2lT6AXz8N4hLw+c9yR8Ix2GvHcYe51wPXSPA1pxEVWpqpH3/wAM9BulUdOR2CvNN54mlCqWYgKoJJPIADJJ+qiVwcG6xVeQQX75BuWlZFPzIU7PsBjzILMfz/dXr4ayvT7Prx/B5mJTdp9vtF665OOGG0SFDhrgkE/8tQC4+sso9CayYKnmnmfA0YuplhZcSd6uuFi34fAoGGdBK/mWkAbf0GB6KKqxE89Rv0LaEFGmkWWqC4UByPreha1vLW+h7shyCfDVHjTnz1KxB8wuK9HBtThKnIwYtZJKaMnXHdrNZWUy+zIdY9HjDCuYKLjUlFncW700zpHR4fwW3/sYv8ArFU6z8zZDqoofXpIvwe3BxrMxI89IQ6v1lP1VrwCeZ+RlxtsiRj6WcWkteB2sW6yzRRRHwKoIwX+vGFP5xrtGCnXk+C1FabhRS4lg6q+DLb2EbY784ErnzDewPQJjbzJ86pxVRyqPw0LcNDLTXiXCsxeKAUAoCjXVovEOJyI41W9nC0ZHg0s64bHgdMe3uOK1KTpUk1vb5IztbSpruX3IHqhumt7q6sJDuGLL4Ash0Pj85dJHuWrsYlOMaiKcK8spU2dXrzzccUbof8Pm4oYzieK6bRk91wWfKnyzgYPn7q9Tb7JQvuaPO2CqOdt9ze6uenDQMLG9yoU6I3fYxEbdm+fm+R8OXLGIYnDqS2kCWHruL2czrtecbyn9bY/im5/7X75K04T4y98CnEfDZb05CsxcVLpc2b/haec0z/3Iv/etFL4c34fcpqPpxRFdcHRszQC7iHysA72OZjzknPmh39C1W4Orllke5/UqxVLNHMt6J7q/6Ri+tFcn5VO5KP6wHtY8mGD9o8KpxFLZztwLaFXaQufOl7GdorBD/vBLTEc1t0I7T01kqg/OPlSj0b1Hw3efvUlU1tHt+hVevSEC3tiBgLIyjHIApy/8a0YB9NmfGLorzIbroYn4E3gYGx69wn9oqzBf68yrGf5OvcIIMEWOXZpj00ivOl1mehHcjbqJ0UBzPr0I+DW/n2x+zQc/5VuwHXfkY8b1EV7pop/2Lw3P/wDAocfqxV1D48yqv8GJZLnp7NZWsHaWEgzGgRzIvZt3BjvKDgkb6SAaojho1Ju0i6WIdOKvEycA6O/7RePiF5Mk4wDFBGD2UeD7LZ3JB5qRzG+RtSpV2SdOCt2vidjT2jU5O/0Ivr4U/wADPh8uPrPZY/YfsqzAf69PuVY7dE6B0NkDWFoR9HhH2RgH9YrHWX9kvM10uovImaqLBQCgNHjnE1treWd+UaM2PMgbD1JwPrqcIOclFEZSypsi+gXDGgtFMn8tMWnmPIl5TqOfeBgfVU681Kem5aL0IUotR137yi9YafAOLW1+o7jkF8eaDRJ9sTDHvBrXh/7KLp+/dzNXWzqqZ1tWBAI3B3B86843FF6u/wDfOK/9Wf8AFJWvEdSHkZqHWn5nrrH6CreoZoQFuVHoJgPmsfyvJvqO2CGGxGzdnu+gxFDaK63lf6tunbIwsr0lSDojd9ipBx2cmeW+wJ9D4VbicNfpw9+JVhsR/iZautr/AITc/wDa/fpVGE+MvfA0Yj4bLcnIVmLindIjnjHDB+St232xY/yrTT+DP0KJ/Fj6lxZQQQRkHYg+NZi841bE8E4sUORaT433wEJ7p9Y2yDzOnJ+cK9N/+ijf/S98zz1/RVtwZ0HoehmMt843uCBED8y3TIiHu1ZZz+ePKsdbo2prhv8APj+DZT16Xb9CvdeSfwKE+Vwo+2KT8KuwPxH5fgoxvUXmY+m3BGvOEW00Y1SQwxSAAZLI0S6wPfyP6OK7QqbOs4vjocr09pSTRPdWHGFuOHxDPfhAiceWgYU/Wmk59fKqcVTyVH46luHnmpotlZy8UByLrOZr/iNvYwbmMHWRuEL4LFvcqKD9eOdejhbUqbqSMGJvUqKCNrrotlis7SNBhUfQo8gsRA/UKjgm3Uk2SxitBJF5tOHR3FhFDKoZHgjBH6AwQfAg7g+BArI5ONRtdpqyqULM5fw68m4DemGXU9pKc5x7S8hIo/LXYMvj/dNehKMcTTzLrIwxbw87PqsvPWJwb/aFhqgIkZdM0WnftBjcA+OVJx5kCsmHqbKp0vJmnEQ2lPQhupnpErwGzc4kiLNGD85CckD3qxO3kV8jVuNpWlnW5leEqXjke9HSqwmwUByPj8s0fGIbRLm5WBzDlfhEpOG9oByS2+PPO+1ejTUXRc2lfyMM21WUE3bzLJ02g+Ey2vDEZlD5lmbOpliiGEyWyW1SY3OTld6oovIpVX5LzZdVWZqmvaNr4mzf/U73+8v4VHbx7iJbJ95lf6ddCJfgckhvLi4MI7QJKVK932jsM5CaquoYhZ0sqVyqvRbg9WywdVvF/hHD48nLw/It+gBp/wDArv55qnFQyVH46lmGnnpo0urv/fOK/wDVn/FJU8R1IeRGh1p+Ze6yGkoPWT0DF2pntwBcqNxyEwA5H+uByPjyPgRsw2J2fRlu+hlxGHz9KO85/P00eThlxY3OoyAII3IOruSoWSTO4YBTgnywd+exYdKqqkdxm27cHCe876nIV456Zzni1rxGTiUF4lmRHApURtNDqYMGDk4YqCQ2wyR3RW2DpKk4OWr8zJJVHUU0tEdDgkLKrFShIBKtpypI5HSSMj3EisbVmayD6ZdFY7+ONHOkpIrBvHTkdov6S/rCnwq2jWdJtoqq0o1FqT0aBQFUAAAAAcgByAqktKP1ocKuryNLe3gLBZBI0jPGqnCsoVQW1Z725IHLx8NeFnCm80mZsTCVSOWKJzoWs6WsUNxC0TwxpHnXGyuFGkFSpJ5AZBA57Zqmtlc3KLvctpZstpLcRF50Pkt7hrrhrpE7fysDg9jLvnw3Q88YHM7YGc2qupRyVFfx4og6TjLND5cDeTpLcqMTcNuQ3/JaGVT6NrU/aKhsoPdNc/wTU5cYmG74lxG4BS2tfgoP89cOhZfPTEhbLeWo4rqjSjrJ38ERbm9IqxudEuiUVirEEyzybyzP7TknJ88DO+MknxJqNas6nguw7SpKHn2ld60eC3d92cUFuSkbFjI0kahiVAAUatWBk5yBvy23q7C1IU7ykyrEwnUVootvRYyi2jSeExSRoqEFkYNpUDUpUnY+Rwefqc9XLmbi7ovp3yq6MPTLo+l7bPGy5YAtGRjUrgbYzgb8iCQCD4cx2jVdOd0cq01OLTKj1e2XE7EdjNba7djkASxaoSTuQC2CviVz5kbkg6cRKjU1i9fqUYeNWmrSWhKdKOr1J5fhNrIba5B1al9lm8yBuGPiw55OQc1XSxLissldE6mHUnmjoz1ZcW4rBhLmzFyB/PW8iAn1jbGT7xpHurkoUZaxlbwZ2Mqq0kr+JvjpNMwwnDbst/X7CNf7xk/yqOyjxmuf4J53wiyrzdFr+a/XiEyRL2ZVhBHJqchOShiFQk+ZYD0q9VqcaezXzKHSm6iqM2+AWnEF4lJd3Fr3JlEQ0yxMYE1Lj5w1AYy2NyckDwqNSVJ0lCMt2vmdgqm0cpLfyOhVjNRr8QciJysZlbScRgqNfuy2APU12O/fY49xy/oHwXifDncm07SKQDUizRBlK50kEtjxIPnt5Vvr1KNVLpWa8DHQp1abemjJLodY8Qtrq5lmtMpdSa20TRExHWxGxYagA5z47D0qFaVKcElLcTpRqRk21vOjViNQoDnnWV1f/CwZ7ZQLjHeXIAmHqdg48zzGx8CNmGxOToy3fQy18Op9JbzoS8qxmogeEX812hmjdIoi7rGNGtmCOULscgAEqcKBkDG++BbOMYOz3lcZOWq3HxE4iSAZLVca9T9jIwfvdzSglBXu+1ljvyrt6XY/n+jvTI+14lfPeTWva2o7KON9fwaU6tedtPb7Yxzyam401BSs9fH9EVKTm4+/qS8V1cQRTyXZjcJ3kMKMmtdI20FnOovkAZOdqqajJpQ5krtJtmlwji1zd2UMkPZpOW0TdorMsZQssncDA+0Nhq8RU5wjCbT3cPscjJyimjU4txO/guLWDtbVvhLSLq+DSjRoTVnHbHVn1FShGnKMpWenj+iMpSUku332mzxa44hbxzSmS1kSO3lk2gkQ60AZQQZWyCofcEYOOdRgqUmlZ7+39HZucU2ZODz309tDMJrZTLEkmn4NIQutQ2M9sM8+eKTVOMnGz08f0I52k7r5fsnOH9p2Ufbae10L2mjOnXjvac74znFUytd23FivbUg+A8Znlvb23k7PRbGLSVRgzdqpbvEsRsBjYb89uVXVKcY04yXH7FcJtyafA3Ol/EZLazmni0a411YdSykA7jAKnl45qFGKlNRfElUk4xbRGce6UvaW1pPIocSugm0KRhWid2ZFyfZKg4JOwPqLKdFVJSiuG4hOpkimyy2d2kqLJGwdHAKsORBqhpp2Zammroi7W7uGu7iFmi7NI4njxG2r5UyAajrwdJjPIDOfDG9jjHInx/FvDxIpvM0QVh0ivZeGS3aiAzI0hCCOTSViYhhjXnUQCRv5DHjVsqVNVVB3t+fQrVSbpuXEsnRrifwm1hnyCZI1ZtIwA3zgBk8myOZ5VRUhkm4llOWaKZHrxK5e5u0jMPZQIoBMbljKya9JIcAhVKk4A9sDwNTywUYt739PkczSbaRrdFeI3t5aRXHa20ZkDHT8HkbGHK8+2GeXl41KrGnTm42fz/RCnKpOKldfL9mPj/F722jtNRg7Sa7W3kxGxXDu2l0GvI7gGxJ5867ThTm5b7JXOzlKKXi7G7f8ZmtZ4En0SQ3EgiWRFKNHIw7gZSWDBsHvDGPLxqEaanFuO9aknNxavxNg8TklupbeEoggWMyuyliTICVRFyAMKASxzzAx4jmRKKk+O47mblZcDYtY7oPIHeJoyg7NxGwZWych11YYeyQRp8R5VF5LK286sxAdGeL317aQTo1tGXaXWTE7KqoxVQF7QEsSCc6gMfruqwp05uLv79CunOU4pnqbiV+t7HadranXC0uv4NLtpbTp09tv65oo03Bzs99t/wCg5Sz5ff1M3FZOKRRzOjWsxRAyKIJF141a109qSDjSQcnO4wOdcjsW0ndev6OydRJtEvw7jUUlol1rXszFrZ8YAwO9tk4wQRjJxjFVSptTyW1JKaccx86PS3Lxa7oRqzHKoiMpRfmh8s2XxjONgdt+ddqKCdonY3tqVxeB31izmxeOe3Z2f4NLlWQsclYpOW5/KwPU5Ju2lOoln0fb+SnJODeXVdhYejHHVvIe0CNGyu0ckbe1HIvtKf1fb4cqpq03TlYtpzzq5EcKH8c3n/T2/wDqqyXwY+bIR+I/I3Okd/EJoIZHVVz2755ERkdmvqZSrD+yao04vK2vL5++ZKbV0n5kV0Vvo04jdwRurRzgXUeOQY9yYZ8ywU48jVlWLdOMnw0/BCm0ptLjr+TY6WD+MOF/2s/7mo0vhz9PqdqdeJL9L/8AcLv/AKaf901V0fiR80Sq9SXkQ/R2C9PDrfsZrdc2sWgNA5I+SGnLdpgnlvp+rwq2o6e0d09/b+iMFPIrNbvfEtychnnWYuKh0XH8a8W9bP8ActWmr8Gn6/Uop/En6G91h/8ADbv+xaoYf4sfMnV6jMF8gP8AsoEZBlwQeRHwCfINdj/vy+6HYRFxC/BpTJGGfh0jZkjGSbVifbUfkE+H+eM2pqurPrfUrd6Tuur9CxcKuFkvZ3RgyNa2bKwOQwMlzgg1RJNQSfa/sWRd5t+C+5odWK/wAD/nXH756nifiei+hGj1CP6KXa8P+H2smdFqzTxe+GQFgq+ZDDHvZqnVW1yzXHT1I03kzRfDX0LHwCwaG1xJ/LSa5Zv7STLMPRc6R7lFUVJKU9N25FsFaOpX+rmK6PDLfs5YFXQ2kPA7Ed9ubCVc7+4VfiHDau6fz/RVRUsis/fzPvToSiHhnaaWmF/aat8KzhWzvjYFvHH1UoWzTtusxWvaN990eopvh16IrlewazkEy2+dRmOMJN2mwKKSe6o58z4Vy2zheOt9L9ngdvnlaWluH3NzjfR24Fy15YzJHK6qsscqkxTadlJI3UgbZH6t8xhVjlyVFpzR2VOWbNB/s2OjXSKSaWS2uYewuY1DlQ2pJEJxrRvLPh4ZHjkCNSkopSi7pnYVG24yVmafVMP4rt/Wb9/JU8X8V++BHDfCR6vB/HcH/RS/vBXF8B+ZJ/FXkW2s5aUSysez4pJZg/wZkF8I8bCTtNGkf1NeHx4MF8Mg65SvSU+PV9PehnStUycN5e6yGghoWvVDKUt5dzpftXjJXJ0hk7NhkDG4O/kKsezfavfmQ6fv/hl6P8J+Do4LBpJZZJpGAwC8hydI3wAMAb8hSpPM/LQQjlRo2HCZ0v5rluy7OVETAdiyiPOD7ODnO42x5nxlKcXTUew4otTcjc4RZzLNcSzdn8oU0aGYlURcBDlR4lmz5u3lUZyi4pI7FO7bNXpHweaWe1ng7MPbu5JdmGpHXSybA8x4nkQNjUqc0oyjLicnFtprgeePcJnmubSaPstNuzsQzsC5dNJGynGB47591Kc4xjJPiJRbkmuBJcfs2mtpoU0hpYnjBYkAa1K52B5Z5ePuqFOSjJN8CU1mi0aHCLa7gt4YQlu3ZRJHq7WQatChc47M4zjlmpTcJSctdffaRipJJe/oS/D1kEa9sVMmO/ozpyfBc74HIZ32quVr6biavbUg+JcEnS6N3ZtGHdFSaKXUElC+y2tQSrgbZwRj9d0akXDJP0fYVuDUs0THxzhV5eWssMjQwF1I0xlpM7j2pGVcLjOQEydtx4oThCaa19++InGUk1uM11wy4b4EVEObdw75d8MeyeLC93lpcnJ8Rj31xTis3j/07aWhYJIwwKsAVIIIIyCDzBHiKp3FhXOjHRUWMtyYmzFKI+zjYn5LSZCVzv3cvkeO5znmb6tbaJX3opp0sjbXE2eh3CZLW37GUoSJJGBQkgh3L+IGMFiPqqNaanK6J04uKszX470XFxeW1xqCiMFZl3zKqsJIl9FlUHB512FbLBx+X0fIjOnmkpE/dBijBQCxBxkkDPvIB/ZVS3ljK70Z4Zd2drFbhYJOzBGrtXXVlifZ7M45+dXVZwnNy19+pXCMoxseON8Fu7lLbWYBJDdrcNhnC4jZtCKdOd1Iyx8c7Hw7CpCDdr6qxyUJSSvwdza6V9HmuBHLCwiuoWDRS+A37yt+UpGdv8icxpVcl09U952pTzWa3ozxm+Vslbd1Krle0dCjDIYq2g6lOxwQCN9zUf67cSXTPNjwuT4RJdyiPtmiWJEVmKIisWwZCAWLOdzpGAAMHGT2U1lUFu3nFF3zPeeehXB5LS0S3kKMUL95CcEO7PyIGMFiPHlStNTm5IUouMbMxXHCZzxGO6HZdmkTRaSzaiGYMW9nAIx7Pj5jw6px2bj6hxefMWKqSwq97wKdr6S5RkUNaNbr3m1qdWtX9nHtbY8t/dV6qRVNQfbcpdNuebwsY77g/ECfk7tVGpsAg7LnujVjJOkDOfHNIzp8YhxnwZTLvorxwu5W5kClmKj4U4wCTjbO21ao1sPbWPIzSoV29JczF8U+O/SZPvb/AI1Lb4bu8iO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y8dXvDL2COUXsjSMXBQtKZMLp3GTy38KyYidOTWRWNVCE4q03cl+HcTaVe0yiJ20kQDe03ZytF7WQASynC4Ph48q5Qy6eF/uWqV9TJxviq26qzYwWUHLAaUyNb78wo3rkIZnYTllVxx+8eGCWZNJ7KORyGB72lcgZBGM4O+9KcVKST4nJycYtmS+uHiglkOlnRHYYBAOlSQCMkjl51yKTkkdbaVz3w+dnUlvPbuOnzQeTbncncbfrpJWOp3IKDpBMzmIogkAOBvuysY2GM5xqaFgcexJnmKsdNWvw9/v1K1N3t797iV47xUW0XaNg7jOTjujvSEe8RhiB4kAeNQhDO7E5yyq7MnFr0wxiUDUikGTmSE8WUDnp2JHkDjJwDyEczsJOyubNsWKguAGI3A8Pd48vOuO19DqMPFZ3SJ3TTlFZiGBOQqk4GCMb439a7FJuzEnZXEVwwiMkmDhdfdBG2nOMEnfn4+VLa2Qvpdkfb8Yf+CF1XF1sAuSY2MLTDLfPGlGGrA3xtvtNwXStw/NiKk9L8SbqomQdzxl8XbIq4tTghiQZCIVmOG+YNLgAkHfJ5c7VTXRvx/NiDk9WuBtcT4kUhSVQO/JAvezsJZUTOPMB8491RjC7t58hKVlfy5mK54pIllLcNHpeOKZwjZGrswxU+YDBQcHcasHcV1QTmo33hytByZt8OuXftNS4CvpRtwJF0K2oA7jvMy+/RnkajJJWsSTbIy0467RW05VezuGQBRnWgkBKEnkx5ahgYydzp3m6aTceKIKbsn2mTj/ABpoHRVVWLxyMoOQXdXiRIweSlzLjUdgcUp01JX98dfSwnPK7e+H5Nrj948NvLMmk9lFJIQwPe0KWAyCMZxz3qNOKlJRfElOWWLZlu53jhkc6WZEdhgEA4BIyMk/rriSbSOt2RjivWM0aEDDwtITvnIZBge7v/qpl0bOX1sanEONtE8isoAAPZOd1aQR6zG4+aSCNJ8dxsQNUowukzjnZm/xG7MfZYAOuVUOfAEHce/aoxV7km7GHjV3JEqumggyQR4IJPysyRk5BHIPnHjjwrsIqTs/HkrnJO2pnvZJUhLKA8ijOkba8bkLk7EjOMnGcZriSbOu6R94bddrGJNtL95NiMofZJz4kb42xkA70krOwi7q5iW3gdzjQWDB2UN84HAZkBxqBXmRnK+6l5JHLI83U9szFJHiLFXQqXGSpKhxpz5lQfUV1KSV0G47mbNzbo0ZjcAow0FSdmBGNPvyNvfUU2ndHWlazPt72fZsJSoQjS2o4B1d3BJ8yce/NFe+gdrannMcI3YIGIALudzjYAsfIch767rIaIxvDAp7ciMEkN2h0jmoQHV71wKXl1TllvHwiB2B1xsSGQYcHOpiGXAO/ejI9UPkaWkheLMklrH2YhIGgroC55gD2fM7D7K5d3udsrWMjzoGCllDEEgEjJC41EDmQMjJ8MilnvF0GCyJjZkdfA5DKw8CPAg01TG9Hia4jhUa3WNQMAswA2GeZ8gD9hok5PQNpbzBYWsGzRBCEBVdJ1LGCBlUGcIMY2GNsV2TlxOJR4GxHeRs2lXQtvsGBPdOG29x5+Vcszt0Y7jh0TliyA6gAw3w4HIOOTD3HNdUmtwcUz5eywkiOV01ao2CMwBzr+TOM59tRj3ikVLejjcdzPd92bL2cpXTLlNLEDtMqcqB490HYeANI33rgddtzMsEqsqsjBlIBVgcgg8iD4jHjXGmnZhNNaGlaQ2xYGPs2KkuoVgQhfILqucKTlu8AM5bzNSblxOJR4C6S2lco5jd9LxFCwJw6qzIVzndQpx5AGizRV15hqL0ZnuUicGByra0OYy27JsrZHMjcAn3++uK66SOuz0ZlmkRQA5UajpAYjvEg90Z5kgHb1riT4BtGrHZQQDtMLGEQrqZjhE2OMscKowNuQ91SzSloctGOp7EMMqv7EiuRr31AkAYz4AgBfsFcvJHdGepWifs8spy+Y+8N2UE93zIAbb3Hyorq4dj7fiIgCUrjUpGo4yyHWuPeCoP1UjfgHbiepLmPszIXXs9OrXqAXSRz1csY8c1yzvbiLq1+B8sezCBYipRAFAUghQowB9QxSV76hWtoRHR44llVWbs8agjEMEYyyhtLY1AHTnSSQNsYxvZU3L32EIb2Zbo/wAYW4/+1u/3trRfDfmvudfXXk/sa3S5yVYAgGKGS4UkZ78RUp4jxz65rtLf56fMjU3cza6QTZtQ2Ob25x6zR1Gmulbz+hKb6I6TqSsIVijNOgDgAlSVbBAIIOPIilPe/ITPPAYo57CNCgWNojGUBJGkAocE77geJJ95512bcajfE5FJwsRvRCImSTWQxAWTOMd9zJExA3xkxO2B86eSp1XoreX3+/JEaa1fv3+zP0jmIk1jGbYwOvv7WRkkHuygIzvjNRprS3bfkdnvv2G30rUdnEfH4Rbrn3SyrG49DG7D6/MCuUt78nyVztTcvNE3VRYR3SM4tLg/8iX92anT668yM+qzatd418MoP1iovedW4qfCBlbC32Hwdn7/AIt8HRodh83Xqydztkb5yNE98pdv31Ko/wCY9n20LnWYuK1xK70Xx9reGDk2P59xvscj/wB6uirw+f0Km7SNvpQutY4dwZXIDjnGUjeUMPPeMD0JqNPRt9n/AA7U4I+Qn4bw4fzXwm1+bv2faReHLOM+7lXX/XV7bP6HV0omTgfFu2WPuBdUQfY5xuBgbcq5OGW4jK5HcOusX1ym/eul+dt/uMR3XG/s+Y8PKpyXQi/D7shF9Nrx+yMnHuJdhdI+nVi2nOM4+fF7j5VyEc0beK+52UrS9Db6TXGgW7Yz/CF2zj5j1Gmr38iU3axr9IbvtOGXMmMarafbOcdxhzqVJWqxXiiNR3pvyJHg912gfn3ZCN2z81T5Dz5VCasTi7kHwqDQ1o6HSkxZmj5gSCF8up+bq31DGCcNsdRayTumnwK4q1rEjxU9nd28vPUssOny1aZNQP8A2sEY3yOWN4x1g16+/mTlpJMx8futfDZpMY1W7nGeWUPjSmrVUvE5N/1t+BIcHudavz2cjc5+ap8h5/qqElYlF3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3"/>
          <a:stretch/>
        </p:blipFill>
        <p:spPr bwMode="auto">
          <a:xfrm>
            <a:off x="7238720" y="5029200"/>
            <a:ext cx="1679923" cy="7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5078" y="627603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CMAS Oct 5-7, 2015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49842"/>
            <a:ext cx="1676400" cy="795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3898" y="5733071"/>
            <a:ext cx="417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Funded by DISCOVER-AQ and Texas AQRP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Surface</a:t>
            </a:r>
            <a:br>
              <a:rPr lang="en-US" dirty="0" smtClean="0"/>
            </a:br>
            <a:r>
              <a:rPr lang="en-US" dirty="0" smtClean="0"/>
              <a:t>Temperature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08847" y="76200"/>
            <a:ext cx="4635153" cy="3288792"/>
            <a:chOff x="4585047" y="228600"/>
            <a:chExt cx="4635153" cy="32887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047" y="228600"/>
              <a:ext cx="4553712" cy="3288792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233759" y="2432304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MB: 0.1 K / RMSE: 1.5 K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3759" y="1905000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</a:rPr>
                <a:t>MB: 0.3 K / RMSE: 1.6 K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3759" y="2167128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</a:rPr>
                <a:t>MB: 1.1 K / RMSE: 3.1 K</a:t>
              </a:r>
              <a:endParaRPr lang="en-US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3237" y="1905000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MB: 0.2 K / RMSE: 1.6 K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3237" y="2164378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MB: 0.7 K / RMSE: 1.7 K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7410" y="240268"/>
              <a:ext cx="3491790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Daily Mean Bias – 2 m Temperature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52400" y="1219200"/>
            <a:ext cx="4267200" cy="5410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The </a:t>
            </a:r>
            <a:r>
              <a:rPr lang="en-US" sz="2100" b="1" dirty="0" smtClean="0">
                <a:solidFill>
                  <a:srgbClr val="7030A0"/>
                </a:solidFill>
              </a:rPr>
              <a:t>4 </a:t>
            </a:r>
            <a:r>
              <a:rPr lang="en-US" sz="2100" b="1" dirty="0">
                <a:solidFill>
                  <a:srgbClr val="7030A0"/>
                </a:solidFill>
              </a:rPr>
              <a:t>km </a:t>
            </a:r>
            <a:r>
              <a:rPr lang="en-US" sz="2100" b="1" dirty="0" err="1">
                <a:solidFill>
                  <a:srgbClr val="7030A0"/>
                </a:solidFill>
              </a:rPr>
              <a:t>iter</a:t>
            </a:r>
            <a:r>
              <a:rPr lang="en-US" sz="2100" b="1" dirty="0">
                <a:solidFill>
                  <a:srgbClr val="7030A0"/>
                </a:solidFill>
              </a:rPr>
              <a:t> 1</a:t>
            </a:r>
            <a:r>
              <a:rPr lang="en-US" sz="2100" dirty="0"/>
              <a:t>, </a:t>
            </a:r>
            <a:r>
              <a:rPr lang="en-US" sz="2100" b="1" dirty="0">
                <a:solidFill>
                  <a:srgbClr val="0000FF"/>
                </a:solidFill>
              </a:rPr>
              <a:t>4 km </a:t>
            </a:r>
            <a:r>
              <a:rPr lang="en-US" sz="2100" b="1" dirty="0" err="1">
                <a:solidFill>
                  <a:srgbClr val="0000FF"/>
                </a:solidFill>
              </a:rPr>
              <a:t>iter</a:t>
            </a:r>
            <a:r>
              <a:rPr lang="en-US" sz="2100" b="1" dirty="0">
                <a:solidFill>
                  <a:srgbClr val="0000FF"/>
                </a:solidFill>
              </a:rPr>
              <a:t> 2</a:t>
            </a:r>
            <a:r>
              <a:rPr lang="en-US" sz="2100" dirty="0"/>
              <a:t>, and </a:t>
            </a:r>
            <a:r>
              <a:rPr lang="en-US" sz="2100" b="1" dirty="0" smtClean="0">
                <a:solidFill>
                  <a:srgbClr val="FF0000"/>
                </a:solidFill>
              </a:rPr>
              <a:t>1 </a:t>
            </a:r>
            <a:r>
              <a:rPr lang="en-US" sz="2100" b="1" dirty="0">
                <a:solidFill>
                  <a:srgbClr val="FF0000"/>
                </a:solidFill>
              </a:rPr>
              <a:t>km </a:t>
            </a:r>
            <a:r>
              <a:rPr lang="en-US" sz="2100" b="1" dirty="0" err="1">
                <a:solidFill>
                  <a:srgbClr val="FF0000"/>
                </a:solidFill>
              </a:rPr>
              <a:t>iter</a:t>
            </a:r>
            <a:r>
              <a:rPr lang="en-US" sz="2100" b="1" dirty="0">
                <a:solidFill>
                  <a:srgbClr val="FF0000"/>
                </a:solidFill>
              </a:rPr>
              <a:t> 2</a:t>
            </a:r>
            <a:r>
              <a:rPr lang="en-US" sz="2100" b="1" dirty="0"/>
              <a:t> </a:t>
            </a:r>
            <a:r>
              <a:rPr lang="en-US" sz="2100" dirty="0"/>
              <a:t>yield very similar </a:t>
            </a:r>
            <a:r>
              <a:rPr lang="en-US" sz="2100" dirty="0" smtClean="0"/>
              <a:t>results 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All </a:t>
            </a:r>
            <a:r>
              <a:rPr lang="en-US" sz="2100" dirty="0"/>
              <a:t>model runs perform similarly with respect to mean bias and RMSE with the exception of the </a:t>
            </a:r>
            <a:r>
              <a:rPr lang="en-US" sz="2100" b="1" dirty="0">
                <a:solidFill>
                  <a:srgbClr val="FF6600"/>
                </a:solidFill>
              </a:rPr>
              <a:t>1</a:t>
            </a:r>
            <a:r>
              <a:rPr lang="en-US" sz="2100" b="1" baseline="30000" dirty="0">
                <a:solidFill>
                  <a:srgbClr val="FF6600"/>
                </a:solidFill>
              </a:rPr>
              <a:t>st</a:t>
            </a:r>
            <a:r>
              <a:rPr lang="en-US" sz="2100" b="1" dirty="0">
                <a:solidFill>
                  <a:srgbClr val="FF6600"/>
                </a:solidFill>
              </a:rPr>
              <a:t> iteration 1 km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Evidence that the 12 km NAM used for analysis nudging degrades the high resolution 1 km WRF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There is considerable improvement in the 1km simulation after nudging using the previous iteration WRF temperature and RH </a:t>
            </a:r>
            <a:r>
              <a:rPr lang="en-US" sz="2100" dirty="0" smtClean="0"/>
              <a:t>output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80560" y="3470010"/>
            <a:ext cx="4636008" cy="3245258"/>
            <a:chOff x="4480560" y="3470010"/>
            <a:chExt cx="4636008" cy="3245258"/>
          </a:xfrm>
        </p:grpSpPr>
        <p:grpSp>
          <p:nvGrpSpPr>
            <p:cNvPr id="12" name="Group 11"/>
            <p:cNvGrpSpPr/>
            <p:nvPr/>
          </p:nvGrpSpPr>
          <p:grpSpPr>
            <a:xfrm>
              <a:off x="4508847" y="3470010"/>
              <a:ext cx="4553713" cy="3245258"/>
              <a:chOff x="4508847" y="3470010"/>
              <a:chExt cx="4553713" cy="324525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508847" y="3470010"/>
                <a:ext cx="4553712" cy="2876199"/>
                <a:chOff x="4432647" y="3470010"/>
                <a:chExt cx="4553712" cy="2876199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153"/>
                <a:stretch/>
              </p:blipFill>
              <p:spPr>
                <a:xfrm>
                  <a:off x="4432647" y="3470010"/>
                  <a:ext cx="4553712" cy="2876199"/>
                </a:xfrm>
                <a:prstGeom prst="rect">
                  <a:avLst/>
                </a:prstGeom>
                <a:ln w="57150">
                  <a:solidFill>
                    <a:schemeClr val="bg1"/>
                  </a:solidFill>
                </a:ln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5105400" y="3516868"/>
                  <a:ext cx="3659913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Diurnal Mean Bias – 2 m Temperature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508848" y="6345936"/>
                <a:ext cx="455371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Hour (Z)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480560" y="3470010"/>
              <a:ext cx="4636008" cy="324525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6903720" y="3886200"/>
            <a:ext cx="0" cy="22098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51392" y="3886200"/>
            <a:ext cx="0" cy="22098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36359" y="57150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am – 6 pm CDT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10 m Wind Speed &amp; Direction</a:t>
            </a:r>
            <a:endParaRPr lang="en-US" sz="4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9144" y="1130808"/>
            <a:ext cx="4553712" cy="3288792"/>
            <a:chOff x="9144" y="3569208"/>
            <a:chExt cx="4553712" cy="328879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" y="3569208"/>
              <a:ext cx="4553712" cy="3288792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grpSp>
          <p:nvGrpSpPr>
            <p:cNvPr id="46" name="Group 45"/>
            <p:cNvGrpSpPr/>
            <p:nvPr/>
          </p:nvGrpSpPr>
          <p:grpSpPr>
            <a:xfrm>
              <a:off x="625376" y="5483423"/>
              <a:ext cx="3337024" cy="786242"/>
              <a:chOff x="489782" y="5379422"/>
              <a:chExt cx="3337024" cy="78624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286000" y="5857887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-0.7 m/s / 2.5 m/s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86000" y="5379422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7030A0"/>
                    </a:solidFill>
                  </a:rPr>
                  <a:t>-0.8 m/s / 2.3 m/s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86000" y="5619690"/>
                <a:ext cx="14847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6600"/>
                    </a:solidFill>
                  </a:rPr>
                  <a:t>2.0 m/s / 4.0 m/s</a:t>
                </a:r>
                <a:endParaRPr lang="en-US" sz="1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9782" y="5379422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FF"/>
                    </a:solidFill>
                  </a:rPr>
                  <a:t>-0.8 m/s / 2.3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m/s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9782" y="5620143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-0.8 m/s / 2.4 m/s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611309" y="1130808"/>
            <a:ext cx="4553712" cy="3288792"/>
            <a:chOff x="4611309" y="3569208"/>
            <a:chExt cx="4553712" cy="32887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09" y="3569208"/>
              <a:ext cx="4553712" cy="3288792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5357358" y="4038600"/>
              <a:ext cx="2956515" cy="804601"/>
              <a:chOff x="513140" y="5303222"/>
              <a:chExt cx="2956515" cy="80460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089982" y="5800046"/>
                <a:ext cx="1379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39 </a:t>
                </a:r>
                <a:r>
                  <a:rPr lang="en-US" sz="1400" b="1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 / 58 </a:t>
                </a:r>
                <a:r>
                  <a:rPr lang="en-US" sz="1400" b="1" dirty="0" err="1" smtClean="0">
                    <a:solidFill>
                      <a:srgbClr val="00B050"/>
                    </a:solidFill>
                  </a:rPr>
                  <a:t>deg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89982" y="5303222"/>
                <a:ext cx="1379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7030A0"/>
                    </a:solidFill>
                  </a:rPr>
                  <a:t>32 </a:t>
                </a:r>
                <a:r>
                  <a:rPr lang="en-US" sz="1400" b="1" dirty="0" err="1" smtClean="0">
                    <a:solidFill>
                      <a:srgbClr val="7030A0"/>
                    </a:solidFill>
                  </a:rPr>
                  <a:t>deg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 / 51 </a:t>
                </a:r>
                <a:r>
                  <a:rPr lang="en-US" sz="1400" b="1" dirty="0" err="1" smtClean="0">
                    <a:solidFill>
                      <a:srgbClr val="7030A0"/>
                    </a:solidFill>
                  </a:rPr>
                  <a:t>deg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89982" y="5562302"/>
                <a:ext cx="1379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6600"/>
                    </a:solidFill>
                  </a:rPr>
                  <a:t>48 </a:t>
                </a:r>
                <a:r>
                  <a:rPr lang="en-US" sz="1400" b="1" dirty="0" err="1" smtClean="0">
                    <a:solidFill>
                      <a:srgbClr val="FF6600"/>
                    </a:solidFill>
                  </a:rPr>
                  <a:t>deg</a:t>
                </a:r>
                <a:r>
                  <a:rPr lang="en-US" sz="1400" b="1" dirty="0" smtClean="0">
                    <a:solidFill>
                      <a:srgbClr val="FF6600"/>
                    </a:solidFill>
                  </a:rPr>
                  <a:t> / 65 </a:t>
                </a:r>
                <a:r>
                  <a:rPr lang="en-US" sz="1400" b="1" dirty="0" err="1" smtClean="0">
                    <a:solidFill>
                      <a:srgbClr val="FF6600"/>
                    </a:solidFill>
                  </a:rPr>
                  <a:t>deg</a:t>
                </a:r>
                <a:endParaRPr lang="en-US" sz="1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13140" y="5303222"/>
                <a:ext cx="1379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FF"/>
                    </a:solidFill>
                  </a:rPr>
                  <a:t>32 </a:t>
                </a:r>
                <a:r>
                  <a:rPr lang="en-US" sz="1400" b="1" dirty="0" err="1" smtClean="0">
                    <a:solidFill>
                      <a:srgbClr val="0000FF"/>
                    </a:solidFill>
                  </a:rPr>
                  <a:t>deg</a:t>
                </a:r>
                <a:r>
                  <a:rPr lang="en-US" sz="1400" b="1" dirty="0" smtClean="0">
                    <a:solidFill>
                      <a:srgbClr val="0000FF"/>
                    </a:solidFill>
                  </a:rPr>
                  <a:t> / 51 </a:t>
                </a:r>
                <a:r>
                  <a:rPr lang="en-US" sz="1400" b="1" dirty="0" err="1" smtClean="0">
                    <a:solidFill>
                      <a:srgbClr val="0000FF"/>
                    </a:solidFill>
                  </a:rPr>
                  <a:t>deg</a:t>
                </a:r>
                <a:endParaRPr 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3140" y="5562600"/>
                <a:ext cx="1379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33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deg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/ 51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deg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0" name="Rounded Rectangle 59"/>
          <p:cNvSpPr/>
          <p:nvPr/>
        </p:nvSpPr>
        <p:spPr>
          <a:xfrm>
            <a:off x="152400" y="4572000"/>
            <a:ext cx="8839200" cy="2057400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Again, considerable </a:t>
            </a:r>
            <a:r>
              <a:rPr lang="en-US" sz="2300" dirty="0"/>
              <a:t>improvement in the 1km simulation after nudging using the previous iteration WRF temperature and RH </a:t>
            </a:r>
            <a:r>
              <a:rPr lang="en-US" sz="2300" dirty="0" smtClean="0"/>
              <a:t>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The </a:t>
            </a:r>
            <a:r>
              <a:rPr lang="en-US" sz="2300" b="1" dirty="0" smtClean="0">
                <a:solidFill>
                  <a:srgbClr val="7030A0"/>
                </a:solidFill>
              </a:rPr>
              <a:t>4 km </a:t>
            </a:r>
            <a:r>
              <a:rPr lang="en-US" sz="2300" b="1" dirty="0" err="1">
                <a:solidFill>
                  <a:srgbClr val="7030A0"/>
                </a:solidFill>
              </a:rPr>
              <a:t>iter</a:t>
            </a:r>
            <a:r>
              <a:rPr lang="en-US" sz="2300" b="1" dirty="0">
                <a:solidFill>
                  <a:srgbClr val="7030A0"/>
                </a:solidFill>
              </a:rPr>
              <a:t> 1</a:t>
            </a:r>
            <a:r>
              <a:rPr lang="en-US" sz="2300" dirty="0"/>
              <a:t>, </a:t>
            </a:r>
            <a:r>
              <a:rPr lang="en-US" sz="2300" b="1" dirty="0">
                <a:solidFill>
                  <a:srgbClr val="0000FF"/>
                </a:solidFill>
              </a:rPr>
              <a:t>4 km </a:t>
            </a:r>
            <a:r>
              <a:rPr lang="en-US" sz="2300" b="1" dirty="0" err="1">
                <a:solidFill>
                  <a:srgbClr val="0000FF"/>
                </a:solidFill>
              </a:rPr>
              <a:t>iter</a:t>
            </a:r>
            <a:r>
              <a:rPr lang="en-US" sz="2300" b="1" dirty="0">
                <a:solidFill>
                  <a:srgbClr val="0000FF"/>
                </a:solidFill>
              </a:rPr>
              <a:t> 2</a:t>
            </a:r>
            <a:r>
              <a:rPr lang="en-US" sz="2300" dirty="0"/>
              <a:t>, and </a:t>
            </a:r>
            <a:r>
              <a:rPr lang="en-US" sz="2300" b="1" dirty="0" smtClean="0">
                <a:solidFill>
                  <a:srgbClr val="FF0000"/>
                </a:solidFill>
              </a:rPr>
              <a:t>1 </a:t>
            </a:r>
            <a:r>
              <a:rPr lang="en-US" sz="2300" b="1" dirty="0">
                <a:solidFill>
                  <a:srgbClr val="FF0000"/>
                </a:solidFill>
              </a:rPr>
              <a:t>km </a:t>
            </a:r>
            <a:r>
              <a:rPr lang="en-US" sz="2300" b="1" dirty="0" err="1">
                <a:solidFill>
                  <a:srgbClr val="FF0000"/>
                </a:solidFill>
              </a:rPr>
              <a:t>iter</a:t>
            </a:r>
            <a:r>
              <a:rPr lang="en-US" sz="2300" b="1" dirty="0">
                <a:solidFill>
                  <a:srgbClr val="FF0000"/>
                </a:solidFill>
              </a:rPr>
              <a:t> 2 </a:t>
            </a:r>
            <a:r>
              <a:rPr lang="en-US" sz="2300" dirty="0"/>
              <a:t>yield very similar results </a:t>
            </a:r>
            <a:r>
              <a:rPr lang="en-US" sz="2300" dirty="0" smtClean="0"/>
              <a:t>overall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76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 anchor="ctr">
            <a:normAutofit/>
          </a:bodyPr>
          <a:lstStyle/>
          <a:p>
            <a:r>
              <a:rPr lang="en-US" dirty="0"/>
              <a:t>Aircraft </a:t>
            </a:r>
            <a:r>
              <a:rPr lang="en-US" dirty="0" smtClean="0"/>
              <a:t>Comparisons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1353" y="990600"/>
            <a:ext cx="4432647" cy="2711918"/>
            <a:chOff x="4711353" y="1294416"/>
            <a:chExt cx="4432647" cy="2711918"/>
          </a:xfrm>
        </p:grpSpPr>
        <p:grpSp>
          <p:nvGrpSpPr>
            <p:cNvPr id="4" name="Group 3"/>
            <p:cNvGrpSpPr/>
            <p:nvPr/>
          </p:nvGrpSpPr>
          <p:grpSpPr>
            <a:xfrm>
              <a:off x="4711353" y="1294416"/>
              <a:ext cx="4432647" cy="2711918"/>
              <a:chOff x="0" y="914400"/>
              <a:chExt cx="4480560" cy="271191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914400"/>
                <a:ext cx="4480560" cy="2711918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655818" y="2301641"/>
                <a:ext cx="1000595" cy="567155"/>
                <a:chOff x="513140" y="5303222"/>
                <a:chExt cx="1000595" cy="567155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13140" y="5303222"/>
                  <a:ext cx="1000595" cy="30777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0.2 K / 1 K</a:t>
                  </a:r>
                  <a:endParaRPr lang="en-US" sz="14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13140" y="5562600"/>
                  <a:ext cx="1000595" cy="30777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0.3 K / 1 K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5638800" y="1295400"/>
              <a:ext cx="2823335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Temperature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PBL Mean Bias – P-3B    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1353" y="3766066"/>
            <a:ext cx="4432647" cy="2711918"/>
            <a:chOff x="4711353" y="4069882"/>
            <a:chExt cx="4432647" cy="27119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53" y="4069882"/>
              <a:ext cx="4432647" cy="2711918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638800" y="4126468"/>
              <a:ext cx="2823335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Temperature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FT Mean Bias – P-3B    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11352" y="6553201"/>
            <a:ext cx="443264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* PBL height from WRF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7640" y="990600"/>
            <a:ext cx="4480560" cy="2711918"/>
            <a:chOff x="91440" y="990600"/>
            <a:chExt cx="4480560" cy="27119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990600"/>
              <a:ext cx="4480560" cy="2711918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1126194" y="2499502"/>
              <a:ext cx="1162498" cy="548498"/>
              <a:chOff x="489782" y="4465022"/>
              <a:chExt cx="1162498" cy="54849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9782" y="4465022"/>
                <a:ext cx="1162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FF"/>
                    </a:solidFill>
                  </a:rPr>
                  <a:t>0.5 % / 12%</a:t>
                </a:r>
                <a:endParaRPr 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9782" y="4705743"/>
                <a:ext cx="1162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0.4 % / 11%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" name="Rounded Rectangle 17"/>
          <p:cNvSpPr/>
          <p:nvPr/>
        </p:nvSpPr>
        <p:spPr>
          <a:xfrm>
            <a:off x="152400" y="4191000"/>
            <a:ext cx="4379335" cy="2057400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No systematic bias seen in PBL RH or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High bias in FT temperature 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865" y="990600"/>
            <a:ext cx="2823335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Relative Humidity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PBL Mean Bias – P-3B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WRF PBL height vs ML heights from HSRL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2400" y="1066800"/>
            <a:ext cx="4379335" cy="2057400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bias over the campaign is minimal, but the RMSE is quite </a:t>
            </a:r>
            <a:r>
              <a:rPr lang="en-US" sz="2400" dirty="0" smtClean="0"/>
              <a:t>large</a:t>
            </a:r>
            <a:endParaRPr lang="en-US" sz="2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52067" y="904702"/>
            <a:ext cx="4480560" cy="2676698"/>
            <a:chOff x="4652067" y="904702"/>
            <a:chExt cx="4480560" cy="26766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67" y="904702"/>
              <a:ext cx="4480560" cy="26766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07885" y="2387062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MB: 30 m / RMSE: 500 m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7885" y="2646440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MB: 30 m / RMSE: 500 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16008" y="914400"/>
              <a:ext cx="282333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Mean Bias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" y="3939822"/>
            <a:ext cx="8855122" cy="2765778"/>
            <a:chOff x="152400" y="3939822"/>
            <a:chExt cx="8855122" cy="276577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" t="50000" r="1493"/>
            <a:stretch/>
          </p:blipFill>
          <p:spPr>
            <a:xfrm>
              <a:off x="152400" y="3939822"/>
              <a:ext cx="8855122" cy="276577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7351776" y="4076982"/>
              <a:ext cx="1037380" cy="634508"/>
              <a:chOff x="7351776" y="4023360"/>
              <a:chExt cx="1037380" cy="63450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353638" y="4114800"/>
                <a:ext cx="182880" cy="182880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351776" y="43891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57866" y="4023360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Land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57866" y="4288536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Water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914400" y="5486399"/>
            <a:ext cx="7239000" cy="852354"/>
            <a:chOff x="914400" y="5486399"/>
            <a:chExt cx="7239000" cy="85235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5692422"/>
              <a:ext cx="4800600" cy="646331"/>
              <a:chOff x="914400" y="5692422"/>
              <a:chExt cx="4800600" cy="64633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14400" y="5692422"/>
                <a:ext cx="3126049" cy="646331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Most of the larger biases seen 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are over or near the water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27" idx="3"/>
              </p:cNvCxnSpPr>
              <p:nvPr/>
            </p:nvCxnSpPr>
            <p:spPr>
              <a:xfrm flipV="1">
                <a:off x="4040449" y="5829299"/>
                <a:ext cx="1674551" cy="186289"/>
              </a:xfrm>
              <a:prstGeom prst="straightConnector1">
                <a:avLst/>
              </a:prstGeom>
              <a:ln w="5715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5867400" y="5486399"/>
              <a:ext cx="2286000" cy="68580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6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/>
          <a:lstStyle/>
          <a:p>
            <a:r>
              <a:rPr lang="en-US" dirty="0"/>
              <a:t>WRF PBL height vs ML heights from HSRL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6"/>
          <a:stretch/>
        </p:blipFill>
        <p:spPr>
          <a:xfrm>
            <a:off x="152400" y="4254055"/>
            <a:ext cx="8869680" cy="96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835" b="15019"/>
          <a:stretch/>
        </p:blipFill>
        <p:spPr>
          <a:xfrm>
            <a:off x="152400" y="1426768"/>
            <a:ext cx="4480197" cy="283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3383" b="15019"/>
          <a:stretch/>
        </p:blipFill>
        <p:spPr>
          <a:xfrm>
            <a:off x="4630002" y="1426768"/>
            <a:ext cx="4437798" cy="28313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48900" y="3200400"/>
            <a:ext cx="1152099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550693"/>
            <a:ext cx="1152099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61899" y="4038600"/>
            <a:ext cx="1786044" cy="1934685"/>
          </a:xfrm>
          <a:prstGeom prst="straightConnector1">
            <a:avLst/>
          </a:prstGeom>
          <a:ln w="57150">
            <a:solidFill>
              <a:schemeClr val="bg2">
                <a:lumMod val="10000"/>
                <a:lumOff val="9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5068733" y="3855494"/>
            <a:ext cx="1780167" cy="1965388"/>
          </a:xfrm>
          <a:prstGeom prst="straightConnector1">
            <a:avLst/>
          </a:prstGeom>
          <a:ln w="57150">
            <a:solidFill>
              <a:schemeClr val="bg2">
                <a:lumMod val="10000"/>
                <a:lumOff val="9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928" y="5820882"/>
            <a:ext cx="54116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Large underestimations seen over Galveston Bay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71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850114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Surface Ozone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4355" y="914399"/>
            <a:ext cx="4471416" cy="2742465"/>
            <a:chOff x="84355" y="914399"/>
            <a:chExt cx="4471416" cy="27424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5" y="914399"/>
              <a:ext cx="4471416" cy="27424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8200" y="926068"/>
              <a:ext cx="3048000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bg1"/>
                  </a:solidFill>
                </a:rPr>
                <a:t>Daily Mean Bias 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2743200"/>
              <a:ext cx="2458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MB: 9.5 ppbv / RMSE: 15 </a:t>
              </a:r>
              <a:r>
                <a:rPr lang="en-US" sz="1400" b="1" dirty="0">
                  <a:solidFill>
                    <a:srgbClr val="0000FF"/>
                  </a:solidFill>
                </a:rPr>
                <a:t>ppbv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2514600"/>
              <a:ext cx="2552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MB: 10.8 </a:t>
              </a:r>
              <a:r>
                <a:rPr lang="en-US" sz="1400" b="1" dirty="0">
                  <a:solidFill>
                    <a:srgbClr val="FF0000"/>
                  </a:solidFill>
                </a:rPr>
                <a:t>ppbv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/ RMSE: 16 </a:t>
              </a:r>
              <a:r>
                <a:rPr lang="en-US" sz="1400" b="1" dirty="0">
                  <a:solidFill>
                    <a:srgbClr val="FF0000"/>
                  </a:solidFill>
                </a:rPr>
                <a:t>ppbv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43978"/>
            <a:ext cx="4471416" cy="31140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623179" y="2693508"/>
            <a:ext cx="4379335" cy="2792891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22 stations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4 km and 1 </a:t>
            </a:r>
            <a:r>
              <a:rPr lang="en-US" sz="2400" dirty="0"/>
              <a:t>km output yields </a:t>
            </a:r>
            <a:r>
              <a:rPr lang="en-US" sz="2400" dirty="0" smtClean="0"/>
              <a:t>similar </a:t>
            </a:r>
            <a:r>
              <a:rPr lang="en-US" sz="2400" dirty="0"/>
              <a:t>mean biases and </a:t>
            </a:r>
            <a:r>
              <a:rPr lang="en-US" sz="2400" dirty="0" smtClean="0"/>
              <a:t>RMSE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bias in surface ozone at all hours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3048000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</a:rPr>
              <a:t>Diurnal Mean Bias</a:t>
            </a:r>
            <a:endParaRPr lang="en-US" sz="17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78024" y="4160520"/>
            <a:ext cx="0" cy="201168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70832" y="4160520"/>
            <a:ext cx="0" cy="201168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1039" y="57912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am – 6 pm CDT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930" y="838200"/>
            <a:ext cx="4480560" cy="2685934"/>
            <a:chOff x="80930" y="838200"/>
            <a:chExt cx="4480560" cy="26859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0" y="838200"/>
              <a:ext cx="4480560" cy="268593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38200" y="838200"/>
              <a:ext cx="3048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Daily Mean Bias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15962"/>
          </a:xfrm>
        </p:spPr>
        <p:txBody>
          <a:bodyPr/>
          <a:lstStyle/>
          <a:p>
            <a:pPr algn="ctr"/>
            <a:r>
              <a:rPr lang="en-US" dirty="0" smtClean="0"/>
              <a:t>Surface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514600"/>
            <a:ext cx="2458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MB: 3.8 ppbv / RMSE: 11 ppbv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MB: 3.8 ppbv / RMSE: 11 ppbv</a:t>
            </a:r>
            <a:endParaRPr lang="en-US" sz="1400" b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930" y="3581400"/>
            <a:ext cx="4480560" cy="3196058"/>
            <a:chOff x="80930" y="3581400"/>
            <a:chExt cx="4480560" cy="31960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0" y="3733800"/>
              <a:ext cx="4480560" cy="304365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0930" y="3581400"/>
              <a:ext cx="44805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Diurnal Mean Bias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639101" y="838200"/>
            <a:ext cx="4379335" cy="2792891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 stations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4 km and 1 </a:t>
            </a:r>
            <a:r>
              <a:rPr lang="en-US" sz="2400" dirty="0"/>
              <a:t>km output yields </a:t>
            </a:r>
            <a:r>
              <a:rPr lang="en-US" sz="2400" dirty="0" smtClean="0"/>
              <a:t>similar </a:t>
            </a:r>
            <a:r>
              <a:rPr lang="en-US" sz="2400" dirty="0"/>
              <a:t>mean biases and </a:t>
            </a:r>
            <a:r>
              <a:rPr lang="en-US" sz="2400" dirty="0" smtClean="0"/>
              <a:t>RMSE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high bias in </a:t>
            </a:r>
            <a:r>
              <a:rPr lang="en-US" sz="2400" dirty="0"/>
              <a:t>NO</a:t>
            </a:r>
            <a:r>
              <a:rPr lang="en-US" sz="2400" baseline="-25000" dirty="0"/>
              <a:t>2 </a:t>
            </a:r>
            <a:r>
              <a:rPr lang="en-US" sz="2400" dirty="0" smtClean="0"/>
              <a:t>during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nighttime and early morning</a:t>
            </a:r>
            <a:endParaRPr lang="en-US" sz="24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924043" cy="26641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523744" y="4160520"/>
            <a:ext cx="0" cy="201168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16552" y="4160520"/>
            <a:ext cx="0" cy="201168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16759" y="57912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am – 6 pm CDT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600" dirty="0" smtClean="0">
                <a:solidFill>
                  <a:schemeClr val="tx1"/>
                </a:solidFill>
              </a:rPr>
              <a:t>WRF was run iteratively using the EPA iterative nudging method</a:t>
            </a:r>
          </a:p>
          <a:p>
            <a:pPr marL="285750" indent="-285750"/>
            <a:r>
              <a:rPr lang="en-US" sz="2600" dirty="0" smtClean="0">
                <a:solidFill>
                  <a:schemeClr val="tx1"/>
                </a:solidFill>
              </a:rPr>
              <a:t>Overall, results </a:t>
            </a:r>
            <a:r>
              <a:rPr lang="en-US" sz="2600" dirty="0">
                <a:solidFill>
                  <a:schemeClr val="tx1"/>
                </a:solidFill>
              </a:rPr>
              <a:t>for the 4 km iteration 1 and iteration 2 </a:t>
            </a:r>
            <a:r>
              <a:rPr lang="en-US" sz="2600" dirty="0" smtClean="0">
                <a:solidFill>
                  <a:schemeClr val="tx1"/>
                </a:solidFill>
              </a:rPr>
              <a:t>comparisons </a:t>
            </a:r>
            <a:r>
              <a:rPr lang="en-US" sz="2600" dirty="0">
                <a:solidFill>
                  <a:schemeClr val="tx1"/>
                </a:solidFill>
              </a:rPr>
              <a:t>were </a:t>
            </a:r>
            <a:r>
              <a:rPr lang="en-US" sz="2600" dirty="0" smtClean="0">
                <a:solidFill>
                  <a:schemeClr val="tx1"/>
                </a:solidFill>
              </a:rPr>
              <a:t>similar with respect to mean bias and RMSE for 2 m temperature, and 10 m winds</a:t>
            </a:r>
          </a:p>
          <a:p>
            <a:pPr marL="285750" indent="-285750"/>
            <a:r>
              <a:rPr lang="en-US" sz="2600" dirty="0" smtClean="0">
                <a:solidFill>
                  <a:schemeClr val="tx1"/>
                </a:solidFill>
              </a:rPr>
              <a:t>The 1 km results improve considerably after nudging </a:t>
            </a:r>
            <a:r>
              <a:rPr lang="en-US" sz="2600" dirty="0">
                <a:solidFill>
                  <a:schemeClr val="tx1"/>
                </a:solidFill>
              </a:rPr>
              <a:t>using the previous </a:t>
            </a:r>
            <a:r>
              <a:rPr lang="en-US" sz="2600" dirty="0" smtClean="0">
                <a:solidFill>
                  <a:schemeClr val="tx1"/>
                </a:solidFill>
              </a:rPr>
              <a:t>iteration high resolution WRF output</a:t>
            </a:r>
          </a:p>
          <a:p>
            <a:pPr marL="285750" indent="-285750"/>
            <a:r>
              <a:rPr lang="en-US" sz="2600" dirty="0" smtClean="0">
                <a:solidFill>
                  <a:schemeClr val="tx1"/>
                </a:solidFill>
              </a:rPr>
              <a:t>Comparison with ML heights derived from HSRL show over Galveston Bay, WRF is overestimating PBL heights by ~1-2.5 km</a:t>
            </a:r>
          </a:p>
          <a:p>
            <a:pPr marL="346075" indent="-346075"/>
            <a:r>
              <a:rPr lang="en-US" sz="2600" dirty="0"/>
              <a:t>For surface O</a:t>
            </a:r>
            <a:r>
              <a:rPr lang="en-US" sz="2600" baseline="-25000" dirty="0"/>
              <a:t>3</a:t>
            </a:r>
            <a:r>
              <a:rPr lang="en-US" sz="2600" dirty="0"/>
              <a:t> and NO</a:t>
            </a:r>
            <a:r>
              <a:rPr lang="en-US" sz="2600" baseline="-25000" dirty="0"/>
              <a:t>2</a:t>
            </a:r>
            <a:r>
              <a:rPr lang="en-US" sz="2600" dirty="0"/>
              <a:t> the 4 km and 1 km </a:t>
            </a:r>
            <a:r>
              <a:rPr lang="en-US" sz="2600" dirty="0" smtClean="0"/>
              <a:t>results </a:t>
            </a:r>
            <a:r>
              <a:rPr lang="en-US" sz="2600" dirty="0"/>
              <a:t>yield similar mean biases and RMSE</a:t>
            </a:r>
          </a:p>
          <a:p>
            <a:pPr marL="617220" lvl="1" indent="-342900"/>
            <a:r>
              <a:rPr lang="en-US" sz="2400" dirty="0" smtClean="0"/>
              <a:t>The </a:t>
            </a:r>
            <a:r>
              <a:rPr lang="en-US" sz="2400" dirty="0"/>
              <a:t>4 km would have been </a:t>
            </a:r>
            <a:r>
              <a:rPr lang="en-US" sz="2400" dirty="0" smtClean="0"/>
              <a:t>sufficient for simulating this time period</a:t>
            </a:r>
          </a:p>
          <a:p>
            <a:pPr marL="617220" lvl="1" indent="-342900"/>
            <a:r>
              <a:rPr lang="en-US" sz="2400" dirty="0" smtClean="0"/>
              <a:t>However,  the 1 </a:t>
            </a:r>
            <a:r>
              <a:rPr lang="en-US" sz="2400" dirty="0"/>
              <a:t>km CMAQ </a:t>
            </a:r>
            <a:r>
              <a:rPr lang="en-US" sz="2400" dirty="0" smtClean="0"/>
              <a:t>simulation </a:t>
            </a:r>
            <a:r>
              <a:rPr lang="en-US" sz="2400" dirty="0"/>
              <a:t>used 4 km nonpoint emissions</a:t>
            </a:r>
          </a:p>
          <a:p>
            <a:pPr marL="285750" indent="-285750"/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96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3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7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5626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Deriving Information on Surface conditions from Column and Vertically Resolved Observations Relevant to Air Quality (DISCOVER-AQ)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76200"/>
            <a:ext cx="3581400" cy="6604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Four deployments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MD – Jul 2011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CA – Jan/Feb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TX – Sep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CO – Jul/Aug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Houston, TX campaign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9 flight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99 missed approaches at four airports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195 in-situ aircraft profiles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/>
              <a:t>~24 per ground </a:t>
            </a:r>
            <a:r>
              <a:rPr lang="en-US" b="1" dirty="0" smtClean="0"/>
              <a:t>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Other measurements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14 </a:t>
            </a:r>
            <a:r>
              <a:rPr lang="en-US" b="1" dirty="0" err="1" smtClean="0"/>
              <a:t>Pandoras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16 </a:t>
            </a:r>
            <a:r>
              <a:rPr lang="en-US" b="1" dirty="0" err="1" smtClean="0"/>
              <a:t>Aeronet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EPA NO</a:t>
            </a:r>
            <a:r>
              <a:rPr lang="en-US" b="1" baseline="-25000" dirty="0" smtClean="0"/>
              <a:t>2</a:t>
            </a:r>
            <a:r>
              <a:rPr lang="en-US" b="1" dirty="0" smtClean="0"/>
              <a:t> 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Ship in Galveston Bay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mobile vans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TX AQRP ground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85934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NASA Earth Venture campaign  intended to improve the interpretation of satellite observations to diagnose near-surface conditions related to air quality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925"/>
            <a:ext cx="5486400" cy="30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Diurnal Bias of 10 m wind speed and direction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72000" cy="3325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67" y="2286000"/>
            <a:ext cx="4572000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4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24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271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2400" y="1600200"/>
            <a:ext cx="3048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Continuous </a:t>
            </a:r>
            <a:r>
              <a:rPr lang="en-US" altLang="en-US" sz="1700" b="1" dirty="0" err="1"/>
              <a:t>lidar</a:t>
            </a:r>
            <a:r>
              <a:rPr lang="en-US" altLang="en-US" sz="1700" b="1" dirty="0"/>
              <a:t> mapping of aerosols with HSRL on board B-200</a:t>
            </a:r>
            <a:endParaRPr lang="en-US" alt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2400" y="25146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Continuous mapping of trace gas columns with ACAM on board B-200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2400" y="35052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In situ profiling over surface measurement sites with P-3B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4495800"/>
            <a:ext cx="2971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/>
              <a:t>Continuous monitoring of trace gases and aerosols at surface sites to include both in situ and column-integrated quantities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2400" y="6019800"/>
            <a:ext cx="2971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/>
              <a:t>Surface lidar and balloon soundings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9" name="TextBox 1"/>
          <p:cNvSpPr txBox="1">
            <a:spLocks noChangeArrowheads="1"/>
          </p:cNvSpPr>
          <p:nvPr/>
        </p:nvSpPr>
        <p:spPr bwMode="auto">
          <a:xfrm>
            <a:off x="0" y="239712"/>
            <a:ext cx="906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DISCOVER-AQ  Deployment  Strategy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0" name="TextBox 81"/>
          <p:cNvSpPr txBox="1">
            <a:spLocks noChangeArrowheads="1"/>
          </p:cNvSpPr>
          <p:nvPr/>
        </p:nvSpPr>
        <p:spPr bwMode="auto">
          <a:xfrm>
            <a:off x="304800" y="646113"/>
            <a:ext cx="8534400" cy="877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i="1" dirty="0" smtClean="0"/>
              <a:t>Systematic and concurrent observation of column-integrated, surface, and vertically-resolved distributions of aerosols and trace gases relevant to air quality as they evolve throughout the day. </a:t>
            </a:r>
            <a:endParaRPr lang="en-US" altLang="en-US" sz="1700" b="1" i="1" dirty="0"/>
          </a:p>
        </p:txBody>
      </p:sp>
    </p:spTree>
    <p:extLst>
      <p:ext uri="{BB962C8B-B14F-4D97-AF65-F5344CB8AC3E}">
        <p14:creationId xmlns:p14="http://schemas.microsoft.com/office/powerpoint/2010/main" val="340362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6" grpId="0"/>
      <p:bldP spid="37" grpId="0"/>
      <p:bldP spid="38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5626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Deriving Information on Surface conditions from Column and Vertically Resolved Observations Relevant to Air Quality (DISCOVER-AQ)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76200"/>
            <a:ext cx="3581400" cy="6604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Four deployments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MD – Jul 2011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CA – Jan/Feb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TX – Sep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CO – Jul/Aug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Houston, TX campaign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9 flight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99 missed approaches at four airports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195 in-situ aircraft profiles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/>
              <a:t>~24 per ground </a:t>
            </a:r>
            <a:r>
              <a:rPr lang="en-US" b="1" dirty="0" smtClean="0"/>
              <a:t>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Other measurements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14 </a:t>
            </a:r>
            <a:r>
              <a:rPr lang="en-US" b="1" dirty="0" err="1" smtClean="0"/>
              <a:t>Pandoras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16 </a:t>
            </a:r>
            <a:r>
              <a:rPr lang="en-US" b="1" dirty="0" err="1" smtClean="0"/>
              <a:t>Aeronet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EPA NO</a:t>
            </a:r>
            <a:r>
              <a:rPr lang="en-US" b="1" baseline="-25000" dirty="0" smtClean="0"/>
              <a:t>2</a:t>
            </a:r>
            <a:r>
              <a:rPr lang="en-US" b="1" dirty="0" smtClean="0"/>
              <a:t> 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Ship in Galveston Bay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mobile vans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TX AQRP ground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85934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NASA Earth Venture campaign  intended to improve the interpretation of satellite observations to diagnose near-surface conditions related to air quality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925"/>
            <a:ext cx="5486400" cy="30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5715000"/>
            <a:ext cx="41553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Relatively clean		3 flight days</a:t>
            </a:r>
          </a:p>
          <a:p>
            <a:r>
              <a:rPr lang="en-US" b="1" dirty="0">
                <a:solidFill>
                  <a:prstClr val="black"/>
                </a:solidFill>
              </a:rPr>
              <a:t>Moderate pollution	</a:t>
            </a:r>
            <a:r>
              <a:rPr lang="en-US" b="1" dirty="0" smtClean="0">
                <a:solidFill>
                  <a:prstClr val="black"/>
                </a:solidFill>
              </a:rPr>
              <a:t> 	4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Strongly polluted		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5398" y="1216415"/>
            <a:ext cx="8521700" cy="4425255"/>
            <a:chOff x="304800" y="1213545"/>
            <a:chExt cx="8521700" cy="465385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6083615"/>
                </p:ext>
              </p:extLst>
            </p:nvPr>
          </p:nvGraphicFramePr>
          <p:xfrm>
            <a:off x="304800" y="1295400"/>
            <a:ext cx="85217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752599" y="3336161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#1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1661" y="4242554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72848" y="4057888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8929" y="35814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1781" y="35814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5786" y="3589496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41148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4602" y="173355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93153" y="2966829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8649" y="3581936"/>
              <a:ext cx="1816716" cy="67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clouds, heavy</a:t>
              </a:r>
            </a:p>
            <a:p>
              <a:r>
                <a:rPr lang="en-US" b="1" dirty="0"/>
                <a:t>rains, marine air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5264" y="1213545"/>
              <a:ext cx="1861728" cy="614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bay, sea breezes</a:t>
              </a:r>
            </a:p>
            <a:p>
              <a:r>
                <a:rPr lang="en-US" sz="1600" b="1" dirty="0"/>
                <a:t>following cold front</a:t>
              </a: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469" y="152400"/>
            <a:ext cx="8719131" cy="106114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Daily 1-Hour Max Ozone (ppbv) – All Stations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2696" y="762000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September 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– 30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 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09247" y="4096637"/>
            <a:ext cx="168661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22313" y="228600"/>
            <a:ext cx="77724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WRF-CMAQ evaluation</a:t>
            </a:r>
            <a:endParaRPr lang="en-US" dirty="0"/>
          </a:p>
        </p:txBody>
      </p:sp>
      <p:sp>
        <p:nvSpPr>
          <p:cNvPr id="3" name="Content Placeholder 23"/>
          <p:cNvSpPr txBox="1">
            <a:spLocks/>
          </p:cNvSpPr>
          <p:nvPr/>
        </p:nvSpPr>
        <p:spPr>
          <a:xfrm>
            <a:off x="301752" y="914400"/>
            <a:ext cx="4727448" cy="57150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pPr marL="238125" lvl="1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DISCOVER-AQ dataset -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Ideal for in-depth model evaluation 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Multiple instrument platforms (aircraft in-situ and remote sensing, profiling instruments, and ground based in-situ and remote sensing instruments)</a:t>
            </a: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Variety of meteorological and air quality conditions during the course of each month-long campaign</a:t>
            </a: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onsistent flight patterns result in large sample size</a:t>
            </a:r>
          </a:p>
          <a:p>
            <a:pPr marL="238125" marR="0" lvl="1" indent="-2381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Char char="●"/>
              <a:tabLst/>
              <a:defRPr/>
            </a:pPr>
            <a:r>
              <a:rPr lang="en-US" sz="2800" baseline="0" dirty="0" smtClean="0">
                <a:solidFill>
                  <a:schemeClr val="tx1">
                    <a:tint val="75000"/>
                  </a:schemeClr>
                </a:solidFill>
              </a:rPr>
              <a:t>The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observations</a:t>
            </a:r>
            <a:r>
              <a:rPr lang="en-US" sz="2800" baseline="0" dirty="0" smtClean="0">
                <a:solidFill>
                  <a:schemeClr val="tx1">
                    <a:tint val="75000"/>
                  </a:schemeClr>
                </a:solidFill>
              </a:rPr>
              <a:t> have been collocated in space and time with the CMAQ output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1600" y="1066800"/>
            <a:ext cx="3657600" cy="2411121"/>
            <a:chOff x="3505200" y="1614791"/>
            <a:chExt cx="5284769" cy="3871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614791"/>
              <a:ext cx="5284769" cy="387160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82684" y="4645435"/>
              <a:ext cx="1403614" cy="6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36 km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6682" y="3205427"/>
              <a:ext cx="1641498" cy="63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12 km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988" y="3942592"/>
              <a:ext cx="1157259" cy="6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4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km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09325"/>
            <a:ext cx="3657600" cy="24104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14258" y="4191000"/>
            <a:ext cx="80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 km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3858" y="4979861"/>
            <a:ext cx="80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r>
              <a:rPr lang="en-US" sz="2000" b="1" dirty="0" smtClean="0">
                <a:solidFill>
                  <a:srgbClr val="00B0F0"/>
                </a:solidFill>
              </a:rPr>
              <a:t> km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343400" cy="715962"/>
          </a:xfrm>
        </p:spPr>
        <p:txBody>
          <a:bodyPr/>
          <a:lstStyle/>
          <a:p>
            <a:pPr algn="ctr"/>
            <a:r>
              <a:rPr lang="en-US" dirty="0" smtClean="0"/>
              <a:t>WRF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437"/>
            <a:ext cx="8382000" cy="6659563"/>
          </a:xfrm>
        </p:spPr>
        <p:txBody>
          <a:bodyPr>
            <a:noAutofit/>
          </a:bodyPr>
          <a:lstStyle/>
          <a:p>
            <a:pPr marL="233363" indent="-233363"/>
            <a:r>
              <a:rPr lang="en-US" sz="2000" dirty="0">
                <a:solidFill>
                  <a:schemeClr val="tx1"/>
                </a:solidFill>
              </a:rPr>
              <a:t>Time period: </a:t>
            </a:r>
          </a:p>
          <a:p>
            <a:pPr marL="507683" lvl="1" indent="-233363"/>
            <a:r>
              <a:rPr lang="en-US" dirty="0" smtClean="0"/>
              <a:t>28 </a:t>
            </a:r>
            <a:r>
              <a:rPr lang="en-US" dirty="0"/>
              <a:t>August –  2 October, 2013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Original simulation (4 km domain only)</a:t>
            </a:r>
          </a:p>
          <a:p>
            <a:pPr lvl="1"/>
            <a:r>
              <a:rPr lang="en-US" dirty="0" smtClean="0"/>
              <a:t>Initial and boundary conditions – 40 km NARR</a:t>
            </a:r>
          </a:p>
          <a:p>
            <a:pPr lvl="1"/>
            <a:r>
              <a:rPr lang="en-US" dirty="0" smtClean="0"/>
              <a:t>WRF reinitialized every three days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Run in 3.5 day increments, with the first 12 hours discarded</a:t>
            </a:r>
          </a:p>
          <a:p>
            <a:pPr lvl="1"/>
            <a:r>
              <a:rPr lang="en-US" dirty="0" smtClean="0"/>
              <a:t>Observational and analysis nudging on 36 km domain only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Iterative runs (EPA iterative nudging) (4 km and 1 km domains)</a:t>
            </a:r>
          </a:p>
          <a:p>
            <a:pPr lvl="1"/>
            <a:r>
              <a:rPr lang="en-US" dirty="0"/>
              <a:t>Initial and boundary conditions – </a:t>
            </a:r>
            <a:r>
              <a:rPr lang="en-US" dirty="0" smtClean="0"/>
              <a:t>12 km NAM</a:t>
            </a:r>
          </a:p>
          <a:p>
            <a:pPr lvl="1"/>
            <a:r>
              <a:rPr lang="en-US" dirty="0" smtClean="0"/>
              <a:t>Observational nudging of all domains</a:t>
            </a:r>
          </a:p>
          <a:p>
            <a:pPr lvl="1"/>
            <a:r>
              <a:rPr lang="en-US" dirty="0"/>
              <a:t>1 km nonpoint emissions interpolated from 4 km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/>
              <a:t>Output saved every 20 minutes (4 km) and 5 minutes (1 km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 smtClean="0"/>
              <a:t>Iteration #1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Analysis </a:t>
            </a:r>
            <a:r>
              <a:rPr lang="en-US" dirty="0">
                <a:solidFill>
                  <a:schemeClr val="tx1"/>
                </a:solidFill>
              </a:rPr>
              <a:t>nudging on all domains based on 12 km </a:t>
            </a:r>
            <a:r>
              <a:rPr lang="en-US" dirty="0" smtClean="0">
                <a:solidFill>
                  <a:schemeClr val="tx1"/>
                </a:solidFill>
              </a:rPr>
              <a:t>NAM</a:t>
            </a:r>
          </a:p>
          <a:p>
            <a:pPr lvl="1"/>
            <a:r>
              <a:rPr lang="en-US" i="1" dirty="0" smtClean="0"/>
              <a:t>Iteration #2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Analysis nudging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all domains) of </a:t>
            </a:r>
            <a:r>
              <a:rPr lang="en-US" dirty="0">
                <a:solidFill>
                  <a:schemeClr val="tx1"/>
                </a:solidFill>
              </a:rPr>
              <a:t>2 m temperature and humidity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previous WRF run, everything else from 12 km </a:t>
            </a:r>
            <a:r>
              <a:rPr lang="en-US" dirty="0" smtClean="0">
                <a:solidFill>
                  <a:schemeClr val="tx1"/>
                </a:solidFill>
              </a:rPr>
              <a:t>NAM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CMAQ run using this WRF simulation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7099"/>
              </p:ext>
            </p:extLst>
          </p:nvPr>
        </p:nvGraphicFramePr>
        <p:xfrm>
          <a:off x="381000" y="205027"/>
          <a:ext cx="8305800" cy="65767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08895"/>
                <a:gridCol w="4996905"/>
              </a:tblGrid>
              <a:tr h="360731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Research and Forecasting (WRF) Version 3.6.1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Options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LW: RRTM; SW: Goddard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Pleim-Xiu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Surface Model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Pleim-Xiu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Boundary 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2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Cumulus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Kain-Fritsch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Microphysics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WSM-6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6073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Nudging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nalysis nudging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3663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velocity and gravity wave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damped at top of modeling domain</a:t>
                      </a:r>
                    </a:p>
                  </a:txBody>
                  <a:tcPr anchor="ctr" horzOverflow="overflow"/>
                </a:tc>
              </a:tr>
              <a:tr h="63663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Multi-scale Ultra-high Resolution (MUR) SST analysis (~1 km resolution)</a:t>
                      </a:r>
                    </a:p>
                  </a:txBody>
                  <a:tcPr anchor="ctr" horzOverflow="overflow"/>
                </a:tc>
              </a:tr>
              <a:tr h="3066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CMAQ Version 5.0.2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Options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Mechanism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deposition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M3DRY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</a:tr>
              <a:tr h="3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diffusion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</a:tr>
              <a:tr h="739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TCEQ anthropogenic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BEIS calculated within CMAQ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Lightning emissions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scheme:Allen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(2012) </a:t>
                      </a:r>
                    </a:p>
                  </a:txBody>
                  <a:tcPr marL="95898" marR="95898" anchor="ctr" horzOverflow="overflow"/>
                </a:tc>
              </a:tr>
              <a:tr h="379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and Boundary conditions</a:t>
                      </a: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MOZART CTM</a:t>
                      </a:r>
                    </a:p>
                  </a:txBody>
                  <a:tcPr marL="95898" marR="9589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 Breeze Representation in each model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14076"/>
          <a:stretch/>
        </p:blipFill>
        <p:spPr>
          <a:xfrm>
            <a:off x="4495248" y="1883684"/>
            <a:ext cx="4583178" cy="273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14193"/>
          <a:stretch/>
        </p:blipFill>
        <p:spPr>
          <a:xfrm>
            <a:off x="2286000" y="1883686"/>
            <a:ext cx="4572000" cy="2736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14193"/>
          <a:stretch/>
        </p:blipFill>
        <p:spPr>
          <a:xfrm>
            <a:off x="76200" y="1883686"/>
            <a:ext cx="4572000" cy="27360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" y="1664732"/>
            <a:ext cx="8991600" cy="381000"/>
            <a:chOff x="76200" y="1752600"/>
            <a:chExt cx="89916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2362200" y="1752600"/>
              <a:ext cx="22860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Original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752600"/>
              <a:ext cx="22860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Iteration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1752600"/>
              <a:ext cx="22860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Iteration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752600"/>
              <a:ext cx="22860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Observations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23810" y="4636533"/>
            <a:ext cx="5705979" cy="838199"/>
            <a:chOff x="2023810" y="4724401"/>
            <a:chExt cx="5705979" cy="838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34" r="22156"/>
            <a:stretch/>
          </p:blipFill>
          <p:spPr>
            <a:xfrm>
              <a:off x="2023810" y="4724401"/>
              <a:ext cx="5705979" cy="8381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30662" y="5224046"/>
              <a:ext cx="243887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MCIP 2 m Temperature (K)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295400"/>
            <a:ext cx="8991599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September 25, 2013 22Z  (5 pm CDT)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5562600"/>
            <a:ext cx="8458200" cy="1143000"/>
          </a:xfrm>
          <a:prstGeom prst="roundRect">
            <a:avLst/>
          </a:prstGeom>
          <a:gradFill>
            <a:gsLst>
              <a:gs pos="0">
                <a:schemeClr val="accent2">
                  <a:tint val="79000"/>
                  <a:satMod val="180000"/>
                </a:schemeClr>
              </a:gs>
              <a:gs pos="65000">
                <a:schemeClr val="accent2">
                  <a:tint val="52000"/>
                  <a:satMod val="250000"/>
                </a:schemeClr>
              </a:gs>
              <a:gs pos="100000">
                <a:schemeClr val="accent2">
                  <a:tint val="29000"/>
                  <a:satMod val="300000"/>
                </a:schemeClr>
              </a:gs>
            </a:gsLst>
          </a:gradFill>
          <a:ln w="57150">
            <a:solidFill>
              <a:schemeClr val="accent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 model results shown are 4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Bay </a:t>
            </a:r>
            <a:r>
              <a:rPr lang="en-US" sz="2200" dirty="0" smtClean="0"/>
              <a:t>breeze much better represented after using 12 km NAM and high resolution SST dataset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54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22564</TotalTime>
  <Words>1408</Words>
  <Application>Microsoft Office PowerPoint</Application>
  <PresentationFormat>On-screen Show (4:3)</PresentationFormat>
  <Paragraphs>233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Thatch</vt:lpstr>
      <vt:lpstr>Regional Model Evaluation During the Houston, TX NASA DISCOVER-AQ Campaign</vt:lpstr>
      <vt:lpstr>Deriving Information on Surface conditions from Column and Vertically Resolved Observations Relevant to Air Quality (DISCOVER-AQ)</vt:lpstr>
      <vt:lpstr>PowerPoint Presentation</vt:lpstr>
      <vt:lpstr>Deriving Information on Surface conditions from Column and Vertically Resolved Observations Relevant to Air Quality (DISCOVER-AQ)</vt:lpstr>
      <vt:lpstr>Daily 1-Hour Max Ozone (ppbv) – All Stations </vt:lpstr>
      <vt:lpstr>PowerPoint Presentation</vt:lpstr>
      <vt:lpstr>WRF simulations</vt:lpstr>
      <vt:lpstr>PowerPoint Presentation</vt:lpstr>
      <vt:lpstr>Sea Breeze Representation in each model simulation</vt:lpstr>
      <vt:lpstr>Surface Temperature</vt:lpstr>
      <vt:lpstr>10 m Wind Speed &amp; Direction</vt:lpstr>
      <vt:lpstr>Aircraft Comparisons</vt:lpstr>
      <vt:lpstr>WRF PBL height vs ML heights from HSRL</vt:lpstr>
      <vt:lpstr>WRF PBL height vs ML heights from HSRL</vt:lpstr>
      <vt:lpstr>Surface Ozone</vt:lpstr>
      <vt:lpstr>Surface NO2</vt:lpstr>
      <vt:lpstr>Summary</vt:lpstr>
      <vt:lpstr>PowerPoint Presentation</vt:lpstr>
      <vt:lpstr>PowerPoint Presentation</vt:lpstr>
      <vt:lpstr>Diurnal Bias of 10 m wind speed and direction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mfcook</dc:creator>
  <cp:lastModifiedBy>mfcook</cp:lastModifiedBy>
  <cp:revision>489</cp:revision>
  <dcterms:created xsi:type="dcterms:W3CDTF">2014-10-22T16:03:48Z</dcterms:created>
  <dcterms:modified xsi:type="dcterms:W3CDTF">2015-10-07T11:30:25Z</dcterms:modified>
</cp:coreProperties>
</file>