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25"/>
  </p:notesMasterIdLst>
  <p:sldIdLst>
    <p:sldId id="256" r:id="rId2"/>
    <p:sldId id="257" r:id="rId3"/>
    <p:sldId id="304" r:id="rId4"/>
    <p:sldId id="260" r:id="rId5"/>
    <p:sldId id="306" r:id="rId6"/>
    <p:sldId id="279" r:id="rId7"/>
    <p:sldId id="323" r:id="rId8"/>
    <p:sldId id="305" r:id="rId9"/>
    <p:sldId id="307" r:id="rId10"/>
    <p:sldId id="321" r:id="rId11"/>
    <p:sldId id="297" r:id="rId12"/>
    <p:sldId id="296" r:id="rId13"/>
    <p:sldId id="308" r:id="rId14"/>
    <p:sldId id="295" r:id="rId15"/>
    <p:sldId id="317" r:id="rId16"/>
    <p:sldId id="310" r:id="rId17"/>
    <p:sldId id="316" r:id="rId18"/>
    <p:sldId id="311" r:id="rId19"/>
    <p:sldId id="312" r:id="rId20"/>
    <p:sldId id="286" r:id="rId21"/>
    <p:sldId id="281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8682" autoAdjust="0"/>
  </p:normalViewPr>
  <p:slideViewPr>
    <p:cSldViewPr snapToGrid="0"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FFEBF6-D344-41D5-B80D-D18FC855E3F2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F944D0-434A-4A36-BB52-2A31CAD2B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9CDDE4-F3B2-4E1E-9D1A-9DF09A80DBA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1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FCF37E-560D-44C9-A897-ABEE7413638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68DD36-E387-4C6E-8090-9ACC3D29E8D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5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In general, agreement between TLM and NLM results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will depend on:</a:t>
            </a: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Amplitude of perturbations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Stability properties of the reference state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Structure of perturbations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Physics involved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Time period over which perturbation evolves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</a:rPr>
              <a:t>Measure of agreement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9F559-8B8B-4C80-96B4-4DCB41BDB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9F559-8B8B-4C80-96B4-4DCB41BDB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Since air density profile in relatively smooth, this approximation works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F069E7-E67A-400B-97F9-FB7F082B0C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compared the results  of forward simulation after 8 days, this is the special plot of difference between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 for a 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ppm (which is native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cmaq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advection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)and another case which used LSAM for advection. The difference is very small for most locations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F99A9-FBDB-4440-9CE3-2371BBDE53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5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B6BFB-C1E7-4E3A-A835-5070C356BB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E4BB3-42F3-482D-99F9-2A91E6FC37B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788" y="1830388"/>
            <a:ext cx="990600" cy="228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4CFEE9-A374-48B3-8A9E-F36325707498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8082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292100"/>
            <a:ext cx="628650" cy="768350"/>
          </a:xfrm>
        </p:spPr>
        <p:txBody>
          <a:bodyPr/>
          <a:lstStyle>
            <a:lvl1pPr>
              <a:defRPr sz="2800" b="0" i="0">
                <a:latin typeface="Cambria"/>
              </a:defRPr>
            </a:lvl1pPr>
          </a:lstStyle>
          <a:p>
            <a:pPr>
              <a:defRPr/>
            </a:pPr>
            <a:fld id="{5BCA49D8-2973-48DE-94F4-E919C7DC23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5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7609-F265-4BC3-8B46-70FCFBF4C3DC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5C68-5F1C-4C13-B343-C1E9BFC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6 h 7946"/>
                <a:gd name="T4" fmla="*/ 2147483646 w 10000"/>
                <a:gd name="T5" fmla="*/ 2147483646 h 7946"/>
                <a:gd name="T6" fmla="*/ 2147483646 w 10000"/>
                <a:gd name="T7" fmla="*/ 372890158 h 7946"/>
                <a:gd name="T8" fmla="*/ 2147483646 w 10000"/>
                <a:gd name="T9" fmla="*/ 372890158 h 7946"/>
                <a:gd name="T10" fmla="*/ 2147483646 w 10000"/>
                <a:gd name="T11" fmla="*/ 2147483646 h 7946"/>
                <a:gd name="T12" fmla="*/ 2147483646 w 10000"/>
                <a:gd name="T13" fmla="*/ 2147483646 h 7946"/>
                <a:gd name="T14" fmla="*/ 2147483646 w 10000"/>
                <a:gd name="T15" fmla="*/ 2147483646 h 7946"/>
                <a:gd name="T16" fmla="*/ 2147483646 w 10000"/>
                <a:gd name="T17" fmla="*/ 2147483646 h 7946"/>
                <a:gd name="T18" fmla="*/ 2147483646 w 10000"/>
                <a:gd name="T19" fmla="*/ 2147483646 h 7946"/>
                <a:gd name="T20" fmla="*/ 2147483646 w 10000"/>
                <a:gd name="T21" fmla="*/ 2147483646 h 7946"/>
                <a:gd name="T22" fmla="*/ 2147483646 w 10000"/>
                <a:gd name="T23" fmla="*/ 2147483646 h 7946"/>
                <a:gd name="T24" fmla="*/ 2147483646 w 10000"/>
                <a:gd name="T25" fmla="*/ 2147483646 h 7946"/>
                <a:gd name="T26" fmla="*/ 2147483646 w 10000"/>
                <a:gd name="T27" fmla="*/ 2147483646 h 7946"/>
                <a:gd name="T28" fmla="*/ 2147483646 w 10000"/>
                <a:gd name="T29" fmla="*/ 2147483646 h 7946"/>
                <a:gd name="T30" fmla="*/ 2147483646 w 10000"/>
                <a:gd name="T31" fmla="*/ 2147483646 h 7946"/>
                <a:gd name="T32" fmla="*/ 2147483646 w 10000"/>
                <a:gd name="T33" fmla="*/ 2147483646 h 7946"/>
                <a:gd name="T34" fmla="*/ 2147483646 w 10000"/>
                <a:gd name="T35" fmla="*/ 2147483646 h 7946"/>
                <a:gd name="T36" fmla="*/ 2147483646 w 10000"/>
                <a:gd name="T37" fmla="*/ 2147483646 h 7946"/>
                <a:gd name="T38" fmla="*/ 2147483646 w 10000"/>
                <a:gd name="T39" fmla="*/ 2147483646 h 7946"/>
                <a:gd name="T40" fmla="*/ 2147483646 w 10000"/>
                <a:gd name="T41" fmla="*/ 2147483646 h 7946"/>
                <a:gd name="T42" fmla="*/ 2147483646 w 10000"/>
                <a:gd name="T43" fmla="*/ 2147483646 h 7946"/>
                <a:gd name="T44" fmla="*/ 2147483646 w 10000"/>
                <a:gd name="T45" fmla="*/ 2147483646 h 7946"/>
                <a:gd name="T46" fmla="*/ 2147483646 w 10000"/>
                <a:gd name="T47" fmla="*/ 2147483646 h 7946"/>
                <a:gd name="T48" fmla="*/ 2147483646 w 10000"/>
                <a:gd name="T49" fmla="*/ 2147483646 h 7946"/>
                <a:gd name="T50" fmla="*/ 2147483646 w 10000"/>
                <a:gd name="T51" fmla="*/ 2147483646 h 7946"/>
                <a:gd name="T52" fmla="*/ 2147483646 w 10000"/>
                <a:gd name="T53" fmla="*/ 2147483646 h 7946"/>
                <a:gd name="T54" fmla="*/ 2147483646 w 10000"/>
                <a:gd name="T55" fmla="*/ 2147483646 h 7946"/>
                <a:gd name="T56" fmla="*/ 2147483646 w 10000"/>
                <a:gd name="T57" fmla="*/ 2147483646 h 7946"/>
                <a:gd name="T58" fmla="*/ 2147483646 w 10000"/>
                <a:gd name="T59" fmla="*/ 2147483646 h 7946"/>
                <a:gd name="T60" fmla="*/ 2147483646 w 10000"/>
                <a:gd name="T61" fmla="*/ 2147483646 h 7946"/>
                <a:gd name="T62" fmla="*/ 2147483646 w 10000"/>
                <a:gd name="T63" fmla="*/ 2147483646 h 7946"/>
                <a:gd name="T64" fmla="*/ 2147483646 w 10000"/>
                <a:gd name="T65" fmla="*/ 2147483646 h 7946"/>
                <a:gd name="T66" fmla="*/ 2147483646 w 10000"/>
                <a:gd name="T67" fmla="*/ 2147483646 h 7946"/>
                <a:gd name="T68" fmla="*/ 2147483646 w 10000"/>
                <a:gd name="T69" fmla="*/ 2147483646 h 7946"/>
                <a:gd name="T70" fmla="*/ 2147483646 w 10000"/>
                <a:gd name="T71" fmla="*/ 2147483646 h 7946"/>
                <a:gd name="T72" fmla="*/ 2147483646 w 10000"/>
                <a:gd name="T73" fmla="*/ 2147483646 h 7946"/>
                <a:gd name="T74" fmla="*/ 2147483646 w 10000"/>
                <a:gd name="T75" fmla="*/ 2147483646 h 7946"/>
                <a:gd name="T76" fmla="*/ 2147483646 w 10000"/>
                <a:gd name="T77" fmla="*/ 2147483646 h 7946"/>
                <a:gd name="T78" fmla="*/ 2147483646 w 10000"/>
                <a:gd name="T79" fmla="*/ 2147483646 h 7946"/>
                <a:gd name="T80" fmla="*/ 2147483646 w 10000"/>
                <a:gd name="T81" fmla="*/ 2147483646 h 7946"/>
                <a:gd name="T82" fmla="*/ 2147483646 w 10000"/>
                <a:gd name="T83" fmla="*/ 2147483646 h 7946"/>
                <a:gd name="T84" fmla="*/ 2147483646 w 10000"/>
                <a:gd name="T85" fmla="*/ 2147483646 h 7946"/>
                <a:gd name="T86" fmla="*/ 2147483646 w 10000"/>
                <a:gd name="T87" fmla="*/ 2147483646 h 7946"/>
                <a:gd name="T88" fmla="*/ 2147483646 w 10000"/>
                <a:gd name="T89" fmla="*/ 2147483646 h 7946"/>
                <a:gd name="T90" fmla="*/ 2147483646 w 10000"/>
                <a:gd name="T91" fmla="*/ 2147483646 h 7946"/>
                <a:gd name="T92" fmla="*/ 2147483646 w 10000"/>
                <a:gd name="T93" fmla="*/ 2147483646 h 7946"/>
                <a:gd name="T94" fmla="*/ 2147483646 w 10000"/>
                <a:gd name="T95" fmla="*/ 2147483646 h 7946"/>
                <a:gd name="T96" fmla="*/ 2147483646 w 10000"/>
                <a:gd name="T97" fmla="*/ 1957160434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A9E8-F9D6-4D1E-9C63-2C9BB96D4228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B9A5-1939-4BD6-875F-2C19BB70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174538307 h 8000"/>
                <a:gd name="T8" fmla="*/ 2147483646 w 10000"/>
                <a:gd name="T9" fmla="*/ 174538307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872691243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89007" y="2632075"/>
            <a:ext cx="602456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894" y="590550"/>
            <a:ext cx="601266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Cambria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5E0A-DEAB-4769-AAF4-9EB326FF9C0D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A3D6-14FC-4106-B0A2-629239E7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174538307 h 8000"/>
                <a:gd name="T8" fmla="*/ 2147483646 w 10000"/>
                <a:gd name="T9" fmla="*/ 174538307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2147483646 w 10000"/>
                <a:gd name="T97" fmla="*/ 872691243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5410-10B0-425F-9F96-90DCAEEFCEEA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4780-1445-4C0F-BE88-57AC23771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7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0279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93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0FEF-861B-4BF0-8791-4060B49809F3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7DD9-A138-45B2-927C-CC6721BA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90888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51922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C626-CCA5-4120-BAF8-B6AEE21916F3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954C-BE68-4492-A69F-1F59FFAC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D603-B5CF-4F55-A0CE-C3FCE4B209B6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A194-1E56-4CE4-9E29-AD1D9F4C4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7002479 h 8000"/>
                <a:gd name="T8" fmla="*/ 2147483646 w 10000"/>
                <a:gd name="T9" fmla="*/ 27002479 h 8000"/>
                <a:gd name="T10" fmla="*/ 2147483646 w 10000"/>
                <a:gd name="T11" fmla="*/ 601629248 h 8000"/>
                <a:gd name="T12" fmla="*/ 2147483646 w 10000"/>
                <a:gd name="T13" fmla="*/ 1149253695 h 8000"/>
                <a:gd name="T14" fmla="*/ 2147483646 w 10000"/>
                <a:gd name="T15" fmla="*/ 1685319428 h 8000"/>
                <a:gd name="T16" fmla="*/ 2147483646 w 10000"/>
                <a:gd name="T17" fmla="*/ 2144263561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1824168419 h 8000"/>
                <a:gd name="T88" fmla="*/ 2147483646 w 10000"/>
                <a:gd name="T89" fmla="*/ 1453929221 h 8000"/>
                <a:gd name="T90" fmla="*/ 2147483646 w 10000"/>
                <a:gd name="T91" fmla="*/ 1102970698 h 8000"/>
                <a:gd name="T92" fmla="*/ 2147483646 w 10000"/>
                <a:gd name="T93" fmla="*/ 809878035 h 8000"/>
                <a:gd name="T94" fmla="*/ 2147483646 w 10000"/>
                <a:gd name="T95" fmla="*/ 532204831 h 8000"/>
                <a:gd name="T96" fmla="*/ 2147483646 w 10000"/>
                <a:gd name="T97" fmla="*/ 134987932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09A1-5653-498E-AD6E-6E6FA6B7DDAF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F932-01F1-454C-83E0-2B402A26A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27CD-01DA-4E0E-B5E1-CD59E15B39B1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066" y="368141"/>
            <a:ext cx="628650" cy="457983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7002479 h 8000"/>
                <a:gd name="T8" fmla="*/ 2147483646 w 10000"/>
                <a:gd name="T9" fmla="*/ 27002479 h 8000"/>
                <a:gd name="T10" fmla="*/ 2147483646 w 10000"/>
                <a:gd name="T11" fmla="*/ 601629248 h 8000"/>
                <a:gd name="T12" fmla="*/ 2147483646 w 10000"/>
                <a:gd name="T13" fmla="*/ 1149253695 h 8000"/>
                <a:gd name="T14" fmla="*/ 2147483646 w 10000"/>
                <a:gd name="T15" fmla="*/ 1685319428 h 8000"/>
                <a:gd name="T16" fmla="*/ 2147483646 w 10000"/>
                <a:gd name="T17" fmla="*/ 2144263561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1824168419 h 8000"/>
                <a:gd name="T88" fmla="*/ 2147483646 w 10000"/>
                <a:gd name="T89" fmla="*/ 1453929221 h 8000"/>
                <a:gd name="T90" fmla="*/ 2147483646 w 10000"/>
                <a:gd name="T91" fmla="*/ 1102970698 h 8000"/>
                <a:gd name="T92" fmla="*/ 2147483646 w 10000"/>
                <a:gd name="T93" fmla="*/ 809878035 h 8000"/>
                <a:gd name="T94" fmla="*/ 2147483646 w 10000"/>
                <a:gd name="T95" fmla="*/ 532204831 h 8000"/>
                <a:gd name="T96" fmla="*/ 2147483646 w 10000"/>
                <a:gd name="T97" fmla="*/ 134987932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F937-1F0F-4748-9A7E-F8A169616DC1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EA49-4049-48EC-8319-EBDF4355A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B9F-1F3F-465F-9E80-0D843782CA62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2656-A660-4646-8A3A-3296F384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055D-0264-4C53-A2AF-EDB7CDBF5AAC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244C-8E66-427E-82FA-256BCC09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4808-C626-43AC-9792-EC84C17F4D90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9C8E-42F6-4AA8-BA6B-5544FCCB9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9C78-F36F-4E61-9EB2-8733AE38D989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A465-45C0-44F3-B990-060268860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7002479 h 8000"/>
                <a:gd name="T8" fmla="*/ 2147483646 w 10000"/>
                <a:gd name="T9" fmla="*/ 27002479 h 8000"/>
                <a:gd name="T10" fmla="*/ 2147483646 w 10000"/>
                <a:gd name="T11" fmla="*/ 601629248 h 8000"/>
                <a:gd name="T12" fmla="*/ 2147483646 w 10000"/>
                <a:gd name="T13" fmla="*/ 1149253695 h 8000"/>
                <a:gd name="T14" fmla="*/ 2147483646 w 10000"/>
                <a:gd name="T15" fmla="*/ 1685319428 h 8000"/>
                <a:gd name="T16" fmla="*/ 2147483646 w 10000"/>
                <a:gd name="T17" fmla="*/ 2144263561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1824168419 h 8000"/>
                <a:gd name="T88" fmla="*/ 2147483646 w 10000"/>
                <a:gd name="T89" fmla="*/ 1453929221 h 8000"/>
                <a:gd name="T90" fmla="*/ 2147483646 w 10000"/>
                <a:gd name="T91" fmla="*/ 1102970698 h 8000"/>
                <a:gd name="T92" fmla="*/ 2147483646 w 10000"/>
                <a:gd name="T93" fmla="*/ 809878035 h 8000"/>
                <a:gd name="T94" fmla="*/ 2147483646 w 10000"/>
                <a:gd name="T95" fmla="*/ 532204831 h 8000"/>
                <a:gd name="T96" fmla="*/ 2147483646 w 10000"/>
                <a:gd name="T97" fmla="*/ 134987932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32AF-DAAE-4799-85C9-418986C8B2B0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FE6F-7947-46E5-9397-2EA0809D4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7002479 h 8000"/>
                <a:gd name="T8" fmla="*/ 2147483646 w 10000"/>
                <a:gd name="T9" fmla="*/ 27002479 h 8000"/>
                <a:gd name="T10" fmla="*/ 2147483646 w 10000"/>
                <a:gd name="T11" fmla="*/ 601629248 h 8000"/>
                <a:gd name="T12" fmla="*/ 2147483646 w 10000"/>
                <a:gd name="T13" fmla="*/ 1149253695 h 8000"/>
                <a:gd name="T14" fmla="*/ 2147483646 w 10000"/>
                <a:gd name="T15" fmla="*/ 1685319428 h 8000"/>
                <a:gd name="T16" fmla="*/ 2147483646 w 10000"/>
                <a:gd name="T17" fmla="*/ 2144263561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1824168419 h 8000"/>
                <a:gd name="T88" fmla="*/ 2147483646 w 10000"/>
                <a:gd name="T89" fmla="*/ 1453929221 h 8000"/>
                <a:gd name="T90" fmla="*/ 2147483646 w 10000"/>
                <a:gd name="T91" fmla="*/ 1102970698 h 8000"/>
                <a:gd name="T92" fmla="*/ 2147483646 w 10000"/>
                <a:gd name="T93" fmla="*/ 809878035 h 8000"/>
                <a:gd name="T94" fmla="*/ 2147483646 w 10000"/>
                <a:gd name="T95" fmla="*/ 532204831 h 8000"/>
                <a:gd name="T96" fmla="*/ 2147483646 w 10000"/>
                <a:gd name="T97" fmla="*/ 134987932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B30B-FDE1-40D2-A381-D4787CD42B8F}" type="datetime1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39C4-274D-412B-B0BC-80BC56880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9144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147483646 w 10000"/>
                <a:gd name="T1" fmla="*/ 1465354288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118059464 h 5291"/>
                <a:gd name="T10" fmla="*/ 2147483646 w 10000"/>
                <a:gd name="T11" fmla="*/ 231493850 h 5291"/>
                <a:gd name="T12" fmla="*/ 2147483646 w 10000"/>
                <a:gd name="T13" fmla="*/ 341448846 h 5291"/>
                <a:gd name="T14" fmla="*/ 2147483646 w 10000"/>
                <a:gd name="T15" fmla="*/ 435785331 h 5291"/>
                <a:gd name="T16" fmla="*/ 2147483646 w 10000"/>
                <a:gd name="T17" fmla="*/ 530698243 h 5291"/>
                <a:gd name="T18" fmla="*/ 2147483646 w 10000"/>
                <a:gd name="T19" fmla="*/ 619819225 h 5291"/>
                <a:gd name="T20" fmla="*/ 2147483646 w 10000"/>
                <a:gd name="T21" fmla="*/ 695634236 h 5291"/>
                <a:gd name="T22" fmla="*/ 2147483646 w 10000"/>
                <a:gd name="T23" fmla="*/ 766824087 h 5291"/>
                <a:gd name="T24" fmla="*/ 2147483646 w 10000"/>
                <a:gd name="T25" fmla="*/ 833374944 h 5291"/>
                <a:gd name="T26" fmla="*/ 2147483646 w 10000"/>
                <a:gd name="T27" fmla="*/ 890092137 h 5291"/>
                <a:gd name="T28" fmla="*/ 2147483646 w 10000"/>
                <a:gd name="T29" fmla="*/ 946809247 h 5291"/>
                <a:gd name="T30" fmla="*/ 2147483646 w 10000"/>
                <a:gd name="T31" fmla="*/ 994838629 h 5291"/>
                <a:gd name="T32" fmla="*/ 2147483646 w 10000"/>
                <a:gd name="T33" fmla="*/ 1032457922 h 5291"/>
                <a:gd name="T34" fmla="*/ 2147483646 w 10000"/>
                <a:gd name="T35" fmla="*/ 1070653640 h 5291"/>
                <a:gd name="T36" fmla="*/ 2147483646 w 10000"/>
                <a:gd name="T37" fmla="*/ 1103064429 h 5291"/>
                <a:gd name="T38" fmla="*/ 2147483646 w 10000"/>
                <a:gd name="T39" fmla="*/ 1127370833 h 5291"/>
                <a:gd name="T40" fmla="*/ 2147483646 w 10000"/>
                <a:gd name="T41" fmla="*/ 1145892308 h 5291"/>
                <a:gd name="T42" fmla="*/ 2147483646 w 10000"/>
                <a:gd name="T43" fmla="*/ 1164990126 h 5291"/>
                <a:gd name="T44" fmla="*/ 2147483646 w 10000"/>
                <a:gd name="T45" fmla="*/ 1174247363 h 5291"/>
                <a:gd name="T46" fmla="*/ 2147483646 w 10000"/>
                <a:gd name="T47" fmla="*/ 1184088027 h 5291"/>
                <a:gd name="T48" fmla="*/ 2147483646 w 10000"/>
                <a:gd name="T49" fmla="*/ 1188136761 h 5291"/>
                <a:gd name="T50" fmla="*/ 2147483646 w 10000"/>
                <a:gd name="T51" fmla="*/ 1184088027 h 5291"/>
                <a:gd name="T52" fmla="*/ 2147483646 w 10000"/>
                <a:gd name="T53" fmla="*/ 1184088027 h 5291"/>
                <a:gd name="T54" fmla="*/ 2147483646 w 10000"/>
                <a:gd name="T55" fmla="*/ 1174247363 h 5291"/>
                <a:gd name="T56" fmla="*/ 2147483646 w 10000"/>
                <a:gd name="T57" fmla="*/ 1159781623 h 5291"/>
                <a:gd name="T58" fmla="*/ 2147483646 w 10000"/>
                <a:gd name="T59" fmla="*/ 1145892308 h 5291"/>
                <a:gd name="T60" fmla="*/ 2147483646 w 10000"/>
                <a:gd name="T61" fmla="*/ 1131419567 h 5291"/>
                <a:gd name="T62" fmla="*/ 2147483646 w 10000"/>
                <a:gd name="T63" fmla="*/ 1108273016 h 5291"/>
                <a:gd name="T64" fmla="*/ 2147483646 w 10000"/>
                <a:gd name="T65" fmla="*/ 1083966612 h 5291"/>
                <a:gd name="T66" fmla="*/ 2147483646 w 10000"/>
                <a:gd name="T67" fmla="*/ 1060819977 h 5291"/>
                <a:gd name="T68" fmla="*/ 0 w 10000"/>
                <a:gd name="T69" fmla="*/ 998894363 h 5291"/>
                <a:gd name="T70" fmla="*/ 2147483646 w 10000"/>
                <a:gd name="T71" fmla="*/ 146535428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2147483646 w 7104"/>
                <a:gd name="T97" fmla="*/ 2147483646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73139"/>
            <a:ext cx="65710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2603500"/>
            <a:ext cx="657106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904" y="6394450"/>
            <a:ext cx="74295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Cambria"/>
              </a:defRPr>
            </a:lvl1pPr>
          </a:lstStyle>
          <a:p>
            <a:pPr>
              <a:defRPr/>
            </a:pPr>
            <a:fld id="{304231C2-85B4-4970-A340-353799337379}" type="datetime1">
              <a:rPr lang="en-US" smtClean="0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479" y="6391275"/>
            <a:ext cx="2894409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Cambr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066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Cambria"/>
              </a:defRPr>
            </a:lvl1pPr>
          </a:lstStyle>
          <a:p>
            <a:pPr>
              <a:defRPr/>
            </a:pPr>
            <a:fld id="{29F940F9-CDC1-4861-ABCE-1B8678048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9" r:id="rId2"/>
    <p:sldLayoutId id="2147483985" r:id="rId3"/>
    <p:sldLayoutId id="2147483980" r:id="rId4"/>
    <p:sldLayoutId id="2147483981" r:id="rId5"/>
    <p:sldLayoutId id="2147483982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83" r:id="rId16"/>
    <p:sldLayoutId id="2147483995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Cambri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Cambri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Cambr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65" y="215360"/>
            <a:ext cx="8178636" cy="167281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dirty="0"/>
              <a:t>Implementation of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400" b="1" dirty="0" smtClean="0">
                <a:solidFill>
                  <a:srgbClr val="FF0000"/>
                </a:solidFill>
              </a:rPr>
              <a:t>L</a:t>
            </a:r>
            <a:r>
              <a:rPr lang="en-US" sz="3400" b="1" dirty="0" smtClean="0"/>
              <a:t>inear </a:t>
            </a:r>
            <a:r>
              <a:rPr lang="en-US" sz="3400" b="1" dirty="0">
                <a:solidFill>
                  <a:srgbClr val="FF0000"/>
                </a:solidFill>
              </a:rPr>
              <a:t>S</a:t>
            </a:r>
            <a:r>
              <a:rPr lang="en-US" sz="3400" b="1" dirty="0"/>
              <a:t>ensitivity </a:t>
            </a:r>
            <a:r>
              <a:rPr lang="en-US" sz="3400" b="1" dirty="0">
                <a:solidFill>
                  <a:srgbClr val="FF0000"/>
                </a:solidFill>
              </a:rPr>
              <a:t>A</a:t>
            </a:r>
            <a:r>
              <a:rPr lang="en-US" sz="3400" b="1" dirty="0"/>
              <a:t>pproximate </a:t>
            </a:r>
            <a:r>
              <a:rPr lang="en-US" sz="3400" b="1" dirty="0">
                <a:solidFill>
                  <a:srgbClr val="FF0000"/>
                </a:solidFill>
              </a:rPr>
              <a:t>M</a:t>
            </a:r>
            <a:r>
              <a:rPr lang="en-US" sz="3400" b="1" dirty="0"/>
              <a:t>ethod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486275"/>
            <a:ext cx="6996367" cy="1074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cap="none" dirty="0" err="1" smtClean="0">
                <a:latin typeface="Arial"/>
                <a:cs typeface="Arial"/>
              </a:rPr>
              <a:t>Pedram</a:t>
            </a:r>
            <a:r>
              <a:rPr lang="en-US" b="1" cap="none" dirty="0" smtClean="0">
                <a:latin typeface="Arial"/>
                <a:cs typeface="Arial"/>
              </a:rPr>
              <a:t> </a:t>
            </a:r>
            <a:r>
              <a:rPr lang="en-US" b="1" cap="none" dirty="0" err="1" smtClean="0">
                <a:latin typeface="Arial"/>
                <a:cs typeface="Arial"/>
              </a:rPr>
              <a:t>Falsafi</a:t>
            </a:r>
            <a:r>
              <a:rPr lang="en-US" b="1" cap="none" dirty="0" smtClean="0">
                <a:latin typeface="Arial"/>
                <a:cs typeface="Arial"/>
              </a:rPr>
              <a:t>, Amir Hakami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CA" b="1" cap="none" dirty="0" smtClean="0">
                <a:latin typeface="Arial"/>
                <a:cs typeface="Arial"/>
              </a:rPr>
              <a:t>Carleton University, Canada</a:t>
            </a:r>
            <a:endParaRPr lang="en-US" b="1" cap="none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05851" y="5921376"/>
            <a:ext cx="281905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/>
              </a:rPr>
              <a:t>CMAS 2015,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/>
              </a:rPr>
              <a:t>Chapel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/>
              </a:rPr>
              <a:t>Hill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92675" y="2042553"/>
            <a:ext cx="8178636" cy="5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2"/>
                </a:solidFill>
                <a:latin typeface="Cambria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200" b="1" dirty="0"/>
              <a:t>for Sensitivity Advection in CMAQ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"/>
    </mc:Choice>
    <mc:Fallback xmlns="">
      <p:transition spd="slow" advTm="5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866774" y="2294234"/>
            <a:ext cx="8124826" cy="41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Cambria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Cambria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Cambria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Cambria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Cambr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1-D advection of </a:t>
            </a:r>
            <a:r>
              <a:rPr lang="en-US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density field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</a:t>
            </a:r>
            <a:r>
              <a:rPr lang="en-US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coefficients (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Jacobian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to other species  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66775" y="973139"/>
            <a:ext cx="7478316" cy="708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altLang="en-US" sz="3200" dirty="0" smtClean="0"/>
              <a:t>inear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en-US" sz="3200" dirty="0" smtClean="0"/>
              <a:t>ensitivity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3200" dirty="0" smtClean="0"/>
              <a:t>pproximate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en-US" sz="3200" dirty="0" smtClean="0"/>
              <a:t>ethod</a:t>
            </a:r>
          </a:p>
        </p:txBody>
      </p:sp>
      <p:sp>
        <p:nvSpPr>
          <p:cNvPr id="3277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07D9185-EA5F-43C5-933C-F5E59C46C83E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grpSp>
        <p:nvGrpSpPr>
          <p:cNvPr id="122" name="Group 18"/>
          <p:cNvGrpSpPr>
            <a:grpSpLocks/>
          </p:cNvGrpSpPr>
          <p:nvPr/>
        </p:nvGrpSpPr>
        <p:grpSpPr bwMode="auto">
          <a:xfrm>
            <a:off x="480434" y="3028685"/>
            <a:ext cx="5271294" cy="1780024"/>
            <a:chOff x="5633230" y="3874235"/>
            <a:chExt cx="5524531" cy="1780054"/>
          </a:xfrm>
        </p:grpSpPr>
        <p:sp>
          <p:nvSpPr>
            <p:cNvPr id="123" name="Rectangle 122"/>
            <p:cNvSpPr/>
            <p:nvPr/>
          </p:nvSpPr>
          <p:spPr>
            <a:xfrm>
              <a:off x="8081169" y="4397505"/>
              <a:ext cx="654054" cy="63024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ambria"/>
                </a:rPr>
                <a:t>i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747527" y="4397505"/>
              <a:ext cx="654054" cy="63024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mbri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416002" y="4390220"/>
              <a:ext cx="654054" cy="6302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mbri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63536" y="4390220"/>
              <a:ext cx="652466" cy="6302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mbri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409913" y="4390220"/>
              <a:ext cx="654054" cy="6302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mbria"/>
              </a:endParaRPr>
            </a:p>
          </p:txBody>
        </p:sp>
        <p:sp>
          <p:nvSpPr>
            <p:cNvPr id="128" name="Curved Up Arrow 127"/>
            <p:cNvSpPr/>
            <p:nvPr/>
          </p:nvSpPr>
          <p:spPr>
            <a:xfrm rot="10800000">
              <a:off x="8536782" y="4063188"/>
              <a:ext cx="1200157" cy="552458"/>
            </a:xfrm>
            <a:prstGeom prst="curvedUpArrow">
              <a:avLst>
                <a:gd name="adj1" fmla="val 5424"/>
                <a:gd name="adj2" fmla="val 22032"/>
                <a:gd name="adj3" fmla="val 1048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Cambria"/>
              </a:endParaRPr>
            </a:p>
          </p:txBody>
        </p:sp>
        <p:sp>
          <p:nvSpPr>
            <p:cNvPr id="129" name="Curved Up Arrow 128"/>
            <p:cNvSpPr/>
            <p:nvPr/>
          </p:nvSpPr>
          <p:spPr>
            <a:xfrm>
              <a:off x="7050875" y="4876003"/>
              <a:ext cx="1368433" cy="515686"/>
            </a:xfrm>
            <a:prstGeom prst="curvedUpArrow">
              <a:avLst>
                <a:gd name="adj1" fmla="val 5654"/>
                <a:gd name="adj2" fmla="val 22032"/>
                <a:gd name="adj3" fmla="val 25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Cambria"/>
              </a:endParaRPr>
            </a:p>
          </p:txBody>
        </p:sp>
        <p:sp>
          <p:nvSpPr>
            <p:cNvPr id="130" name="Curved Left Arrow 129"/>
            <p:cNvSpPr/>
            <p:nvPr/>
          </p:nvSpPr>
          <p:spPr>
            <a:xfrm rot="16200000">
              <a:off x="7687728" y="4098384"/>
              <a:ext cx="515946" cy="728136"/>
            </a:xfrm>
            <a:prstGeom prst="curvedLeftArrow">
              <a:avLst>
                <a:gd name="adj1" fmla="val 6158"/>
                <a:gd name="adj2" fmla="val 27996"/>
                <a:gd name="adj3" fmla="val 3977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/>
                <a:solidFill>
                  <a:schemeClr val="accent3"/>
                </a:solidFill>
                <a:latin typeface="Cambria"/>
              </a:endParaRPr>
            </a:p>
          </p:txBody>
        </p:sp>
        <p:sp>
          <p:nvSpPr>
            <p:cNvPr id="131" name="Curved Left Arrow 130"/>
            <p:cNvSpPr>
              <a:spLocks/>
            </p:cNvSpPr>
            <p:nvPr/>
          </p:nvSpPr>
          <p:spPr>
            <a:xfrm rot="5400000">
              <a:off x="8644731" y="4604541"/>
              <a:ext cx="501658" cy="787404"/>
            </a:xfrm>
            <a:prstGeom prst="curvedLeftArrow">
              <a:avLst>
                <a:gd name="adj1" fmla="val 3787"/>
                <a:gd name="adj2" fmla="val 29269"/>
                <a:gd name="adj3" fmla="val 375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/>
                <a:solidFill>
                  <a:schemeClr val="accent3"/>
                </a:solidFill>
                <a:latin typeface="Cambri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503707" y="4399745"/>
              <a:ext cx="654054" cy="6302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Cambria"/>
                </a:rPr>
                <a:t>j</a:t>
              </a:r>
              <a:endParaRPr lang="en-US" b="1" dirty="0">
                <a:latin typeface="Cambria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633230" y="4382269"/>
              <a:ext cx="654054" cy="6302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mbria"/>
              </a:endParaRPr>
            </a:p>
          </p:txBody>
        </p:sp>
        <p:sp>
          <p:nvSpPr>
            <p:cNvPr id="138" name="Curved Up Arrow 137"/>
            <p:cNvSpPr/>
            <p:nvPr/>
          </p:nvSpPr>
          <p:spPr>
            <a:xfrm>
              <a:off x="5960257" y="4953793"/>
              <a:ext cx="2651140" cy="700496"/>
            </a:xfrm>
            <a:prstGeom prst="curvedUpArrow">
              <a:avLst>
                <a:gd name="adj1" fmla="val 5654"/>
                <a:gd name="adj2" fmla="val 22032"/>
                <a:gd name="adj3" fmla="val 25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Cambria"/>
              </a:endParaRPr>
            </a:p>
          </p:txBody>
        </p:sp>
        <p:sp>
          <p:nvSpPr>
            <p:cNvPr id="139" name="Curved Up Arrow 138"/>
            <p:cNvSpPr/>
            <p:nvPr/>
          </p:nvSpPr>
          <p:spPr>
            <a:xfrm rot="10800000">
              <a:off x="8303419" y="3874235"/>
              <a:ext cx="2527314" cy="693787"/>
            </a:xfrm>
            <a:prstGeom prst="curvedUpArrow">
              <a:avLst>
                <a:gd name="adj1" fmla="val 5424"/>
                <a:gd name="adj2" fmla="val 22032"/>
                <a:gd name="adj3" fmla="val 1048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Cambria"/>
              </a:endParaRPr>
            </a:p>
          </p:txBody>
        </p:sp>
      </p:grpSp>
      <p:pic>
        <p:nvPicPr>
          <p:cNvPr id="140" name="Picture 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31619"/>
          <a:stretch/>
        </p:blipFill>
        <p:spPr bwMode="auto">
          <a:xfrm>
            <a:off x="5440649" y="3372158"/>
            <a:ext cx="3713264" cy="12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31139"/>
              </p:ext>
            </p:extLst>
          </p:nvPr>
        </p:nvGraphicFramePr>
        <p:xfrm>
          <a:off x="1558928" y="5687497"/>
          <a:ext cx="584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4" imgW="2614680" imgH="219240" progId="Equation.3">
                  <p:embed/>
                </p:oleObj>
              </mc:Choice>
              <mc:Fallback>
                <p:oleObj name="Equation" r:id="rId4" imgW="2614680" imgH="219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8" y="5687497"/>
                        <a:ext cx="584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8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06491" y="2346685"/>
            <a:ext cx="6571060" cy="34163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Trace </a:t>
            </a:r>
            <a:r>
              <a:rPr lang="en-US" altLang="en-US" sz="2400" dirty="0"/>
              <a:t>air mass of only 1 cell at a time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dirty="0"/>
              <a:t>Independent of concentration profile (only wind field)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dirty="0"/>
              <a:t>No negative coefficients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dirty="0"/>
              <a:t>Approximate </a:t>
            </a:r>
            <a:r>
              <a:rPr lang="en-US" altLang="en-US" sz="1800" dirty="0" smtClean="0"/>
              <a:t>solution</a:t>
            </a:r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2400" dirty="0" smtClean="0"/>
              <a:t>Is it computationally efficient ?</a:t>
            </a:r>
            <a:endParaRPr lang="en-US" altLang="en-US" sz="2400" dirty="0"/>
          </a:p>
          <a:p>
            <a:pPr eaLnBrk="1" hangingPunct="1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advection scheme: only 5 cells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B7E16-B793-479A-B3A5-CC418E361F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 bwMode="gray">
          <a:xfrm>
            <a:off x="866775" y="973139"/>
            <a:ext cx="74783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Cambria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altLang="en-US" sz="3200" dirty="0" smtClean="0"/>
              <a:t>inear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en-US" sz="3200" dirty="0" smtClean="0"/>
              <a:t>ensitivity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3200" dirty="0" smtClean="0"/>
              <a:t>pproximate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en-US" sz="3200" dirty="0" smtClean="0"/>
              <a:t>ethod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27903" y="3274383"/>
            <a:ext cx="2360059" cy="1670713"/>
            <a:chOff x="6643213" y="2479550"/>
            <a:chExt cx="2360059" cy="167071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6643213" y="2479550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H="1">
              <a:off x="7794547" y="2931469"/>
              <a:ext cx="27385" cy="7762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7821932" y="2931469"/>
              <a:ext cx="326231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7821932" y="2931470"/>
              <a:ext cx="661988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7484984" y="2931470"/>
              <a:ext cx="336947" cy="7096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7149228" y="2931471"/>
              <a:ext cx="672704" cy="7223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6811091" y="2931473"/>
              <a:ext cx="1010841" cy="6985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7821932" y="2931474"/>
              <a:ext cx="1009650" cy="67310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 bwMode="auto">
            <a:xfrm>
              <a:off x="6981350" y="2479550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317348" y="2481622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54295" y="2481622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1</a:t>
              </a:r>
              <a:endParaRPr lang="en-US" sz="1200" b="1" dirty="0">
                <a:latin typeface="Cambria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992432" y="2481622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328188" y="2481623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665135" y="2481623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645594" y="3694009"/>
              <a:ext cx="335756" cy="45625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Cambria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83731" y="3694009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319729" y="3696081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656676" y="3696081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994813" y="3696081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8330569" y="3696082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667516" y="3696082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68312" y="5771505"/>
            <a:ext cx="2357678" cy="456254"/>
            <a:chOff x="6645594" y="3694009"/>
            <a:chExt cx="2357678" cy="456254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6645594" y="3694009"/>
              <a:ext cx="335756" cy="45625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Cambria"/>
                </a:rPr>
                <a:t>0</a:t>
              </a:r>
              <a:endParaRPr lang="en-US" sz="1200" b="1" dirty="0">
                <a:latin typeface="Cambria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983731" y="3694009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J</a:t>
              </a:r>
              <a:r>
                <a:rPr lang="en-US" sz="600" b="1" dirty="0" smtClean="0">
                  <a:latin typeface="Cambria"/>
                </a:rPr>
                <a:t>i-2</a:t>
              </a:r>
              <a:endParaRPr lang="en-US" sz="1050" b="1" dirty="0">
                <a:latin typeface="Cambria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319729" y="3696081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J</a:t>
              </a:r>
              <a:r>
                <a:rPr lang="en-US" sz="600" b="1" dirty="0" smtClean="0">
                  <a:latin typeface="Cambria"/>
                </a:rPr>
                <a:t>i-1</a:t>
              </a:r>
              <a:endParaRPr lang="en-US" sz="900" b="1" dirty="0" smtClean="0">
                <a:latin typeface="Cambria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656676" y="3696081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 smtClean="0">
                  <a:latin typeface="Cambria"/>
                </a:rPr>
                <a:t>J</a:t>
              </a:r>
              <a:r>
                <a:rPr lang="en-US" sz="600" b="1" dirty="0" err="1" smtClean="0">
                  <a:latin typeface="Cambria"/>
                </a:rPr>
                <a:t>i</a:t>
              </a:r>
              <a:endParaRPr lang="en-US" sz="1050" b="1" dirty="0">
                <a:latin typeface="Cambria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7994813" y="3696081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J</a:t>
              </a:r>
              <a:r>
                <a:rPr lang="en-US" sz="600" b="1" spc="-150" dirty="0" smtClean="0">
                  <a:latin typeface="Cambria"/>
                </a:rPr>
                <a:t>i</a:t>
              </a:r>
              <a:r>
                <a:rPr lang="en-US" sz="600" b="1" dirty="0" smtClean="0">
                  <a:latin typeface="Cambria"/>
                </a:rPr>
                <a:t>+1</a:t>
              </a:r>
              <a:endParaRPr lang="en-US" sz="1050" b="1" dirty="0">
                <a:latin typeface="Cambria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8330569" y="3696082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J</a:t>
              </a:r>
              <a:r>
                <a:rPr lang="en-US" sz="500" b="1" dirty="0" smtClean="0">
                  <a:latin typeface="Cambria"/>
                </a:rPr>
                <a:t>i+2</a:t>
              </a:r>
              <a:endParaRPr lang="en-US" sz="1050" b="1" dirty="0">
                <a:latin typeface="Cambria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8667516" y="3696082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0</a:t>
              </a:r>
              <a:endParaRPr lang="en-US" sz="1050" b="1" dirty="0">
                <a:latin typeface="Cambr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39800" y="942976"/>
            <a:ext cx="6571060" cy="708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good is the approximation?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D0A8A1-EC85-4104-BCAB-68E885DC5A7B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37892" name="TextBox 2"/>
          <p:cNvSpPr txBox="1">
            <a:spLocks noChangeArrowheads="1"/>
          </p:cNvSpPr>
          <p:nvPr/>
        </p:nvSpPr>
        <p:spPr bwMode="auto">
          <a:xfrm rot="-5400000">
            <a:off x="2811860" y="4447173"/>
            <a:ext cx="273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Cambria"/>
              </a:rPr>
              <a:t>Using LSAM [</a:t>
            </a:r>
            <a:r>
              <a:rPr lang="en-US" altLang="en-US" sz="1600" b="1" dirty="0" err="1">
                <a:solidFill>
                  <a:schemeClr val="tx1"/>
                </a:solidFill>
                <a:latin typeface="Cambria"/>
              </a:rPr>
              <a:t>ppmv</a:t>
            </a:r>
            <a:r>
              <a:rPr lang="en-US" altLang="en-US" sz="1600" b="1" dirty="0">
                <a:solidFill>
                  <a:schemeClr val="tx1"/>
                </a:solidFill>
                <a:latin typeface="Cambria"/>
              </a:rPr>
              <a:t>]</a:t>
            </a:r>
          </a:p>
        </p:txBody>
      </p:sp>
      <p:sp>
        <p:nvSpPr>
          <p:cNvPr id="37894" name="TextBox 17"/>
          <p:cNvSpPr txBox="1">
            <a:spLocks noChangeArrowheads="1"/>
          </p:cNvSpPr>
          <p:nvPr/>
        </p:nvSpPr>
        <p:spPr bwMode="auto">
          <a:xfrm>
            <a:off x="2551296" y="2457450"/>
            <a:ext cx="3910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chemeClr val="tx1"/>
                </a:solidFill>
                <a:latin typeface="Cambria"/>
              </a:rPr>
              <a:t>Ozone: LSAM – PPM (8-day simulations)</a:t>
            </a:r>
            <a:endParaRPr lang="en-US" altLang="en-US" sz="1600" b="1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3789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10010" r="29565" b="17860"/>
          <a:stretch/>
        </p:blipFill>
        <p:spPr>
          <a:xfrm>
            <a:off x="1615449" y="2862954"/>
            <a:ext cx="5424922" cy="3624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08" y="2160672"/>
            <a:ext cx="6571060" cy="7080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Daily Maximum O</a:t>
            </a:r>
            <a:r>
              <a:rPr lang="en-US" sz="3200" baseline="-250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8" descr="O3_DailyMax98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9030" b="5316"/>
          <a:stretch/>
        </p:blipFill>
        <p:spPr bwMode="auto">
          <a:xfrm>
            <a:off x="4580129" y="3336966"/>
            <a:ext cx="3098800" cy="288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8728" y="2915884"/>
            <a:ext cx="233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4-day simulation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4420" y="2914936"/>
            <a:ext cx="233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-day simulation</a:t>
            </a:r>
            <a:endParaRPr lang="en-US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263900" y="6269038"/>
            <a:ext cx="2652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/>
              <a:t>Using PPM [</a:t>
            </a:r>
            <a:r>
              <a:rPr lang="en-US" sz="1600" b="1" dirty="0" err="1"/>
              <a:t>ppmv</a:t>
            </a:r>
            <a:r>
              <a:rPr lang="en-US" sz="1600" b="1" dirty="0"/>
              <a:t>]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rot="16200000">
            <a:off x="-239711" y="4357687"/>
            <a:ext cx="273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/>
              <a:t>Using LSAM [</a:t>
            </a:r>
            <a:r>
              <a:rPr lang="en-US" sz="1600" b="1" dirty="0" err="1"/>
              <a:t>ppmv</a:t>
            </a:r>
            <a:r>
              <a:rPr lang="en-US" sz="1600" b="1" dirty="0"/>
              <a:t>]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939800" y="942976"/>
            <a:ext cx="65710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Cambria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dirty="0" smtClean="0"/>
              <a:t>How good is the approximation?</a:t>
            </a:r>
          </a:p>
        </p:txBody>
      </p:sp>
      <p:pic>
        <p:nvPicPr>
          <p:cNvPr id="12" name="Picture 7" descr="O3_DailyMax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8086" r="3111" b="5756"/>
          <a:stretch>
            <a:fillRect/>
          </a:stretch>
        </p:blipFill>
        <p:spPr bwMode="auto">
          <a:xfrm>
            <a:off x="1366317" y="3301341"/>
            <a:ext cx="3200189" cy="29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5905" y="342900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R-squared = 0.946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9820" y="3444766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R-squared = 0.965</a:t>
            </a:r>
          </a:p>
        </p:txBody>
      </p:sp>
    </p:spTree>
    <p:extLst>
      <p:ext uri="{BB962C8B-B14F-4D97-AF65-F5344CB8AC3E}">
        <p14:creationId xmlns:p14="http://schemas.microsoft.com/office/powerpoint/2010/main" val="16032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F26696-20E1-42F3-AC35-A26CA6233F7D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591708" y="2160672"/>
            <a:ext cx="65710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Cambria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Daily Maximum CO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939800" y="942976"/>
            <a:ext cx="65710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Cambria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dirty="0" smtClean="0"/>
              <a:t>How good is the approximation?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21166" y="3419056"/>
            <a:ext cx="3236280" cy="2876550"/>
            <a:chOff x="4311253" y="3248025"/>
            <a:chExt cx="2185988" cy="2876550"/>
          </a:xfrm>
        </p:grpSpPr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7" t="10529" b="9190"/>
            <a:stretch>
              <a:fillRect/>
            </a:stretch>
          </p:blipFill>
          <p:spPr bwMode="auto">
            <a:xfrm>
              <a:off x="4311253" y="3248025"/>
              <a:ext cx="2185988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 flipH="1">
              <a:off x="4510087" y="3303589"/>
              <a:ext cx="1871663" cy="25368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592240" y="3408236"/>
            <a:ext cx="3087528" cy="2860802"/>
            <a:chOff x="4747695" y="3719956"/>
            <a:chExt cx="2786338" cy="2860802"/>
          </a:xfrm>
        </p:grpSpPr>
        <p:pic>
          <p:nvPicPr>
            <p:cNvPr id="26" name="Picture 5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4" t="11092" b="9038"/>
            <a:stretch/>
          </p:blipFill>
          <p:spPr bwMode="auto">
            <a:xfrm>
              <a:off x="4747695" y="3719956"/>
              <a:ext cx="2786338" cy="286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 flipH="1">
              <a:off x="4858791" y="3719956"/>
              <a:ext cx="2522811" cy="256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263900" y="6269038"/>
            <a:ext cx="2652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/>
              <a:t>Using PPM [</a:t>
            </a:r>
            <a:r>
              <a:rPr lang="en-US" sz="1600" b="1" dirty="0" err="1"/>
              <a:t>ppmv</a:t>
            </a:r>
            <a:r>
              <a:rPr lang="en-US" sz="1600" b="1" dirty="0"/>
              <a:t>]</a:t>
            </a: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 rot="16200000">
            <a:off x="-239711" y="4357687"/>
            <a:ext cx="273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/>
              <a:t>Using LSAM [</a:t>
            </a:r>
            <a:r>
              <a:rPr lang="en-US" sz="1600" b="1" dirty="0" err="1"/>
              <a:t>ppmv</a:t>
            </a:r>
            <a:r>
              <a:rPr lang="en-US" sz="1600" b="1" dirty="0"/>
              <a:t>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2599" y="2974974"/>
            <a:ext cx="233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4-day simulation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21882" y="2974974"/>
            <a:ext cx="233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-day 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21830" y="347462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R-squared </a:t>
            </a:r>
            <a:r>
              <a:rPr lang="en-US" dirty="0"/>
              <a:t>= 0.969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5345" y="347462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R-squared = 0.948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66775" y="973139"/>
            <a:ext cx="7478316" cy="708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Sensitivity Tests - DDM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7E42940-1F6D-4A1D-9D45-973C421F7D25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pic>
        <p:nvPicPr>
          <p:cNvPr id="10242" name="Picture 2" descr="C:\Users\Sahar\Desktop\compTLM_230000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7" t="8766" r="13960" b="5001"/>
          <a:stretch/>
        </p:blipFill>
        <p:spPr bwMode="auto">
          <a:xfrm>
            <a:off x="5035138" y="3175000"/>
            <a:ext cx="3010494" cy="29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har\Desktop\compTLM_020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9545" r="14947" b="6299"/>
          <a:stretch/>
        </p:blipFill>
        <p:spPr bwMode="auto">
          <a:xfrm>
            <a:off x="1707963" y="3175000"/>
            <a:ext cx="3327176" cy="29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 rot="-5400000">
            <a:off x="170260" y="4396373"/>
            <a:ext cx="273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chemeClr val="tx1"/>
                </a:solidFill>
                <a:latin typeface="Cambria"/>
              </a:rPr>
              <a:t>DDM Using </a:t>
            </a:r>
            <a:r>
              <a:rPr lang="en-US" altLang="en-US" sz="1600" b="1" dirty="0">
                <a:solidFill>
                  <a:schemeClr val="tx1"/>
                </a:solidFill>
                <a:latin typeface="Cambria"/>
              </a:rPr>
              <a:t>LSAM 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174019" y="6085996"/>
            <a:ext cx="198953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chemeClr val="tx1"/>
                </a:solidFill>
                <a:latin typeface="Cambria"/>
              </a:rPr>
              <a:t>DDM Using PPM</a:t>
            </a:r>
            <a:endParaRPr lang="en-US" altLang="en-US" sz="1600" b="1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434" y="2805668"/>
            <a:ext cx="27313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Time steps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5016" y="2795852"/>
            <a:ext cx="275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120 Time steps (1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4" y="2469821"/>
            <a:ext cx="7517205" cy="3416300"/>
          </a:xfrm>
        </p:spPr>
        <p:txBody>
          <a:bodyPr/>
          <a:lstStyle/>
          <a:p>
            <a:r>
              <a:rPr lang="en-US" sz="2400" dirty="0" smtClean="0"/>
              <a:t>Cons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Approximate</a:t>
            </a:r>
          </a:p>
          <a:p>
            <a:r>
              <a:rPr lang="en-US" sz="2200" dirty="0" smtClean="0"/>
              <a:t>Pros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positive</a:t>
            </a:r>
            <a:r>
              <a:rPr lang="en-US" sz="2000" dirty="0"/>
              <a:t> </a:t>
            </a:r>
            <a:r>
              <a:rPr lang="en-US" sz="2000" dirty="0" smtClean="0"/>
              <a:t>definite and mass conservative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Truly linear method, independent of profile</a:t>
            </a:r>
          </a:p>
          <a:p>
            <a:pPr lvl="2">
              <a:buFont typeface="Wingdings" pitchFamily="2" charset="2"/>
              <a:buChar char="q"/>
            </a:pPr>
            <a:r>
              <a:rPr lang="en-US" sz="1800" dirty="0" smtClean="0"/>
              <a:t>Sensitivities will be “exact”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Computationally less expensive</a:t>
            </a:r>
          </a:p>
          <a:p>
            <a:pPr lvl="2">
              <a:buFont typeface="Wingdings" pitchFamily="2" charset="2"/>
              <a:buChar char="q"/>
            </a:pPr>
            <a:r>
              <a:rPr lang="en-US" sz="1800" dirty="0" smtClean="0"/>
              <a:t> Use of more expensive but more accurate scheme is feasible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775" y="973139"/>
            <a:ext cx="7478316" cy="708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altLang="en-US" sz="3200" dirty="0" smtClean="0"/>
              <a:t>inear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en-US" sz="3200" dirty="0" smtClean="0"/>
              <a:t>ensitivity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3200" dirty="0" smtClean="0"/>
              <a:t>pproximate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en-US" sz="3200" dirty="0" smtClean="0"/>
              <a:t>ethod</a:t>
            </a:r>
          </a:p>
        </p:txBody>
      </p:sp>
    </p:spTree>
    <p:extLst>
      <p:ext uri="{BB962C8B-B14F-4D97-AF65-F5344CB8AC3E}">
        <p14:creationId xmlns:p14="http://schemas.microsoft.com/office/powerpoint/2010/main" val="21709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use LSAM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Intended for sensitivity calculations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Not for </a:t>
            </a:r>
            <a:r>
              <a:rPr lang="en-US" sz="2400" dirty="0"/>
              <a:t>using instead of PPM </a:t>
            </a:r>
            <a:r>
              <a:rPr lang="en-US" sz="2400" dirty="0" smtClean="0"/>
              <a:t>(for </a:t>
            </a:r>
            <a:r>
              <a:rPr lang="en-US" sz="2400" dirty="0"/>
              <a:t>now</a:t>
            </a:r>
            <a:r>
              <a:rPr lang="en-US" sz="2400" dirty="0" smtClean="0"/>
              <a:t>!)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591040" y="3118340"/>
            <a:ext cx="5781677" cy="2263787"/>
            <a:chOff x="1568457" y="4313766"/>
            <a:chExt cx="5781677" cy="2263787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3806832" y="4881054"/>
              <a:ext cx="960120" cy="1604010"/>
              <a:chOff x="1320800" y="4694767"/>
              <a:chExt cx="1422400" cy="1782233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1320800" y="5109634"/>
                <a:ext cx="0" cy="1363133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320800" y="5109634"/>
                <a:ext cx="533400" cy="4233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858433" y="4694767"/>
                <a:ext cx="457200" cy="1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319867" y="5863167"/>
                <a:ext cx="423333" cy="4234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54200" y="4694767"/>
                <a:ext cx="1" cy="41910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315633" y="4694767"/>
                <a:ext cx="4234" cy="1172633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743200" y="5863166"/>
                <a:ext cx="0" cy="613834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1568457" y="4313766"/>
              <a:ext cx="960120" cy="2209818"/>
              <a:chOff x="3386675" y="3928533"/>
              <a:chExt cx="1422400" cy="245535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386675" y="4601653"/>
                <a:ext cx="1422400" cy="1782233"/>
                <a:chOff x="1320800" y="4694767"/>
                <a:chExt cx="1422400" cy="1782233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320800" y="5109634"/>
                  <a:ext cx="0" cy="1363133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320800" y="5109634"/>
                  <a:ext cx="533400" cy="4233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858433" y="4694767"/>
                  <a:ext cx="457200" cy="1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319867" y="5863167"/>
                  <a:ext cx="423333" cy="4234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854200" y="4694767"/>
                  <a:ext cx="1" cy="41910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2315633" y="4694767"/>
                  <a:ext cx="4234" cy="1172633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2743200" y="5863166"/>
                  <a:ext cx="0" cy="613834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920067" y="3928533"/>
                <a:ext cx="465666" cy="668868"/>
                <a:chOff x="3920067" y="3928533"/>
                <a:chExt cx="465666" cy="668868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924300" y="3928533"/>
                  <a:ext cx="461433" cy="4234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3920067" y="3937000"/>
                  <a:ext cx="4233" cy="660401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381500" y="3937000"/>
                  <a:ext cx="4233" cy="660401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6178560" y="5808142"/>
              <a:ext cx="1171574" cy="609601"/>
              <a:chOff x="6934200" y="5503333"/>
              <a:chExt cx="1735666" cy="67733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7577667" y="5503333"/>
                <a:ext cx="465666" cy="668868"/>
                <a:chOff x="3920067" y="3928533"/>
                <a:chExt cx="465666" cy="66886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24300" y="3928533"/>
                  <a:ext cx="461433" cy="4234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920067" y="3937000"/>
                  <a:ext cx="4233" cy="660401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4381500" y="3937000"/>
                  <a:ext cx="4233" cy="660401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934200" y="6180667"/>
                <a:ext cx="626533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43333" y="6172200"/>
                <a:ext cx="626533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066672"/>
                </p:ext>
              </p:extLst>
            </p:nvPr>
          </p:nvGraphicFramePr>
          <p:xfrm>
            <a:off x="2968625" y="5848205"/>
            <a:ext cx="314325" cy="665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6" name="Equation" r:id="rId3" imgW="127000" imgH="101600" progId="Equation.3">
                    <p:embed/>
                  </p:oleObj>
                </mc:Choice>
                <mc:Fallback>
                  <p:oleObj name="Equation" r:id="rId3" imgW="127000" imgH="10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68625" y="5848205"/>
                          <a:ext cx="314325" cy="6653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161105"/>
                </p:ext>
              </p:extLst>
            </p:nvPr>
          </p:nvGraphicFramePr>
          <p:xfrm>
            <a:off x="5368925" y="5912391"/>
            <a:ext cx="313135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7" name="Equation" r:id="rId5" imgW="127000" imgH="101600" progId="Equation.3">
                    <p:embed/>
                  </p:oleObj>
                </mc:Choice>
                <mc:Fallback>
                  <p:oleObj name="Equation" r:id="rId5" imgW="127000" imgH="10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68925" y="5912391"/>
                          <a:ext cx="313135" cy="665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19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4" y="2603500"/>
            <a:ext cx="7722959" cy="3416300"/>
          </a:xfrm>
        </p:spPr>
        <p:txBody>
          <a:bodyPr/>
          <a:lstStyle/>
          <a:p>
            <a:r>
              <a:rPr lang="en-US" sz="2400" dirty="0" smtClean="0"/>
              <a:t>Modeling linear advection process with a nonlinear/discontinuous scheme can entail problems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With sensitivity calculations</a:t>
            </a:r>
            <a:r>
              <a:rPr lang="en-US" sz="2200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With concentration calculations used to estimate differences</a:t>
            </a:r>
          </a:p>
          <a:p>
            <a:r>
              <a:rPr lang="en-US" sz="2200" dirty="0" err="1" smtClean="0"/>
              <a:t>Advected</a:t>
            </a:r>
            <a:r>
              <a:rPr lang="en-US" sz="2200" dirty="0" smtClean="0"/>
              <a:t> air densities provide an approximate operator to apply on all species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More efficient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More accurate/expensive schemes are feasible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2603500"/>
            <a:ext cx="7455574" cy="3416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Propose a reliable </a:t>
            </a:r>
            <a:r>
              <a:rPr lang="en-US" sz="2400" dirty="0"/>
              <a:t>benchmark for </a:t>
            </a:r>
            <a:r>
              <a:rPr lang="en-US" sz="2400" dirty="0" smtClean="0"/>
              <a:t>validation</a:t>
            </a:r>
            <a:endParaRPr lang="en-US" sz="22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Try less diffusive and more accurate schemes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Find a smoother base profiles for estimations of the contribution matrix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66775" y="2705100"/>
            <a:ext cx="7255036" cy="34163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Horizontal advection in CTMs</a:t>
            </a:r>
          </a:p>
          <a:p>
            <a:pPr eaLnBrk="1" hangingPunct="1"/>
            <a:r>
              <a:rPr lang="en-US" altLang="en-US" sz="2000" dirty="0" smtClean="0"/>
              <a:t>Issues with current advection schemes – CMAQ and PPM</a:t>
            </a:r>
          </a:p>
          <a:p>
            <a:pPr eaLnBrk="1" hangingPunct="1"/>
            <a:r>
              <a:rPr lang="en-US" altLang="en-US" sz="2000" dirty="0" smtClean="0"/>
              <a:t>Linear Sensitivity Approximate Method</a:t>
            </a:r>
          </a:p>
          <a:p>
            <a:pPr eaLnBrk="1" hangingPunct="1"/>
            <a:r>
              <a:rPr lang="en-US" altLang="en-US" sz="2000" dirty="0" smtClean="0"/>
              <a:t>Preliminary results</a:t>
            </a:r>
          </a:p>
          <a:p>
            <a:pPr eaLnBrk="1" hangingPunct="1"/>
            <a:r>
              <a:rPr lang="en-US" altLang="en-US" sz="2000" dirty="0" smtClean="0"/>
              <a:t>Future steps and conclusions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FC2F3BA-35BA-40E9-9736-697DA9FB4873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Acknowledgement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66775" y="2603500"/>
            <a:ext cx="7589266" cy="34163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200" dirty="0" smtClean="0"/>
              <a:t>Thanks to </a:t>
            </a:r>
          </a:p>
          <a:p>
            <a:pPr marL="0" indent="0" algn="ctr" eaLnBrk="1" hangingPunct="1">
              <a:buNone/>
            </a:pPr>
            <a:r>
              <a:rPr lang="en-US" altLang="en-US" sz="3200" b="1" dirty="0" err="1" smtClean="0"/>
              <a:t>Talat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Odman</a:t>
            </a:r>
            <a:r>
              <a:rPr lang="en-US" altLang="en-US" sz="3200" dirty="0" smtClean="0"/>
              <a:t> and </a:t>
            </a:r>
            <a:r>
              <a:rPr lang="en-US" altLang="en-US" sz="3200" b="1" dirty="0" smtClean="0"/>
              <a:t>Ted Russell </a:t>
            </a:r>
          </a:p>
          <a:p>
            <a:pPr marL="0" indent="0" algn="ctr" eaLnBrk="1" hangingPunct="1">
              <a:buNone/>
            </a:pPr>
            <a:r>
              <a:rPr lang="en-US" altLang="en-US" sz="3200" dirty="0" smtClean="0"/>
              <a:t>(Georgia Tech)</a:t>
            </a:r>
            <a:r>
              <a:rPr lang="en-US" altLang="en-US" sz="3200" b="1" dirty="0" smtClean="0"/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3200" dirty="0" smtClean="0"/>
              <a:t>for insightful discussions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641" y="3254600"/>
            <a:ext cx="6316964" cy="17700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05A0E"/>
                </a:solidFill>
              </a:rPr>
              <a:t>Thank You!</a:t>
            </a:r>
            <a:endParaRPr lang="en-US" sz="4400" b="1" dirty="0">
              <a:solidFill>
                <a:srgbClr val="C05A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3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68240" y="3232104"/>
            <a:ext cx="2021922" cy="1670713"/>
            <a:chOff x="6981350" y="2479550"/>
            <a:chExt cx="2021922" cy="1670713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7794547" y="2931469"/>
              <a:ext cx="27385" cy="7762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821932" y="2931469"/>
              <a:ext cx="326231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821932" y="2931470"/>
              <a:ext cx="661988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7484984" y="2931470"/>
              <a:ext cx="336947" cy="7096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149228" y="2931471"/>
              <a:ext cx="672704" cy="7223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981350" y="2479550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317348" y="2481622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654295" y="2481622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1</a:t>
              </a:r>
              <a:endParaRPr lang="en-US" sz="1200" b="1" dirty="0">
                <a:latin typeface="Cambria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992432" y="2481622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328188" y="2481623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665135" y="2481623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983731" y="3694009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319729" y="3696081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56676" y="3696081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994813" y="3696081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330569" y="3696082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667516" y="3696082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48955" y="3236809"/>
            <a:ext cx="1686166" cy="1670713"/>
            <a:chOff x="6981350" y="2479550"/>
            <a:chExt cx="1686166" cy="1670713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H="1">
              <a:off x="7794547" y="2931469"/>
              <a:ext cx="27385" cy="7762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7821932" y="2931469"/>
              <a:ext cx="326231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7821932" y="2931470"/>
              <a:ext cx="661988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7484984" y="2931470"/>
              <a:ext cx="336947" cy="7096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7149228" y="2931471"/>
              <a:ext cx="672704" cy="7223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 bwMode="auto">
            <a:xfrm>
              <a:off x="6981350" y="2479550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317348" y="2481622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654295" y="2481622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1</a:t>
              </a:r>
              <a:endParaRPr lang="en-US" sz="1200" b="1" dirty="0">
                <a:latin typeface="Cambria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992432" y="2481622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8328188" y="2481623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983731" y="3694009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319729" y="3696081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656676" y="3696081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994813" y="3696081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330569" y="3696082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02549" y="3225234"/>
            <a:ext cx="2024303" cy="1670713"/>
            <a:chOff x="6643213" y="2479550"/>
            <a:chExt cx="2024303" cy="1670713"/>
          </a:xfrm>
        </p:grpSpPr>
        <p:sp>
          <p:nvSpPr>
            <p:cNvPr id="72" name="Rectangle 71"/>
            <p:cNvSpPr/>
            <p:nvPr/>
          </p:nvSpPr>
          <p:spPr bwMode="auto">
            <a:xfrm>
              <a:off x="6643213" y="2479550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 flipH="1">
              <a:off x="7794547" y="2931469"/>
              <a:ext cx="27385" cy="7762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7821932" y="2931469"/>
              <a:ext cx="326231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7821932" y="2931470"/>
              <a:ext cx="661988" cy="768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7484984" y="2931470"/>
              <a:ext cx="336947" cy="7096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 bwMode="auto">
            <a:xfrm flipH="1">
              <a:off x="7149228" y="2931471"/>
              <a:ext cx="672704" cy="7223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 bwMode="auto">
            <a:xfrm>
              <a:off x="6981350" y="2479550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317348" y="2481622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7654295" y="2481622"/>
              <a:ext cx="335756" cy="451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latin typeface="Cambria"/>
                </a:rPr>
                <a:t>1</a:t>
              </a:r>
              <a:endParaRPr lang="en-US" sz="1200" b="1" dirty="0">
                <a:latin typeface="Cambria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992432" y="2481622"/>
              <a:ext cx="335756" cy="45418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8328188" y="2481623"/>
              <a:ext cx="336947" cy="4541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mbria"/>
                </a:rPr>
                <a:t>0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645594" y="3694009"/>
              <a:ext cx="335756" cy="45625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Cambria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983731" y="3694009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7319729" y="3696081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656676" y="3696081"/>
              <a:ext cx="335756" cy="4519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994813" y="3696081"/>
              <a:ext cx="335756" cy="4541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8330569" y="3696082"/>
              <a:ext cx="336947" cy="45418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latin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9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advection in CTMs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transport process</a:t>
            </a:r>
          </a:p>
          <a:p>
            <a:r>
              <a:rPr lang="en-US" dirty="0" smtClean="0"/>
              <a:t>Inherently linear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662117" y="4217692"/>
            <a:ext cx="6007414" cy="2175152"/>
            <a:chOff x="2641605" y="3729797"/>
            <a:chExt cx="7469715" cy="1900896"/>
          </a:xfrm>
        </p:grpSpPr>
        <p:grpSp>
          <p:nvGrpSpPr>
            <p:cNvPr id="32" name="Group 31"/>
            <p:cNvGrpSpPr/>
            <p:nvPr/>
          </p:nvGrpSpPr>
          <p:grpSpPr>
            <a:xfrm>
              <a:off x="2641605" y="4025664"/>
              <a:ext cx="1913467" cy="1405468"/>
              <a:chOff x="2787487" y="4161136"/>
              <a:chExt cx="2412998" cy="1405468"/>
            </a:xfrm>
          </p:grpSpPr>
          <p:cxnSp>
            <p:nvCxnSpPr>
              <p:cNvPr id="14" name="Elbow Connector 13"/>
              <p:cNvCxnSpPr/>
              <p:nvPr/>
            </p:nvCxnSpPr>
            <p:spPr>
              <a:xfrm flipV="1">
                <a:off x="2787487" y="4163253"/>
                <a:ext cx="1625600" cy="1403350"/>
              </a:xfrm>
              <a:prstGeom prst="bentConnector3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>
                <a:off x="3621453" y="4161136"/>
                <a:ext cx="1579032" cy="1405467"/>
              </a:xfrm>
              <a:prstGeom prst="bentConnector3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978617" y="4175390"/>
              <a:ext cx="1668968" cy="1259486"/>
              <a:chOff x="4679949" y="4282491"/>
              <a:chExt cx="1613903" cy="123004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679949" y="4282491"/>
                <a:ext cx="800100" cy="1226379"/>
              </a:xfrm>
              <a:custGeom>
                <a:avLst/>
                <a:gdLst>
                  <a:gd name="connsiteX0" fmla="*/ 0 w 800100"/>
                  <a:gd name="connsiteY0" fmla="*/ 1054353 h 1226380"/>
                  <a:gd name="connsiteX1" fmla="*/ 300567 w 800100"/>
                  <a:gd name="connsiteY1" fmla="*/ 1054353 h 1226380"/>
                  <a:gd name="connsiteX2" fmla="*/ 402167 w 800100"/>
                  <a:gd name="connsiteY2" fmla="*/ 1181353 h 1226380"/>
                  <a:gd name="connsiteX3" fmla="*/ 635000 w 800100"/>
                  <a:gd name="connsiteY3" fmla="*/ 182287 h 1226380"/>
                  <a:gd name="connsiteX4" fmla="*/ 800100 w 800100"/>
                  <a:gd name="connsiteY4" fmla="*/ 253 h 122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00" h="1226380">
                    <a:moveTo>
                      <a:pt x="0" y="1054353"/>
                    </a:moveTo>
                    <a:cubicBezTo>
                      <a:pt x="116769" y="1043769"/>
                      <a:pt x="233539" y="1033186"/>
                      <a:pt x="300567" y="1054353"/>
                    </a:cubicBezTo>
                    <a:cubicBezTo>
                      <a:pt x="367595" y="1075520"/>
                      <a:pt x="346428" y="1326697"/>
                      <a:pt x="402167" y="1181353"/>
                    </a:cubicBezTo>
                    <a:cubicBezTo>
                      <a:pt x="457906" y="1036009"/>
                      <a:pt x="568678" y="379137"/>
                      <a:pt x="635000" y="182287"/>
                    </a:cubicBezTo>
                    <a:cubicBezTo>
                      <a:pt x="701322" y="-14563"/>
                      <a:pt x="800100" y="253"/>
                      <a:pt x="800100" y="253"/>
                    </a:cubicBezTo>
                  </a:path>
                </a:pathLst>
              </a:cu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493753" y="4286158"/>
                <a:ext cx="800099" cy="1226380"/>
              </a:xfrm>
              <a:custGeom>
                <a:avLst/>
                <a:gdLst>
                  <a:gd name="connsiteX0" fmla="*/ 0 w 800100"/>
                  <a:gd name="connsiteY0" fmla="*/ 1054353 h 1226380"/>
                  <a:gd name="connsiteX1" fmla="*/ 300567 w 800100"/>
                  <a:gd name="connsiteY1" fmla="*/ 1054353 h 1226380"/>
                  <a:gd name="connsiteX2" fmla="*/ 402167 w 800100"/>
                  <a:gd name="connsiteY2" fmla="*/ 1181353 h 1226380"/>
                  <a:gd name="connsiteX3" fmla="*/ 635000 w 800100"/>
                  <a:gd name="connsiteY3" fmla="*/ 182287 h 1226380"/>
                  <a:gd name="connsiteX4" fmla="*/ 800100 w 800100"/>
                  <a:gd name="connsiteY4" fmla="*/ 253 h 122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00" h="1226380">
                    <a:moveTo>
                      <a:pt x="0" y="1054353"/>
                    </a:moveTo>
                    <a:cubicBezTo>
                      <a:pt x="116769" y="1043769"/>
                      <a:pt x="233539" y="1033186"/>
                      <a:pt x="300567" y="1054353"/>
                    </a:cubicBezTo>
                    <a:cubicBezTo>
                      <a:pt x="367595" y="1075520"/>
                      <a:pt x="346428" y="1326697"/>
                      <a:pt x="402167" y="1181353"/>
                    </a:cubicBezTo>
                    <a:cubicBezTo>
                      <a:pt x="457906" y="1036009"/>
                      <a:pt x="568678" y="379137"/>
                      <a:pt x="635000" y="182287"/>
                    </a:cubicBezTo>
                    <a:cubicBezTo>
                      <a:pt x="701322" y="-14563"/>
                      <a:pt x="800100" y="253"/>
                      <a:pt x="800100" y="253"/>
                    </a:cubicBezTo>
                  </a:path>
                </a:pathLst>
              </a:custGeom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4436944" y="4729703"/>
              <a:ext cx="1405467" cy="0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815622" y="5334826"/>
              <a:ext cx="2295697" cy="2958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mbria"/>
                </a:rPr>
                <a:t>Negative values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15622" y="3729797"/>
              <a:ext cx="2295698" cy="2958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mbria"/>
                </a:rPr>
                <a:t>s</a:t>
              </a:r>
              <a:r>
                <a:rPr lang="en-US" sz="1600" dirty="0" smtClean="0">
                  <a:latin typeface="Cambria"/>
                </a:rPr>
                <a:t>uppressed  peak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15621" y="4505596"/>
              <a:ext cx="2295698" cy="2958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mbria"/>
                </a:rPr>
                <a:t>d</a:t>
              </a:r>
              <a:r>
                <a:rPr lang="en-US" sz="1600" dirty="0" smtClean="0">
                  <a:latin typeface="Cambria"/>
                </a:rPr>
                <a:t>iffused signal</a:t>
              </a:r>
              <a:endParaRPr lang="en-US" sz="1600" dirty="0">
                <a:latin typeface="Cambria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11803"/>
              </p:ext>
            </p:extLst>
          </p:nvPr>
        </p:nvGraphicFramePr>
        <p:xfrm>
          <a:off x="4405064" y="2776620"/>
          <a:ext cx="27082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3" imgW="1066680" imgH="393480" progId="Equation.3">
                  <p:embed/>
                </p:oleObj>
              </mc:Choice>
              <mc:Fallback>
                <p:oleObj name="Equation" r:id="rId3" imgW="10666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064" y="2776620"/>
                        <a:ext cx="270827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7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582216" y="2435226"/>
            <a:ext cx="740687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/>
              </a:rPr>
              <a:t>Solves continuity equation for each species in two separate directions</a:t>
            </a:r>
          </a:p>
          <a:p>
            <a:pPr eaLnBrk="1" hangingPunct="1"/>
            <a:endParaRPr lang="en-US" altLang="en-US" sz="2000" dirty="0" smtClean="0">
              <a:latin typeface="Cambria"/>
            </a:endParaRPr>
          </a:p>
          <a:p>
            <a:pPr eaLnBrk="1" hangingPunct="1"/>
            <a:endParaRPr lang="en-US" altLang="en-US" sz="2000" dirty="0" smtClean="0">
              <a:latin typeface="Cambria"/>
            </a:endParaRPr>
          </a:p>
          <a:p>
            <a:pPr eaLnBrk="1" hangingPunct="1"/>
            <a:endParaRPr lang="en-US" altLang="en-US" sz="2000" dirty="0" smtClean="0">
              <a:latin typeface="Cambria"/>
            </a:endParaRPr>
          </a:p>
          <a:p>
            <a:pPr eaLnBrk="1" hangingPunct="1"/>
            <a:r>
              <a:rPr lang="en-US" altLang="en-US" sz="2000" dirty="0" smtClean="0">
                <a:latin typeface="Cambria"/>
              </a:rPr>
              <a:t>Piecewise Parabolic Method (PPM) (with </a:t>
            </a:r>
            <a:r>
              <a:rPr lang="en-US" altLang="en-US" sz="2000" dirty="0" err="1" smtClean="0">
                <a:latin typeface="Cambria"/>
              </a:rPr>
              <a:t>Yamo</a:t>
            </a:r>
            <a:r>
              <a:rPr lang="en-US" altLang="en-US" sz="2000" dirty="0" smtClean="0">
                <a:latin typeface="Cambria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1" dirty="0" smtClean="0">
                <a:solidFill>
                  <a:schemeClr val="accent3">
                    <a:lumMod val="75000"/>
                  </a:schemeClr>
                </a:solidFill>
                <a:latin typeface="Cambria"/>
              </a:rPr>
              <a:t>Monotonic and Mass conservative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b="1" dirty="0" smtClean="0">
                <a:solidFill>
                  <a:schemeClr val="accent3">
                    <a:lumMod val="75000"/>
                  </a:schemeClr>
                </a:solidFill>
                <a:latin typeface="Cambria"/>
              </a:rPr>
              <a:t>Therefore, Nonlinear scheme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latin typeface="Cambria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Horizontal advection in CMAQ</a:t>
            </a:r>
          </a:p>
        </p:txBody>
      </p:sp>
      <p:sp>
        <p:nvSpPr>
          <p:cNvPr id="1946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C563DA4-2C35-4CF2-8EE4-9CA6571D69C0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35439"/>
              </p:ext>
            </p:extLst>
          </p:nvPr>
        </p:nvGraphicFramePr>
        <p:xfrm>
          <a:off x="2781300" y="3417435"/>
          <a:ext cx="2708275" cy="95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" imgW="1066680" imgH="393480" progId="Equation.3">
                  <p:embed/>
                </p:oleObj>
              </mc:Choice>
              <mc:Fallback>
                <p:oleObj name="Equation" r:id="rId4" imgW="1066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1300" y="3417435"/>
                        <a:ext cx="2708275" cy="956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"/>
    </mc:Choice>
    <mc:Fallback xmlns="">
      <p:transition spd="slow" advTm="3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Sensitivity in Advection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2345258"/>
            <a:ext cx="7353300" cy="2273307"/>
          </a:xfrm>
        </p:spPr>
        <p:txBody>
          <a:bodyPr/>
          <a:lstStyle/>
          <a:p>
            <a:r>
              <a:rPr lang="en-US" sz="2400" dirty="0" smtClean="0">
                <a:cs typeface="Cambria"/>
              </a:rPr>
              <a:t>P</a:t>
            </a:r>
            <a:r>
              <a:rPr lang="en-US" sz="2400" dirty="0" smtClean="0">
                <a:latin typeface="Cambria"/>
                <a:cs typeface="Cambria"/>
              </a:rPr>
              <a:t>erturbation at a single grid cell</a:t>
            </a:r>
          </a:p>
          <a:p>
            <a:r>
              <a:rPr lang="en-US" sz="2400" dirty="0"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mpact at a few cells </a:t>
            </a:r>
            <a:r>
              <a:rPr lang="en-US" sz="2400" dirty="0">
                <a:cs typeface="Cambria"/>
              </a:rPr>
              <a:t>downwind </a:t>
            </a:r>
            <a:endParaRPr lang="en-US" sz="2400" dirty="0" smtClean="0">
              <a:cs typeface="Cambria"/>
            </a:endParaRPr>
          </a:p>
          <a:p>
            <a:pPr marL="0" indent="0">
              <a:buNone/>
            </a:pPr>
            <a:r>
              <a:rPr lang="en-US" sz="2400" dirty="0">
                <a:cs typeface="Cambria"/>
              </a:rPr>
              <a:t> </a:t>
            </a:r>
            <a:r>
              <a:rPr lang="en-US" sz="2400" dirty="0" smtClean="0">
                <a:cs typeface="Cambria"/>
              </a:rPr>
              <a:t>    (</a:t>
            </a:r>
            <a:r>
              <a:rPr lang="en-US" sz="2400" dirty="0">
                <a:cs typeface="Cambria"/>
              </a:rPr>
              <a:t>finite-difference sensitivity) </a:t>
            </a:r>
            <a:endParaRPr lang="en-US" sz="2400" dirty="0" smtClean="0"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806832" y="4914474"/>
            <a:ext cx="960120" cy="1604010"/>
            <a:chOff x="1320800" y="4694767"/>
            <a:chExt cx="1422400" cy="178223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320800" y="5109634"/>
              <a:ext cx="0" cy="136313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20800" y="5109634"/>
              <a:ext cx="533400" cy="423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8433" y="4694767"/>
              <a:ext cx="457200" cy="1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319867" y="5863167"/>
              <a:ext cx="423333" cy="4234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54200" y="4694767"/>
              <a:ext cx="1" cy="41910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2315633" y="4694767"/>
              <a:ext cx="4234" cy="117263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743200" y="5863166"/>
              <a:ext cx="0" cy="613834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1568457" y="4313766"/>
            <a:ext cx="960120" cy="2209818"/>
            <a:chOff x="3386675" y="3928533"/>
            <a:chExt cx="1422400" cy="2455353"/>
          </a:xfrm>
        </p:grpSpPr>
        <p:grpSp>
          <p:nvGrpSpPr>
            <p:cNvPr id="44" name="Group 43"/>
            <p:cNvGrpSpPr/>
            <p:nvPr/>
          </p:nvGrpSpPr>
          <p:grpSpPr>
            <a:xfrm>
              <a:off x="3386675" y="4601653"/>
              <a:ext cx="1422400" cy="1782233"/>
              <a:chOff x="1320800" y="4694767"/>
              <a:chExt cx="1422400" cy="178223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1320800" y="5109634"/>
                <a:ext cx="0" cy="1363133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320800" y="5109634"/>
                <a:ext cx="533400" cy="4233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858433" y="4694767"/>
                <a:ext cx="457200" cy="1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319867" y="5863167"/>
                <a:ext cx="423333" cy="4234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854200" y="4694767"/>
                <a:ext cx="1" cy="41910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2315633" y="4694767"/>
                <a:ext cx="4234" cy="1172633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2743200" y="5863166"/>
                <a:ext cx="0" cy="613834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920067" y="3928533"/>
              <a:ext cx="465666" cy="668868"/>
              <a:chOff x="3920067" y="3928533"/>
              <a:chExt cx="465666" cy="66886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3924300" y="3928533"/>
                <a:ext cx="461433" cy="4234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920067" y="3937000"/>
                <a:ext cx="4233" cy="660401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4381500" y="3937000"/>
                <a:ext cx="4233" cy="660401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6178560" y="5808142"/>
            <a:ext cx="1171574" cy="609601"/>
            <a:chOff x="6934200" y="5503333"/>
            <a:chExt cx="1735666" cy="677334"/>
          </a:xfrm>
        </p:grpSpPr>
        <p:grpSp>
          <p:nvGrpSpPr>
            <p:cNvPr id="60" name="Group 59"/>
            <p:cNvGrpSpPr/>
            <p:nvPr/>
          </p:nvGrpSpPr>
          <p:grpSpPr>
            <a:xfrm>
              <a:off x="7577667" y="5503333"/>
              <a:ext cx="465666" cy="668868"/>
              <a:chOff x="3920067" y="3928533"/>
              <a:chExt cx="465666" cy="66886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3924300" y="3928533"/>
                <a:ext cx="461433" cy="4234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920067" y="3937000"/>
                <a:ext cx="4233" cy="660401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381500" y="3937000"/>
                <a:ext cx="4233" cy="660401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>
              <a:off x="6934200" y="6180667"/>
              <a:ext cx="626533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43333" y="6172200"/>
              <a:ext cx="626533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03240"/>
              </p:ext>
            </p:extLst>
          </p:nvPr>
        </p:nvGraphicFramePr>
        <p:xfrm>
          <a:off x="2968625" y="5848205"/>
          <a:ext cx="314325" cy="66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3" imgW="127000" imgH="101600" progId="Equation.3">
                  <p:embed/>
                </p:oleObj>
              </mc:Choice>
              <mc:Fallback>
                <p:oleObj name="Equation" r:id="rId3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25" y="5848205"/>
                        <a:ext cx="314325" cy="66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5353047" y="5604927"/>
            <a:ext cx="346845" cy="972626"/>
            <a:chOff x="4679947" y="5604927"/>
            <a:chExt cx="346845" cy="972626"/>
          </a:xfrm>
        </p:grpSpPr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34355"/>
                </p:ext>
              </p:extLst>
            </p:nvPr>
          </p:nvGraphicFramePr>
          <p:xfrm>
            <a:off x="4695825" y="5912391"/>
            <a:ext cx="313135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3" name="Equation" r:id="rId5" imgW="127000" imgH="101600" progId="Equation.3">
                    <p:embed/>
                  </p:oleObj>
                </mc:Choice>
                <mc:Fallback>
                  <p:oleObj name="Equation" r:id="rId5" imgW="127000" imgH="101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95825" y="5912391"/>
                          <a:ext cx="313135" cy="665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71"/>
            <p:cNvSpPr txBox="1"/>
            <p:nvPr/>
          </p:nvSpPr>
          <p:spPr>
            <a:xfrm>
              <a:off x="4679947" y="5604927"/>
              <a:ext cx="346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mbria"/>
                  <a:cs typeface="Cambria"/>
                </a:rPr>
                <a:t>?</a:t>
              </a:r>
              <a:endParaRPr lang="en-US" sz="2800" b="1" dirty="0">
                <a:latin typeface="Cambria"/>
                <a:cs typeface="Cambria"/>
              </a:endParaRPr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 r="39666"/>
          <a:stretch/>
        </p:blipFill>
        <p:spPr bwMode="auto">
          <a:xfrm>
            <a:off x="5684920" y="2668139"/>
            <a:ext cx="196562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96"/>
    </mc:Choice>
    <mc:Fallback xmlns="">
      <p:transition spd="slow" advTm="363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Sensitivity in Advection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C80D733-3150-43A3-8668-0B6412D7D1F3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 r="39666"/>
          <a:stretch/>
        </p:blipFill>
        <p:spPr bwMode="auto">
          <a:xfrm>
            <a:off x="982813" y="2245375"/>
            <a:ext cx="196562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19" y="2768106"/>
            <a:ext cx="3608188" cy="34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7216" y="3485304"/>
            <a:ext cx="4633274" cy="3416300"/>
          </a:xfrm>
        </p:spPr>
        <p:txBody>
          <a:bodyPr/>
          <a:lstStyle/>
          <a:p>
            <a:r>
              <a:rPr lang="en-US" sz="2400" dirty="0" smtClean="0">
                <a:cs typeface="Cambria"/>
              </a:rPr>
              <a:t>Negative </a:t>
            </a:r>
            <a:r>
              <a:rPr lang="en-US" sz="2400" dirty="0">
                <a:cs typeface="Cambria"/>
              </a:rPr>
              <a:t>values </a:t>
            </a:r>
            <a:r>
              <a:rPr lang="en-US" sz="2400" dirty="0" smtClean="0">
                <a:cs typeface="Cambria"/>
              </a:rPr>
              <a:t>, physically </a:t>
            </a:r>
            <a:r>
              <a:rPr lang="en-US" sz="2400" dirty="0">
                <a:cs typeface="Cambria"/>
              </a:rPr>
              <a:t>meaningless</a:t>
            </a:r>
          </a:p>
          <a:p>
            <a:r>
              <a:rPr lang="en-US" sz="2400" dirty="0">
                <a:cs typeface="Cambria"/>
              </a:rPr>
              <a:t>Depend on profile (species) </a:t>
            </a:r>
          </a:p>
          <a:p>
            <a:endParaRPr lang="en-US" sz="2400" dirty="0" smtClean="0">
              <a:cs typeface="Cambria"/>
            </a:endParaRPr>
          </a:p>
          <a:p>
            <a:r>
              <a:rPr lang="en-US" sz="2400" dirty="0" smtClean="0">
                <a:cs typeface="Cambria"/>
              </a:rPr>
              <a:t>There </a:t>
            </a:r>
            <a:r>
              <a:rPr lang="en-US" sz="2400" dirty="0">
                <a:cs typeface="Cambria"/>
              </a:rPr>
              <a:t>is no “nonlinear term</a:t>
            </a:r>
            <a:r>
              <a:rPr lang="en-US" sz="2400" dirty="0" smtClean="0">
                <a:cs typeface="Cambria"/>
              </a:rPr>
              <a:t>”       in </a:t>
            </a:r>
            <a:r>
              <a:rPr lang="en-US" sz="2400" dirty="0">
                <a:cs typeface="Cambria"/>
              </a:rPr>
              <a:t>PPM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cs typeface="Cambria"/>
              </a:rPr>
              <a:t>discontinuous operations </a:t>
            </a:r>
          </a:p>
          <a:p>
            <a:endParaRPr lang="en-US" sz="2400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6"/>
    </mc:Choice>
    <mc:Fallback xmlns="">
      <p:transition spd="slow" advTm="69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Sensitivity in Advection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C80D733-3150-43A3-8668-0B6412D7D1F3}" type="slidenum">
              <a:rPr lang="en-US" altLang="en-US" smtClean="0">
                <a:solidFill>
                  <a:schemeClr val="bg1"/>
                </a:solidFill>
                <a:latin typeface="Cambri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dirty="0" smtClean="0">
              <a:solidFill>
                <a:schemeClr val="bg1"/>
              </a:solidFill>
              <a:latin typeface="Cambria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4" y="2457238"/>
            <a:ext cx="4123262" cy="38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46" y="2499271"/>
            <a:ext cx="402748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1"/>
    </mc:Choice>
    <mc:Fallback xmlns="">
      <p:transition spd="slow" advTm="59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973139"/>
            <a:ext cx="8277226" cy="708025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Does artificial nonlinearity matter?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63" y="2235004"/>
            <a:ext cx="7511681" cy="40702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mbria"/>
                <a:cs typeface="Cambria"/>
              </a:rPr>
              <a:t>Can we trust advection process when …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Cambria"/>
                <a:cs typeface="Cambria"/>
              </a:rPr>
              <a:t>There are large gradients in concentration field?</a:t>
            </a:r>
            <a:r>
              <a:rPr lang="en-US" sz="2200" dirty="0" smtClean="0">
                <a:cs typeface="Cambria"/>
              </a:rPr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Cambria"/>
                <a:cs typeface="Cambria"/>
              </a:rPr>
              <a:t>Sensitivity analysis?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Cambria"/>
                <a:cs typeface="Cambria"/>
              </a:rPr>
              <a:t>Derivative of an advection is not the same for nonlinear scheme (</a:t>
            </a:r>
            <a:r>
              <a:rPr lang="en-US" sz="1800" dirty="0" smtClean="0">
                <a:cs typeface="Cambria"/>
              </a:rPr>
              <a:t>DDM and </a:t>
            </a:r>
            <a:r>
              <a:rPr lang="en-US" sz="1800" dirty="0" err="1" smtClean="0">
                <a:cs typeface="Cambria"/>
              </a:rPr>
              <a:t>adjoint</a:t>
            </a:r>
            <a:r>
              <a:rPr lang="en-US" sz="1800" dirty="0" smtClean="0">
                <a:cs typeface="Cambria"/>
              </a:rPr>
              <a:t> analysis)</a:t>
            </a:r>
            <a:endParaRPr lang="en-US" sz="1800" dirty="0">
              <a:cs typeface="Cambri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cs typeface="Cambria"/>
              </a:rPr>
              <a:t>Taking differences in concentrations?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cs typeface="Cambria"/>
              </a:rPr>
              <a:t>We often calculate sensitivities (differences)  even if we don’t call it sensitivity</a:t>
            </a:r>
            <a:r>
              <a:rPr lang="en-US" sz="2000" dirty="0" smtClean="0">
                <a:cs typeface="Cambria"/>
              </a:rPr>
              <a:t>!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9"/>
    </mc:Choice>
    <mc:Fallback xmlns="">
      <p:transition spd="slow" advTm="278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99DC3-24DA-4EC4-8C84-0C6FBA1C29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8500" y="388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6774" y="2839990"/>
            <a:ext cx="7223125" cy="34163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Why do we solve the continuity equation for each species?</a:t>
            </a:r>
          </a:p>
          <a:p>
            <a:r>
              <a:rPr lang="en-US" sz="2400" dirty="0" smtClean="0"/>
              <a:t>After all, it is air that is </a:t>
            </a:r>
            <a:r>
              <a:rPr lang="en-US" sz="2400" dirty="0" err="1" smtClean="0"/>
              <a:t>advected</a:t>
            </a:r>
            <a:r>
              <a:rPr lang="en-US" sz="2400" dirty="0" smtClean="0"/>
              <a:t>; everything else is </a:t>
            </a:r>
            <a:r>
              <a:rPr lang="en-US" sz="2400" dirty="0" err="1" smtClean="0"/>
              <a:t>advected</a:t>
            </a:r>
            <a:r>
              <a:rPr lang="en-US" sz="2400" dirty="0" smtClean="0"/>
              <a:t> within the air.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6775" y="973139"/>
            <a:ext cx="7478316" cy="708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altLang="en-US" sz="3200" dirty="0" smtClean="0"/>
              <a:t>inear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en-US" sz="3200" dirty="0" smtClean="0"/>
              <a:t>ensitivity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3200" dirty="0" smtClean="0"/>
              <a:t>pproximate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en-US" sz="3200" dirty="0" smtClean="0"/>
              <a:t>ethod</a:t>
            </a:r>
          </a:p>
        </p:txBody>
      </p:sp>
      <p:pic>
        <p:nvPicPr>
          <p:cNvPr id="3132" name="Picture 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4" t="1938" r="32227" b="-1938"/>
          <a:stretch/>
        </p:blipFill>
        <p:spPr bwMode="auto">
          <a:xfrm>
            <a:off x="4763008" y="2420822"/>
            <a:ext cx="3894522" cy="10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r="34055"/>
          <a:stretch/>
        </p:blipFill>
        <p:spPr bwMode="auto">
          <a:xfrm>
            <a:off x="832434" y="2389509"/>
            <a:ext cx="3768399" cy="11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60188" y="5361201"/>
            <a:ext cx="842838" cy="783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84212" y="5359979"/>
            <a:ext cx="842838" cy="783919"/>
            <a:chOff x="445273" y="3667574"/>
            <a:chExt cx="842838" cy="783919"/>
          </a:xfrm>
        </p:grpSpPr>
        <p:sp>
          <p:nvSpPr>
            <p:cNvPr id="36" name="Rectangle 35"/>
            <p:cNvSpPr/>
            <p:nvPr/>
          </p:nvSpPr>
          <p:spPr>
            <a:xfrm>
              <a:off x="445273" y="3667574"/>
              <a:ext cx="842838" cy="783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273" y="3669622"/>
              <a:ext cx="644056" cy="62246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5273" y="3670510"/>
              <a:ext cx="322028" cy="3890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22817" y="5356186"/>
            <a:ext cx="842838" cy="783919"/>
            <a:chOff x="445273" y="3667574"/>
            <a:chExt cx="842838" cy="783919"/>
          </a:xfrm>
        </p:grpSpPr>
        <p:sp>
          <p:nvSpPr>
            <p:cNvPr id="34" name="Rectangle 33"/>
            <p:cNvSpPr/>
            <p:nvPr/>
          </p:nvSpPr>
          <p:spPr>
            <a:xfrm>
              <a:off x="445273" y="3667574"/>
              <a:ext cx="842838" cy="783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5273" y="3670510"/>
              <a:ext cx="322028" cy="3890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50934" y="5362915"/>
            <a:ext cx="842838" cy="783919"/>
            <a:chOff x="445273" y="3667574"/>
            <a:chExt cx="842838" cy="78391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445273" y="3667574"/>
              <a:ext cx="842838" cy="7839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5273" y="3669622"/>
              <a:ext cx="644056" cy="6224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26879" y="5355298"/>
            <a:ext cx="842838" cy="7839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96208" y="5355792"/>
            <a:ext cx="842838" cy="783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63633" y="5754874"/>
            <a:ext cx="3816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979444" y="5372209"/>
            <a:ext cx="243157" cy="361091"/>
            <a:chOff x="481648" y="5256961"/>
            <a:chExt cx="221051" cy="361091"/>
          </a:xfrm>
        </p:grpSpPr>
        <p:grpSp>
          <p:nvGrpSpPr>
            <p:cNvPr id="2" name="Group 1"/>
            <p:cNvGrpSpPr/>
            <p:nvPr/>
          </p:nvGrpSpPr>
          <p:grpSpPr>
            <a:xfrm>
              <a:off x="481648" y="5256961"/>
              <a:ext cx="136475" cy="346127"/>
              <a:chOff x="481648" y="5256961"/>
              <a:chExt cx="136475" cy="34612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55192" y="5271925"/>
              <a:ext cx="47507" cy="346127"/>
              <a:chOff x="481648" y="5256961"/>
              <a:chExt cx="47507" cy="346127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846679" y="5389211"/>
            <a:ext cx="528072" cy="582209"/>
            <a:chOff x="480754" y="5271925"/>
            <a:chExt cx="480065" cy="582209"/>
          </a:xfrm>
        </p:grpSpPr>
        <p:grpSp>
          <p:nvGrpSpPr>
            <p:cNvPr id="116" name="Group 115"/>
            <p:cNvGrpSpPr/>
            <p:nvPr/>
          </p:nvGrpSpPr>
          <p:grpSpPr>
            <a:xfrm>
              <a:off x="480754" y="5656714"/>
              <a:ext cx="132082" cy="182456"/>
              <a:chOff x="480754" y="5656714"/>
              <a:chExt cx="132082" cy="182456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823450" y="5271925"/>
              <a:ext cx="137369" cy="582209"/>
              <a:chOff x="480754" y="5256961"/>
              <a:chExt cx="137369" cy="582209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54298" y="5329177"/>
              <a:ext cx="137369" cy="524957"/>
              <a:chOff x="480754" y="5314213"/>
              <a:chExt cx="137369" cy="52495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6732859" y="5415031"/>
            <a:ext cx="730569" cy="683532"/>
            <a:chOff x="481647" y="5264856"/>
            <a:chExt cx="664153" cy="683532"/>
          </a:xfrm>
        </p:grpSpPr>
        <p:grpSp>
          <p:nvGrpSpPr>
            <p:cNvPr id="177" name="Group 176"/>
            <p:cNvGrpSpPr/>
            <p:nvPr/>
          </p:nvGrpSpPr>
          <p:grpSpPr>
            <a:xfrm>
              <a:off x="481647" y="5851402"/>
              <a:ext cx="128508" cy="82022"/>
              <a:chOff x="481647" y="5851402"/>
              <a:chExt cx="128508" cy="82022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1008431" y="5264856"/>
              <a:ext cx="137369" cy="676463"/>
              <a:chOff x="480754" y="5256961"/>
              <a:chExt cx="137369" cy="676463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824343" y="5866366"/>
              <a:ext cx="128508" cy="82022"/>
              <a:chOff x="481647" y="5851402"/>
              <a:chExt cx="128508" cy="82022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655191" y="5866366"/>
              <a:ext cx="128508" cy="82022"/>
              <a:chOff x="481647" y="5851402"/>
              <a:chExt cx="128508" cy="82022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/>
          <p:cNvGrpSpPr/>
          <p:nvPr/>
        </p:nvGrpSpPr>
        <p:grpSpPr>
          <a:xfrm>
            <a:off x="2576689" y="5398814"/>
            <a:ext cx="731551" cy="691427"/>
            <a:chOff x="480754" y="5256961"/>
            <a:chExt cx="665046" cy="691427"/>
          </a:xfrm>
        </p:grpSpPr>
        <p:grpSp>
          <p:nvGrpSpPr>
            <p:cNvPr id="238" name="Group 237"/>
            <p:cNvGrpSpPr/>
            <p:nvPr/>
          </p:nvGrpSpPr>
          <p:grpSpPr>
            <a:xfrm>
              <a:off x="480754" y="5256961"/>
              <a:ext cx="137369" cy="676463"/>
              <a:chOff x="480754" y="5256961"/>
              <a:chExt cx="137369" cy="676463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1008431" y="5264856"/>
              <a:ext cx="137369" cy="676463"/>
              <a:chOff x="480754" y="5256961"/>
              <a:chExt cx="137369" cy="676463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823450" y="5271925"/>
              <a:ext cx="137369" cy="676463"/>
              <a:chOff x="480754" y="5256961"/>
              <a:chExt cx="137369" cy="676463"/>
            </a:xfrm>
          </p:grpSpPr>
          <p:sp>
            <p:nvSpPr>
              <p:cNvPr id="256" name="Oval 255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654298" y="5271925"/>
              <a:ext cx="137369" cy="676463"/>
              <a:chOff x="480754" y="5256961"/>
              <a:chExt cx="137369" cy="676463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483436" y="525696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83435" y="535630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81648" y="545604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482542" y="555736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482541" y="5656714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480754" y="5756449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72404" y="531421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72403" y="5413558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570616" y="5513293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567118" y="559437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567117" y="5693716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65330" y="5793451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481647" y="585140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64436" y="588770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5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9834</TotalTime>
  <Words>668</Words>
  <Application>Microsoft Office PowerPoint</Application>
  <PresentationFormat>On-screen Show (4:3)</PresentationFormat>
  <Paragraphs>193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Ion Boardroom</vt:lpstr>
      <vt:lpstr>Equation</vt:lpstr>
      <vt:lpstr>Implementation of  Linear Sensitivity Approximate Method </vt:lpstr>
      <vt:lpstr>Overview</vt:lpstr>
      <vt:lpstr>Horizontal advection in CTMs</vt:lpstr>
      <vt:lpstr>Horizontal advection in CMAQ</vt:lpstr>
      <vt:lpstr>Sensitivity in Advection</vt:lpstr>
      <vt:lpstr>Sensitivity in Advection</vt:lpstr>
      <vt:lpstr>Sensitivity in Advection</vt:lpstr>
      <vt:lpstr>Does artificial nonlinearity matter?</vt:lpstr>
      <vt:lpstr>Linear Sensitivity Approximate Method</vt:lpstr>
      <vt:lpstr>Linear Sensitivity Approximate Method</vt:lpstr>
      <vt:lpstr>PowerPoint Presentation</vt:lpstr>
      <vt:lpstr>How good is the approximation?</vt:lpstr>
      <vt:lpstr>Daily Maximum O3</vt:lpstr>
      <vt:lpstr>PowerPoint Presentation</vt:lpstr>
      <vt:lpstr>Sensitivity Tests - DDM</vt:lpstr>
      <vt:lpstr>Linear Sensitivity Approximate Method</vt:lpstr>
      <vt:lpstr>Where to use LSAM</vt:lpstr>
      <vt:lpstr>Conclusions</vt:lpstr>
      <vt:lpstr>Future steps</vt:lpstr>
      <vt:lpstr>Acknowledgement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an Approximate Method for Advection of Sensitivity Fields</dc:title>
  <dc:creator>Sahar Saeednooran</dc:creator>
  <cp:lastModifiedBy>Lenovo User</cp:lastModifiedBy>
  <cp:revision>221</cp:revision>
  <dcterms:created xsi:type="dcterms:W3CDTF">2015-05-01T23:21:02Z</dcterms:created>
  <dcterms:modified xsi:type="dcterms:W3CDTF">2015-10-07T14:03:23Z</dcterms:modified>
</cp:coreProperties>
</file>