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2" r:id="rId4"/>
    <p:sldId id="256" r:id="rId5"/>
    <p:sldId id="273" r:id="rId6"/>
    <p:sldId id="260" r:id="rId7"/>
    <p:sldId id="261" r:id="rId8"/>
    <p:sldId id="264" r:id="rId9"/>
    <p:sldId id="270" r:id="rId10"/>
    <p:sldId id="263" r:id="rId11"/>
    <p:sldId id="265" r:id="rId12"/>
    <p:sldId id="267" r:id="rId13"/>
    <p:sldId id="269" r:id="rId14"/>
    <p:sldId id="26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76" autoAdjust="0"/>
  </p:normalViewPr>
  <p:slideViewPr>
    <p:cSldViewPr snapToGrid="0" snapToObjects="1">
      <p:cViewPr varScale="1">
        <p:scale>
          <a:sx n="74" d="100"/>
          <a:sy n="74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0AEF8-4519-D34E-8A45-9DB54C3FAF63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6F61-C08C-1449-890B-94F3C1E86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9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57376-146A-C84A-93E5-9FEE30446FA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C154-B967-7E43-BA24-E5FD6DBE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41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adaptation strategies paying particular attention to avian species, but applicable to other taxa.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4B8F-45E6-4E7C-8799-BA9257108F8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Yunque</a:t>
            </a:r>
            <a:r>
              <a:rPr lang="en-US" baseline="0" dirty="0" smtClean="0"/>
              <a:t> National Forest is home to only tropical rainforest in the U.S. Forest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5EF0-ABD1-457C-8ACD-643AAE3ED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6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Figure 4 - July 2010 total precipitation (mm), WRF inner domain vs. MPE.  Tiedtke, KFmods, Tiedtke_inner, KFmods_inner, MPE</a:t>
            </a: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13-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(mm) for total precipitation for all WRF simulations across Puerto Rico for 2010.  Numbers included for each are the average values for the domain.  </a:t>
            </a:r>
          </a:p>
          <a:p>
            <a:pPr marL="0" marR="0" lvl="3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14 -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of total precipitation for all WRF simulations across Puerto Rico for 2010.  Numbers included for each are the average values for the domain.  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15 -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Bias (%) for total precipitation for all simulations across Puerto Rico for 2010.  Numbers included for each are the average values for the domain.  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C154-B967-7E43-BA24-E5FD6DBEC0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2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4E9C-E975-B345-B8A6-5F5BC3F35CC8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1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C24-9E43-D646-9F4C-AFCDD55E2EE9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AE4B-B464-8D43-8A95-8BC8F24FBE83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E9AD-5034-CC4E-A957-5D2605F5012D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E15-AD0A-6A4A-ACFC-C0FE347B0376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B82B-EB0C-CD4C-A820-71F07760CC35}" type="datetime1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0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BD47-64F8-9C43-9C17-77E828762DCA}" type="datetime1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0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155F-92A5-734D-8511-C972D4993C05}" type="datetime1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6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406D-96BE-7F44-B2AC-C3D4C657D29F}" type="datetime1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2141-F4D2-5645-99CB-555BB0F2D912}" type="datetime1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AB9-3BE7-304E-A20E-87A4AB77AB60}" type="datetime1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6464-2D69-CE4F-94AB-CEE9BE047387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E405-6BE9-2845-937C-3A79D225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0" y="871938"/>
            <a:ext cx="9067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Sensitivity of WRF downscaled precipitation in Puerto Rico to Cumulus Parameterization and Interior Grid Nudging</a:t>
            </a:r>
            <a:endParaRPr lang="en-US" sz="36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" y="4902009"/>
            <a:ext cx="9143999" cy="1978680"/>
            <a:chOff x="995500" y="4026114"/>
            <a:chExt cx="9143999" cy="1978680"/>
          </a:xfrm>
        </p:grpSpPr>
        <p:pic>
          <p:nvPicPr>
            <p:cNvPr id="12" name="Picture 3" descr="Karsoarea-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809" y="4026114"/>
              <a:ext cx="4252083" cy="197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091120_ElYunquePR2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3564" y="4026114"/>
              <a:ext cx="2975935" cy="1978680"/>
            </a:xfrm>
            <a:prstGeom prst="rect">
              <a:avLst/>
            </a:prstGeom>
          </p:spPr>
        </p:pic>
        <p:pic>
          <p:nvPicPr>
            <p:cNvPr id="1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0" y="4026114"/>
              <a:ext cx="2986048" cy="197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929895" y="2492944"/>
            <a:ext cx="295941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Jared H. Bowden</a:t>
            </a:r>
          </a:p>
          <a:p>
            <a:pPr algn="ctr"/>
            <a:r>
              <a:rPr lang="en-US" sz="2800" b="1" dirty="0" smtClean="0"/>
              <a:t>Adrienne </a:t>
            </a:r>
            <a:r>
              <a:rPr lang="en-US" sz="2800" b="1" dirty="0" err="1" smtClean="0"/>
              <a:t>Wootten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Ryan Boyles</a:t>
            </a:r>
          </a:p>
          <a:p>
            <a:pPr algn="ctr"/>
            <a:r>
              <a:rPr lang="en-US" sz="2800" b="1" dirty="0" smtClean="0"/>
              <a:t>Adam </a:t>
            </a:r>
            <a:r>
              <a:rPr lang="en-US" sz="2800" b="1" dirty="0" err="1" smtClean="0"/>
              <a:t>Terando</a:t>
            </a:r>
            <a:endParaRPr lang="en-US" sz="2800" b="1" dirty="0" smtClean="0"/>
          </a:p>
          <a:p>
            <a:pPr algn="ctr"/>
            <a:r>
              <a:rPr lang="en-US" sz="2000" b="1" dirty="0" smtClean="0"/>
              <a:t>CMAS Conference </a:t>
            </a:r>
          </a:p>
          <a:p>
            <a:pPr algn="ctr"/>
            <a:r>
              <a:rPr lang="en-US" sz="2000" b="1" dirty="0" smtClean="0"/>
              <a:t>Oct. 7, 2015</a:t>
            </a:r>
            <a:endParaRPr lang="en-US" sz="2000" b="1" dirty="0"/>
          </a:p>
        </p:txBody>
      </p:sp>
      <p:pic>
        <p:nvPicPr>
          <p:cNvPr id="3" name="Picture 2" descr="NCSU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53" y="22123"/>
            <a:ext cx="3532107" cy="579456"/>
          </a:xfrm>
          <a:prstGeom prst="rect">
            <a:avLst/>
          </a:prstGeom>
        </p:spPr>
      </p:pic>
      <p:pic>
        <p:nvPicPr>
          <p:cNvPr id="4" name="Picture 3" descr="UNC_IE_logo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4810"/>
          <a:stretch/>
        </p:blipFill>
        <p:spPr>
          <a:xfrm>
            <a:off x="0" y="22123"/>
            <a:ext cx="3392899" cy="9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12146" t="28075" r="7496" b="23986"/>
          <a:stretch/>
        </p:blipFill>
        <p:spPr>
          <a:xfrm>
            <a:off x="2596444" y="5248128"/>
            <a:ext cx="3316112" cy="155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l="11268" t="28930" r="6360" b="24446"/>
          <a:stretch/>
        </p:blipFill>
        <p:spPr>
          <a:xfrm>
            <a:off x="4529667" y="3316109"/>
            <a:ext cx="3443112" cy="1562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418542" y="2950302"/>
            <a:ext cx="3836458" cy="365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 Scheme Inner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l="11547" t="28770" r="7699" b="24630"/>
          <a:stretch/>
        </p:blipFill>
        <p:spPr>
          <a:xfrm>
            <a:off x="344310" y="3203221"/>
            <a:ext cx="3338690" cy="167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 l="12008" t="25498" r="6972" b="21722"/>
          <a:stretch/>
        </p:blipFill>
        <p:spPr>
          <a:xfrm>
            <a:off x="301976" y="931332"/>
            <a:ext cx="3338690" cy="15522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43089" y="-3725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Precipitation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(mm)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7">
            <a:alphaModFix/>
          </a:blip>
          <a:srcRect l="8379" t="25085" r="7323" b="23668"/>
          <a:stretch/>
        </p:blipFill>
        <p:spPr>
          <a:xfrm>
            <a:off x="4529667" y="931332"/>
            <a:ext cx="3443112" cy="16956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727073" y="562033"/>
            <a:ext cx="2957689" cy="208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301976" y="2811602"/>
            <a:ext cx="3666774" cy="3916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 Scheme Inner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037667" y="562035"/>
            <a:ext cx="2892777" cy="369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2906889" y="4878829"/>
            <a:ext cx="2850444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MPE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(Observation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8">
            <a:alphaModFix/>
          </a:blip>
          <a:srcRect l="87910" t="9780" r="5743" b="9522"/>
          <a:stretch/>
        </p:blipFill>
        <p:spPr>
          <a:xfrm>
            <a:off x="8480550" y="1117600"/>
            <a:ext cx="412500" cy="524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7780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0" y="-19755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(mm) monthly total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precipitation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323511" y="4081252"/>
            <a:ext cx="3892182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 Scheme Inner)_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4142300" y="4024338"/>
            <a:ext cx="4112699" cy="381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 Scheme Inner)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4496154" y="1020436"/>
            <a:ext cx="3048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r="21284"/>
          <a:stretch/>
        </p:blipFill>
        <p:spPr>
          <a:xfrm>
            <a:off x="101260" y="1423457"/>
            <a:ext cx="4005074" cy="228776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866450" y="1054150"/>
            <a:ext cx="2745993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(Explicit)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300" y="1423449"/>
            <a:ext cx="4659870" cy="228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5">
            <a:alphaModFix/>
          </a:blip>
          <a:srcRect r="22950"/>
          <a:stretch/>
        </p:blipFill>
        <p:spPr>
          <a:xfrm>
            <a:off x="101260" y="4450551"/>
            <a:ext cx="4005074" cy="223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9299" y="4450552"/>
            <a:ext cx="4659871" cy="223811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2954896" y="1405141"/>
            <a:ext cx="1038547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/>
              <a:t>148 mm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6611125" y="1389735"/>
            <a:ext cx="1066474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154 mm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688666" y="4406306"/>
            <a:ext cx="1101821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117 mm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2954897" y="4436439"/>
            <a:ext cx="1151436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143 mm</a:t>
            </a:r>
          </a:p>
        </p:txBody>
      </p:sp>
    </p:spTree>
    <p:extLst>
      <p:ext uri="{BB962C8B-B14F-4D97-AF65-F5344CB8AC3E}">
        <p14:creationId xmlns:p14="http://schemas.microsoft.com/office/powerpoint/2010/main" val="16511942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799" y="1423449"/>
            <a:ext cx="4430887" cy="245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 r="19896"/>
          <a:stretch/>
        </p:blipFill>
        <p:spPr>
          <a:xfrm>
            <a:off x="214837" y="1451285"/>
            <a:ext cx="3849163" cy="244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5">
            <a:alphaModFix/>
          </a:blip>
          <a:srcRect r="22620"/>
          <a:stretch/>
        </p:blipFill>
        <p:spPr>
          <a:xfrm>
            <a:off x="214837" y="4318372"/>
            <a:ext cx="3849163" cy="23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800" y="4281218"/>
            <a:ext cx="4430886" cy="240306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2963333" y="1433738"/>
            <a:ext cx="903997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0.053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6962452" y="1395227"/>
            <a:ext cx="953880" cy="304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0.108</a:t>
            </a:r>
          </a:p>
        </p:txBody>
      </p:sp>
      <p:sp>
        <p:nvSpPr>
          <p:cNvPr id="28" name="Shape 297"/>
          <p:cNvSpPr txBox="1">
            <a:spLocks noGrp="1"/>
          </p:cNvSpPr>
          <p:nvPr>
            <p:ph type="title"/>
          </p:nvPr>
        </p:nvSpPr>
        <p:spPr>
          <a:xfrm>
            <a:off x="214837" y="-146106"/>
            <a:ext cx="87118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– Monthly Total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Precipitation </a:t>
            </a:r>
            <a:endParaRPr lang="en-US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8"/>
          <p:cNvSpPr txBox="1"/>
          <p:nvPr/>
        </p:nvSpPr>
        <p:spPr>
          <a:xfrm>
            <a:off x="214837" y="3911919"/>
            <a:ext cx="3677894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 Scheme Inner)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3"/>
          <p:cNvSpPr txBox="1"/>
          <p:nvPr/>
        </p:nvSpPr>
        <p:spPr>
          <a:xfrm>
            <a:off x="4175125" y="3892629"/>
            <a:ext cx="4302125" cy="3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 Scheme Inner) 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04"/>
          <p:cNvSpPr txBox="1"/>
          <p:nvPr/>
        </p:nvSpPr>
        <p:spPr>
          <a:xfrm>
            <a:off x="5159374" y="1043711"/>
            <a:ext cx="2524125" cy="390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(Explicit)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06"/>
          <p:cNvSpPr txBox="1"/>
          <p:nvPr/>
        </p:nvSpPr>
        <p:spPr>
          <a:xfrm>
            <a:off x="873126" y="1054150"/>
            <a:ext cx="2359128" cy="3410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(Explicit)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44"/>
          <p:cNvSpPr txBox="1"/>
          <p:nvPr/>
        </p:nvSpPr>
        <p:spPr>
          <a:xfrm>
            <a:off x="2988734" y="4255028"/>
            <a:ext cx="903997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 smtClean="0"/>
              <a:t>0.118</a:t>
            </a:r>
            <a:endParaRPr lang="en-US" sz="2000" b="1" dirty="0"/>
          </a:p>
        </p:txBody>
      </p:sp>
      <p:sp>
        <p:nvSpPr>
          <p:cNvPr id="34" name="Shape 345"/>
          <p:cNvSpPr txBox="1"/>
          <p:nvPr/>
        </p:nvSpPr>
        <p:spPr>
          <a:xfrm>
            <a:off x="6987853" y="4256939"/>
            <a:ext cx="953880" cy="304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 smtClean="0"/>
              <a:t>0.303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851681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250" y="902330"/>
            <a:ext cx="4364194" cy="265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 r="23519"/>
          <a:stretch/>
        </p:blipFill>
        <p:spPr>
          <a:xfrm>
            <a:off x="214837" y="902331"/>
            <a:ext cx="3877385" cy="265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5">
            <a:alphaModFix/>
          </a:blip>
          <a:srcRect r="23180"/>
          <a:stretch/>
        </p:blipFill>
        <p:spPr>
          <a:xfrm>
            <a:off x="214837" y="3942553"/>
            <a:ext cx="3722163" cy="249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5250" y="3923264"/>
            <a:ext cx="4364194" cy="251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2963333" y="862052"/>
            <a:ext cx="1036144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-12.7%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801555" y="917858"/>
            <a:ext cx="935784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-52.4%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2836332" y="3961249"/>
            <a:ext cx="1116473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-28.3%</a:t>
            </a:r>
          </a:p>
        </p:txBody>
      </p:sp>
      <p:sp>
        <p:nvSpPr>
          <p:cNvPr id="28" name="Shape 298"/>
          <p:cNvSpPr txBox="1"/>
          <p:nvPr/>
        </p:nvSpPr>
        <p:spPr>
          <a:xfrm>
            <a:off x="214838" y="3573255"/>
            <a:ext cx="3722162" cy="3500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 Scheme Inner)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303"/>
          <p:cNvSpPr txBox="1"/>
          <p:nvPr/>
        </p:nvSpPr>
        <p:spPr>
          <a:xfrm>
            <a:off x="4603750" y="3553965"/>
            <a:ext cx="3714750" cy="397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 Scheme Inner)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4"/>
          <p:cNvSpPr txBox="1"/>
          <p:nvPr/>
        </p:nvSpPr>
        <p:spPr>
          <a:xfrm>
            <a:off x="5159375" y="532251"/>
            <a:ext cx="2413845" cy="385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(Explicit)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06"/>
          <p:cNvSpPr txBox="1"/>
          <p:nvPr/>
        </p:nvSpPr>
        <p:spPr>
          <a:xfrm>
            <a:off x="857250" y="489710"/>
            <a:ext cx="2444750" cy="4281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(Explicit)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297"/>
          <p:cNvSpPr txBox="1">
            <a:spLocks/>
          </p:cNvSpPr>
          <p:nvPr/>
        </p:nvSpPr>
        <p:spPr>
          <a:xfrm>
            <a:off x="-238125" y="-366590"/>
            <a:ext cx="962025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Bias for Monthly Total Precipitation </a:t>
            </a:r>
            <a:endParaRPr lang="en-US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76"/>
          <p:cNvSpPr txBox="1"/>
          <p:nvPr/>
        </p:nvSpPr>
        <p:spPr>
          <a:xfrm>
            <a:off x="6606755" y="3951632"/>
            <a:ext cx="1116473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/>
              <a:t>-</a:t>
            </a:r>
            <a:r>
              <a:rPr lang="en-US" sz="2000" b="1" dirty="0" smtClean="0"/>
              <a:t>23.0%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94064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t="42604" r="40201" b="45620"/>
          <a:stretch/>
        </p:blipFill>
        <p:spPr bwMode="auto">
          <a:xfrm>
            <a:off x="4813043" y="1982514"/>
            <a:ext cx="3198245" cy="202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0954" b="54249"/>
          <a:stretch/>
        </p:blipFill>
        <p:spPr>
          <a:xfrm>
            <a:off x="130368" y="3169664"/>
            <a:ext cx="810292" cy="2428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9182" t="35434" r="35168" b="28140"/>
          <a:stretch/>
        </p:blipFill>
        <p:spPr>
          <a:xfrm>
            <a:off x="4813043" y="4705134"/>
            <a:ext cx="3057145" cy="188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38667" y="-84292"/>
            <a:ext cx="9855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Dynamical Downscaling Uncertainty </a:t>
            </a:r>
            <a:br>
              <a:rPr lang="en-US" sz="3600" dirty="0" smtClean="0"/>
            </a:br>
            <a:r>
              <a:rPr lang="en-US" sz="3200" dirty="0" smtClean="0"/>
              <a:t>CMIP5-CESM Projections </a:t>
            </a:r>
            <a:br>
              <a:rPr lang="en-US" sz="3200" dirty="0" smtClean="0"/>
            </a:br>
            <a:r>
              <a:rPr lang="en-US" sz="3200" dirty="0" smtClean="0"/>
              <a:t>RCP8.5 – (2041-2043) – (1986-1988) 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067" t="14478" r="40768" b="69277"/>
          <a:stretch/>
        </p:blipFill>
        <p:spPr>
          <a:xfrm>
            <a:off x="940660" y="1982514"/>
            <a:ext cx="3276633" cy="2002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520" t="66194" r="41319" b="17957"/>
          <a:stretch/>
        </p:blipFill>
        <p:spPr>
          <a:xfrm>
            <a:off x="940660" y="4538991"/>
            <a:ext cx="3276633" cy="2014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85366" t="11646" r="-316" b="7383"/>
          <a:stretch/>
        </p:blipFill>
        <p:spPr>
          <a:xfrm>
            <a:off x="8124953" y="4274445"/>
            <a:ext cx="792567" cy="2583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Shape 306"/>
          <p:cNvSpPr txBox="1"/>
          <p:nvPr/>
        </p:nvSpPr>
        <p:spPr>
          <a:xfrm>
            <a:off x="5155551" y="1581855"/>
            <a:ext cx="2745993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(Explicit)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306"/>
          <p:cNvSpPr txBox="1"/>
          <p:nvPr/>
        </p:nvSpPr>
        <p:spPr>
          <a:xfrm>
            <a:off x="1278791" y="1618280"/>
            <a:ext cx="2745993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(Explicit)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306"/>
          <p:cNvSpPr txBox="1"/>
          <p:nvPr/>
        </p:nvSpPr>
        <p:spPr>
          <a:xfrm>
            <a:off x="909304" y="4105822"/>
            <a:ext cx="3872383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(CP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Scheme Inner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306"/>
          <p:cNvSpPr txBox="1"/>
          <p:nvPr/>
        </p:nvSpPr>
        <p:spPr>
          <a:xfrm>
            <a:off x="4844399" y="4274791"/>
            <a:ext cx="3872383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29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9" y="34383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9" y="1177383"/>
            <a:ext cx="8366911" cy="55440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2-km domain is drier than observations for all configurations </a:t>
            </a:r>
          </a:p>
          <a:p>
            <a:r>
              <a:rPr lang="en-US" dirty="0" smtClean="0"/>
              <a:t>10-km domain provides better estimates with respect to the magnitude of precipitation but does not properly represent the large precipitation gradient across the island.</a:t>
            </a:r>
          </a:p>
          <a:p>
            <a:r>
              <a:rPr lang="en-US" dirty="0" smtClean="0"/>
              <a:t>Activating the CP scheme in the inner most domain (2-km) improved monthly bias, correlation, RSME - particularly for </a:t>
            </a:r>
            <a:r>
              <a:rPr lang="en-US" dirty="0" err="1" smtClean="0"/>
              <a:t>KFmod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Persistent precipitation errors occur for the north coast of the island for all simulations.</a:t>
            </a:r>
          </a:p>
          <a:p>
            <a:r>
              <a:rPr lang="en-US" dirty="0" smtClean="0"/>
              <a:t>In a climate change context, the different CP configurations result in statistically different change in the summer precipitation.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9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337"/>
            <a:ext cx="8229600" cy="5097379"/>
          </a:xfrm>
        </p:spPr>
        <p:txBody>
          <a:bodyPr>
            <a:normAutofit/>
          </a:bodyPr>
          <a:lstStyle/>
          <a:p>
            <a:r>
              <a:rPr lang="en-US" sz="2400" dirty="0"/>
              <a:t>The Puerto Rico Department of Natural and Environmental Resources and the U.S. Fish and Wildlife Service need to implement a strategic habitat conservation strategy that ensures the long-term persistence of amphibians and reptiles in Puerto Rico in the advent of climate </a:t>
            </a:r>
            <a:r>
              <a:rPr lang="en-US" sz="2400" dirty="0" smtClean="0"/>
              <a:t>change.</a:t>
            </a:r>
          </a:p>
          <a:p>
            <a:pPr lvl="1"/>
            <a:r>
              <a:rPr lang="en-US" sz="2000" dirty="0" smtClean="0"/>
              <a:t>Recover 11 </a:t>
            </a:r>
            <a:r>
              <a:rPr lang="en-US" sz="2000" dirty="0"/>
              <a:t>species of terrestrial amphibians and </a:t>
            </a:r>
            <a:r>
              <a:rPr lang="en-US" sz="2000" dirty="0" smtClean="0"/>
              <a:t>reptiles, </a:t>
            </a:r>
            <a:r>
              <a:rPr lang="en-US" sz="2000" dirty="0"/>
              <a:t>but also to prevent listing additional species that might become at risk.  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35814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025" y="6062410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Puerto Rican crested toad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298" y="3429000"/>
            <a:ext cx="4179702" cy="2349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0187" y="6099228"/>
            <a:ext cx="194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Puerto Rican </a:t>
            </a:r>
            <a:r>
              <a:rPr lang="en-US" dirty="0" err="1" smtClean="0"/>
              <a:t>coqui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2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limate change Projections for Puerto Rico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3" descr="cordexRegi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310" y="1564478"/>
            <a:ext cx="4455776" cy="2744688"/>
          </a:xfrm>
          <a:prstGeom prst="rect">
            <a:avLst/>
          </a:prstGeom>
        </p:spPr>
      </p:pic>
      <p:pic>
        <p:nvPicPr>
          <p:cNvPr id="6" name="Picture 5" descr="ccsm4_jan_temp_P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2" t="51240" r="5995" b="21620"/>
          <a:stretch/>
        </p:blipFill>
        <p:spPr>
          <a:xfrm>
            <a:off x="4979320" y="1997921"/>
            <a:ext cx="3928677" cy="21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7871" y="1564478"/>
            <a:ext cx="102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CESM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0900" y="1195146"/>
            <a:ext cx="389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Coordinated Downscaling Experiments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37310" y="4464768"/>
            <a:ext cx="8549490" cy="1805777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Project Goal: Downscale multiple CMIP5 Global Models for RCP8.5 (extreme emission scenario) using multiple Regional Climate Models (RCMS).  </a:t>
            </a:r>
          </a:p>
          <a:p>
            <a:pPr lvl="1"/>
            <a:r>
              <a:rPr lang="en-US" dirty="0" smtClean="0"/>
              <a:t>WRF </a:t>
            </a:r>
          </a:p>
          <a:p>
            <a:pPr lvl="1"/>
            <a:r>
              <a:rPr lang="en-US" dirty="0" smtClean="0"/>
              <a:t>RSM / Non-hydrostatic Model (Japan)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4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XP5mCsb3gBsVa6AgYwW9JPErHbST7e1nPQ5cZ_XBEl6NbYYmwY1aPpGzCVFKliSXspOqFUnr6R8ovFisaeVp9y0vyRhaY-lPRCV94CudZDS3Nu4Kr0ddgE56XN6Om8FS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 b="5998"/>
          <a:stretch/>
        </p:blipFill>
        <p:spPr bwMode="auto">
          <a:xfrm>
            <a:off x="77830" y="401054"/>
            <a:ext cx="7149593" cy="26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6.googleusercontent.com/k5c-4eXdw_rm7skjrYuz2MlALcmAmppQzxpOX_-qaqNCG8uo8fEaJ-3WLnEWcXEYfnv_KhWqmohC1TDZwNPsHbv2GBmz9Jb9FpXhmG_CPpa-bGrj85aLKA1PiSFJTNOB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10" y="1"/>
            <a:ext cx="1096209" cy="438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6.googleusercontent.com/PcB_MXzm7783ABv7pHqgJWi0OieexE2EpZOK1L2A9OfBV4Tfry0Lpllhkzdlhwkd2VMhYE5W1_tQ1JRqLkEVspTpBPbJdhqDF31DXDO2n0CsUlgDRATj5vK0QufL8cE2r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9358" r="7159" b="39000"/>
          <a:stretch/>
        </p:blipFill>
        <p:spPr bwMode="auto">
          <a:xfrm>
            <a:off x="77819" y="3582736"/>
            <a:ext cx="7149594" cy="25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6.googleusercontent.com/PcB_MXzm7783ABv7pHqgJWi0OieexE2EpZOK1L2A9OfBV4Tfry0Lpllhkzdlhwkd2VMhYE5W1_tQ1JRqLkEVspTpBPbJdhqDF31DXDO2n0CsUlgDRATj5vK0QufL8cE2r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63271" r="35884" b="7619"/>
          <a:stretch/>
        </p:blipFill>
        <p:spPr bwMode="auto">
          <a:xfrm>
            <a:off x="6363369" y="5307265"/>
            <a:ext cx="2780632" cy="11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7191" y="1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TOPOGRAPHY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56454" y="3118338"/>
            <a:ext cx="324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Annual Precipitation </a:t>
            </a:r>
            <a:endParaRPr lang="en-US" sz="28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4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34769" y="4370508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58115" y="5659447"/>
            <a:ext cx="457200" cy="381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09109" y="4890910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</a:t>
            </a:r>
            <a:r>
              <a:rPr lang="en-US" b="1" dirty="0" smtClean="0"/>
              <a:t>60 </a:t>
            </a:r>
            <a:r>
              <a:rPr lang="en-US" b="1" dirty="0" smtClean="0"/>
              <a:t>miles </a:t>
            </a:r>
            <a:r>
              <a:rPr lang="en-US" b="1" dirty="0" smtClean="0"/>
              <a:t>apart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PcB_MXzm7783ABv7pHqgJWi0OieexE2EpZOK1L2A9OfBV4Tfry0Lpllhkzdlhwkd2VMhYE5W1_tQ1JRqLkEVspTpBPbJdhqDF31DXDO2n0CsUlgDRATj5vK0QufL8cE2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8505" r="7159" b="38982"/>
          <a:stretch/>
        </p:blipFill>
        <p:spPr bwMode="auto">
          <a:xfrm>
            <a:off x="0" y="2564950"/>
            <a:ext cx="4114800" cy="15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6.googleusercontent.com/ZmRzZT6tns0evxNKEq5heABuJhpd5n1FvFR55EtDSXynMnbo5e23Iv1x2XIep68kJGpTwHZrksKQNj0u9uuwkkTyllY2HFH1AxxImxaRUfNFAWAqqbFd3dMpZegDmnGi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429000"/>
            <a:ext cx="4876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YrOSzN_uRbkmbz5RdqUpPDNWU_pxwVgAWMjYEfAOFpWag_F-utu8xBCuswvY7cPyS2yOa9QmQP5hAeh9wh00V8gRYnJd0Nlq22PhLv4j9QZe0H-NqrTfgK7aCsH4uawr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0"/>
            <a:ext cx="4876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5800" y="3689238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32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Guanica</a:t>
            </a:r>
            <a:endParaRPr lang="en-US" dirty="0" smtClean="0"/>
          </a:p>
          <a:p>
            <a:pPr algn="ctr"/>
            <a:r>
              <a:rPr lang="en-US" dirty="0" smtClean="0"/>
              <a:t>Mean Annual Rainfall = 33 in.</a:t>
            </a:r>
          </a:p>
          <a:p>
            <a:pPr algn="ctr"/>
            <a:r>
              <a:rPr lang="en-US" dirty="0" smtClean="0"/>
              <a:t>Dry Forest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3276600" y="3879738"/>
            <a:ext cx="981075" cy="2978262"/>
          </a:xfrm>
          <a:prstGeom prst="leftBrace">
            <a:avLst>
              <a:gd name="adj1" fmla="val 8333"/>
              <a:gd name="adj2" fmla="val 4728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1066800" y="4070238"/>
            <a:ext cx="762000" cy="730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29000" y="2936594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9" idx="2"/>
            <a:endCxn id="14" idx="0"/>
          </p:cNvCxnSpPr>
          <p:nvPr/>
        </p:nvCxnSpPr>
        <p:spPr>
          <a:xfrm>
            <a:off x="1676400" y="1532930"/>
            <a:ext cx="1981200" cy="14036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" y="609600"/>
            <a:ext cx="32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Yunque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Mean Annual Rainfall &gt; 170 in.</a:t>
            </a:r>
          </a:p>
          <a:p>
            <a:pPr algn="ctr"/>
            <a:r>
              <a:rPr lang="en-US" dirty="0" smtClean="0"/>
              <a:t>Rain Forest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3124201" y="0"/>
            <a:ext cx="1123950" cy="2667000"/>
          </a:xfrm>
          <a:prstGeom prst="leftBrace">
            <a:avLst>
              <a:gd name="adj1" fmla="val 8333"/>
              <a:gd name="adj2" fmla="val 4228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Dynamical Downscaling for Puerto Rico</a:t>
            </a:r>
            <a:br>
              <a:rPr lang="en-US" dirty="0" smtClean="0"/>
            </a:br>
            <a:r>
              <a:rPr lang="en-US" dirty="0" smtClean="0"/>
              <a:t>WRFv3.6.1 to 2-km </a:t>
            </a:r>
            <a:endParaRPr lang="en-US" dirty="0"/>
          </a:p>
        </p:txBody>
      </p:sp>
      <p:pic>
        <p:nvPicPr>
          <p:cNvPr id="4" name="Shape 9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508" t="21060" r="-1395" b="11890"/>
          <a:stretch/>
        </p:blipFill>
        <p:spPr>
          <a:xfrm>
            <a:off x="0" y="1739592"/>
            <a:ext cx="5164667" cy="3071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422" y="1268974"/>
            <a:ext cx="298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30km - 10km</a:t>
            </a:r>
            <a:r>
              <a:rPr lang="en-US" sz="2800" dirty="0"/>
              <a:t> </a:t>
            </a:r>
            <a:r>
              <a:rPr lang="en-US" sz="2800" dirty="0" smtClean="0"/>
              <a:t>- 2km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667" y="1739592"/>
            <a:ext cx="3819792" cy="301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rban_dryland_croplan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4" b="24302"/>
          <a:stretch/>
        </p:blipFill>
        <p:spPr>
          <a:xfrm>
            <a:off x="1622778" y="4811515"/>
            <a:ext cx="6792642" cy="20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970"/>
            <a:ext cx="93274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Convective Permitting Simulations (Explicit) vs</a:t>
            </a:r>
            <a:r>
              <a:rPr lang="en-US" dirty="0" smtClean="0"/>
              <a:t>. Convective </a:t>
            </a:r>
            <a:r>
              <a:rPr lang="en-US" dirty="0" smtClean="0"/>
              <a:t>Parameterization (CP)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/>
              <a:t>convective permitting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6" y="1769532"/>
            <a:ext cx="8870244" cy="50179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Deep </a:t>
            </a:r>
            <a:r>
              <a:rPr lang="en-US" sz="2400" dirty="0"/>
              <a:t>convection is a large source of uncertainty for climate modeling, even at explicit scales </a:t>
            </a:r>
            <a:r>
              <a:rPr lang="en-US" sz="2400" dirty="0" smtClean="0"/>
              <a:t>(Sherwood </a:t>
            </a:r>
            <a:r>
              <a:rPr lang="en-US" sz="2400" dirty="0"/>
              <a:t>et al, 2014; </a:t>
            </a:r>
            <a:r>
              <a:rPr lang="en-US" sz="2400" dirty="0" err="1"/>
              <a:t>Brisson</a:t>
            </a:r>
            <a:r>
              <a:rPr lang="en-US" sz="2400" dirty="0"/>
              <a:t> et al. 2015; </a:t>
            </a:r>
            <a:r>
              <a:rPr lang="en-US" sz="2400" dirty="0" err="1"/>
              <a:t>Prein</a:t>
            </a:r>
            <a:r>
              <a:rPr lang="en-US" sz="2400" dirty="0"/>
              <a:t> et al. </a:t>
            </a:r>
            <a:r>
              <a:rPr lang="en-US" sz="2400" dirty="0" smtClean="0"/>
              <a:t>2015)</a:t>
            </a:r>
          </a:p>
          <a:p>
            <a:r>
              <a:rPr lang="en-US" sz="2400" dirty="0" smtClean="0"/>
              <a:t>Convective permitting simulations (explicitly resolving convection) </a:t>
            </a:r>
            <a:r>
              <a:rPr lang="en-US" sz="2400" dirty="0" smtClean="0"/>
              <a:t>are shown </a:t>
            </a:r>
            <a:r>
              <a:rPr lang="en-US" sz="2400" dirty="0" smtClean="0"/>
              <a:t>to improve precipitation </a:t>
            </a:r>
            <a:r>
              <a:rPr lang="en-US" sz="2400" dirty="0"/>
              <a:t>errors such as diurnal cycle, extreme precipitation on hourly time scales, and wet-day </a:t>
            </a:r>
            <a:r>
              <a:rPr lang="en-US" sz="2400" dirty="0" smtClean="0"/>
              <a:t>frequency (Done </a:t>
            </a:r>
            <a:r>
              <a:rPr lang="en-US" sz="2400" dirty="0"/>
              <a:t>et al., </a:t>
            </a:r>
            <a:r>
              <a:rPr lang="en-US" sz="2400" dirty="0" smtClean="0"/>
              <a:t>2004; </a:t>
            </a:r>
            <a:r>
              <a:rPr lang="en-US" sz="2400" dirty="0" err="1"/>
              <a:t>Prein</a:t>
            </a:r>
            <a:r>
              <a:rPr lang="en-US" sz="2400" dirty="0"/>
              <a:t> et al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2015). 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en-US" sz="2400" dirty="0" smtClean="0">
                <a:effectLst/>
              </a:rPr>
              <a:t>However, </a:t>
            </a:r>
            <a:r>
              <a:rPr lang="en-US" sz="2400" dirty="0" smtClean="0">
                <a:effectLst/>
              </a:rPr>
              <a:t>there are a </a:t>
            </a:r>
            <a:r>
              <a:rPr lang="en-US" sz="2400" dirty="0" smtClean="0">
                <a:effectLst/>
              </a:rPr>
              <a:t>few issues with convective permitting simulations</a:t>
            </a:r>
          </a:p>
          <a:p>
            <a:pPr lvl="1"/>
            <a:r>
              <a:rPr lang="en-US" sz="2000" dirty="0" smtClean="0"/>
              <a:t>CP scheme in the outer domain is important for convective permitting domain precipitation (Perez </a:t>
            </a:r>
            <a:r>
              <a:rPr lang="en-US" sz="2000" dirty="0"/>
              <a:t>et al</a:t>
            </a:r>
            <a:r>
              <a:rPr lang="en-US" sz="2000" dirty="0" smtClean="0"/>
              <a:t>., 2014).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ome </a:t>
            </a:r>
            <a:r>
              <a:rPr lang="en-US" sz="2000" dirty="0"/>
              <a:t>locations may still warrant the use of a CP scheme to represent the sub-grid scale convective </a:t>
            </a:r>
            <a:r>
              <a:rPr lang="en-US" sz="2000" dirty="0" smtClean="0"/>
              <a:t>processes </a:t>
            </a:r>
            <a:r>
              <a:rPr lang="en-US" sz="2000" dirty="0"/>
              <a:t>in a high </a:t>
            </a:r>
            <a:r>
              <a:rPr lang="en-US" sz="2000" dirty="0" smtClean="0"/>
              <a:t>resolution domain (Warner </a:t>
            </a:r>
            <a:r>
              <a:rPr lang="en-US" sz="2000" dirty="0"/>
              <a:t>and </a:t>
            </a:r>
            <a:r>
              <a:rPr lang="en-US" sz="2000" dirty="0" smtClean="0"/>
              <a:t>Hsu, 2000; </a:t>
            </a:r>
            <a:r>
              <a:rPr lang="en-US" sz="2000" dirty="0"/>
              <a:t>Lee et </a:t>
            </a:r>
            <a:r>
              <a:rPr lang="en-US" sz="2000" dirty="0" smtClean="0"/>
              <a:t>al., 2011; Sun </a:t>
            </a:r>
            <a:r>
              <a:rPr lang="en-US" sz="2000" dirty="0"/>
              <a:t>and </a:t>
            </a:r>
            <a:r>
              <a:rPr lang="en-US" sz="2000" dirty="0" smtClean="0"/>
              <a:t>Barros, 2014).</a:t>
            </a:r>
          </a:p>
          <a:p>
            <a:pPr lvl="1"/>
            <a:r>
              <a:rPr lang="en-US" sz="2100" dirty="0" smtClean="0"/>
              <a:t>For instance, Lee </a:t>
            </a:r>
            <a:r>
              <a:rPr lang="en-US" sz="2100" dirty="0"/>
              <a:t>et </a:t>
            </a:r>
            <a:r>
              <a:rPr lang="en-US" sz="2100" dirty="0" smtClean="0"/>
              <a:t>al. </a:t>
            </a:r>
            <a:r>
              <a:rPr lang="en-US" sz="2100" dirty="0"/>
              <a:t>(2011) </a:t>
            </a:r>
            <a:r>
              <a:rPr lang="en-US" sz="2100" dirty="0" smtClean="0"/>
              <a:t>demonstrated </a:t>
            </a:r>
            <a:r>
              <a:rPr lang="en-US" sz="2100" dirty="0"/>
              <a:t>that activating the CP scheme at high resolutions improved the representation of heavy rain events in the high resolution </a:t>
            </a:r>
            <a:r>
              <a:rPr lang="en-US" sz="2100" dirty="0" smtClean="0"/>
              <a:t>domain.</a:t>
            </a:r>
            <a:r>
              <a:rPr lang="en-US" sz="2100" dirty="0" smtClean="0">
                <a:effectLst/>
              </a:rPr>
              <a:t> 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9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9" y="115888"/>
            <a:ext cx="88106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WRF Precipitation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Sensitivity of CP schemes at explicit resolving scales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simulations have the following in common</a:t>
            </a:r>
          </a:p>
          <a:p>
            <a:pPr lvl="1"/>
            <a:r>
              <a:rPr lang="en-US" sz="2400" dirty="0" smtClean="0"/>
              <a:t>Downscale NCEP-DOE Reanalysis for </a:t>
            </a:r>
            <a:r>
              <a:rPr lang="en-US" sz="2400" dirty="0" smtClean="0"/>
              <a:t>annual simulation - 2010</a:t>
            </a:r>
            <a:endParaRPr lang="en-US" sz="2400" dirty="0" smtClean="0"/>
          </a:p>
          <a:p>
            <a:pPr lvl="1"/>
            <a:r>
              <a:rPr lang="en-US" sz="2400" dirty="0" smtClean="0"/>
              <a:t>RRTMG LW/SW, WSM6, YSU PBL, Noah LSM</a:t>
            </a:r>
          </a:p>
          <a:p>
            <a:pPr lvl="1"/>
            <a:r>
              <a:rPr lang="en-US" sz="2400" dirty="0" smtClean="0"/>
              <a:t>Analysis Nudging in D01 (30-km) and D02 (10-km)</a:t>
            </a:r>
            <a:endParaRPr lang="en-US" dirty="0" smtClean="0"/>
          </a:p>
          <a:p>
            <a:r>
              <a:rPr lang="en-US" dirty="0" smtClean="0"/>
              <a:t>Test two different CP schemes (mass-flux)</a:t>
            </a:r>
          </a:p>
          <a:p>
            <a:pPr lvl="1"/>
            <a:r>
              <a:rPr lang="en-US" dirty="0" smtClean="0"/>
              <a:t>Modified </a:t>
            </a:r>
            <a:r>
              <a:rPr lang="en-US" dirty="0" err="1"/>
              <a:t>Kain</a:t>
            </a:r>
            <a:r>
              <a:rPr lang="en-US" dirty="0"/>
              <a:t>-</a:t>
            </a:r>
            <a:r>
              <a:rPr lang="en-US" dirty="0" smtClean="0"/>
              <a:t>Fritsch (</a:t>
            </a:r>
            <a:r>
              <a:rPr lang="en-US" dirty="0" err="1" smtClean="0"/>
              <a:t>Kfmods</a:t>
            </a:r>
            <a:r>
              <a:rPr lang="en-US" dirty="0" smtClean="0"/>
              <a:t>) </a:t>
            </a:r>
            <a:r>
              <a:rPr lang="en-US" sz="2200" dirty="0" smtClean="0"/>
              <a:t>(</a:t>
            </a:r>
            <a:r>
              <a:rPr lang="en-US" sz="2200" dirty="0" err="1" smtClean="0"/>
              <a:t>Alapaty</a:t>
            </a:r>
            <a:r>
              <a:rPr lang="en-US" sz="2200" dirty="0" smtClean="0"/>
              <a:t> </a:t>
            </a:r>
            <a:r>
              <a:rPr lang="en-US" sz="2200" dirty="0"/>
              <a:t>et </a:t>
            </a:r>
            <a:r>
              <a:rPr lang="en-US" sz="2200" dirty="0" smtClean="0"/>
              <a:t>al., 2012)</a:t>
            </a:r>
          </a:p>
          <a:p>
            <a:pPr lvl="1"/>
            <a:r>
              <a:rPr lang="en-US" dirty="0" err="1" smtClean="0"/>
              <a:t>Tiedtke</a:t>
            </a:r>
            <a:r>
              <a:rPr lang="en-US" dirty="0" smtClean="0"/>
              <a:t> </a:t>
            </a:r>
            <a:r>
              <a:rPr lang="en-US" sz="2000" dirty="0" smtClean="0"/>
              <a:t>(Zhang </a:t>
            </a:r>
            <a:r>
              <a:rPr lang="en-US" sz="2000" dirty="0"/>
              <a:t>et </a:t>
            </a:r>
            <a:r>
              <a:rPr lang="en-US" sz="2000" dirty="0" smtClean="0"/>
              <a:t>al., 2011) </a:t>
            </a:r>
            <a:endParaRPr lang="en-US" sz="2000" dirty="0" smtClean="0"/>
          </a:p>
          <a:p>
            <a:pPr lvl="1"/>
            <a:r>
              <a:rPr lang="en-US" dirty="0"/>
              <a:t>on and off at convective permitting scale (2-km</a:t>
            </a:r>
            <a:r>
              <a:rPr lang="en-US" dirty="0" smtClean="0"/>
              <a:t>)</a:t>
            </a:r>
            <a:endParaRPr lang="en-US" sz="2000" dirty="0" smtClean="0"/>
          </a:p>
          <a:p>
            <a:r>
              <a:rPr lang="en-US" sz="2800" dirty="0" smtClean="0"/>
              <a:t>Evaluate against </a:t>
            </a:r>
            <a:r>
              <a:rPr lang="en-US" sz="2800" dirty="0" err="1" smtClean="0"/>
              <a:t>Multisensor</a:t>
            </a:r>
            <a:r>
              <a:rPr lang="en-US" sz="2800" dirty="0" smtClean="0"/>
              <a:t> Precipitation Estimates (MPE)</a:t>
            </a:r>
          </a:p>
          <a:p>
            <a:pPr lvl="1"/>
            <a:r>
              <a:rPr lang="en-US" sz="2000" dirty="0" smtClean="0"/>
              <a:t>MPE has a tendency </a:t>
            </a:r>
            <a:r>
              <a:rPr lang="en-US" sz="2000" dirty="0"/>
              <a:t>to over-estimate light rain events and underestimate heavy rain events on a daily timescale </a:t>
            </a:r>
            <a:r>
              <a:rPr lang="en-US" sz="2000" dirty="0" smtClean="0"/>
              <a:t>(</a:t>
            </a:r>
            <a:r>
              <a:rPr lang="en-US" sz="2000" dirty="0" err="1" smtClean="0"/>
              <a:t>Wootten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Boyles, 2014</a:t>
            </a:r>
            <a:r>
              <a:rPr lang="en-US" sz="2000" dirty="0"/>
              <a:t>)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6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405-6BE9-2845-937C-3A79D225FFAE}" type="slidenum">
              <a:rPr lang="en-US" smtClean="0"/>
              <a:t>9</a:t>
            </a:fld>
            <a:endParaRPr lang="en-US"/>
          </a:p>
        </p:txBody>
      </p:sp>
      <p:pic>
        <p:nvPicPr>
          <p:cNvPr id="6" name="Shape 170"/>
          <p:cNvPicPr preferRelativeResize="0"/>
          <p:nvPr/>
        </p:nvPicPr>
        <p:blipFill rotWithShape="1">
          <a:blip r:embed="rId2">
            <a:alphaModFix/>
          </a:blip>
          <a:srcRect l="87910" t="9780" r="5743" b="9522"/>
          <a:stretch/>
        </p:blipFill>
        <p:spPr>
          <a:xfrm>
            <a:off x="4028487" y="1287911"/>
            <a:ext cx="527638" cy="383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20"/>
          <p:cNvPicPr preferRelativeResize="0"/>
          <p:nvPr/>
        </p:nvPicPr>
        <p:blipFill rotWithShape="1">
          <a:blip r:embed="rId3">
            <a:alphaModFix/>
          </a:blip>
          <a:srcRect l="12146" t="28075" r="7496" b="23986"/>
          <a:stretch/>
        </p:blipFill>
        <p:spPr>
          <a:xfrm>
            <a:off x="2596444" y="5327503"/>
            <a:ext cx="3316112" cy="155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40612" y="642682"/>
            <a:ext cx="171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2-km WRF </a:t>
            </a:r>
          </a:p>
        </p:txBody>
      </p:sp>
      <p:sp>
        <p:nvSpPr>
          <p:cNvPr id="10" name="Shape 127"/>
          <p:cNvSpPr txBox="1"/>
          <p:nvPr/>
        </p:nvSpPr>
        <p:spPr>
          <a:xfrm>
            <a:off x="584198" y="1165283"/>
            <a:ext cx="2957689" cy="208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27"/>
          <p:cNvSpPr txBox="1"/>
          <p:nvPr/>
        </p:nvSpPr>
        <p:spPr>
          <a:xfrm>
            <a:off x="4883855" y="1165283"/>
            <a:ext cx="3580695" cy="208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Tiedtke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 Scheme Outer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5349" y="674432"/>
            <a:ext cx="1896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10-km WRF</a:t>
            </a:r>
          </a:p>
          <a:p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13757" y="0"/>
            <a:ext cx="5475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July Precipitation (mm) </a:t>
            </a:r>
            <a:endParaRPr lang="en-US" sz="4400" dirty="0"/>
          </a:p>
        </p:txBody>
      </p:sp>
      <p:sp>
        <p:nvSpPr>
          <p:cNvPr id="16" name="Shape 127"/>
          <p:cNvSpPr txBox="1"/>
          <p:nvPr/>
        </p:nvSpPr>
        <p:spPr>
          <a:xfrm>
            <a:off x="625473" y="3254433"/>
            <a:ext cx="2957689" cy="208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(Explicit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27"/>
          <p:cNvSpPr txBox="1"/>
          <p:nvPr/>
        </p:nvSpPr>
        <p:spPr>
          <a:xfrm>
            <a:off x="4829880" y="3254433"/>
            <a:ext cx="3710870" cy="208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KFmods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 Scheme Outer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Shape 191"/>
          <p:cNvPicPr preferRelativeResize="0"/>
          <p:nvPr/>
        </p:nvPicPr>
        <p:blipFill rotWithShape="1">
          <a:blip r:embed="rId4">
            <a:alphaModFix/>
          </a:blip>
          <a:srcRect l="12535" t="30805" r="4987" b="21462"/>
          <a:stretch/>
        </p:blipFill>
        <p:spPr>
          <a:xfrm>
            <a:off x="4937125" y="1587500"/>
            <a:ext cx="3126669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72"/>
          <p:cNvPicPr preferRelativeResize="0"/>
          <p:nvPr/>
        </p:nvPicPr>
        <p:blipFill rotWithShape="1">
          <a:blip r:embed="rId5">
            <a:alphaModFix/>
          </a:blip>
          <a:srcRect l="11956" t="27520" r="7987" b="22286"/>
          <a:stretch/>
        </p:blipFill>
        <p:spPr>
          <a:xfrm>
            <a:off x="4905375" y="3635374"/>
            <a:ext cx="3126669" cy="170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81"/>
          <p:cNvPicPr preferRelativeResize="0"/>
          <p:nvPr/>
        </p:nvPicPr>
        <p:blipFill rotWithShape="1">
          <a:blip r:embed="rId6">
            <a:alphaModFix/>
          </a:blip>
          <a:srcRect l="10200" t="29493" r="9395" b="22829"/>
          <a:stretch/>
        </p:blipFill>
        <p:spPr>
          <a:xfrm>
            <a:off x="315910" y="1587500"/>
            <a:ext cx="3225977" cy="166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63"/>
          <p:cNvPicPr preferRelativeResize="0"/>
          <p:nvPr/>
        </p:nvPicPr>
        <p:blipFill rotWithShape="1">
          <a:blip r:embed="rId7">
            <a:alphaModFix/>
          </a:blip>
          <a:srcRect l="11960" t="28672" r="8358" b="20809"/>
          <a:stretch/>
        </p:blipFill>
        <p:spPr>
          <a:xfrm>
            <a:off x="265106" y="3635374"/>
            <a:ext cx="3276781" cy="15910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0"/>
          <p:cNvSpPr txBox="1"/>
          <p:nvPr/>
        </p:nvSpPr>
        <p:spPr>
          <a:xfrm>
            <a:off x="3030362" y="5095228"/>
            <a:ext cx="2850444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MPE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(Observation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63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866</Words>
  <Application>Microsoft Macintosh PowerPoint</Application>
  <PresentationFormat>On-screen Show (4:3)</PresentationFormat>
  <Paragraphs>119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Motivation</vt:lpstr>
      <vt:lpstr>Climate change Projections for Puerto Rico</vt:lpstr>
      <vt:lpstr>PowerPoint Presentation</vt:lpstr>
      <vt:lpstr>PowerPoint Presentation</vt:lpstr>
      <vt:lpstr>Dynamical Downscaling for Puerto Rico WRFv3.6.1 to 2-km </vt:lpstr>
      <vt:lpstr>Convective Permitting Simulations (Explicit) vs. Convective Parameterization (CP)  at convective permitting scales</vt:lpstr>
      <vt:lpstr>WRF Precipitation Sensitivity of CP schemes at explicit resolving scales</vt:lpstr>
      <vt:lpstr>PowerPoint Presentation</vt:lpstr>
      <vt:lpstr>July Precipitation (mm)</vt:lpstr>
      <vt:lpstr>RMSE (mm) monthly total precipitation</vt:lpstr>
      <vt:lpstr>Correlation – Monthly Total Precipitation 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Bowden</dc:creator>
  <cp:lastModifiedBy>Jared Bowden</cp:lastModifiedBy>
  <cp:revision>144</cp:revision>
  <dcterms:created xsi:type="dcterms:W3CDTF">2015-10-06T12:39:56Z</dcterms:created>
  <dcterms:modified xsi:type="dcterms:W3CDTF">2015-10-07T00:43:19Z</dcterms:modified>
</cp:coreProperties>
</file>