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7" r:id="rId2"/>
    <p:sldId id="269" r:id="rId3"/>
    <p:sldId id="258" r:id="rId4"/>
    <p:sldId id="307" r:id="rId5"/>
    <p:sldId id="264" r:id="rId6"/>
    <p:sldId id="308" r:id="rId7"/>
    <p:sldId id="289" r:id="rId8"/>
    <p:sldId id="309" r:id="rId9"/>
    <p:sldId id="266" r:id="rId10"/>
    <p:sldId id="270" r:id="rId11"/>
    <p:sldId id="267" r:id="rId12"/>
    <p:sldId id="272" r:id="rId13"/>
    <p:sldId id="274" r:id="rId14"/>
    <p:sldId id="300" r:id="rId15"/>
    <p:sldId id="301" r:id="rId16"/>
    <p:sldId id="277" r:id="rId17"/>
    <p:sldId id="276" r:id="rId18"/>
    <p:sldId id="294" r:id="rId19"/>
    <p:sldId id="291" r:id="rId20"/>
    <p:sldId id="298" r:id="rId21"/>
    <p:sldId id="280" r:id="rId22"/>
    <p:sldId id="282" r:id="rId23"/>
    <p:sldId id="288" r:id="rId24"/>
    <p:sldId id="295" r:id="rId25"/>
    <p:sldId id="296" r:id="rId26"/>
    <p:sldId id="299" r:id="rId27"/>
    <p:sldId id="304" r:id="rId28"/>
    <p:sldId id="290" r:id="rId29"/>
    <p:sldId id="311" r:id="rId30"/>
    <p:sldId id="302" r:id="rId31"/>
    <p:sldId id="30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57" autoAdjust="0"/>
  </p:normalViewPr>
  <p:slideViewPr>
    <p:cSldViewPr snapToGrid="0" snapToObjects="1">
      <p:cViewPr varScale="1">
        <p:scale>
          <a:sx n="46" d="100"/>
          <a:sy n="46" d="100"/>
        </p:scale>
        <p:origin x="1048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4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angsy5:Downloads:national_tier1_caps%20(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3"/>
    </mc:Choice>
    <mc:Fallback>
      <c:style val="3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on-road</a:t>
            </a:r>
            <a:r>
              <a:rPr lang="en-US" baseline="0" dirty="0"/>
              <a:t> </a:t>
            </a:r>
            <a:r>
              <a:rPr lang="en-US" baseline="0" dirty="0" smtClean="0"/>
              <a:t>emission  </a:t>
            </a:r>
            <a:r>
              <a:rPr lang="en-US" baseline="0" dirty="0"/>
              <a:t>% </a:t>
            </a:r>
            <a:r>
              <a:rPr lang="en-US" baseline="0" dirty="0" smtClean="0"/>
              <a:t>in U.S. 2012</a:t>
            </a:r>
            <a:endParaRPr lang="en-US" dirty="0"/>
          </a:p>
        </c:rich>
      </c:tx>
      <c:layout>
        <c:manualLayout>
          <c:xMode val="edge"/>
          <c:yMode val="edge"/>
          <c:x val="0.24619276217208499"/>
          <c:y val="2.7885359335515999E-2"/>
        </c:manualLayout>
      </c:layout>
      <c:overlay val="0"/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Sheet1!$C$20</c:f>
              <c:strCache>
                <c:ptCount val="1"/>
                <c:pt idx="0">
                  <c:v>other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Sheet1!$B$21:$B$23</c:f>
              <c:strCache>
                <c:ptCount val="3"/>
                <c:pt idx="0">
                  <c:v>NOx</c:v>
                </c:pt>
                <c:pt idx="1">
                  <c:v>PM2.5</c:v>
                </c:pt>
                <c:pt idx="2">
                  <c:v>BENZENE</c:v>
                </c:pt>
              </c:strCache>
            </c:strRef>
          </c:cat>
          <c:val>
            <c:numRef>
              <c:f>Sheet1!$C$21:$C$23</c:f>
              <c:numCache>
                <c:formatCode>0.0</c:formatCode>
                <c:ptCount val="3"/>
                <c:pt idx="0">
                  <c:v>45.215053763440856</c:v>
                </c:pt>
                <c:pt idx="1">
                  <c:v>94.457215640389094</c:v>
                </c:pt>
                <c:pt idx="2">
                  <c:v>61</c:v>
                </c:pt>
              </c:numCache>
            </c:numRef>
          </c:val>
        </c:ser>
        <c:ser>
          <c:idx val="1"/>
          <c:order val="1"/>
          <c:tx>
            <c:strRef>
              <c:f>Sheet1!$D$20</c:f>
              <c:strCache>
                <c:ptCount val="1"/>
                <c:pt idx="0">
                  <c:v>onroad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Sheet1!$B$21:$B$23</c:f>
              <c:strCache>
                <c:ptCount val="3"/>
                <c:pt idx="0">
                  <c:v>NOx</c:v>
                </c:pt>
                <c:pt idx="1">
                  <c:v>PM2.5</c:v>
                </c:pt>
                <c:pt idx="2">
                  <c:v>BENZENE</c:v>
                </c:pt>
              </c:strCache>
            </c:strRef>
          </c:cat>
          <c:val>
            <c:numRef>
              <c:f>Sheet1!$D$21:$D$23</c:f>
              <c:numCache>
                <c:formatCode>0.0</c:formatCode>
                <c:ptCount val="3"/>
                <c:pt idx="0">
                  <c:v>54.784946236559222</c:v>
                </c:pt>
                <c:pt idx="1">
                  <c:v>5.5427843596112254</c:v>
                </c:pt>
                <c:pt idx="2">
                  <c:v>39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76882288"/>
        <c:axId val="76897704"/>
      </c:barChart>
      <c:catAx>
        <c:axId val="76882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76897704"/>
        <c:crosses val="autoZero"/>
        <c:auto val="1"/>
        <c:lblAlgn val="ctr"/>
        <c:lblOffset val="100"/>
        <c:noMultiLvlLbl val="0"/>
      </c:catAx>
      <c:valAx>
        <c:axId val="7689770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7688228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weight</c:v>
                </c:pt>
              </c:strCache>
            </c:strRef>
          </c:tx>
          <c:invertIfNegative val="0"/>
          <c:val>
            <c:numRef>
              <c:f>Sheet1!$B$2:$B$11</c:f>
              <c:numCache>
                <c:formatCode>General</c:formatCode>
                <c:ptCount val="10"/>
                <c:pt idx="0">
                  <c:v>200</c:v>
                </c:pt>
                <c:pt idx="1">
                  <c:v>210</c:v>
                </c:pt>
                <c:pt idx="2">
                  <c:v>350</c:v>
                </c:pt>
                <c:pt idx="3">
                  <c:v>87</c:v>
                </c:pt>
                <c:pt idx="4">
                  <c:v>20</c:v>
                </c:pt>
                <c:pt idx="5">
                  <c:v>420</c:v>
                </c:pt>
                <c:pt idx="6">
                  <c:v>59</c:v>
                </c:pt>
                <c:pt idx="7">
                  <c:v>61</c:v>
                </c:pt>
                <c:pt idx="8">
                  <c:v>351</c:v>
                </c:pt>
                <c:pt idx="9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164008"/>
        <c:axId val="76745144"/>
      </c:barChart>
      <c:catAx>
        <c:axId val="771640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Representative Hour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76745144"/>
        <c:crosses val="autoZero"/>
        <c:auto val="1"/>
        <c:lblAlgn val="ctr"/>
        <c:lblOffset val="100"/>
        <c:noMultiLvlLbl val="0"/>
      </c:catAx>
      <c:valAx>
        <c:axId val="767451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Weight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71640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3B280-0E54-1045-A04A-F456579C19B1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4E20-5414-EF47-B757-7CFB76A0E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40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EBA10-CAB9-A341-A4FD-A5E4AFE12041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3728E-78E2-4747-B5E6-35DA76C06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125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Prelinmory</a:t>
            </a:r>
            <a:r>
              <a:rPr lang="en-US" baseline="0" dirty="0" smtClean="0"/>
              <a:t> work. PLEASE don</a:t>
            </a:r>
            <a:r>
              <a:rPr lang="fr-FR" baseline="0" dirty="0" smtClean="0"/>
              <a:t>’</a:t>
            </a:r>
            <a:r>
              <a:rPr lang="en-US" baseline="0" dirty="0" smtClean="0"/>
              <a:t>t cite this!!!!!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728E-78E2-4747-B5E6-35DA76C065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32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728E-78E2-4747-B5E6-35DA76C065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23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 smtClean="0"/>
              <a:t>2005 vs. 2010 emission for NC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We did only primary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Fann</a:t>
            </a:r>
            <a:r>
              <a:rPr lang="en-US" baseline="0" dirty="0" smtClean="0"/>
              <a:t> looked at all cause, </a:t>
            </a:r>
            <a:r>
              <a:rPr lang="en-US" baseline="0" dirty="0" err="1" smtClean="0"/>
              <a:t>Caiazzo</a:t>
            </a:r>
            <a:r>
              <a:rPr lang="en-US" baseline="0" dirty="0" smtClean="0"/>
              <a:t> look at LC and COPD but with a linear function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Take out 2</a:t>
            </a:r>
            <a:r>
              <a:rPr lang="en-US" baseline="30000" dirty="0" smtClean="0"/>
              <a:t>nd</a:t>
            </a:r>
            <a:r>
              <a:rPr lang="en-US" baseline="0" dirty="0" smtClean="0"/>
              <a:t>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728E-78E2-4747-B5E6-35DA76C065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29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 with </a:t>
            </a:r>
            <a:r>
              <a:rPr lang="en-US" dirty="0" err="1" smtClean="0"/>
              <a:t>Fann</a:t>
            </a:r>
            <a:r>
              <a:rPr lang="en-US" dirty="0" smtClean="0"/>
              <a:t> and </a:t>
            </a:r>
            <a:r>
              <a:rPr lang="en-US" dirty="0" err="1" smtClean="0"/>
              <a:t>Caiazzo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728E-78E2-4747-B5E6-35DA76C065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50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to Alex for option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728E-78E2-4747-B5E6-35DA76C065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22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 with </a:t>
            </a:r>
            <a:r>
              <a:rPr lang="en-US" dirty="0" err="1" smtClean="0"/>
              <a:t>Fann</a:t>
            </a:r>
            <a:r>
              <a:rPr lang="en-US" dirty="0" smtClean="0"/>
              <a:t> and </a:t>
            </a:r>
            <a:r>
              <a:rPr lang="en-US" dirty="0" err="1" smtClean="0"/>
              <a:t>Caiazzo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728E-78E2-4747-B5E6-35DA76C065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50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&gt;25,000: heavy traffic I40: AADT:</a:t>
            </a:r>
            <a:r>
              <a:rPr lang="en-US" baseline="0" dirty="0" smtClean="0"/>
              <a:t> </a:t>
            </a:r>
            <a:r>
              <a:rPr lang="en-US" dirty="0" smtClean="0"/>
              <a:t>74,000 Many</a:t>
            </a:r>
            <a:r>
              <a:rPr lang="en-US" baseline="0" dirty="0" smtClean="0"/>
              <a:t> people live close to heavy traffic roads and roads are harmful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4639B-1D49-E547-A362-C5CBABFD8C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02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&gt;25,000: heavy traffic I40: AADT:</a:t>
            </a:r>
            <a:r>
              <a:rPr lang="en-US" baseline="0" dirty="0" smtClean="0"/>
              <a:t> </a:t>
            </a:r>
            <a:r>
              <a:rPr lang="en-US" dirty="0" smtClean="0"/>
              <a:t>74,000 Many</a:t>
            </a:r>
            <a:r>
              <a:rPr lang="en-US" baseline="0" dirty="0" smtClean="0"/>
              <a:t> people live close to heavy traffic roads and roads are harmful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Add another slide roadway and grid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4639B-1D49-E547-A362-C5CBABFD8C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02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From previous discussions we see first: many people live close to roads so large scale exposure/risk assessment is required and second: TRAP is a localized problem so the exposure metric has to capture this pattern.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465BA-539A-2C47-A8EE-A4C3193563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95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how</a:t>
            </a:r>
            <a:r>
              <a:rPr lang="en-US" baseline="0" dirty="0" smtClean="0"/>
              <a:t> big is Census block. Size. Map showing 36 km and block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728E-78E2-4747-B5E6-35DA76C065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17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out small diagram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728E-78E2-4747-B5E6-35DA76C065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91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</a:t>
            </a:r>
            <a:r>
              <a:rPr lang="en-US" baseline="0" dirty="0" smtClean="0"/>
              <a:t> diagram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4639B-1D49-E547-A362-C5CBABFD8C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37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Emphasize</a:t>
            </a:r>
            <a:r>
              <a:rPr lang="en-US" baseline="0" dirty="0" smtClean="0"/>
              <a:t> MOVES mobile info. Simplify this!!!!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728E-78E2-4747-B5E6-35DA76C065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51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both</a:t>
            </a:r>
            <a:r>
              <a:rPr lang="en-US" baseline="0" dirty="0" smtClean="0"/>
              <a:t> conc. Map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728E-78E2-4747-B5E6-35DA76C065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1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2B62-173C-F846-A7D0-AE21BA152094}" type="datetime1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83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5DADD-30F0-3D42-AB12-2EFD4D837299}" type="datetime1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93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B698-1ACB-864B-AE32-F3ECEF8A63AC}" type="datetime1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18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p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380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F9F8-9E2B-1149-A991-8ED34C3174CA}" type="datetime1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7657-F032-CA44-ABFE-B01A4B465D5B}" type="datetime1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2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5A7E-47D3-EF4B-AD6E-9FBBD8717CB5}" type="datetime1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69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4154-5D33-9D4E-A973-C7B7181105B7}" type="datetime1">
              <a:rPr lang="en-US" smtClean="0"/>
              <a:t>10/6/2015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8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0302-98E1-7247-B57A-09E0F1EF0237}" type="datetime1">
              <a:rPr lang="en-US" smtClean="0"/>
              <a:t>10/6/2015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43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C78B-BA6E-314F-9627-B7C81AEC1F82}" type="datetime1">
              <a:rPr lang="en-US" smtClean="0"/>
              <a:t>10/6/2015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4E14D-66D7-5E41-9CEA-1C80D7886DC9}" type="datetime1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6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3895-BDEA-154F-95FD-B8B00B0F59AB}" type="datetime1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5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467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CD2E7-1DBC-E94A-9A74-B25E11735139}" type="datetime1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0A8FD-C05D-8E4B-BA8D-979F584FEF9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E logo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77" y="0"/>
            <a:ext cx="1640802" cy="49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1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package" Target="../embeddings/Microsoft_Word_Document2.docx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8181" y="2568700"/>
            <a:ext cx="85807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Fine-scale characterization of </a:t>
            </a:r>
            <a:r>
              <a:rPr lang="en-US" sz="4000" dirty="0" smtClean="0"/>
              <a:t>mortality associated with exposure to traffic emission-related PM</a:t>
            </a:r>
            <a:r>
              <a:rPr lang="en-US" sz="4000" baseline="-25000" dirty="0" smtClean="0"/>
              <a:t>2.5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075765" y="23158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130858" y="4507692"/>
            <a:ext cx="368904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/>
              <a:t>Shih Ying Chang (</a:t>
            </a:r>
            <a:r>
              <a:rPr lang="en-US" sz="2400" dirty="0" err="1" smtClean="0"/>
              <a:t>Changsy</a:t>
            </a:r>
            <a:r>
              <a:rPr lang="en-US" sz="2400" dirty="0" smtClean="0"/>
              <a:t>)</a:t>
            </a:r>
          </a:p>
          <a:p>
            <a:r>
              <a:rPr lang="en-US" sz="2400" dirty="0" err="1" smtClean="0"/>
              <a:t>Sarav</a:t>
            </a:r>
            <a:r>
              <a:rPr lang="en-US" sz="2400" dirty="0" smtClean="0"/>
              <a:t> </a:t>
            </a:r>
            <a:r>
              <a:rPr lang="en-US" sz="2400" dirty="0" err="1" smtClean="0"/>
              <a:t>Arunachalam</a:t>
            </a:r>
            <a:endParaRPr lang="en-US" sz="2400" dirty="0" smtClean="0"/>
          </a:p>
          <a:p>
            <a:r>
              <a:rPr lang="en-US" sz="2400" dirty="0" smtClean="0"/>
              <a:t>Marc </a:t>
            </a:r>
            <a:r>
              <a:rPr lang="en-US" sz="2400" dirty="0" err="1" smtClean="0"/>
              <a:t>Serre</a:t>
            </a:r>
            <a:endParaRPr lang="en-US" sz="2400" dirty="0" smtClean="0"/>
          </a:p>
          <a:p>
            <a:r>
              <a:rPr lang="en-US" sz="2400" dirty="0" err="1"/>
              <a:t>Vlad</a:t>
            </a:r>
            <a:r>
              <a:rPr lang="en-US" sz="2400" dirty="0"/>
              <a:t> </a:t>
            </a:r>
            <a:r>
              <a:rPr lang="en-US" sz="2400" dirty="0" err="1" smtClean="0"/>
              <a:t>Isakov</a:t>
            </a:r>
            <a:endParaRPr lang="en-US" sz="2400" dirty="0" smtClean="0"/>
          </a:p>
          <a:p>
            <a:r>
              <a:rPr lang="en-US" sz="2400" dirty="0" smtClean="0"/>
              <a:t>William </a:t>
            </a:r>
            <a:r>
              <a:rPr lang="en-US" sz="2400" dirty="0" err="1" smtClean="0"/>
              <a:t>Vizuete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761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4120"/>
            <a:ext cx="8229600" cy="68446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Modeling Domain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4983" y="170036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Introduction       Objectives       Study Design       </a:t>
            </a:r>
            <a:r>
              <a:rPr lang="en-US" sz="2000" dirty="0" smtClean="0">
                <a:solidFill>
                  <a:srgbClr val="1F497D"/>
                </a:solidFill>
              </a:rPr>
              <a:t>Methodology</a:t>
            </a:r>
            <a:r>
              <a:rPr lang="en-US" sz="2000" dirty="0" smtClean="0">
                <a:solidFill>
                  <a:schemeClr val="bg1"/>
                </a:solidFill>
              </a:rPr>
              <a:t>       Results      Summary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93079" y="6170703"/>
            <a:ext cx="3538207" cy="684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1F497D"/>
                </a:solidFill>
              </a:rPr>
              <a:t>Study period: 2010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2050" name="Picture 2" descr="http://www.myaffordablefurniture.com/v/vspfiles/templates/affordable/images/usa-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661" y="749915"/>
            <a:ext cx="3375811" cy="196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14" descr="C:\Users\changsy\Google Drive\paper_near_road\new figures\NC_domain.tif"/>
          <p:cNvPicPr/>
          <p:nvPr/>
        </p:nvPicPr>
        <p:blipFill>
          <a:blip r:embed="rId3"/>
          <a:srcRect l="3702" t="5518" r="2111" b="57810"/>
          <a:stretch>
            <a:fillRect/>
          </a:stretch>
        </p:blipFill>
        <p:spPr bwMode="auto">
          <a:xfrm>
            <a:off x="946142" y="2645623"/>
            <a:ext cx="6754330" cy="352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677891" y="1731171"/>
            <a:ext cx="573831" cy="25873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946143" y="1989903"/>
            <a:ext cx="5731748" cy="6557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251722" y="2031468"/>
            <a:ext cx="448750" cy="6876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40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19134" y="6356350"/>
            <a:ext cx="2133600" cy="365125"/>
          </a:xfrm>
        </p:spPr>
        <p:txBody>
          <a:bodyPr/>
          <a:lstStyle/>
          <a:p>
            <a:fld id="{A9B0A8FD-C05D-8E4B-BA8D-979F584FEF91}" type="slidenum">
              <a:rPr lang="en-US" smtClean="0"/>
              <a:t>11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6102" y="170036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Introduction       Objectives       Study Design       </a:t>
            </a:r>
            <a:r>
              <a:rPr lang="en-US" sz="2000" dirty="0" smtClean="0">
                <a:solidFill>
                  <a:srgbClr val="1F497D"/>
                </a:solidFill>
              </a:rPr>
              <a:t>Methodology</a:t>
            </a:r>
            <a:r>
              <a:rPr lang="en-US" sz="2000" dirty="0" smtClean="0">
                <a:solidFill>
                  <a:schemeClr val="bg1"/>
                </a:solidFill>
              </a:rPr>
              <a:t>       Results      Summary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5301" y="894814"/>
            <a:ext cx="6497899" cy="605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Develop emission inputs for R-LINE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38667" y="2525354"/>
            <a:ext cx="8631044" cy="2614480"/>
            <a:chOff x="338667" y="2525354"/>
            <a:chExt cx="8631044" cy="2614480"/>
          </a:xfrm>
        </p:grpSpPr>
        <p:sp>
          <p:nvSpPr>
            <p:cNvPr id="16" name="Rectangle 15"/>
            <p:cNvSpPr/>
            <p:nvPr/>
          </p:nvSpPr>
          <p:spPr>
            <a:xfrm>
              <a:off x="2500604" y="2525354"/>
              <a:ext cx="4077052" cy="584775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FF00"/>
                  </a:solidFill>
                </a:rPr>
                <a:t>MOVES emission factor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63000" y="4565174"/>
              <a:ext cx="1906711" cy="523220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Road type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38667" y="4555059"/>
              <a:ext cx="2283993" cy="584775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00"/>
                  </a:solidFill>
                </a:rPr>
                <a:t>Vehicle type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22552" y="4565174"/>
              <a:ext cx="2180219" cy="523219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Temperature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028437" y="4565173"/>
              <a:ext cx="1133186" cy="56893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Speed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42325" y="3835572"/>
              <a:ext cx="0" cy="7192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571159" y="3835572"/>
              <a:ext cx="0" cy="7192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787266" y="3834094"/>
              <a:ext cx="0" cy="7192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886243" y="3835787"/>
              <a:ext cx="0" cy="7192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642325" y="3835572"/>
              <a:ext cx="6243918" cy="93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520167" y="3125600"/>
              <a:ext cx="0" cy="7192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338667" y="1554032"/>
            <a:ext cx="6464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MOVES: </a:t>
            </a:r>
            <a:r>
              <a:rPr lang="en-US" sz="2400" dirty="0" err="1" smtClean="0"/>
              <a:t>MOtor</a:t>
            </a:r>
            <a:r>
              <a:rPr lang="en-US" sz="2400" dirty="0" smtClean="0"/>
              <a:t> Vehicle Emission Simulator 2010b</a:t>
            </a:r>
            <a:endParaRPr lang="en-US" sz="2400" dirty="0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29307" y="5191569"/>
            <a:ext cx="2085151" cy="109153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FHWA </a:t>
            </a:r>
          </a:p>
          <a:p>
            <a:pPr marL="0" indent="0">
              <a:buNone/>
            </a:pPr>
            <a:r>
              <a:rPr lang="en-US" dirty="0" smtClean="0"/>
              <a:t>Statistic series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3028437" y="5225376"/>
            <a:ext cx="1291923" cy="87874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National Emission Inventory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622551" y="5275145"/>
            <a:ext cx="2180219" cy="54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National Weather Service sites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7104960" y="5275145"/>
            <a:ext cx="1761949" cy="1007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FHWA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Freight Analysis Framework 3</a:t>
            </a:r>
          </a:p>
        </p:txBody>
      </p:sp>
    </p:spTree>
    <p:extLst>
      <p:ext uri="{BB962C8B-B14F-4D97-AF65-F5344CB8AC3E}">
        <p14:creationId xmlns:p14="http://schemas.microsoft.com/office/powerpoint/2010/main" val="174541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2" y="952521"/>
            <a:ext cx="6505366" cy="1063362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METeorologically</a:t>
            </a:r>
            <a:r>
              <a:rPr lang="en-US" sz="3600" dirty="0" smtClean="0"/>
              <a:t> Averaging for Risk and Exposure  (METARE)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645" y="2303545"/>
            <a:ext cx="8855862" cy="76105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Use representative hours instead of actual hourly meteorological data</a:t>
            </a:r>
          </a:p>
          <a:p>
            <a:r>
              <a:rPr lang="en-US" dirty="0" smtClean="0"/>
              <a:t>Scale model output to annual average concentration </a:t>
            </a:r>
            <a:r>
              <a:rPr lang="en-US" dirty="0"/>
              <a:t>u</a:t>
            </a:r>
            <a:r>
              <a:rPr lang="en-US" dirty="0" smtClean="0"/>
              <a:t>sing weights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7F5CE407-6216-4202-80E4-A30DC2F709B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1488" y="3195910"/>
            <a:ext cx="2988138" cy="46166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 year: 8760 hours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137" y="4163086"/>
            <a:ext cx="4573585" cy="46166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FFFF00"/>
                </a:solidFill>
              </a:rPr>
              <a:t>Monin-Obukhov</a:t>
            </a:r>
            <a:r>
              <a:rPr lang="en-US" sz="1200" dirty="0" smtClean="0">
                <a:solidFill>
                  <a:srgbClr val="FFFF00"/>
                </a:solidFill>
              </a:rPr>
              <a:t> length: 5 categories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Unstable, Slightly Unstable, Neutral, Slightly Stable, Stable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8108" y="4680554"/>
            <a:ext cx="2916920" cy="46166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Wind Direction: 4 categories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North, East, South, West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6217" y="5212363"/>
            <a:ext cx="2078679" cy="46166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Wind Speed: 5 categories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 0~1, 1~2, 2~4, 4~7, &gt;7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832" y="4029043"/>
            <a:ext cx="4804389" cy="17847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5" idx="2"/>
          </p:cNvCxnSpPr>
          <p:nvPr/>
        </p:nvCxnSpPr>
        <p:spPr>
          <a:xfrm>
            <a:off x="2555557" y="3657575"/>
            <a:ext cx="0" cy="371468"/>
          </a:xfrm>
          <a:prstGeom prst="straightConnector1">
            <a:avLst/>
          </a:prstGeom>
          <a:ln w="60325"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555557" y="5813774"/>
            <a:ext cx="0" cy="366301"/>
          </a:xfrm>
          <a:prstGeom prst="straightConnector1">
            <a:avLst/>
          </a:prstGeom>
          <a:ln w="60325"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20112" y="6176162"/>
            <a:ext cx="2870890" cy="46166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 year: 100 hours </a:t>
            </a:r>
            <a:endParaRPr lang="en-US" sz="2400" dirty="0">
              <a:solidFill>
                <a:srgbClr val="FFFF00"/>
              </a:solidFill>
            </a:endParaRPr>
          </a:p>
        </p:txBody>
      </p:sp>
      <p:graphicFrame>
        <p:nvGraphicFramePr>
          <p:cNvPr id="23" name="Chart 22"/>
          <p:cNvGraphicFramePr>
            <a:graphicFrameLocks/>
          </p:cNvGraphicFramePr>
          <p:nvPr>
            <p:extLst/>
          </p:nvPr>
        </p:nvGraphicFramePr>
        <p:xfrm>
          <a:off x="5545666" y="4029043"/>
          <a:ext cx="3160888" cy="1784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4" name="Straight Arrow Connector 23"/>
          <p:cNvCxnSpPr>
            <a:stCxn id="9" idx="3"/>
            <a:endCxn id="23" idx="1"/>
          </p:cNvCxnSpPr>
          <p:nvPr/>
        </p:nvCxnSpPr>
        <p:spPr>
          <a:xfrm>
            <a:off x="4854221" y="4921409"/>
            <a:ext cx="691445" cy="0"/>
          </a:xfrm>
          <a:prstGeom prst="straightConnector1">
            <a:avLst/>
          </a:prstGeom>
          <a:ln w="60325"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566102" y="170036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Introduction       Objectives       Study Design       </a:t>
            </a:r>
            <a:r>
              <a:rPr lang="en-US" sz="2000" dirty="0" smtClean="0">
                <a:solidFill>
                  <a:srgbClr val="1F497D"/>
                </a:solidFill>
              </a:rPr>
              <a:t>Methodology</a:t>
            </a:r>
            <a:r>
              <a:rPr lang="en-US" sz="2000" dirty="0" smtClean="0">
                <a:solidFill>
                  <a:schemeClr val="bg1"/>
                </a:solidFill>
              </a:rPr>
              <a:t>       Results      Summary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62575" y="6022273"/>
            <a:ext cx="22972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Chang et. al., STOTEN 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2823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0185" y="669701"/>
            <a:ext cx="3991429" cy="5693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CMAQ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0808"/>
            <a:ext cx="2133600" cy="365125"/>
          </a:xfrm>
        </p:spPr>
        <p:txBody>
          <a:bodyPr/>
          <a:lstStyle/>
          <a:p>
            <a:fld id="{A9B0A8FD-C05D-8E4B-BA8D-979F584FEF91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6102" y="170036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Introduction       Objectives       Study Design       </a:t>
            </a:r>
            <a:r>
              <a:rPr lang="en-US" sz="2000" dirty="0" smtClean="0">
                <a:solidFill>
                  <a:srgbClr val="1F497D"/>
                </a:solidFill>
              </a:rPr>
              <a:t>Methodology</a:t>
            </a:r>
            <a:r>
              <a:rPr lang="en-US" sz="2000" dirty="0" smtClean="0">
                <a:solidFill>
                  <a:schemeClr val="bg1"/>
                </a:solidFill>
              </a:rPr>
              <a:t>       Results      Summary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822" y="1457145"/>
            <a:ext cx="2331039" cy="73866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CAM-</a:t>
            </a:r>
            <a:r>
              <a:rPr lang="en-US" sz="2800" dirty="0" err="1" smtClean="0">
                <a:solidFill>
                  <a:srgbClr val="FFFF00"/>
                </a:solidFill>
              </a:rPr>
              <a:t>Chem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1400" dirty="0" smtClean="0">
                <a:solidFill>
                  <a:srgbClr val="FFFF00"/>
                </a:solidFill>
              </a:rPr>
              <a:t>(initial/boundary conditions)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2415" y="1471160"/>
            <a:ext cx="1162541" cy="73052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NEI</a:t>
            </a:r>
          </a:p>
          <a:p>
            <a:pPr algn="ctr"/>
            <a:r>
              <a:rPr lang="en-US" sz="1050" dirty="0" smtClean="0">
                <a:solidFill>
                  <a:srgbClr val="FFFF00"/>
                </a:solidFill>
              </a:rPr>
              <a:t>(other emissions)</a:t>
            </a:r>
            <a:endParaRPr lang="en-US" sz="105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6599" y="1471161"/>
            <a:ext cx="1799443" cy="73866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MOVES</a:t>
            </a:r>
          </a:p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(on-road emission)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62435" y="2548847"/>
            <a:ext cx="1818989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F497D"/>
                </a:solidFill>
              </a:rPr>
              <a:t>SMOKE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63629" y="2547794"/>
            <a:ext cx="1711164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F497D"/>
                </a:solidFill>
              </a:rPr>
              <a:t>WRF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64660" y="3909208"/>
            <a:ext cx="1818989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F497D"/>
                </a:solidFill>
              </a:rPr>
              <a:t>CMAQ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511727" y="2220764"/>
            <a:ext cx="0" cy="19540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64998" y="2208740"/>
            <a:ext cx="0" cy="332429"/>
          </a:xfrm>
          <a:prstGeom prst="straightConnector1">
            <a:avLst/>
          </a:prstGeom>
          <a:ln w="25400"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215469" y="2209515"/>
            <a:ext cx="0" cy="332429"/>
          </a:xfrm>
          <a:prstGeom prst="straightConnector1">
            <a:avLst/>
          </a:prstGeom>
          <a:ln w="25400"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5" idx="1"/>
          </p:cNvCxnSpPr>
          <p:nvPr/>
        </p:nvCxnSpPr>
        <p:spPr>
          <a:xfrm>
            <a:off x="2511727" y="4170818"/>
            <a:ext cx="1252933" cy="0"/>
          </a:xfrm>
          <a:prstGeom prst="straightConnector1">
            <a:avLst/>
          </a:prstGeom>
          <a:ln w="25400"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074067" y="3071014"/>
            <a:ext cx="0" cy="10998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15" idx="0"/>
          </p:cNvCxnSpPr>
          <p:nvPr/>
        </p:nvCxnSpPr>
        <p:spPr>
          <a:xfrm flipH="1">
            <a:off x="4674155" y="3072067"/>
            <a:ext cx="11802" cy="837141"/>
          </a:xfrm>
          <a:prstGeom prst="straightConnector1">
            <a:avLst/>
          </a:prstGeom>
          <a:ln w="25400"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5583651" y="4174820"/>
            <a:ext cx="2490416" cy="9885"/>
          </a:xfrm>
          <a:prstGeom prst="straightConnector1">
            <a:avLst/>
          </a:prstGeom>
          <a:ln w="25400"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51861" y="5102645"/>
            <a:ext cx="3496812" cy="95410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6600"/>
                </a:solidFill>
              </a:rPr>
              <a:t>JAN and JUL, 2010</a:t>
            </a:r>
          </a:p>
          <a:p>
            <a:pPr algn="ctr"/>
            <a:r>
              <a:rPr lang="en-US" sz="2800" dirty="0" smtClean="0">
                <a:solidFill>
                  <a:srgbClr val="FF6600"/>
                </a:solidFill>
              </a:rPr>
              <a:t>CONUS 36x36-km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918422" y="4432428"/>
            <a:ext cx="0" cy="670217"/>
          </a:xfrm>
          <a:prstGeom prst="straightConnector1">
            <a:avLst/>
          </a:prstGeom>
          <a:ln w="25400"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946210" y="4432428"/>
            <a:ext cx="4234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Base case: with all emission </a:t>
            </a:r>
          </a:p>
          <a:p>
            <a:r>
              <a:rPr lang="en-US" dirty="0"/>
              <a:t>Sensitivity case:  without roadway emission</a:t>
            </a:r>
          </a:p>
        </p:txBody>
      </p:sp>
    </p:spTree>
    <p:extLst>
      <p:ext uri="{BB962C8B-B14F-4D97-AF65-F5344CB8AC3E}">
        <p14:creationId xmlns:p14="http://schemas.microsoft.com/office/powerpoint/2010/main" val="176139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impact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102" y="3053835"/>
            <a:ext cx="8229600" cy="15875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Log-linear function</a:t>
            </a:r>
          </a:p>
          <a:p>
            <a:pPr marL="0" indent="0">
              <a:buNone/>
            </a:pPr>
            <a:r>
              <a:rPr lang="en-US" i="1" dirty="0" smtClean="0">
                <a:latin typeface="Times New Roman"/>
                <a:cs typeface="Times New Roman"/>
              </a:rPr>
              <a:t>		</a:t>
            </a:r>
            <a:r>
              <a:rPr lang="en-US" sz="2400" i="1" dirty="0" smtClean="0">
                <a:latin typeface="Times New Roman"/>
                <a:cs typeface="Times New Roman"/>
              </a:rPr>
              <a:t>RR</a:t>
            </a:r>
            <a:r>
              <a:rPr lang="en-US" sz="2400" i="1" dirty="0">
                <a:latin typeface="Times New Roman"/>
                <a:cs typeface="Times New Roman"/>
              </a:rPr>
              <a:t>=</a:t>
            </a:r>
            <a:r>
              <a:rPr lang="en-US" sz="2400" i="1" dirty="0" err="1">
                <a:latin typeface="Times New Roman"/>
                <a:cs typeface="Times New Roman"/>
              </a:rPr>
              <a:t>exp</a:t>
            </a:r>
            <a:r>
              <a:rPr lang="en-US" sz="2400" i="1" dirty="0">
                <a:latin typeface="Times New Roman"/>
                <a:cs typeface="Times New Roman"/>
              </a:rPr>
              <a:t>(β⋅</a:t>
            </a:r>
            <a:r>
              <a:rPr lang="en-US" sz="2400" i="1" dirty="0" err="1">
                <a:latin typeface="Times New Roman"/>
                <a:cs typeface="Times New Roman"/>
              </a:rPr>
              <a:t>Δx</a:t>
            </a:r>
            <a:r>
              <a:rPr lang="en-US" sz="2400" i="1" dirty="0">
                <a:latin typeface="Times New Roman"/>
                <a:cs typeface="Times New Roman"/>
              </a:rPr>
              <a:t>)</a:t>
            </a:r>
            <a:r>
              <a:rPr lang="en-US" sz="2400" dirty="0" smtClean="0">
                <a:effectLst/>
                <a:latin typeface="Times New Roman"/>
                <a:cs typeface="Times New Roman"/>
              </a:rPr>
              <a:t> </a:t>
            </a: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i="1" dirty="0" smtClean="0">
                <a:cs typeface="Times New Roman"/>
              </a:rPr>
              <a:t>             </a:t>
            </a:r>
            <a:r>
              <a:rPr lang="en-US" sz="2400" i="1" dirty="0" err="1" smtClean="0">
                <a:cs typeface="Times New Roman"/>
              </a:rPr>
              <a:t>Δx</a:t>
            </a:r>
            <a:r>
              <a:rPr lang="en-US" sz="2400" i="1" dirty="0" smtClean="0">
                <a:cs typeface="Times New Roman"/>
              </a:rPr>
              <a:t>: concentration change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6102" y="170036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Introduction       Objectives       Study Design       </a:t>
            </a:r>
            <a:r>
              <a:rPr lang="en-US" sz="2000" dirty="0" smtClean="0">
                <a:solidFill>
                  <a:srgbClr val="1F497D"/>
                </a:solidFill>
              </a:rPr>
              <a:t>Methodology</a:t>
            </a:r>
            <a:r>
              <a:rPr lang="en-US" sz="2000" dirty="0" smtClean="0">
                <a:solidFill>
                  <a:schemeClr val="bg1"/>
                </a:solidFill>
              </a:rPr>
              <a:t>       Results      Summary  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868209"/>
              </p:ext>
            </p:extLst>
          </p:nvPr>
        </p:nvGraphicFramePr>
        <p:xfrm>
          <a:off x="-1747159" y="1609497"/>
          <a:ext cx="8175641" cy="273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Document" r:id="rId3" imgW="5486400" imgH="177800" progId="Word.Document.12">
                  <p:embed/>
                </p:oleObj>
              </mc:Choice>
              <mc:Fallback>
                <p:oleObj name="Document" r:id="rId3" imgW="5486400" imgH="177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747159" y="1609497"/>
                        <a:ext cx="8175641" cy="2739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720780"/>
              </p:ext>
            </p:extLst>
          </p:nvPr>
        </p:nvGraphicFramePr>
        <p:xfrm>
          <a:off x="-1175658" y="2005237"/>
          <a:ext cx="6952336" cy="434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Document" r:id="rId5" imgW="5486400" imgH="342900" progId="Word.Document.12">
                  <p:embed/>
                </p:oleObj>
              </mc:Choice>
              <mc:Fallback>
                <p:oleObj name="Document" r:id="rId5" imgW="5486400" imgH="342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175658" y="2005237"/>
                        <a:ext cx="6952336" cy="434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>
          <a:xfrm>
            <a:off x="3767772" y="1139369"/>
            <a:ext cx="4107543" cy="1917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Mort: mortality</a:t>
            </a:r>
          </a:p>
          <a:p>
            <a:pPr marL="0" indent="0">
              <a:buNone/>
            </a:pPr>
            <a:r>
              <a:rPr lang="en-US" sz="2000" dirty="0" smtClean="0"/>
              <a:t>Y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: baseline mortality rate</a:t>
            </a:r>
          </a:p>
          <a:p>
            <a:pPr marL="0" indent="0">
              <a:buNone/>
            </a:pPr>
            <a:r>
              <a:rPr lang="en-US" sz="2000" dirty="0" smtClean="0"/>
              <a:t>PAF: population attributable factor</a:t>
            </a:r>
          </a:p>
          <a:p>
            <a:pPr marL="0" indent="0">
              <a:buNone/>
            </a:pPr>
            <a:r>
              <a:rPr lang="en-US" sz="2000" dirty="0"/>
              <a:t>p</a:t>
            </a:r>
            <a:r>
              <a:rPr lang="en-US" sz="2000" dirty="0" smtClean="0"/>
              <a:t>op: population</a:t>
            </a:r>
          </a:p>
          <a:p>
            <a:pPr marL="0" indent="0">
              <a:buNone/>
            </a:pPr>
            <a:r>
              <a:rPr lang="en-US" sz="2000" dirty="0" smtClean="0"/>
              <a:t>RR: relative risk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5211" y="5850162"/>
            <a:ext cx="4443185" cy="6032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66102" y="4641335"/>
            <a:ext cx="560922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Integrated exposure-response (IER)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Chronic obstructive pulmonary disease (COPD)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Lung Cancer, Stroke, Ischemic heart disease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67772" y="6453414"/>
            <a:ext cx="2130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Wingdings"/>
              </a:rPr>
              <a:t>(Burnett </a:t>
            </a:r>
            <a:r>
              <a:rPr lang="en-US" dirty="0">
                <a:sym typeface="Wingdings"/>
              </a:rPr>
              <a:t>et al., </a:t>
            </a:r>
            <a:r>
              <a:rPr lang="en-US" dirty="0" smtClean="0">
                <a:sym typeface="Wingdings"/>
              </a:rPr>
              <a:t>2014)</a:t>
            </a:r>
            <a:endParaRPr lang="en-US" baseline="300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642222"/>
              </p:ext>
            </p:extLst>
          </p:nvPr>
        </p:nvGraphicFramePr>
        <p:xfrm>
          <a:off x="4960257" y="3204020"/>
          <a:ext cx="402408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7812"/>
                <a:gridCol w="1216273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PM2.5 </a:t>
                      </a:r>
                      <a:r>
                        <a:rPr lang="en-US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10 μg/m</a:t>
                      </a:r>
                      <a:r>
                        <a:rPr lang="en-US" sz="1800" b="1" kern="1200" baseline="30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3 </a:t>
                      </a:r>
                      <a:r>
                        <a:rPr lang="en-US" sz="18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(</a:t>
                      </a:r>
                      <a:r>
                        <a:rPr lang="en-US" sz="1800" b="0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Krewski</a:t>
                      </a:r>
                      <a:r>
                        <a:rPr lang="en-US" sz="18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et al., 2009)</a:t>
                      </a:r>
                      <a:endParaRPr lang="en-US" baseline="30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Cardiopulmonary disease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RR = 1.128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Lung Cancer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RR = 1.142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4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293"/>
            <a:ext cx="840255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Primary PM</a:t>
            </a:r>
            <a:r>
              <a:rPr lang="en-US" baseline="-25000" dirty="0" smtClean="0"/>
              <a:t>2.5</a:t>
            </a:r>
            <a:r>
              <a:rPr lang="en-US" dirty="0" smtClean="0"/>
              <a:t> from on-road emission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Traffic_CMAQ_PM25_piedmo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t="31018" r="11807" b="34722"/>
          <a:stretch/>
        </p:blipFill>
        <p:spPr>
          <a:xfrm>
            <a:off x="0" y="1956908"/>
            <a:ext cx="4572000" cy="2875309"/>
          </a:xfrm>
          <a:prstGeom prst="rect">
            <a:avLst/>
          </a:prstGeom>
        </p:spPr>
      </p:pic>
      <p:pic>
        <p:nvPicPr>
          <p:cNvPr id="6" name="Picture 5" descr="Spatial_traffic_con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56908"/>
            <a:ext cx="4572000" cy="34395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3270" y="1517386"/>
            <a:ext cx="1006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cs typeface="Times New Roman"/>
              </a:rPr>
              <a:t>CMAQ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6389584" y="1555291"/>
            <a:ext cx="931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cs typeface="Times New Roman"/>
              </a:rPr>
              <a:t>RLINE</a:t>
            </a:r>
            <a:endParaRPr lang="en-US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66102" y="29253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Introduction       Objectives       Study Design       Methodology       </a:t>
            </a:r>
            <a:r>
              <a:rPr lang="en-US" sz="2000" dirty="0" smtClean="0">
                <a:solidFill>
                  <a:schemeClr val="tx2"/>
                </a:solidFill>
              </a:rPr>
              <a:t>Results</a:t>
            </a:r>
            <a:r>
              <a:rPr lang="en-US" sz="2000" dirty="0" smtClean="0">
                <a:solidFill>
                  <a:schemeClr val="bg1"/>
                </a:solidFill>
              </a:rPr>
              <a:t>      Summary 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1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6102" y="29253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Introduction       Objectives       Study Design       Methodology       </a:t>
            </a:r>
            <a:r>
              <a:rPr lang="en-US" sz="2000" dirty="0" smtClean="0">
                <a:solidFill>
                  <a:schemeClr val="tx2"/>
                </a:solidFill>
              </a:rPr>
              <a:t>Results</a:t>
            </a:r>
            <a:r>
              <a:rPr lang="en-US" sz="2000" dirty="0" smtClean="0">
                <a:solidFill>
                  <a:schemeClr val="bg1"/>
                </a:solidFill>
              </a:rPr>
              <a:t>      Summary 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Picture 1" descr="Traffic_CMAQ_PM25_piedmo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t="31018" r="11807" b="34722"/>
          <a:stretch/>
        </p:blipFill>
        <p:spPr>
          <a:xfrm>
            <a:off x="333269" y="1121828"/>
            <a:ext cx="3735916" cy="2349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5050" y="771565"/>
            <a:ext cx="1496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cs typeface="Times New Roman"/>
              </a:rPr>
              <a:t>concentration</a:t>
            </a:r>
            <a:endParaRPr lang="en-US" dirty="0"/>
          </a:p>
        </p:txBody>
      </p:sp>
      <p:pic>
        <p:nvPicPr>
          <p:cNvPr id="10" name="Picture 9" descr="Spatial_population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46" y="1082681"/>
            <a:ext cx="3657600" cy="2746183"/>
          </a:xfrm>
          <a:prstGeom prst="rect">
            <a:avLst/>
          </a:prstGeom>
        </p:spPr>
      </p:pic>
      <p:pic>
        <p:nvPicPr>
          <p:cNvPr id="11" name="Picture 10" descr="Spatial_traffic_conc_popweighted_CMAQ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19" y="4026656"/>
            <a:ext cx="3657600" cy="2745861"/>
          </a:xfrm>
          <a:prstGeom prst="rect">
            <a:avLst/>
          </a:prstGeom>
        </p:spPr>
      </p:pic>
      <p:pic>
        <p:nvPicPr>
          <p:cNvPr id="12" name="Picture 11" descr="Spatial_traffic_mortality_CMAQ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13" y="4026656"/>
            <a:ext cx="3657600" cy="27523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40331" y="3714944"/>
            <a:ext cx="3485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cs typeface="Times New Roman"/>
              </a:rPr>
              <a:t>Population weighted concentration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59056" y="3714944"/>
            <a:ext cx="1074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cs typeface="Times New Roman"/>
              </a:rPr>
              <a:t>Mortality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" y="254061"/>
            <a:ext cx="7453746" cy="569345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Estimation from CMAQ (On-road emitted primary PM</a:t>
            </a:r>
            <a:r>
              <a:rPr lang="en-US" sz="2800" baseline="-25000" dirty="0" smtClean="0"/>
              <a:t>2.5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940405" y="771565"/>
            <a:ext cx="1210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cs typeface="Times New Roman"/>
              </a:rPr>
              <a:t>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08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6102" y="88908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Introduction       Objectives       Study Design       Methodology       </a:t>
            </a:r>
            <a:r>
              <a:rPr lang="en-US" sz="2000" dirty="0" smtClean="0">
                <a:solidFill>
                  <a:schemeClr val="tx2"/>
                </a:solidFill>
              </a:rPr>
              <a:t>Results</a:t>
            </a:r>
            <a:r>
              <a:rPr lang="en-US" sz="2000" dirty="0" smtClean="0">
                <a:solidFill>
                  <a:schemeClr val="bg1"/>
                </a:solidFill>
              </a:rPr>
              <a:t>      Summary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4300" y="729230"/>
            <a:ext cx="1496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cs typeface="Times New Roman"/>
              </a:rPr>
              <a:t>concentration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623415" y="729230"/>
            <a:ext cx="1210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cs typeface="Times New Roman"/>
              </a:rPr>
              <a:t>population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40331" y="3736110"/>
            <a:ext cx="3485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cs typeface="Times New Roman"/>
              </a:rPr>
              <a:t>Population weighted concentration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59056" y="3736110"/>
            <a:ext cx="1074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cs typeface="Times New Roman"/>
              </a:rPr>
              <a:t>Mortality</a:t>
            </a:r>
            <a:endParaRPr lang="en-US" dirty="0"/>
          </a:p>
        </p:txBody>
      </p:sp>
      <p:pic>
        <p:nvPicPr>
          <p:cNvPr id="2" name="Picture 1" descr="Spatial_traffic_con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31" y="1059543"/>
            <a:ext cx="3657600" cy="2751678"/>
          </a:xfrm>
          <a:prstGeom prst="rect">
            <a:avLst/>
          </a:prstGeom>
        </p:spPr>
      </p:pic>
      <p:pic>
        <p:nvPicPr>
          <p:cNvPr id="3" name="Picture 2" descr="Spatial_population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46" y="1059543"/>
            <a:ext cx="3657600" cy="2746183"/>
          </a:xfrm>
          <a:prstGeom prst="rect">
            <a:avLst/>
          </a:prstGeom>
        </p:spPr>
      </p:pic>
      <p:pic>
        <p:nvPicPr>
          <p:cNvPr id="8" name="Picture 7" descr="Spatial_traffic_conc_popweighted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31" y="4105442"/>
            <a:ext cx="3657600" cy="2748299"/>
          </a:xfrm>
          <a:prstGeom prst="rect">
            <a:avLst/>
          </a:prstGeom>
        </p:spPr>
      </p:pic>
      <p:pic>
        <p:nvPicPr>
          <p:cNvPr id="12" name="Picture 11" descr="Spatial_traffic_mortality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46" y="4105442"/>
            <a:ext cx="3657600" cy="274811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" y="295626"/>
            <a:ext cx="7744692" cy="569345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Estimation from R-LINE (</a:t>
            </a:r>
            <a:r>
              <a:rPr lang="en-US" sz="2800" dirty="0"/>
              <a:t>On-road emitted primary PM</a:t>
            </a:r>
            <a:r>
              <a:rPr lang="en-US" sz="2800" baseline="-25000" dirty="0"/>
              <a:t>2.5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063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9900" r="10001" b="48484"/>
          <a:stretch/>
        </p:blipFill>
        <p:spPr>
          <a:xfrm>
            <a:off x="133002" y="1933477"/>
            <a:ext cx="4206240" cy="3128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494" y="1832385"/>
            <a:ext cx="4572000" cy="3330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97084" y="1564145"/>
            <a:ext cx="1496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cs typeface="Times New Roman"/>
              </a:rPr>
              <a:t>concentration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82468" y="1564145"/>
            <a:ext cx="1074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cs typeface="Times New Roman"/>
              </a:rPr>
              <a:t>Mortality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66102" y="88908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Introduction       Objectives       Study Design       Methodology       </a:t>
            </a:r>
            <a:r>
              <a:rPr lang="en-US" sz="2000" dirty="0" smtClean="0">
                <a:solidFill>
                  <a:schemeClr val="tx2"/>
                </a:solidFill>
              </a:rPr>
              <a:t>Results</a:t>
            </a:r>
            <a:r>
              <a:rPr lang="en-US" sz="2000" dirty="0" smtClean="0">
                <a:solidFill>
                  <a:schemeClr val="bg1"/>
                </a:solidFill>
              </a:rPr>
              <a:t>      Summary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2" y="611464"/>
            <a:ext cx="7924801" cy="569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Estimation from CMAQ (On-road Secondary PM</a:t>
            </a:r>
            <a:r>
              <a:rPr lang="en-US" sz="2800" baseline="-25000" dirty="0" smtClean="0"/>
              <a:t>2.5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3767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529"/>
            <a:ext cx="8229600" cy="5690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Total traffic emission-related mortality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798" y="6208020"/>
            <a:ext cx="482564" cy="365125"/>
          </a:xfrm>
        </p:spPr>
        <p:txBody>
          <a:bodyPr/>
          <a:lstStyle/>
          <a:p>
            <a:fld id="{A9B0A8FD-C05D-8E4B-BA8D-979F584FEF91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6102" y="170036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Introduction       Objectives       Study Design       Methodology       </a:t>
            </a:r>
            <a:r>
              <a:rPr lang="en-US" sz="2000" dirty="0" smtClean="0">
                <a:solidFill>
                  <a:schemeClr val="tx2"/>
                </a:solidFill>
              </a:rPr>
              <a:t>Results</a:t>
            </a:r>
            <a:r>
              <a:rPr lang="en-US" sz="2000" dirty="0" smtClean="0">
                <a:solidFill>
                  <a:schemeClr val="bg1"/>
                </a:solidFill>
              </a:rPr>
              <a:t>      Summary  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940310"/>
              </p:ext>
            </p:extLst>
          </p:nvPr>
        </p:nvGraphicFramePr>
        <p:xfrm>
          <a:off x="268112" y="2189452"/>
          <a:ext cx="8678330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5666"/>
                <a:gridCol w="1735666"/>
                <a:gridCol w="1735666"/>
                <a:gridCol w="1735666"/>
                <a:gridCol w="173566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Premature mortality </a:t>
                      </a:r>
                    </a:p>
                    <a:p>
                      <a:pPr algn="ctr"/>
                      <a:r>
                        <a:rPr lang="en-US" dirty="0" smtClean="0"/>
                        <a:t>(Primary only)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Premature mortality </a:t>
                      </a:r>
                    </a:p>
                    <a:p>
                      <a:pPr algn="ctr"/>
                      <a:r>
                        <a:rPr lang="en-US" dirty="0" smtClean="0"/>
                        <a:t>(Primary and</a:t>
                      </a:r>
                      <a:r>
                        <a:rPr lang="en-US" baseline="0" dirty="0" smtClean="0"/>
                        <a:t> Secondary</a:t>
                      </a:r>
                      <a:r>
                        <a:rPr lang="en-US" dirty="0" smtClean="0"/>
                        <a:t>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62750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Health impact function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R-LINE 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1°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(block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-level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CMAQ  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1°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(grid-based)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R-LINE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1°+ 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CMAQ 2°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CMAQ traffic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1° + 2°)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Krewski</a:t>
                      </a:r>
                      <a:r>
                        <a:rPr lang="en-US" dirty="0" smtClean="0"/>
                        <a:t> et al. 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225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52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485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312</a:t>
                      </a:r>
                      <a:endParaRPr lang="en-US" sz="2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IER 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23</a:t>
                      </a:r>
                      <a:endParaRPr lang="en-US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/>
                        <a:t>239</a:t>
                      </a:r>
                      <a:endParaRPr lang="en-US" sz="28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/>
                        <a:t>141</a:t>
                      </a:r>
                      <a:endParaRPr lang="en-US" sz="2800" baseline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66102" y="1680973"/>
            <a:ext cx="2993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Current work (2010)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1170204" y="5457787"/>
            <a:ext cx="7320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R-LINE predicts higher premature mortality than CMAQ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6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352" y="893276"/>
            <a:ext cx="8229600" cy="70507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862" y="1666786"/>
            <a:ext cx="4709155" cy="33151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Objectives</a:t>
            </a:r>
          </a:p>
          <a:p>
            <a:r>
              <a:rPr lang="en-US" dirty="0" smtClean="0"/>
              <a:t>Study design</a:t>
            </a:r>
          </a:p>
          <a:p>
            <a:r>
              <a:rPr lang="en-US" dirty="0" smtClean="0"/>
              <a:t>Methodology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07" y="816738"/>
            <a:ext cx="8936182" cy="7644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lower estimate from CMAQ compared to the previous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4689727"/>
            <a:ext cx="8453967" cy="21744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Numbers from previous studies are scaled based on population</a:t>
            </a:r>
          </a:p>
          <a:p>
            <a:r>
              <a:rPr lang="en-US" dirty="0" err="1" smtClean="0"/>
              <a:t>Caiazzo</a:t>
            </a:r>
            <a:r>
              <a:rPr lang="en-US" dirty="0" smtClean="0"/>
              <a:t> et al. used linear function</a:t>
            </a:r>
          </a:p>
          <a:p>
            <a:r>
              <a:rPr lang="en-US" dirty="0" err="1" smtClean="0"/>
              <a:t>Fann</a:t>
            </a:r>
            <a:r>
              <a:rPr lang="en-US" dirty="0" smtClean="0"/>
              <a:t> et al. considered all mobile source </a:t>
            </a:r>
          </a:p>
          <a:p>
            <a:pPr lvl="1"/>
            <a:r>
              <a:rPr lang="en-US" dirty="0" smtClean="0"/>
              <a:t>On-road, non-road, aircraft, and marine vessels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321745"/>
              </p:ext>
            </p:extLst>
          </p:nvPr>
        </p:nvGraphicFramePr>
        <p:xfrm>
          <a:off x="232833" y="2631236"/>
          <a:ext cx="867833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2777"/>
                <a:gridCol w="2892777"/>
                <a:gridCol w="289277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Study</a:t>
                      </a:r>
                      <a:endParaRPr lang="en-US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Health impact  function</a:t>
                      </a:r>
                      <a:endParaRPr lang="en-US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Estimated</a:t>
                      </a:r>
                      <a:r>
                        <a:rPr lang="en-US" baseline="0" dirty="0" smtClean="0"/>
                        <a:t> premature mortality in NC Piedmont</a:t>
                      </a:r>
                      <a:r>
                        <a:rPr lang="en-US" baseline="30000" dirty="0" smtClean="0"/>
                        <a:t>*</a:t>
                      </a:r>
                      <a:endParaRPr lang="en-US" baseline="300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Caiazzo</a:t>
                      </a:r>
                      <a:r>
                        <a:rPr lang="en-US" dirty="0" smtClean="0"/>
                        <a:t> et. 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Linear, EPA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1,125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Fann</a:t>
                      </a:r>
                      <a:r>
                        <a:rPr lang="en-US" baseline="0" dirty="0" smtClean="0"/>
                        <a:t> et. 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Krewski</a:t>
                      </a:r>
                      <a:r>
                        <a:rPr lang="en-US" dirty="0" smtClean="0"/>
                        <a:t> et al. 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This study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Krewski</a:t>
                      </a:r>
                      <a:r>
                        <a:rPr lang="en-US" dirty="0" smtClean="0"/>
                        <a:t> et al. 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566102" y="170036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Introduction       Objectives       Study Design       Methodology       </a:t>
            </a:r>
            <a:r>
              <a:rPr lang="en-US" sz="2000" dirty="0" smtClean="0">
                <a:solidFill>
                  <a:schemeClr val="tx2"/>
                </a:solidFill>
              </a:rPr>
              <a:t>Results</a:t>
            </a:r>
            <a:r>
              <a:rPr lang="en-US" sz="2000" dirty="0" smtClean="0">
                <a:solidFill>
                  <a:schemeClr val="bg1"/>
                </a:solidFill>
              </a:rPr>
              <a:t>      Summary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744393"/>
            <a:ext cx="8911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Results from Chemical Transport models, both primary and secondary PM</a:t>
            </a:r>
            <a:r>
              <a:rPr lang="en-US" sz="2400" baseline="-25000" dirty="0" smtClean="0"/>
              <a:t>2.5</a:t>
            </a:r>
            <a:endParaRPr lang="en-US" sz="2400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0" y="438383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* Estimated from State total (</a:t>
            </a:r>
            <a:r>
              <a:rPr lang="en-US" dirty="0" err="1" smtClean="0"/>
              <a:t>Caiazzo</a:t>
            </a:r>
            <a:r>
              <a:rPr lang="en-US" dirty="0" smtClean="0"/>
              <a:t> et. al) and national total (</a:t>
            </a:r>
            <a:r>
              <a:rPr lang="en-US" dirty="0" err="1" smtClean="0"/>
              <a:t>Fann</a:t>
            </a:r>
            <a:r>
              <a:rPr lang="en-US" dirty="0" smtClean="0"/>
              <a:t> et. al) based on 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67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102" y="484476"/>
            <a:ext cx="7346794" cy="5448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99" y="1198678"/>
            <a:ext cx="9019301" cy="5003981"/>
          </a:xfrm>
        </p:spPr>
        <p:txBody>
          <a:bodyPr>
            <a:normAutofit/>
          </a:bodyPr>
          <a:lstStyle/>
          <a:p>
            <a:r>
              <a:rPr lang="en-US" dirty="0"/>
              <a:t>Improved fine-scale characterization of Primary PM</a:t>
            </a:r>
            <a:r>
              <a:rPr lang="en-US" baseline="-25000" dirty="0"/>
              <a:t>2.5</a:t>
            </a:r>
            <a:r>
              <a:rPr lang="en-US" dirty="0"/>
              <a:t> by R-LINE led to higher premature mortality counts than using CMAQ @ 36x36-km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While </a:t>
            </a:r>
            <a:r>
              <a:rPr lang="en-US" dirty="0"/>
              <a:t>direct comparison not possible due to several confounding issues, method developed here indicates potential underestimation of health risk due to coarser-scale grid resolution used in prior </a:t>
            </a:r>
            <a:r>
              <a:rPr lang="en-US" dirty="0" smtClean="0"/>
              <a:t>studies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6102" y="170036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Introduction       Objectives       Study Design       Methodology       Results      </a:t>
            </a:r>
            <a:r>
              <a:rPr lang="en-US" sz="2000" dirty="0" smtClean="0">
                <a:solidFill>
                  <a:schemeClr val="tx2"/>
                </a:solidFill>
              </a:rPr>
              <a:t>Summary  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1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905459" y="848916"/>
            <a:ext cx="2086420" cy="950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rgbClr val="000000"/>
                </a:solidFill>
              </a:rPr>
              <a:t>EPA</a:t>
            </a:r>
          </a:p>
          <a:p>
            <a:pPr marL="0" indent="0">
              <a:spcBef>
                <a:spcPts val="0"/>
              </a:spcBef>
              <a:buFont typeface="Wingdings 2" pitchFamily="18" charset="2"/>
              <a:buNone/>
            </a:pPr>
            <a:r>
              <a:rPr lang="en-US" i="1" u="sng" dirty="0" smtClean="0">
                <a:solidFill>
                  <a:schemeClr val="tx1"/>
                </a:solidFill>
              </a:rPr>
              <a:t>Neal </a:t>
            </a:r>
            <a:r>
              <a:rPr lang="en-US" i="1" u="sng" dirty="0" err="1" smtClean="0">
                <a:solidFill>
                  <a:schemeClr val="tx1"/>
                </a:solidFill>
              </a:rPr>
              <a:t>Fann</a:t>
            </a:r>
            <a:endParaRPr lang="en-US" i="1" u="sng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7737" y="848916"/>
            <a:ext cx="3508244" cy="1248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UNC ESE </a:t>
            </a:r>
          </a:p>
          <a:p>
            <a:pPr marL="0" indent="0">
              <a:spcBef>
                <a:spcPts val="0"/>
              </a:spcBef>
              <a:buFont typeface="Wingdings 2" pitchFamily="18" charset="2"/>
              <a:buNone/>
            </a:pPr>
            <a:r>
              <a:rPr lang="en-US" i="1" u="sng" dirty="0" smtClean="0">
                <a:solidFill>
                  <a:schemeClr val="tx1"/>
                </a:solidFill>
              </a:rPr>
              <a:t>Raquel Silva</a:t>
            </a:r>
          </a:p>
          <a:p>
            <a:pPr marL="0" indent="0">
              <a:spcBef>
                <a:spcPts val="0"/>
              </a:spcBef>
              <a:buFont typeface="Wingdings 2" pitchFamily="18" charset="2"/>
              <a:buNone/>
            </a:pPr>
            <a:r>
              <a:rPr lang="en-US" i="1" u="sng" dirty="0" err="1" smtClean="0">
                <a:solidFill>
                  <a:schemeClr val="tx1"/>
                </a:solidFill>
              </a:rPr>
              <a:t>Yuqiang</a:t>
            </a:r>
            <a:r>
              <a:rPr lang="en-US" i="1" u="sng" dirty="0" smtClean="0">
                <a:solidFill>
                  <a:schemeClr val="tx1"/>
                </a:solidFill>
              </a:rPr>
              <a:t> </a:t>
            </a:r>
            <a:r>
              <a:rPr lang="en-US" i="1" u="sng" dirty="0">
                <a:solidFill>
                  <a:schemeClr val="tx1"/>
                </a:solidFill>
              </a:rPr>
              <a:t>Z</a:t>
            </a:r>
            <a:r>
              <a:rPr lang="en-US" i="1" u="sng" dirty="0" smtClean="0">
                <a:solidFill>
                  <a:schemeClr val="tx1"/>
                </a:solidFill>
              </a:rPr>
              <a:t>hang</a:t>
            </a:r>
          </a:p>
          <a:p>
            <a:pPr marL="0" indent="0">
              <a:spcBef>
                <a:spcPts val="0"/>
              </a:spcBef>
              <a:buFont typeface="Wingdings 2" pitchFamily="18" charset="2"/>
              <a:buNone/>
            </a:pPr>
            <a:endParaRPr lang="en-US" i="1" u="sng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Font typeface="Wingdings 2" pitchFamily="18" charset="2"/>
              <a:buNone/>
            </a:pPr>
            <a:endParaRPr lang="en-US" i="1" u="sng" dirty="0" smtClean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97737" y="2254452"/>
            <a:ext cx="5710008" cy="2837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rgbClr val="000000"/>
                </a:solidFill>
              </a:rPr>
              <a:t>UNC IE</a:t>
            </a:r>
          </a:p>
          <a:p>
            <a:pPr marL="0" indent="0">
              <a:spcBef>
                <a:spcPts val="0"/>
              </a:spcBef>
              <a:buFont typeface="Wingdings 2" pitchFamily="18" charset="2"/>
              <a:buNone/>
            </a:pPr>
            <a:r>
              <a:rPr lang="en-US" i="1" u="sng" dirty="0" smtClean="0">
                <a:solidFill>
                  <a:srgbClr val="000000"/>
                </a:solidFill>
              </a:rPr>
              <a:t>Matt Woody</a:t>
            </a:r>
          </a:p>
          <a:p>
            <a:pPr marL="0" indent="0">
              <a:spcBef>
                <a:spcPts val="0"/>
              </a:spcBef>
              <a:buFont typeface="Wingdings 2" pitchFamily="18" charset="2"/>
              <a:buNone/>
            </a:pPr>
            <a:r>
              <a:rPr lang="en-US" i="1" u="sng" dirty="0" err="1" smtClean="0">
                <a:solidFill>
                  <a:srgbClr val="000000"/>
                </a:solidFill>
              </a:rPr>
              <a:t>Pradeepa</a:t>
            </a:r>
            <a:r>
              <a:rPr lang="en-US" i="1" u="sng" dirty="0" smtClean="0">
                <a:solidFill>
                  <a:srgbClr val="000000"/>
                </a:solidFill>
              </a:rPr>
              <a:t> </a:t>
            </a:r>
            <a:r>
              <a:rPr lang="en-US" i="1" u="sng" dirty="0" err="1" smtClean="0">
                <a:solidFill>
                  <a:srgbClr val="000000"/>
                </a:solidFill>
              </a:rPr>
              <a:t>Vennam</a:t>
            </a:r>
            <a:endParaRPr lang="en-US" i="1" u="sng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Font typeface="Wingdings 2" pitchFamily="18" charset="2"/>
              <a:buNone/>
            </a:pPr>
            <a:r>
              <a:rPr lang="en-US" i="1" u="sng" dirty="0" smtClean="0">
                <a:solidFill>
                  <a:srgbClr val="000000"/>
                </a:solidFill>
              </a:rPr>
              <a:t>Jiao-Yan Huang</a:t>
            </a:r>
          </a:p>
          <a:p>
            <a:pPr marL="0" indent="0">
              <a:spcBef>
                <a:spcPts val="0"/>
              </a:spcBef>
              <a:buFont typeface="Wingdings 2" pitchFamily="18" charset="2"/>
              <a:buNone/>
            </a:pPr>
            <a:r>
              <a:rPr lang="en-US" i="1" u="sng" dirty="0" smtClean="0">
                <a:solidFill>
                  <a:srgbClr val="000000"/>
                </a:solidFill>
              </a:rPr>
              <a:t>Michelle Snyder</a:t>
            </a:r>
          </a:p>
          <a:p>
            <a:pPr marL="0" indent="0">
              <a:spcBef>
                <a:spcPts val="0"/>
              </a:spcBef>
              <a:buFont typeface="Wingdings 2" pitchFamily="18" charset="2"/>
              <a:buNone/>
            </a:pPr>
            <a:r>
              <a:rPr lang="en-US" i="1" u="sng" dirty="0" smtClean="0">
                <a:solidFill>
                  <a:srgbClr val="000000"/>
                </a:solidFill>
              </a:rPr>
              <a:t>Mohammad </a:t>
            </a:r>
            <a:r>
              <a:rPr lang="en-US" i="1" u="sng" dirty="0" err="1" smtClean="0">
                <a:solidFill>
                  <a:srgbClr val="000000"/>
                </a:solidFill>
              </a:rPr>
              <a:t>Omary</a:t>
            </a:r>
            <a:endParaRPr lang="en-US" i="1" u="sng" dirty="0" smtClean="0">
              <a:solidFill>
                <a:srgbClr val="0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02759" y="2254452"/>
            <a:ext cx="3964184" cy="2153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NC DHHS</a:t>
            </a:r>
          </a:p>
          <a:p>
            <a:pPr marL="0" indent="0">
              <a:spcBef>
                <a:spcPts val="0"/>
              </a:spcBef>
              <a:buFont typeface="Wingdings 2" pitchFamily="18" charset="2"/>
              <a:buNone/>
            </a:pPr>
            <a:r>
              <a:rPr lang="en-US" i="1" u="sng" dirty="0" smtClean="0">
                <a:solidFill>
                  <a:schemeClr val="tx1"/>
                </a:solidFill>
              </a:rPr>
              <a:t>Samuel </a:t>
            </a:r>
            <a:r>
              <a:rPr lang="en-US" i="1" u="sng" dirty="0" err="1" smtClean="0">
                <a:solidFill>
                  <a:schemeClr val="tx1"/>
                </a:solidFill>
              </a:rPr>
              <a:t>Tchwenko</a:t>
            </a:r>
            <a:endParaRPr lang="en-US" i="1" u="sng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Font typeface="Wingdings 2" pitchFamily="18" charset="2"/>
              <a:buNone/>
            </a:pPr>
            <a:r>
              <a:rPr lang="en-US" i="1" u="sng" dirty="0" smtClean="0">
                <a:solidFill>
                  <a:schemeClr val="tx1"/>
                </a:solidFill>
              </a:rPr>
              <a:t>Lauren </a:t>
            </a:r>
            <a:r>
              <a:rPr lang="en-US" i="1" u="sng" dirty="0" err="1" smtClean="0">
                <a:solidFill>
                  <a:schemeClr val="tx1"/>
                </a:solidFill>
              </a:rPr>
              <a:t>Thie</a:t>
            </a:r>
            <a:endParaRPr lang="en-US" i="1" u="sng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Font typeface="Wingdings 2" pitchFamily="18" charset="2"/>
              <a:buNone/>
            </a:pPr>
            <a:r>
              <a:rPr lang="en-US" i="1" u="sng" dirty="0" smtClean="0">
                <a:solidFill>
                  <a:schemeClr val="tx1"/>
                </a:solidFill>
              </a:rPr>
              <a:t>Kathleen Jones-</a:t>
            </a:r>
            <a:r>
              <a:rPr lang="en-US" i="1" u="sng" dirty="0" err="1" smtClean="0">
                <a:solidFill>
                  <a:schemeClr val="tx1"/>
                </a:solidFill>
              </a:rPr>
              <a:t>Vessey</a:t>
            </a:r>
            <a:endParaRPr lang="en-US" i="1" u="sng" dirty="0" smtClean="0">
              <a:solidFill>
                <a:schemeClr val="tx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9906" y="-43607"/>
            <a:ext cx="7346794" cy="764043"/>
          </a:xfrm>
        </p:spPr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36578" y="4795897"/>
            <a:ext cx="71323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The U.S. EPA partially funded this work under EPD12044 to </a:t>
            </a: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UNC-CH. </a:t>
            </a:r>
            <a:r>
              <a:rPr lang="en-US" sz="2000" dirty="0"/>
              <a:t>This </a:t>
            </a:r>
            <a:r>
              <a:rPr lang="en-US" sz="2000" dirty="0" smtClean="0"/>
              <a:t>work </a:t>
            </a:r>
            <a:r>
              <a:rPr lang="en-US" sz="2000" dirty="0"/>
              <a:t>has been subjected to Agency review and </a:t>
            </a:r>
            <a:r>
              <a:rPr lang="en-US" sz="2000" dirty="0" smtClean="0"/>
              <a:t>approved. </a:t>
            </a:r>
            <a:r>
              <a:rPr lang="en-US" sz="2000" dirty="0"/>
              <a:t>Approval does not signify that the contents reflect the views of the Agency nor does mention of trade names or commercial products constitute endorsement or recommendation for use.</a:t>
            </a:r>
          </a:p>
        </p:txBody>
      </p:sp>
    </p:spTree>
    <p:extLst>
      <p:ext uri="{BB962C8B-B14F-4D97-AF65-F5344CB8AC3E}">
        <p14:creationId xmlns:p14="http://schemas.microsoft.com/office/powerpoint/2010/main" val="381087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1683"/>
            <a:ext cx="8464550" cy="4798484"/>
          </a:xfrm>
        </p:spPr>
        <p:txBody>
          <a:bodyPr>
            <a:normAutofit lnSpcReduction="10000"/>
          </a:bodyPr>
          <a:lstStyle/>
          <a:p>
            <a:r>
              <a:rPr lang="en-US" sz="1400" dirty="0" err="1"/>
              <a:t>Rowangould</a:t>
            </a:r>
            <a:r>
              <a:rPr lang="en-US" sz="1400" dirty="0"/>
              <a:t>, G.M., 2013. A census of the US near-roadway population: Public health and environmental justice considerations. Transp. Res. Part D Transp. Environ. 25, 59–67. doi:10.1016/j.trd.2013.08.003</a:t>
            </a:r>
          </a:p>
          <a:p>
            <a:r>
              <a:rPr lang="en-US" sz="1400" dirty="0" err="1" smtClean="0"/>
              <a:t>Caiazzo</a:t>
            </a:r>
            <a:r>
              <a:rPr lang="en-US" sz="1400" dirty="0"/>
              <a:t>, F., Ashok, A., </a:t>
            </a:r>
            <a:r>
              <a:rPr lang="en-US" sz="1400" dirty="0" err="1"/>
              <a:t>Waitz</a:t>
            </a:r>
            <a:r>
              <a:rPr lang="en-US" sz="1400" dirty="0"/>
              <a:t>, I.A., </a:t>
            </a:r>
            <a:r>
              <a:rPr lang="en-US" sz="1400" dirty="0" err="1"/>
              <a:t>Yim</a:t>
            </a:r>
            <a:r>
              <a:rPr lang="en-US" sz="1400" dirty="0"/>
              <a:t>, S.H.L., Barrett, S.R.H., 2013. Air pollution and early deaths in the United States. Part I: Quantifying the impact of major sectors in 2005. Atmos. Environ. 79, 198–208. doi:10.1016/j.atmosenv.2013.05.081</a:t>
            </a:r>
          </a:p>
          <a:p>
            <a:r>
              <a:rPr lang="en-US" sz="1400" dirty="0" err="1" smtClean="0"/>
              <a:t>Fann</a:t>
            </a:r>
            <a:r>
              <a:rPr lang="en-US" sz="1400" dirty="0"/>
              <a:t>, N., </a:t>
            </a:r>
            <a:r>
              <a:rPr lang="en-US" sz="1400" dirty="0" err="1"/>
              <a:t>Lamson</a:t>
            </a:r>
            <a:r>
              <a:rPr lang="en-US" sz="1400" dirty="0"/>
              <a:t>, A.D., </a:t>
            </a:r>
            <a:r>
              <a:rPr lang="en-US" sz="1400" dirty="0" err="1"/>
              <a:t>Anenberg</a:t>
            </a:r>
            <a:r>
              <a:rPr lang="en-US" sz="1400" dirty="0"/>
              <a:t>, S.C., Wesson, K., </a:t>
            </a:r>
            <a:r>
              <a:rPr lang="en-US" sz="1400" dirty="0" err="1"/>
              <a:t>Risley</a:t>
            </a:r>
            <a:r>
              <a:rPr lang="en-US" sz="1400" dirty="0"/>
              <a:t>, D., Hubbell, B.J., 2012. Estimating the national public health burden associated with exposure to ambient PM2.5 and ozone. Risk Anal. 32, 81–95. </a:t>
            </a:r>
            <a:r>
              <a:rPr lang="en-US" sz="1400" dirty="0" smtClean="0"/>
              <a:t>doi:10.1111/j.1539-6924.2011.01630.x</a:t>
            </a:r>
          </a:p>
          <a:p>
            <a:r>
              <a:rPr lang="en-US" sz="1400" dirty="0"/>
              <a:t>U.S. Environmental Protection Agency, 2011. An Overview of Methods for EPA’s National-Scale Air Toxics Assessment [WWW Document]. URL http://www.epa.gov/ttn/atw/nata2005/05pdf/nata_tmd.pdf (accessed 2.20.14</a:t>
            </a:r>
            <a:r>
              <a:rPr lang="en-US" sz="1400" dirty="0" smtClean="0"/>
              <a:t>).</a:t>
            </a:r>
          </a:p>
          <a:p>
            <a:r>
              <a:rPr lang="en-US" sz="1400" dirty="0" err="1"/>
              <a:t>Gauderman</a:t>
            </a:r>
            <a:r>
              <a:rPr lang="en-US" sz="1400" dirty="0"/>
              <a:t>, W.J., </a:t>
            </a:r>
            <a:r>
              <a:rPr lang="en-US" sz="1400" dirty="0" err="1"/>
              <a:t>Vora</a:t>
            </a:r>
            <a:r>
              <a:rPr lang="en-US" sz="1400" dirty="0"/>
              <a:t>, H., McConnell, R., </a:t>
            </a:r>
            <a:r>
              <a:rPr lang="en-US" sz="1400" dirty="0" err="1"/>
              <a:t>Berhane</a:t>
            </a:r>
            <a:r>
              <a:rPr lang="en-US" sz="1400" dirty="0"/>
              <a:t>, K., Gilliland, F., Thomas, D., </a:t>
            </a:r>
            <a:r>
              <a:rPr lang="en-US" sz="1400" dirty="0" err="1"/>
              <a:t>Lurmann</a:t>
            </a:r>
            <a:r>
              <a:rPr lang="en-US" sz="1400" dirty="0"/>
              <a:t>, F., </a:t>
            </a:r>
            <a:r>
              <a:rPr lang="en-US" sz="1400" dirty="0" err="1"/>
              <a:t>Avol</a:t>
            </a:r>
            <a:r>
              <a:rPr lang="en-US" sz="1400" dirty="0"/>
              <a:t>, E., </a:t>
            </a:r>
            <a:r>
              <a:rPr lang="en-US" sz="1400" dirty="0" err="1"/>
              <a:t>Kunzli</a:t>
            </a:r>
            <a:r>
              <a:rPr lang="en-US" sz="1400" dirty="0"/>
              <a:t>, N., </a:t>
            </a:r>
            <a:r>
              <a:rPr lang="en-US" sz="1400" dirty="0" err="1"/>
              <a:t>Jerrett</a:t>
            </a:r>
            <a:r>
              <a:rPr lang="en-US" sz="1400" dirty="0"/>
              <a:t>, M., Peters, J., 2007. Effect of exposure to traffic on lung development from 10 to 18 years of age: a cohort study. Lancet 369, 571–7. </a:t>
            </a:r>
            <a:r>
              <a:rPr lang="en-US" sz="1400" dirty="0" smtClean="0"/>
              <a:t>doi:10.1016/S0140-6736(07)60037-3</a:t>
            </a:r>
          </a:p>
          <a:p>
            <a:r>
              <a:rPr lang="en-US" sz="1400" dirty="0" err="1"/>
              <a:t>Karner</a:t>
            </a:r>
            <a:r>
              <a:rPr lang="en-US" sz="1400" dirty="0"/>
              <a:t>, A.A., </a:t>
            </a:r>
            <a:r>
              <a:rPr lang="en-US" sz="1400" dirty="0" err="1"/>
              <a:t>Eisinger</a:t>
            </a:r>
            <a:r>
              <a:rPr lang="en-US" sz="1400" dirty="0"/>
              <a:t>, D.S., </a:t>
            </a:r>
            <a:r>
              <a:rPr lang="en-US" sz="1400" dirty="0" err="1"/>
              <a:t>Niemeier</a:t>
            </a:r>
            <a:r>
              <a:rPr lang="en-US" sz="1400" dirty="0"/>
              <a:t>, D.A., 2010. Near-roadway air quality: synthesizing the findings from real-world data. Environ. Sci. Technol. 44, 5334–44. </a:t>
            </a:r>
            <a:r>
              <a:rPr lang="en-US" sz="1400" dirty="0" smtClean="0"/>
              <a:t>doi:10.1021/es100008x</a:t>
            </a:r>
          </a:p>
          <a:p>
            <a:r>
              <a:rPr lang="en-US" sz="1400" dirty="0" err="1" smtClean="0"/>
              <a:t>Krewski</a:t>
            </a:r>
            <a:r>
              <a:rPr lang="en-US" sz="1400" dirty="0"/>
              <a:t>, D., </a:t>
            </a:r>
            <a:r>
              <a:rPr lang="en-US" sz="1400" dirty="0" err="1"/>
              <a:t>Jerrett</a:t>
            </a:r>
            <a:r>
              <a:rPr lang="en-US" sz="1400" dirty="0"/>
              <a:t>, M., Burnett, R.T., Ma, R., Hughes, E., Shi, Y., Turner, M.C., Pope, C.I., Thurston, G., </a:t>
            </a:r>
            <a:r>
              <a:rPr lang="en-US" sz="1400" dirty="0" err="1"/>
              <a:t>Calle</a:t>
            </a:r>
            <a:r>
              <a:rPr lang="en-US" sz="1400" dirty="0"/>
              <a:t>, E.E., Thun, M.J., 2009. Extended Follow-Up and Spatial Analysis of the American Cancer Society Study Linking Particulate Air Pollution and Mortality</a:t>
            </a:r>
            <a:r>
              <a:rPr lang="en-US" sz="1400" dirty="0" smtClean="0"/>
              <a:t>.</a:t>
            </a:r>
          </a:p>
          <a:p>
            <a:r>
              <a:rPr lang="en-US" sz="1400" dirty="0"/>
              <a:t>Burnett RT, Pope CA, </a:t>
            </a:r>
            <a:r>
              <a:rPr lang="en-US" sz="1400" dirty="0" err="1"/>
              <a:t>Ezzati</a:t>
            </a:r>
            <a:r>
              <a:rPr lang="en-US" sz="1400" dirty="0"/>
              <a:t> M, Olives C, Lim SS, Mehta S et al. An integrated risk function for estimating the global burden of disease attributable to ambient fine particulate matter exposure. Environ Health </a:t>
            </a:r>
            <a:r>
              <a:rPr lang="en-US" sz="1400" dirty="0" err="1"/>
              <a:t>Perspect</a:t>
            </a:r>
            <a:r>
              <a:rPr lang="en-US" sz="1400" dirty="0"/>
              <a:t> 2014; 122: 397–403</a:t>
            </a:r>
            <a:r>
              <a:rPr lang="en-US" sz="1400" dirty="0" smtClean="0"/>
              <a:t>.</a:t>
            </a:r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11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836" y="2948565"/>
            <a:ext cx="7346794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4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643765"/>
            <a:ext cx="7346794" cy="1143000"/>
          </a:xfrm>
        </p:spPr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5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26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6102" y="170036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Introduction       Objectives       Study Design       </a:t>
            </a:r>
            <a:r>
              <a:rPr lang="en-US" sz="2000" dirty="0" smtClean="0">
                <a:solidFill>
                  <a:srgbClr val="1F497D"/>
                </a:solidFill>
              </a:rPr>
              <a:t>Methodology</a:t>
            </a:r>
            <a:r>
              <a:rPr lang="en-US" sz="2000" dirty="0" smtClean="0">
                <a:solidFill>
                  <a:schemeClr val="bg1"/>
                </a:solidFill>
              </a:rPr>
              <a:t>       Results      Summary 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" name="Picture 10" descr="Copy of Indoor_Study_design - New Page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71" y="543414"/>
            <a:ext cx="2166941" cy="16709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02771" y="543414"/>
            <a:ext cx="1083472" cy="77978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5301" y="592150"/>
            <a:ext cx="6497899" cy="605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Develop emission inputs for R-LINE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5301" y="1866078"/>
            <a:ext cx="8252884" cy="4807994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Speed</a:t>
            </a:r>
          </a:p>
          <a:p>
            <a:pPr lvl="1"/>
            <a:r>
              <a:rPr lang="en-US" dirty="0" smtClean="0"/>
              <a:t>MOVES input data</a:t>
            </a:r>
          </a:p>
          <a:p>
            <a:r>
              <a:rPr lang="en-US" b="1" dirty="0" smtClean="0"/>
              <a:t>Vehicle Type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8 types: </a:t>
            </a:r>
          </a:p>
          <a:p>
            <a:pPr lvl="2"/>
            <a:r>
              <a:rPr lang="en-US" sz="2200" dirty="0" smtClean="0"/>
              <a:t>LDGV, LDGT 1, LDGT 2, HDGV, LDDV, LDDT, HDDV, MC</a:t>
            </a:r>
          </a:p>
          <a:p>
            <a:pPr lvl="2"/>
            <a:r>
              <a:rPr lang="en-US" sz="2200" dirty="0" smtClean="0"/>
              <a:t>Table VM-4 from the FHWA Statistics Series convert with EPA Emission Inventory Improvement Program</a:t>
            </a:r>
          </a:p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b="1" dirty="0" smtClean="0"/>
              <a:t>Road Type</a:t>
            </a:r>
          </a:p>
          <a:p>
            <a:pPr lvl="1"/>
            <a:r>
              <a:rPr lang="en-US" dirty="0" smtClean="0"/>
              <a:t>12 national function class (NFC) types:</a:t>
            </a:r>
          </a:p>
          <a:p>
            <a:pPr lvl="2"/>
            <a:r>
              <a:rPr lang="en-US" sz="2200" dirty="0" smtClean="0"/>
              <a:t>Rural Interstate, Rural Principal Arterial, Rural Minor Arterial, Rural Major Collector, Rural Minor Collector, Rural Local, Urban Interstate, Urban Freeway, Urban Principal Arterial, Urban Minor Arterial, Urban Collector, Urban Local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b="1" dirty="0" smtClean="0"/>
              <a:t>Traffic Count </a:t>
            </a:r>
            <a:endParaRPr lang="en-US" b="1" dirty="0"/>
          </a:p>
          <a:p>
            <a:pPr lvl="1"/>
            <a:r>
              <a:rPr lang="en-US" dirty="0" smtClean="0"/>
              <a:t>Annual Average Daily Traffic</a:t>
            </a:r>
            <a:r>
              <a:rPr lang="en-US" dirty="0"/>
              <a:t> </a:t>
            </a:r>
            <a:r>
              <a:rPr lang="en-US" dirty="0" smtClean="0"/>
              <a:t>(AADT)</a:t>
            </a:r>
          </a:p>
          <a:p>
            <a:r>
              <a:rPr lang="en-US" b="1" dirty="0" smtClean="0"/>
              <a:t>Temperature</a:t>
            </a:r>
            <a:endParaRPr lang="en-US" b="1" dirty="0"/>
          </a:p>
          <a:p>
            <a:pPr lvl="1"/>
            <a:r>
              <a:rPr lang="en-US" dirty="0"/>
              <a:t>Temperature bins in Summer and Winter</a:t>
            </a:r>
          </a:p>
          <a:p>
            <a:pPr lvl="1"/>
            <a:r>
              <a:rPr lang="en-US" dirty="0" smtClean="0"/>
              <a:t>Map with AERMET </a:t>
            </a:r>
            <a:r>
              <a:rPr lang="en-US" dirty="0"/>
              <a:t>output from 824 National Weather Service (NWS) sites in the U.S.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775714" y="1526383"/>
            <a:ext cx="4755292" cy="1368674"/>
            <a:chOff x="4372421" y="1329526"/>
            <a:chExt cx="4559913" cy="1249646"/>
          </a:xfrm>
        </p:grpSpPr>
        <p:sp>
          <p:nvSpPr>
            <p:cNvPr id="16" name="Rectangle 15"/>
            <p:cNvSpPr/>
            <p:nvPr/>
          </p:nvSpPr>
          <p:spPr>
            <a:xfrm>
              <a:off x="5668679" y="1329526"/>
              <a:ext cx="2156367" cy="338554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MOVES emission factor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23530" y="2229159"/>
              <a:ext cx="608804" cy="338554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NFC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372421" y="2240618"/>
              <a:ext cx="1202880" cy="338554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Vehicle type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746863" y="2229159"/>
              <a:ext cx="1349388" cy="338554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Temperature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26445" y="2229159"/>
              <a:ext cx="701355" cy="338554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Speed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968548" y="1930400"/>
              <a:ext cx="0" cy="2945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162348" y="1930400"/>
              <a:ext cx="0" cy="2945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533948" y="1917700"/>
              <a:ext cx="0" cy="2945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616298" y="1930400"/>
              <a:ext cx="0" cy="2945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968548" y="1934208"/>
              <a:ext cx="364775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749711" y="1639679"/>
              <a:ext cx="0" cy="2945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338667" y="1092367"/>
            <a:ext cx="6464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MOVES: </a:t>
            </a:r>
            <a:r>
              <a:rPr lang="en-US" sz="2400" dirty="0" err="1" smtClean="0"/>
              <a:t>MOtor</a:t>
            </a:r>
            <a:r>
              <a:rPr lang="en-US" sz="2400" dirty="0" smtClean="0"/>
              <a:t> Vehicle Emission Simulator 2010b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557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4140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Mortality by distance from roadways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6102" y="170036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Introduction       Objectives       Study Design       Methodology       </a:t>
            </a:r>
            <a:r>
              <a:rPr lang="en-US" sz="2000" dirty="0" smtClean="0">
                <a:solidFill>
                  <a:schemeClr val="tx2"/>
                </a:solidFill>
              </a:rPr>
              <a:t>Results</a:t>
            </a:r>
            <a:r>
              <a:rPr lang="en-US" sz="2000" dirty="0" smtClean="0">
                <a:solidFill>
                  <a:schemeClr val="bg1"/>
                </a:solidFill>
              </a:rPr>
              <a:t>      Summary 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 descr="Death_by_dist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8638"/>
            <a:ext cx="4572000" cy="3529051"/>
          </a:xfrm>
          <a:prstGeom prst="rect">
            <a:avLst/>
          </a:prstGeom>
        </p:spPr>
      </p:pic>
      <p:pic>
        <p:nvPicPr>
          <p:cNvPr id="9" name="Picture 8" descr="accumulated_mortal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94326"/>
            <a:ext cx="4572000" cy="35290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32961" y="3129290"/>
            <a:ext cx="805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50%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6891663" y="2481590"/>
            <a:ext cx="805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72%</a:t>
            </a:r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918201" y="2743200"/>
            <a:ext cx="935362" cy="0"/>
          </a:xfrm>
          <a:prstGeom prst="straightConnector1">
            <a:avLst/>
          </a:prstGeom>
          <a:ln w="66675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930901" y="3390900"/>
            <a:ext cx="935362" cy="0"/>
          </a:xfrm>
          <a:prstGeom prst="straightConnector1">
            <a:avLst/>
          </a:prstGeom>
          <a:ln w="66675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4517" y="5232439"/>
            <a:ext cx="51515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Mortality (K): log-linear function with </a:t>
            </a:r>
            <a:r>
              <a:rPr lang="en-US" dirty="0" err="1" smtClean="0"/>
              <a:t>Krewski</a:t>
            </a:r>
            <a:r>
              <a:rPr lang="en-US" dirty="0" smtClean="0"/>
              <a:t> et al.</a:t>
            </a:r>
          </a:p>
          <a:p>
            <a:r>
              <a:rPr lang="en-US" dirty="0"/>
              <a:t>Mortality </a:t>
            </a:r>
            <a:r>
              <a:rPr lang="en-US" dirty="0" smtClean="0"/>
              <a:t>(IER)</a:t>
            </a:r>
            <a:r>
              <a:rPr lang="en-US" dirty="0"/>
              <a:t>: </a:t>
            </a:r>
            <a:r>
              <a:rPr lang="en-US" dirty="0" smtClean="0"/>
              <a:t>IER </a:t>
            </a:r>
            <a:r>
              <a:rPr lang="en-US" dirty="0"/>
              <a:t>function with </a:t>
            </a:r>
            <a:r>
              <a:rPr lang="en-US" dirty="0" smtClean="0"/>
              <a:t>Burnett </a:t>
            </a:r>
            <a:r>
              <a:rPr lang="en-US" dirty="0"/>
              <a:t>et 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58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7346794" cy="1143000"/>
          </a:xfrm>
        </p:spPr>
        <p:txBody>
          <a:bodyPr/>
          <a:lstStyle/>
          <a:p>
            <a:r>
              <a:rPr lang="en-US" dirty="0" smtClean="0"/>
              <a:t>Mortality vs. DIST. CMAQ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 descr="accumulated_mortality_CMA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00209"/>
            <a:ext cx="4572000" cy="3529050"/>
          </a:xfrm>
          <a:prstGeom prst="rect">
            <a:avLst/>
          </a:prstGeom>
        </p:spPr>
      </p:pic>
      <p:pic>
        <p:nvPicPr>
          <p:cNvPr id="6" name="Picture 5" descr="Death_by_distance_CMAQ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209"/>
            <a:ext cx="4572000" cy="35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01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 in NEI2008 vs. 2005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98" y="1202261"/>
            <a:ext cx="7261902" cy="533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04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4266"/>
            <a:ext cx="8229600" cy="70507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221" y="806614"/>
            <a:ext cx="8042276" cy="51625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importance of on-road emission source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21341" y="1186376"/>
            <a:ext cx="3857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Traffic-related Air Pollutants (TRAPs)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33411" y="1981182"/>
            <a:ext cx="6689895" cy="4740293"/>
            <a:chOff x="1290211" y="1501019"/>
            <a:chExt cx="6689895" cy="4740293"/>
          </a:xfrm>
        </p:grpSpPr>
        <p:grpSp>
          <p:nvGrpSpPr>
            <p:cNvPr id="15" name="Group 14"/>
            <p:cNvGrpSpPr/>
            <p:nvPr/>
          </p:nvGrpSpPr>
          <p:grpSpPr>
            <a:xfrm>
              <a:off x="1290211" y="1509372"/>
              <a:ext cx="6689895" cy="4731940"/>
              <a:chOff x="1227309" y="1527215"/>
              <a:chExt cx="6689895" cy="473194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7309" y="1527215"/>
                <a:ext cx="6689895" cy="4391165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312985" y="5951378"/>
                <a:ext cx="409699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Source: </a:t>
                </a:r>
                <a:r>
                  <a:rPr lang="en-US" sz="1400" dirty="0" err="1" smtClean="0"/>
                  <a:t>Rowangould</a:t>
                </a:r>
                <a:r>
                  <a:rPr lang="en-US" sz="1400" dirty="0" smtClean="0"/>
                  <a:t>, </a:t>
                </a:r>
                <a:r>
                  <a:rPr lang="en-US" sz="1400" i="1" dirty="0" smtClean="0"/>
                  <a:t>Transport Research Part D</a:t>
                </a:r>
                <a:r>
                  <a:rPr lang="en-US" sz="1400" dirty="0" smtClean="0"/>
                  <a:t>, 2013</a:t>
                </a:r>
                <a:endParaRPr lang="en-US" sz="1400" dirty="0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2924747" y="1501019"/>
              <a:ext cx="353666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19% of the U.S. population lives close to roads</a:t>
              </a:r>
              <a:endParaRPr lang="en-US" sz="1400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3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7221" y="170036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tx2"/>
                </a:solidFill>
              </a:rPr>
              <a:t>Introduction</a:t>
            </a:r>
            <a:r>
              <a:rPr lang="en-US" sz="2000" dirty="0" smtClean="0">
                <a:solidFill>
                  <a:schemeClr val="bg1"/>
                </a:solidFill>
              </a:rPr>
              <a:t>       Objectives       Study Design       Methodology       Results      Summary  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33411" y="1880112"/>
            <a:ext cx="6689895" cy="4359944"/>
            <a:chOff x="1485779" y="1575557"/>
            <a:chExt cx="6689895" cy="4359944"/>
          </a:xfrm>
        </p:grpSpPr>
        <p:graphicFrame>
          <p:nvGraphicFramePr>
            <p:cNvPr id="17" name="Chart 16"/>
            <p:cNvGraphicFramePr>
              <a:graphicFrameLocks/>
            </p:cNvGraphicFramePr>
            <p:nvPr>
              <p:extLst/>
            </p:nvPr>
          </p:nvGraphicFramePr>
          <p:xfrm>
            <a:off x="1485779" y="1575557"/>
            <a:ext cx="6689895" cy="40455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3177115" y="5627724"/>
              <a:ext cx="31960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Source: EPA National Emission Inventory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519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571"/>
            <a:ext cx="7346794" cy="1143000"/>
          </a:xfrm>
        </p:spPr>
        <p:txBody>
          <a:bodyPr/>
          <a:lstStyle/>
          <a:p>
            <a:r>
              <a:rPr lang="en-US" dirty="0" smtClean="0"/>
              <a:t>Limitations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9582"/>
            <a:ext cx="8229600" cy="4024745"/>
          </a:xfrm>
        </p:spPr>
        <p:txBody>
          <a:bodyPr>
            <a:normAutofit/>
          </a:bodyPr>
          <a:lstStyle/>
          <a:p>
            <a:r>
              <a:rPr lang="en-US" dirty="0" smtClean="0"/>
              <a:t>Perform uncertainty assessment of current estimates</a:t>
            </a:r>
          </a:p>
          <a:p>
            <a:r>
              <a:rPr lang="en-US" dirty="0" smtClean="0"/>
              <a:t>Additional spatial analyses in 3 metro areas of NC</a:t>
            </a:r>
          </a:p>
          <a:p>
            <a:r>
              <a:rPr lang="en-US" dirty="0" smtClean="0"/>
              <a:t>Expand the work to entire nation</a:t>
            </a:r>
          </a:p>
          <a:p>
            <a:r>
              <a:rPr lang="en-US" dirty="0"/>
              <a:t>NO</a:t>
            </a:r>
            <a:r>
              <a:rPr lang="en-US" baseline="-25000" dirty="0"/>
              <a:t>2</a:t>
            </a:r>
            <a:r>
              <a:rPr lang="en-US" dirty="0"/>
              <a:t> was not considered</a:t>
            </a:r>
          </a:p>
          <a:p>
            <a:pPr lvl="1"/>
            <a:r>
              <a:rPr lang="en-US" dirty="0"/>
              <a:t>New version of R-LINE that converts NO</a:t>
            </a:r>
            <a:r>
              <a:rPr lang="en-US" baseline="-25000" dirty="0"/>
              <a:t>X</a:t>
            </a:r>
            <a:r>
              <a:rPr lang="en-US" dirty="0"/>
              <a:t> to NO</a:t>
            </a:r>
            <a:r>
              <a:rPr lang="en-US" baseline="-25000" dirty="0"/>
              <a:t>2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4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102" y="484476"/>
            <a:ext cx="7346794" cy="5448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99" y="1198678"/>
            <a:ext cx="9019301" cy="56593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Improved fine-scale characterization of Primary PM</a:t>
            </a:r>
            <a:r>
              <a:rPr lang="en-US" baseline="-25000" dirty="0"/>
              <a:t>2.5</a:t>
            </a:r>
            <a:r>
              <a:rPr lang="en-US" dirty="0"/>
              <a:t> by R-LINE led to higher premature mortality counts than using CMAQ @ 36x36-km </a:t>
            </a:r>
            <a:endParaRPr lang="en-US" dirty="0" smtClean="0"/>
          </a:p>
          <a:p>
            <a:r>
              <a:rPr lang="en-US" dirty="0"/>
              <a:t>While direct comparison not possible due to several confounding issues, method developed here indicates potential underestimation of health risk due to coarser-scale grid resolution used in prior </a:t>
            </a:r>
            <a:r>
              <a:rPr lang="en-US" dirty="0" smtClean="0"/>
              <a:t>studies</a:t>
            </a:r>
          </a:p>
          <a:p>
            <a:r>
              <a:rPr lang="en-US" dirty="0" smtClean="0"/>
              <a:t>IER vs. log-linear</a:t>
            </a:r>
          </a:p>
          <a:p>
            <a:pPr lvl="1"/>
            <a:r>
              <a:rPr lang="en-US" dirty="0" smtClean="0"/>
              <a:t>IER is more conservative</a:t>
            </a:r>
          </a:p>
          <a:p>
            <a:pPr lvl="1"/>
            <a:r>
              <a:rPr lang="en-US" dirty="0" smtClean="0"/>
              <a:t>IER considered only 4 diseases</a:t>
            </a:r>
          </a:p>
          <a:p>
            <a:r>
              <a:rPr lang="en-US" dirty="0" smtClean="0"/>
              <a:t>70% of the traffic-related mortality happened within 1,000 meters from the roadway, emphasizing importance of fine-scale characterization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31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6102" y="170036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Introduction       Objectives       Study Design       Methodology       Results      </a:t>
            </a:r>
            <a:r>
              <a:rPr lang="en-US" sz="2000" dirty="0" smtClean="0">
                <a:solidFill>
                  <a:schemeClr val="tx2"/>
                </a:solidFill>
              </a:rPr>
              <a:t>Summary  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6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on-road PM</a:t>
            </a:r>
            <a:r>
              <a:rPr lang="en-US" baseline="-25000" dirty="0" smtClean="0"/>
              <a:t>2.5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3900" y="1417638"/>
            <a:ext cx="7861300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PM</a:t>
            </a:r>
            <a:r>
              <a:rPr lang="en-US" sz="2800" baseline="-25000" dirty="0"/>
              <a:t>2.5</a:t>
            </a:r>
            <a:r>
              <a:rPr lang="en-US" sz="2800" dirty="0"/>
              <a:t> from road transportation causes 53,000 premature death per year (</a:t>
            </a:r>
            <a:r>
              <a:rPr lang="en-US" sz="2800" dirty="0" err="1"/>
              <a:t>Caiazzo</a:t>
            </a:r>
            <a:r>
              <a:rPr lang="en-US" sz="2800" dirty="0"/>
              <a:t> et al. </a:t>
            </a:r>
            <a:r>
              <a:rPr lang="en-US" sz="2800" i="1" dirty="0"/>
              <a:t>Atmos. Environ.</a:t>
            </a:r>
            <a:r>
              <a:rPr lang="en-US" sz="2800" dirty="0"/>
              <a:t> 2013) </a:t>
            </a:r>
            <a:endParaRPr lang="en-US" sz="2800" dirty="0" smtClean="0"/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Largest contributor to premature mortality</a:t>
            </a:r>
            <a:endParaRPr lang="en-US" sz="2800" dirty="0"/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PM</a:t>
            </a:r>
            <a:r>
              <a:rPr lang="en-US" sz="2800" baseline="-25000" dirty="0" smtClean="0"/>
              <a:t>2.5</a:t>
            </a:r>
            <a:r>
              <a:rPr lang="en-US" sz="2800" dirty="0" smtClean="0"/>
              <a:t> from mobile source causes 29,000 </a:t>
            </a:r>
            <a:r>
              <a:rPr lang="en-US" sz="2800" dirty="0"/>
              <a:t>premature death per year (</a:t>
            </a:r>
            <a:r>
              <a:rPr lang="en-US" sz="2800" dirty="0" err="1"/>
              <a:t>Fann</a:t>
            </a:r>
            <a:r>
              <a:rPr lang="en-US" sz="2800" dirty="0"/>
              <a:t> et al. ES&amp;T 2013</a:t>
            </a:r>
            <a:r>
              <a:rPr lang="en-US" sz="2800" dirty="0" smtClean="0"/>
              <a:t>)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Second largest contributor to premature mortality</a:t>
            </a:r>
            <a:endParaRPr lang="en-US" sz="2800" dirty="0"/>
          </a:p>
          <a:p>
            <a:pPr marL="742950" lvl="2" indent="-285750">
              <a:buFont typeface="Arial"/>
              <a:buChar char="•"/>
            </a:pPr>
            <a:endParaRPr lang="en-US" sz="2800" dirty="0" smtClean="0">
              <a:solidFill>
                <a:srgbClr val="FF0000"/>
              </a:solidFill>
            </a:endParaRPr>
          </a:p>
          <a:p>
            <a:pPr indent="-4572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Chemical </a:t>
            </a:r>
            <a:r>
              <a:rPr lang="en-US" sz="2800" dirty="0">
                <a:solidFill>
                  <a:srgbClr val="FF0000"/>
                </a:solidFill>
              </a:rPr>
              <a:t>transport air quality model  was used</a:t>
            </a:r>
          </a:p>
        </p:txBody>
      </p:sp>
    </p:spTree>
    <p:extLst>
      <p:ext uri="{BB962C8B-B14F-4D97-AF65-F5344CB8AC3E}">
        <p14:creationId xmlns:p14="http://schemas.microsoft.com/office/powerpoint/2010/main" val="223248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327" y="170036"/>
            <a:ext cx="8229600" cy="1143000"/>
          </a:xfrm>
        </p:spPr>
        <p:txBody>
          <a:bodyPr/>
          <a:lstStyle/>
          <a:p>
            <a:r>
              <a:rPr lang="en-US" dirty="0" smtClean="0"/>
              <a:t>TRAPs is a localized problem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1214"/>
          <a:stretch/>
        </p:blipFill>
        <p:spPr>
          <a:xfrm>
            <a:off x="545481" y="961585"/>
            <a:ext cx="4672361" cy="5130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581" y="5976614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Concentration varies within a short distance, grid based model can’t capture this spatial variation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9722" y="5638060"/>
            <a:ext cx="2948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Karner</a:t>
            </a:r>
            <a:r>
              <a:rPr lang="en-US" sz="1600" dirty="0" smtClean="0"/>
              <a:t> et al. ES&amp;T. 2010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4113" t="-1496" b="50406"/>
          <a:stretch/>
        </p:blipFill>
        <p:spPr>
          <a:xfrm>
            <a:off x="5854167" y="1486621"/>
            <a:ext cx="2920914" cy="32989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21085" y="4785563"/>
            <a:ext cx="2948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Caiazzo</a:t>
            </a:r>
            <a:r>
              <a:rPr lang="en-US" sz="1600" dirty="0" smtClean="0"/>
              <a:t> et al. Atmos. </a:t>
            </a:r>
            <a:r>
              <a:rPr lang="en-US" sz="1600" dirty="0" err="1" smtClean="0"/>
              <a:t>Env</a:t>
            </a:r>
            <a:r>
              <a:rPr lang="en-US" sz="1600" dirty="0" smtClean="0"/>
              <a:t>. 2013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5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45481" y="170036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tx2"/>
                </a:solidFill>
              </a:rPr>
              <a:t>Introduction</a:t>
            </a:r>
            <a:r>
              <a:rPr lang="en-US" sz="2000" dirty="0" smtClean="0">
                <a:solidFill>
                  <a:schemeClr val="bg1"/>
                </a:solidFill>
              </a:rPr>
              <a:t>       Objectives       Study Design       </a:t>
            </a:r>
            <a:r>
              <a:rPr lang="en-US" sz="2000" dirty="0" smtClean="0">
                <a:solidFill>
                  <a:srgbClr val="FFFFFF"/>
                </a:solidFill>
              </a:rPr>
              <a:t>Methodology</a:t>
            </a:r>
            <a:r>
              <a:rPr lang="en-US" sz="2000" dirty="0" smtClean="0">
                <a:solidFill>
                  <a:schemeClr val="bg1"/>
                </a:solidFill>
              </a:rPr>
              <a:t>       Results      Summary 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4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6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1227" y="170036"/>
            <a:ext cx="6676173" cy="7015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in Chapel Hill region</a:t>
            </a:r>
            <a:endParaRPr lang="en-US" dirty="0"/>
          </a:p>
        </p:txBody>
      </p:sp>
      <p:pic>
        <p:nvPicPr>
          <p:cNvPr id="9" name="Picture 8" descr="Screen Shot 2015-10-02 at 3.00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19" y="871537"/>
            <a:ext cx="5833079" cy="5705347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>
            <a:off x="6223000" y="1623885"/>
            <a:ext cx="412749" cy="1828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099540" y="1623885"/>
            <a:ext cx="4536209" cy="4535424"/>
            <a:chOff x="2099540" y="1623885"/>
            <a:chExt cx="4536209" cy="4535424"/>
          </a:xfrm>
        </p:grpSpPr>
        <p:sp>
          <p:nvSpPr>
            <p:cNvPr id="8" name="Rectangle 7"/>
            <p:cNvSpPr/>
            <p:nvPr/>
          </p:nvSpPr>
          <p:spPr>
            <a:xfrm>
              <a:off x="2099540" y="1623885"/>
              <a:ext cx="4536209" cy="4535424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38600" y="1623885"/>
              <a:ext cx="863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0000"/>
                  </a:solidFill>
                </a:rPr>
                <a:t>36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65800" y="3452685"/>
              <a:ext cx="863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0000"/>
                  </a:solidFill>
                </a:rPr>
                <a:t>36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4902200" y="1623885"/>
              <a:ext cx="1727201" cy="4589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099540" y="1623885"/>
              <a:ext cx="1824760" cy="4589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6223000" y="4283682"/>
              <a:ext cx="406401" cy="187562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017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1173665"/>
            <a:ext cx="853738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000" dirty="0" smtClean="0"/>
              <a:t>Estimate mortality due to traffic-related emissions at fine scales in Central NC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000" dirty="0" smtClean="0"/>
              <a:t>Use dispersion modeling at Census-block scales to estimate primary PM</a:t>
            </a:r>
            <a:r>
              <a:rPr lang="en-US" sz="3000" baseline="-25000" dirty="0" smtClean="0"/>
              <a:t>2.5</a:t>
            </a:r>
            <a:endParaRPr lang="en-US" sz="3000" dirty="0" smtClean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000" dirty="0" smtClean="0"/>
              <a:t>Use CMAQ at 36 x 36-km resolution to estimate primary PM</a:t>
            </a:r>
            <a:r>
              <a:rPr lang="en-US" sz="3000" baseline="-25000" dirty="0" smtClean="0"/>
              <a:t>2.5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000" dirty="0" smtClean="0"/>
              <a:t>Use CMAQ to estimate secondary PM</a:t>
            </a:r>
            <a:r>
              <a:rPr lang="en-US" sz="3000" baseline="-25000" dirty="0" smtClean="0"/>
              <a:t>2.5</a:t>
            </a:r>
            <a:r>
              <a:rPr lang="en-US" sz="3000" dirty="0" smtClean="0"/>
              <a:t> at coarse resolution</a:t>
            </a:r>
          </a:p>
          <a:p>
            <a:pPr marL="285750" indent="-285750">
              <a:buFont typeface="Arial"/>
              <a:buChar char="•"/>
            </a:pPr>
            <a:endParaRPr lang="en-US" sz="3000" dirty="0" smtClean="0"/>
          </a:p>
          <a:p>
            <a:pPr marL="285750" indent="-285750">
              <a:buFont typeface="Arial"/>
              <a:buChar char="•"/>
            </a:pPr>
            <a:r>
              <a:rPr lang="en-US" sz="3000" dirty="0" smtClean="0"/>
              <a:t>Compare with prior studies that used only coarse resolution grid-based modeling </a:t>
            </a:r>
            <a:endParaRPr lang="en-US" sz="30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0296"/>
            <a:ext cx="8229600" cy="705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7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9459" y="168730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Introduction       </a:t>
            </a:r>
            <a:r>
              <a:rPr lang="en-US" sz="2000" dirty="0" smtClean="0">
                <a:solidFill>
                  <a:srgbClr val="1F497D"/>
                </a:solidFill>
              </a:rPr>
              <a:t>Objectives</a:t>
            </a:r>
            <a:r>
              <a:rPr lang="en-US" sz="2000" dirty="0" smtClean="0">
                <a:solidFill>
                  <a:schemeClr val="bg1"/>
                </a:solidFill>
              </a:rPr>
              <a:t>       Study Design       </a:t>
            </a:r>
            <a:r>
              <a:rPr lang="en-US" sz="2000" dirty="0" smtClean="0">
                <a:solidFill>
                  <a:srgbClr val="FFFFFF"/>
                </a:solidFill>
              </a:rPr>
              <a:t>Methodology</a:t>
            </a:r>
            <a:r>
              <a:rPr lang="en-US" sz="2000" dirty="0" smtClean="0">
                <a:solidFill>
                  <a:schemeClr val="bg1"/>
                </a:solidFill>
              </a:rPr>
              <a:t>       Results      Summary 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0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Screen Shot 2015-10-02 at 3.08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77" y="642937"/>
            <a:ext cx="5833872" cy="598028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99540" y="1623885"/>
            <a:ext cx="4536209" cy="4535424"/>
            <a:chOff x="2099540" y="1623885"/>
            <a:chExt cx="4536209" cy="4535424"/>
          </a:xfrm>
        </p:grpSpPr>
        <p:sp>
          <p:nvSpPr>
            <p:cNvPr id="10" name="Rectangle 9"/>
            <p:cNvSpPr/>
            <p:nvPr/>
          </p:nvSpPr>
          <p:spPr>
            <a:xfrm>
              <a:off x="2099540" y="1623885"/>
              <a:ext cx="4536209" cy="4535424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38600" y="1623885"/>
              <a:ext cx="863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36</a:t>
              </a:r>
              <a:endParaRPr lang="en-US" sz="48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65800" y="3452685"/>
              <a:ext cx="863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0000"/>
                  </a:solidFill>
                </a:rPr>
                <a:t>36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4902200" y="1623885"/>
              <a:ext cx="1727201" cy="4589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099540" y="1623885"/>
              <a:ext cx="1824760" cy="4589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6223000" y="4283682"/>
              <a:ext cx="406401" cy="187562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61227" y="-30163"/>
            <a:ext cx="6676173" cy="7015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in Chapel Hill region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223000" y="1623885"/>
            <a:ext cx="412749" cy="1828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44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036"/>
            <a:ext cx="8229600" cy="1143000"/>
          </a:xfrm>
        </p:spPr>
        <p:txBody>
          <a:bodyPr/>
          <a:lstStyle/>
          <a:p>
            <a:r>
              <a:rPr lang="en-US" dirty="0" smtClean="0"/>
              <a:t>Study design flowchart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A8FD-C05D-8E4B-BA8D-979F584FEF91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Copy of Indoor_Study_design - New Page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59" y="1126086"/>
            <a:ext cx="7254606" cy="559410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66102" y="170036"/>
            <a:ext cx="6769524" cy="281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Introduction       Objectives       </a:t>
            </a:r>
            <a:r>
              <a:rPr lang="en-US" sz="2000" dirty="0" smtClean="0">
                <a:solidFill>
                  <a:srgbClr val="1F497D"/>
                </a:solidFill>
              </a:rPr>
              <a:t>Study Design</a:t>
            </a:r>
            <a:r>
              <a:rPr lang="en-US" sz="2000" dirty="0" smtClean="0">
                <a:solidFill>
                  <a:schemeClr val="bg1"/>
                </a:solidFill>
              </a:rPr>
              <a:t>       </a:t>
            </a:r>
            <a:r>
              <a:rPr lang="en-US" sz="2000" dirty="0" smtClean="0">
                <a:solidFill>
                  <a:srgbClr val="FFFFFF"/>
                </a:solidFill>
              </a:rPr>
              <a:t>Methodology</a:t>
            </a:r>
            <a:r>
              <a:rPr lang="en-US" sz="2000" dirty="0" smtClean="0">
                <a:solidFill>
                  <a:schemeClr val="bg1"/>
                </a:solidFill>
              </a:rPr>
              <a:t>       Results      Summary 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8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3063</TotalTime>
  <Words>1919</Words>
  <Application>Microsoft Office PowerPoint</Application>
  <PresentationFormat>On-screen Show (4:3)</PresentationFormat>
  <Paragraphs>331</Paragraphs>
  <Slides>31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Tahoma</vt:lpstr>
      <vt:lpstr>Times New Roman</vt:lpstr>
      <vt:lpstr>Wingdings</vt:lpstr>
      <vt:lpstr>Wingdings 2</vt:lpstr>
      <vt:lpstr>Office Theme</vt:lpstr>
      <vt:lpstr>Document</vt:lpstr>
      <vt:lpstr>PowerPoint Presentation</vt:lpstr>
      <vt:lpstr>Outline</vt:lpstr>
      <vt:lpstr>Introduction</vt:lpstr>
      <vt:lpstr>Impact of on-road PM2.5</vt:lpstr>
      <vt:lpstr>TRAPs is a localized problem</vt:lpstr>
      <vt:lpstr>Example in Chapel Hill region</vt:lpstr>
      <vt:lpstr>Objectives</vt:lpstr>
      <vt:lpstr>Example in Chapel Hill region</vt:lpstr>
      <vt:lpstr>Study design flowchart</vt:lpstr>
      <vt:lpstr>Modeling Domain</vt:lpstr>
      <vt:lpstr>PowerPoint Presentation</vt:lpstr>
      <vt:lpstr>METeorologically Averaging for Risk and Exposure  (METARE)</vt:lpstr>
      <vt:lpstr>CMAQ</vt:lpstr>
      <vt:lpstr>Health impact function</vt:lpstr>
      <vt:lpstr>Primary PM2.5 from on-road emission</vt:lpstr>
      <vt:lpstr>Estimation from CMAQ (On-road emitted primary PM2.5)</vt:lpstr>
      <vt:lpstr>Estimation from R-LINE (On-road emitted primary PM2.5)</vt:lpstr>
      <vt:lpstr>PowerPoint Presentation</vt:lpstr>
      <vt:lpstr>PowerPoint Presentation</vt:lpstr>
      <vt:lpstr>The lower estimate from CMAQ compared to the previous studies</vt:lpstr>
      <vt:lpstr>Conclusions</vt:lpstr>
      <vt:lpstr>Acknowledgement</vt:lpstr>
      <vt:lpstr>References</vt:lpstr>
      <vt:lpstr>Thank you</vt:lpstr>
      <vt:lpstr>Extra slides</vt:lpstr>
      <vt:lpstr>PowerPoint Presentation</vt:lpstr>
      <vt:lpstr>Mortality by distance from roadways</vt:lpstr>
      <vt:lpstr>Mortality vs. DIST. CMAQ</vt:lpstr>
      <vt:lpstr>Emission in NEI2008 vs. 2005</vt:lpstr>
      <vt:lpstr>Limitations and Future work</vt:lpstr>
      <vt:lpstr>Conclusions</vt:lpstr>
    </vt:vector>
  </TitlesOfParts>
  <Company>UNC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Shih Ying Chang</dc:creator>
  <cp:lastModifiedBy>changsy5</cp:lastModifiedBy>
  <cp:revision>114</cp:revision>
  <dcterms:created xsi:type="dcterms:W3CDTF">2015-09-16T14:33:21Z</dcterms:created>
  <dcterms:modified xsi:type="dcterms:W3CDTF">2015-10-06T11:25:51Z</dcterms:modified>
</cp:coreProperties>
</file>