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779" r:id="rId2"/>
  </p:sldMasterIdLst>
  <p:notesMasterIdLst>
    <p:notesMasterId r:id="rId33"/>
  </p:notesMasterIdLst>
  <p:handoutMasterIdLst>
    <p:handoutMasterId r:id="rId34"/>
  </p:handoutMasterIdLst>
  <p:sldIdLst>
    <p:sldId id="386" r:id="rId3"/>
    <p:sldId id="404" r:id="rId4"/>
    <p:sldId id="424" r:id="rId5"/>
    <p:sldId id="425" r:id="rId6"/>
    <p:sldId id="433" r:id="rId7"/>
    <p:sldId id="439" r:id="rId8"/>
    <p:sldId id="440" r:id="rId9"/>
    <p:sldId id="441" r:id="rId10"/>
    <p:sldId id="442" r:id="rId11"/>
    <p:sldId id="443" r:id="rId12"/>
    <p:sldId id="436" r:id="rId13"/>
    <p:sldId id="432" r:id="rId14"/>
    <p:sldId id="446" r:id="rId15"/>
    <p:sldId id="418" r:id="rId16"/>
    <p:sldId id="417" r:id="rId17"/>
    <p:sldId id="419" r:id="rId18"/>
    <p:sldId id="420" r:id="rId19"/>
    <p:sldId id="421" r:id="rId20"/>
    <p:sldId id="422" r:id="rId21"/>
    <p:sldId id="450" r:id="rId22"/>
    <p:sldId id="423" r:id="rId23"/>
    <p:sldId id="448" r:id="rId24"/>
    <p:sldId id="447" r:id="rId25"/>
    <p:sldId id="449" r:id="rId26"/>
    <p:sldId id="451" r:id="rId27"/>
    <p:sldId id="452" r:id="rId28"/>
    <p:sldId id="427" r:id="rId29"/>
    <p:sldId id="430" r:id="rId30"/>
    <p:sldId id="410" r:id="rId31"/>
    <p:sldId id="362" r:id="rId32"/>
  </p:sldIdLst>
  <p:sldSz cx="9144000" cy="6858000" type="screen4x3"/>
  <p:notesSz cx="7010400" cy="9296400"/>
  <p:embeddedFontLst>
    <p:embeddedFont>
      <p:font typeface="Arial Unicode MS" panose="020B0604020202020204" pitchFamily="34" charset="-128"/>
      <p:regular r:id="rId35"/>
    </p:embeddedFont>
    <p:embeddedFont>
      <p:font typeface="Comic Sans MS" panose="030F0702030302020204" pitchFamily="66" charset="0"/>
      <p:regular r:id="rId36"/>
      <p:bold r:id="rId37"/>
    </p:embeddedFont>
    <p:embeddedFont>
      <p:font typeface="SimSun" panose="02010600030101010101" pitchFamily="2" charset="-122"/>
      <p:regular r:id="rId38"/>
    </p:embeddedFont>
    <p:embeddedFont>
      <p:font typeface="Helvetica" panose="020B0604020202020204" pitchFamily="34" charset="0"/>
      <p:regular r:id="rId39"/>
      <p:bold r:id="rId40"/>
      <p:italic r:id="rId41"/>
      <p:boldItalic r:id="rId42"/>
    </p:embeddedFont>
  </p:embeddedFontLst>
  <p:defaultTextStyle>
    <a:defPPr>
      <a:defRPr lang="zh-TW"/>
    </a:defPPr>
    <a:lvl1pPr algn="l" rtl="0" fontAlgn="base">
      <a:spcBef>
        <a:spcPct val="0"/>
      </a:spcBef>
      <a:spcAft>
        <a:spcPct val="0"/>
      </a:spcAft>
      <a:defRPr kumimoji="1" sz="2400" b="1" kern="1200">
        <a:solidFill>
          <a:srgbClr val="3A601B"/>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sz="2400" b="1" kern="1200">
        <a:solidFill>
          <a:srgbClr val="3A601B"/>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sz="2400" b="1" kern="1200">
        <a:solidFill>
          <a:srgbClr val="3A601B"/>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sz="2400" b="1" kern="1200">
        <a:solidFill>
          <a:srgbClr val="3A601B"/>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sz="2400" b="1" kern="1200">
        <a:solidFill>
          <a:srgbClr val="3A601B"/>
        </a:solidFill>
        <a:latin typeface="Arial" charset="0"/>
        <a:ea typeface="Arial Unicode MS" pitchFamily="34" charset="-128"/>
        <a:cs typeface="Arial Unicode MS" pitchFamily="34" charset="-128"/>
      </a:defRPr>
    </a:lvl5pPr>
    <a:lvl6pPr marL="2286000" algn="l" defTabSz="914400" rtl="0" eaLnBrk="1" latinLnBrk="0" hangingPunct="1">
      <a:defRPr kumimoji="1" sz="2400" b="1" kern="1200">
        <a:solidFill>
          <a:srgbClr val="3A601B"/>
        </a:solidFill>
        <a:latin typeface="Arial" charset="0"/>
        <a:ea typeface="Arial Unicode MS" pitchFamily="34" charset="-128"/>
        <a:cs typeface="Arial Unicode MS" pitchFamily="34" charset="-128"/>
      </a:defRPr>
    </a:lvl6pPr>
    <a:lvl7pPr marL="2743200" algn="l" defTabSz="914400" rtl="0" eaLnBrk="1" latinLnBrk="0" hangingPunct="1">
      <a:defRPr kumimoji="1" sz="2400" b="1" kern="1200">
        <a:solidFill>
          <a:srgbClr val="3A601B"/>
        </a:solidFill>
        <a:latin typeface="Arial" charset="0"/>
        <a:ea typeface="Arial Unicode MS" pitchFamily="34" charset="-128"/>
        <a:cs typeface="Arial Unicode MS" pitchFamily="34" charset="-128"/>
      </a:defRPr>
    </a:lvl7pPr>
    <a:lvl8pPr marL="3200400" algn="l" defTabSz="914400" rtl="0" eaLnBrk="1" latinLnBrk="0" hangingPunct="1">
      <a:defRPr kumimoji="1" sz="2400" b="1" kern="1200">
        <a:solidFill>
          <a:srgbClr val="3A601B"/>
        </a:solidFill>
        <a:latin typeface="Arial" charset="0"/>
        <a:ea typeface="Arial Unicode MS" pitchFamily="34" charset="-128"/>
        <a:cs typeface="Arial Unicode MS" pitchFamily="34" charset="-128"/>
      </a:defRPr>
    </a:lvl8pPr>
    <a:lvl9pPr marL="3657600" algn="l" defTabSz="914400" rtl="0" eaLnBrk="1" latinLnBrk="0" hangingPunct="1">
      <a:defRPr kumimoji="1" sz="2400" b="1" kern="1200">
        <a:solidFill>
          <a:srgbClr val="3A601B"/>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336600"/>
    <a:srgbClr val="009900"/>
    <a:srgbClr val="FFFF00"/>
    <a:srgbClr val="66FF33"/>
    <a:srgbClr val="00CC66"/>
    <a:srgbClr val="00CC00"/>
    <a:srgbClr val="CC99FF"/>
    <a:srgbClr val="CC66FF"/>
    <a:srgbClr val="FF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76" autoAdjust="0"/>
    <p:restoredTop sz="94618" autoAdjust="0"/>
  </p:normalViewPr>
  <p:slideViewPr>
    <p:cSldViewPr>
      <p:cViewPr>
        <p:scale>
          <a:sx n="90" d="100"/>
          <a:sy n="90" d="100"/>
        </p:scale>
        <p:origin x="-215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3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200" b="0">
                <a:solidFill>
                  <a:schemeClr val="tx1"/>
                </a:solidFill>
                <a:latin typeface="Arial" charset="0"/>
              </a:defRPr>
            </a:lvl1pPr>
          </a:lstStyle>
          <a:p>
            <a:pPr>
              <a:defRPr/>
            </a:pPr>
            <a:endParaRPr lang="en-US" altLang="en-US"/>
          </a:p>
        </p:txBody>
      </p:sp>
      <p:sp>
        <p:nvSpPr>
          <p:cNvPr id="8195" name="Rectangle 3"/>
          <p:cNvSpPr>
            <a:spLocks noGrp="1" noChangeArrowheads="1"/>
          </p:cNvSpPr>
          <p:nvPr>
            <p:ph type="dt" sz="quarter"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a:defRPr sz="1200" b="0">
                <a:solidFill>
                  <a:schemeClr val="tx1"/>
                </a:solidFill>
                <a:latin typeface="Arial" charset="0"/>
              </a:defRPr>
            </a:lvl1pPr>
          </a:lstStyle>
          <a:p>
            <a:pPr>
              <a:defRPr/>
            </a:pPr>
            <a:endParaRPr lang="en-US" altLang="en-US"/>
          </a:p>
        </p:txBody>
      </p:sp>
      <p:sp>
        <p:nvSpPr>
          <p:cNvPr id="8196" name="Rectangle 4"/>
          <p:cNvSpPr>
            <a:spLocks noGrp="1" noChangeArrowheads="1"/>
          </p:cNvSpPr>
          <p:nvPr>
            <p:ph type="ftr" sz="quarter" idx="2"/>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200" b="0">
                <a:solidFill>
                  <a:schemeClr val="tx1"/>
                </a:solidFill>
                <a:latin typeface="Arial" charset="0"/>
              </a:defRPr>
            </a:lvl1pPr>
          </a:lstStyle>
          <a:p>
            <a:pPr>
              <a:defRPr/>
            </a:pPr>
            <a:endParaRPr lang="en-US" altLang="en-US"/>
          </a:p>
        </p:txBody>
      </p:sp>
      <p:sp>
        <p:nvSpPr>
          <p:cNvPr id="8197" name="Rectangle 5"/>
          <p:cNvSpPr>
            <a:spLocks noGrp="1" noChangeArrowheads="1"/>
          </p:cNvSpPr>
          <p:nvPr>
            <p:ph type="sldNum" sz="quarter" idx="3"/>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a:defRPr sz="1200" b="0">
                <a:solidFill>
                  <a:schemeClr val="tx1"/>
                </a:solidFill>
                <a:latin typeface="Arial" charset="0"/>
              </a:defRPr>
            </a:lvl1pPr>
          </a:lstStyle>
          <a:p>
            <a:pPr>
              <a:defRPr/>
            </a:pPr>
            <a:fld id="{2D550F07-F05B-4446-B531-3EABBB7270CD}" type="slidenum">
              <a:rPr lang="en-US" altLang="en-US"/>
              <a:pPr>
                <a:defRPr/>
              </a:pPr>
              <a:t>‹#›</a:t>
            </a:fld>
            <a:endParaRPr lang="en-US" altLang="en-US"/>
          </a:p>
        </p:txBody>
      </p:sp>
    </p:spTree>
    <p:extLst>
      <p:ext uri="{BB962C8B-B14F-4D97-AF65-F5344CB8AC3E}">
        <p14:creationId xmlns:p14="http://schemas.microsoft.com/office/powerpoint/2010/main" val="61712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200" b="0">
                <a:solidFill>
                  <a:schemeClr val="tx1"/>
                </a:solidFill>
                <a:latin typeface="Arial" charset="0"/>
              </a:defRPr>
            </a:lvl1pPr>
          </a:lstStyle>
          <a:p>
            <a:pPr>
              <a:defRPr/>
            </a:pPr>
            <a:endParaRPr lang="en-US" altLang="en-US"/>
          </a:p>
        </p:txBody>
      </p:sp>
      <p:sp>
        <p:nvSpPr>
          <p:cNvPr id="11267"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63">
              <a:defRPr sz="1200" b="0">
                <a:solidFill>
                  <a:schemeClr val="tx1"/>
                </a:solidFill>
                <a:latin typeface="Arial" charset="0"/>
              </a:defRPr>
            </a:lvl1pPr>
          </a:lstStyle>
          <a:p>
            <a:pPr>
              <a:defRPr/>
            </a:pPr>
            <a:endParaRPr lang="en-US" altLang="en-US"/>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270"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200" b="0">
                <a:solidFill>
                  <a:schemeClr val="tx1"/>
                </a:solidFill>
                <a:latin typeface="Arial" charset="0"/>
              </a:defRPr>
            </a:lvl1pPr>
          </a:lstStyle>
          <a:p>
            <a:pPr>
              <a:defRPr/>
            </a:pPr>
            <a:endParaRPr lang="en-US" altLang="en-US"/>
          </a:p>
        </p:txBody>
      </p:sp>
      <p:sp>
        <p:nvSpPr>
          <p:cNvPr id="11271"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63">
              <a:defRPr sz="1200" b="0">
                <a:solidFill>
                  <a:schemeClr val="tx1"/>
                </a:solidFill>
                <a:latin typeface="Arial" charset="0"/>
              </a:defRPr>
            </a:lvl1pPr>
          </a:lstStyle>
          <a:p>
            <a:pPr>
              <a:defRPr/>
            </a:pPr>
            <a:fld id="{A91FEC68-BC62-46FB-97DC-DE632002148F}" type="slidenum">
              <a:rPr lang="en-US" altLang="en-US"/>
              <a:pPr>
                <a:defRPr/>
              </a:pPr>
              <a:t>‹#›</a:t>
            </a:fld>
            <a:endParaRPr lang="en-US" altLang="en-US"/>
          </a:p>
        </p:txBody>
      </p:sp>
    </p:spTree>
    <p:extLst>
      <p:ext uri="{BB962C8B-B14F-4D97-AF65-F5344CB8AC3E}">
        <p14:creationId xmlns:p14="http://schemas.microsoft.com/office/powerpoint/2010/main" val="903240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4E866-3728-4452-94E8-341AA1FA459F}" type="slidenum">
              <a:rPr lang="en-US" altLang="en-US"/>
              <a:pPr/>
              <a:t>1</a:t>
            </a:fld>
            <a:endParaRPr lang="en-US" altLang="en-US"/>
          </a:p>
        </p:txBody>
      </p:sp>
      <p:sp>
        <p:nvSpPr>
          <p:cNvPr id="55298" name="Rectangle 2"/>
          <p:cNvSpPr>
            <a:spLocks noGrp="1" noRot="1" noChangeAspect="1" noChangeArrowheads="1" noTextEdit="1"/>
          </p:cNvSpPr>
          <p:nvPr>
            <p:ph type="sldImg"/>
          </p:nvPr>
        </p:nvSpPr>
        <p:spPr>
          <a:xfrm>
            <a:off x="1184275" y="698500"/>
            <a:ext cx="4643438" cy="3482975"/>
          </a:xfrm>
          <a:ln w="12700" cap="flat"/>
        </p:spPr>
      </p:sp>
      <p:sp>
        <p:nvSpPr>
          <p:cNvPr id="55299" name="Rectangle 3"/>
          <p:cNvSpPr>
            <a:spLocks noGrp="1" noChangeArrowheads="1"/>
          </p:cNvSpPr>
          <p:nvPr>
            <p:ph type="body" idx="1"/>
          </p:nvPr>
        </p:nvSpPr>
        <p:spPr>
          <a:ln/>
        </p:spPr>
        <p:txBody>
          <a:bodyPr lIns="93818" tIns="46910" rIns="93818" bIns="46910"/>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9F652C78-852C-40C2-8B54-9FA06160359E}" type="slidenum">
              <a:rPr lang="en-US" altLang="en-US" smtClean="0"/>
              <a:pPr>
                <a:defRPr/>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42950" indent="-285750" defTabSz="931863"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43000" indent="-228600" defTabSz="931863"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00200" indent="-228600" defTabSz="931863"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57400" indent="-228600" defTabSz="931863"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14600" indent="-228600" defTabSz="93186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2971800" indent="-228600" defTabSz="93186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29000" indent="-228600" defTabSz="93186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886200" indent="-228600" defTabSz="93186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BE762AF4-F912-407D-AC4D-4E74ECAE6293}" type="slidenum">
              <a:rPr lang="en-US" altLang="en-US" smtClean="0"/>
              <a:pPr eaLnBrk="1" hangingPunct="1">
                <a:spcBef>
                  <a:spcPct val="0"/>
                </a:spcBef>
              </a:pPr>
              <a:t>30</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This slide shows a grid subdomain located over the Toronto area for which a detailed analysis was performed of emissions source types contributing to the input emissions.</a:t>
            </a:r>
            <a:endParaRPr lang="en-US" altLang="en-US" dirty="0" smtClean="0"/>
          </a:p>
        </p:txBody>
      </p:sp>
      <p:sp>
        <p:nvSpPr>
          <p:cNvPr id="4" name="Slide Number Placeholder 3"/>
          <p:cNvSpPr>
            <a:spLocks noGrp="1"/>
          </p:cNvSpPr>
          <p:nvPr>
            <p:ph type="sldNum" sz="quarter"/>
          </p:nvPr>
        </p:nvSpPr>
        <p:spPr/>
        <p:txBody>
          <a:bodyPr/>
          <a:lstStyle/>
          <a:p>
            <a:pPr>
              <a:defRPr/>
            </a:pPr>
            <a:fld id="{10779695-CF8E-408E-8CC8-E45D11BA63E1}" type="slidenum">
              <a:rPr lang="en-US" altLang="en-US" smtClean="0"/>
              <a:pPr>
                <a:defRPr/>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This table shows the top 10 source types contributing to PM2.5 emissions over this Toronto subdomain in the input emissions files. The first and fourth highest contributors are residential meat-cooking (i.e., </a:t>
            </a:r>
            <a:r>
              <a:rPr lang="en-CA" altLang="en-US" dirty="0" err="1" smtClean="0"/>
              <a:t>BBQing</a:t>
            </a:r>
            <a:r>
              <a:rPr lang="en-CA" altLang="en-US" dirty="0" smtClean="0"/>
              <a:t>) and residential wood combustion, both of which are largely composed of primary organic matter.  Since the simulation period was January and February, when we would expect RWC emissions to be highest and </a:t>
            </a:r>
            <a:r>
              <a:rPr lang="en-CA" altLang="en-US" dirty="0" err="1" smtClean="0"/>
              <a:t>BBQing</a:t>
            </a:r>
            <a:r>
              <a:rPr lang="en-CA" altLang="en-US" dirty="0" smtClean="0"/>
              <a:t> emissions to be lowest for the year, this analysis suggests that problems with the specification of RWC emissions could be a significant source of the </a:t>
            </a:r>
            <a:r>
              <a:rPr lang="en-CA" altLang="en-US" dirty="0" err="1" smtClean="0"/>
              <a:t>overpredictions</a:t>
            </a:r>
            <a:r>
              <a:rPr lang="en-CA" altLang="en-US" dirty="0" smtClean="0"/>
              <a:t>.  Two possible problems are (1) that the 2006 Canadian inventory that was used has too high RWC emissions values for Ontario or (2) that the spatial surrogate used to allocate these emission to the model grid assigned too large a fraction of these emissions to the Toronto region.  </a:t>
            </a:r>
            <a:endParaRPr lang="en-US" altLang="en-US" dirty="0" smtClean="0"/>
          </a:p>
        </p:txBody>
      </p:sp>
      <p:sp>
        <p:nvSpPr>
          <p:cNvPr id="4" name="Slide Number Placeholder 3"/>
          <p:cNvSpPr>
            <a:spLocks noGrp="1"/>
          </p:cNvSpPr>
          <p:nvPr>
            <p:ph type="sldNum" sz="quarter"/>
          </p:nvPr>
        </p:nvSpPr>
        <p:spPr/>
        <p:txBody>
          <a:bodyPr/>
          <a:lstStyle/>
          <a:p>
            <a:pPr>
              <a:defRPr/>
            </a:pPr>
            <a:fld id="{B4F315E0-9DD3-455C-843A-8C3258B231B6}" type="slidenum">
              <a:rPr lang="en-US" altLang="en-US" smtClean="0"/>
              <a:pPr>
                <a:defRPr/>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p:nvPr>
        </p:nvSpPr>
        <p:spPr/>
        <p:txBody>
          <a:bodyPr/>
          <a:lstStyle>
            <a:lvl1pPr eaLnBrk="0" hangingPunct="0">
              <a:spcBef>
                <a:spcPct val="30000"/>
              </a:spcBef>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eaLnBrk="0" hangingPunct="0">
              <a:spcBef>
                <a:spcPct val="30000"/>
              </a:spcBef>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eaLnBrk="0" hangingPunct="0">
              <a:spcBef>
                <a:spcPct val="30000"/>
              </a:spcBef>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eaLnBrk="0" hangingPunct="0">
              <a:spcBef>
                <a:spcPct val="30000"/>
              </a:spcBef>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eaLnBrk="0" hangingPunct="0">
              <a:spcBef>
                <a:spcPct val="30000"/>
              </a:spcBef>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eaLnBrk="1" hangingPunct="1">
              <a:spcBef>
                <a:spcPct val="0"/>
              </a:spcBef>
              <a:buFont typeface="Wingdings" pitchFamily="2" charset="2"/>
              <a:buNone/>
              <a:defRPr/>
            </a:pPr>
            <a:fld id="{D929854D-F73C-47B8-99D9-E8F23C986A01}" type="slidenum">
              <a:rPr lang="en-US" altLang="en-US">
                <a:solidFill>
                  <a:srgbClr val="FFFFFF"/>
                </a:solidFill>
              </a:rPr>
              <a:pPr eaLnBrk="1" hangingPunct="1">
                <a:spcBef>
                  <a:spcPct val="0"/>
                </a:spcBef>
                <a:buFont typeface="Wingdings" pitchFamily="2" charset="2"/>
                <a:buNone/>
                <a:defRPr/>
              </a:pPr>
              <a:t>14</a:t>
            </a:fld>
            <a:endParaRPr lang="en-US" altLang="en-US">
              <a:solidFill>
                <a:srgbClr val="FFFFFF"/>
              </a:solidFill>
            </a:endParaRPr>
          </a:p>
        </p:txBody>
      </p:sp>
      <p:sp>
        <p:nvSpPr>
          <p:cNvPr id="64515" name="Rectangle 2"/>
          <p:cNvSpPr>
            <a:spLocks noGrp="1" noRot="1" noChangeAspect="1" noChangeArrowheads="1" noTextEdit="1"/>
          </p:cNvSpPr>
          <p:nvPr>
            <p:ph type="sldImg"/>
          </p:nvPr>
        </p:nvSpPr>
        <p:spPr>
          <a:xfrm>
            <a:off x="1181100" y="696913"/>
            <a:ext cx="4648200" cy="3486150"/>
          </a:xfrm>
          <a:ln/>
        </p:spPr>
      </p:sp>
      <p:sp>
        <p:nvSpPr>
          <p:cNvPr id="64516" name="Rectangle 3"/>
          <p:cNvSpPr>
            <a:spLocks noGrp="1" noChangeArrowheads="1"/>
          </p:cNvSpPr>
          <p:nvPr>
            <p:ph type="body" idx="1"/>
          </p:nvPr>
        </p:nvSpPr>
        <p:spPr>
          <a:xfrm>
            <a:off x="701040" y="4416426"/>
            <a:ext cx="560832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t>The scale dependence of spatial surrogates is particularly important for urban-scale modelling, say for Toronto or Montreal.  The basic idea is that it is not reasonable to apply the same spatial surrogate “recipe” indefinitely to finer and finer grids.  This is an area that we have been investigating in the past year in support of the high-resolution AQ forecasting that will be carried out during the 2015 Pan Am and Para </a:t>
            </a:r>
            <a:r>
              <a:rPr lang="en-CA" altLang="en-US" dirty="0" err="1" smtClean="0"/>
              <a:t>PanAm</a:t>
            </a:r>
            <a:r>
              <a:rPr lang="en-CA" altLang="en-US" dirty="0" smtClean="0"/>
              <a:t> Games in the Toronto-Hamilton region. </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9F652C78-852C-40C2-8B54-9FA06160359E}" type="slidenum">
              <a:rPr lang="en-US" altLang="en-US" smtClean="0"/>
              <a:pPr>
                <a:defRPr/>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79D13EC6-2A9E-4FD1-9DFD-36562C485524}" type="slidenum">
              <a:rPr lang="en-US" altLang="en-US" smtClean="0"/>
              <a:pPr>
                <a:defRPr/>
              </a:pPr>
              <a:t>16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t>This slide shows 2 possible modifications to the dwelling-count shapefile.  These types of modifications should be appropriate for selected source types, such as local traffic, residential meat-cooking, and residential wood combustion, which would not be expected to increase linearly in proportion to increasing population density.</a:t>
            </a:r>
            <a:endParaRPr lang="en-US" altLang="en-US" smtClean="0"/>
          </a:p>
          <a:p>
            <a:endParaRPr lang="en-US" altLang="en-US" smtClean="0"/>
          </a:p>
        </p:txBody>
      </p:sp>
      <p:sp>
        <p:nvSpPr>
          <p:cNvPr id="4" name="Slide Number Placeholder 3"/>
          <p:cNvSpPr>
            <a:spLocks noGrp="1"/>
          </p:cNvSpPr>
          <p:nvPr>
            <p:ph type="sldNum" sz="quarter"/>
          </p:nvPr>
        </p:nvSpPr>
        <p:spPr/>
        <p:txBody>
          <a:bodyPr/>
          <a:lstStyle/>
          <a:p>
            <a:pPr>
              <a:defRPr/>
            </a:pPr>
            <a:fld id="{25361278-D71A-40B3-9AE2-D4E9AD0744ED}" type="slidenum">
              <a:rPr lang="en-US" altLang="en-US" smtClean="0"/>
              <a:pPr>
                <a:defRPr/>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B9899FCB-5694-4D18-8AA5-6328CC8E6743}" type="slidenum">
              <a:rPr lang="en-US" altLang="en-US" smtClean="0"/>
              <a:pPr>
                <a:defRPr/>
              </a:pPr>
              <a:t>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p:nvPr>
        </p:nvSpPr>
        <p:spPr/>
        <p:txBody>
          <a:bodyPr/>
          <a:lstStyle/>
          <a:p>
            <a:pPr>
              <a:defRPr/>
            </a:pPr>
            <a:fld id="{CD2D4441-3804-47FA-81B6-F39D07A10E5B}" type="slidenum">
              <a:rPr lang="en-US" altLang="en-US" smtClean="0"/>
              <a:pPr>
                <a:defRPr/>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908175" y="1412875"/>
            <a:ext cx="6335713" cy="1470025"/>
          </a:xfrm>
        </p:spPr>
        <p:txBody>
          <a:bodyPr/>
          <a:lstStyle>
            <a:lvl1pPr>
              <a:defRPr/>
            </a:lvl1pPr>
          </a:lstStyle>
          <a:p>
            <a:pPr lvl="0"/>
            <a:r>
              <a:rPr lang="en-US" altLang="zh-TW" noProof="0" smtClean="0"/>
              <a:t>CLICK TO EDIT TITLE </a:t>
            </a:r>
            <a:endParaRPr lang="fr-CA" altLang="en-US" noProof="0" smtClean="0"/>
          </a:p>
        </p:txBody>
      </p:sp>
      <p:sp>
        <p:nvSpPr>
          <p:cNvPr id="21507" name="Rectangle 3"/>
          <p:cNvSpPr>
            <a:spLocks noGrp="1" noChangeArrowheads="1"/>
          </p:cNvSpPr>
          <p:nvPr>
            <p:ph type="subTitle" idx="1"/>
          </p:nvPr>
        </p:nvSpPr>
        <p:spPr>
          <a:xfrm>
            <a:off x="4643438" y="3717925"/>
            <a:ext cx="3600450" cy="1655763"/>
          </a:xfrm>
        </p:spPr>
        <p:txBody>
          <a:bodyPr/>
          <a:lstStyle>
            <a:lvl1pPr marL="0" indent="0">
              <a:buFontTx/>
              <a:buNone/>
              <a:defRPr sz="1800" b="1"/>
            </a:lvl1pPr>
          </a:lstStyle>
          <a:p>
            <a:pPr lvl="0"/>
            <a:r>
              <a:rPr lang="fr-CA" altLang="en-US" noProof="0" smtClean="0"/>
              <a:t>Click to edit the sub-titles</a:t>
            </a:r>
          </a:p>
        </p:txBody>
      </p:sp>
    </p:spTree>
    <p:extLst>
      <p:ext uri="{BB962C8B-B14F-4D97-AF65-F5344CB8AC3E}">
        <p14:creationId xmlns:p14="http://schemas.microsoft.com/office/powerpoint/2010/main" val="64316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1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6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62650" cy="596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929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3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57338"/>
            <a:ext cx="40005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557338"/>
            <a:ext cx="40005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247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153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57338"/>
            <a:ext cx="8153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973513"/>
            <a:ext cx="81534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87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6637" name="Picture 13" descr="fip_can_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95338"/>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4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10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705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00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6206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3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826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423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1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79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665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42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20383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626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60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57338"/>
            <a:ext cx="40005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82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868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58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64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157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086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762000" y="1557338"/>
            <a:ext cx="81534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Text Box 18"/>
          <p:cNvSpPr txBox="1">
            <a:spLocks noChangeArrowheads="1"/>
          </p:cNvSpPr>
          <p:nvPr/>
        </p:nvSpPr>
        <p:spPr bwMode="auto">
          <a:xfrm>
            <a:off x="755650" y="6237288"/>
            <a:ext cx="813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rgbClr val="3A601B"/>
                </a:solidFill>
                <a:latin typeface="Arial" charset="0"/>
                <a:ea typeface="Arial Unicode MS" pitchFamily="34" charset="-128"/>
                <a:cs typeface="Arial Unicode MS" pitchFamily="34" charset="-128"/>
              </a:defRPr>
            </a:lvl1pPr>
            <a:lvl2pPr marL="742950" indent="-285750" eaLnBrk="0" hangingPunct="0">
              <a:defRPr kumimoji="1" sz="2400" b="1">
                <a:solidFill>
                  <a:srgbClr val="3A601B"/>
                </a:solidFill>
                <a:latin typeface="Arial" charset="0"/>
                <a:ea typeface="Arial Unicode MS" pitchFamily="34" charset="-128"/>
                <a:cs typeface="Arial Unicode MS" pitchFamily="34" charset="-128"/>
              </a:defRPr>
            </a:lvl2pPr>
            <a:lvl3pPr marL="1143000" indent="-228600" eaLnBrk="0" hangingPunct="0">
              <a:defRPr kumimoji="1" sz="2400" b="1">
                <a:solidFill>
                  <a:srgbClr val="3A601B"/>
                </a:solidFill>
                <a:latin typeface="Arial" charset="0"/>
                <a:ea typeface="Arial Unicode MS" pitchFamily="34" charset="-128"/>
                <a:cs typeface="Arial Unicode MS" pitchFamily="34" charset="-128"/>
              </a:defRPr>
            </a:lvl3pPr>
            <a:lvl4pPr marL="1600200" indent="-228600" eaLnBrk="0" hangingPunct="0">
              <a:defRPr kumimoji="1" sz="2400" b="1">
                <a:solidFill>
                  <a:srgbClr val="3A601B"/>
                </a:solidFill>
                <a:latin typeface="Arial" charset="0"/>
                <a:ea typeface="Arial Unicode MS" pitchFamily="34" charset="-128"/>
                <a:cs typeface="Arial Unicode MS" pitchFamily="34" charset="-128"/>
              </a:defRPr>
            </a:lvl4pPr>
            <a:lvl5pPr marL="2057400" indent="-228600" eaLnBrk="0" hangingPunct="0">
              <a:defRPr kumimoji="1" sz="2400" b="1">
                <a:solidFill>
                  <a:srgbClr val="3A601B"/>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sz="2400" b="1">
                <a:solidFill>
                  <a:srgbClr val="3A601B"/>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sz="2400" b="1">
                <a:solidFill>
                  <a:srgbClr val="3A601B"/>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sz="2400" b="1">
                <a:solidFill>
                  <a:srgbClr val="3A601B"/>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sz="2400" b="1">
                <a:solidFill>
                  <a:srgbClr val="3A601B"/>
                </a:solidFill>
                <a:latin typeface="Arial" charset="0"/>
                <a:ea typeface="Arial Unicode MS" pitchFamily="34" charset="-128"/>
                <a:cs typeface="Arial Unicode MS" pitchFamily="34" charset="-128"/>
              </a:defRPr>
            </a:lvl9pPr>
          </a:lstStyle>
          <a:p>
            <a:pPr algn="ctr" eaLnBrk="1" hangingPunct="1">
              <a:defRPr/>
            </a:pPr>
            <a:r>
              <a:rPr lang="en-CA" altLang="en-US" sz="1000" b="0" smtClean="0">
                <a:solidFill>
                  <a:schemeClr val="tx1"/>
                </a:solidFill>
              </a:rPr>
              <a:t>DRAFT – Page </a:t>
            </a:r>
            <a:fld id="{D74695F3-3CC6-4962-9895-DB60E32E1C46}" type="slidenum">
              <a:rPr lang="en-CA" altLang="en-US" sz="1000" b="0" smtClean="0">
                <a:solidFill>
                  <a:schemeClr val="tx1"/>
                </a:solidFill>
              </a:rPr>
              <a:pPr algn="ctr" eaLnBrk="1" hangingPunct="1">
                <a:defRPr/>
              </a:pPr>
              <a:t>‹#›</a:t>
            </a:fld>
            <a:r>
              <a:rPr lang="en-CA" altLang="en-US" sz="1000" b="0" smtClean="0">
                <a:solidFill>
                  <a:schemeClr val="tx1"/>
                </a:solidFill>
              </a:rPr>
              <a:t> – </a:t>
            </a:r>
            <a:fld id="{0CBB1216-E3A3-41DF-AD0C-25459B450547}" type="datetime4">
              <a:rPr lang="en-CA" altLang="en-US" sz="1000" b="0" smtClean="0">
                <a:solidFill>
                  <a:schemeClr val="tx1"/>
                </a:solidFill>
              </a:rPr>
              <a:pPr algn="ctr" eaLnBrk="1" hangingPunct="1">
                <a:defRPr/>
              </a:pPr>
              <a:t>October-2-15</a:t>
            </a:fld>
            <a:endParaRPr lang="en-CA" altLang="en-US" sz="1000" b="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4150" algn="l" rtl="0" eaLnBrk="0" fontAlgn="base" hangingPunct="0">
        <a:spcBef>
          <a:spcPct val="20000"/>
        </a:spcBef>
        <a:spcAft>
          <a:spcPct val="0"/>
        </a:spcAft>
        <a:buClr>
          <a:srgbClr val="B89500"/>
        </a:buClr>
        <a:buFont typeface="Arial" charset="0"/>
        <a:buChar char="▪"/>
        <a:defRPr kumimoji="1">
          <a:solidFill>
            <a:schemeClr val="tx1"/>
          </a:solidFill>
          <a:latin typeface="+mn-lt"/>
          <a:ea typeface="+mn-ea"/>
          <a:cs typeface="+mn-cs"/>
        </a:defRPr>
      </a:lvl3pPr>
      <a:lvl4pPr marL="1603375" indent="-228600"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74638"/>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Cliquez et modifiez le titre</a:t>
            </a:r>
          </a:p>
        </p:txBody>
      </p:sp>
      <p:sp>
        <p:nvSpPr>
          <p:cNvPr id="1027" name="Rectangle 3"/>
          <p:cNvSpPr>
            <a:spLocks noGrp="1" noChangeArrowheads="1"/>
          </p:cNvSpPr>
          <p:nvPr>
            <p:ph type="body" idx="1"/>
          </p:nvPr>
        </p:nvSpPr>
        <p:spPr bwMode="auto">
          <a:xfrm>
            <a:off x="762000" y="1600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Cliquez pour modifier les styles du texte du masque</a:t>
            </a:r>
          </a:p>
          <a:p>
            <a:pPr lvl="1"/>
            <a:r>
              <a:rPr lang="en-US" altLang="zh-TW" smtClean="0"/>
              <a:t>Deuxième niveau</a:t>
            </a:r>
          </a:p>
          <a:p>
            <a:pPr lvl="2"/>
            <a:r>
              <a:rPr lang="en-US" altLang="zh-TW" smtClean="0"/>
              <a:t>Troisième niveau</a:t>
            </a:r>
          </a:p>
          <a:p>
            <a:pPr lvl="3"/>
            <a:r>
              <a:rPr lang="en-US" altLang="zh-TW" smtClean="0"/>
              <a:t>Quatrième niveau</a:t>
            </a:r>
          </a:p>
          <a:p>
            <a:pPr lvl="4"/>
            <a:r>
              <a:rPr lang="en-US" altLang="zh-TW" smtClean="0"/>
              <a:t>Cinquième niveau</a:t>
            </a:r>
          </a:p>
        </p:txBody>
      </p:sp>
      <p:sp>
        <p:nvSpPr>
          <p:cNvPr id="1053" name="Line 29"/>
          <p:cNvSpPr>
            <a:spLocks noChangeShapeType="1"/>
          </p:cNvSpPr>
          <p:nvPr userDrawn="1"/>
        </p:nvSpPr>
        <p:spPr bwMode="auto">
          <a:xfrm>
            <a:off x="827088" y="1268413"/>
            <a:ext cx="8316912" cy="0"/>
          </a:xfrm>
          <a:prstGeom prst="line">
            <a:avLst/>
          </a:prstGeom>
          <a:noFill/>
          <a:ln w="28575">
            <a:solidFill>
              <a:srgbClr val="3A60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smtClean="0">
              <a:solidFill>
                <a:srgbClr val="000000"/>
              </a:solidFill>
            </a:endParaRPr>
          </a:p>
        </p:txBody>
      </p:sp>
    </p:spTree>
    <p:extLst>
      <p:ext uri="{BB962C8B-B14F-4D97-AF65-F5344CB8AC3E}">
        <p14:creationId xmlns:p14="http://schemas.microsoft.com/office/powerpoint/2010/main" val="138682271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fontAlgn="base">
        <a:spcBef>
          <a:spcPct val="0"/>
        </a:spcBef>
        <a:spcAft>
          <a:spcPct val="0"/>
        </a:spcAft>
        <a:defRPr kumimoji="1" sz="3600" b="1">
          <a:solidFill>
            <a:srgbClr val="3A601B"/>
          </a:solidFill>
          <a:latin typeface="+mj-lt"/>
          <a:ea typeface="+mj-ea"/>
          <a:cs typeface="+mj-cs"/>
        </a:defRPr>
      </a:lvl1pPr>
      <a:lvl2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fontAlgn="base">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fontAlgn="base">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fontAlgn="base">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fontAlgn="base">
        <a:spcBef>
          <a:spcPct val="20000"/>
        </a:spcBef>
        <a:spcAft>
          <a:spcPct val="0"/>
        </a:spcAft>
        <a:buChar char="–"/>
        <a:defRPr kumimoji="1" sz="1600">
          <a:solidFill>
            <a:schemeClr val="tx1"/>
          </a:solidFill>
          <a:latin typeface="+mn-lt"/>
          <a:ea typeface="+mn-ea"/>
          <a:cs typeface="+mn-cs"/>
        </a:defRPr>
      </a:lvl4pPr>
      <a:lvl5pPr marL="2000250" indent="-190500" algn="l" rtl="0" fontAlgn="base">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838200" y="914400"/>
            <a:ext cx="7772400" cy="1470025"/>
          </a:xfrm>
          <a:noFill/>
          <a:ln/>
        </p:spPr>
        <p:txBody>
          <a:bodyPr lIns="92075" tIns="46038" rIns="92075" bIns="46038"/>
          <a:lstStyle/>
          <a:p>
            <a:r>
              <a:rPr lang="en-US" altLang="en-US" sz="4000">
                <a:latin typeface="Comic Sans MS" pitchFamily="66" charset="0"/>
              </a:rPr>
              <a:t> </a:t>
            </a:r>
          </a:p>
        </p:txBody>
      </p:sp>
      <p:sp>
        <p:nvSpPr>
          <p:cNvPr id="54275" name="Rectangle 3"/>
          <p:cNvSpPr>
            <a:spLocks noGrp="1" noChangeArrowheads="1"/>
          </p:cNvSpPr>
          <p:nvPr>
            <p:ph type="subTitle" idx="1"/>
          </p:nvPr>
        </p:nvSpPr>
        <p:spPr>
          <a:xfrm>
            <a:off x="755576" y="908050"/>
            <a:ext cx="8209037" cy="4537075"/>
          </a:xfrm>
          <a:noFill/>
          <a:ln/>
        </p:spPr>
        <p:txBody>
          <a:bodyPr lIns="92075" tIns="46038" rIns="92075" bIns="46038"/>
          <a:lstStyle/>
          <a:p>
            <a:endParaRPr lang="fr-CA" altLang="en-US" sz="400" b="0" dirty="0">
              <a:solidFill>
                <a:srgbClr val="800000"/>
              </a:solidFill>
              <a:latin typeface="Times New Roman" pitchFamily="18" charset="0"/>
            </a:endParaRPr>
          </a:p>
          <a:p>
            <a:pPr algn="ctr">
              <a:lnSpc>
                <a:spcPct val="110000"/>
              </a:lnSpc>
              <a:spcBef>
                <a:spcPts val="0"/>
              </a:spcBef>
            </a:pPr>
            <a:endParaRPr lang="en-US" altLang="en-US" sz="2000" dirty="0" smtClean="0">
              <a:solidFill>
                <a:srgbClr val="006600"/>
              </a:solidFill>
            </a:endParaRPr>
          </a:p>
          <a:p>
            <a:pPr algn="ctr">
              <a:lnSpc>
                <a:spcPct val="110000"/>
              </a:lnSpc>
              <a:spcBef>
                <a:spcPct val="25000"/>
              </a:spcBef>
            </a:pPr>
            <a:r>
              <a:rPr lang="en-US" sz="2800" dirty="0">
                <a:solidFill>
                  <a:srgbClr val="336600"/>
                </a:solidFill>
              </a:rPr>
              <a:t>Contribution of Improved Spatial Allocation of Emissions to Reducing Urban </a:t>
            </a:r>
            <a:r>
              <a:rPr lang="en-US" sz="2800" dirty="0" err="1">
                <a:solidFill>
                  <a:srgbClr val="336600"/>
                </a:solidFill>
              </a:rPr>
              <a:t>Overpredictions</a:t>
            </a:r>
            <a:r>
              <a:rPr lang="en-US" sz="2800" dirty="0">
                <a:solidFill>
                  <a:srgbClr val="336600"/>
                </a:solidFill>
              </a:rPr>
              <a:t> of NO</a:t>
            </a:r>
            <a:r>
              <a:rPr lang="en-US" sz="2800" baseline="-25000" dirty="0">
                <a:solidFill>
                  <a:srgbClr val="336600"/>
                </a:solidFill>
              </a:rPr>
              <a:t>2</a:t>
            </a:r>
            <a:r>
              <a:rPr lang="en-US" sz="2800" dirty="0">
                <a:solidFill>
                  <a:srgbClr val="336600"/>
                </a:solidFill>
              </a:rPr>
              <a:t> and PM</a:t>
            </a:r>
            <a:r>
              <a:rPr lang="en-US" sz="2800" baseline="-25000" dirty="0">
                <a:solidFill>
                  <a:srgbClr val="336600"/>
                </a:solidFill>
              </a:rPr>
              <a:t>2.5</a:t>
            </a:r>
            <a:r>
              <a:rPr lang="en-US" sz="2800" dirty="0">
                <a:solidFill>
                  <a:srgbClr val="336600"/>
                </a:solidFill>
              </a:rPr>
              <a:t> Concentrations</a:t>
            </a:r>
            <a:endParaRPr lang="en-US" sz="2400" dirty="0" smtClean="0">
              <a:solidFill>
                <a:srgbClr val="336600"/>
              </a:solidFill>
            </a:endParaRPr>
          </a:p>
          <a:p>
            <a:pPr marL="108000"/>
            <a:endParaRPr lang="en-US" u="sng" dirty="0" smtClean="0"/>
          </a:p>
          <a:p>
            <a:pPr marL="108000">
              <a:spcBef>
                <a:spcPts val="1200"/>
              </a:spcBef>
            </a:pPr>
            <a:r>
              <a:rPr lang="en-US" u="sng" dirty="0" smtClean="0"/>
              <a:t>Michael Moran</a:t>
            </a:r>
            <a:r>
              <a:rPr lang="en-US" baseline="30000" dirty="0" smtClean="0"/>
              <a:t>1</a:t>
            </a:r>
            <a:r>
              <a:rPr lang="en-US" dirty="0" smtClean="0"/>
              <a:t>, </a:t>
            </a:r>
            <a:r>
              <a:rPr lang="en-US" dirty="0"/>
              <a:t>Qiong Zheng</a:t>
            </a:r>
            <a:r>
              <a:rPr lang="en-US" baseline="30000" dirty="0"/>
              <a:t>1</a:t>
            </a:r>
            <a:r>
              <a:rPr lang="en-US" dirty="0"/>
              <a:t>, </a:t>
            </a:r>
            <a:r>
              <a:rPr lang="en-US" dirty="0" err="1"/>
              <a:t>Junhua</a:t>
            </a:r>
            <a:r>
              <a:rPr lang="en-US" dirty="0"/>
              <a:t> Zhang</a:t>
            </a:r>
            <a:r>
              <a:rPr lang="en-US" baseline="30000" dirty="0"/>
              <a:t>1</a:t>
            </a:r>
            <a:r>
              <a:rPr lang="en-US" dirty="0"/>
              <a:t>, </a:t>
            </a:r>
            <a:r>
              <a:rPr lang="en-US" dirty="0" smtClean="0"/>
              <a:t>Radenko Pavlovic</a:t>
            </a:r>
            <a:r>
              <a:rPr lang="en-US" baseline="30000" dirty="0" smtClean="0"/>
              <a:t>2</a:t>
            </a:r>
            <a:r>
              <a:rPr lang="en-US" dirty="0" smtClean="0"/>
              <a:t>, </a:t>
            </a:r>
            <a:r>
              <a:rPr lang="en-US" dirty="0"/>
              <a:t>and </a:t>
            </a:r>
            <a:r>
              <a:rPr lang="en-US" dirty="0" smtClean="0"/>
              <a:t>David Niemi</a:t>
            </a:r>
            <a:r>
              <a:rPr lang="en-US" baseline="30000" dirty="0" smtClean="0"/>
              <a:t>3</a:t>
            </a:r>
            <a:endParaRPr lang="en-US" dirty="0"/>
          </a:p>
          <a:p>
            <a:pPr marL="108000" algn="ctr">
              <a:lnSpc>
                <a:spcPct val="110000"/>
              </a:lnSpc>
              <a:spcBef>
                <a:spcPct val="0"/>
              </a:spcBef>
            </a:pPr>
            <a:endParaRPr lang="en-US" altLang="en-US" dirty="0"/>
          </a:p>
          <a:p>
            <a:pPr marL="108000"/>
            <a:r>
              <a:rPr lang="en-US" sz="1400" baseline="30000" dirty="0"/>
              <a:t>1</a:t>
            </a:r>
            <a:r>
              <a:rPr lang="en-US" sz="1400" dirty="0"/>
              <a:t>Air Quality Research Division, Environment Canada, Toronto, Ontario, Canada </a:t>
            </a:r>
          </a:p>
          <a:p>
            <a:pPr marL="108000"/>
            <a:r>
              <a:rPr lang="en-US" sz="1400" baseline="30000" dirty="0"/>
              <a:t>2</a:t>
            </a:r>
            <a:r>
              <a:rPr lang="en-US" sz="1400" dirty="0"/>
              <a:t>Air </a:t>
            </a:r>
            <a:r>
              <a:rPr lang="en-US" sz="1400" dirty="0" smtClean="0"/>
              <a:t>Quality </a:t>
            </a:r>
            <a:r>
              <a:rPr lang="en-US" sz="1400" dirty="0"/>
              <a:t>Modeling Applications Section, Environment Canada, Montreal, Quebec, </a:t>
            </a:r>
            <a:r>
              <a:rPr lang="en-US" sz="1400" dirty="0" smtClean="0"/>
              <a:t>Canada</a:t>
            </a:r>
          </a:p>
          <a:p>
            <a:pPr marL="108000"/>
            <a:r>
              <a:rPr lang="en-US" sz="1400" baseline="30000" dirty="0" smtClean="0"/>
              <a:t>3</a:t>
            </a:r>
            <a:r>
              <a:rPr lang="en-US" sz="1400" dirty="0" smtClean="0"/>
              <a:t>Pollution Inventory and Reporting Division</a:t>
            </a:r>
            <a:r>
              <a:rPr lang="en-US" sz="1400" dirty="0"/>
              <a:t>, Environment Canada, </a:t>
            </a:r>
            <a:r>
              <a:rPr lang="en-US" sz="1400" dirty="0" smtClean="0"/>
              <a:t>Gatineau, Quebec, </a:t>
            </a:r>
            <a:r>
              <a:rPr lang="en-US" sz="1400" dirty="0"/>
              <a:t>Canada </a:t>
            </a:r>
          </a:p>
          <a:p>
            <a:pPr marL="108000"/>
            <a:endParaRPr lang="en-US" sz="1400" dirty="0"/>
          </a:p>
          <a:p>
            <a:pPr>
              <a:spcBef>
                <a:spcPct val="10000"/>
              </a:spcBef>
            </a:pPr>
            <a:endParaRPr lang="en-US" altLang="en-US" sz="1400" b="0" dirty="0"/>
          </a:p>
        </p:txBody>
      </p:sp>
      <p:sp>
        <p:nvSpPr>
          <p:cNvPr id="54276" name="Rectangle 4"/>
          <p:cNvSpPr>
            <a:spLocks noChangeArrowheads="1"/>
          </p:cNvSpPr>
          <p:nvPr/>
        </p:nvSpPr>
        <p:spPr bwMode="auto">
          <a:xfrm>
            <a:off x="827088" y="5516563"/>
            <a:ext cx="831691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defRPr kumimoji="1">
                <a:solidFill>
                  <a:schemeClr val="tx1"/>
                </a:solidFill>
                <a:latin typeface="Arial" charset="0"/>
                <a:ea typeface="Arial Unicode MS" pitchFamily="34" charset="-128"/>
                <a:cs typeface="Arial Unicode MS" pitchFamily="34" charset="-128"/>
              </a:defRPr>
            </a:lvl1pPr>
            <a:lvl2pPr>
              <a:defRPr kumimoji="1">
                <a:solidFill>
                  <a:schemeClr val="tx1"/>
                </a:solidFill>
                <a:latin typeface="Arial" charset="0"/>
                <a:ea typeface="Arial Unicode MS" pitchFamily="34" charset="-128"/>
                <a:cs typeface="Arial Unicode MS" pitchFamily="34" charset="-128"/>
              </a:defRPr>
            </a:lvl2pPr>
            <a:lvl3pPr>
              <a:defRPr kumimoji="1">
                <a:solidFill>
                  <a:schemeClr val="tx1"/>
                </a:solidFill>
                <a:latin typeface="Arial" charset="0"/>
                <a:ea typeface="Arial Unicode MS" pitchFamily="34" charset="-128"/>
                <a:cs typeface="Arial Unicode MS" pitchFamily="34" charset="-128"/>
              </a:defRPr>
            </a:lvl3pPr>
            <a:lvl4pPr>
              <a:defRPr kumimoji="1">
                <a:solidFill>
                  <a:schemeClr val="tx1"/>
                </a:solidFill>
                <a:latin typeface="Arial" charset="0"/>
                <a:ea typeface="Arial Unicode MS" pitchFamily="34" charset="-128"/>
                <a:cs typeface="Arial Unicode MS" pitchFamily="34" charset="-128"/>
              </a:defRPr>
            </a:lvl4pPr>
            <a:lvl5pPr>
              <a:defRPr kumimoji="1">
                <a:solidFill>
                  <a:schemeClr val="tx1"/>
                </a:solidFill>
                <a:latin typeface="Arial" charset="0"/>
                <a:ea typeface="Arial Unicode MS" pitchFamily="34" charset="-128"/>
                <a:cs typeface="Arial Unicode MS" pitchFamily="34" charset="-128"/>
              </a:defRPr>
            </a:lvl5pPr>
            <a:lvl6pPr fontAlgn="base">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fontAlgn="base">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fontAlgn="base">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fontAlgn="base">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nSpc>
                <a:spcPct val="80000"/>
              </a:lnSpc>
            </a:pPr>
            <a:r>
              <a:rPr lang="en-US" altLang="en-US" sz="1600" i="1" dirty="0" smtClean="0">
                <a:latin typeface="Helvetica" pitchFamily="34" charset="0"/>
              </a:rPr>
              <a:t>  2015 </a:t>
            </a:r>
            <a:r>
              <a:rPr lang="en-US" altLang="en-US" sz="1600" i="1" dirty="0">
                <a:latin typeface="Helvetica" pitchFamily="34" charset="0"/>
              </a:rPr>
              <a:t>CMAS Conference      </a:t>
            </a:r>
            <a:r>
              <a:rPr lang="en-US" altLang="en-US" sz="1600" i="1" dirty="0" smtClean="0">
                <a:latin typeface="Helvetica" pitchFamily="34" charset="0"/>
              </a:rPr>
              <a:t>      </a:t>
            </a:r>
            <a:r>
              <a:rPr lang="en-US" altLang="en-US" sz="1600" dirty="0" smtClean="0">
                <a:latin typeface="Helvetica" pitchFamily="34" charset="0"/>
              </a:rPr>
              <a:t>Chapel </a:t>
            </a:r>
            <a:r>
              <a:rPr lang="en-US" altLang="en-US" sz="1600" dirty="0">
                <a:latin typeface="Helvetica" pitchFamily="34" charset="0"/>
              </a:rPr>
              <a:t>Hill, North Carolina</a:t>
            </a:r>
            <a:r>
              <a:rPr lang="en-US" altLang="en-US" sz="1600" i="1" dirty="0">
                <a:latin typeface="Helvetica" pitchFamily="34" charset="0"/>
              </a:rPr>
              <a:t>      </a:t>
            </a:r>
            <a:r>
              <a:rPr lang="en-US" altLang="en-US" sz="1600" i="1" dirty="0" smtClean="0">
                <a:latin typeface="Helvetica" pitchFamily="34" charset="0"/>
              </a:rPr>
              <a:t>         5-7</a:t>
            </a:r>
            <a:r>
              <a:rPr lang="en-US" altLang="en-US" sz="1600" dirty="0" smtClean="0">
                <a:latin typeface="Helvetica" pitchFamily="34" charset="0"/>
              </a:rPr>
              <a:t> </a:t>
            </a:r>
            <a:r>
              <a:rPr lang="en-US" altLang="en-US" sz="1600" dirty="0">
                <a:latin typeface="Helvetica" pitchFamily="34" charset="0"/>
              </a:rPr>
              <a:t>Oct. </a:t>
            </a:r>
            <a:r>
              <a:rPr lang="en-US" altLang="en-US" sz="1600" dirty="0" smtClean="0">
                <a:latin typeface="Helvetica" pitchFamily="34" charset="0"/>
              </a:rPr>
              <a:t>2015</a:t>
            </a:r>
            <a:endParaRPr lang="en-US" altLang="en-US" sz="1600" dirty="0">
              <a:latin typeface="Helvetica" pitchFamily="34" charset="0"/>
            </a:endParaRPr>
          </a:p>
        </p:txBody>
      </p:sp>
    </p:spTree>
    <p:extLst>
      <p:ext uri="{BB962C8B-B14F-4D97-AF65-F5344CB8AC3E}">
        <p14:creationId xmlns:p14="http://schemas.microsoft.com/office/powerpoint/2010/main" val="2137476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E:\EC_mmoran\YY_NewReg10\emiss_plot_cities\Emiss_Montreal_PM25_Jan_mjrpts_ca_YY_NewReg10_maj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000" y="4626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EC_mmoran\YY_NewReg10\emiss_plot_cities\Emiss_Montreal_PM25_Jan_mjrpts_ca_YY_NewReg10_min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00" y="4626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EC_mmoran\YY_NewReg10\emiss_plot_cities\Emiss_Montreal_PM25_Jan_CA_offroad_T4_YY_NewReg10_are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 y="4626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EC_mmoran\YY_NewReg10\emiss_plot_cities\Emiss_Montreal_PM25_Jan_CA_offroad_YY_NewReg10_ar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028"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EC_mmoran\YY_NewReg10\emiss_plot_cities\Emiss_Montreal_PM25_Jan_CA_onroad_YY_NewReg10_are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000"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EC_mmoran\YY_NewReg10\emiss_plot_cities\Emiss_Montreal_PM25_Jan_CA_oarea_YY_NewReg10_ar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0"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EC_mmoran\YY_NewReg10\emiss_plot_cities\Emiss_Montreal_PM25_Jan_CA_adust_YY_NewReg10_are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9028" y="0"/>
            <a:ext cx="3204972" cy="22448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46000" y="1764000"/>
            <a:ext cx="1080544" cy="461665"/>
          </a:xfrm>
          <a:prstGeom prst="rect">
            <a:avLst/>
          </a:prstGeom>
          <a:solidFill>
            <a:schemeClr val="bg1"/>
          </a:solidFill>
        </p:spPr>
        <p:txBody>
          <a:bodyPr wrap="square" rtlCol="0">
            <a:spAutoFit/>
          </a:bodyPr>
          <a:lstStyle/>
          <a:p>
            <a:r>
              <a:rPr lang="en-CA" dirty="0" smtClean="0"/>
              <a:t>adust</a:t>
            </a:r>
            <a:endParaRPr lang="en-US" dirty="0"/>
          </a:p>
        </p:txBody>
      </p:sp>
      <p:sp>
        <p:nvSpPr>
          <p:cNvPr id="10" name="TextBox 9"/>
          <p:cNvSpPr txBox="1"/>
          <p:nvPr/>
        </p:nvSpPr>
        <p:spPr>
          <a:xfrm>
            <a:off x="7776000" y="4068000"/>
            <a:ext cx="1368560" cy="461665"/>
          </a:xfrm>
          <a:prstGeom prst="rect">
            <a:avLst/>
          </a:prstGeom>
          <a:solidFill>
            <a:schemeClr val="bg1"/>
          </a:solidFill>
        </p:spPr>
        <p:txBody>
          <a:bodyPr wrap="square" rtlCol="0">
            <a:spAutoFit/>
          </a:bodyPr>
          <a:lstStyle/>
          <a:p>
            <a:r>
              <a:rPr lang="en-CA" dirty="0" smtClean="0"/>
              <a:t>offroad</a:t>
            </a:r>
            <a:endParaRPr lang="en-US" dirty="0"/>
          </a:p>
        </p:txBody>
      </p:sp>
      <p:sp>
        <p:nvSpPr>
          <p:cNvPr id="11" name="TextBox 10"/>
          <p:cNvSpPr txBox="1"/>
          <p:nvPr/>
        </p:nvSpPr>
        <p:spPr>
          <a:xfrm>
            <a:off x="1332000" y="6372000"/>
            <a:ext cx="1774845" cy="461665"/>
          </a:xfrm>
          <a:prstGeom prst="rect">
            <a:avLst/>
          </a:prstGeom>
          <a:solidFill>
            <a:schemeClr val="bg1"/>
          </a:solidFill>
        </p:spPr>
        <p:txBody>
          <a:bodyPr wrap="none" rtlCol="0">
            <a:spAutoFit/>
          </a:bodyPr>
          <a:lstStyle/>
          <a:p>
            <a:r>
              <a:rPr lang="en-CA" dirty="0"/>
              <a:t>o</a:t>
            </a:r>
            <a:r>
              <a:rPr lang="en-CA" dirty="0" smtClean="0"/>
              <a:t>ffroad_T4</a:t>
            </a:r>
            <a:endParaRPr lang="en-US" dirty="0"/>
          </a:p>
        </p:txBody>
      </p:sp>
      <p:sp>
        <p:nvSpPr>
          <p:cNvPr id="12" name="TextBox 11"/>
          <p:cNvSpPr txBox="1"/>
          <p:nvPr/>
        </p:nvSpPr>
        <p:spPr>
          <a:xfrm>
            <a:off x="2088000" y="4068000"/>
            <a:ext cx="1043872" cy="461665"/>
          </a:xfrm>
          <a:prstGeom prst="rect">
            <a:avLst/>
          </a:prstGeom>
          <a:solidFill>
            <a:schemeClr val="bg1"/>
          </a:solidFill>
        </p:spPr>
        <p:txBody>
          <a:bodyPr wrap="square" rtlCol="0">
            <a:spAutoFit/>
          </a:bodyPr>
          <a:lstStyle/>
          <a:p>
            <a:r>
              <a:rPr lang="en-CA" dirty="0" smtClean="0"/>
              <a:t>oarea</a:t>
            </a:r>
            <a:endParaRPr lang="en-US" dirty="0"/>
          </a:p>
        </p:txBody>
      </p:sp>
      <p:sp>
        <p:nvSpPr>
          <p:cNvPr id="13" name="TextBox 12"/>
          <p:cNvSpPr txBox="1"/>
          <p:nvPr/>
        </p:nvSpPr>
        <p:spPr>
          <a:xfrm>
            <a:off x="4878000" y="4068000"/>
            <a:ext cx="1260216" cy="461665"/>
          </a:xfrm>
          <a:prstGeom prst="rect">
            <a:avLst/>
          </a:prstGeom>
          <a:solidFill>
            <a:schemeClr val="bg1"/>
          </a:solidFill>
        </p:spPr>
        <p:txBody>
          <a:bodyPr wrap="square" rtlCol="0">
            <a:spAutoFit/>
          </a:bodyPr>
          <a:lstStyle/>
          <a:p>
            <a:r>
              <a:rPr lang="en-CA" dirty="0" smtClean="0"/>
              <a:t>onroad</a:t>
            </a:r>
            <a:endParaRPr lang="en-US" dirty="0"/>
          </a:p>
        </p:txBody>
      </p:sp>
      <p:sp>
        <p:nvSpPr>
          <p:cNvPr id="14" name="TextBox 13"/>
          <p:cNvSpPr txBox="1"/>
          <p:nvPr/>
        </p:nvSpPr>
        <p:spPr>
          <a:xfrm>
            <a:off x="8038800" y="6372000"/>
            <a:ext cx="1080544" cy="461665"/>
          </a:xfrm>
          <a:prstGeom prst="rect">
            <a:avLst/>
          </a:prstGeom>
          <a:solidFill>
            <a:schemeClr val="bg1"/>
          </a:solidFill>
        </p:spPr>
        <p:txBody>
          <a:bodyPr wrap="square" rtlCol="0">
            <a:spAutoFit/>
          </a:bodyPr>
          <a:lstStyle/>
          <a:p>
            <a:r>
              <a:rPr lang="en-CA" dirty="0" smtClean="0"/>
              <a:t>major</a:t>
            </a:r>
            <a:endParaRPr lang="en-US" dirty="0"/>
          </a:p>
        </p:txBody>
      </p:sp>
      <p:sp>
        <p:nvSpPr>
          <p:cNvPr id="15" name="TextBox 14"/>
          <p:cNvSpPr txBox="1"/>
          <p:nvPr/>
        </p:nvSpPr>
        <p:spPr>
          <a:xfrm>
            <a:off x="5094000" y="6372000"/>
            <a:ext cx="1044208" cy="461665"/>
          </a:xfrm>
          <a:prstGeom prst="rect">
            <a:avLst/>
          </a:prstGeom>
          <a:solidFill>
            <a:schemeClr val="bg1"/>
          </a:solidFill>
        </p:spPr>
        <p:txBody>
          <a:bodyPr wrap="square" rtlCol="0">
            <a:spAutoFit/>
          </a:bodyPr>
          <a:lstStyle/>
          <a:p>
            <a:r>
              <a:rPr lang="en-CA" dirty="0" smtClean="0"/>
              <a:t>minor</a:t>
            </a:r>
            <a:endParaRPr lang="en-US" dirty="0"/>
          </a:p>
        </p:txBody>
      </p:sp>
      <p:sp>
        <p:nvSpPr>
          <p:cNvPr id="16" name="TextBox 15"/>
          <p:cNvSpPr txBox="1"/>
          <p:nvPr/>
        </p:nvSpPr>
        <p:spPr>
          <a:xfrm>
            <a:off x="143688" y="206206"/>
            <a:ext cx="5795340" cy="1788626"/>
          </a:xfrm>
          <a:prstGeom prst="rect">
            <a:avLst/>
          </a:prstGeom>
          <a:solidFill>
            <a:schemeClr val="bg1"/>
          </a:solidFill>
        </p:spPr>
        <p:txBody>
          <a:bodyPr wrap="square" rtlCol="0" anchor="ctr" anchorCtr="0">
            <a:noAutofit/>
          </a:bodyPr>
          <a:lstStyle/>
          <a:p>
            <a:r>
              <a:rPr lang="en-CA" sz="2800" b="1" dirty="0">
                <a:solidFill>
                  <a:srgbClr val="336600"/>
                </a:solidFill>
              </a:rPr>
              <a:t>Zoom </a:t>
            </a:r>
            <a:r>
              <a:rPr lang="en-CA" sz="2800" b="1" dirty="0" smtClean="0">
                <a:solidFill>
                  <a:srgbClr val="336600"/>
                </a:solidFill>
              </a:rPr>
              <a:t>Over </a:t>
            </a:r>
            <a:r>
              <a:rPr lang="en-CA" sz="2800" b="1" dirty="0">
                <a:solidFill>
                  <a:srgbClr val="336600"/>
                </a:solidFill>
              </a:rPr>
              <a:t>Montreal and Ottawa:</a:t>
            </a:r>
          </a:p>
          <a:p>
            <a:r>
              <a:rPr lang="en-CA" sz="2800" b="1" dirty="0" smtClean="0">
                <a:solidFill>
                  <a:srgbClr val="336600"/>
                </a:solidFill>
              </a:rPr>
              <a:t>PM</a:t>
            </a:r>
            <a:r>
              <a:rPr lang="en-CA" sz="2800" b="1" baseline="-25000" dirty="0" smtClean="0">
                <a:solidFill>
                  <a:srgbClr val="336600"/>
                </a:solidFill>
              </a:rPr>
              <a:t>2.5</a:t>
            </a:r>
            <a:r>
              <a:rPr lang="en-CA" sz="2800" b="1" dirty="0" smtClean="0">
                <a:solidFill>
                  <a:srgbClr val="336600"/>
                </a:solidFill>
              </a:rPr>
              <a:t> </a:t>
            </a:r>
            <a:r>
              <a:rPr lang="en-CA" sz="2800" b="1" dirty="0">
                <a:solidFill>
                  <a:srgbClr val="336600"/>
                </a:solidFill>
              </a:rPr>
              <a:t>January </a:t>
            </a:r>
            <a:r>
              <a:rPr lang="en-CA" sz="2800" b="1" dirty="0" smtClean="0">
                <a:solidFill>
                  <a:srgbClr val="336600"/>
                </a:solidFill>
              </a:rPr>
              <a:t>Emissions By Source Sector  (</a:t>
            </a:r>
            <a:r>
              <a:rPr lang="en-CA" sz="2800" b="1" dirty="0" smtClean="0">
                <a:solidFill>
                  <a:srgbClr val="336600"/>
                </a:solidFill>
              </a:rPr>
              <a:t>SET2.1.1)</a:t>
            </a:r>
            <a:endParaRPr lang="en-US" sz="2800" b="1" dirty="0">
              <a:solidFill>
                <a:srgbClr val="336600"/>
              </a:solidFill>
            </a:endParaRPr>
          </a:p>
        </p:txBody>
      </p:sp>
    </p:spTree>
    <p:extLst>
      <p:ext uri="{BB962C8B-B14F-4D97-AF65-F5344CB8AC3E}">
        <p14:creationId xmlns:p14="http://schemas.microsoft.com/office/powerpoint/2010/main" val="108181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p:cNvSpPr>
          <p:nvPr/>
        </p:nvSpPr>
        <p:spPr bwMode="auto">
          <a:xfrm>
            <a:off x="251520" y="0"/>
            <a:ext cx="8784530" cy="1371600"/>
          </a:xfrm>
          <a:prstGeom prst="rect">
            <a:avLst/>
          </a:prstGeom>
          <a:solidFill>
            <a:schemeClr val="bg1"/>
          </a:solidFill>
          <a:ln>
            <a:noFill/>
          </a:ln>
          <a:extLst/>
        </p:spPr>
        <p:txBody>
          <a:bodyPr anchor="ctr"/>
          <a:lstStyle>
            <a:lvl1pPr>
              <a:defRPr kumimoji="1" sz="3600" b="1">
                <a:solidFill>
                  <a:srgbClr val="3A601B"/>
                </a:solidFill>
                <a:latin typeface="Arial" charset="0"/>
                <a:ea typeface="Arial Unicode MS" pitchFamily="34" charset="-128"/>
                <a:cs typeface="Arial Unicode MS" pitchFamily="34" charset="-128"/>
              </a:defRPr>
            </a:lvl1pPr>
            <a:lvl2pPr>
              <a:defRPr kumimoji="1" sz="3600" b="1">
                <a:solidFill>
                  <a:srgbClr val="3A601B"/>
                </a:solidFill>
                <a:latin typeface="Arial" charset="0"/>
                <a:ea typeface="Arial Unicode MS" pitchFamily="34" charset="-128"/>
                <a:cs typeface="Arial Unicode MS" pitchFamily="34" charset="-128"/>
              </a:defRPr>
            </a:lvl2pPr>
            <a:lvl3pPr>
              <a:defRPr kumimoji="1" sz="3600" b="1">
                <a:solidFill>
                  <a:srgbClr val="3A601B"/>
                </a:solidFill>
                <a:latin typeface="Arial" charset="0"/>
                <a:ea typeface="Arial Unicode MS" pitchFamily="34" charset="-128"/>
                <a:cs typeface="Arial Unicode MS" pitchFamily="34" charset="-128"/>
              </a:defRPr>
            </a:lvl3pPr>
            <a:lvl4pPr>
              <a:defRPr kumimoji="1" sz="3600" b="1">
                <a:solidFill>
                  <a:srgbClr val="3A601B"/>
                </a:solidFill>
                <a:latin typeface="Arial" charset="0"/>
                <a:ea typeface="Arial Unicode MS" pitchFamily="34" charset="-128"/>
                <a:cs typeface="Arial Unicode MS" pitchFamily="34" charset="-128"/>
              </a:defRPr>
            </a:lvl4pPr>
            <a:lvl5pPr>
              <a:defRPr kumimoji="1" sz="3600" b="1">
                <a:solidFill>
                  <a:srgbClr val="3A601B"/>
                </a:solidFill>
                <a:latin typeface="Arial" charset="0"/>
                <a:ea typeface="Arial Unicode MS" pitchFamily="34" charset="-128"/>
                <a:cs typeface="Arial Unicode MS" pitchFamily="34" charset="-128"/>
              </a:defRPr>
            </a:lvl5pPr>
            <a:lvl6pPr marL="45720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r>
              <a:rPr lang="en-CA" altLang="en-US" sz="2800" dirty="0" smtClean="0"/>
              <a:t>Time Series Of Bulk PM</a:t>
            </a:r>
            <a:r>
              <a:rPr lang="en-CA" altLang="en-US" sz="2800" baseline="-25000" dirty="0" smtClean="0"/>
              <a:t>2.5</a:t>
            </a:r>
            <a:r>
              <a:rPr lang="en-CA" altLang="en-US" sz="2800" dirty="0" smtClean="0"/>
              <a:t> Mass (µg M</a:t>
            </a:r>
            <a:r>
              <a:rPr lang="en-CA" altLang="en-US" sz="2800" baseline="30000" dirty="0" smtClean="0"/>
              <a:t>-3</a:t>
            </a:r>
            <a:r>
              <a:rPr lang="en-CA" altLang="en-US" sz="2800" dirty="0" smtClean="0"/>
              <a:t>) And Chemical Components: </a:t>
            </a:r>
            <a:r>
              <a:rPr lang="en-CA" altLang="en-US" sz="2800" dirty="0" smtClean="0"/>
              <a:t>Toronto, Nov. 18-25, 2009</a:t>
            </a:r>
          </a:p>
        </p:txBody>
      </p:sp>
      <p:pic>
        <p:nvPicPr>
          <p:cNvPr id="103428"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933825"/>
            <a:ext cx="8280400" cy="282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30" name="Picture 1030" descr="AF_Toronto_4cour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41438"/>
            <a:ext cx="7200900" cy="26638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endCxn id="103430" idx="3"/>
          </p:cNvCxnSpPr>
          <p:nvPr/>
        </p:nvCxnSpPr>
        <p:spPr bwMode="auto">
          <a:xfrm>
            <a:off x="1331640" y="2673350"/>
            <a:ext cx="6624910" cy="1"/>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404000" y="5292000"/>
            <a:ext cx="6516000" cy="0"/>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7991872" y="3585275"/>
            <a:ext cx="1170000" cy="369332"/>
          </a:xfrm>
          <a:prstGeom prst="rect">
            <a:avLst/>
          </a:prstGeom>
          <a:solidFill>
            <a:srgbClr val="CC99FF"/>
          </a:solidFill>
        </p:spPr>
        <p:txBody>
          <a:bodyPr wrap="square" rtlCol="0">
            <a:spAutoFit/>
          </a:bodyPr>
          <a:lstStyle/>
          <a:p>
            <a:r>
              <a:rPr lang="en-CA" sz="1800" dirty="0" smtClean="0">
                <a:solidFill>
                  <a:schemeClr val="tx1"/>
                </a:solidFill>
              </a:rPr>
              <a:t>BC, POM</a:t>
            </a:r>
            <a:endParaRPr lang="en-US" sz="1800" dirty="0">
              <a:solidFill>
                <a:schemeClr val="tx1"/>
              </a:solidFill>
            </a:endParaRPr>
          </a:p>
        </p:txBody>
      </p:sp>
      <p:sp>
        <p:nvSpPr>
          <p:cNvPr id="7" name="Rectangle 6"/>
          <p:cNvSpPr/>
          <p:nvPr/>
        </p:nvSpPr>
        <p:spPr>
          <a:xfrm>
            <a:off x="7994979" y="3204000"/>
            <a:ext cx="543739" cy="360000"/>
          </a:xfrm>
          <a:prstGeom prst="rect">
            <a:avLst/>
          </a:prstGeom>
          <a:solidFill>
            <a:srgbClr val="0070C0"/>
          </a:solidFill>
        </p:spPr>
        <p:txBody>
          <a:bodyPr wrap="none">
            <a:spAutoFit/>
          </a:bodyPr>
          <a:lstStyle/>
          <a:p>
            <a:r>
              <a:rPr lang="en-US" sz="1800" dirty="0">
                <a:solidFill>
                  <a:schemeClr val="tx1"/>
                </a:solidFill>
              </a:rPr>
              <a:t>C</a:t>
            </a:r>
            <a:r>
              <a:rPr lang="en-US" sz="1800" dirty="0" smtClean="0">
                <a:solidFill>
                  <a:schemeClr val="tx1"/>
                </a:solidFill>
              </a:rPr>
              <a:t>M</a:t>
            </a:r>
            <a:endParaRPr lang="en-US" sz="1800" dirty="0">
              <a:solidFill>
                <a:schemeClr val="tx1"/>
              </a:solidFill>
            </a:endParaRPr>
          </a:p>
        </p:txBody>
      </p:sp>
      <p:sp>
        <p:nvSpPr>
          <p:cNvPr id="8" name="Rectangle 7"/>
          <p:cNvSpPr/>
          <p:nvPr/>
        </p:nvSpPr>
        <p:spPr>
          <a:xfrm>
            <a:off x="7992000" y="2808000"/>
            <a:ext cx="983987" cy="369332"/>
          </a:xfrm>
          <a:prstGeom prst="rect">
            <a:avLst/>
          </a:prstGeom>
          <a:solidFill>
            <a:srgbClr val="66FF33"/>
          </a:solidFill>
        </p:spPr>
        <p:txBody>
          <a:bodyPr wrap="none">
            <a:spAutoFit/>
          </a:bodyPr>
          <a:lstStyle/>
          <a:p>
            <a:pPr lvl="0"/>
            <a:r>
              <a:rPr lang="en-CA" sz="1800" dirty="0">
                <a:solidFill>
                  <a:srgbClr val="000000"/>
                </a:solidFill>
              </a:rPr>
              <a:t>SU, AM</a:t>
            </a:r>
            <a:endParaRPr lang="en-US" sz="1800" dirty="0">
              <a:solidFill>
                <a:srgbClr val="000000"/>
              </a:solidFill>
            </a:endParaRPr>
          </a:p>
        </p:txBody>
      </p:sp>
      <p:sp>
        <p:nvSpPr>
          <p:cNvPr id="9" name="Rectangle 8"/>
          <p:cNvSpPr/>
          <p:nvPr/>
        </p:nvSpPr>
        <p:spPr>
          <a:xfrm>
            <a:off x="7991872" y="2412000"/>
            <a:ext cx="1069524" cy="369332"/>
          </a:xfrm>
          <a:prstGeom prst="rect">
            <a:avLst/>
          </a:prstGeom>
          <a:solidFill>
            <a:srgbClr val="FF0000"/>
          </a:solidFill>
        </p:spPr>
        <p:txBody>
          <a:bodyPr wrap="none">
            <a:spAutoFit/>
          </a:bodyPr>
          <a:lstStyle/>
          <a:p>
            <a:pPr lvl="0"/>
            <a:r>
              <a:rPr lang="en-CA" sz="1800" dirty="0" smtClean="0">
                <a:solidFill>
                  <a:srgbClr val="000000"/>
                </a:solidFill>
              </a:rPr>
              <a:t>NI, SOM</a:t>
            </a:r>
            <a:endParaRPr lang="en-US" sz="1800" dirty="0">
              <a:solidFill>
                <a:srgbClr val="000000"/>
              </a:solidFill>
            </a:endParaRPr>
          </a:p>
        </p:txBody>
      </p:sp>
      <p:sp>
        <p:nvSpPr>
          <p:cNvPr id="10" name="TextBox 9"/>
          <p:cNvSpPr txBox="1"/>
          <p:nvPr/>
        </p:nvSpPr>
        <p:spPr>
          <a:xfrm>
            <a:off x="5940152" y="1412776"/>
            <a:ext cx="1979848" cy="461665"/>
          </a:xfrm>
          <a:prstGeom prst="rect">
            <a:avLst/>
          </a:prstGeom>
          <a:solidFill>
            <a:srgbClr val="FFFF00"/>
          </a:solidFill>
        </p:spPr>
        <p:txBody>
          <a:bodyPr wrap="square" rtlCol="0">
            <a:spAutoFit/>
          </a:bodyPr>
          <a:lstStyle/>
          <a:p>
            <a:r>
              <a:rPr lang="en-CA" dirty="0" smtClean="0">
                <a:solidFill>
                  <a:schemeClr val="tx1"/>
                </a:solidFill>
              </a:rPr>
              <a:t>GEM-MACH</a:t>
            </a:r>
            <a:endParaRPr lang="en-US" dirty="0">
              <a:solidFill>
                <a:schemeClr val="tx1"/>
              </a:solidFill>
            </a:endParaRPr>
          </a:p>
        </p:txBody>
      </p:sp>
      <p:sp>
        <p:nvSpPr>
          <p:cNvPr id="11" name="Rectangle 10"/>
          <p:cNvSpPr/>
          <p:nvPr/>
        </p:nvSpPr>
        <p:spPr>
          <a:xfrm>
            <a:off x="5508105" y="4149079"/>
            <a:ext cx="2385674" cy="461665"/>
          </a:xfrm>
          <a:prstGeom prst="rect">
            <a:avLst/>
          </a:prstGeom>
          <a:solidFill>
            <a:srgbClr val="FFFF00"/>
          </a:solidFill>
        </p:spPr>
        <p:txBody>
          <a:bodyPr wrap="square">
            <a:spAutoFit/>
          </a:bodyPr>
          <a:lstStyle/>
          <a:p>
            <a:r>
              <a:rPr lang="en-CA" altLang="en-US" kern="0" dirty="0" smtClean="0">
                <a:solidFill>
                  <a:srgbClr val="000000"/>
                </a:solidFill>
                <a:latin typeface="Arial"/>
                <a:ea typeface="Arial Unicode MS"/>
                <a:cs typeface="Arial Unicode MS"/>
              </a:rPr>
              <a:t>Measurements</a:t>
            </a:r>
            <a:r>
              <a:rPr lang="en-CA" altLang="en-US" b="0" kern="0" dirty="0" smtClean="0">
                <a:solidFill>
                  <a:srgbClr val="000000"/>
                </a:solidFill>
                <a:latin typeface="Arial"/>
                <a:ea typeface="Arial Unicode MS"/>
                <a:cs typeface="Arial Unicode MS"/>
              </a:rPr>
              <a:t> </a:t>
            </a:r>
            <a:endParaRPr lang="en-US" dirty="0"/>
          </a:p>
        </p:txBody>
      </p:sp>
    </p:spTree>
    <p:extLst>
      <p:ext uri="{BB962C8B-B14F-4D97-AF65-F5344CB8AC3E}">
        <p14:creationId xmlns:p14="http://schemas.microsoft.com/office/powerpoint/2010/main" val="24866259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95556"/>
            <a:ext cx="466794" cy="369332"/>
          </a:xfrm>
          <a:prstGeom prst="rect">
            <a:avLst/>
          </a:prstGeom>
          <a:noFill/>
        </p:spPr>
        <p:txBody>
          <a:bodyPr wrap="none" rtlCol="0">
            <a:spAutoFit/>
          </a:bodyPr>
          <a:lstStyle/>
          <a:p>
            <a:pPr fontAlgn="auto">
              <a:spcBef>
                <a:spcPts val="0"/>
              </a:spcBef>
              <a:spcAft>
                <a:spcPts val="0"/>
              </a:spcAft>
            </a:pPr>
            <a:r>
              <a:rPr kumimoji="0" lang="en-CA" sz="1800" b="0" dirty="0" smtClean="0">
                <a:solidFill>
                  <a:prstClr val="black"/>
                </a:solidFill>
                <a:latin typeface="Arial"/>
                <a:ea typeface="+mn-ea"/>
                <a:cs typeface="+mn-cs"/>
              </a:rPr>
              <a:t>(a)</a:t>
            </a:r>
            <a:endParaRPr kumimoji="0" lang="en-US" sz="1800" b="0" dirty="0">
              <a:solidFill>
                <a:prstClr val="black"/>
              </a:solidFill>
              <a:latin typeface="Arial"/>
              <a:ea typeface="+mn-ea"/>
              <a:cs typeface="+mn-cs"/>
            </a:endParaRPr>
          </a:p>
        </p:txBody>
      </p:sp>
      <p:sp>
        <p:nvSpPr>
          <p:cNvPr id="7" name="TextBox 6"/>
          <p:cNvSpPr txBox="1"/>
          <p:nvPr/>
        </p:nvSpPr>
        <p:spPr>
          <a:xfrm>
            <a:off x="4838453" y="1895556"/>
            <a:ext cx="466794" cy="369332"/>
          </a:xfrm>
          <a:prstGeom prst="rect">
            <a:avLst/>
          </a:prstGeom>
          <a:noFill/>
        </p:spPr>
        <p:txBody>
          <a:bodyPr wrap="none" rtlCol="0">
            <a:spAutoFit/>
          </a:bodyPr>
          <a:lstStyle/>
          <a:p>
            <a:pPr fontAlgn="auto">
              <a:spcBef>
                <a:spcPts val="0"/>
              </a:spcBef>
              <a:spcAft>
                <a:spcPts val="0"/>
              </a:spcAft>
            </a:pPr>
            <a:r>
              <a:rPr kumimoji="0" lang="en-CA" sz="1800" b="0" dirty="0" smtClean="0">
                <a:solidFill>
                  <a:prstClr val="black"/>
                </a:solidFill>
                <a:latin typeface="Arial"/>
                <a:ea typeface="+mn-ea"/>
                <a:cs typeface="+mn-cs"/>
              </a:rPr>
              <a:t>(b)</a:t>
            </a:r>
            <a:endParaRPr kumimoji="0" lang="en-US" sz="1800" b="0" dirty="0">
              <a:solidFill>
                <a:prstClr val="black"/>
              </a:solidFill>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380" y="1772816"/>
            <a:ext cx="4669620" cy="3608343"/>
          </a:xfrm>
          <a:prstGeom prst="rect">
            <a:avLst/>
          </a:prstGeom>
        </p:spPr>
      </p:pic>
      <p:sp>
        <p:nvSpPr>
          <p:cNvPr id="5" name="Title 4"/>
          <p:cNvSpPr>
            <a:spLocks noGrp="1"/>
          </p:cNvSpPr>
          <p:nvPr>
            <p:ph type="title"/>
          </p:nvPr>
        </p:nvSpPr>
        <p:spPr>
          <a:xfrm>
            <a:off x="395536" y="188640"/>
            <a:ext cx="8748464" cy="1512168"/>
          </a:xfrm>
          <a:solidFill>
            <a:schemeClr val="bg1"/>
          </a:solidFill>
        </p:spPr>
        <p:txBody>
          <a:bodyPr/>
          <a:lstStyle/>
          <a:p>
            <a:r>
              <a:rPr lang="en-CA" sz="2800" dirty="0" smtClean="0"/>
              <a:t>Unavoidable fact of life: Canadian emissions     are only available by province or </a:t>
            </a:r>
            <a:r>
              <a:rPr lang="en-CA" sz="2800" dirty="0" smtClean="0"/>
              <a:t>territory whereas U.S</a:t>
            </a:r>
            <a:r>
              <a:rPr lang="en-CA" sz="2800" dirty="0" smtClean="0"/>
              <a:t>. emissions are available by county</a:t>
            </a:r>
            <a:endParaRPr lang="en-US" sz="2800" dirty="0"/>
          </a:p>
        </p:txBody>
      </p:sp>
      <p:pic>
        <p:nvPicPr>
          <p:cNvPr id="3074" name="Picture 2" descr="E:\EC_mmoran\CA_shapefiles\Census2006_2011_GeoSuite\gda_000b11a_e\gpr_gda_000b11a_SimpP_100m_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6"/>
            <a:ext cx="4633219" cy="35802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5353030"/>
            <a:ext cx="8928992" cy="1504970"/>
          </a:xfrm>
          <a:prstGeom prst="rect">
            <a:avLst/>
          </a:prstGeom>
          <a:solidFill>
            <a:schemeClr val="bg1"/>
          </a:solidFill>
        </p:spPr>
        <p:txBody>
          <a:bodyPr wrap="square" rtlCol="0" anchor="ctr" anchorCtr="0">
            <a:noAutofit/>
          </a:bodyPr>
          <a:lstStyle/>
          <a:p>
            <a:pPr>
              <a:spcBef>
                <a:spcPts val="600"/>
              </a:spcBef>
            </a:pPr>
            <a:r>
              <a:rPr lang="en-CA" dirty="0" smtClean="0"/>
              <a:t>Unavoidable implication:  the spatial allocation of Canadian emissions is more challenging than of U.S. emissions and spatial surrogates must play a more important role</a:t>
            </a:r>
            <a:endParaRPr lang="en-US" dirty="0"/>
          </a:p>
        </p:txBody>
      </p:sp>
      <p:sp>
        <p:nvSpPr>
          <p:cNvPr id="8" name="TextBox 7"/>
          <p:cNvSpPr txBox="1"/>
          <p:nvPr/>
        </p:nvSpPr>
        <p:spPr>
          <a:xfrm>
            <a:off x="108000" y="4608000"/>
            <a:ext cx="1871712" cy="646331"/>
          </a:xfrm>
          <a:prstGeom prst="rect">
            <a:avLst/>
          </a:prstGeom>
          <a:solidFill>
            <a:schemeClr val="bg1"/>
          </a:solidFill>
          <a:ln w="19050">
            <a:solidFill>
              <a:srgbClr val="C00000"/>
            </a:solidFill>
          </a:ln>
        </p:spPr>
        <p:txBody>
          <a:bodyPr wrap="square" rtlCol="0">
            <a:spAutoFit/>
          </a:bodyPr>
          <a:lstStyle/>
          <a:p>
            <a:r>
              <a:rPr lang="en-CA" sz="1800" dirty="0" smtClean="0">
                <a:solidFill>
                  <a:srgbClr val="C00000"/>
                </a:solidFill>
              </a:rPr>
              <a:t>10 provinces,  </a:t>
            </a:r>
          </a:p>
          <a:p>
            <a:r>
              <a:rPr lang="en-CA" sz="1800" dirty="0" smtClean="0">
                <a:solidFill>
                  <a:srgbClr val="C00000"/>
                </a:solidFill>
              </a:rPr>
              <a:t>  3 territories</a:t>
            </a:r>
            <a:endParaRPr lang="en-US" sz="1800" dirty="0">
              <a:solidFill>
                <a:srgbClr val="C00000"/>
              </a:solidFill>
            </a:endParaRPr>
          </a:p>
        </p:txBody>
      </p:sp>
      <p:sp>
        <p:nvSpPr>
          <p:cNvPr id="9" name="Rectangle 8"/>
          <p:cNvSpPr/>
          <p:nvPr/>
        </p:nvSpPr>
        <p:spPr>
          <a:xfrm>
            <a:off x="4572001" y="4608000"/>
            <a:ext cx="1872208" cy="646331"/>
          </a:xfrm>
          <a:prstGeom prst="rect">
            <a:avLst/>
          </a:prstGeom>
          <a:ln w="19050">
            <a:solidFill>
              <a:srgbClr val="C00000"/>
            </a:solidFill>
          </a:ln>
        </p:spPr>
        <p:txBody>
          <a:bodyPr wrap="square">
            <a:spAutoFit/>
          </a:bodyPr>
          <a:lstStyle/>
          <a:p>
            <a:pPr lvl="0"/>
            <a:r>
              <a:rPr lang="en-CA" sz="1800" dirty="0" smtClean="0">
                <a:solidFill>
                  <a:srgbClr val="C00000"/>
                </a:solidFill>
              </a:rPr>
              <a:t>3,143 counties </a:t>
            </a:r>
          </a:p>
          <a:p>
            <a:pPr lvl="0"/>
            <a:r>
              <a:rPr lang="en-CA" sz="1800" dirty="0" smtClean="0">
                <a:solidFill>
                  <a:srgbClr val="C00000"/>
                </a:solidFill>
              </a:rPr>
              <a:t>&amp; equivalents</a:t>
            </a:r>
            <a:endParaRPr lang="en-US" sz="1800" dirty="0">
              <a:solidFill>
                <a:srgbClr val="C00000"/>
              </a:solidFill>
            </a:endParaRPr>
          </a:p>
        </p:txBody>
      </p:sp>
    </p:spTree>
    <p:extLst>
      <p:ext uri="{BB962C8B-B14F-4D97-AF65-F5344CB8AC3E}">
        <p14:creationId xmlns:p14="http://schemas.microsoft.com/office/powerpoint/2010/main" val="440966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4638"/>
            <a:ext cx="7339013" cy="1066800"/>
          </a:xfrm>
        </p:spPr>
        <p:txBody>
          <a:bodyPr/>
          <a:lstStyle/>
          <a:p>
            <a:pPr algn="ctr" eaLnBrk="1" hangingPunct="1"/>
            <a:r>
              <a:rPr lang="en-US" altLang="en-US" dirty="0" smtClean="0"/>
              <a:t>Approach  (3)</a:t>
            </a:r>
            <a:endParaRPr lang="en-US" altLang="en-US" dirty="0" smtClean="0"/>
          </a:p>
        </p:txBody>
      </p:sp>
      <p:sp>
        <p:nvSpPr>
          <p:cNvPr id="7171" name="Rectangle 3"/>
          <p:cNvSpPr>
            <a:spLocks noGrp="1" noChangeArrowheads="1"/>
          </p:cNvSpPr>
          <p:nvPr>
            <p:ph type="body" idx="1"/>
          </p:nvPr>
        </p:nvSpPr>
        <p:spPr>
          <a:xfrm>
            <a:off x="864000" y="1484784"/>
            <a:ext cx="8137400" cy="5257329"/>
          </a:xfrm>
          <a:solidFill>
            <a:schemeClr val="bg1"/>
          </a:solidFill>
        </p:spPr>
        <p:txBody>
          <a:bodyPr/>
          <a:lstStyle/>
          <a:p>
            <a:pPr marL="72000" indent="0" eaLnBrk="1" hangingPunct="1">
              <a:lnSpc>
                <a:spcPct val="95000"/>
              </a:lnSpc>
              <a:spcBef>
                <a:spcPts val="1200"/>
              </a:spcBef>
              <a:spcAft>
                <a:spcPct val="25000"/>
              </a:spcAft>
              <a:buClr>
                <a:srgbClr val="336600"/>
              </a:buClr>
              <a:buSzPct val="100000"/>
              <a:buNone/>
            </a:pPr>
            <a:r>
              <a:rPr lang="en-CA" altLang="en-US" dirty="0" smtClean="0"/>
              <a:t>Urban-centred </a:t>
            </a:r>
            <a:r>
              <a:rPr lang="en-CA" altLang="en-US" dirty="0"/>
              <a:t>analyses </a:t>
            </a:r>
            <a:r>
              <a:rPr lang="en-CA" altLang="en-US" dirty="0" smtClean="0"/>
              <a:t>of emissions identified the following emissions categories as top emitters of NO</a:t>
            </a:r>
            <a:r>
              <a:rPr lang="en-CA" altLang="en-US" baseline="-25000" dirty="0" smtClean="0"/>
              <a:t>x</a:t>
            </a:r>
            <a:r>
              <a:rPr lang="en-CA" altLang="en-US" dirty="0" smtClean="0"/>
              <a:t> and/or PM</a:t>
            </a:r>
            <a:r>
              <a:rPr lang="en-CA" altLang="en-US" baseline="-25000" dirty="0" smtClean="0"/>
              <a:t>2.5</a:t>
            </a:r>
            <a:r>
              <a:rPr lang="en-CA" altLang="en-US" dirty="0" smtClean="0"/>
              <a:t> in Canadian urban  areas:</a:t>
            </a:r>
          </a:p>
          <a:p>
            <a:pPr marL="414900" indent="-342900" eaLnBrk="1" hangingPunct="1">
              <a:lnSpc>
                <a:spcPct val="95000"/>
              </a:lnSpc>
              <a:spcBef>
                <a:spcPts val="0"/>
              </a:spcBef>
              <a:spcAft>
                <a:spcPts val="600"/>
              </a:spcAft>
              <a:buClr>
                <a:srgbClr val="336600"/>
              </a:buClr>
              <a:buSzPct val="151000"/>
            </a:pPr>
            <a:r>
              <a:rPr lang="en-CA" altLang="en-US" dirty="0" smtClean="0"/>
              <a:t>On-road sources;</a:t>
            </a:r>
          </a:p>
          <a:p>
            <a:pPr marL="414900" indent="-342900" eaLnBrk="1" hangingPunct="1">
              <a:lnSpc>
                <a:spcPct val="95000"/>
              </a:lnSpc>
              <a:spcBef>
                <a:spcPts val="0"/>
              </a:spcBef>
              <a:spcAft>
                <a:spcPts val="600"/>
              </a:spcAft>
              <a:buClr>
                <a:srgbClr val="336600"/>
              </a:buClr>
              <a:buSzPct val="151000"/>
            </a:pPr>
            <a:r>
              <a:rPr lang="en-CA" altLang="en-US" dirty="0" smtClean="0"/>
              <a:t>Residential wood combustion;</a:t>
            </a:r>
          </a:p>
          <a:p>
            <a:pPr marL="414900" indent="-342900" eaLnBrk="1" hangingPunct="1">
              <a:lnSpc>
                <a:spcPct val="95000"/>
              </a:lnSpc>
              <a:spcBef>
                <a:spcPts val="0"/>
              </a:spcBef>
              <a:spcAft>
                <a:spcPts val="600"/>
              </a:spcAft>
              <a:buClr>
                <a:srgbClr val="336600"/>
              </a:buClr>
              <a:buSzPct val="151000"/>
            </a:pPr>
            <a:r>
              <a:rPr lang="en-CA" altLang="en-US" dirty="0" smtClean="0"/>
              <a:t>Residential meat cooking;</a:t>
            </a:r>
          </a:p>
          <a:p>
            <a:pPr marL="414900" indent="-342900" eaLnBrk="1" hangingPunct="1">
              <a:lnSpc>
                <a:spcPct val="95000"/>
              </a:lnSpc>
              <a:spcBef>
                <a:spcPts val="0"/>
              </a:spcBef>
              <a:spcAft>
                <a:spcPts val="600"/>
              </a:spcAft>
              <a:buClr>
                <a:srgbClr val="336600"/>
              </a:buClr>
              <a:buSzPct val="151000"/>
            </a:pPr>
            <a:r>
              <a:rPr lang="en-CA" altLang="en-US" dirty="0" err="1" smtClean="0"/>
              <a:t>Offroad</a:t>
            </a:r>
            <a:r>
              <a:rPr lang="en-CA" altLang="en-US" dirty="0" smtClean="0"/>
              <a:t> T4;</a:t>
            </a:r>
          </a:p>
          <a:p>
            <a:pPr marL="414900" indent="-342900" eaLnBrk="1" hangingPunct="1">
              <a:lnSpc>
                <a:spcPct val="95000"/>
              </a:lnSpc>
              <a:spcBef>
                <a:spcPts val="0"/>
              </a:spcBef>
              <a:spcAft>
                <a:spcPts val="600"/>
              </a:spcAft>
              <a:buClr>
                <a:srgbClr val="336600"/>
              </a:buClr>
              <a:buSzPct val="151000"/>
            </a:pPr>
            <a:r>
              <a:rPr lang="en-CA" altLang="en-US" dirty="0" smtClean="0"/>
              <a:t>Paved road dust</a:t>
            </a:r>
          </a:p>
          <a:p>
            <a:pPr marL="72000" indent="0" eaLnBrk="1" hangingPunct="1">
              <a:lnSpc>
                <a:spcPct val="95000"/>
              </a:lnSpc>
              <a:spcBef>
                <a:spcPts val="1200"/>
              </a:spcBef>
              <a:spcAft>
                <a:spcPct val="25000"/>
              </a:spcAft>
              <a:buClr>
                <a:srgbClr val="336600"/>
              </a:buClr>
              <a:buSzPct val="100000"/>
              <a:buNone/>
            </a:pPr>
            <a:r>
              <a:rPr lang="en-CA" altLang="en-US" dirty="0" smtClean="0"/>
              <a:t>Spatial surrogates for Canada for each of these source categories were reviewed and new surrogates were developed for four of them as well as other source types based on the 2011 Canadian census and other data sets (note: 2011 census considers 56,204 neighbourhoods)</a:t>
            </a:r>
          </a:p>
          <a:p>
            <a:pPr marL="72000" indent="0" eaLnBrk="1" hangingPunct="1">
              <a:lnSpc>
                <a:spcPct val="95000"/>
              </a:lnSpc>
              <a:spcBef>
                <a:spcPts val="1800"/>
              </a:spcBef>
              <a:spcAft>
                <a:spcPct val="25000"/>
              </a:spcAft>
              <a:buClr>
                <a:srgbClr val="336600"/>
              </a:buClr>
              <a:buSzPct val="100000"/>
              <a:buNone/>
            </a:pPr>
            <a:endParaRPr lang="en-CA" altLang="en-US" dirty="0" smtClean="0"/>
          </a:p>
        </p:txBody>
      </p:sp>
    </p:spTree>
    <p:extLst>
      <p:ext uri="{BB962C8B-B14F-4D97-AF65-F5344CB8AC3E}">
        <p14:creationId xmlns:p14="http://schemas.microsoft.com/office/powerpoint/2010/main" val="194190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68000" y="1600200"/>
            <a:ext cx="8424936" cy="4987925"/>
          </a:xfrm>
          <a:solidFill>
            <a:schemeClr val="bg1"/>
          </a:solidFill>
          <a:ln w="517525">
            <a:solidFill>
              <a:schemeClr val="bg1"/>
            </a:solidFill>
            <a:round/>
            <a:headEnd/>
            <a:tailEnd/>
          </a:ln>
        </p:spPr>
        <p:txBody>
          <a:bodyPr/>
          <a:lstStyle/>
          <a:p>
            <a:pPr marL="287338" eaLnBrk="1" hangingPunct="1">
              <a:lnSpc>
                <a:spcPct val="90000"/>
              </a:lnSpc>
              <a:spcBef>
                <a:spcPct val="30000"/>
              </a:spcBef>
              <a:spcAft>
                <a:spcPct val="20000"/>
              </a:spcAft>
              <a:buClr>
                <a:srgbClr val="009900"/>
              </a:buClr>
              <a:buSzPct val="150000"/>
              <a:buFont typeface="Arial" charset="0"/>
              <a:buNone/>
            </a:pPr>
            <a:r>
              <a:rPr lang="en-US" altLang="en-US" sz="3200" dirty="0" smtClean="0"/>
              <a:t>   </a:t>
            </a:r>
            <a:r>
              <a:rPr lang="en-US" altLang="en-US" b="1" i="1" dirty="0" smtClean="0">
                <a:solidFill>
                  <a:srgbClr val="008000"/>
                </a:solidFill>
              </a:rPr>
              <a:t>Issue</a:t>
            </a:r>
            <a:r>
              <a:rPr lang="en-US" altLang="en-US" dirty="0" smtClean="0"/>
              <a:t>: The use of some common spatial surrogates such as population or dwelling density may </a:t>
            </a:r>
            <a:r>
              <a:rPr lang="en-US" altLang="en-US" dirty="0" smtClean="0"/>
              <a:t>not be appropriate </a:t>
            </a:r>
            <a:r>
              <a:rPr lang="en-US" altLang="en-US" dirty="0" smtClean="0"/>
              <a:t>in high-density urban </a:t>
            </a:r>
            <a:r>
              <a:rPr lang="en-US" altLang="en-US" dirty="0" err="1" smtClean="0"/>
              <a:t>centres</a:t>
            </a:r>
            <a:r>
              <a:rPr lang="en-US" altLang="en-US" dirty="0" smtClean="0"/>
              <a:t> for many source types such as local traffic, residential wood </a:t>
            </a:r>
            <a:r>
              <a:rPr lang="en-US" altLang="en-US" dirty="0" smtClean="0"/>
              <a:t>combustion (RWC), </a:t>
            </a:r>
            <a:r>
              <a:rPr lang="en-US" altLang="en-US" dirty="0" smtClean="0"/>
              <a:t>residential meat-cooking (BBQs), and lawnmowers that have other constraints such as road geometry or the </a:t>
            </a:r>
            <a:r>
              <a:rPr lang="en-US" altLang="en-US" i="1" dirty="0" smtClean="0"/>
              <a:t>absence</a:t>
            </a:r>
            <a:r>
              <a:rPr lang="en-US" altLang="en-US" dirty="0" smtClean="0"/>
              <a:t> of fireplaces, patios, or lawns, respectively</a:t>
            </a:r>
            <a:r>
              <a:rPr lang="en-US" altLang="en-US" dirty="0" smtClean="0"/>
              <a:t>.  At the same time, horizontal grid sizes of 4, 2, and even 1 km are now being employed that can resolve such </a:t>
            </a:r>
            <a:r>
              <a:rPr lang="en-US" altLang="en-US" dirty="0" err="1" smtClean="0"/>
              <a:t>centres</a:t>
            </a:r>
            <a:r>
              <a:rPr lang="en-US" altLang="en-US" dirty="0" smtClean="0"/>
              <a:t>.</a:t>
            </a:r>
            <a:endParaRPr lang="en-US" altLang="en-US" dirty="0" smtClean="0"/>
          </a:p>
          <a:p>
            <a:pPr marL="287338" eaLnBrk="1" hangingPunct="1">
              <a:lnSpc>
                <a:spcPct val="90000"/>
              </a:lnSpc>
              <a:spcBef>
                <a:spcPts val="1800"/>
              </a:spcBef>
              <a:spcAft>
                <a:spcPct val="20000"/>
              </a:spcAft>
              <a:buClr>
                <a:srgbClr val="009900"/>
              </a:buClr>
              <a:buSzPct val="150000"/>
              <a:buFont typeface="Arial" charset="0"/>
              <a:buNone/>
            </a:pPr>
            <a:r>
              <a:rPr lang="en-CA" altLang="en-US" dirty="0" smtClean="0"/>
              <a:t>   </a:t>
            </a:r>
            <a:r>
              <a:rPr lang="en-CA" altLang="en-US" b="1" i="1" dirty="0" smtClean="0">
                <a:solidFill>
                  <a:srgbClr val="008000"/>
                </a:solidFill>
              </a:rPr>
              <a:t>One Solution</a:t>
            </a:r>
            <a:r>
              <a:rPr lang="en-CA" altLang="en-US" dirty="0" smtClean="0"/>
              <a:t>:  Impose </a:t>
            </a:r>
            <a:r>
              <a:rPr lang="en-CA" altLang="en-US" dirty="0" smtClean="0"/>
              <a:t>either an </a:t>
            </a:r>
            <a:r>
              <a:rPr lang="en-CA" altLang="en-US" dirty="0" smtClean="0"/>
              <a:t>upper limit (“cap”) or a “zero out” on </a:t>
            </a:r>
            <a:r>
              <a:rPr lang="en-CA" altLang="en-US" dirty="0" smtClean="0"/>
              <a:t>high population </a:t>
            </a:r>
            <a:r>
              <a:rPr lang="en-CA" altLang="en-US" dirty="0" smtClean="0"/>
              <a:t>density or dwelling density as part of calculation</a:t>
            </a:r>
            <a:r>
              <a:rPr lang="en-US" altLang="en-US" dirty="0" smtClean="0"/>
              <a:t> </a:t>
            </a:r>
            <a:r>
              <a:rPr lang="en-CA" altLang="en-US" dirty="0" smtClean="0"/>
              <a:t>of selected spatial surrogate fields.</a:t>
            </a:r>
          </a:p>
          <a:p>
            <a:pPr marL="287338" eaLnBrk="1" hangingPunct="1">
              <a:lnSpc>
                <a:spcPct val="90000"/>
              </a:lnSpc>
              <a:spcBef>
                <a:spcPts val="1800"/>
              </a:spcBef>
              <a:spcAft>
                <a:spcPct val="20000"/>
              </a:spcAft>
              <a:buClr>
                <a:srgbClr val="009900"/>
              </a:buClr>
              <a:buSzPct val="150000"/>
              <a:buFont typeface="Arial" charset="0"/>
              <a:buNone/>
            </a:pPr>
            <a:r>
              <a:rPr lang="en-CA" altLang="en-US" dirty="0" smtClean="0"/>
              <a:t>	</a:t>
            </a:r>
            <a:endParaRPr lang="en-US" altLang="en-US" dirty="0" smtClean="0"/>
          </a:p>
        </p:txBody>
      </p:sp>
      <p:sp>
        <p:nvSpPr>
          <p:cNvPr id="28675" name="Rectangle 3"/>
          <p:cNvSpPr>
            <a:spLocks noGrp="1" noChangeArrowheads="1"/>
          </p:cNvSpPr>
          <p:nvPr>
            <p:ph type="title"/>
          </p:nvPr>
        </p:nvSpPr>
        <p:spPr>
          <a:xfrm>
            <a:off x="0" y="152400"/>
            <a:ext cx="9144000" cy="1295400"/>
          </a:xfrm>
          <a:solidFill>
            <a:schemeClr val="bg1"/>
          </a:solidFill>
        </p:spPr>
        <p:txBody>
          <a:bodyPr/>
          <a:lstStyle/>
          <a:p>
            <a:pPr eaLnBrk="1" hangingPunct="1"/>
            <a:r>
              <a:rPr lang="fr-CA" altLang="en-US" sz="3200" dirty="0" smtClean="0">
                <a:solidFill>
                  <a:srgbClr val="336600"/>
                </a:solidFill>
              </a:rPr>
              <a:t>           </a:t>
            </a:r>
            <a:r>
              <a:rPr lang="fr-CA" altLang="en-US" sz="2800" dirty="0" err="1" smtClean="0">
                <a:solidFill>
                  <a:srgbClr val="336600"/>
                </a:solidFill>
              </a:rPr>
              <a:t>Scale</a:t>
            </a:r>
            <a:r>
              <a:rPr lang="fr-CA" altLang="en-US" sz="2800" dirty="0" smtClean="0">
                <a:solidFill>
                  <a:srgbClr val="336600"/>
                </a:solidFill>
              </a:rPr>
              <a:t> </a:t>
            </a:r>
            <a:r>
              <a:rPr lang="fr-CA" altLang="en-US" sz="2800" dirty="0" err="1" smtClean="0">
                <a:solidFill>
                  <a:srgbClr val="336600"/>
                </a:solidFill>
              </a:rPr>
              <a:t>Dependence</a:t>
            </a:r>
            <a:r>
              <a:rPr lang="fr-CA" altLang="en-US" sz="2800" dirty="0" smtClean="0">
                <a:solidFill>
                  <a:srgbClr val="336600"/>
                </a:solidFill>
              </a:rPr>
              <a:t> of Spatial Surrogates </a:t>
            </a:r>
            <a:br>
              <a:rPr lang="fr-CA" altLang="en-US" sz="2800" dirty="0" smtClean="0">
                <a:solidFill>
                  <a:srgbClr val="336600"/>
                </a:solidFill>
              </a:rPr>
            </a:br>
            <a:r>
              <a:rPr lang="fr-CA" altLang="en-US" sz="2800" dirty="0" smtClean="0">
                <a:solidFill>
                  <a:srgbClr val="336600"/>
                </a:solidFill>
              </a:rPr>
              <a:t>             for </a:t>
            </a:r>
            <a:r>
              <a:rPr lang="fr-CA" altLang="en-US" sz="2800" dirty="0" err="1" smtClean="0">
                <a:solidFill>
                  <a:srgbClr val="336600"/>
                </a:solidFill>
              </a:rPr>
              <a:t>Higher-Resolution</a:t>
            </a:r>
            <a:r>
              <a:rPr lang="fr-CA" altLang="en-US" sz="2800" dirty="0" smtClean="0">
                <a:solidFill>
                  <a:srgbClr val="336600"/>
                </a:solidFill>
              </a:rPr>
              <a:t> Model </a:t>
            </a:r>
            <a:r>
              <a:rPr lang="fr-CA" altLang="en-US" sz="2800" dirty="0" err="1" smtClean="0">
                <a:solidFill>
                  <a:srgbClr val="336600"/>
                </a:solidFill>
              </a:rPr>
              <a:t>Grids</a:t>
            </a:r>
            <a:endParaRPr lang="en-US" altLang="en-US" sz="3200" dirty="0" smtClean="0">
              <a:solidFill>
                <a:srgbClr val="336600"/>
              </a:solidFill>
            </a:endParaRPr>
          </a:p>
        </p:txBody>
      </p:sp>
    </p:spTree>
    <p:extLst>
      <p:ext uri="{BB962C8B-B14F-4D97-AF65-F5344CB8AC3E}">
        <p14:creationId xmlns:p14="http://schemas.microsoft.com/office/powerpoint/2010/main" val="755931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95250" y="0"/>
            <a:ext cx="9067800" cy="1295400"/>
          </a:xfrm>
          <a:solidFill>
            <a:schemeClr val="bg1"/>
          </a:solidFill>
        </p:spPr>
        <p:txBody>
          <a:bodyPr/>
          <a:lstStyle/>
          <a:p>
            <a:r>
              <a:rPr lang="en-CA" altLang="en-US" sz="2400" dirty="0"/>
              <a:t> </a:t>
            </a:r>
            <a:r>
              <a:rPr lang="en-CA" altLang="en-US" sz="2400" dirty="0" smtClean="0"/>
              <a:t> </a:t>
            </a:r>
            <a:r>
              <a:rPr lang="en-CA" altLang="en-US" sz="2400" dirty="0" smtClean="0"/>
              <a:t>Example </a:t>
            </a:r>
            <a:r>
              <a:rPr lang="en-CA" altLang="en-US" sz="2400" dirty="0" smtClean="0"/>
              <a:t>1:  Total Dwelling Density Is Used As Spatial </a:t>
            </a:r>
            <a:r>
              <a:rPr lang="en-CA" altLang="en-US" sz="2400" dirty="0" smtClean="0"/>
              <a:t> </a:t>
            </a:r>
            <a:br>
              <a:rPr lang="en-CA" altLang="en-US" sz="2400" dirty="0" smtClean="0"/>
            </a:br>
            <a:r>
              <a:rPr lang="en-CA" altLang="en-US" sz="2400" dirty="0"/>
              <a:t> </a:t>
            </a:r>
            <a:r>
              <a:rPr lang="en-CA" altLang="en-US" sz="2400" dirty="0" smtClean="0"/>
              <a:t> </a:t>
            </a:r>
            <a:r>
              <a:rPr lang="en-CA" altLang="en-US" sz="2400" dirty="0" smtClean="0"/>
              <a:t>Surrogate </a:t>
            </a:r>
            <a:r>
              <a:rPr lang="en-CA" altLang="en-US" sz="2400" dirty="0" smtClean="0"/>
              <a:t>to Allocate Emissions from Residential Meat </a:t>
            </a:r>
            <a:r>
              <a:rPr lang="en-CA" altLang="en-US" sz="2400" dirty="0" smtClean="0"/>
              <a:t/>
            </a:r>
            <a:br>
              <a:rPr lang="en-CA" altLang="en-US" sz="2400" dirty="0" smtClean="0"/>
            </a:br>
            <a:r>
              <a:rPr lang="en-CA" altLang="en-US" sz="2400" dirty="0"/>
              <a:t> </a:t>
            </a:r>
            <a:r>
              <a:rPr lang="en-CA" altLang="en-US" sz="2400" dirty="0" smtClean="0"/>
              <a:t> </a:t>
            </a:r>
            <a:r>
              <a:rPr lang="en-CA" altLang="en-US" sz="2400" dirty="0" smtClean="0"/>
              <a:t>Cooking </a:t>
            </a:r>
            <a:r>
              <a:rPr lang="en-CA" altLang="en-US" sz="2400" dirty="0" smtClean="0"/>
              <a:t>(</a:t>
            </a:r>
            <a:r>
              <a:rPr lang="en-CA" altLang="en-US" sz="2400" dirty="0" err="1" smtClean="0"/>
              <a:t>BBQ’ing</a:t>
            </a:r>
            <a:r>
              <a:rPr lang="en-CA" altLang="en-US" sz="2400" dirty="0" smtClean="0"/>
              <a:t>) in Toronto, Ontario</a:t>
            </a:r>
            <a:endParaRPr lang="en-US" altLang="en-US" sz="2400" baseline="30000" dirty="0" smtClean="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05581"/>
            <a:ext cx="6705600" cy="565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6000" y="6336000"/>
            <a:ext cx="2376264" cy="461665"/>
          </a:xfrm>
          <a:prstGeom prst="rect">
            <a:avLst/>
          </a:prstGeom>
          <a:solidFill>
            <a:srgbClr val="FFFF00"/>
          </a:solidFill>
        </p:spPr>
        <p:txBody>
          <a:bodyPr wrap="square" rtlCol="0">
            <a:spAutoFit/>
          </a:bodyPr>
          <a:lstStyle/>
          <a:p>
            <a:r>
              <a:rPr lang="en-CA" dirty="0" smtClean="0"/>
              <a:t>Find the BBQs</a:t>
            </a:r>
            <a:endParaRPr lang="en-US" dirty="0"/>
          </a:p>
        </p:txBody>
      </p:sp>
    </p:spTree>
    <p:extLst>
      <p:ext uri="{BB962C8B-B14F-4D97-AF65-F5344CB8AC3E}">
        <p14:creationId xmlns:p14="http://schemas.microsoft.com/office/powerpoint/2010/main" val="4244621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4029075" y="230822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A</a:t>
            </a:r>
            <a:endParaRPr lang="en-US" altLang="en-US">
              <a:solidFill>
                <a:srgbClr val="FFFFFF"/>
              </a:solidFill>
            </a:endParaRPr>
          </a:p>
        </p:txBody>
      </p:sp>
      <p:sp>
        <p:nvSpPr>
          <p:cNvPr id="29699" name="TextBox 6"/>
          <p:cNvSpPr txBox="1">
            <a:spLocks noChangeArrowheads="1"/>
          </p:cNvSpPr>
          <p:nvPr/>
        </p:nvSpPr>
        <p:spPr bwMode="auto">
          <a:xfrm>
            <a:off x="8532813" y="5805488"/>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D</a:t>
            </a:r>
            <a:endParaRPr lang="en-US" altLang="en-US">
              <a:solidFill>
                <a:srgbClr val="FFFFFF"/>
              </a:solidFill>
            </a:endParaRPr>
          </a:p>
        </p:txBody>
      </p:sp>
      <p:sp>
        <p:nvSpPr>
          <p:cNvPr id="29700" name="TextBox 7"/>
          <p:cNvSpPr txBox="1">
            <a:spLocks noChangeArrowheads="1"/>
          </p:cNvSpPr>
          <p:nvPr/>
        </p:nvSpPr>
        <p:spPr bwMode="auto">
          <a:xfrm>
            <a:off x="8532813" y="2308225"/>
            <a:ext cx="35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C</a:t>
            </a:r>
            <a:endParaRPr lang="en-US" altLang="en-US">
              <a:solidFill>
                <a:srgbClr val="FFFFFF"/>
              </a:solidFill>
            </a:endParaRPr>
          </a:p>
        </p:txBody>
      </p:sp>
      <p:sp>
        <p:nvSpPr>
          <p:cNvPr id="29701" name="TextBox 8"/>
          <p:cNvSpPr txBox="1">
            <a:spLocks noChangeArrowheads="1"/>
          </p:cNvSpPr>
          <p:nvPr/>
        </p:nvSpPr>
        <p:spPr bwMode="auto">
          <a:xfrm>
            <a:off x="3995738" y="58054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B</a:t>
            </a:r>
            <a:endParaRPr lang="en-US" altLang="en-US">
              <a:solidFill>
                <a:srgbClr val="FFFFFF"/>
              </a:solidFill>
            </a:endParaRPr>
          </a:p>
        </p:txBody>
      </p:sp>
      <p:sp>
        <p:nvSpPr>
          <p:cNvPr id="4" name="Title 3"/>
          <p:cNvSpPr>
            <a:spLocks noGrp="1"/>
          </p:cNvSpPr>
          <p:nvPr>
            <p:ph type="title"/>
          </p:nvPr>
        </p:nvSpPr>
        <p:spPr>
          <a:xfrm>
            <a:off x="0" y="0"/>
            <a:ext cx="9144000" cy="3276600"/>
          </a:xfrm>
          <a:solidFill>
            <a:schemeClr val="bg1"/>
          </a:solidFill>
        </p:spPr>
        <p:txBody>
          <a:bodyPr anchor="t"/>
          <a:lstStyle/>
          <a:p>
            <a:pPr marL="180000" indent="-342900" eaLnBrk="1" hangingPunct="1">
              <a:spcBef>
                <a:spcPts val="0"/>
              </a:spcBef>
              <a:buFont typeface="Arial" pitchFamily="34" charset="0"/>
              <a:buNone/>
              <a:defRPr/>
            </a:pPr>
            <a:r>
              <a:rPr lang="en-CA" sz="1200" dirty="0" smtClean="0">
                <a:solidFill>
                  <a:srgbClr val="000000"/>
                </a:solidFill>
              </a:rPr>
              <a:t> </a:t>
            </a:r>
            <a:r>
              <a:rPr lang="en-CA" sz="1050" dirty="0" smtClean="0">
                <a:solidFill>
                  <a:srgbClr val="000000"/>
                </a:solidFill>
              </a:rPr>
              <a:t/>
            </a:r>
            <a:br>
              <a:rPr lang="en-CA" sz="1050" dirty="0" smtClean="0">
                <a:solidFill>
                  <a:srgbClr val="000000"/>
                </a:solidFill>
              </a:rPr>
            </a:br>
            <a:r>
              <a:rPr lang="en-CA" sz="2800" dirty="0" smtClean="0">
                <a:solidFill>
                  <a:srgbClr val="336600"/>
                </a:solidFill>
              </a:rPr>
              <a:t>(</a:t>
            </a:r>
            <a:r>
              <a:rPr lang="en-CA" sz="2800" dirty="0" smtClean="0">
                <a:solidFill>
                  <a:srgbClr val="FF0000"/>
                </a:solidFill>
              </a:rPr>
              <a:t>Left</a:t>
            </a:r>
            <a:r>
              <a:rPr lang="en-CA" sz="2800" dirty="0" smtClean="0">
                <a:solidFill>
                  <a:srgbClr val="336600"/>
                </a:solidFill>
              </a:rPr>
              <a:t>)  Usual-resident-occupied dwelling </a:t>
            </a:r>
            <a:r>
              <a:rPr lang="en-CA" sz="2800" u="sng" dirty="0" smtClean="0">
                <a:solidFill>
                  <a:srgbClr val="336600"/>
                </a:solidFill>
              </a:rPr>
              <a:t>counts</a:t>
            </a:r>
            <a:r>
              <a:rPr lang="en-CA" sz="2800" dirty="0" smtClean="0">
                <a:solidFill>
                  <a:srgbClr val="336600"/>
                </a:solidFill>
              </a:rPr>
              <a:t> at neighbourhood level (i.e., dissemination area [DA]) for Toronto from 2011 Canadian census</a:t>
            </a:r>
            <a:br>
              <a:rPr lang="en-CA" sz="2800" dirty="0" smtClean="0">
                <a:solidFill>
                  <a:srgbClr val="336600"/>
                </a:solidFill>
              </a:rPr>
            </a:br>
            <a:r>
              <a:rPr lang="en-CA" sz="1800" dirty="0" smtClean="0">
                <a:solidFill>
                  <a:srgbClr val="336600"/>
                </a:solidFill>
              </a:rPr>
              <a:t> </a:t>
            </a:r>
            <a:r>
              <a:rPr lang="en-CA" sz="2800" dirty="0" smtClean="0">
                <a:solidFill>
                  <a:srgbClr val="336600"/>
                </a:solidFill>
              </a:rPr>
              <a:t/>
            </a:r>
            <a:br>
              <a:rPr lang="en-CA" sz="2800" dirty="0" smtClean="0">
                <a:solidFill>
                  <a:srgbClr val="336600"/>
                </a:solidFill>
              </a:rPr>
            </a:br>
            <a:r>
              <a:rPr lang="en-CA" sz="2800" dirty="0" smtClean="0">
                <a:solidFill>
                  <a:srgbClr val="336600"/>
                </a:solidFill>
              </a:rPr>
              <a:t>(</a:t>
            </a:r>
            <a:r>
              <a:rPr lang="en-CA" sz="2800" dirty="0" smtClean="0">
                <a:solidFill>
                  <a:srgbClr val="FF0000"/>
                </a:solidFill>
              </a:rPr>
              <a:t>Right</a:t>
            </a:r>
            <a:r>
              <a:rPr lang="en-CA" sz="2800" dirty="0" smtClean="0">
                <a:solidFill>
                  <a:srgbClr val="336600"/>
                </a:solidFill>
              </a:rPr>
              <a:t>)  Usual-resident-occupied dwelling </a:t>
            </a:r>
            <a:r>
              <a:rPr lang="en-CA" sz="2800" u="sng" dirty="0" smtClean="0">
                <a:solidFill>
                  <a:srgbClr val="336600"/>
                </a:solidFill>
              </a:rPr>
              <a:t>density</a:t>
            </a:r>
            <a:r>
              <a:rPr lang="en-CA" sz="2800" dirty="0" smtClean="0">
                <a:solidFill>
                  <a:srgbClr val="336600"/>
                </a:solidFill>
              </a:rPr>
              <a:t> (number of dwellings km</a:t>
            </a:r>
            <a:r>
              <a:rPr lang="en-CA" sz="2800" baseline="30000" dirty="0" smtClean="0">
                <a:solidFill>
                  <a:srgbClr val="336600"/>
                </a:solidFill>
              </a:rPr>
              <a:t>-2</a:t>
            </a:r>
            <a:r>
              <a:rPr lang="en-CA" sz="2800" dirty="0" smtClean="0">
                <a:solidFill>
                  <a:srgbClr val="336600"/>
                </a:solidFill>
              </a:rPr>
              <a:t>) by DA for Toronto from 2011 Canadian census</a:t>
            </a:r>
            <a:r>
              <a:rPr lang="en-CA" sz="2400" dirty="0" smtClean="0">
                <a:solidFill>
                  <a:srgbClr val="336600"/>
                </a:solidFill>
              </a:rPr>
              <a:t/>
            </a:r>
            <a:br>
              <a:rPr lang="en-CA" sz="2400" dirty="0" smtClean="0">
                <a:solidFill>
                  <a:srgbClr val="336600"/>
                </a:solidFill>
              </a:rPr>
            </a:br>
            <a:endParaRPr lang="en-US" sz="2400" dirty="0" smtClean="0">
              <a:solidFill>
                <a:srgbClr val="336600"/>
              </a:solidFill>
            </a:endParaRPr>
          </a:p>
        </p:txBody>
      </p:sp>
      <p:pic>
        <p:nvPicPr>
          <p:cNvPr id="29703" name="Picture 2" descr="E:\EC_mmoran\ArcGIS_projects\Food_cooking\gad_000b11a_e_SimpPoly_MaxOffset_100m_pop_dwelling_Daurdwell_Toron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276600"/>
            <a:ext cx="4525963"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3276600"/>
            <a:ext cx="4529137"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8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4029075" y="230822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A</a:t>
            </a:r>
            <a:endParaRPr lang="en-US" altLang="en-US">
              <a:solidFill>
                <a:srgbClr val="FFFFFF"/>
              </a:solidFill>
            </a:endParaRPr>
          </a:p>
        </p:txBody>
      </p:sp>
      <p:sp>
        <p:nvSpPr>
          <p:cNvPr id="30723" name="TextBox 6"/>
          <p:cNvSpPr txBox="1">
            <a:spLocks noChangeArrowheads="1"/>
          </p:cNvSpPr>
          <p:nvPr/>
        </p:nvSpPr>
        <p:spPr bwMode="auto">
          <a:xfrm>
            <a:off x="8532813" y="5805488"/>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D</a:t>
            </a:r>
            <a:endParaRPr lang="en-US" altLang="en-US">
              <a:solidFill>
                <a:srgbClr val="FFFFFF"/>
              </a:solidFill>
            </a:endParaRPr>
          </a:p>
        </p:txBody>
      </p:sp>
      <p:sp>
        <p:nvSpPr>
          <p:cNvPr id="30724" name="TextBox 7"/>
          <p:cNvSpPr txBox="1">
            <a:spLocks noChangeArrowheads="1"/>
          </p:cNvSpPr>
          <p:nvPr/>
        </p:nvSpPr>
        <p:spPr bwMode="auto">
          <a:xfrm>
            <a:off x="8532813" y="2308225"/>
            <a:ext cx="35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C</a:t>
            </a:r>
            <a:endParaRPr lang="en-US" altLang="en-US">
              <a:solidFill>
                <a:srgbClr val="FFFFFF"/>
              </a:solidFill>
            </a:endParaRPr>
          </a:p>
        </p:txBody>
      </p:sp>
      <p:sp>
        <p:nvSpPr>
          <p:cNvPr id="30725" name="TextBox 8"/>
          <p:cNvSpPr txBox="1">
            <a:spLocks noChangeArrowheads="1"/>
          </p:cNvSpPr>
          <p:nvPr/>
        </p:nvSpPr>
        <p:spPr bwMode="auto">
          <a:xfrm>
            <a:off x="3995738" y="58054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eaLnBrk="1" hangingPunct="1"/>
            <a:r>
              <a:rPr lang="en-CA" altLang="en-US">
                <a:solidFill>
                  <a:srgbClr val="FFFFFF"/>
                </a:solidFill>
              </a:rPr>
              <a:t>B</a:t>
            </a:r>
            <a:endParaRPr lang="en-US" altLang="en-US">
              <a:solidFill>
                <a:srgbClr val="FFFFFF"/>
              </a:solidFill>
            </a:endParaRPr>
          </a:p>
        </p:txBody>
      </p:sp>
      <p:pic>
        <p:nvPicPr>
          <p:cNvPr id="30726" name="Picture 5" descr="E:\EC_mmoran\ArcGIS_projects\Food_cooking\gad_000b11a_e_SimpPoly_MaxOffset_100m_pop_dwelling_Cap_Dwell_Toron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3278188"/>
            <a:ext cx="4525962"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3276600"/>
            <a:ext cx="4524375"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itle 3"/>
          <p:cNvSpPr>
            <a:spLocks noGrp="1"/>
          </p:cNvSpPr>
          <p:nvPr>
            <p:ph type="title"/>
          </p:nvPr>
        </p:nvSpPr>
        <p:spPr>
          <a:xfrm>
            <a:off x="0" y="0"/>
            <a:ext cx="9144000" cy="3348038"/>
          </a:xfrm>
          <a:solidFill>
            <a:schemeClr val="bg1"/>
          </a:solidFill>
        </p:spPr>
        <p:txBody>
          <a:bodyPr/>
          <a:lstStyle/>
          <a:p>
            <a:pPr marL="179388" eaLnBrk="1" hangingPunct="1"/>
            <a:r>
              <a:rPr lang="en-CA" altLang="en-US" sz="2000" smtClean="0">
                <a:solidFill>
                  <a:srgbClr val="000000"/>
                </a:solidFill>
              </a:rPr>
              <a:t/>
            </a:r>
            <a:br>
              <a:rPr lang="en-CA" altLang="en-US" sz="2000" smtClean="0">
                <a:solidFill>
                  <a:srgbClr val="000000"/>
                </a:solidFill>
              </a:rPr>
            </a:br>
            <a:r>
              <a:rPr lang="en-CA" altLang="en-US" sz="2000" smtClean="0">
                <a:solidFill>
                  <a:srgbClr val="336600"/>
                </a:solidFill>
              </a:rPr>
              <a:t>(</a:t>
            </a:r>
            <a:r>
              <a:rPr lang="en-CA" altLang="en-US" sz="2000" smtClean="0">
                <a:solidFill>
                  <a:srgbClr val="FF0000"/>
                </a:solidFill>
              </a:rPr>
              <a:t>Left</a:t>
            </a:r>
            <a:r>
              <a:rPr lang="en-CA" altLang="en-US" sz="2000" smtClean="0">
                <a:solidFill>
                  <a:srgbClr val="336600"/>
                </a:solidFill>
              </a:rPr>
              <a:t>)  Version 1 of </a:t>
            </a:r>
            <a:r>
              <a:rPr lang="en-CA" altLang="en-US" sz="2000" u="sng" smtClean="0">
                <a:solidFill>
                  <a:srgbClr val="336600"/>
                </a:solidFill>
              </a:rPr>
              <a:t>capped</a:t>
            </a:r>
            <a:r>
              <a:rPr lang="en-CA" altLang="en-US" sz="2000" smtClean="0">
                <a:solidFill>
                  <a:srgbClr val="336600"/>
                </a:solidFill>
              </a:rPr>
              <a:t> 2011 occupied dwelling counts by DA for Toronto.  For those DAs with dwelling density &gt; 600 dwellings km</a:t>
            </a:r>
            <a:r>
              <a:rPr lang="en-CA" altLang="en-US" sz="2000" baseline="30000" smtClean="0">
                <a:solidFill>
                  <a:srgbClr val="336600"/>
                </a:solidFill>
              </a:rPr>
              <a:t>-2</a:t>
            </a:r>
            <a:r>
              <a:rPr lang="en-CA" altLang="en-US" sz="2000" smtClean="0">
                <a:solidFill>
                  <a:srgbClr val="336600"/>
                </a:solidFill>
              </a:rPr>
              <a:t>,    cap the density at 600, and then recalculate the DA dwelling counts.</a:t>
            </a:r>
            <a:br>
              <a:rPr lang="en-CA" altLang="en-US" sz="2000" smtClean="0">
                <a:solidFill>
                  <a:srgbClr val="336600"/>
                </a:solidFill>
              </a:rPr>
            </a:br>
            <a:r>
              <a:rPr lang="en-CA" altLang="en-US" sz="1400" smtClean="0">
                <a:solidFill>
                  <a:srgbClr val="336600"/>
                </a:solidFill>
              </a:rPr>
              <a:t> </a:t>
            </a:r>
            <a:r>
              <a:rPr lang="en-CA" altLang="en-US" sz="2000" smtClean="0">
                <a:solidFill>
                  <a:srgbClr val="336600"/>
                </a:solidFill>
              </a:rPr>
              <a:t/>
            </a:r>
            <a:br>
              <a:rPr lang="en-CA" altLang="en-US" sz="2000" smtClean="0">
                <a:solidFill>
                  <a:srgbClr val="336600"/>
                </a:solidFill>
              </a:rPr>
            </a:br>
            <a:r>
              <a:rPr lang="en-CA" altLang="en-US" sz="2000" smtClean="0">
                <a:solidFill>
                  <a:srgbClr val="336600"/>
                </a:solidFill>
              </a:rPr>
              <a:t>(</a:t>
            </a:r>
            <a:r>
              <a:rPr lang="en-CA" altLang="en-US" sz="2000" smtClean="0">
                <a:solidFill>
                  <a:srgbClr val="FF0000"/>
                </a:solidFill>
              </a:rPr>
              <a:t>Right</a:t>
            </a:r>
            <a:r>
              <a:rPr lang="en-CA" altLang="en-US" sz="2000" smtClean="0">
                <a:solidFill>
                  <a:srgbClr val="336600"/>
                </a:solidFill>
              </a:rPr>
              <a:t>)  Version 2 of </a:t>
            </a:r>
            <a:r>
              <a:rPr lang="en-CA" altLang="en-US" sz="2000" u="sng" smtClean="0">
                <a:solidFill>
                  <a:srgbClr val="336600"/>
                </a:solidFill>
              </a:rPr>
              <a:t>capped</a:t>
            </a:r>
            <a:r>
              <a:rPr lang="en-CA" altLang="en-US" sz="2000" smtClean="0">
                <a:solidFill>
                  <a:srgbClr val="336600"/>
                </a:solidFill>
              </a:rPr>
              <a:t> 2011 occupied dwelling counts by DA for Toronto.  For those DAs with dwelling density &gt; 3000 dwellings km</a:t>
            </a:r>
            <a:r>
              <a:rPr lang="en-CA" altLang="en-US" sz="2000" baseline="30000" smtClean="0">
                <a:solidFill>
                  <a:srgbClr val="336600"/>
                </a:solidFill>
              </a:rPr>
              <a:t>-2</a:t>
            </a:r>
            <a:r>
              <a:rPr lang="en-CA" altLang="en-US" sz="2000" smtClean="0">
                <a:solidFill>
                  <a:srgbClr val="336600"/>
                </a:solidFill>
              </a:rPr>
              <a:t>,   set the dwelling counts to zero, for those DAs with dwelling density between 600 and 3000, cap the density at 600, and then recalculate the DA dwelling counts.</a:t>
            </a:r>
            <a:r>
              <a:rPr lang="en-US" altLang="en-US" sz="2000" smtClean="0">
                <a:solidFill>
                  <a:srgbClr val="336600"/>
                </a:solidFill>
              </a:rPr>
              <a:t/>
            </a:r>
            <a:br>
              <a:rPr lang="en-US" altLang="en-US" sz="2000" smtClean="0">
                <a:solidFill>
                  <a:srgbClr val="336600"/>
                </a:solidFill>
              </a:rPr>
            </a:br>
            <a:endParaRPr lang="en-US" altLang="en-US" sz="2000" smtClean="0">
              <a:solidFill>
                <a:srgbClr val="336600"/>
              </a:solidFill>
            </a:endParaRPr>
          </a:p>
        </p:txBody>
      </p:sp>
    </p:spTree>
    <p:extLst>
      <p:ext uri="{BB962C8B-B14F-4D97-AF65-F5344CB8AC3E}">
        <p14:creationId xmlns:p14="http://schemas.microsoft.com/office/powerpoint/2010/main" val="2796744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
          <p:cNvGrpSpPr>
            <a:grpSpLocks noGrp="1" noUngrp="1" noChangeAspect="1"/>
          </p:cNvGrpSpPr>
          <p:nvPr/>
        </p:nvGrpSpPr>
        <p:grpSpPr bwMode="auto">
          <a:xfrm>
            <a:off x="814388" y="971550"/>
            <a:ext cx="3171825" cy="2870200"/>
            <a:chOff x="814388" y="457200"/>
            <a:chExt cx="3171825" cy="2870200"/>
          </a:xfrm>
        </p:grpSpPr>
        <p:pic>
          <p:nvPicPr>
            <p:cNvPr id="31754" name="Picture 2" descr="SRG_101_total_dwelling"/>
            <p:cNvPicPr>
              <a:picLocks noRot="1" noChangeAspect="1" noMove="1" noResize="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814388" y="457200"/>
              <a:ext cx="3171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3"/>
            <p:cNvSpPr>
              <a:spLocks noChangeArrowheads="1"/>
            </p:cNvSpPr>
            <p:nvPr/>
          </p:nvSpPr>
          <p:spPr bwMode="auto">
            <a:xfrm>
              <a:off x="814388" y="2984500"/>
              <a:ext cx="3171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algn="ctr" eaLnBrk="1" hangingPunct="1">
                <a:buFontTx/>
                <a:buNone/>
              </a:pPr>
              <a:r>
                <a:rPr lang="en-US" altLang="en-US" sz="1600" b="1">
                  <a:solidFill>
                    <a:srgbClr val="336600"/>
                  </a:solidFill>
                </a:rPr>
                <a:t>SRG_101_total_dwelling</a:t>
              </a:r>
            </a:p>
          </p:txBody>
        </p:sp>
      </p:grpSp>
      <p:grpSp>
        <p:nvGrpSpPr>
          <p:cNvPr id="31747" name="Group 8"/>
          <p:cNvGrpSpPr>
            <a:grpSpLocks noGrp="1" noUngrp="1" noChangeAspect="1"/>
          </p:cNvGrpSpPr>
          <p:nvPr/>
        </p:nvGrpSpPr>
        <p:grpSpPr bwMode="auto">
          <a:xfrm>
            <a:off x="5157788" y="971550"/>
            <a:ext cx="3171825" cy="2870200"/>
            <a:chOff x="5157788" y="457200"/>
            <a:chExt cx="3171825" cy="2870200"/>
          </a:xfrm>
        </p:grpSpPr>
        <p:pic>
          <p:nvPicPr>
            <p:cNvPr id="31752" name="Picture 6" descr="SRG_104_capped_total_dwelling"/>
            <p:cNvPicPr>
              <a:picLocks noRot="1" noChangeAspect="1" noMove="1" noResize="1"/>
            </p:cNvPicPr>
            <p:nvPr isPhoto="1"/>
          </p:nvPicPr>
          <p:blipFill>
            <a:blip r:embed="rId4" cstate="print">
              <a:extLst>
                <a:ext uri="{28A0092B-C50C-407E-A947-70E740481C1C}">
                  <a14:useLocalDpi xmlns:a14="http://schemas.microsoft.com/office/drawing/2010/main" val="0"/>
                </a:ext>
              </a:extLst>
            </a:blip>
            <a:srcRect/>
            <a:stretch>
              <a:fillRect/>
            </a:stretch>
          </p:blipFill>
          <p:spPr bwMode="auto">
            <a:xfrm>
              <a:off x="5157788" y="457200"/>
              <a:ext cx="3171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57788" y="2984500"/>
              <a:ext cx="3171825" cy="342900"/>
            </a:xfrm>
            <a:prstGeom prst="rect">
              <a:avLst/>
            </a:prstGeom>
            <a:noFill/>
            <a:ln>
              <a:noFill/>
            </a:ln>
          </p:spPr>
          <p:txBody>
            <a:bodyPr anchor="ctr">
              <a:normAutofit fontScale="92500"/>
            </a:bodyPr>
            <a:lstStyle/>
            <a:p>
              <a:pPr algn="ctr">
                <a:defRPr/>
              </a:pPr>
              <a:r>
                <a:rPr lang="en-US" sz="1600" b="1" dirty="0">
                  <a:solidFill>
                    <a:srgbClr val="336600"/>
                  </a:solidFill>
                </a:rPr>
                <a:t>SRG_104_capped_total_dwelling</a:t>
              </a:r>
            </a:p>
          </p:txBody>
        </p:sp>
      </p:grpSp>
      <p:sp>
        <p:nvSpPr>
          <p:cNvPr id="31748" name="Title 1"/>
          <p:cNvSpPr>
            <a:spLocks noGrp="1"/>
          </p:cNvSpPr>
          <p:nvPr>
            <p:ph type="title"/>
          </p:nvPr>
        </p:nvSpPr>
        <p:spPr>
          <a:xfrm>
            <a:off x="0" y="76200"/>
            <a:ext cx="9144000" cy="895350"/>
          </a:xfrm>
        </p:spPr>
        <p:txBody>
          <a:bodyPr/>
          <a:lstStyle/>
          <a:p>
            <a:r>
              <a:rPr lang="en-CA" altLang="en-US" sz="2400" smtClean="0"/>
              <a:t>3 Versions of Surrogate (@ 2.5 km) Based on Total Dwelling Density in Toronto Region: Uncapped, V1 Capped, V2 Capped</a:t>
            </a:r>
            <a:endParaRPr lang="en-US" altLang="en-US" sz="2400" smtClean="0"/>
          </a:p>
        </p:txBody>
      </p:sp>
      <p:grpSp>
        <p:nvGrpSpPr>
          <p:cNvPr id="31749" name="Group 12"/>
          <p:cNvGrpSpPr>
            <a:grpSpLocks noGrp="1" noUngrp="1" noChangeAspect="1"/>
          </p:cNvGrpSpPr>
          <p:nvPr/>
        </p:nvGrpSpPr>
        <p:grpSpPr bwMode="auto">
          <a:xfrm>
            <a:off x="814388" y="3924300"/>
            <a:ext cx="5129212" cy="2870200"/>
            <a:chOff x="814388" y="3543300"/>
            <a:chExt cx="5129212" cy="2870200"/>
          </a:xfrm>
        </p:grpSpPr>
        <p:pic>
          <p:nvPicPr>
            <p:cNvPr id="31750" name="Picture 10" descr="SRG_105_capped_total_dwelling_meat_cooking"/>
            <p:cNvPicPr>
              <a:picLocks noRot="1" noChangeAspect="1" noMove="1" noResize="1"/>
            </p:cNvPicPr>
            <p:nvPr isPhoto="1"/>
          </p:nvPicPr>
          <p:blipFill>
            <a:blip r:embed="rId5" cstate="print">
              <a:extLst>
                <a:ext uri="{28A0092B-C50C-407E-A947-70E740481C1C}">
                  <a14:useLocalDpi xmlns:a14="http://schemas.microsoft.com/office/drawing/2010/main" val="0"/>
                </a:ext>
              </a:extLst>
            </a:blip>
            <a:srcRect/>
            <a:stretch>
              <a:fillRect/>
            </a:stretch>
          </p:blipFill>
          <p:spPr bwMode="auto">
            <a:xfrm>
              <a:off x="814388" y="3543300"/>
              <a:ext cx="3171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11"/>
            <p:cNvSpPr>
              <a:spLocks noChangeArrowheads="1"/>
            </p:cNvSpPr>
            <p:nvPr/>
          </p:nvSpPr>
          <p:spPr bwMode="auto">
            <a:xfrm>
              <a:off x="814388" y="6070600"/>
              <a:ext cx="512921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algn="ctr" eaLnBrk="1" hangingPunct="1">
                <a:buFontTx/>
                <a:buNone/>
              </a:pPr>
              <a:r>
                <a:rPr lang="en-US" altLang="en-US" sz="1600" b="1" dirty="0">
                  <a:solidFill>
                    <a:srgbClr val="336600"/>
                  </a:solidFill>
                </a:rPr>
                <a:t>SRG_105_capped_total_dwelling_meat_cooking</a:t>
              </a:r>
            </a:p>
          </p:txBody>
        </p:sp>
      </p:grpSp>
    </p:spTree>
    <p:extLst>
      <p:ext uri="{BB962C8B-B14F-4D97-AF65-F5344CB8AC3E}">
        <p14:creationId xmlns:p14="http://schemas.microsoft.com/office/powerpoint/2010/main" val="2456319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
          <p:cNvGrpSpPr>
            <a:grpSpLocks noGrp="1" noUngrp="1" noChangeAspect="1"/>
          </p:cNvGrpSpPr>
          <p:nvPr/>
        </p:nvGrpSpPr>
        <p:grpSpPr bwMode="auto">
          <a:xfrm>
            <a:off x="457200" y="3060700"/>
            <a:ext cx="4032250" cy="3648075"/>
            <a:chOff x="814388" y="457200"/>
            <a:chExt cx="3171825" cy="2870200"/>
          </a:xfrm>
        </p:grpSpPr>
        <p:pic>
          <p:nvPicPr>
            <p:cNvPr id="32775" name="Picture 2" descr="SRG_104-101_ratio"/>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814388" y="457200"/>
              <a:ext cx="3171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3"/>
            <p:cNvSpPr>
              <a:spLocks noChangeArrowheads="1"/>
            </p:cNvSpPr>
            <p:nvPr/>
          </p:nvSpPr>
          <p:spPr bwMode="auto">
            <a:xfrm>
              <a:off x="814388" y="2984500"/>
              <a:ext cx="31718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algn="ctr" eaLnBrk="1" hangingPunct="1">
                <a:buFontTx/>
                <a:buNone/>
              </a:pPr>
              <a:r>
                <a:rPr lang="en-US" altLang="en-US" sz="1600" b="1">
                  <a:solidFill>
                    <a:srgbClr val="336600"/>
                  </a:solidFill>
                </a:rPr>
                <a:t>SRG_104-101_ratio</a:t>
              </a:r>
            </a:p>
          </p:txBody>
        </p:sp>
      </p:grpSp>
      <p:grpSp>
        <p:nvGrpSpPr>
          <p:cNvPr id="32771" name="Group 8"/>
          <p:cNvGrpSpPr>
            <a:grpSpLocks noGrp="1" noUngrp="1" noChangeAspect="1"/>
          </p:cNvGrpSpPr>
          <p:nvPr/>
        </p:nvGrpSpPr>
        <p:grpSpPr bwMode="auto">
          <a:xfrm>
            <a:off x="4800600" y="3060700"/>
            <a:ext cx="4032250" cy="3648075"/>
            <a:chOff x="5157788" y="457200"/>
            <a:chExt cx="3171825" cy="2870200"/>
          </a:xfrm>
        </p:grpSpPr>
        <p:pic>
          <p:nvPicPr>
            <p:cNvPr id="32773" name="Picture 6" descr="SRG_104-105_ratio"/>
            <p:cNvPicPr>
              <a:picLocks noRot="1" noChangeAspect="1" noMove="1" noResize="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5157788" y="457200"/>
              <a:ext cx="3171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7"/>
            <p:cNvSpPr>
              <a:spLocks noChangeArrowheads="1"/>
            </p:cNvSpPr>
            <p:nvPr/>
          </p:nvSpPr>
          <p:spPr bwMode="auto">
            <a:xfrm>
              <a:off x="5157788" y="2984500"/>
              <a:ext cx="31718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bg1"/>
                  </a:solidFill>
                  <a:latin typeface="Arial" charset="0"/>
                  <a:ea typeface="Arial Unicode MS" pitchFamily="34" charset="-128"/>
                  <a:cs typeface="Arial Unicode MS" pitchFamily="34" charset="-128"/>
                </a:defRPr>
              </a:lvl1pPr>
              <a:lvl2pPr marL="742950" indent="-285750" eaLnBrk="0" hangingPunct="0">
                <a:defRPr>
                  <a:solidFill>
                    <a:schemeClr val="bg1"/>
                  </a:solidFill>
                  <a:latin typeface="Arial" charset="0"/>
                  <a:ea typeface="Arial Unicode MS" pitchFamily="34" charset="-128"/>
                  <a:cs typeface="Arial Unicode MS" pitchFamily="34" charset="-128"/>
                </a:defRPr>
              </a:lvl2pPr>
              <a:lvl3pPr marL="1143000" indent="-228600" eaLnBrk="0" hangingPunct="0">
                <a:defRPr>
                  <a:solidFill>
                    <a:schemeClr val="bg1"/>
                  </a:solidFill>
                  <a:latin typeface="Arial" charset="0"/>
                  <a:ea typeface="Arial Unicode MS" pitchFamily="34" charset="-128"/>
                  <a:cs typeface="Arial Unicode MS" pitchFamily="34" charset="-128"/>
                </a:defRPr>
              </a:lvl3pPr>
              <a:lvl4pPr marL="1600200" indent="-228600" eaLnBrk="0" hangingPunct="0">
                <a:defRPr>
                  <a:solidFill>
                    <a:schemeClr val="bg1"/>
                  </a:solidFill>
                  <a:latin typeface="Arial" charset="0"/>
                  <a:ea typeface="Arial Unicode MS" pitchFamily="34" charset="-128"/>
                  <a:cs typeface="Arial Unicode MS" pitchFamily="34" charset="-128"/>
                </a:defRPr>
              </a:lvl4pPr>
              <a:lvl5pPr marL="2057400" indent="-228600" eaLnBrk="0" hangingPunct="0">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spcBef>
                  <a:spcPct val="0"/>
                </a:spcBef>
                <a:spcAft>
                  <a:spcPct val="0"/>
                </a:spcAft>
                <a:buClr>
                  <a:srgbClr val="000000"/>
                </a:buClr>
                <a:buSzPct val="100000"/>
                <a:buFont typeface="Arial" charset="0"/>
                <a:defRPr>
                  <a:solidFill>
                    <a:schemeClr val="bg1"/>
                  </a:solidFill>
                  <a:latin typeface="Arial" charset="0"/>
                  <a:ea typeface="Arial Unicode MS" pitchFamily="34" charset="-128"/>
                  <a:cs typeface="Arial Unicode MS" pitchFamily="34" charset="-128"/>
                </a:defRPr>
              </a:lvl9pPr>
            </a:lstStyle>
            <a:p>
              <a:pPr algn="ctr" eaLnBrk="1" hangingPunct="1">
                <a:buFontTx/>
                <a:buNone/>
              </a:pPr>
              <a:r>
                <a:rPr lang="en-US" altLang="en-US" sz="1600" b="1">
                  <a:solidFill>
                    <a:srgbClr val="336600"/>
                  </a:solidFill>
                </a:rPr>
                <a:t>SRG_104-105_ratio</a:t>
              </a:r>
            </a:p>
          </p:txBody>
        </p:sp>
      </p:grpSp>
      <p:sp>
        <p:nvSpPr>
          <p:cNvPr id="32772" name="Title 1"/>
          <p:cNvSpPr>
            <a:spLocks noGrp="1"/>
          </p:cNvSpPr>
          <p:nvPr>
            <p:ph type="title"/>
          </p:nvPr>
        </p:nvSpPr>
        <p:spPr>
          <a:xfrm>
            <a:off x="304800" y="274638"/>
            <a:ext cx="8839200" cy="2239962"/>
          </a:xfrm>
          <a:solidFill>
            <a:srgbClr val="FFFFFF"/>
          </a:solidFill>
        </p:spPr>
        <p:txBody>
          <a:bodyPr/>
          <a:lstStyle/>
          <a:p>
            <a:r>
              <a:rPr lang="en-CA" altLang="en-US" sz="2800" smtClean="0"/>
              <a:t>Ratios of (</a:t>
            </a:r>
            <a:r>
              <a:rPr lang="en-CA" altLang="en-US" sz="2800" smtClean="0">
                <a:solidFill>
                  <a:srgbClr val="FF0000"/>
                </a:solidFill>
              </a:rPr>
              <a:t>left</a:t>
            </a:r>
            <a:r>
              <a:rPr lang="en-CA" altLang="en-US" sz="2800" smtClean="0"/>
              <a:t>) V1 Capped Total Dwelling Density Surrogate to Uncapped Total Dwelling Density Surrogate and (</a:t>
            </a:r>
            <a:r>
              <a:rPr lang="en-CA" altLang="en-US" sz="2800" smtClean="0">
                <a:solidFill>
                  <a:srgbClr val="FF0000"/>
                </a:solidFill>
              </a:rPr>
              <a:t>right</a:t>
            </a:r>
            <a:r>
              <a:rPr lang="en-CA" altLang="en-US" sz="2800" smtClean="0"/>
              <a:t>) V1 Capped Total Dwelling Density Surrogate to V2 Capped Total Dwelling Density Surrogate over the Toronto Region</a:t>
            </a:r>
            <a:endParaRPr lang="en-US" altLang="en-US" sz="2800" smtClean="0"/>
          </a:p>
        </p:txBody>
      </p:sp>
    </p:spTree>
    <p:extLst>
      <p:ext uri="{BB962C8B-B14F-4D97-AF65-F5344CB8AC3E}">
        <p14:creationId xmlns:p14="http://schemas.microsoft.com/office/powerpoint/2010/main" val="3783566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4638"/>
            <a:ext cx="7339013" cy="1066800"/>
          </a:xfrm>
        </p:spPr>
        <p:txBody>
          <a:bodyPr/>
          <a:lstStyle/>
          <a:p>
            <a:pPr algn="ctr" eaLnBrk="1" hangingPunct="1"/>
            <a:r>
              <a:rPr lang="en-US" altLang="en-US" dirty="0" smtClean="0"/>
              <a:t>Motivation</a:t>
            </a:r>
          </a:p>
        </p:txBody>
      </p:sp>
      <p:sp>
        <p:nvSpPr>
          <p:cNvPr id="7171" name="Rectangle 3"/>
          <p:cNvSpPr>
            <a:spLocks noGrp="1" noChangeArrowheads="1"/>
          </p:cNvSpPr>
          <p:nvPr>
            <p:ph type="body" idx="1"/>
          </p:nvPr>
        </p:nvSpPr>
        <p:spPr>
          <a:xfrm>
            <a:off x="827088" y="1556792"/>
            <a:ext cx="8137400" cy="5185321"/>
          </a:xfrm>
          <a:solidFill>
            <a:schemeClr val="bg1"/>
          </a:solidFill>
        </p:spPr>
        <p:txBody>
          <a:bodyPr/>
          <a:lstStyle/>
          <a:p>
            <a:pPr marL="72000" indent="0" eaLnBrk="1" hangingPunct="1">
              <a:lnSpc>
                <a:spcPct val="95000"/>
              </a:lnSpc>
              <a:spcBef>
                <a:spcPts val="1200"/>
              </a:spcBef>
              <a:spcAft>
                <a:spcPct val="25000"/>
              </a:spcAft>
              <a:buClr>
                <a:srgbClr val="336600"/>
              </a:buClr>
              <a:buSzPct val="100000"/>
              <a:buNone/>
            </a:pPr>
            <a:r>
              <a:rPr lang="en-CA" altLang="en-US" dirty="0" smtClean="0"/>
              <a:t>The primary concern of </a:t>
            </a:r>
            <a:r>
              <a:rPr lang="en-CA" altLang="en-US" dirty="0"/>
              <a:t>air quality</a:t>
            </a:r>
            <a:r>
              <a:rPr lang="en-CA" altLang="en-US" dirty="0" smtClean="0"/>
              <a:t> </a:t>
            </a:r>
            <a:r>
              <a:rPr lang="en-CA" altLang="en-US" dirty="0" smtClean="0"/>
              <a:t>forecasting is </a:t>
            </a:r>
            <a:r>
              <a:rPr lang="en-CA" altLang="en-US" dirty="0" smtClean="0"/>
              <a:t>episodes of poor air quality</a:t>
            </a:r>
            <a:endParaRPr lang="en-CA" altLang="en-US" dirty="0"/>
          </a:p>
          <a:p>
            <a:pPr marL="72000" indent="0" eaLnBrk="1" hangingPunct="1">
              <a:lnSpc>
                <a:spcPct val="95000"/>
              </a:lnSpc>
              <a:spcBef>
                <a:spcPts val="1200"/>
              </a:spcBef>
              <a:spcAft>
                <a:spcPct val="25000"/>
              </a:spcAft>
              <a:buClr>
                <a:srgbClr val="336600"/>
              </a:buClr>
              <a:buSzPct val="100000"/>
              <a:buNone/>
            </a:pPr>
            <a:r>
              <a:rPr lang="en-CA" altLang="en-US" dirty="0" smtClean="0"/>
              <a:t>AQ forecasters want to minimize “false alarms”, that is, forecasts of poor air quality that do not actually happen </a:t>
            </a:r>
            <a:endParaRPr lang="en-CA" altLang="en-US" dirty="0"/>
          </a:p>
          <a:p>
            <a:pPr marL="72000" indent="0" eaLnBrk="1" hangingPunct="1">
              <a:lnSpc>
                <a:spcPct val="95000"/>
              </a:lnSpc>
              <a:spcBef>
                <a:spcPts val="1200"/>
              </a:spcBef>
              <a:spcAft>
                <a:spcPct val="25000"/>
              </a:spcAft>
              <a:buClr>
                <a:srgbClr val="336600"/>
              </a:buClr>
              <a:buSzPct val="100000"/>
              <a:buNone/>
            </a:pPr>
            <a:r>
              <a:rPr lang="en-US" altLang="en-US" dirty="0" smtClean="0"/>
              <a:t>Environment Canada (EC) runs an in-line meteorology/chemistry model (GEM-MACH) operationally to produce twice-daily, </a:t>
            </a:r>
            <a:r>
              <a:rPr lang="en-US" altLang="en-US" dirty="0"/>
              <a:t>continental-scale, </a:t>
            </a:r>
            <a:r>
              <a:rPr lang="en-US" altLang="en-US" dirty="0" smtClean="0"/>
              <a:t>48-hour </a:t>
            </a:r>
            <a:r>
              <a:rPr lang="en-US" altLang="en-US" dirty="0" smtClean="0"/>
              <a:t>forecasts of O</a:t>
            </a:r>
            <a:r>
              <a:rPr lang="en-US" altLang="en-US" baseline="-25000" dirty="0" smtClean="0"/>
              <a:t>3</a:t>
            </a:r>
            <a:r>
              <a:rPr lang="en-US" altLang="en-US" dirty="0" smtClean="0"/>
              <a:t>, NO</a:t>
            </a:r>
            <a:r>
              <a:rPr lang="en-US" altLang="en-US" baseline="-25000" dirty="0" smtClean="0"/>
              <a:t>2</a:t>
            </a:r>
            <a:r>
              <a:rPr lang="en-US" altLang="en-US" dirty="0" smtClean="0"/>
              <a:t>, PM</a:t>
            </a:r>
            <a:r>
              <a:rPr lang="en-US" altLang="en-US" baseline="-25000" dirty="0" smtClean="0"/>
              <a:t>2.5</a:t>
            </a:r>
            <a:r>
              <a:rPr lang="en-US" altLang="en-US" dirty="0" smtClean="0"/>
              <a:t>, and Air Quality Health Index.</a:t>
            </a:r>
          </a:p>
          <a:p>
            <a:pPr marL="72000" indent="0" eaLnBrk="1" hangingPunct="1">
              <a:lnSpc>
                <a:spcPct val="95000"/>
              </a:lnSpc>
              <a:spcBef>
                <a:spcPts val="1800"/>
              </a:spcBef>
              <a:spcAft>
                <a:spcPct val="25000"/>
              </a:spcAft>
              <a:buClr>
                <a:srgbClr val="336600"/>
              </a:buClr>
              <a:buSzPct val="100000"/>
              <a:buNone/>
            </a:pPr>
            <a:r>
              <a:rPr lang="en-US" dirty="0" smtClean="0"/>
              <a:t>Until recently, one weakness </a:t>
            </a:r>
            <a:r>
              <a:rPr lang="en-US" dirty="0"/>
              <a:t>of </a:t>
            </a:r>
            <a:r>
              <a:rPr lang="en-US" dirty="0" smtClean="0"/>
              <a:t>GEM-MACH </a:t>
            </a:r>
            <a:r>
              <a:rPr lang="en-US" dirty="0"/>
              <a:t>forecasts has been a tendency </a:t>
            </a:r>
            <a:r>
              <a:rPr lang="en-US" dirty="0" smtClean="0"/>
              <a:t>to </a:t>
            </a:r>
            <a:r>
              <a:rPr lang="en-US" dirty="0"/>
              <a:t>episodic </a:t>
            </a:r>
            <a:r>
              <a:rPr lang="en-US" dirty="0" err="1"/>
              <a:t>overpredictions</a:t>
            </a:r>
            <a:r>
              <a:rPr lang="en-US" dirty="0"/>
              <a:t> of NO</a:t>
            </a:r>
            <a:r>
              <a:rPr lang="en-US" baseline="-25000" dirty="0"/>
              <a:t>2</a:t>
            </a:r>
            <a:r>
              <a:rPr lang="en-US" dirty="0"/>
              <a:t> and PM</a:t>
            </a:r>
            <a:r>
              <a:rPr lang="en-US" baseline="-25000" dirty="0"/>
              <a:t>2.5</a:t>
            </a:r>
            <a:r>
              <a:rPr lang="en-US" dirty="0"/>
              <a:t> concentrations over some Canadian cities, especially in the wintertime. </a:t>
            </a:r>
            <a:endParaRPr lang="en-CA" altLang="en-US" b="1" dirty="0" smtClean="0"/>
          </a:p>
        </p:txBody>
      </p:sp>
    </p:spTree>
    <p:extLst>
      <p:ext uri="{BB962C8B-B14F-4D97-AF65-F5344CB8AC3E}">
        <p14:creationId xmlns:p14="http://schemas.microsoft.com/office/powerpoint/2010/main" val="781352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16832"/>
          </a:xfrm>
          <a:solidFill>
            <a:srgbClr val="FFFFFF"/>
          </a:solidFill>
        </p:spPr>
        <p:txBody>
          <a:bodyPr anchor="t" anchorCtr="0"/>
          <a:lstStyle/>
          <a:p>
            <a:r>
              <a:rPr lang="en-CA" sz="2800" dirty="0" smtClean="0"/>
              <a:t>      Differences between </a:t>
            </a:r>
            <a:r>
              <a:rPr lang="en-CA" sz="2800" dirty="0"/>
              <a:t>surrogate 104 </a:t>
            </a:r>
            <a:r>
              <a:rPr lang="en-CA" sz="2800" dirty="0" smtClean="0"/>
              <a:t>(capped </a:t>
            </a:r>
            <a:br>
              <a:rPr lang="en-CA" sz="2800" dirty="0" smtClean="0"/>
            </a:br>
            <a:r>
              <a:rPr lang="en-CA" sz="2800" dirty="0" smtClean="0"/>
              <a:t>      occupied </a:t>
            </a:r>
            <a:r>
              <a:rPr lang="en-CA" sz="2800" dirty="0"/>
              <a:t>total </a:t>
            </a:r>
            <a:r>
              <a:rPr lang="en-CA" sz="2800" dirty="0" smtClean="0"/>
              <a:t>dwellings) </a:t>
            </a:r>
            <a:r>
              <a:rPr lang="en-CA" sz="2800" dirty="0"/>
              <a:t>and surrogate 101 </a:t>
            </a:r>
            <a:r>
              <a:rPr lang="en-CA" sz="2800" dirty="0" smtClean="0"/>
              <a:t/>
            </a:r>
            <a:br>
              <a:rPr lang="en-CA" sz="2800" dirty="0" smtClean="0"/>
            </a:br>
            <a:r>
              <a:rPr lang="en-CA" sz="2800" dirty="0" smtClean="0"/>
              <a:t>      (occupied </a:t>
            </a:r>
            <a:r>
              <a:rPr lang="en-CA" sz="2800" dirty="0"/>
              <a:t>total </a:t>
            </a:r>
            <a:r>
              <a:rPr lang="en-CA" sz="2800" dirty="0" smtClean="0"/>
              <a:t>dwellings) </a:t>
            </a:r>
            <a:r>
              <a:rPr lang="en-CA" sz="2800" dirty="0"/>
              <a:t>over southern </a:t>
            </a:r>
            <a:r>
              <a:rPr lang="en-CA" sz="2800" dirty="0" smtClean="0"/>
              <a:t>B.C. </a:t>
            </a:r>
            <a:br>
              <a:rPr lang="en-CA" sz="2800" dirty="0" smtClean="0"/>
            </a:br>
            <a:r>
              <a:rPr lang="en-CA" sz="2800" dirty="0"/>
              <a:t> </a:t>
            </a:r>
            <a:r>
              <a:rPr lang="en-CA" sz="2800" dirty="0" smtClean="0"/>
              <a:t>     and Alberta </a:t>
            </a:r>
            <a:r>
              <a:rPr lang="en-CA" sz="2800" dirty="0"/>
              <a:t>on GEM-MACH15 grid.</a:t>
            </a:r>
            <a:r>
              <a:rPr lang="en-US" sz="2800" dirty="0"/>
              <a:t/>
            </a:r>
            <a:br>
              <a:rPr lang="en-US" sz="2800" dirty="0"/>
            </a:br>
            <a:endParaRPr lang="en-US" dirty="0"/>
          </a:p>
        </p:txBody>
      </p:sp>
      <p:pic>
        <p:nvPicPr>
          <p:cNvPr id="5" name="Picture 4" descr="E:\EC_mmoran\CA_shapefiles\Census2006_2011_GeoSuite\gda_000b11a_e\srg_104-101_2011_digit_Simp_100m_w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872000"/>
            <a:ext cx="7513380" cy="50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42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52400" y="0"/>
            <a:ext cx="8991600" cy="2057400"/>
          </a:xfrm>
          <a:solidFill>
            <a:schemeClr val="bg1"/>
          </a:solidFill>
        </p:spPr>
        <p:txBody>
          <a:bodyPr/>
          <a:lstStyle/>
          <a:p>
            <a:r>
              <a:rPr lang="en-CA" altLang="en-US" sz="2400" dirty="0" smtClean="0"/>
              <a:t>Issue Example 2:  Population </a:t>
            </a:r>
            <a:r>
              <a:rPr lang="en-CA" altLang="en-US" sz="2400" dirty="0" smtClean="0"/>
              <a:t>density is used as spatial surrogate to allocate emissions from </a:t>
            </a:r>
            <a:r>
              <a:rPr lang="en-CA" altLang="en-US" sz="2400" dirty="0" smtClean="0">
                <a:solidFill>
                  <a:srgbClr val="FF0000"/>
                </a:solidFill>
              </a:rPr>
              <a:t>local traffic</a:t>
            </a:r>
            <a:r>
              <a:rPr lang="en-CA" altLang="en-US" sz="2400" dirty="0" smtClean="0"/>
              <a:t>, but traffic emissions are inversely related to population density above 2000 </a:t>
            </a:r>
            <a:r>
              <a:rPr lang="en-CA" altLang="en-US" sz="2400" dirty="0" smtClean="0"/>
              <a:t>person km</a:t>
            </a:r>
            <a:r>
              <a:rPr lang="en-CA" altLang="en-US" sz="2400" baseline="30000" dirty="0" smtClean="0"/>
              <a:t>-2</a:t>
            </a:r>
            <a:r>
              <a:rPr lang="en-CA" altLang="en-US" sz="2400" dirty="0" smtClean="0"/>
              <a:t> (Gately et al., 2013, ES&amp;T, 47, 2423-2430</a:t>
            </a:r>
            <a:r>
              <a:rPr lang="en-CA" altLang="en-US" sz="2400" dirty="0" smtClean="0"/>
              <a:t>) </a:t>
            </a:r>
            <a:r>
              <a:rPr lang="en-CA" altLang="en-US" sz="2400" dirty="0" smtClean="0">
                <a:sym typeface="Wingdings" panose="05000000000000000000" pitchFamily="2" charset="2"/>
              </a:rPr>
              <a:t> Can apply cap and/or zero-out to population density field</a:t>
            </a:r>
            <a:endParaRPr lang="en-US" altLang="en-US" sz="2400" baseline="30000" dirty="0" smtClean="0"/>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2484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2" name="Straight Arrow Connector 5"/>
          <p:cNvCxnSpPr>
            <a:cxnSpLocks noChangeShapeType="1"/>
          </p:cNvCxnSpPr>
          <p:nvPr/>
        </p:nvCxnSpPr>
        <p:spPr bwMode="auto">
          <a:xfrm>
            <a:off x="3505200" y="2160588"/>
            <a:ext cx="0" cy="533400"/>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0042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16832"/>
          </a:xfrm>
          <a:solidFill>
            <a:srgbClr val="FFFFFF"/>
          </a:solidFill>
        </p:spPr>
        <p:txBody>
          <a:bodyPr anchor="t" anchorCtr="0"/>
          <a:lstStyle/>
          <a:p>
            <a:r>
              <a:rPr lang="en-CA" sz="2800" dirty="0" smtClean="0"/>
              <a:t>  Differences between </a:t>
            </a:r>
            <a:r>
              <a:rPr lang="en-CA" sz="2800" dirty="0"/>
              <a:t>surrogate 107 for urban local </a:t>
            </a:r>
            <a:r>
              <a:rPr lang="en-CA" sz="2800" dirty="0" smtClean="0"/>
              <a:t/>
            </a:r>
            <a:br>
              <a:rPr lang="en-CA" sz="2800" dirty="0" smtClean="0"/>
            </a:br>
            <a:r>
              <a:rPr lang="en-CA" sz="2800" dirty="0" smtClean="0"/>
              <a:t>  mobile </a:t>
            </a:r>
            <a:r>
              <a:rPr lang="en-CA" sz="2800" dirty="0"/>
              <a:t>emissions after and before </a:t>
            </a:r>
            <a:r>
              <a:rPr lang="en-CA" sz="2800" dirty="0" smtClean="0"/>
              <a:t>the population </a:t>
            </a:r>
            <a:br>
              <a:rPr lang="en-CA" sz="2800" dirty="0" smtClean="0"/>
            </a:br>
            <a:r>
              <a:rPr lang="en-CA" sz="2800" dirty="0" smtClean="0"/>
              <a:t>  density cap was applied </a:t>
            </a:r>
            <a:r>
              <a:rPr lang="en-CA" sz="2800" dirty="0"/>
              <a:t>over southern Ontario and </a:t>
            </a:r>
            <a:r>
              <a:rPr lang="en-CA" sz="2800" dirty="0" smtClean="0"/>
              <a:t/>
            </a:r>
            <a:br>
              <a:rPr lang="en-CA" sz="2800" dirty="0" smtClean="0"/>
            </a:br>
            <a:r>
              <a:rPr lang="en-CA" sz="2800" dirty="0" smtClean="0"/>
              <a:t>  Quebec </a:t>
            </a:r>
            <a:r>
              <a:rPr lang="en-CA" sz="2800" dirty="0"/>
              <a:t>on </a:t>
            </a:r>
            <a:r>
              <a:rPr lang="en-CA" sz="2800" dirty="0" smtClean="0"/>
              <a:t>the GEM-MACH15 </a:t>
            </a:r>
            <a:r>
              <a:rPr lang="en-CA" sz="2800" dirty="0"/>
              <a:t>model grid.</a:t>
            </a:r>
            <a:r>
              <a:rPr lang="en-US" dirty="0"/>
              <a:t/>
            </a:r>
            <a:br>
              <a:rPr lang="en-US" dirty="0"/>
            </a:br>
            <a:endParaRPr lang="en-US" dirty="0"/>
          </a:p>
        </p:txBody>
      </p:sp>
      <p:pic>
        <p:nvPicPr>
          <p:cNvPr id="4" name="Picture 7" descr="E:\EC_mmoran\CA_shapefiles\New_mobile_shapefiles\srg_GM15_CA2011_107_Cap10-org_ON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872000"/>
            <a:ext cx="7513380" cy="50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42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240804"/>
            <a:ext cx="8568952" cy="6617196"/>
          </a:xfrm>
          <a:prstGeom prst="rect">
            <a:avLst/>
          </a:prstGeom>
          <a:solidFill>
            <a:srgbClr val="FFFFFF"/>
          </a:solidFill>
        </p:spPr>
        <p:txBody>
          <a:bodyPr wrap="square" rtlCol="0">
            <a:noAutofit/>
          </a:bodyPr>
          <a:lstStyle/>
          <a:p>
            <a:r>
              <a:rPr lang="en-US" sz="2800" b="1" dirty="0" smtClean="0">
                <a:solidFill>
                  <a:prstClr val="black"/>
                </a:solidFill>
              </a:rPr>
              <a:t> Old Residential Wood Combustion Surrogate</a:t>
            </a:r>
            <a:endParaRPr lang="en-US" dirty="0">
              <a:solidFill>
                <a:prstClr val="black"/>
              </a:solidFill>
            </a:endParaRPr>
          </a:p>
          <a:p>
            <a:r>
              <a:rPr lang="en-US" dirty="0">
                <a:solidFill>
                  <a:prstClr val="black"/>
                </a:solidFill>
              </a:rPr>
              <a:t> </a:t>
            </a:r>
          </a:p>
          <a:p>
            <a:pPr>
              <a:spcAft>
                <a:spcPts val="1200"/>
              </a:spcAft>
            </a:pPr>
            <a:r>
              <a:rPr lang="en-CA" b="0" dirty="0" smtClean="0">
                <a:solidFill>
                  <a:prstClr val="black"/>
                </a:solidFill>
              </a:rPr>
              <a:t>Residential wood combustion (RWC) is a very important source of PM</a:t>
            </a:r>
            <a:r>
              <a:rPr lang="en-CA" b="0" baseline="-25000" dirty="0" smtClean="0">
                <a:solidFill>
                  <a:prstClr val="black"/>
                </a:solidFill>
              </a:rPr>
              <a:t>2.5</a:t>
            </a:r>
            <a:r>
              <a:rPr lang="en-CA" b="0" dirty="0" smtClean="0">
                <a:solidFill>
                  <a:prstClr val="black"/>
                </a:solidFill>
              </a:rPr>
              <a:t> in Canada in the </a:t>
            </a:r>
            <a:r>
              <a:rPr lang="en-CA" b="0" dirty="0" smtClean="0">
                <a:solidFill>
                  <a:prstClr val="black"/>
                </a:solidFill>
              </a:rPr>
              <a:t>wintertime</a:t>
            </a:r>
            <a:r>
              <a:rPr lang="en-CA" b="0" dirty="0">
                <a:solidFill>
                  <a:prstClr val="black"/>
                </a:solidFill>
              </a:rPr>
              <a:t> </a:t>
            </a:r>
            <a:r>
              <a:rPr lang="en-CA" b="0" dirty="0" smtClean="0">
                <a:solidFill>
                  <a:prstClr val="black"/>
                </a:solidFill>
              </a:rPr>
              <a:t>but</a:t>
            </a:r>
            <a:r>
              <a:rPr lang="en-CA" b="0" dirty="0" smtClean="0">
                <a:solidFill>
                  <a:prstClr val="black"/>
                </a:solidFill>
              </a:rPr>
              <a:t> </a:t>
            </a:r>
            <a:r>
              <a:rPr lang="en-CA" b="0" dirty="0" smtClean="0">
                <a:solidFill>
                  <a:prstClr val="black"/>
                </a:solidFill>
              </a:rPr>
              <a:t>the spatial allocation of </a:t>
            </a:r>
            <a:r>
              <a:rPr lang="en-CA" b="0" dirty="0" smtClean="0">
                <a:solidFill>
                  <a:prstClr val="black"/>
                </a:solidFill>
              </a:rPr>
              <a:t>RWC</a:t>
            </a:r>
            <a:r>
              <a:rPr lang="en-CA" b="0" dirty="0" smtClean="0">
                <a:solidFill>
                  <a:prstClr val="black"/>
                </a:solidFill>
              </a:rPr>
              <a:t> emissions has been problematic.  </a:t>
            </a:r>
            <a:r>
              <a:rPr lang="en-CA" b="0" dirty="0" smtClean="0">
                <a:solidFill>
                  <a:prstClr val="black"/>
                </a:solidFill>
              </a:rPr>
              <a:t>In particular the allocation of </a:t>
            </a:r>
            <a:r>
              <a:rPr lang="en-CA" b="0" dirty="0" smtClean="0">
                <a:solidFill>
                  <a:prstClr val="black"/>
                </a:solidFill>
              </a:rPr>
              <a:t>RWC </a:t>
            </a:r>
            <a:r>
              <a:rPr lang="en-CA" b="0" dirty="0" smtClean="0">
                <a:solidFill>
                  <a:prstClr val="black"/>
                </a:solidFill>
              </a:rPr>
              <a:t>emissions to urban areas </a:t>
            </a:r>
            <a:r>
              <a:rPr lang="en-CA" b="0" dirty="0" smtClean="0">
                <a:solidFill>
                  <a:prstClr val="black"/>
                </a:solidFill>
              </a:rPr>
              <a:t> has seemed too </a:t>
            </a:r>
            <a:r>
              <a:rPr lang="en-CA" b="0" dirty="0" smtClean="0">
                <a:solidFill>
                  <a:prstClr val="black"/>
                </a:solidFill>
              </a:rPr>
              <a:t>high, </a:t>
            </a:r>
            <a:endParaRPr lang="en-CA" b="0" dirty="0" smtClean="0">
              <a:solidFill>
                <a:prstClr val="black"/>
              </a:solidFill>
            </a:endParaRPr>
          </a:p>
          <a:p>
            <a:pPr>
              <a:spcAft>
                <a:spcPts val="1200"/>
              </a:spcAft>
            </a:pPr>
            <a:r>
              <a:rPr lang="en-US" b="0" dirty="0" smtClean="0">
                <a:solidFill>
                  <a:prstClr val="black"/>
                </a:solidFill>
              </a:rPr>
              <a:t>The old spatial surrogate used </a:t>
            </a:r>
            <a:r>
              <a:rPr lang="en-US" b="0" dirty="0" smtClean="0">
                <a:solidFill>
                  <a:prstClr val="black"/>
                </a:solidFill>
              </a:rPr>
              <a:t>to grid province-level RWC </a:t>
            </a:r>
            <a:r>
              <a:rPr lang="en-US" b="0" dirty="0" smtClean="0">
                <a:solidFill>
                  <a:prstClr val="black"/>
                </a:solidFill>
              </a:rPr>
              <a:t>emissions was an </a:t>
            </a:r>
            <a:r>
              <a:rPr lang="en-US" b="0" dirty="0" smtClean="0">
                <a:solidFill>
                  <a:prstClr val="black"/>
                </a:solidFill>
              </a:rPr>
              <a:t>“intersection” surrogate based on the </a:t>
            </a:r>
            <a:r>
              <a:rPr lang="en-US" b="0" u="sng" dirty="0" smtClean="0">
                <a:solidFill>
                  <a:prstClr val="black"/>
                </a:solidFill>
              </a:rPr>
              <a:t>product</a:t>
            </a:r>
            <a:r>
              <a:rPr lang="en-US" b="0" dirty="0" smtClean="0">
                <a:solidFill>
                  <a:prstClr val="black"/>
                </a:solidFill>
              </a:rPr>
              <a:t> of </a:t>
            </a:r>
            <a:r>
              <a:rPr lang="en-US" b="0" dirty="0" smtClean="0">
                <a:solidFill>
                  <a:prstClr val="black"/>
                </a:solidFill>
              </a:rPr>
              <a:t>a forest-cover surrogate </a:t>
            </a:r>
            <a:r>
              <a:rPr lang="en-US" b="0" dirty="0">
                <a:solidFill>
                  <a:prstClr val="black"/>
                </a:solidFill>
              </a:rPr>
              <a:t>and </a:t>
            </a:r>
            <a:r>
              <a:rPr lang="en-US" b="0" dirty="0" smtClean="0">
                <a:solidFill>
                  <a:prstClr val="black"/>
                </a:solidFill>
              </a:rPr>
              <a:t>a dwelling </a:t>
            </a:r>
            <a:r>
              <a:rPr lang="en-US" b="0" dirty="0" smtClean="0">
                <a:solidFill>
                  <a:prstClr val="black"/>
                </a:solidFill>
              </a:rPr>
              <a:t>density </a:t>
            </a:r>
            <a:r>
              <a:rPr lang="en-US" b="0" dirty="0" smtClean="0">
                <a:solidFill>
                  <a:prstClr val="black"/>
                </a:solidFill>
              </a:rPr>
              <a:t>surrogate.  </a:t>
            </a:r>
          </a:p>
          <a:p>
            <a:pPr>
              <a:spcAft>
                <a:spcPts val="1200"/>
              </a:spcAft>
            </a:pPr>
            <a:r>
              <a:rPr lang="en-US" b="0" dirty="0" smtClean="0">
                <a:solidFill>
                  <a:prstClr val="black"/>
                </a:solidFill>
              </a:rPr>
              <a:t>This surrogate assumes </a:t>
            </a:r>
            <a:r>
              <a:rPr lang="en-US" b="0" dirty="0" smtClean="0">
                <a:solidFill>
                  <a:prstClr val="black"/>
                </a:solidFill>
              </a:rPr>
              <a:t>implicitly that urban and rural households burn the same amount of wood, which is contradicted by many surveys of fuel use.  As well, </a:t>
            </a:r>
            <a:r>
              <a:rPr lang="en-US" b="0" dirty="0" smtClean="0">
                <a:solidFill>
                  <a:prstClr val="black"/>
                </a:solidFill>
              </a:rPr>
              <a:t>this surrogate </a:t>
            </a:r>
            <a:r>
              <a:rPr lang="en-US" b="0" dirty="0" smtClean="0">
                <a:solidFill>
                  <a:prstClr val="black"/>
                </a:solidFill>
              </a:rPr>
              <a:t>is </a:t>
            </a:r>
            <a:r>
              <a:rPr lang="en-US" b="0" dirty="0" smtClean="0">
                <a:solidFill>
                  <a:prstClr val="black"/>
                </a:solidFill>
              </a:rPr>
              <a:t>not directly </a:t>
            </a:r>
            <a:r>
              <a:rPr lang="en-US" b="0" dirty="0" smtClean="0">
                <a:solidFill>
                  <a:prstClr val="black"/>
                </a:solidFill>
              </a:rPr>
              <a:t>related to wood consumption statistics.</a:t>
            </a:r>
            <a:endParaRPr lang="en-US" b="0" dirty="0">
              <a:solidFill>
                <a:prstClr val="black"/>
              </a:solidFill>
            </a:endParaRPr>
          </a:p>
          <a:p>
            <a:r>
              <a:rPr lang="en-US" sz="1800"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230952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240804"/>
            <a:ext cx="8568952" cy="6617196"/>
          </a:xfrm>
          <a:prstGeom prst="rect">
            <a:avLst/>
          </a:prstGeom>
          <a:solidFill>
            <a:srgbClr val="FFFFFF"/>
          </a:solidFill>
        </p:spPr>
        <p:txBody>
          <a:bodyPr wrap="square" rtlCol="0">
            <a:noAutofit/>
          </a:bodyPr>
          <a:lstStyle/>
          <a:p>
            <a:r>
              <a:rPr lang="en-US" sz="2800" b="1" dirty="0" smtClean="0">
                <a:solidFill>
                  <a:prstClr val="black"/>
                </a:solidFill>
              </a:rPr>
              <a:t>    “Recipe” for New RWC Spatial Surrogate (1)</a:t>
            </a:r>
            <a:endParaRPr lang="en-US" dirty="0">
              <a:solidFill>
                <a:prstClr val="black"/>
              </a:solidFill>
            </a:endParaRPr>
          </a:p>
          <a:p>
            <a:r>
              <a:rPr lang="en-US" dirty="0">
                <a:solidFill>
                  <a:prstClr val="black"/>
                </a:solidFill>
              </a:rPr>
              <a:t> </a:t>
            </a:r>
          </a:p>
          <a:p>
            <a:pPr>
              <a:spcAft>
                <a:spcPts val="0"/>
              </a:spcAft>
            </a:pPr>
            <a:r>
              <a:rPr lang="en-US" b="0" dirty="0" smtClean="0">
                <a:solidFill>
                  <a:prstClr val="black"/>
                </a:solidFill>
              </a:rPr>
              <a:t>The 2011 Statistics Canada </a:t>
            </a:r>
            <a:r>
              <a:rPr lang="en-US" b="0" dirty="0">
                <a:solidFill>
                  <a:prstClr val="black"/>
                </a:solidFill>
              </a:rPr>
              <a:t>Households and the Environment Survey (HES) and its accompanying Energy </a:t>
            </a:r>
            <a:r>
              <a:rPr lang="en-US" b="0" dirty="0" smtClean="0">
                <a:solidFill>
                  <a:prstClr val="black"/>
                </a:solidFill>
              </a:rPr>
              <a:t>Use </a:t>
            </a:r>
            <a:r>
              <a:rPr lang="en-US" b="0" dirty="0">
                <a:solidFill>
                  <a:prstClr val="black"/>
                </a:solidFill>
              </a:rPr>
              <a:t>Supplement (EUS) provide data on household wood consumption at the provincial level but also for 28 Census Metropolitan Areas (CMAs) across Canada (11 </a:t>
            </a:r>
            <a:r>
              <a:rPr lang="en-US" b="0" dirty="0" smtClean="0">
                <a:solidFill>
                  <a:prstClr val="black"/>
                </a:solidFill>
              </a:rPr>
              <a:t>located </a:t>
            </a:r>
            <a:r>
              <a:rPr lang="en-US" b="0" dirty="0">
                <a:solidFill>
                  <a:prstClr val="black"/>
                </a:solidFill>
              </a:rPr>
              <a:t>in Ontario, 6 in Quebec, </a:t>
            </a:r>
            <a:r>
              <a:rPr lang="en-US" b="0" dirty="0" smtClean="0">
                <a:solidFill>
                  <a:prstClr val="black"/>
                </a:solidFill>
              </a:rPr>
              <a:t>  3 </a:t>
            </a:r>
            <a:r>
              <a:rPr lang="en-US" b="0" dirty="0">
                <a:solidFill>
                  <a:prstClr val="black"/>
                </a:solidFill>
              </a:rPr>
              <a:t>in </a:t>
            </a:r>
            <a:r>
              <a:rPr lang="en-US" b="0" dirty="0" smtClean="0">
                <a:solidFill>
                  <a:prstClr val="black"/>
                </a:solidFill>
              </a:rPr>
              <a:t>B.C., </a:t>
            </a:r>
            <a:r>
              <a:rPr lang="en-US" b="0" dirty="0">
                <a:solidFill>
                  <a:prstClr val="black"/>
                </a:solidFill>
              </a:rPr>
              <a:t>2 in Alberta, 2 in Saskatchewan, and one in each of Newfoundland, Nova Scotia, New Brunswick, and </a:t>
            </a:r>
            <a:r>
              <a:rPr lang="en-US" b="0" dirty="0" smtClean="0">
                <a:solidFill>
                  <a:prstClr val="black"/>
                </a:solidFill>
              </a:rPr>
              <a:t>Manitoba). </a:t>
            </a:r>
          </a:p>
          <a:p>
            <a:pPr>
              <a:spcAft>
                <a:spcPts val="0"/>
              </a:spcAft>
            </a:pPr>
            <a:endParaRPr lang="en-US" b="0" dirty="0" smtClean="0">
              <a:solidFill>
                <a:prstClr val="black"/>
              </a:solidFill>
            </a:endParaRPr>
          </a:p>
          <a:p>
            <a:pPr>
              <a:spcAft>
                <a:spcPts val="1200"/>
              </a:spcAft>
            </a:pPr>
            <a:r>
              <a:rPr lang="en-US" b="0" dirty="0" smtClean="0">
                <a:solidFill>
                  <a:prstClr val="black"/>
                </a:solidFill>
              </a:rPr>
              <a:t>These </a:t>
            </a:r>
            <a:r>
              <a:rPr lang="en-US" b="0" dirty="0">
                <a:solidFill>
                  <a:prstClr val="black"/>
                </a:solidFill>
              </a:rPr>
              <a:t>new data about sub-provincial wood consumption </a:t>
            </a:r>
            <a:r>
              <a:rPr lang="en-US" b="0" dirty="0" smtClean="0">
                <a:solidFill>
                  <a:prstClr val="black"/>
                </a:solidFill>
              </a:rPr>
              <a:t>give </a:t>
            </a:r>
            <a:r>
              <a:rPr lang="en-US" b="0" dirty="0">
                <a:solidFill>
                  <a:prstClr val="black"/>
                </a:solidFill>
              </a:rPr>
              <a:t>a coarse spatial distribution of provincial RWC emissions between individual CMAs and “the rest of their province</a:t>
            </a:r>
            <a:r>
              <a:rPr lang="en-US" b="0" dirty="0" smtClean="0">
                <a:solidFill>
                  <a:prstClr val="black"/>
                </a:solidFill>
              </a:rPr>
              <a:t>”.  To </a:t>
            </a:r>
            <a:r>
              <a:rPr lang="en-US" b="0" dirty="0">
                <a:solidFill>
                  <a:prstClr val="black"/>
                </a:solidFill>
              </a:rPr>
              <a:t>build a province-level spatial surrogate a second step is then performed to determine a finer distribution of wood consumption at the DA level </a:t>
            </a:r>
            <a:r>
              <a:rPr lang="en-US" b="0" u="sng" dirty="0" smtClean="0">
                <a:solidFill>
                  <a:prstClr val="black"/>
                </a:solidFill>
              </a:rPr>
              <a:t>within</a:t>
            </a:r>
            <a:r>
              <a:rPr lang="en-US" b="0" dirty="0" smtClean="0">
                <a:solidFill>
                  <a:prstClr val="black"/>
                </a:solidFill>
              </a:rPr>
              <a:t> </a:t>
            </a:r>
            <a:r>
              <a:rPr lang="en-US" b="0" dirty="0">
                <a:solidFill>
                  <a:prstClr val="black"/>
                </a:solidFill>
              </a:rPr>
              <a:t>each CMA and across “the rest of their province</a:t>
            </a:r>
            <a:r>
              <a:rPr lang="en-US" b="0" dirty="0" smtClean="0">
                <a:solidFill>
                  <a:prstClr val="black"/>
                </a:solidFill>
              </a:rPr>
              <a:t>”</a:t>
            </a:r>
            <a:endParaRPr lang="en-CA" b="0" dirty="0" smtClean="0">
              <a:solidFill>
                <a:prstClr val="black"/>
              </a:solidFill>
            </a:endParaRPr>
          </a:p>
          <a:p>
            <a:r>
              <a:rPr lang="en-US" sz="1800"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4187560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00" y="240804"/>
            <a:ext cx="8568952" cy="6617196"/>
          </a:xfrm>
          <a:prstGeom prst="rect">
            <a:avLst/>
          </a:prstGeom>
          <a:solidFill>
            <a:srgbClr val="FFFFFF"/>
          </a:solidFill>
        </p:spPr>
        <p:txBody>
          <a:bodyPr wrap="square" rtlCol="0">
            <a:noAutofit/>
          </a:bodyPr>
          <a:lstStyle/>
          <a:p>
            <a:r>
              <a:rPr lang="en-US" sz="2800" dirty="0" smtClean="0">
                <a:solidFill>
                  <a:prstClr val="black"/>
                </a:solidFill>
              </a:rPr>
              <a:t>    </a:t>
            </a:r>
            <a:r>
              <a:rPr lang="en-US" sz="2800" dirty="0" smtClean="0">
                <a:solidFill>
                  <a:prstClr val="black"/>
                </a:solidFill>
              </a:rPr>
              <a:t>“Recipe” </a:t>
            </a:r>
            <a:r>
              <a:rPr lang="en-US" sz="2800" dirty="0" smtClean="0">
                <a:solidFill>
                  <a:prstClr val="black"/>
                </a:solidFill>
              </a:rPr>
              <a:t>for New RWC Spatial Surrogate </a:t>
            </a:r>
            <a:r>
              <a:rPr lang="en-US" sz="2800" dirty="0" smtClean="0">
                <a:solidFill>
                  <a:prstClr val="black"/>
                </a:solidFill>
              </a:rPr>
              <a:t>(2)</a:t>
            </a:r>
            <a:endParaRPr lang="en-US" dirty="0">
              <a:solidFill>
                <a:prstClr val="black"/>
              </a:solidFill>
            </a:endParaRPr>
          </a:p>
          <a:p>
            <a:r>
              <a:rPr lang="en-US" dirty="0">
                <a:solidFill>
                  <a:prstClr val="black"/>
                </a:solidFill>
              </a:rPr>
              <a:t> </a:t>
            </a:r>
          </a:p>
          <a:p>
            <a:pPr>
              <a:spcAft>
                <a:spcPts val="0"/>
              </a:spcAft>
            </a:pPr>
            <a:r>
              <a:rPr lang="en-US" b="0" dirty="0" smtClean="0">
                <a:solidFill>
                  <a:prstClr val="black"/>
                </a:solidFill>
              </a:rPr>
              <a:t>The </a:t>
            </a:r>
            <a:r>
              <a:rPr lang="en-US" b="0" dirty="0" smtClean="0">
                <a:solidFill>
                  <a:prstClr val="black"/>
                </a:solidFill>
              </a:rPr>
              <a:t>new provincial RWC surrogates are calculated based on the following assumptions:</a:t>
            </a:r>
          </a:p>
          <a:p>
            <a:pPr>
              <a:spcBef>
                <a:spcPts val="600"/>
              </a:spcBef>
              <a:spcAft>
                <a:spcPts val="0"/>
              </a:spcAft>
            </a:pPr>
            <a:r>
              <a:rPr lang="en-US" sz="2000" b="0" dirty="0" smtClean="0">
                <a:solidFill>
                  <a:schemeClr val="tx1"/>
                </a:solidFill>
              </a:rPr>
              <a:t>(1)  Rural </a:t>
            </a:r>
            <a:r>
              <a:rPr lang="en-US" sz="2000" b="0" dirty="0">
                <a:solidFill>
                  <a:schemeClr val="tx1"/>
                </a:solidFill>
              </a:rPr>
              <a:t>households (as represented by dwellings) will burn more </a:t>
            </a:r>
            <a:r>
              <a:rPr lang="en-US" sz="2000" b="0" dirty="0" smtClean="0">
                <a:solidFill>
                  <a:schemeClr val="tx1"/>
                </a:solidFill>
              </a:rPr>
              <a:t>wood on </a:t>
            </a:r>
            <a:r>
              <a:rPr lang="en-US" sz="2000" b="0" dirty="0">
                <a:solidFill>
                  <a:schemeClr val="tx1"/>
                </a:solidFill>
              </a:rPr>
              <a:t>average than urban </a:t>
            </a:r>
            <a:r>
              <a:rPr lang="en-US" sz="2000" b="0" dirty="0" smtClean="0">
                <a:solidFill>
                  <a:schemeClr val="tx1"/>
                </a:solidFill>
              </a:rPr>
              <a:t>households (</a:t>
            </a:r>
            <a:r>
              <a:rPr lang="en-US" sz="2000" b="0" dirty="0" smtClean="0">
                <a:solidFill>
                  <a:schemeClr val="tx1"/>
                </a:solidFill>
                <a:sym typeface="Wingdings" panose="05000000000000000000" pitchFamily="2" charset="2"/>
              </a:rPr>
              <a:t> rural DAs have higher weighting)</a:t>
            </a:r>
            <a:r>
              <a:rPr lang="en-US" b="0" dirty="0" smtClean="0">
                <a:solidFill>
                  <a:schemeClr val="tx1"/>
                </a:solidFill>
              </a:rPr>
              <a:t>;</a:t>
            </a:r>
          </a:p>
          <a:p>
            <a:pPr>
              <a:spcBef>
                <a:spcPts val="600"/>
              </a:spcBef>
              <a:spcAft>
                <a:spcPts val="0"/>
              </a:spcAft>
            </a:pPr>
            <a:r>
              <a:rPr lang="en-CA" sz="2000" b="0" dirty="0" smtClean="0">
                <a:solidFill>
                  <a:schemeClr val="tx1"/>
                </a:solidFill>
              </a:rPr>
              <a:t>(2)  RWC is </a:t>
            </a:r>
            <a:r>
              <a:rPr lang="en-US" sz="2000" b="0" dirty="0" smtClean="0">
                <a:solidFill>
                  <a:schemeClr val="tx1"/>
                </a:solidFill>
              </a:rPr>
              <a:t>unlikely </a:t>
            </a:r>
            <a:r>
              <a:rPr lang="en-US" sz="2000" b="0" dirty="0">
                <a:solidFill>
                  <a:schemeClr val="tx1"/>
                </a:solidFill>
              </a:rPr>
              <a:t>to occur in high-density, multi-</a:t>
            </a:r>
            <a:r>
              <a:rPr lang="en-US" sz="2000" b="0" dirty="0" err="1">
                <a:solidFill>
                  <a:schemeClr val="tx1"/>
                </a:solidFill>
              </a:rPr>
              <a:t>storey</a:t>
            </a:r>
            <a:r>
              <a:rPr lang="en-US" sz="2000" b="0" dirty="0">
                <a:solidFill>
                  <a:schemeClr val="tx1"/>
                </a:solidFill>
              </a:rPr>
              <a:t>, multiple-unit </a:t>
            </a:r>
            <a:r>
              <a:rPr lang="en-US" sz="2000" b="0" dirty="0" smtClean="0">
                <a:solidFill>
                  <a:schemeClr val="tx1"/>
                </a:solidFill>
              </a:rPr>
              <a:t>buildings (</a:t>
            </a:r>
            <a:r>
              <a:rPr lang="en-US" sz="2000" b="0" dirty="0" smtClean="0">
                <a:solidFill>
                  <a:schemeClr val="tx1"/>
                </a:solidFill>
                <a:sym typeface="Wingdings" panose="05000000000000000000" pitchFamily="2" charset="2"/>
              </a:rPr>
              <a:t> </a:t>
            </a:r>
            <a:r>
              <a:rPr lang="en-US" sz="2000" b="0" dirty="0" smtClean="0">
                <a:solidFill>
                  <a:schemeClr val="tx1"/>
                </a:solidFill>
              </a:rPr>
              <a:t>use capped and zeroed-out dwelling density);</a:t>
            </a:r>
          </a:p>
          <a:p>
            <a:pPr>
              <a:spcBef>
                <a:spcPts val="600"/>
              </a:spcBef>
              <a:spcAft>
                <a:spcPts val="0"/>
              </a:spcAft>
            </a:pPr>
            <a:r>
              <a:rPr lang="en-CA" sz="2000" b="0" dirty="0" smtClean="0">
                <a:solidFill>
                  <a:schemeClr val="tx1"/>
                </a:solidFill>
              </a:rPr>
              <a:t>(3)  </a:t>
            </a:r>
            <a:r>
              <a:rPr lang="en-US" sz="2000" b="0" dirty="0" smtClean="0">
                <a:solidFill>
                  <a:schemeClr val="tx1"/>
                </a:solidFill>
              </a:rPr>
              <a:t>Households </a:t>
            </a:r>
            <a:r>
              <a:rPr lang="en-US" sz="2000" b="0" dirty="0">
                <a:solidFill>
                  <a:schemeClr val="tx1"/>
                </a:solidFill>
              </a:rPr>
              <a:t>located within or close to forests are more likely to burn wood than households located in prairie or </a:t>
            </a:r>
            <a:r>
              <a:rPr lang="en-US" sz="2000" b="0" dirty="0" smtClean="0">
                <a:solidFill>
                  <a:schemeClr val="tx1"/>
                </a:solidFill>
              </a:rPr>
              <a:t>agricultural locations  (</a:t>
            </a:r>
            <a:r>
              <a:rPr lang="en-US" sz="2000" b="0" dirty="0" smtClean="0">
                <a:solidFill>
                  <a:schemeClr val="tx1"/>
                </a:solidFill>
                <a:sym typeface="Wingdings" panose="05000000000000000000" pitchFamily="2" charset="2"/>
              </a:rPr>
              <a:t> higher weighting based on proximity to forests)</a:t>
            </a:r>
            <a:r>
              <a:rPr lang="en-US" sz="2000" b="0" dirty="0" smtClean="0">
                <a:solidFill>
                  <a:schemeClr val="tx1"/>
                </a:solidFill>
              </a:rPr>
              <a:t>;</a:t>
            </a:r>
          </a:p>
          <a:p>
            <a:pPr>
              <a:spcBef>
                <a:spcPts val="600"/>
              </a:spcBef>
              <a:spcAft>
                <a:spcPts val="0"/>
              </a:spcAft>
              <a:buAutoNum type="arabicParenBoth" startAt="4"/>
            </a:pPr>
            <a:r>
              <a:rPr lang="en-CA" sz="2000" b="0" dirty="0" smtClean="0">
                <a:solidFill>
                  <a:schemeClr val="tx1"/>
                </a:solidFill>
              </a:rPr>
              <a:t>  Use of </a:t>
            </a:r>
            <a:r>
              <a:rPr lang="en-US" sz="2000" b="0" dirty="0">
                <a:solidFill>
                  <a:schemeClr val="tx1"/>
                </a:solidFill>
              </a:rPr>
              <a:t>RWC for space heating will be higher in colder </a:t>
            </a:r>
            <a:r>
              <a:rPr lang="en-US" sz="2000" b="0" dirty="0" smtClean="0">
                <a:solidFill>
                  <a:schemeClr val="tx1"/>
                </a:solidFill>
              </a:rPr>
              <a:t>locations (</a:t>
            </a:r>
            <a:r>
              <a:rPr lang="en-US" sz="2000" b="0" dirty="0" smtClean="0">
                <a:solidFill>
                  <a:schemeClr val="tx1"/>
                </a:solidFill>
                <a:sym typeface="Wingdings" panose="05000000000000000000" pitchFamily="2" charset="2"/>
              </a:rPr>
              <a:t> accounted for using a simple latitude dependence)</a:t>
            </a:r>
          </a:p>
          <a:p>
            <a:pPr>
              <a:spcBef>
                <a:spcPts val="600"/>
              </a:spcBef>
              <a:spcAft>
                <a:spcPts val="0"/>
              </a:spcAft>
              <a:buAutoNum type="arabicParenBoth" startAt="4"/>
            </a:pPr>
            <a:r>
              <a:rPr lang="en-US" sz="2000" b="0" dirty="0" smtClean="0">
                <a:solidFill>
                  <a:schemeClr val="tx1"/>
                </a:solidFill>
              </a:rPr>
              <a:t>  Households </a:t>
            </a:r>
            <a:r>
              <a:rPr lang="en-US" sz="2000" b="0" dirty="0">
                <a:solidFill>
                  <a:schemeClr val="tx1"/>
                </a:solidFill>
              </a:rPr>
              <a:t>in small population </a:t>
            </a:r>
            <a:r>
              <a:rPr lang="en-US" sz="2000" b="0" dirty="0" err="1">
                <a:solidFill>
                  <a:schemeClr val="tx1"/>
                </a:solidFill>
              </a:rPr>
              <a:t>centres</a:t>
            </a:r>
            <a:r>
              <a:rPr lang="en-US" sz="2000" b="0" dirty="0">
                <a:solidFill>
                  <a:schemeClr val="tx1"/>
                </a:solidFill>
              </a:rPr>
              <a:t> (PCs: population &lt; 30,000) are more likely to burn wood than those located in medium or large </a:t>
            </a:r>
            <a:r>
              <a:rPr lang="en-US" sz="2000" b="0" dirty="0" smtClean="0">
                <a:solidFill>
                  <a:schemeClr val="tx1"/>
                </a:solidFill>
              </a:rPr>
              <a:t>PCs</a:t>
            </a:r>
          </a:p>
          <a:p>
            <a:pPr>
              <a:spcBef>
                <a:spcPts val="600"/>
              </a:spcBef>
              <a:spcAft>
                <a:spcPts val="0"/>
              </a:spcAft>
            </a:pPr>
            <a:r>
              <a:rPr lang="en-CA" b="0" dirty="0" smtClean="0">
                <a:solidFill>
                  <a:schemeClr val="tx1"/>
                </a:solidFill>
              </a:rPr>
              <a:t>Simple weighting factors are used to account for each of the above assumptions.</a:t>
            </a:r>
            <a:endParaRPr lang="en-CA" sz="2800" b="0" dirty="0">
              <a:solidFill>
                <a:schemeClr val="tx1"/>
              </a:solidFill>
            </a:endParaRPr>
          </a:p>
        </p:txBody>
      </p:sp>
    </p:spTree>
    <p:extLst>
      <p:ext uri="{BB962C8B-B14F-4D97-AF65-F5344CB8AC3E}">
        <p14:creationId xmlns:p14="http://schemas.microsoft.com/office/powerpoint/2010/main" val="2643452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971320"/>
          </a:xfrm>
          <a:solidFill>
            <a:srgbClr val="FFFFFF"/>
          </a:solidFill>
        </p:spPr>
        <p:txBody>
          <a:bodyPr anchor="t" anchorCtr="0"/>
          <a:lstStyle/>
          <a:p>
            <a:r>
              <a:rPr lang="en-CA" sz="2800" dirty="0" smtClean="0"/>
              <a:t>      </a:t>
            </a:r>
            <a:r>
              <a:rPr lang="en-CA" sz="3200" dirty="0" smtClean="0"/>
              <a:t>Differences Between New And Old RWC </a:t>
            </a:r>
            <a:br>
              <a:rPr lang="en-CA" sz="3200" dirty="0" smtClean="0"/>
            </a:br>
            <a:r>
              <a:rPr lang="en-CA" sz="3200" dirty="0"/>
              <a:t> </a:t>
            </a:r>
            <a:r>
              <a:rPr lang="en-CA" sz="3200" dirty="0" smtClean="0"/>
              <a:t>    Provincial Surrogates:  (left) National View;</a:t>
            </a:r>
            <a:br>
              <a:rPr lang="en-CA" sz="3200" dirty="0" smtClean="0"/>
            </a:br>
            <a:r>
              <a:rPr lang="en-CA" sz="3200" dirty="0" smtClean="0"/>
              <a:t>     (right) Zoom over Ontario and Quebec</a:t>
            </a:r>
            <a:endParaRPr lang="en-US" sz="4000" dirty="0"/>
          </a:p>
        </p:txBody>
      </p:sp>
      <p:pic>
        <p:nvPicPr>
          <p:cNvPr id="5" name="Picture 4" descr="E:\EC_mmoran\CA_shapefiles\New_RWC_shapefile\srg_951_gm10_CA2011-950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 y="2520000"/>
            <a:ext cx="4499153" cy="2996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EC_mmoran\CA_shapefiles\New_RWC_shapefile\srg_951_gm10_CA2011-950new_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0" y="2520000"/>
            <a:ext cx="4499153" cy="299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44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16632"/>
            <a:ext cx="8871309" cy="1971368"/>
          </a:xfrm>
          <a:solidFill>
            <a:schemeClr val="bg1"/>
          </a:solidFill>
        </p:spPr>
        <p:txBody>
          <a:bodyPr/>
          <a:lstStyle/>
          <a:p>
            <a:r>
              <a:rPr lang="fr-CA" sz="2800" dirty="0" smtClean="0">
                <a:solidFill>
                  <a:srgbClr val="336600"/>
                </a:solidFill>
              </a:rPr>
              <a:t>Time </a:t>
            </a:r>
            <a:r>
              <a:rPr lang="fr-CA" sz="2800" dirty="0" err="1" smtClean="0">
                <a:solidFill>
                  <a:srgbClr val="336600"/>
                </a:solidFill>
              </a:rPr>
              <a:t>Series</a:t>
            </a:r>
            <a:r>
              <a:rPr lang="fr-CA" sz="2800" dirty="0" smtClean="0">
                <a:solidFill>
                  <a:srgbClr val="336600"/>
                </a:solidFill>
              </a:rPr>
              <a:t> of </a:t>
            </a:r>
            <a:r>
              <a:rPr lang="fr-CA" sz="2800" dirty="0" err="1" smtClean="0">
                <a:solidFill>
                  <a:srgbClr val="336600"/>
                </a:solidFill>
              </a:rPr>
              <a:t>Observed</a:t>
            </a:r>
            <a:r>
              <a:rPr lang="fr-CA" sz="2800" dirty="0" smtClean="0">
                <a:solidFill>
                  <a:srgbClr val="336600"/>
                </a:solidFill>
              </a:rPr>
              <a:t> and GEM-MACH </a:t>
            </a:r>
            <a:r>
              <a:rPr lang="fr-CA" sz="2800" dirty="0" err="1" smtClean="0">
                <a:solidFill>
                  <a:srgbClr val="336600"/>
                </a:solidFill>
              </a:rPr>
              <a:t>Predicted</a:t>
            </a:r>
            <a:r>
              <a:rPr lang="fr-CA" sz="2800" dirty="0" smtClean="0">
                <a:solidFill>
                  <a:srgbClr val="336600"/>
                </a:solidFill>
              </a:rPr>
              <a:t> PM</a:t>
            </a:r>
            <a:r>
              <a:rPr lang="fr-CA" sz="2800" baseline="-25000" dirty="0" smtClean="0">
                <a:solidFill>
                  <a:srgbClr val="336600"/>
                </a:solidFill>
              </a:rPr>
              <a:t>2.5</a:t>
            </a:r>
            <a:r>
              <a:rPr lang="fr-CA" sz="2800" dirty="0" smtClean="0">
                <a:solidFill>
                  <a:srgbClr val="336600"/>
                </a:solidFill>
              </a:rPr>
              <a:t> </a:t>
            </a:r>
            <a:r>
              <a:rPr lang="fr-CA" sz="2800" dirty="0">
                <a:solidFill>
                  <a:srgbClr val="336600"/>
                </a:solidFill>
              </a:rPr>
              <a:t>Concentrations </a:t>
            </a:r>
            <a:r>
              <a:rPr lang="fr-CA" sz="2800" dirty="0" smtClean="0">
                <a:solidFill>
                  <a:srgbClr val="336600"/>
                </a:solidFill>
              </a:rPr>
              <a:t>for Jan.-</a:t>
            </a:r>
            <a:r>
              <a:rPr lang="fr-CA" sz="2800" dirty="0" err="1" smtClean="0">
                <a:solidFill>
                  <a:srgbClr val="336600"/>
                </a:solidFill>
              </a:rPr>
              <a:t>Feb</a:t>
            </a:r>
            <a:r>
              <a:rPr lang="fr-CA" sz="2800" dirty="0" smtClean="0">
                <a:solidFill>
                  <a:srgbClr val="336600"/>
                </a:solidFill>
              </a:rPr>
              <a:t>. 2014 for </a:t>
            </a:r>
            <a:r>
              <a:rPr lang="fr-CA" sz="2800" dirty="0" smtClean="0">
                <a:solidFill>
                  <a:srgbClr val="336600"/>
                </a:solidFill>
              </a:rPr>
              <a:t>Vancouver </a:t>
            </a:r>
            <a:r>
              <a:rPr lang="fr-CA" sz="2800" dirty="0" smtClean="0">
                <a:solidFill>
                  <a:srgbClr val="336600"/>
                </a:solidFill>
              </a:rPr>
              <a:t>and</a:t>
            </a:r>
            <a:r>
              <a:rPr lang="fr-CA" sz="2800" dirty="0" smtClean="0">
                <a:solidFill>
                  <a:srgbClr val="336600"/>
                </a:solidFill>
              </a:rPr>
              <a:t> Ottawa </a:t>
            </a:r>
            <a:r>
              <a:rPr lang="fr-CA" sz="2800" dirty="0" err="1" smtClean="0">
                <a:solidFill>
                  <a:srgbClr val="336600"/>
                </a:solidFill>
              </a:rPr>
              <a:t>Using</a:t>
            </a:r>
            <a:r>
              <a:rPr lang="fr-CA" sz="2800" dirty="0" smtClean="0">
                <a:solidFill>
                  <a:srgbClr val="336600"/>
                </a:solidFill>
              </a:rPr>
              <a:t> Original (OPS) and </a:t>
            </a:r>
            <a:r>
              <a:rPr lang="fr-CA" sz="2800" dirty="0" err="1" smtClean="0">
                <a:solidFill>
                  <a:srgbClr val="336600"/>
                </a:solidFill>
              </a:rPr>
              <a:t>Upgraded</a:t>
            </a:r>
            <a:r>
              <a:rPr lang="fr-CA" sz="2800" dirty="0" smtClean="0">
                <a:solidFill>
                  <a:srgbClr val="336600"/>
                </a:solidFill>
              </a:rPr>
              <a:t> (SET2.1.1) Emissions</a:t>
            </a:r>
            <a:endParaRPr lang="en-CA" sz="2800" dirty="0">
              <a:solidFill>
                <a:srgbClr val="336600"/>
              </a:solidFill>
            </a:endParaRPr>
          </a:p>
        </p:txBody>
      </p:sp>
      <p:pic>
        <p:nvPicPr>
          <p:cNvPr id="4" name="Picture 3" descr="Vancouver.jpeg"/>
          <p:cNvPicPr>
            <a:picLocks noChangeAspect="1"/>
          </p:cNvPicPr>
          <p:nvPr/>
        </p:nvPicPr>
        <p:blipFill>
          <a:blip r:embed="rId2" cstate="print"/>
          <a:stretch>
            <a:fillRect/>
          </a:stretch>
        </p:blipFill>
        <p:spPr>
          <a:xfrm>
            <a:off x="0" y="2088000"/>
            <a:ext cx="9144000" cy="2350071"/>
          </a:xfrm>
          <a:prstGeom prst="rect">
            <a:avLst/>
          </a:prstGeom>
        </p:spPr>
      </p:pic>
      <p:pic>
        <p:nvPicPr>
          <p:cNvPr id="5" name="Picture 4" descr="Ottawa.jpeg"/>
          <p:cNvPicPr>
            <a:picLocks noChangeAspect="1"/>
          </p:cNvPicPr>
          <p:nvPr/>
        </p:nvPicPr>
        <p:blipFill>
          <a:blip r:embed="rId3" cstate="print"/>
          <a:stretch>
            <a:fillRect/>
          </a:stretch>
        </p:blipFill>
        <p:spPr>
          <a:xfrm>
            <a:off x="0" y="4500000"/>
            <a:ext cx="9144000" cy="2336800"/>
          </a:xfrm>
          <a:prstGeom prst="rect">
            <a:avLst/>
          </a:prstGeom>
        </p:spPr>
      </p:pic>
      <p:grpSp>
        <p:nvGrpSpPr>
          <p:cNvPr id="6" name="Group 5"/>
          <p:cNvGrpSpPr/>
          <p:nvPr/>
        </p:nvGrpSpPr>
        <p:grpSpPr>
          <a:xfrm>
            <a:off x="7403627" y="2249011"/>
            <a:ext cx="1716756" cy="646331"/>
            <a:chOff x="7308304" y="1674794"/>
            <a:chExt cx="1716756" cy="646331"/>
          </a:xfrm>
        </p:grpSpPr>
        <p:sp>
          <p:nvSpPr>
            <p:cNvPr id="7" name="TextBox 6"/>
            <p:cNvSpPr txBox="1"/>
            <p:nvPr/>
          </p:nvSpPr>
          <p:spPr>
            <a:xfrm>
              <a:off x="7524328" y="1674794"/>
              <a:ext cx="1500732" cy="646331"/>
            </a:xfrm>
            <a:prstGeom prst="rect">
              <a:avLst/>
            </a:prstGeom>
            <a:noFill/>
          </p:spPr>
          <p:txBody>
            <a:bodyPr wrap="none" rtlCol="0">
              <a:spAutoFit/>
            </a:bodyPr>
            <a:lstStyle/>
            <a:p>
              <a:r>
                <a:rPr lang="fr-CA" sz="1200" dirty="0" err="1" smtClean="0">
                  <a:solidFill>
                    <a:srgbClr val="00B050"/>
                  </a:solidFill>
                </a:rPr>
                <a:t>Observed</a:t>
              </a:r>
              <a:endParaRPr lang="fr-CA" sz="1200" dirty="0" smtClean="0">
                <a:solidFill>
                  <a:srgbClr val="00B050"/>
                </a:solidFill>
              </a:endParaRPr>
            </a:p>
            <a:p>
              <a:r>
                <a:rPr lang="fr-CA" sz="1200" dirty="0" smtClean="0">
                  <a:solidFill>
                    <a:srgbClr val="003399"/>
                  </a:solidFill>
                </a:rPr>
                <a:t>GM-OPS</a:t>
              </a:r>
            </a:p>
            <a:p>
              <a:r>
                <a:rPr lang="fr-CA" sz="1200" dirty="0" smtClean="0">
                  <a:solidFill>
                    <a:srgbClr val="FF0000"/>
                  </a:solidFill>
                </a:rPr>
                <a:t>GM avec SET2.1.1</a:t>
              </a:r>
              <a:endParaRPr lang="en-US" sz="1200" dirty="0">
                <a:solidFill>
                  <a:srgbClr val="FF0000"/>
                </a:solidFill>
              </a:endParaRPr>
            </a:p>
          </p:txBody>
        </p:sp>
        <p:cxnSp>
          <p:nvCxnSpPr>
            <p:cNvPr id="8" name="Straight Connector 7"/>
            <p:cNvCxnSpPr/>
            <p:nvPr/>
          </p:nvCxnSpPr>
          <p:spPr bwMode="auto">
            <a:xfrm>
              <a:off x="7308304" y="1844824"/>
              <a:ext cx="216024"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9" name="Straight Connector 8"/>
            <p:cNvCxnSpPr/>
            <p:nvPr/>
          </p:nvCxnSpPr>
          <p:spPr bwMode="auto">
            <a:xfrm>
              <a:off x="7308304" y="1988840"/>
              <a:ext cx="216024" cy="0"/>
            </a:xfrm>
            <a:prstGeom prst="line">
              <a:avLst/>
            </a:prstGeom>
            <a:solidFill>
              <a:schemeClr val="accent1"/>
            </a:solidFill>
            <a:ln w="15875" cap="flat" cmpd="sng" algn="ctr">
              <a:solidFill>
                <a:srgbClr val="003399"/>
              </a:solidFill>
              <a:prstDash val="solid"/>
              <a:round/>
              <a:headEnd type="none" w="med" len="med"/>
              <a:tailEnd type="none" w="med" len="med"/>
            </a:ln>
            <a:effectLst/>
          </p:spPr>
        </p:cxnSp>
        <p:cxnSp>
          <p:nvCxnSpPr>
            <p:cNvPr id="10" name="Straight Connector 9"/>
            <p:cNvCxnSpPr/>
            <p:nvPr/>
          </p:nvCxnSpPr>
          <p:spPr bwMode="auto">
            <a:xfrm>
              <a:off x="7308304" y="2132856"/>
              <a:ext cx="216024"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grpSp>
      <p:grpSp>
        <p:nvGrpSpPr>
          <p:cNvPr id="11" name="Group 10"/>
          <p:cNvGrpSpPr/>
          <p:nvPr/>
        </p:nvGrpSpPr>
        <p:grpSpPr>
          <a:xfrm>
            <a:off x="7308304" y="4536000"/>
            <a:ext cx="1869156" cy="646331"/>
            <a:chOff x="7329808" y="2085814"/>
            <a:chExt cx="1695252" cy="646331"/>
          </a:xfrm>
        </p:grpSpPr>
        <p:sp>
          <p:nvSpPr>
            <p:cNvPr id="12" name="TextBox 11"/>
            <p:cNvSpPr txBox="1"/>
            <p:nvPr/>
          </p:nvSpPr>
          <p:spPr>
            <a:xfrm>
              <a:off x="7524328" y="2085814"/>
              <a:ext cx="1500732" cy="646331"/>
            </a:xfrm>
            <a:prstGeom prst="rect">
              <a:avLst/>
            </a:prstGeom>
            <a:noFill/>
          </p:spPr>
          <p:txBody>
            <a:bodyPr wrap="none" rtlCol="0">
              <a:spAutoFit/>
            </a:bodyPr>
            <a:lstStyle/>
            <a:p>
              <a:r>
                <a:rPr lang="fr-CA" sz="1200" dirty="0" err="1" smtClean="0">
                  <a:solidFill>
                    <a:srgbClr val="00B050"/>
                  </a:solidFill>
                </a:rPr>
                <a:t>Observed</a:t>
              </a:r>
              <a:endParaRPr lang="fr-CA" sz="1200" dirty="0" smtClean="0">
                <a:solidFill>
                  <a:srgbClr val="00B050"/>
                </a:solidFill>
              </a:endParaRPr>
            </a:p>
            <a:p>
              <a:r>
                <a:rPr lang="fr-CA" sz="1200" dirty="0" smtClean="0">
                  <a:solidFill>
                    <a:srgbClr val="003399"/>
                  </a:solidFill>
                </a:rPr>
                <a:t>GM-OPS</a:t>
              </a:r>
            </a:p>
            <a:p>
              <a:r>
                <a:rPr lang="fr-CA" sz="1200" dirty="0" smtClean="0">
                  <a:solidFill>
                    <a:srgbClr val="FF0000"/>
                  </a:solidFill>
                </a:rPr>
                <a:t>GM avec SET2.1.1</a:t>
              </a:r>
              <a:endParaRPr lang="en-US" sz="1200" dirty="0">
                <a:solidFill>
                  <a:srgbClr val="FF0000"/>
                </a:solidFill>
              </a:endParaRPr>
            </a:p>
          </p:txBody>
        </p:sp>
        <p:cxnSp>
          <p:nvCxnSpPr>
            <p:cNvPr id="13" name="Straight Connector 12"/>
            <p:cNvCxnSpPr/>
            <p:nvPr/>
          </p:nvCxnSpPr>
          <p:spPr bwMode="auto">
            <a:xfrm>
              <a:off x="7329808" y="2265814"/>
              <a:ext cx="216024"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14" name="Straight Connector 13"/>
            <p:cNvCxnSpPr/>
            <p:nvPr/>
          </p:nvCxnSpPr>
          <p:spPr bwMode="auto">
            <a:xfrm>
              <a:off x="7329808" y="2409830"/>
              <a:ext cx="216024" cy="0"/>
            </a:xfrm>
            <a:prstGeom prst="line">
              <a:avLst/>
            </a:prstGeom>
            <a:solidFill>
              <a:schemeClr val="accent1"/>
            </a:solidFill>
            <a:ln w="15875" cap="flat" cmpd="sng" algn="ctr">
              <a:solidFill>
                <a:srgbClr val="003399"/>
              </a:solidFill>
              <a:prstDash val="solid"/>
              <a:round/>
              <a:headEnd type="none" w="med" len="med"/>
              <a:tailEnd type="none" w="med" len="med"/>
            </a:ln>
            <a:effectLst/>
          </p:spPr>
        </p:cxnSp>
        <p:cxnSp>
          <p:nvCxnSpPr>
            <p:cNvPr id="15" name="Straight Connector 14"/>
            <p:cNvCxnSpPr/>
            <p:nvPr/>
          </p:nvCxnSpPr>
          <p:spPr bwMode="auto">
            <a:xfrm>
              <a:off x="7329808" y="2553846"/>
              <a:ext cx="216024"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grpSp>
      <p:sp>
        <p:nvSpPr>
          <p:cNvPr id="17" name="TextBox 16"/>
          <p:cNvSpPr txBox="1"/>
          <p:nvPr/>
        </p:nvSpPr>
        <p:spPr>
          <a:xfrm>
            <a:off x="899592" y="2124000"/>
            <a:ext cx="2160240" cy="461665"/>
          </a:xfrm>
          <a:prstGeom prst="rect">
            <a:avLst/>
          </a:prstGeom>
          <a:solidFill>
            <a:srgbClr val="FFFF00"/>
          </a:solidFill>
        </p:spPr>
        <p:txBody>
          <a:bodyPr wrap="square" rtlCol="0">
            <a:spAutoFit/>
          </a:bodyPr>
          <a:lstStyle/>
          <a:p>
            <a:r>
              <a:rPr lang="fr-CA" dirty="0" smtClean="0">
                <a:solidFill>
                  <a:schemeClr val="tx1"/>
                </a:solidFill>
              </a:rPr>
              <a:t>VANCOUVER</a:t>
            </a:r>
            <a:endParaRPr lang="en-US" dirty="0">
              <a:solidFill>
                <a:schemeClr val="tx1"/>
              </a:solidFill>
            </a:endParaRPr>
          </a:p>
        </p:txBody>
      </p:sp>
      <p:sp>
        <p:nvSpPr>
          <p:cNvPr id="18" name="TextBox 17"/>
          <p:cNvSpPr txBox="1"/>
          <p:nvPr/>
        </p:nvSpPr>
        <p:spPr>
          <a:xfrm>
            <a:off x="899592" y="4536000"/>
            <a:ext cx="1584176" cy="461665"/>
          </a:xfrm>
          <a:prstGeom prst="rect">
            <a:avLst/>
          </a:prstGeom>
          <a:solidFill>
            <a:srgbClr val="FFFF00"/>
          </a:solidFill>
        </p:spPr>
        <p:txBody>
          <a:bodyPr wrap="square" rtlCol="0">
            <a:spAutoFit/>
          </a:bodyPr>
          <a:lstStyle/>
          <a:p>
            <a:r>
              <a:rPr lang="fr-CA" dirty="0" smtClean="0">
                <a:solidFill>
                  <a:schemeClr val="tx1"/>
                </a:solidFill>
              </a:rPr>
              <a:t>OTTAWA</a:t>
            </a:r>
            <a:endParaRPr lang="en-US" dirty="0">
              <a:solidFill>
                <a:schemeClr val="tx1"/>
              </a:solidFill>
            </a:endParaRPr>
          </a:p>
        </p:txBody>
      </p:sp>
    </p:spTree>
    <p:extLst>
      <p:ext uri="{BB962C8B-B14F-4D97-AF65-F5344CB8AC3E}">
        <p14:creationId xmlns:p14="http://schemas.microsoft.com/office/powerpoint/2010/main" val="2371736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8981177" cy="830997"/>
          </a:xfrm>
          <a:prstGeom prst="rect">
            <a:avLst/>
          </a:prstGeom>
          <a:noFill/>
        </p:spPr>
        <p:txBody>
          <a:bodyPr wrap="none" rtlCol="0">
            <a:spAutoFit/>
          </a:bodyPr>
          <a:lstStyle/>
          <a:p>
            <a:r>
              <a:rPr lang="fr-CA" b="1" dirty="0" smtClean="0">
                <a:solidFill>
                  <a:srgbClr val="336600"/>
                </a:solidFill>
              </a:rPr>
              <a:t>Time </a:t>
            </a:r>
            <a:r>
              <a:rPr lang="fr-CA" b="1" dirty="0" err="1" smtClean="0">
                <a:solidFill>
                  <a:srgbClr val="336600"/>
                </a:solidFill>
              </a:rPr>
              <a:t>Series</a:t>
            </a:r>
            <a:r>
              <a:rPr lang="fr-CA" b="1" dirty="0" smtClean="0">
                <a:solidFill>
                  <a:srgbClr val="336600"/>
                </a:solidFill>
              </a:rPr>
              <a:t> of </a:t>
            </a:r>
            <a:r>
              <a:rPr lang="fr-CA" b="1" dirty="0" err="1" smtClean="0">
                <a:solidFill>
                  <a:srgbClr val="336600"/>
                </a:solidFill>
              </a:rPr>
              <a:t>Observed</a:t>
            </a:r>
            <a:r>
              <a:rPr lang="fr-CA" b="1" dirty="0" smtClean="0">
                <a:solidFill>
                  <a:srgbClr val="336600"/>
                </a:solidFill>
              </a:rPr>
              <a:t> and </a:t>
            </a:r>
            <a:r>
              <a:rPr lang="fr-CA" dirty="0" err="1" smtClean="0">
                <a:solidFill>
                  <a:srgbClr val="336600"/>
                </a:solidFill>
              </a:rPr>
              <a:t>Predicted</a:t>
            </a:r>
            <a:r>
              <a:rPr lang="fr-CA" dirty="0" smtClean="0">
                <a:solidFill>
                  <a:srgbClr val="336600"/>
                </a:solidFill>
              </a:rPr>
              <a:t> NO</a:t>
            </a:r>
            <a:r>
              <a:rPr lang="fr-CA" baseline="-25000" dirty="0" smtClean="0">
                <a:solidFill>
                  <a:srgbClr val="336600"/>
                </a:solidFill>
              </a:rPr>
              <a:t>2</a:t>
            </a:r>
            <a:r>
              <a:rPr lang="fr-CA" dirty="0" smtClean="0">
                <a:solidFill>
                  <a:srgbClr val="336600"/>
                </a:solidFill>
              </a:rPr>
              <a:t>, O</a:t>
            </a:r>
            <a:r>
              <a:rPr lang="fr-CA" baseline="-25000" dirty="0" smtClean="0">
                <a:solidFill>
                  <a:srgbClr val="336600"/>
                </a:solidFill>
              </a:rPr>
              <a:t>3</a:t>
            </a:r>
            <a:r>
              <a:rPr lang="fr-CA" dirty="0" smtClean="0">
                <a:solidFill>
                  <a:srgbClr val="336600"/>
                </a:solidFill>
              </a:rPr>
              <a:t>, and PM</a:t>
            </a:r>
            <a:r>
              <a:rPr lang="fr-CA" baseline="-25000" dirty="0" smtClean="0">
                <a:solidFill>
                  <a:srgbClr val="336600"/>
                </a:solidFill>
              </a:rPr>
              <a:t>2.5</a:t>
            </a:r>
            <a:r>
              <a:rPr lang="fr-CA" dirty="0" smtClean="0">
                <a:solidFill>
                  <a:srgbClr val="336600"/>
                </a:solidFill>
              </a:rPr>
              <a:t> </a:t>
            </a:r>
          </a:p>
          <a:p>
            <a:r>
              <a:rPr lang="fr-CA" dirty="0" smtClean="0">
                <a:solidFill>
                  <a:srgbClr val="336600"/>
                </a:solidFill>
              </a:rPr>
              <a:t>Concentrations </a:t>
            </a:r>
            <a:r>
              <a:rPr lang="fr-CA" b="1" dirty="0" smtClean="0">
                <a:solidFill>
                  <a:srgbClr val="336600"/>
                </a:solidFill>
              </a:rPr>
              <a:t>for Halifax, Nova </a:t>
            </a:r>
            <a:r>
              <a:rPr lang="fr-CA" b="1" dirty="0" err="1" smtClean="0">
                <a:solidFill>
                  <a:srgbClr val="336600"/>
                </a:solidFill>
              </a:rPr>
              <a:t>Scotia</a:t>
            </a:r>
            <a:r>
              <a:rPr lang="fr-CA" b="1" dirty="0" smtClean="0">
                <a:solidFill>
                  <a:srgbClr val="336600"/>
                </a:solidFill>
              </a:rPr>
              <a:t> for </a:t>
            </a:r>
            <a:r>
              <a:rPr lang="fr-CA" b="1" dirty="0" err="1" smtClean="0">
                <a:solidFill>
                  <a:srgbClr val="336600"/>
                </a:solidFill>
              </a:rPr>
              <a:t>Spring</a:t>
            </a:r>
            <a:r>
              <a:rPr lang="fr-CA" b="1" dirty="0" smtClean="0">
                <a:solidFill>
                  <a:srgbClr val="336600"/>
                </a:solidFill>
              </a:rPr>
              <a:t> 2015</a:t>
            </a:r>
            <a:endParaRPr lang="en-CA" sz="1400" b="1" dirty="0">
              <a:solidFill>
                <a:srgbClr val="336600"/>
              </a:solidFill>
            </a:endParaRPr>
          </a:p>
        </p:txBody>
      </p:sp>
      <p:pic>
        <p:nvPicPr>
          <p:cNvPr id="10" name="Picture 9" descr="Halifax.png"/>
          <p:cNvPicPr>
            <a:picLocks noChangeAspect="1"/>
          </p:cNvPicPr>
          <p:nvPr/>
        </p:nvPicPr>
        <p:blipFill>
          <a:blip r:embed="rId2" cstate="print"/>
          <a:srcRect t="863"/>
          <a:stretch>
            <a:fillRect/>
          </a:stretch>
        </p:blipFill>
        <p:spPr>
          <a:xfrm>
            <a:off x="0" y="790718"/>
            <a:ext cx="9144000" cy="6067282"/>
          </a:xfrm>
          <a:prstGeom prst="rect">
            <a:avLst/>
          </a:prstGeom>
        </p:spPr>
      </p:pic>
      <p:grpSp>
        <p:nvGrpSpPr>
          <p:cNvPr id="12" name="Group 11"/>
          <p:cNvGrpSpPr/>
          <p:nvPr/>
        </p:nvGrpSpPr>
        <p:grpSpPr>
          <a:xfrm>
            <a:off x="7637249" y="934734"/>
            <a:ext cx="1226237" cy="738664"/>
            <a:chOff x="7308304" y="1674794"/>
            <a:chExt cx="1226237" cy="738664"/>
          </a:xfrm>
        </p:grpSpPr>
        <p:sp>
          <p:nvSpPr>
            <p:cNvPr id="13" name="TextBox 12"/>
            <p:cNvSpPr txBox="1"/>
            <p:nvPr/>
          </p:nvSpPr>
          <p:spPr>
            <a:xfrm>
              <a:off x="7524328" y="1674794"/>
              <a:ext cx="1010213" cy="738664"/>
            </a:xfrm>
            <a:prstGeom prst="rect">
              <a:avLst/>
            </a:prstGeom>
            <a:noFill/>
          </p:spPr>
          <p:txBody>
            <a:bodyPr wrap="none" rtlCol="0">
              <a:spAutoFit/>
            </a:bodyPr>
            <a:lstStyle/>
            <a:p>
              <a:r>
                <a:rPr lang="fr-CA" sz="1400" b="1" dirty="0" err="1" smtClean="0">
                  <a:solidFill>
                    <a:srgbClr val="00B050"/>
                  </a:solidFill>
                </a:rPr>
                <a:t>Observed</a:t>
              </a:r>
              <a:endParaRPr lang="fr-CA" sz="1400" b="1" dirty="0" smtClean="0">
                <a:solidFill>
                  <a:srgbClr val="00B050"/>
                </a:solidFill>
              </a:endParaRPr>
            </a:p>
            <a:p>
              <a:r>
                <a:rPr lang="fr-CA" sz="1400" b="1" dirty="0" smtClean="0">
                  <a:solidFill>
                    <a:srgbClr val="0000FF"/>
                  </a:solidFill>
                </a:rPr>
                <a:t>OPS</a:t>
              </a:r>
            </a:p>
            <a:p>
              <a:r>
                <a:rPr lang="en-US" sz="1400" b="1" dirty="0" smtClean="0">
                  <a:solidFill>
                    <a:srgbClr val="FF0000"/>
                  </a:solidFill>
                </a:rPr>
                <a:t>PAR</a:t>
              </a:r>
              <a:endParaRPr lang="en-US" sz="1400" b="1" dirty="0">
                <a:solidFill>
                  <a:srgbClr val="FF0000"/>
                </a:solidFill>
              </a:endParaRPr>
            </a:p>
          </p:txBody>
        </p:sp>
        <p:cxnSp>
          <p:nvCxnSpPr>
            <p:cNvPr id="14" name="Straight Connector 13"/>
            <p:cNvCxnSpPr/>
            <p:nvPr/>
          </p:nvCxnSpPr>
          <p:spPr bwMode="auto">
            <a:xfrm>
              <a:off x="7308304" y="1844824"/>
              <a:ext cx="216024"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15" name="Straight Connector 14"/>
            <p:cNvCxnSpPr/>
            <p:nvPr/>
          </p:nvCxnSpPr>
          <p:spPr bwMode="auto">
            <a:xfrm>
              <a:off x="7308304" y="1988840"/>
              <a:ext cx="216024" cy="0"/>
            </a:xfrm>
            <a:prstGeom prst="line">
              <a:avLst/>
            </a:prstGeom>
            <a:solidFill>
              <a:schemeClr val="accent1"/>
            </a:solidFill>
            <a:ln w="15875" cap="flat" cmpd="sng" algn="ctr">
              <a:solidFill>
                <a:srgbClr val="003399"/>
              </a:solidFill>
              <a:prstDash val="solid"/>
              <a:round/>
              <a:headEnd type="none" w="med" len="med"/>
              <a:tailEnd type="none" w="med" len="med"/>
            </a:ln>
            <a:effectLst/>
          </p:spPr>
        </p:cxnSp>
        <p:cxnSp>
          <p:nvCxnSpPr>
            <p:cNvPr id="16" name="Straight Connector 15"/>
            <p:cNvCxnSpPr/>
            <p:nvPr/>
          </p:nvCxnSpPr>
          <p:spPr bwMode="auto">
            <a:xfrm>
              <a:off x="7308304" y="2132856"/>
              <a:ext cx="216024"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grpSp>
      <p:sp>
        <p:nvSpPr>
          <p:cNvPr id="9" name="TextBox 8"/>
          <p:cNvSpPr txBox="1"/>
          <p:nvPr/>
        </p:nvSpPr>
        <p:spPr>
          <a:xfrm>
            <a:off x="5292000" y="828000"/>
            <a:ext cx="760144" cy="461665"/>
          </a:xfrm>
          <a:prstGeom prst="rect">
            <a:avLst/>
          </a:prstGeom>
          <a:solidFill>
            <a:srgbClr val="FFFF00"/>
          </a:solidFill>
        </p:spPr>
        <p:txBody>
          <a:bodyPr wrap="none" rtlCol="0">
            <a:spAutoFit/>
          </a:bodyPr>
          <a:lstStyle/>
          <a:p>
            <a:r>
              <a:rPr lang="fr-CA" b="1" dirty="0" smtClean="0">
                <a:solidFill>
                  <a:schemeClr val="tx1"/>
                </a:solidFill>
              </a:rPr>
              <a:t>NO</a:t>
            </a:r>
            <a:r>
              <a:rPr lang="fr-CA" b="1" baseline="-25000" dirty="0" smtClean="0">
                <a:solidFill>
                  <a:schemeClr val="tx1"/>
                </a:solidFill>
              </a:rPr>
              <a:t>2</a:t>
            </a:r>
            <a:endParaRPr lang="en-CA" b="1" baseline="-25000" dirty="0">
              <a:solidFill>
                <a:schemeClr val="tx1"/>
              </a:solidFill>
            </a:endParaRPr>
          </a:p>
        </p:txBody>
      </p:sp>
      <p:sp>
        <p:nvSpPr>
          <p:cNvPr id="11" name="TextBox 10"/>
          <p:cNvSpPr txBox="1"/>
          <p:nvPr/>
        </p:nvSpPr>
        <p:spPr>
          <a:xfrm>
            <a:off x="5292000" y="4968000"/>
            <a:ext cx="931665" cy="461665"/>
          </a:xfrm>
          <a:prstGeom prst="rect">
            <a:avLst/>
          </a:prstGeom>
          <a:solidFill>
            <a:srgbClr val="FFFF00"/>
          </a:solidFill>
        </p:spPr>
        <p:txBody>
          <a:bodyPr wrap="none" rtlCol="0">
            <a:spAutoFit/>
          </a:bodyPr>
          <a:lstStyle/>
          <a:p>
            <a:r>
              <a:rPr lang="fr-CA" b="1" dirty="0" smtClean="0">
                <a:solidFill>
                  <a:schemeClr val="tx1"/>
                </a:solidFill>
              </a:rPr>
              <a:t>PM</a:t>
            </a:r>
            <a:r>
              <a:rPr lang="fr-CA" b="1" baseline="-25000" dirty="0" smtClean="0">
                <a:solidFill>
                  <a:schemeClr val="tx1"/>
                </a:solidFill>
              </a:rPr>
              <a:t>2.5</a:t>
            </a:r>
            <a:endParaRPr lang="en-CA" b="1" baseline="-25000" dirty="0">
              <a:solidFill>
                <a:schemeClr val="tx1"/>
              </a:solidFill>
            </a:endParaRPr>
          </a:p>
        </p:txBody>
      </p:sp>
      <p:sp>
        <p:nvSpPr>
          <p:cNvPr id="17" name="TextBox 16"/>
          <p:cNvSpPr txBox="1"/>
          <p:nvPr/>
        </p:nvSpPr>
        <p:spPr>
          <a:xfrm>
            <a:off x="5292080" y="2844000"/>
            <a:ext cx="537327" cy="461665"/>
          </a:xfrm>
          <a:prstGeom prst="rect">
            <a:avLst/>
          </a:prstGeom>
          <a:solidFill>
            <a:srgbClr val="FFFF00"/>
          </a:solidFill>
        </p:spPr>
        <p:txBody>
          <a:bodyPr wrap="none" rtlCol="0">
            <a:spAutoFit/>
          </a:bodyPr>
          <a:lstStyle/>
          <a:p>
            <a:r>
              <a:rPr lang="fr-CA" b="1" dirty="0" smtClean="0">
                <a:solidFill>
                  <a:schemeClr val="tx1"/>
                </a:solidFill>
              </a:rPr>
              <a:t>O</a:t>
            </a:r>
            <a:r>
              <a:rPr lang="fr-CA" b="1" baseline="-25000" dirty="0" smtClean="0">
                <a:solidFill>
                  <a:schemeClr val="tx1"/>
                </a:solidFill>
              </a:rPr>
              <a:t>3</a:t>
            </a:r>
            <a:endParaRPr lang="en-CA" b="1" baseline="-25000" dirty="0">
              <a:solidFill>
                <a:schemeClr val="tx1"/>
              </a:solidFill>
            </a:endParaRPr>
          </a:p>
        </p:txBody>
      </p:sp>
    </p:spTree>
    <p:extLst>
      <p:ext uri="{BB962C8B-B14F-4D97-AF65-F5344CB8AC3E}">
        <p14:creationId xmlns:p14="http://schemas.microsoft.com/office/powerpoint/2010/main" val="367523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4638"/>
            <a:ext cx="7339013" cy="1066800"/>
          </a:xfrm>
        </p:spPr>
        <p:txBody>
          <a:bodyPr/>
          <a:lstStyle/>
          <a:p>
            <a:pPr algn="ctr" eaLnBrk="1" hangingPunct="1"/>
            <a:r>
              <a:rPr lang="en-US" altLang="en-US" dirty="0" smtClean="0"/>
              <a:t>Conclusions</a:t>
            </a:r>
          </a:p>
        </p:txBody>
      </p:sp>
      <p:sp>
        <p:nvSpPr>
          <p:cNvPr id="7171" name="Rectangle 3"/>
          <p:cNvSpPr>
            <a:spLocks noGrp="1" noChangeArrowheads="1"/>
          </p:cNvSpPr>
          <p:nvPr>
            <p:ph type="body" idx="1"/>
          </p:nvPr>
        </p:nvSpPr>
        <p:spPr>
          <a:xfrm>
            <a:off x="827584" y="1628800"/>
            <a:ext cx="8208466" cy="5113313"/>
          </a:xfrm>
          <a:solidFill>
            <a:schemeClr val="bg1"/>
          </a:solidFill>
        </p:spPr>
        <p:txBody>
          <a:bodyPr/>
          <a:lstStyle/>
          <a:p>
            <a:pPr marL="0" indent="0" eaLnBrk="1" hangingPunct="1">
              <a:spcBef>
                <a:spcPts val="0"/>
              </a:spcBef>
              <a:spcAft>
                <a:spcPts val="1200"/>
              </a:spcAft>
              <a:buClr>
                <a:srgbClr val="336600"/>
              </a:buClr>
              <a:buSzPct val="100000"/>
              <a:buNone/>
            </a:pPr>
            <a:r>
              <a:rPr lang="en-CA" altLang="en-US" sz="2800" dirty="0" smtClean="0"/>
              <a:t>Analysis of gridded model emissions in Canadian urban areas suggested that </a:t>
            </a:r>
            <a:r>
              <a:rPr lang="en-CA" altLang="en-US" sz="2800" dirty="0"/>
              <a:t>primary pollutants such as NO</a:t>
            </a:r>
            <a:r>
              <a:rPr lang="en-CA" altLang="en-US" sz="2800" baseline="-25000" dirty="0"/>
              <a:t>2</a:t>
            </a:r>
            <a:r>
              <a:rPr lang="en-CA" altLang="en-US" sz="2800" dirty="0"/>
              <a:t> and PM</a:t>
            </a:r>
            <a:r>
              <a:rPr lang="en-CA" altLang="en-US" sz="2800" baseline="-25000" dirty="0"/>
              <a:t>2.5 </a:t>
            </a:r>
            <a:r>
              <a:rPr lang="en-CA" altLang="en-US" sz="2800" dirty="0" smtClean="0"/>
              <a:t>were being </a:t>
            </a:r>
            <a:r>
              <a:rPr lang="en-CA" altLang="en-US" sz="2800" dirty="0" err="1" smtClean="0"/>
              <a:t>overallocated</a:t>
            </a:r>
            <a:r>
              <a:rPr lang="en-CA" altLang="en-US" sz="2800" dirty="0" smtClean="0"/>
              <a:t> to these </a:t>
            </a:r>
            <a:r>
              <a:rPr lang="en-CA" altLang="en-US" sz="2800" dirty="0"/>
              <a:t>areas.</a:t>
            </a:r>
            <a:endParaRPr lang="en-US" altLang="en-US" sz="2800" dirty="0"/>
          </a:p>
          <a:p>
            <a:pPr marL="0" indent="0" eaLnBrk="1" hangingPunct="1">
              <a:spcBef>
                <a:spcPts val="0"/>
              </a:spcBef>
              <a:spcAft>
                <a:spcPts val="1200"/>
              </a:spcAft>
              <a:buClr>
                <a:srgbClr val="336600"/>
              </a:buClr>
              <a:buSzPct val="100000"/>
              <a:buNone/>
            </a:pPr>
            <a:r>
              <a:rPr lang="en-CA" altLang="en-US" sz="2800" dirty="0" smtClean="0"/>
              <a:t>Some new Canadian spatial surrogates have been developed for important source categories such as local traffic and RWC that reduce the allocation of emissions to urban areas.</a:t>
            </a:r>
          </a:p>
          <a:p>
            <a:pPr marL="0" indent="0" eaLnBrk="1" hangingPunct="1">
              <a:spcBef>
                <a:spcPts val="0"/>
              </a:spcBef>
              <a:spcAft>
                <a:spcPts val="0"/>
              </a:spcAft>
              <a:buClr>
                <a:srgbClr val="336600"/>
              </a:buClr>
              <a:buSzPct val="100000"/>
              <a:buNone/>
            </a:pPr>
            <a:r>
              <a:rPr lang="en-CA" altLang="en-US" sz="2800" dirty="0" smtClean="0"/>
              <a:t>GEM-MACH model runs using </a:t>
            </a:r>
            <a:r>
              <a:rPr lang="en-CA" altLang="en-US" sz="2800" dirty="0"/>
              <a:t>emissions based on the new </a:t>
            </a:r>
            <a:r>
              <a:rPr lang="en-CA" altLang="en-US" sz="2800" dirty="0" smtClean="0"/>
              <a:t>Canadian spatial surrogates have shown improved performance.</a:t>
            </a:r>
            <a:endParaRPr lang="en-CA" altLang="en-US" sz="2800" dirty="0"/>
          </a:p>
          <a:p>
            <a:pPr marL="0" indent="0">
              <a:spcBef>
                <a:spcPts val="0"/>
              </a:spcBef>
              <a:buNone/>
            </a:pPr>
            <a:r>
              <a:rPr lang="en-CA" altLang="en-US" sz="2800" b="1" dirty="0" smtClean="0"/>
              <a:t>    </a:t>
            </a:r>
          </a:p>
        </p:txBody>
      </p:sp>
    </p:spTree>
    <p:extLst>
      <p:ext uri="{BB962C8B-B14F-4D97-AF65-F5344CB8AC3E}">
        <p14:creationId xmlns:p14="http://schemas.microsoft.com/office/powerpoint/2010/main" val="370118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252000"/>
            <a:ext cx="8856000" cy="1066800"/>
          </a:xfrm>
          <a:solidFill>
            <a:schemeClr val="bg1"/>
          </a:solidFill>
        </p:spPr>
        <p:txBody>
          <a:bodyPr>
            <a:normAutofit fontScale="90000"/>
          </a:bodyPr>
          <a:lstStyle/>
          <a:p>
            <a:r>
              <a:rPr lang="en-US" sz="2800" dirty="0" smtClean="0"/>
              <a:t>Vancouver PM</a:t>
            </a:r>
            <a:r>
              <a:rPr lang="en-US" sz="2800" baseline="-25000" dirty="0" smtClean="0"/>
              <a:t>2.5</a:t>
            </a:r>
            <a:r>
              <a:rPr lang="en-US" sz="2800" dirty="0" smtClean="0"/>
              <a:t> Concentrations </a:t>
            </a:r>
            <a:r>
              <a:rPr lang="en-US" sz="2800" dirty="0"/>
              <a:t>(</a:t>
            </a:r>
            <a:r>
              <a:rPr lang="en-US" sz="2800" dirty="0" err="1" smtClean="0"/>
              <a:t>ug</a:t>
            </a:r>
            <a:r>
              <a:rPr lang="en-US" sz="2800" dirty="0" smtClean="0"/>
              <a:t> m</a:t>
            </a:r>
            <a:r>
              <a:rPr lang="en-US" sz="2800" baseline="30000" dirty="0" smtClean="0"/>
              <a:t>-3</a:t>
            </a:r>
            <a:r>
              <a:rPr lang="en-US" sz="2800" dirty="0" smtClean="0"/>
              <a:t>), Jan.-Feb. 2014: </a:t>
            </a:r>
            <a:r>
              <a:rPr lang="en-US" sz="2800" dirty="0" smtClean="0">
                <a:solidFill>
                  <a:schemeClr val="accent2"/>
                </a:solidFill>
              </a:rPr>
              <a:t>Observed</a:t>
            </a:r>
            <a:r>
              <a:rPr lang="en-US" sz="2800" dirty="0" smtClean="0"/>
              <a:t>, </a:t>
            </a:r>
            <a:r>
              <a:rPr lang="en-US" sz="2800" dirty="0" smtClean="0">
                <a:solidFill>
                  <a:srgbClr val="C00000"/>
                </a:solidFill>
              </a:rPr>
              <a:t>Forecast</a:t>
            </a:r>
            <a:r>
              <a:rPr lang="en-US" sz="2800" dirty="0" smtClean="0"/>
              <a:t>, and </a:t>
            </a:r>
            <a:r>
              <a:rPr lang="en-US" sz="2800" dirty="0" smtClean="0">
                <a:solidFill>
                  <a:srgbClr val="009900"/>
                </a:solidFill>
              </a:rPr>
              <a:t>Adjusted</a:t>
            </a:r>
            <a:r>
              <a:rPr lang="en-US" sz="2800" dirty="0" smtClean="0"/>
              <a:t> (</a:t>
            </a:r>
            <a:r>
              <a:rPr lang="en-US" sz="2800" dirty="0" smtClean="0">
                <a:solidFill>
                  <a:srgbClr val="336600"/>
                </a:solidFill>
              </a:rPr>
              <a:t>UMOS-AQ/MIST</a:t>
            </a:r>
            <a:r>
              <a:rPr lang="en-US" sz="2800" dirty="0" smtClean="0">
                <a:solidFill>
                  <a:srgbClr val="669900"/>
                </a:solidFill>
              </a:rPr>
              <a:t>)</a:t>
            </a:r>
            <a:endParaRPr lang="en-US" sz="2800" dirty="0">
              <a:solidFill>
                <a:srgbClr val="669900"/>
              </a:solidFill>
            </a:endParaRPr>
          </a:p>
        </p:txBody>
      </p:sp>
      <p:pic>
        <p:nvPicPr>
          <p:cNvPr id="1026" name="Picture 2"/>
          <p:cNvPicPr>
            <a:picLocks noChangeArrowheads="1"/>
          </p:cNvPicPr>
          <p:nvPr/>
        </p:nvPicPr>
        <p:blipFill>
          <a:blip r:embed="rId2" cstate="print"/>
          <a:srcRect/>
          <a:stretch>
            <a:fillRect/>
          </a:stretch>
        </p:blipFill>
        <p:spPr bwMode="auto">
          <a:xfrm>
            <a:off x="252000" y="1656000"/>
            <a:ext cx="8696325" cy="5076000"/>
          </a:xfrm>
          <a:prstGeom prst="rect">
            <a:avLst/>
          </a:prstGeom>
          <a:noFill/>
          <a:ln w="9525">
            <a:noFill/>
            <a:miter lim="800000"/>
            <a:headEnd/>
            <a:tailEnd/>
          </a:ln>
          <a:effectLst/>
        </p:spPr>
      </p:pic>
      <p:sp>
        <p:nvSpPr>
          <p:cNvPr id="5" name="TextBox 4"/>
          <p:cNvSpPr txBox="1"/>
          <p:nvPr/>
        </p:nvSpPr>
        <p:spPr>
          <a:xfrm>
            <a:off x="1836000" y="1692000"/>
            <a:ext cx="963725" cy="369332"/>
          </a:xfrm>
          <a:prstGeom prst="rect">
            <a:avLst/>
          </a:prstGeom>
          <a:noFill/>
        </p:spPr>
        <p:txBody>
          <a:bodyPr wrap="none" rtlCol="0">
            <a:spAutoFit/>
          </a:bodyPr>
          <a:lstStyle/>
          <a:p>
            <a:r>
              <a:rPr lang="en-US" b="1" dirty="0" smtClean="0">
                <a:solidFill>
                  <a:srgbClr val="FF0000"/>
                </a:solidFill>
              </a:rPr>
              <a:t>WINTER</a:t>
            </a:r>
            <a:endParaRPr lang="en-US" b="1" dirty="0">
              <a:solidFill>
                <a:srgbClr val="FF0000"/>
              </a:solidFill>
            </a:endParaRPr>
          </a:p>
        </p:txBody>
      </p:sp>
    </p:spTree>
    <p:extLst>
      <p:ext uri="{BB962C8B-B14F-4D97-AF65-F5344CB8AC3E}">
        <p14:creationId xmlns:p14="http://schemas.microsoft.com/office/powerpoint/2010/main" val="3178295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1908175" y="2276475"/>
            <a:ext cx="5759450" cy="1470025"/>
          </a:xfrm>
        </p:spPr>
        <p:txBody>
          <a:bodyPr/>
          <a:lstStyle/>
          <a:p>
            <a:r>
              <a:rPr lang="en-US" altLang="en-US" sz="6000" smtClean="0"/>
              <a:t>Thank you 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 y="252000"/>
            <a:ext cx="8856000" cy="1066800"/>
          </a:xfrm>
        </p:spPr>
        <p:txBody>
          <a:bodyPr>
            <a:normAutofit fontScale="90000"/>
          </a:bodyPr>
          <a:lstStyle/>
          <a:p>
            <a:r>
              <a:rPr lang="en-US" sz="2800" dirty="0"/>
              <a:t>Vancouver PM</a:t>
            </a:r>
            <a:r>
              <a:rPr lang="en-US" sz="2800" baseline="-25000" dirty="0"/>
              <a:t>2.5</a:t>
            </a:r>
            <a:r>
              <a:rPr lang="en-US" sz="2800" dirty="0"/>
              <a:t> Concentrations (</a:t>
            </a:r>
            <a:r>
              <a:rPr lang="en-US" sz="2800" dirty="0" err="1"/>
              <a:t>ug</a:t>
            </a:r>
            <a:r>
              <a:rPr lang="en-US" sz="2800" dirty="0"/>
              <a:t> m</a:t>
            </a:r>
            <a:r>
              <a:rPr lang="en-US" sz="2800" baseline="30000" dirty="0"/>
              <a:t>-3</a:t>
            </a:r>
            <a:r>
              <a:rPr lang="en-US" sz="2800" dirty="0"/>
              <a:t>), </a:t>
            </a:r>
            <a:r>
              <a:rPr lang="en-US" sz="2800" dirty="0" smtClean="0"/>
              <a:t>July-Aug. </a:t>
            </a:r>
            <a:r>
              <a:rPr lang="en-US" sz="2800" dirty="0"/>
              <a:t>2014: </a:t>
            </a:r>
            <a:r>
              <a:rPr lang="en-US" sz="2800" dirty="0">
                <a:solidFill>
                  <a:schemeClr val="accent2"/>
                </a:solidFill>
              </a:rPr>
              <a:t>Observed</a:t>
            </a:r>
            <a:r>
              <a:rPr lang="en-US" sz="2800" dirty="0"/>
              <a:t>, </a:t>
            </a:r>
            <a:r>
              <a:rPr lang="en-US" sz="2800" dirty="0" smtClean="0">
                <a:solidFill>
                  <a:srgbClr val="C00000"/>
                </a:solidFill>
              </a:rPr>
              <a:t>Forecast</a:t>
            </a:r>
            <a:r>
              <a:rPr lang="en-US" sz="2800" dirty="0" smtClean="0"/>
              <a:t>, </a:t>
            </a:r>
            <a:r>
              <a:rPr lang="en-US" sz="2800" dirty="0"/>
              <a:t>and </a:t>
            </a:r>
            <a:r>
              <a:rPr lang="en-US" sz="2800" dirty="0">
                <a:solidFill>
                  <a:srgbClr val="009900"/>
                </a:solidFill>
              </a:rPr>
              <a:t>Adjusted</a:t>
            </a:r>
            <a:r>
              <a:rPr lang="en-US" sz="2800" dirty="0"/>
              <a:t> (</a:t>
            </a:r>
            <a:r>
              <a:rPr lang="en-US" sz="2800" dirty="0">
                <a:solidFill>
                  <a:srgbClr val="336600"/>
                </a:solidFill>
              </a:rPr>
              <a:t>UMOS-AQ/MIST</a:t>
            </a:r>
            <a:r>
              <a:rPr lang="en-US" sz="2800" dirty="0">
                <a:solidFill>
                  <a:srgbClr val="669900"/>
                </a:solidFill>
              </a:rPr>
              <a:t>)</a:t>
            </a:r>
            <a:endParaRPr lang="en-US" sz="2800" dirty="0"/>
          </a:p>
        </p:txBody>
      </p:sp>
      <p:pic>
        <p:nvPicPr>
          <p:cNvPr id="1026" name="Picture 2"/>
          <p:cNvPicPr>
            <a:picLocks noChangeArrowheads="1"/>
          </p:cNvPicPr>
          <p:nvPr/>
        </p:nvPicPr>
        <p:blipFill>
          <a:blip r:embed="rId2" cstate="print"/>
          <a:srcRect/>
          <a:stretch>
            <a:fillRect/>
          </a:stretch>
        </p:blipFill>
        <p:spPr bwMode="auto">
          <a:xfrm>
            <a:off x="252000" y="1656000"/>
            <a:ext cx="8696325" cy="5076000"/>
          </a:xfrm>
          <a:prstGeom prst="rect">
            <a:avLst/>
          </a:prstGeom>
          <a:noFill/>
          <a:ln w="9525">
            <a:noFill/>
            <a:miter lim="800000"/>
            <a:headEnd/>
            <a:tailEnd/>
          </a:ln>
          <a:effectLst/>
        </p:spPr>
      </p:pic>
      <p:sp>
        <p:nvSpPr>
          <p:cNvPr id="4" name="TextBox 3"/>
          <p:cNvSpPr txBox="1"/>
          <p:nvPr/>
        </p:nvSpPr>
        <p:spPr>
          <a:xfrm>
            <a:off x="1836000" y="1692000"/>
            <a:ext cx="1090363" cy="369332"/>
          </a:xfrm>
          <a:prstGeom prst="rect">
            <a:avLst/>
          </a:prstGeom>
          <a:noFill/>
        </p:spPr>
        <p:txBody>
          <a:bodyPr wrap="none" rtlCol="0">
            <a:spAutoFit/>
          </a:bodyPr>
          <a:lstStyle/>
          <a:p>
            <a:r>
              <a:rPr lang="en-US" b="1" dirty="0" smtClean="0">
                <a:solidFill>
                  <a:srgbClr val="FF0000"/>
                </a:solidFill>
              </a:rPr>
              <a:t>SUMMER</a:t>
            </a:r>
            <a:endParaRPr lang="en-US" b="1" dirty="0">
              <a:solidFill>
                <a:srgbClr val="FF0000"/>
              </a:solidFill>
            </a:endParaRPr>
          </a:p>
        </p:txBody>
      </p:sp>
    </p:spTree>
    <p:extLst>
      <p:ext uri="{BB962C8B-B14F-4D97-AF65-F5344CB8AC3E}">
        <p14:creationId xmlns:p14="http://schemas.microsoft.com/office/powerpoint/2010/main" val="1665956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4638"/>
            <a:ext cx="7339013" cy="1066800"/>
          </a:xfrm>
        </p:spPr>
        <p:txBody>
          <a:bodyPr/>
          <a:lstStyle/>
          <a:p>
            <a:pPr algn="ctr" eaLnBrk="1" hangingPunct="1"/>
            <a:r>
              <a:rPr lang="en-US" altLang="en-US" dirty="0" smtClean="0"/>
              <a:t>Approach  (1)</a:t>
            </a:r>
            <a:endParaRPr lang="en-US" altLang="en-US" dirty="0" smtClean="0"/>
          </a:p>
        </p:txBody>
      </p:sp>
      <p:sp>
        <p:nvSpPr>
          <p:cNvPr id="7171" name="Rectangle 3"/>
          <p:cNvSpPr>
            <a:spLocks noGrp="1" noChangeArrowheads="1"/>
          </p:cNvSpPr>
          <p:nvPr>
            <p:ph type="body" idx="1"/>
          </p:nvPr>
        </p:nvSpPr>
        <p:spPr>
          <a:xfrm>
            <a:off x="827088" y="1628800"/>
            <a:ext cx="8208962" cy="5113313"/>
          </a:xfrm>
          <a:solidFill>
            <a:schemeClr val="bg1"/>
          </a:solidFill>
        </p:spPr>
        <p:txBody>
          <a:bodyPr/>
          <a:lstStyle/>
          <a:p>
            <a:pPr marL="72000" indent="0" eaLnBrk="1" hangingPunct="1">
              <a:lnSpc>
                <a:spcPct val="95000"/>
              </a:lnSpc>
              <a:spcBef>
                <a:spcPts val="1200"/>
              </a:spcBef>
              <a:spcAft>
                <a:spcPct val="25000"/>
              </a:spcAft>
              <a:buClr>
                <a:srgbClr val="336600"/>
              </a:buClr>
              <a:buSzPct val="100000"/>
              <a:buNone/>
            </a:pPr>
            <a:r>
              <a:rPr lang="en-CA" altLang="en-US" dirty="0" err="1" smtClean="0"/>
              <a:t>O</a:t>
            </a:r>
            <a:r>
              <a:rPr lang="en-CA" altLang="en-US" dirty="0" err="1" smtClean="0"/>
              <a:t>verpredictions</a:t>
            </a:r>
            <a:r>
              <a:rPr lang="en-CA" altLang="en-US" dirty="0" smtClean="0"/>
              <a:t> of primary pollutant concentrations may be caused by multiple factors, including :</a:t>
            </a:r>
          </a:p>
          <a:p>
            <a:pPr marL="414900" indent="-342900" eaLnBrk="1" hangingPunct="1">
              <a:lnSpc>
                <a:spcPct val="95000"/>
              </a:lnSpc>
              <a:spcBef>
                <a:spcPts val="1200"/>
              </a:spcBef>
              <a:spcAft>
                <a:spcPct val="25000"/>
              </a:spcAft>
              <a:buClr>
                <a:srgbClr val="336600"/>
              </a:buClr>
              <a:buSzPct val="151000"/>
            </a:pPr>
            <a:r>
              <a:rPr lang="en-CA" altLang="en-US" dirty="0" smtClean="0"/>
              <a:t>Underestimation of vertical mixing or ventilation (e.g., neglect of urban heat island effects);</a:t>
            </a:r>
          </a:p>
          <a:p>
            <a:pPr marL="414900" indent="-342900" eaLnBrk="1" hangingPunct="1">
              <a:lnSpc>
                <a:spcPct val="95000"/>
              </a:lnSpc>
              <a:spcBef>
                <a:spcPts val="1200"/>
              </a:spcBef>
              <a:spcAft>
                <a:spcPct val="25000"/>
              </a:spcAft>
              <a:buClr>
                <a:srgbClr val="336600"/>
              </a:buClr>
              <a:buSzPct val="151000"/>
            </a:pPr>
            <a:r>
              <a:rPr lang="en-CA" altLang="en-US" dirty="0" smtClean="0"/>
              <a:t>Underestimation of </a:t>
            </a:r>
            <a:r>
              <a:rPr lang="en-CA" altLang="en-US" dirty="0" err="1" smtClean="0"/>
              <a:t>s</a:t>
            </a:r>
            <a:r>
              <a:rPr lang="en-CA" altLang="en-US" dirty="0" err="1" smtClean="0"/>
              <a:t>ubgrid</a:t>
            </a:r>
            <a:r>
              <a:rPr lang="en-CA" altLang="en-US" dirty="0" smtClean="0"/>
              <a:t>-scale removal (e.g., near-source impaction);</a:t>
            </a:r>
          </a:p>
          <a:p>
            <a:pPr marL="414900" indent="-342900" eaLnBrk="1" hangingPunct="1">
              <a:lnSpc>
                <a:spcPct val="95000"/>
              </a:lnSpc>
              <a:spcBef>
                <a:spcPts val="1200"/>
              </a:spcBef>
              <a:spcAft>
                <a:spcPct val="25000"/>
              </a:spcAft>
              <a:buClr>
                <a:srgbClr val="336600"/>
              </a:buClr>
              <a:buSzPct val="151000"/>
            </a:pPr>
            <a:r>
              <a:rPr lang="en-CA" altLang="en-US" dirty="0" smtClean="0"/>
              <a:t>Overestimation of emissions</a:t>
            </a:r>
            <a:endParaRPr lang="en-CA" altLang="en-US" dirty="0"/>
          </a:p>
          <a:p>
            <a:pPr marL="72000" indent="0" eaLnBrk="1" hangingPunct="1">
              <a:lnSpc>
                <a:spcPct val="95000"/>
              </a:lnSpc>
              <a:spcBef>
                <a:spcPts val="1800"/>
              </a:spcBef>
              <a:spcAft>
                <a:spcPct val="25000"/>
              </a:spcAft>
              <a:buClr>
                <a:srgbClr val="336600"/>
              </a:buClr>
              <a:buSzPct val="100000"/>
              <a:buNone/>
            </a:pPr>
            <a:r>
              <a:rPr lang="en-CA" altLang="en-US" dirty="0" smtClean="0"/>
              <a:t>Recurring </a:t>
            </a:r>
            <a:r>
              <a:rPr lang="en-CA" altLang="en-US" dirty="0" err="1" smtClean="0"/>
              <a:t>overpredictions</a:t>
            </a:r>
            <a:r>
              <a:rPr lang="en-CA" altLang="en-US" dirty="0" smtClean="0"/>
              <a:t> </a:t>
            </a:r>
            <a:r>
              <a:rPr lang="en-CA" altLang="en-US" i="1" dirty="0" smtClean="0"/>
              <a:t>associated with urban areas</a:t>
            </a:r>
            <a:r>
              <a:rPr lang="en-CA" altLang="en-US" dirty="0" smtClean="0"/>
              <a:t> might be due to the spatial </a:t>
            </a:r>
            <a:r>
              <a:rPr lang="en-CA" altLang="en-US" dirty="0" err="1" smtClean="0"/>
              <a:t>overallocation</a:t>
            </a:r>
            <a:r>
              <a:rPr lang="en-CA" altLang="en-US" dirty="0" smtClean="0"/>
              <a:t> of some emissions categories to those areas associated with the use of unsuitable spatial surrogate fields</a:t>
            </a:r>
          </a:p>
          <a:p>
            <a:pPr marL="72000" indent="0" eaLnBrk="1" hangingPunct="1">
              <a:lnSpc>
                <a:spcPct val="95000"/>
              </a:lnSpc>
              <a:spcBef>
                <a:spcPts val="1800"/>
              </a:spcBef>
              <a:spcAft>
                <a:spcPct val="25000"/>
              </a:spcAft>
              <a:buClr>
                <a:srgbClr val="336600"/>
              </a:buClr>
              <a:buSzPct val="100000"/>
              <a:buNone/>
            </a:pPr>
            <a:endParaRPr lang="en-CA" altLang="en-US" dirty="0" smtClean="0"/>
          </a:p>
        </p:txBody>
      </p:sp>
    </p:spTree>
    <p:extLst>
      <p:ext uri="{BB962C8B-B14F-4D97-AF65-F5344CB8AC3E}">
        <p14:creationId xmlns:p14="http://schemas.microsoft.com/office/powerpoint/2010/main" val="58758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74638"/>
            <a:ext cx="7339013" cy="1066800"/>
          </a:xfrm>
        </p:spPr>
        <p:txBody>
          <a:bodyPr/>
          <a:lstStyle/>
          <a:p>
            <a:pPr algn="ctr" eaLnBrk="1" hangingPunct="1"/>
            <a:r>
              <a:rPr lang="en-US" altLang="en-US" dirty="0" smtClean="0"/>
              <a:t>Approach  (2)</a:t>
            </a:r>
            <a:endParaRPr lang="en-US" altLang="en-US" dirty="0" smtClean="0"/>
          </a:p>
        </p:txBody>
      </p:sp>
      <p:sp>
        <p:nvSpPr>
          <p:cNvPr id="7171" name="Rectangle 3"/>
          <p:cNvSpPr>
            <a:spLocks noGrp="1" noChangeArrowheads="1"/>
          </p:cNvSpPr>
          <p:nvPr>
            <p:ph type="body" idx="1"/>
          </p:nvPr>
        </p:nvSpPr>
        <p:spPr>
          <a:xfrm>
            <a:off x="827088" y="1628800"/>
            <a:ext cx="8065392" cy="5113313"/>
          </a:xfrm>
          <a:solidFill>
            <a:schemeClr val="bg1"/>
          </a:solidFill>
        </p:spPr>
        <p:txBody>
          <a:bodyPr/>
          <a:lstStyle/>
          <a:p>
            <a:pPr marL="72000" indent="0" eaLnBrk="1" hangingPunct="1">
              <a:lnSpc>
                <a:spcPct val="95000"/>
              </a:lnSpc>
              <a:spcBef>
                <a:spcPts val="1200"/>
              </a:spcBef>
              <a:spcAft>
                <a:spcPct val="25000"/>
              </a:spcAft>
              <a:buClr>
                <a:srgbClr val="336600"/>
              </a:buClr>
              <a:buSzPct val="100000"/>
              <a:buNone/>
            </a:pPr>
            <a:r>
              <a:rPr lang="en-CA" altLang="en-US" dirty="0" smtClean="0"/>
              <a:t>Possible problematic emissions categories and hence problematic spatial surrogates can be identified by several approaches, including:</a:t>
            </a:r>
          </a:p>
          <a:p>
            <a:pPr marL="414900" indent="-342900" eaLnBrk="1" hangingPunct="1">
              <a:lnSpc>
                <a:spcPct val="95000"/>
              </a:lnSpc>
              <a:spcBef>
                <a:spcPts val="1200"/>
              </a:spcBef>
              <a:spcAft>
                <a:spcPct val="25000"/>
              </a:spcAft>
              <a:buClr>
                <a:srgbClr val="336600"/>
              </a:buClr>
              <a:buSzPct val="151000"/>
            </a:pPr>
            <a:r>
              <a:rPr lang="en-CA" altLang="en-US" dirty="0" smtClean="0"/>
              <a:t>Identifying the major contributing source categories for selected urban areas (e.g., using SMKREPORT);</a:t>
            </a:r>
          </a:p>
          <a:p>
            <a:pPr marL="414900" indent="-342900" eaLnBrk="1" hangingPunct="1">
              <a:lnSpc>
                <a:spcPct val="95000"/>
              </a:lnSpc>
              <a:spcBef>
                <a:spcPts val="1200"/>
              </a:spcBef>
              <a:spcAft>
                <a:spcPct val="25000"/>
              </a:spcAft>
              <a:buClr>
                <a:srgbClr val="336600"/>
              </a:buClr>
              <a:buSzPct val="151000"/>
            </a:pPr>
            <a:r>
              <a:rPr lang="en-CA" altLang="en-US" dirty="0" smtClean="0"/>
              <a:t>Plotting emissions spatial distributions for primary source sectors;</a:t>
            </a:r>
          </a:p>
          <a:p>
            <a:pPr marL="414900" indent="-342900" eaLnBrk="1" hangingPunct="1">
              <a:lnSpc>
                <a:spcPct val="95000"/>
              </a:lnSpc>
              <a:spcBef>
                <a:spcPts val="1200"/>
              </a:spcBef>
              <a:spcAft>
                <a:spcPct val="25000"/>
              </a:spcAft>
              <a:buClr>
                <a:srgbClr val="336600"/>
              </a:buClr>
              <a:buSzPct val="151000"/>
            </a:pPr>
            <a:r>
              <a:rPr lang="en-CA" altLang="en-US" dirty="0" smtClean="0"/>
              <a:t>Examining predicted PM chemical composition and, where possible, comparing with measured PM chemical composition.</a:t>
            </a:r>
          </a:p>
          <a:p>
            <a:pPr marL="72000" indent="0" eaLnBrk="1" hangingPunct="1">
              <a:lnSpc>
                <a:spcPct val="95000"/>
              </a:lnSpc>
              <a:spcBef>
                <a:spcPts val="1200"/>
              </a:spcBef>
              <a:spcAft>
                <a:spcPct val="25000"/>
              </a:spcAft>
              <a:buClr>
                <a:srgbClr val="336600"/>
              </a:buClr>
              <a:buSzPct val="100000"/>
              <a:buNone/>
            </a:pPr>
            <a:endParaRPr lang="en-CA" altLang="en-US" dirty="0" smtClean="0"/>
          </a:p>
          <a:p>
            <a:pPr marL="72000" indent="0" eaLnBrk="1" hangingPunct="1">
              <a:lnSpc>
                <a:spcPct val="95000"/>
              </a:lnSpc>
              <a:spcBef>
                <a:spcPts val="1800"/>
              </a:spcBef>
              <a:spcAft>
                <a:spcPct val="25000"/>
              </a:spcAft>
              <a:buClr>
                <a:srgbClr val="336600"/>
              </a:buClr>
              <a:buSzPct val="100000"/>
              <a:buNone/>
            </a:pPr>
            <a:endParaRPr lang="en-CA" altLang="en-US" dirty="0" smtClean="0"/>
          </a:p>
        </p:txBody>
      </p:sp>
    </p:spTree>
    <p:extLst>
      <p:ext uri="{BB962C8B-B14F-4D97-AF65-F5344CB8AC3E}">
        <p14:creationId xmlns:p14="http://schemas.microsoft.com/office/powerpoint/2010/main" val="180708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descr="subregion_GM15_4x4_Toro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79563"/>
            <a:ext cx="6705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2" name="Straight Connector 2"/>
          <p:cNvCxnSpPr>
            <a:cxnSpLocks noChangeShapeType="1"/>
          </p:cNvCxnSpPr>
          <p:nvPr/>
        </p:nvCxnSpPr>
        <p:spPr bwMode="auto">
          <a:xfrm>
            <a:off x="1981200" y="4648200"/>
            <a:ext cx="2997200" cy="1570038"/>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37893" name="Straight Connector 5"/>
          <p:cNvCxnSpPr>
            <a:cxnSpLocks noChangeShapeType="1"/>
          </p:cNvCxnSpPr>
          <p:nvPr/>
        </p:nvCxnSpPr>
        <p:spPr bwMode="auto">
          <a:xfrm flipH="1">
            <a:off x="1981200" y="1728788"/>
            <a:ext cx="1485900" cy="2919412"/>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37894" name="Straight Connector 9"/>
          <p:cNvCxnSpPr>
            <a:cxnSpLocks noChangeShapeType="1"/>
          </p:cNvCxnSpPr>
          <p:nvPr/>
        </p:nvCxnSpPr>
        <p:spPr bwMode="auto">
          <a:xfrm>
            <a:off x="3467100" y="1752600"/>
            <a:ext cx="3024188" cy="1546225"/>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cxnSp>
        <p:nvCxnSpPr>
          <p:cNvPr id="37895" name="Straight Connector 10"/>
          <p:cNvCxnSpPr>
            <a:cxnSpLocks noChangeShapeType="1"/>
          </p:cNvCxnSpPr>
          <p:nvPr/>
        </p:nvCxnSpPr>
        <p:spPr bwMode="auto">
          <a:xfrm flipH="1">
            <a:off x="4978400" y="3298825"/>
            <a:ext cx="1485900" cy="2919413"/>
          </a:xfrm>
          <a:prstGeom prst="line">
            <a:avLst/>
          </a:prstGeom>
          <a:noFill/>
          <a:ln w="50800" algn="ctr">
            <a:solidFill>
              <a:schemeClr val="accent2"/>
            </a:solidFill>
            <a:round/>
            <a:headEnd/>
            <a:tailEnd/>
          </a:ln>
          <a:extLst>
            <a:ext uri="{909E8E84-426E-40DD-AFC4-6F175D3DCCD1}">
              <a14:hiddenFill xmlns:a14="http://schemas.microsoft.com/office/drawing/2010/main">
                <a:noFill/>
              </a14:hiddenFill>
            </a:ext>
          </a:extLst>
        </p:spPr>
      </p:cxnSp>
      <p:sp>
        <p:nvSpPr>
          <p:cNvPr id="8" name="Rectangle 3"/>
          <p:cNvSpPr txBox="1">
            <a:spLocks noChangeArrowheads="1"/>
          </p:cNvSpPr>
          <p:nvPr/>
        </p:nvSpPr>
        <p:spPr bwMode="auto">
          <a:xfrm>
            <a:off x="179512" y="188640"/>
            <a:ext cx="8784976" cy="1152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defTabSz="914400" eaLnBrk="1" hangingPunct="1">
              <a:buClrTx/>
              <a:buSzTx/>
              <a:buFontTx/>
            </a:pPr>
            <a:r>
              <a:rPr lang="en-CA" altLang="zh-CN" sz="2400" dirty="0" smtClean="0"/>
              <a:t>Example:  Use SMKREPORT to Analyze </a:t>
            </a:r>
            <a:r>
              <a:rPr lang="en-CA" altLang="zh-CN" sz="2400" dirty="0" smtClean="0"/>
              <a:t>GEM-MACH15 Emissions for </a:t>
            </a:r>
            <a:r>
              <a:rPr lang="en-CA" altLang="zh-CN" sz="2400" dirty="0" smtClean="0"/>
              <a:t>a 4x4 </a:t>
            </a:r>
            <a:r>
              <a:rPr lang="en-CA" altLang="zh-CN" sz="2400" dirty="0" smtClean="0"/>
              <a:t>Toronto Subdomain </a:t>
            </a:r>
            <a:r>
              <a:rPr lang="en-CA" altLang="zh-CN" sz="2400" dirty="0" smtClean="0"/>
              <a:t>to Identify </a:t>
            </a:r>
            <a:r>
              <a:rPr lang="en-CA" altLang="zh-CN" sz="2400" dirty="0" smtClean="0"/>
              <a:t>the Top NOx and PM2.5 Source Categories</a:t>
            </a:r>
            <a:endParaRPr lang="en-US" altLang="en-US" sz="2400" kern="0" dirty="0" smtClean="0"/>
          </a:p>
        </p:txBody>
      </p:sp>
    </p:spTree>
    <p:extLst>
      <p:ext uri="{BB962C8B-B14F-4D97-AF65-F5344CB8AC3E}">
        <p14:creationId xmlns:p14="http://schemas.microsoft.com/office/powerpoint/2010/main" val="302463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0" y="36513"/>
            <a:ext cx="9144000" cy="2478087"/>
          </a:xfrm>
          <a:solidFill>
            <a:schemeClr val="bg1"/>
          </a:solidFill>
        </p:spPr>
        <p:txBody>
          <a:bodyPr/>
          <a:lstStyle/>
          <a:p>
            <a:pPr eaLnBrk="1" hangingPunct="1"/>
            <a:r>
              <a:rPr lang="en-CA" altLang="zh-CN" sz="3200" dirty="0" smtClean="0"/>
              <a:t>   </a:t>
            </a:r>
            <a:r>
              <a:rPr lang="en-CA" altLang="zh-CN" sz="3200" dirty="0" smtClean="0"/>
              <a:t> Top </a:t>
            </a:r>
            <a:r>
              <a:rPr lang="en-CA" altLang="zh-CN" sz="3200" dirty="0" smtClean="0"/>
              <a:t>10 PM</a:t>
            </a:r>
            <a:r>
              <a:rPr lang="en-CA" altLang="zh-CN" sz="3200" baseline="-25000" dirty="0" smtClean="0"/>
              <a:t>2.5</a:t>
            </a:r>
            <a:r>
              <a:rPr lang="en-CA" altLang="zh-CN" sz="3200" dirty="0" smtClean="0"/>
              <a:t> Surface Source Sectors in </a:t>
            </a:r>
            <a:br>
              <a:rPr lang="en-CA" altLang="zh-CN" sz="3200" dirty="0" smtClean="0"/>
            </a:br>
            <a:r>
              <a:rPr lang="en-CA" altLang="zh-CN" sz="3200" dirty="0" smtClean="0"/>
              <a:t>   </a:t>
            </a:r>
            <a:r>
              <a:rPr lang="en-CA" altLang="zh-CN" sz="3200" dirty="0" smtClean="0"/>
              <a:t> Toronto </a:t>
            </a:r>
            <a:r>
              <a:rPr lang="en-CA" altLang="zh-CN" sz="3200" dirty="0" smtClean="0"/>
              <a:t>GEM-MACH15 4x4 Subdomain </a:t>
            </a:r>
            <a:r>
              <a:rPr lang="en-CA" altLang="zh-CN" sz="3200" dirty="0" smtClean="0"/>
              <a:t/>
            </a:r>
            <a:br>
              <a:rPr lang="en-CA" altLang="zh-CN" sz="3200" dirty="0" smtClean="0"/>
            </a:br>
            <a:r>
              <a:rPr lang="en-CA" altLang="zh-CN" sz="3200" dirty="0" smtClean="0"/>
              <a:t>    </a:t>
            </a:r>
            <a:r>
              <a:rPr lang="en-US" altLang="zh-CN" sz="3200" dirty="0" smtClean="0"/>
              <a:t>from </a:t>
            </a:r>
            <a:r>
              <a:rPr lang="en-US" altLang="zh-CN" sz="3200" dirty="0"/>
              <a:t>SMKREPORT </a:t>
            </a:r>
            <a:r>
              <a:rPr lang="en-CA" altLang="zh-CN" sz="3200" dirty="0" smtClean="0"/>
              <a:t>for SET1 Emissions</a:t>
            </a:r>
            <a:r>
              <a:rPr lang="en-US" altLang="zh-CN" sz="3200" dirty="0" smtClean="0"/>
              <a:t/>
            </a:r>
            <a:br>
              <a:rPr lang="en-US" altLang="zh-CN" sz="3200" dirty="0" smtClean="0"/>
            </a:br>
            <a:r>
              <a:rPr lang="en-US" altLang="zh-CN" sz="3200" dirty="0" smtClean="0"/>
              <a:t>   </a:t>
            </a:r>
            <a:r>
              <a:rPr lang="en-US" altLang="zh-CN" sz="3200" dirty="0" smtClean="0"/>
              <a:t> </a:t>
            </a:r>
            <a:r>
              <a:rPr lang="en-CA" altLang="zh-CN" sz="3200" dirty="0" smtClean="0"/>
              <a:t>(</a:t>
            </a:r>
            <a:r>
              <a:rPr lang="en-CA" altLang="zh-CN" sz="3200" dirty="0" smtClean="0"/>
              <a:t>total 7,133 tons/y)</a:t>
            </a:r>
            <a:r>
              <a:rPr lang="en-US" altLang="zh-CN" sz="3200" dirty="0" smtClean="0"/>
              <a:t> </a:t>
            </a:r>
            <a:endParaRPr lang="en-US" altLang="en-US" sz="2800" dirty="0" smtClean="0"/>
          </a:p>
        </p:txBody>
      </p:sp>
      <p:graphicFrame>
        <p:nvGraphicFramePr>
          <p:cNvPr id="400243" name="Group 883"/>
          <p:cNvGraphicFramePr>
            <a:graphicFrameLocks noGrp="1"/>
          </p:cNvGraphicFramePr>
          <p:nvPr>
            <p:extLst>
              <p:ext uri="{D42A27DB-BD31-4B8C-83A1-F6EECF244321}">
                <p14:modId xmlns:p14="http://schemas.microsoft.com/office/powerpoint/2010/main" val="2412661602"/>
              </p:ext>
            </p:extLst>
          </p:nvPr>
        </p:nvGraphicFramePr>
        <p:xfrm>
          <a:off x="152400" y="2700338"/>
          <a:ext cx="8839200" cy="3490420"/>
        </p:xfrm>
        <a:graphic>
          <a:graphicData uri="http://schemas.openxmlformats.org/drawingml/2006/table">
            <a:tbl>
              <a:tblPr/>
              <a:tblGrid>
                <a:gridCol w="679450"/>
                <a:gridCol w="920750"/>
                <a:gridCol w="838200"/>
                <a:gridCol w="4519613"/>
                <a:gridCol w="931862"/>
                <a:gridCol w="949325"/>
              </a:tblGrid>
              <a:tr h="396121">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Source</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SCC       </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Primary Surrogate</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SCC Description                                                                                                          </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PM2.5  [tons/year]       </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ts val="600"/>
                        </a:spcBef>
                        <a:buClr>
                          <a:srgbClr val="FF0000"/>
                        </a:buClr>
                        <a:buSzPct val="120000"/>
                        <a:defRPr sz="2000">
                          <a:solidFill>
                            <a:srgbClr val="000000"/>
                          </a:solidFill>
                          <a:latin typeface="Arial" pitchFamily="34" charset="0"/>
                          <a:ea typeface="Arial Unicode MS" pitchFamily="34" charset="-128"/>
                          <a:cs typeface="Arial Unicode MS" pitchFamily="34" charset="-128"/>
                        </a:defRPr>
                      </a:lvl1pPr>
                      <a:lvl2pPr>
                        <a:spcBef>
                          <a:spcPts val="500"/>
                        </a:spcBef>
                        <a:buClr>
                          <a:srgbClr val="3A601B"/>
                        </a:buClr>
                        <a:defRPr>
                          <a:solidFill>
                            <a:srgbClr val="000000"/>
                          </a:solidFill>
                          <a:latin typeface="Arial" pitchFamily="34" charset="0"/>
                          <a:ea typeface="Arial Unicode MS" pitchFamily="34" charset="-128"/>
                          <a:cs typeface="Arial Unicode MS" pitchFamily="34" charset="-128"/>
                        </a:defRPr>
                      </a:lvl2pPr>
                      <a:lvl3pPr>
                        <a:spcBef>
                          <a:spcPts val="450"/>
                        </a:spcBef>
                        <a:buClr>
                          <a:srgbClr val="B89500"/>
                        </a:buClr>
                        <a:defRPr sz="1600">
                          <a:solidFill>
                            <a:srgbClr val="000000"/>
                          </a:solidFill>
                          <a:latin typeface="Arial" pitchFamily="34" charset="0"/>
                          <a:ea typeface="Arial Unicode MS" pitchFamily="34" charset="-128"/>
                          <a:cs typeface="Arial Unicode MS" pitchFamily="34" charset="-128"/>
                        </a:defRPr>
                      </a:lvl3pPr>
                      <a:lvl4pPr>
                        <a:spcBef>
                          <a:spcPts val="400"/>
                        </a:spcBef>
                        <a:defRPr sz="1400">
                          <a:solidFill>
                            <a:srgbClr val="000000"/>
                          </a:solidFill>
                          <a:latin typeface="Arial" pitchFamily="34" charset="0"/>
                          <a:ea typeface="Arial Unicode MS" pitchFamily="34" charset="-128"/>
                          <a:cs typeface="Arial Unicode MS" pitchFamily="34" charset="-128"/>
                        </a:defRPr>
                      </a:lvl4pPr>
                      <a:lvl5pPr>
                        <a:spcBef>
                          <a:spcPts val="350"/>
                        </a:spcBef>
                        <a:defRPr sz="1200">
                          <a:solidFill>
                            <a:srgbClr val="000000"/>
                          </a:solidFill>
                          <a:latin typeface="Arial" pitchFamily="34" charset="0"/>
                          <a:ea typeface="Arial Unicode MS" pitchFamily="34" charset="-128"/>
                          <a:cs typeface="Arial Unicode MS" pitchFamily="34" charset="-128"/>
                        </a:defRPr>
                      </a:lvl5pPr>
                      <a:lvl6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6pPr>
                      <a:lvl7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7pPr>
                      <a:lvl8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8pPr>
                      <a:lvl9pPr defTabSz="457200" fontAlgn="base">
                        <a:spcBef>
                          <a:spcPts val="350"/>
                        </a:spcBef>
                        <a:spcAft>
                          <a:spcPct val="0"/>
                        </a:spcAft>
                        <a:buClr>
                          <a:srgbClr val="000000"/>
                        </a:buClr>
                        <a:buSzPct val="100000"/>
                        <a:buFont typeface="Arial" pitchFamily="34" charset="0"/>
                        <a:defRPr sz="1200">
                          <a:solidFill>
                            <a:srgbClr val="000000"/>
                          </a:solidFill>
                          <a:latin typeface="Arial" pitchFamily="34" charset="0"/>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
                          <a:srgbClr val="FF0000"/>
                        </a:buClr>
                        <a:buSzPct val="120000"/>
                        <a:buFont typeface="Arial" pitchFamily="34" charset="0"/>
                        <a:buNone/>
                        <a:tabLst/>
                      </a:pPr>
                      <a:r>
                        <a:rPr kumimoji="0" lang="en-CA" altLang="zh-CN" sz="1050" b="1" i="0" u="none" strike="noStrike" cap="none" normalizeH="0" baseline="0" dirty="0" smtClean="0">
                          <a:ln>
                            <a:noFill/>
                          </a:ln>
                          <a:solidFill>
                            <a:srgbClr val="000000"/>
                          </a:solidFill>
                          <a:effectLst/>
                          <a:latin typeface="Arial" pitchFamily="34" charset="0"/>
                          <a:ea typeface="SimSun" pitchFamily="2" charset="-122"/>
                          <a:cs typeface="Arial" pitchFamily="34" charset="0"/>
                        </a:rPr>
                        <a:t>PM2.5 percent (%)</a:t>
                      </a:r>
                      <a:endParaRPr kumimoji="0" lang="en-CA" altLang="zh-CN" sz="2000" b="1"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45669" marB="45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dirty="0" err="1">
                          <a:effectLst/>
                          <a:latin typeface="Arial"/>
                          <a:ea typeface="SimSun"/>
                          <a:cs typeface="Arial"/>
                        </a:rPr>
                        <a:t>oarea</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r">
                        <a:spcAft>
                          <a:spcPts val="0"/>
                        </a:spcAft>
                      </a:pPr>
                      <a:r>
                        <a:rPr lang="en-CA" sz="1050" dirty="0">
                          <a:effectLst/>
                          <a:latin typeface="Arial"/>
                          <a:ea typeface="SimSun"/>
                          <a:cs typeface="Arial"/>
                        </a:rPr>
                        <a:t>2810025000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101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spcAft>
                          <a:spcPts val="0"/>
                        </a:spcAft>
                      </a:pPr>
                      <a:r>
                        <a:rPr lang="en-CA" sz="1000" dirty="0">
                          <a:effectLst/>
                          <a:latin typeface="Arial"/>
                          <a:ea typeface="SimSun"/>
                          <a:cs typeface="Arial"/>
                        </a:rPr>
                        <a:t> Miscellaneous Area </a:t>
                      </a:r>
                      <a:r>
                        <a:rPr lang="en-CA" sz="1000" dirty="0" err="1">
                          <a:effectLst/>
                          <a:latin typeface="Arial"/>
                          <a:ea typeface="SimSun"/>
                          <a:cs typeface="Arial"/>
                        </a:rPr>
                        <a:t>Sources;Other</a:t>
                      </a:r>
                      <a:r>
                        <a:rPr lang="en-CA" sz="1000" dirty="0">
                          <a:effectLst/>
                          <a:latin typeface="Arial"/>
                          <a:ea typeface="SimSun"/>
                          <a:cs typeface="Arial"/>
                        </a:rPr>
                        <a:t> </a:t>
                      </a:r>
                      <a:r>
                        <a:rPr lang="en-CA" sz="1000" dirty="0" err="1">
                          <a:effectLst/>
                          <a:latin typeface="Arial"/>
                          <a:ea typeface="SimSun"/>
                          <a:cs typeface="Arial"/>
                        </a:rPr>
                        <a:t>Combustion;Charcoal</a:t>
                      </a:r>
                      <a:r>
                        <a:rPr lang="en-CA" sz="1000" dirty="0">
                          <a:effectLst/>
                          <a:latin typeface="Arial"/>
                          <a:ea typeface="SimSun"/>
                          <a:cs typeface="Arial"/>
                        </a:rPr>
                        <a:t> Grilling - Residential (see 23-02-002-xxx for Commercial);Total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1,031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14.5</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304784">
                <a:tc>
                  <a:txBody>
                    <a:bodyPr/>
                    <a:lstStyle/>
                    <a:p>
                      <a:pPr>
                        <a:spcAft>
                          <a:spcPts val="0"/>
                        </a:spcAft>
                      </a:pPr>
                      <a:r>
                        <a:rPr lang="en-CA" sz="1050" dirty="0" err="1">
                          <a:effectLst/>
                          <a:latin typeface="Arial"/>
                          <a:ea typeface="SimSun"/>
                          <a:cs typeface="Arial"/>
                        </a:rPr>
                        <a:t>oarea</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dirty="0">
                          <a:effectLst/>
                          <a:latin typeface="Arial"/>
                          <a:ea typeface="SimSun"/>
                          <a:cs typeface="Arial"/>
                        </a:rPr>
                        <a:t>2305070000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327</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Industrial </a:t>
                      </a:r>
                      <a:r>
                        <a:rPr lang="en-CA" sz="1000" dirty="0" err="1">
                          <a:effectLst/>
                          <a:latin typeface="Arial"/>
                          <a:ea typeface="SimSun"/>
                          <a:cs typeface="Arial"/>
                        </a:rPr>
                        <a:t>Processes;Mineral</a:t>
                      </a:r>
                      <a:r>
                        <a:rPr lang="en-CA" sz="1000" dirty="0">
                          <a:effectLst/>
                          <a:latin typeface="Arial"/>
                          <a:ea typeface="SimSun"/>
                          <a:cs typeface="Arial"/>
                        </a:rPr>
                        <a:t> Processes: SIC 32;Concrete- Gypsum- Plaster </a:t>
                      </a:r>
                      <a:r>
                        <a:rPr lang="en-CA" sz="1000" dirty="0" err="1">
                          <a:effectLst/>
                          <a:latin typeface="Arial"/>
                          <a:ea typeface="SimSun"/>
                          <a:cs typeface="Arial"/>
                        </a:rPr>
                        <a:t>Products;Total</a:t>
                      </a:r>
                      <a:r>
                        <a:rPr lang="en-CA" sz="1000" dirty="0">
                          <a:effectLst/>
                          <a:latin typeface="Arial"/>
                          <a:ea typeface="SimSun"/>
                          <a:cs typeface="Arial"/>
                        </a:rPr>
                        <a:t>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a:effectLst/>
                          <a:latin typeface="Arial"/>
                          <a:ea typeface="SimSun"/>
                          <a:cs typeface="Arial"/>
                        </a:rPr>
                        <a:t>785</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11.0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dirty="0" err="1">
                          <a:effectLst/>
                          <a:latin typeface="Arial"/>
                          <a:ea typeface="SimSun"/>
                          <a:cs typeface="Arial"/>
                        </a:rPr>
                        <a:t>oarea</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dirty="0">
                          <a:effectLst/>
                          <a:latin typeface="Arial"/>
                          <a:ea typeface="SimSun"/>
                          <a:cs typeface="Arial"/>
                        </a:rPr>
                        <a:t>2303020000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331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Industrial </a:t>
                      </a:r>
                      <a:r>
                        <a:rPr lang="en-CA" sz="1000" dirty="0" err="1">
                          <a:effectLst/>
                          <a:latin typeface="Arial"/>
                          <a:ea typeface="SimSun"/>
                          <a:cs typeface="Arial"/>
                        </a:rPr>
                        <a:t>Processes;Primary</a:t>
                      </a:r>
                      <a:r>
                        <a:rPr lang="en-CA" sz="1000" dirty="0">
                          <a:effectLst/>
                          <a:latin typeface="Arial"/>
                          <a:ea typeface="SimSun"/>
                          <a:cs typeface="Arial"/>
                        </a:rPr>
                        <a:t> Metal Production: SIC 33;Iron and Steel </a:t>
                      </a:r>
                      <a:r>
                        <a:rPr lang="en-CA" sz="1000" dirty="0" err="1">
                          <a:effectLst/>
                          <a:latin typeface="Arial"/>
                          <a:ea typeface="SimSun"/>
                          <a:cs typeface="Arial"/>
                        </a:rPr>
                        <a:t>Foundries;Total</a:t>
                      </a:r>
                      <a:r>
                        <a:rPr lang="en-CA" sz="1000" dirty="0">
                          <a:effectLst/>
                          <a:latin typeface="Arial"/>
                          <a:ea typeface="SimSun"/>
                          <a:cs typeface="Arial"/>
                        </a:rPr>
                        <a:t>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507</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7.1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6437">
                <a:tc>
                  <a:txBody>
                    <a:bodyPr/>
                    <a:lstStyle/>
                    <a:p>
                      <a:pPr>
                        <a:spcAft>
                          <a:spcPts val="0"/>
                        </a:spcAft>
                      </a:pPr>
                      <a:r>
                        <a:rPr lang="en-CA" sz="1050" dirty="0" err="1">
                          <a:effectLst/>
                          <a:latin typeface="Arial"/>
                          <a:ea typeface="SimSun"/>
                          <a:cs typeface="Arial"/>
                        </a:rPr>
                        <a:t>oarea</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r">
                        <a:spcAft>
                          <a:spcPts val="0"/>
                        </a:spcAft>
                      </a:pPr>
                      <a:r>
                        <a:rPr lang="en-CA" sz="1050" dirty="0">
                          <a:effectLst/>
                          <a:latin typeface="Arial"/>
                          <a:ea typeface="SimSun"/>
                          <a:cs typeface="Arial"/>
                        </a:rPr>
                        <a:t>2104008051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950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spcAft>
                          <a:spcPts val="0"/>
                        </a:spcAft>
                      </a:pPr>
                      <a:r>
                        <a:rPr lang="en-CA" sz="1000" dirty="0">
                          <a:effectLst/>
                          <a:latin typeface="Arial"/>
                          <a:ea typeface="SimSun"/>
                          <a:cs typeface="Arial"/>
                        </a:rPr>
                        <a:t> Stationary Source Fuel </a:t>
                      </a:r>
                      <a:r>
                        <a:rPr lang="en-CA" sz="1000" dirty="0" err="1">
                          <a:effectLst/>
                          <a:latin typeface="Arial"/>
                          <a:ea typeface="SimSun"/>
                          <a:cs typeface="Arial"/>
                        </a:rPr>
                        <a:t>Combustion;Residential;Wood;Non-catalytic</a:t>
                      </a:r>
                      <a:r>
                        <a:rPr lang="en-CA" sz="1000" dirty="0">
                          <a:effectLst/>
                          <a:latin typeface="Arial"/>
                          <a:ea typeface="SimSun"/>
                          <a:cs typeface="Arial"/>
                        </a:rPr>
                        <a:t> Woodstoves: Conventional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473</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algn="ctr">
                        <a:spcAft>
                          <a:spcPts val="0"/>
                        </a:spcAft>
                      </a:pPr>
                      <a:r>
                        <a:rPr lang="en-CA" sz="1050" dirty="0">
                          <a:effectLst/>
                          <a:latin typeface="Arial"/>
                          <a:ea typeface="SimSun"/>
                          <a:cs typeface="Arial"/>
                        </a:rPr>
                        <a:t>6.6</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304784">
                <a:tc>
                  <a:txBody>
                    <a:bodyPr/>
                    <a:lstStyle/>
                    <a:p>
                      <a:pPr>
                        <a:spcAft>
                          <a:spcPts val="0"/>
                        </a:spcAft>
                      </a:pPr>
                      <a:r>
                        <a:rPr lang="en-CA" sz="1050" dirty="0" err="1">
                          <a:effectLst/>
                          <a:latin typeface="Arial"/>
                          <a:ea typeface="SimSun"/>
                          <a:cs typeface="Arial"/>
                        </a:rPr>
                        <a:t>offroad</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dirty="0">
                          <a:effectLst/>
                          <a:latin typeface="Arial"/>
                          <a:ea typeface="SimSun"/>
                          <a:cs typeface="Arial"/>
                        </a:rPr>
                        <a:t>2270005015</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115</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Mobile </a:t>
                      </a:r>
                      <a:r>
                        <a:rPr lang="en-CA" sz="1000" dirty="0" err="1">
                          <a:effectLst/>
                          <a:latin typeface="Arial"/>
                          <a:ea typeface="SimSun"/>
                          <a:cs typeface="Arial"/>
                        </a:rPr>
                        <a:t>Sources;Off-highway</a:t>
                      </a:r>
                      <a:r>
                        <a:rPr lang="en-CA" sz="1000" dirty="0">
                          <a:effectLst/>
                          <a:latin typeface="Arial"/>
                          <a:ea typeface="SimSun"/>
                          <a:cs typeface="Arial"/>
                        </a:rPr>
                        <a:t> Vehicle </a:t>
                      </a:r>
                      <a:r>
                        <a:rPr lang="en-CA" sz="1000" dirty="0" err="1">
                          <a:effectLst/>
                          <a:latin typeface="Arial"/>
                          <a:ea typeface="SimSun"/>
                          <a:cs typeface="Arial"/>
                        </a:rPr>
                        <a:t>Diesel;Agricultural</a:t>
                      </a:r>
                      <a:r>
                        <a:rPr lang="en-CA" sz="1000" dirty="0">
                          <a:effectLst/>
                          <a:latin typeface="Arial"/>
                          <a:ea typeface="SimSun"/>
                          <a:cs typeface="Arial"/>
                        </a:rPr>
                        <a:t> </a:t>
                      </a:r>
                      <a:r>
                        <a:rPr lang="en-CA" sz="1000" dirty="0" err="1">
                          <a:effectLst/>
                          <a:latin typeface="Arial"/>
                          <a:ea typeface="SimSun"/>
                          <a:cs typeface="Arial"/>
                        </a:rPr>
                        <a:t>Equipment;Agricultural</a:t>
                      </a:r>
                      <a:r>
                        <a:rPr lang="en-CA" sz="1000" dirty="0">
                          <a:effectLst/>
                          <a:latin typeface="Arial"/>
                          <a:ea typeface="SimSun"/>
                          <a:cs typeface="Arial"/>
                        </a:rPr>
                        <a:t> Tractors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419</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5.9</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4205">
                <a:tc>
                  <a:txBody>
                    <a:bodyPr/>
                    <a:lstStyle/>
                    <a:p>
                      <a:pPr>
                        <a:spcAft>
                          <a:spcPts val="0"/>
                        </a:spcAft>
                      </a:pPr>
                      <a:r>
                        <a:rPr lang="en-CA" sz="1050" dirty="0" err="1">
                          <a:effectLst/>
                          <a:latin typeface="Arial"/>
                          <a:ea typeface="SimSun"/>
                          <a:cs typeface="Arial"/>
                        </a:rPr>
                        <a:t>adust</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dirty="0">
                          <a:effectLst/>
                          <a:latin typeface="Arial"/>
                          <a:ea typeface="SimSun"/>
                          <a:cs typeface="Arial"/>
                        </a:rPr>
                        <a:t>2294000000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994</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Mobile </a:t>
                      </a:r>
                      <a:r>
                        <a:rPr lang="en-CA" sz="1000" dirty="0" err="1">
                          <a:effectLst/>
                          <a:latin typeface="Arial"/>
                          <a:ea typeface="SimSun"/>
                          <a:cs typeface="Arial"/>
                        </a:rPr>
                        <a:t>Sources;Paved</a:t>
                      </a:r>
                      <a:r>
                        <a:rPr lang="en-CA" sz="1000" dirty="0">
                          <a:effectLst/>
                          <a:latin typeface="Arial"/>
                          <a:ea typeface="SimSun"/>
                          <a:cs typeface="Arial"/>
                        </a:rPr>
                        <a:t> </a:t>
                      </a:r>
                      <a:r>
                        <a:rPr lang="en-CA" sz="1000" dirty="0" err="1">
                          <a:effectLst/>
                          <a:latin typeface="Arial"/>
                          <a:ea typeface="SimSun"/>
                          <a:cs typeface="Arial"/>
                        </a:rPr>
                        <a:t>Roads;All</a:t>
                      </a:r>
                      <a:r>
                        <a:rPr lang="en-CA" sz="1000" dirty="0">
                          <a:effectLst/>
                          <a:latin typeface="Arial"/>
                          <a:ea typeface="SimSun"/>
                          <a:cs typeface="Arial"/>
                        </a:rPr>
                        <a:t> Paved </a:t>
                      </a:r>
                      <a:r>
                        <a:rPr lang="en-CA" sz="1000" dirty="0" err="1">
                          <a:effectLst/>
                          <a:latin typeface="Arial"/>
                          <a:ea typeface="SimSun"/>
                          <a:cs typeface="Arial"/>
                        </a:rPr>
                        <a:t>Roads;Total</a:t>
                      </a:r>
                      <a:r>
                        <a:rPr lang="en-CA" sz="1000" dirty="0">
                          <a:effectLst/>
                          <a:latin typeface="Arial"/>
                          <a:ea typeface="SimSun"/>
                          <a:cs typeface="Arial"/>
                        </a:rPr>
                        <a:t>: Fugitives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416</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5.8</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a:effectLst/>
                          <a:latin typeface="Arial"/>
                          <a:ea typeface="SimSun"/>
                          <a:cs typeface="Arial"/>
                        </a:rPr>
                        <a:t>oarea</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a:effectLst/>
                          <a:latin typeface="Arial"/>
                          <a:ea typeface="SimSun"/>
                          <a:cs typeface="Arial"/>
                        </a:rPr>
                        <a:t>2104006000</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101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Stationary Source Fuel </a:t>
                      </a:r>
                      <a:r>
                        <a:rPr lang="en-CA" sz="1000" dirty="0" err="1">
                          <a:effectLst/>
                          <a:latin typeface="Arial"/>
                          <a:ea typeface="SimSun"/>
                          <a:cs typeface="Arial"/>
                        </a:rPr>
                        <a:t>Combustion;Residential;Natural</a:t>
                      </a:r>
                      <a:r>
                        <a:rPr lang="en-CA" sz="1000" dirty="0">
                          <a:effectLst/>
                          <a:latin typeface="Arial"/>
                          <a:ea typeface="SimSun"/>
                          <a:cs typeface="Arial"/>
                        </a:rPr>
                        <a:t> </a:t>
                      </a:r>
                      <a:r>
                        <a:rPr lang="en-CA" sz="1000" dirty="0" err="1">
                          <a:effectLst/>
                          <a:latin typeface="Arial"/>
                          <a:ea typeface="SimSun"/>
                          <a:cs typeface="Arial"/>
                        </a:rPr>
                        <a:t>Gas;Total</a:t>
                      </a:r>
                      <a:r>
                        <a:rPr lang="en-CA" sz="1000" dirty="0">
                          <a:effectLst/>
                          <a:latin typeface="Arial"/>
                          <a:ea typeface="SimSun"/>
                          <a:cs typeface="Arial"/>
                        </a:rPr>
                        <a:t>: All Combustor Types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355</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5.0</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a:effectLst/>
                          <a:latin typeface="Arial"/>
                          <a:ea typeface="SimSun"/>
                          <a:cs typeface="Arial"/>
                        </a:rPr>
                        <a:t>oarea</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a:effectLst/>
                          <a:latin typeface="Arial"/>
                          <a:ea typeface="SimSun"/>
                          <a:cs typeface="Arial"/>
                        </a:rPr>
                        <a:t>2103006000</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921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Stationary Source Fuel </a:t>
                      </a:r>
                      <a:r>
                        <a:rPr lang="en-CA" sz="1000" dirty="0" err="1">
                          <a:effectLst/>
                          <a:latin typeface="Arial"/>
                          <a:ea typeface="SimSun"/>
                          <a:cs typeface="Arial"/>
                        </a:rPr>
                        <a:t>Combustion;Commercial</a:t>
                      </a:r>
                      <a:r>
                        <a:rPr lang="en-CA" sz="1000" dirty="0">
                          <a:effectLst/>
                          <a:latin typeface="Arial"/>
                          <a:ea typeface="SimSun"/>
                          <a:cs typeface="Arial"/>
                        </a:rPr>
                        <a:t>/</a:t>
                      </a:r>
                      <a:r>
                        <a:rPr lang="en-CA" sz="1000" dirty="0" err="1">
                          <a:effectLst/>
                          <a:latin typeface="Arial"/>
                          <a:ea typeface="SimSun"/>
                          <a:cs typeface="Arial"/>
                        </a:rPr>
                        <a:t>Institutional;Natural</a:t>
                      </a:r>
                      <a:r>
                        <a:rPr lang="en-CA" sz="1000" dirty="0">
                          <a:effectLst/>
                          <a:latin typeface="Arial"/>
                          <a:ea typeface="SimSun"/>
                          <a:cs typeface="Arial"/>
                        </a:rPr>
                        <a:t> </a:t>
                      </a:r>
                      <a:r>
                        <a:rPr lang="en-CA" sz="1000" dirty="0" err="1">
                          <a:effectLst/>
                          <a:latin typeface="Arial"/>
                          <a:ea typeface="SimSun"/>
                          <a:cs typeface="Arial"/>
                        </a:rPr>
                        <a:t>Gas;Total</a:t>
                      </a:r>
                      <a:r>
                        <a:rPr lang="en-CA" sz="1000" dirty="0">
                          <a:effectLst/>
                          <a:latin typeface="Arial"/>
                          <a:ea typeface="SimSun"/>
                          <a:cs typeface="Arial"/>
                        </a:rPr>
                        <a:t>: Boilers and IC Engines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336</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4.7</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a:effectLst/>
                          <a:latin typeface="Arial"/>
                          <a:ea typeface="SimSun"/>
                          <a:cs typeface="Arial"/>
                        </a:rPr>
                        <a:t>onroad</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a:effectLst/>
                          <a:latin typeface="Arial"/>
                          <a:ea typeface="SimSun"/>
                          <a:cs typeface="Arial"/>
                        </a:rPr>
                        <a:t>2230070000</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992</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Mobile </a:t>
                      </a:r>
                      <a:r>
                        <a:rPr lang="en-CA" sz="1000" dirty="0" err="1">
                          <a:effectLst/>
                          <a:latin typeface="Arial"/>
                          <a:ea typeface="SimSun"/>
                          <a:cs typeface="Arial"/>
                        </a:rPr>
                        <a:t>Sources;Highway</a:t>
                      </a:r>
                      <a:r>
                        <a:rPr lang="en-CA" sz="1000" dirty="0">
                          <a:effectLst/>
                          <a:latin typeface="Arial"/>
                          <a:ea typeface="SimSun"/>
                          <a:cs typeface="Arial"/>
                        </a:rPr>
                        <a:t> Vehicles - </a:t>
                      </a:r>
                      <a:r>
                        <a:rPr lang="en-CA" sz="1000" dirty="0" err="1">
                          <a:effectLst/>
                          <a:latin typeface="Arial"/>
                          <a:ea typeface="SimSun"/>
                          <a:cs typeface="Arial"/>
                        </a:rPr>
                        <a:t>Diesel;All</a:t>
                      </a:r>
                      <a:r>
                        <a:rPr lang="en-CA" sz="1000" dirty="0">
                          <a:effectLst/>
                          <a:latin typeface="Arial"/>
                          <a:ea typeface="SimSun"/>
                          <a:cs typeface="Arial"/>
                        </a:rPr>
                        <a:t> HDDV including Buses (use subdivisions -071 thru -075 if possible);Total: All Road Types</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292</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4.1</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4784">
                <a:tc>
                  <a:txBody>
                    <a:bodyPr/>
                    <a:lstStyle/>
                    <a:p>
                      <a:pPr>
                        <a:spcAft>
                          <a:spcPts val="0"/>
                        </a:spcAft>
                      </a:pPr>
                      <a:r>
                        <a:rPr lang="en-CA" sz="1050">
                          <a:effectLst/>
                          <a:latin typeface="Arial"/>
                          <a:ea typeface="SimSun"/>
                          <a:cs typeface="Arial"/>
                        </a:rPr>
                        <a:t>oarea</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r">
                        <a:spcAft>
                          <a:spcPts val="0"/>
                        </a:spcAft>
                      </a:pPr>
                      <a:r>
                        <a:rPr lang="en-CA" sz="1050">
                          <a:effectLst/>
                          <a:latin typeface="Arial"/>
                          <a:ea typeface="SimSun"/>
                          <a:cs typeface="Arial"/>
                        </a:rPr>
                        <a:t>2306010000</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324</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CA" sz="1000" dirty="0">
                          <a:effectLst/>
                          <a:latin typeface="Arial"/>
                          <a:ea typeface="SimSun"/>
                          <a:cs typeface="Arial"/>
                        </a:rPr>
                        <a:t> Industrial </a:t>
                      </a:r>
                      <a:r>
                        <a:rPr lang="en-CA" sz="1000" dirty="0" err="1">
                          <a:effectLst/>
                          <a:latin typeface="Arial"/>
                          <a:ea typeface="SimSun"/>
                          <a:cs typeface="Arial"/>
                        </a:rPr>
                        <a:t>Processes;Petroleum</a:t>
                      </a:r>
                      <a:r>
                        <a:rPr lang="en-CA" sz="1000" dirty="0">
                          <a:effectLst/>
                          <a:latin typeface="Arial"/>
                          <a:ea typeface="SimSun"/>
                          <a:cs typeface="Arial"/>
                        </a:rPr>
                        <a:t> Refining: SIC 29;Asphalt Paving/Roofing </a:t>
                      </a:r>
                      <a:r>
                        <a:rPr lang="en-CA" sz="1000" dirty="0" err="1">
                          <a:effectLst/>
                          <a:latin typeface="Arial"/>
                          <a:ea typeface="SimSun"/>
                          <a:cs typeface="Arial"/>
                        </a:rPr>
                        <a:t>Materials;Total</a:t>
                      </a:r>
                      <a:r>
                        <a:rPr lang="en-CA" sz="1000" dirty="0">
                          <a:effectLst/>
                          <a:latin typeface="Arial"/>
                          <a:ea typeface="SimSun"/>
                          <a:cs typeface="Arial"/>
                        </a:rPr>
                        <a:t>                                   </a:t>
                      </a:r>
                      <a:endParaRPr lang="en-US" sz="12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a:effectLst/>
                          <a:latin typeface="Arial"/>
                          <a:ea typeface="SimSun"/>
                          <a:cs typeface="Arial"/>
                        </a:rPr>
                        <a:t>250</a:t>
                      </a:r>
                      <a:endParaRPr lang="en-US" sz="140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CA" sz="1050" dirty="0">
                          <a:effectLst/>
                          <a:latin typeface="Arial"/>
                          <a:ea typeface="SimSun"/>
                          <a:cs typeface="Arial"/>
                        </a:rPr>
                        <a:t>3.5</a:t>
                      </a:r>
                      <a:endParaRPr lang="en-US" sz="1400" dirty="0">
                        <a:effectLst/>
                        <a:latin typeface="Arial"/>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34655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E:\EC_mmoran\YY_NewReg10\emiss_plot_cities\Emiss_Montreal_ENO2_Jan_mjrpts_ca_YY_NewReg10_maj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000" y="4626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EC_mmoran\YY_NewReg10\emiss_plot_cities\Emiss_Montreal_ENO2_Jan_CA_offroad_YY_NewReg10_ar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000"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EC_mmoran\YY_NewReg10\emiss_plot_cities\Emiss_Montreal_ENO2_Jan_mjrpts_ca_YY_NewReg10_min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000" y="4625699"/>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EC_mmoran\YY_NewReg10\emiss_plot_cities\Emiss_Montreal_ENO2_Jan_CA_onroad_YY_NewReg10_ar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000"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EC_mmoran\YY_NewReg10\emiss_plot_cities\Emiss_Montreal_ENO2_Jan_CA_offroad_T4_YY_NewReg10_are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 y="4626000"/>
            <a:ext cx="3204972" cy="22448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EC_mmoran\YY_NewReg10\emiss_plot_cities\Emiss_Montreal_ENO2_Jan_CA_oarea_YY_NewReg10_are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0" y="2304000"/>
            <a:ext cx="3204972" cy="2244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48000" y="4068000"/>
            <a:ext cx="1296552" cy="461665"/>
          </a:xfrm>
          <a:prstGeom prst="rect">
            <a:avLst/>
          </a:prstGeom>
          <a:solidFill>
            <a:schemeClr val="bg1"/>
          </a:solidFill>
        </p:spPr>
        <p:txBody>
          <a:bodyPr wrap="square" rtlCol="0" anchor="ctr" anchorCtr="0">
            <a:spAutoFit/>
          </a:bodyPr>
          <a:lstStyle/>
          <a:p>
            <a:r>
              <a:rPr lang="en-CA" dirty="0" smtClean="0"/>
              <a:t>offroad</a:t>
            </a:r>
            <a:endParaRPr lang="en-US" dirty="0"/>
          </a:p>
        </p:txBody>
      </p:sp>
      <p:sp>
        <p:nvSpPr>
          <p:cNvPr id="9" name="TextBox 8"/>
          <p:cNvSpPr txBox="1"/>
          <p:nvPr/>
        </p:nvSpPr>
        <p:spPr>
          <a:xfrm>
            <a:off x="1278000" y="6372000"/>
            <a:ext cx="1835896" cy="461665"/>
          </a:xfrm>
          <a:prstGeom prst="rect">
            <a:avLst/>
          </a:prstGeom>
          <a:solidFill>
            <a:schemeClr val="bg1"/>
          </a:solidFill>
        </p:spPr>
        <p:txBody>
          <a:bodyPr wrap="square" rtlCol="0">
            <a:spAutoFit/>
          </a:bodyPr>
          <a:lstStyle/>
          <a:p>
            <a:r>
              <a:rPr lang="en-CA" dirty="0"/>
              <a:t>o</a:t>
            </a:r>
            <a:r>
              <a:rPr lang="en-CA" dirty="0" smtClean="0"/>
              <a:t>ffroad_T4</a:t>
            </a:r>
            <a:endParaRPr lang="en-US" dirty="0"/>
          </a:p>
        </p:txBody>
      </p:sp>
      <p:sp>
        <p:nvSpPr>
          <p:cNvPr id="10" name="TextBox 9"/>
          <p:cNvSpPr txBox="1"/>
          <p:nvPr/>
        </p:nvSpPr>
        <p:spPr>
          <a:xfrm>
            <a:off x="2034000" y="4068000"/>
            <a:ext cx="1081252" cy="461665"/>
          </a:xfrm>
          <a:prstGeom prst="rect">
            <a:avLst/>
          </a:prstGeom>
          <a:solidFill>
            <a:schemeClr val="bg1"/>
          </a:solidFill>
        </p:spPr>
        <p:txBody>
          <a:bodyPr wrap="square" rtlCol="0" anchor="ctr" anchorCtr="0">
            <a:noAutofit/>
          </a:bodyPr>
          <a:lstStyle/>
          <a:p>
            <a:r>
              <a:rPr lang="en-CA" dirty="0" smtClean="0"/>
              <a:t>oarea</a:t>
            </a:r>
            <a:endParaRPr lang="en-US" dirty="0"/>
          </a:p>
        </p:txBody>
      </p:sp>
      <p:sp>
        <p:nvSpPr>
          <p:cNvPr id="11" name="TextBox 10"/>
          <p:cNvSpPr txBox="1"/>
          <p:nvPr/>
        </p:nvSpPr>
        <p:spPr>
          <a:xfrm>
            <a:off x="4968000" y="4068000"/>
            <a:ext cx="1188208" cy="461665"/>
          </a:xfrm>
          <a:prstGeom prst="rect">
            <a:avLst/>
          </a:prstGeom>
          <a:solidFill>
            <a:schemeClr val="bg1"/>
          </a:solidFill>
        </p:spPr>
        <p:txBody>
          <a:bodyPr wrap="none" rtlCol="0" anchor="ctr" anchorCtr="0">
            <a:noAutofit/>
          </a:bodyPr>
          <a:lstStyle/>
          <a:p>
            <a:r>
              <a:rPr lang="en-CA" dirty="0" smtClean="0"/>
              <a:t>onroad</a:t>
            </a:r>
            <a:endParaRPr lang="en-US" dirty="0"/>
          </a:p>
        </p:txBody>
      </p:sp>
      <p:sp>
        <p:nvSpPr>
          <p:cNvPr id="12" name="TextBox 11"/>
          <p:cNvSpPr txBox="1"/>
          <p:nvPr/>
        </p:nvSpPr>
        <p:spPr>
          <a:xfrm>
            <a:off x="8064000" y="6372000"/>
            <a:ext cx="1080544" cy="461665"/>
          </a:xfrm>
          <a:prstGeom prst="rect">
            <a:avLst/>
          </a:prstGeom>
          <a:solidFill>
            <a:schemeClr val="bg1"/>
          </a:solidFill>
        </p:spPr>
        <p:txBody>
          <a:bodyPr wrap="square" rtlCol="0">
            <a:spAutoFit/>
          </a:bodyPr>
          <a:lstStyle/>
          <a:p>
            <a:r>
              <a:rPr lang="en-CA" dirty="0" smtClean="0"/>
              <a:t>major</a:t>
            </a:r>
            <a:endParaRPr lang="en-US" dirty="0"/>
          </a:p>
        </p:txBody>
      </p:sp>
      <p:sp>
        <p:nvSpPr>
          <p:cNvPr id="13" name="TextBox 12"/>
          <p:cNvSpPr txBox="1"/>
          <p:nvPr/>
        </p:nvSpPr>
        <p:spPr>
          <a:xfrm>
            <a:off x="5094000" y="6372000"/>
            <a:ext cx="1044208" cy="461665"/>
          </a:xfrm>
          <a:prstGeom prst="rect">
            <a:avLst/>
          </a:prstGeom>
          <a:solidFill>
            <a:schemeClr val="bg1"/>
          </a:solidFill>
        </p:spPr>
        <p:txBody>
          <a:bodyPr wrap="square" rtlCol="0">
            <a:spAutoFit/>
          </a:bodyPr>
          <a:lstStyle/>
          <a:p>
            <a:r>
              <a:rPr lang="en-CA" dirty="0" smtClean="0"/>
              <a:t>minor</a:t>
            </a:r>
            <a:endParaRPr lang="en-US" dirty="0"/>
          </a:p>
        </p:txBody>
      </p:sp>
      <p:sp>
        <p:nvSpPr>
          <p:cNvPr id="14" name="TextBox 13"/>
          <p:cNvSpPr txBox="1"/>
          <p:nvPr/>
        </p:nvSpPr>
        <p:spPr>
          <a:xfrm>
            <a:off x="323528" y="199083"/>
            <a:ext cx="8640960" cy="1077218"/>
          </a:xfrm>
          <a:prstGeom prst="rect">
            <a:avLst/>
          </a:prstGeom>
          <a:noFill/>
        </p:spPr>
        <p:txBody>
          <a:bodyPr wrap="square" rtlCol="0">
            <a:spAutoFit/>
          </a:bodyPr>
          <a:lstStyle/>
          <a:p>
            <a:r>
              <a:rPr lang="en-CA" sz="3200" b="1" dirty="0" smtClean="0">
                <a:solidFill>
                  <a:srgbClr val="336600"/>
                </a:solidFill>
              </a:rPr>
              <a:t>Zoom </a:t>
            </a:r>
            <a:r>
              <a:rPr lang="en-CA" sz="3200" b="1" dirty="0" smtClean="0">
                <a:solidFill>
                  <a:srgbClr val="336600"/>
                </a:solidFill>
              </a:rPr>
              <a:t>Over </a:t>
            </a:r>
            <a:r>
              <a:rPr lang="en-CA" sz="3200" b="1" dirty="0" smtClean="0">
                <a:solidFill>
                  <a:srgbClr val="336600"/>
                </a:solidFill>
              </a:rPr>
              <a:t>Montreal and Ottawa (SET2.1.1):</a:t>
            </a:r>
            <a:endParaRPr lang="en-CA" sz="3200" b="1" dirty="0">
              <a:solidFill>
                <a:srgbClr val="336600"/>
              </a:solidFill>
            </a:endParaRPr>
          </a:p>
          <a:p>
            <a:r>
              <a:rPr lang="en-CA" sz="3200" b="1" dirty="0" smtClean="0">
                <a:solidFill>
                  <a:srgbClr val="336600"/>
                </a:solidFill>
              </a:rPr>
              <a:t>NO</a:t>
            </a:r>
            <a:r>
              <a:rPr lang="en-CA" sz="3200" b="1" baseline="-25000" dirty="0" smtClean="0">
                <a:solidFill>
                  <a:srgbClr val="336600"/>
                </a:solidFill>
              </a:rPr>
              <a:t>2</a:t>
            </a:r>
            <a:r>
              <a:rPr lang="en-CA" sz="3200" b="1" dirty="0" smtClean="0">
                <a:solidFill>
                  <a:srgbClr val="336600"/>
                </a:solidFill>
              </a:rPr>
              <a:t> January </a:t>
            </a:r>
            <a:r>
              <a:rPr lang="en-CA" sz="3200" b="1" dirty="0" smtClean="0">
                <a:solidFill>
                  <a:srgbClr val="336600"/>
                </a:solidFill>
              </a:rPr>
              <a:t>Emissions By Source Sector</a:t>
            </a:r>
            <a:endParaRPr lang="en-US" sz="3200" b="1" dirty="0">
              <a:solidFill>
                <a:srgbClr val="336600"/>
              </a:solidFill>
            </a:endParaRPr>
          </a:p>
        </p:txBody>
      </p:sp>
    </p:spTree>
    <p:extLst>
      <p:ext uri="{BB962C8B-B14F-4D97-AF65-F5344CB8AC3E}">
        <p14:creationId xmlns:p14="http://schemas.microsoft.com/office/powerpoint/2010/main" val="1794678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rgbClr val="3A601B"/>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1" i="0" u="none" strike="noStrike" cap="none" normalizeH="0" baseline="0" smtClean="0">
            <a:ln>
              <a:noFill/>
            </a:ln>
            <a:solidFill>
              <a:srgbClr val="3A601B"/>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14858</TotalTime>
  <Words>1612</Words>
  <Application>Microsoft Office PowerPoint</Application>
  <PresentationFormat>On-screen Show (4:3)</PresentationFormat>
  <Paragraphs>225</Paragraphs>
  <Slides>30</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Unicode MS</vt:lpstr>
      <vt:lpstr>Times New Roman</vt:lpstr>
      <vt:lpstr>Comic Sans MS</vt:lpstr>
      <vt:lpstr>SimSun</vt:lpstr>
      <vt:lpstr>Helvetica</vt:lpstr>
      <vt:lpstr>Wingdings</vt:lpstr>
      <vt:lpstr>Default Design</vt:lpstr>
      <vt:lpstr>1_Default Design</vt:lpstr>
      <vt:lpstr> </vt:lpstr>
      <vt:lpstr>Motivation</vt:lpstr>
      <vt:lpstr>Vancouver PM2.5 Concentrations (ug m-3), Jan.-Feb. 2014: Observed, Forecast, and Adjusted (UMOS-AQ/MIST)</vt:lpstr>
      <vt:lpstr>Vancouver PM2.5 Concentrations (ug m-3), July-Aug. 2014: Observed, Forecast, and Adjusted (UMOS-AQ/MIST)</vt:lpstr>
      <vt:lpstr>Approach  (1)</vt:lpstr>
      <vt:lpstr>Approach  (2)</vt:lpstr>
      <vt:lpstr>PowerPoint Presentation</vt:lpstr>
      <vt:lpstr>    Top 10 PM2.5 Surface Source Sectors in      Toronto GEM-MACH15 4x4 Subdomain      from SMKREPORT for SET1 Emissions     (total 7,133 tons/y) </vt:lpstr>
      <vt:lpstr>PowerPoint Presentation</vt:lpstr>
      <vt:lpstr>PowerPoint Presentation</vt:lpstr>
      <vt:lpstr>PowerPoint Presentation</vt:lpstr>
      <vt:lpstr>Unavoidable fact of life: Canadian emissions     are only available by province or territory whereas U.S. emissions are available by county</vt:lpstr>
      <vt:lpstr>Approach  (3)</vt:lpstr>
      <vt:lpstr>           Scale Dependence of Spatial Surrogates               for Higher-Resolution Model Grids</vt:lpstr>
      <vt:lpstr>  Example 1:  Total Dwelling Density Is Used As Spatial     Surrogate to Allocate Emissions from Residential Meat    Cooking (BBQ’ing) in Toronto, Ontario</vt:lpstr>
      <vt:lpstr>  (Left)  Usual-resident-occupied dwelling counts at neighbourhood level (i.e., dissemination area [DA]) for Toronto from 2011 Canadian census   (Right)  Usual-resident-occupied dwelling density (number of dwellings km-2) by DA for Toronto from 2011 Canadian census </vt:lpstr>
      <vt:lpstr> (Left)  Version 1 of capped 2011 occupied dwelling counts by DA for Toronto.  For those DAs with dwelling density &gt; 600 dwellings km-2,    cap the density at 600, and then recalculate the DA dwelling counts.   (Right)  Version 2 of capped 2011 occupied dwelling counts by DA for Toronto.  For those DAs with dwelling density &gt; 3000 dwellings km-2,   set the dwelling counts to zero, for those DAs with dwelling density between 600 and 3000, cap the density at 600, and then recalculate the DA dwelling counts. </vt:lpstr>
      <vt:lpstr>3 Versions of Surrogate (@ 2.5 km) Based on Total Dwelling Density in Toronto Region: Uncapped, V1 Capped, V2 Capped</vt:lpstr>
      <vt:lpstr>Ratios of (left) V1 Capped Total Dwelling Density Surrogate to Uncapped Total Dwelling Density Surrogate and (right) V1 Capped Total Dwelling Density Surrogate to V2 Capped Total Dwelling Density Surrogate over the Toronto Region</vt:lpstr>
      <vt:lpstr>      Differences between surrogate 104 (capped        occupied total dwellings) and surrogate 101        (occupied total dwellings) over southern B.C.        and Alberta on GEM-MACH15 grid. </vt:lpstr>
      <vt:lpstr>Issue Example 2:  Population density is used as spatial surrogate to allocate emissions from local traffic, but traffic emissions are inversely related to population density above 2000 person km-2 (Gately et al., 2013, ES&amp;T, 47, 2423-2430)  Can apply cap and/or zero-out to population density field</vt:lpstr>
      <vt:lpstr>  Differences between surrogate 107 for urban local    mobile emissions after and before the population    density cap was applied over southern Ontario and    Quebec on the GEM-MACH15 model grid. </vt:lpstr>
      <vt:lpstr>PowerPoint Presentation</vt:lpstr>
      <vt:lpstr>PowerPoint Presentation</vt:lpstr>
      <vt:lpstr>PowerPoint Presentation</vt:lpstr>
      <vt:lpstr>      Differences Between New And Old RWC       Provincial Surrogates:  (left) National View;      (right) Zoom over Ontario and Quebec</vt:lpstr>
      <vt:lpstr>Time Series of Observed and GEM-MACH Predicted PM2.5 Concentrations for Jan.-Feb. 2014 for Vancouver and Ottawa Using Original (OPS) and Upgraded (SET2.1.1) Emissions</vt:lpstr>
      <vt:lpstr>PowerPoint Presentation</vt:lpstr>
      <vt:lpstr>Conclusions</vt:lpstr>
      <vt:lpstr>Thank you for your attention</vt:lpstr>
    </vt:vector>
  </TitlesOfParts>
  <Company>Environment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 Canada</dc:creator>
  <cp:lastModifiedBy>Moran,Mike [Ontario]</cp:lastModifiedBy>
  <cp:revision>514</cp:revision>
  <cp:lastPrinted>2015-10-01T22:22:22Z</cp:lastPrinted>
  <dcterms:created xsi:type="dcterms:W3CDTF">2006-02-27T19:58:49Z</dcterms:created>
  <dcterms:modified xsi:type="dcterms:W3CDTF">2015-10-04T02:59:07Z</dcterms:modified>
</cp:coreProperties>
</file>