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20" r:id="rId4"/>
    <p:sldId id="308" r:id="rId5"/>
    <p:sldId id="301" r:id="rId6"/>
    <p:sldId id="277" r:id="rId7"/>
    <p:sldId id="279" r:id="rId8"/>
    <p:sldId id="292" r:id="rId9"/>
    <p:sldId id="293" r:id="rId10"/>
    <p:sldId id="265" r:id="rId11"/>
    <p:sldId id="266" r:id="rId12"/>
    <p:sldId id="267" r:id="rId13"/>
    <p:sldId id="315" r:id="rId14"/>
    <p:sldId id="316" r:id="rId15"/>
    <p:sldId id="317" r:id="rId16"/>
    <p:sldId id="302" r:id="rId17"/>
    <p:sldId id="303" r:id="rId18"/>
    <p:sldId id="304" r:id="rId19"/>
    <p:sldId id="273" r:id="rId20"/>
    <p:sldId id="310" r:id="rId21"/>
    <p:sldId id="321" r:id="rId22"/>
    <p:sldId id="307" r:id="rId23"/>
    <p:sldId id="312" r:id="rId24"/>
    <p:sldId id="313" r:id="rId25"/>
    <p:sldId id="314" r:id="rId26"/>
  </p:sldIdLst>
  <p:sldSz cx="9144000" cy="6858000" type="screen4x3"/>
  <p:notesSz cx="7023100" cy="9309100"/>
  <p:defaultTextStyle>
    <a:defPPr>
      <a:defRPr lang="en-GB"/>
    </a:defPPr>
    <a:lvl1pPr algn="l" defTabSz="457200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81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601B"/>
    <a:srgbClr val="D9D9D9"/>
    <a:srgbClr val="808080"/>
    <a:srgbClr val="0033CC"/>
    <a:srgbClr val="006600"/>
    <a:srgbClr val="FF3300"/>
    <a:srgbClr val="336600"/>
    <a:srgbClr val="3399F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7" autoAdjust="0"/>
    <p:restoredTop sz="95314" autoAdjust="0"/>
  </p:normalViewPr>
  <p:slideViewPr>
    <p:cSldViewPr>
      <p:cViewPr>
        <p:scale>
          <a:sx n="100" d="100"/>
          <a:sy n="100" d="100"/>
        </p:scale>
        <p:origin x="-2268" y="-34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06" y="2266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2610" y="-102"/>
      </p:cViewPr>
      <p:guideLst>
        <p:guide orient="horz" pos="2892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4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defTabSz="458788">
              <a:defRPr sz="1200">
                <a:solidFill>
                  <a:srgbClr val="000000"/>
                </a:solidFill>
              </a:defRPr>
            </a:lvl1pPr>
          </a:lstStyle>
          <a:p>
            <a:endParaRPr lang="en-CA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r" defTabSz="458788">
              <a:defRPr sz="1200">
                <a:solidFill>
                  <a:srgbClr val="000000"/>
                </a:solidFill>
              </a:defRPr>
            </a:lvl1pPr>
          </a:lstStyle>
          <a:p>
            <a:endParaRPr lang="en-CA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defTabSz="458788">
              <a:defRPr sz="1200">
                <a:solidFill>
                  <a:srgbClr val="000000"/>
                </a:solidFill>
              </a:defRPr>
            </a:lvl1pPr>
          </a:lstStyle>
          <a:p>
            <a:endParaRPr lang="en-CA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 defTabSz="458788">
              <a:defRPr sz="1200">
                <a:solidFill>
                  <a:srgbClr val="000000"/>
                </a:solidFill>
              </a:defRPr>
            </a:lvl1pPr>
          </a:lstStyle>
          <a:p>
            <a:fld id="{AACD9DC4-FD58-499B-A9E0-9883AA536149}" type="slidenum">
              <a:rPr lang="en-CA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9246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24688" cy="93106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24688" cy="93106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024688" cy="93106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>
            <a:lvl1pPr defTabSz="458788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7075" algn="l"/>
                <a:tab pos="1454150" algn="l"/>
                <a:tab pos="2179638" algn="l"/>
                <a:tab pos="2906713" algn="l"/>
              </a:tabLst>
              <a:defRPr sz="1200">
                <a:solidFill>
                  <a:srgbClr val="000000"/>
                </a:solidFill>
                <a:latin typeface="Bitstream Vera Sans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>
            <a:lvl1pPr algn="r" defTabSz="458788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7075" algn="l"/>
                <a:tab pos="1454150" algn="l"/>
                <a:tab pos="2179638" algn="l"/>
                <a:tab pos="2906713" algn="l"/>
              </a:tabLst>
              <a:defRPr sz="1200">
                <a:solidFill>
                  <a:srgbClr val="000000"/>
                </a:solidFill>
                <a:latin typeface="Bitstream Vera Sans" charset="0"/>
              </a:defRPr>
            </a:lvl1pPr>
          </a:lstStyle>
          <a:p>
            <a:endParaRPr lang="en-GB"/>
          </a:p>
        </p:txBody>
      </p:sp>
      <p:sp>
        <p:nvSpPr>
          <p:cNvPr id="3078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8500"/>
            <a:ext cx="4654550" cy="34909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03263" y="4422775"/>
            <a:ext cx="5611812" cy="418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52" tIns="46626" rIns="93252" bIns="46626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52" tIns="46626" rIns="93252" bIns="46626" numCol="1" anchor="b" anchorCtr="0" compatLnSpc="1">
            <a:prstTxWarp prst="textNoShape">
              <a:avLst/>
            </a:prstTxWarp>
          </a:bodyPr>
          <a:lstStyle>
            <a:lvl1pPr defTabSz="458788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7075" algn="l"/>
                <a:tab pos="1454150" algn="l"/>
                <a:tab pos="2179638" algn="l"/>
                <a:tab pos="2906713" algn="l"/>
              </a:tabLst>
              <a:defRPr sz="1200">
                <a:solidFill>
                  <a:srgbClr val="000000"/>
                </a:solidFill>
                <a:latin typeface="Bitstream Vera Sans" charset="0"/>
              </a:defRPr>
            </a:lvl1pPr>
          </a:lstStyle>
          <a:p>
            <a:endParaRPr lang="en-GB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52" tIns="46626" rIns="93252" bIns="46626" numCol="1" anchor="b" anchorCtr="0" compatLnSpc="1">
            <a:prstTxWarp prst="textNoShape">
              <a:avLst/>
            </a:prstTxWarp>
          </a:bodyPr>
          <a:lstStyle>
            <a:lvl1pPr algn="r" defTabSz="458788">
              <a:lnSpc>
                <a:spcPct val="100000"/>
              </a:lnSpc>
              <a:buSzPct val="45000"/>
              <a:buFont typeface="Wingdings" pitchFamily="2" charset="2"/>
              <a:buNone/>
              <a:tabLst>
                <a:tab pos="727075" algn="l"/>
                <a:tab pos="1454150" algn="l"/>
                <a:tab pos="2179638" algn="l"/>
                <a:tab pos="2906713" algn="l"/>
              </a:tabLst>
              <a:defRPr sz="1200">
                <a:solidFill>
                  <a:srgbClr val="000000"/>
                </a:solidFill>
                <a:latin typeface="Bitstream Vera Sans" charset="0"/>
              </a:defRPr>
            </a:lvl1pPr>
          </a:lstStyle>
          <a:p>
            <a:fld id="{E585ABA3-3B1F-46C4-AD84-E25E826D5615}" type="slidenum">
              <a:rPr lang="en-GB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100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54550" cy="34909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863E3-63CC-4C35-B505-DE36435651C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05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A81A0-BAF8-4AE8-B5F6-771C8C308EB9}" type="slidenum">
              <a:rPr lang="en-GB"/>
              <a:pPr/>
              <a:t>14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54550" cy="349091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A81A0-BAF8-4AE8-B5F6-771C8C308EB9}" type="slidenum">
              <a:rPr lang="en-GB"/>
              <a:pPr/>
              <a:t>15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Gris = modèle</a:t>
            </a:r>
          </a:p>
          <a:p>
            <a:r>
              <a:rPr lang="fr-CA" dirty="0" smtClean="0"/>
              <a:t>Blanc contour turquoise </a:t>
            </a:r>
            <a:r>
              <a:rPr lang="fr-CA" baseline="0" dirty="0" smtClean="0"/>
              <a:t>= </a:t>
            </a:r>
            <a:r>
              <a:rPr lang="fr-CA" baseline="0" dirty="0" err="1" smtClean="0"/>
              <a:t>obs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585ABA3-3B1F-46C4-AD84-E25E826D561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380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A81A0-BAF8-4AE8-B5F6-771C8C308EB9}" type="slidenum">
              <a:rPr lang="en-GB"/>
              <a:pPr/>
              <a:t>19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54550" cy="349091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Commentaires</a:t>
            </a:r>
            <a:r>
              <a:rPr lang="en-US" dirty="0" smtClean="0"/>
              <a:t> de </a:t>
            </a:r>
            <a:r>
              <a:rPr lang="en-US" dirty="0" err="1" smtClean="0"/>
              <a:t>Mourad</a:t>
            </a:r>
            <a:r>
              <a:rPr lang="en-US" dirty="0" smtClean="0"/>
              <a:t>:</a:t>
            </a:r>
          </a:p>
          <a:p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Voici quelques limitations ou choses à améliorer :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month, we have one representative week for the anthropogenic emissions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1"/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Passage aux émissions journalières permet de mieux modéliser des épisodes non récurrents : forets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fires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holidays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fugitives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dust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fertilizers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No forest fires emissions and agricultural burns (</a:t>
            </a:r>
            <a:r>
              <a:rPr lang="en-US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necessite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le p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assage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aux émissions journalières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)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Migration à MOVES pour les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onroad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canadiens pas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completée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Modélisation à 45km, refaire les analyses avec 15km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Utilisation des statistiques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socio-economiques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de 2006 pour le génération des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surrogates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.  Statistiques 2011 non disponibles.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A81A0-BAF8-4AE8-B5F6-771C8C308EB9}" type="slidenum">
              <a:rPr lang="en-GB"/>
              <a:pPr/>
              <a:t>20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54550" cy="349091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Commentaires</a:t>
            </a:r>
            <a:r>
              <a:rPr lang="en-US" dirty="0" smtClean="0"/>
              <a:t> de </a:t>
            </a:r>
            <a:r>
              <a:rPr lang="en-US" dirty="0" err="1" smtClean="0"/>
              <a:t>Mourad</a:t>
            </a:r>
            <a:r>
              <a:rPr lang="en-US" dirty="0" smtClean="0"/>
              <a:t>:</a:t>
            </a:r>
          </a:p>
          <a:p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Voici quelques limitations ou choses à améliorer :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month, we have one representative week for the anthropogenic emissions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1"/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Passage aux émissions journalières permet de mieux modéliser des épisodes non récurrents : forets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fires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holidays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fugitives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dust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fertilizers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No forest fires emissions and agricultural burns (</a:t>
            </a:r>
            <a:r>
              <a:rPr lang="en-US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necessite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le p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assage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aux émissions journalières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)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Migration à MOVES pour les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onroad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canadiens pas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completée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Modélisation à 45km, refaire les analyses avec 15km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Utilisation des statistiques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socio-economiques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de 2006 pour le génération des </a:t>
            </a:r>
            <a:r>
              <a:rPr lang="fr-FR" sz="1200" kern="12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surrogates</a:t>
            </a:r>
            <a:r>
              <a:rPr lang="fr-FR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.  Statistiques 2011 non disponibles.</a:t>
            </a:r>
            <a:endParaRPr lang="fr-CA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A81A0-BAF8-4AE8-B5F6-771C8C308EB9}" type="slidenum">
              <a:rPr lang="en-GB"/>
              <a:pPr/>
              <a:t>23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54550" cy="349091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A81A0-BAF8-4AE8-B5F6-771C8C308EB9}" type="slidenum">
              <a:rPr lang="en-GB"/>
              <a:pPr/>
              <a:t>24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54550" cy="349091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A81A0-BAF8-4AE8-B5F6-771C8C308EB9}" type="slidenum">
              <a:rPr lang="en-GB"/>
              <a:pPr/>
              <a:t>25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54550" cy="349091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A81A0-BAF8-4AE8-B5F6-771C8C308EB9}" type="slidenum">
              <a:rPr lang="en-GB"/>
              <a:pPr/>
              <a:t>2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54550" cy="349091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A81A0-BAF8-4AE8-B5F6-771C8C308EB9}" type="slidenum">
              <a:rPr lang="en-GB"/>
              <a:pPr/>
              <a:t>4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A81A0-BAF8-4AE8-B5F6-771C8C308EB9}" type="slidenum">
              <a:rPr lang="en-GB"/>
              <a:pPr/>
              <a:t>5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1"/>
                </a:solidFill>
              </a:rPr>
              <a:t>E-W </a:t>
            </a:r>
            <a:r>
              <a:rPr lang="fr-CA" dirty="0" err="1" smtClean="0">
                <a:solidFill>
                  <a:schemeClr val="tx1"/>
                </a:solidFill>
              </a:rPr>
              <a:t>Merge</a:t>
            </a:r>
            <a:r>
              <a:rPr lang="fr-CA" dirty="0" smtClean="0">
                <a:solidFill>
                  <a:schemeClr val="tx1"/>
                </a:solidFill>
              </a:rPr>
              <a:t> zone</a:t>
            </a:r>
            <a:r>
              <a:rPr lang="fr-CA" baseline="0" dirty="0" smtClean="0">
                <a:solidFill>
                  <a:schemeClr val="tx1"/>
                </a:solidFill>
              </a:rPr>
              <a:t> </a:t>
            </a:r>
            <a:r>
              <a:rPr lang="fr-CA" dirty="0" smtClean="0">
                <a:solidFill>
                  <a:schemeClr val="tx1"/>
                </a:solidFill>
              </a:rPr>
              <a:t>10 </a:t>
            </a:r>
            <a:r>
              <a:rPr lang="fr-CA" dirty="0" err="1" smtClean="0">
                <a:solidFill>
                  <a:schemeClr val="tx1"/>
                </a:solidFill>
              </a:rPr>
              <a:t>grids</a:t>
            </a:r>
            <a:r>
              <a:rPr lang="fr-CA" dirty="0" smtClean="0">
                <a:solidFill>
                  <a:schemeClr val="tx1"/>
                </a:solidFill>
              </a:rPr>
              <a:t> points</a:t>
            </a:r>
            <a:r>
              <a:rPr lang="fr-CA" baseline="0" dirty="0" smtClean="0">
                <a:solidFill>
                  <a:schemeClr val="tx1"/>
                </a:solidFill>
              </a:rPr>
              <a:t> </a:t>
            </a:r>
            <a:r>
              <a:rPr lang="fr-CA" dirty="0" smtClean="0">
                <a:solidFill>
                  <a:schemeClr val="tx1"/>
                </a:solidFill>
              </a:rPr>
              <a:t>for </a:t>
            </a:r>
            <a:r>
              <a:rPr lang="fr-CA" dirty="0" err="1" smtClean="0">
                <a:solidFill>
                  <a:schemeClr val="tx1"/>
                </a:solidFill>
              </a:rPr>
              <a:t>both</a:t>
            </a:r>
            <a:endParaRPr lang="fr-CA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Les bordures de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domaine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à </a:t>
            </a:r>
            <a:r>
              <a:rPr lang="en-US" dirty="0" err="1" smtClean="0"/>
              <a:t>l’intérieur</a:t>
            </a:r>
            <a:r>
              <a:rPr lang="en-US" dirty="0" smtClean="0"/>
              <a:t> de </a:t>
            </a:r>
            <a:r>
              <a:rPr lang="en-US" dirty="0" err="1" smtClean="0"/>
              <a:t>de</a:t>
            </a:r>
            <a:r>
              <a:rPr lang="en-US" dirty="0" smtClean="0"/>
              <a:t> </a:t>
            </a:r>
            <a:r>
              <a:rPr lang="en-US" dirty="0" err="1" smtClean="0"/>
              <a:t>celui</a:t>
            </a:r>
            <a:r>
              <a:rPr lang="en-US" dirty="0" smtClean="0"/>
              <a:t>-ci.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2006 : certains points sources n’avaient pas de </a:t>
            </a:r>
            <a:r>
              <a:rPr lang="fr-CA" dirty="0" err="1" smtClean="0"/>
              <a:t>caracteristiques</a:t>
            </a:r>
            <a:r>
              <a:rPr lang="fr-CA" dirty="0" smtClean="0"/>
              <a:t> par</a:t>
            </a:r>
            <a:r>
              <a:rPr lang="fr-CA" baseline="0" dirty="0" smtClean="0"/>
              <a:t> conséquent SMOKE alloue </a:t>
            </a:r>
            <a:r>
              <a:rPr lang="fr-CA" baseline="0" dirty="0" err="1" smtClean="0"/>
              <a:t>caracteristique</a:t>
            </a:r>
            <a:r>
              <a:rPr lang="fr-CA" baseline="0" dirty="0" smtClean="0"/>
              <a:t> manquantes en assignant valeur par </a:t>
            </a:r>
            <a:r>
              <a:rPr lang="fr-CA" baseline="0" dirty="0" err="1" smtClean="0"/>
              <a:t>defaut</a:t>
            </a:r>
            <a:endParaRPr lang="fr-CA" baseline="0" dirty="0" smtClean="0"/>
          </a:p>
          <a:p>
            <a:r>
              <a:rPr lang="fr-CA" baseline="0" dirty="0" smtClean="0"/>
              <a:t>2010 : ces caractéristiques manquantes ont été fourni pour quelque point sources</a:t>
            </a:r>
          </a:p>
          <a:p>
            <a:endParaRPr lang="fr-CA" baseline="0" dirty="0" smtClean="0"/>
          </a:p>
          <a:p>
            <a:r>
              <a:rPr lang="fr-CA" baseline="0" dirty="0" smtClean="0"/>
              <a:t>Exemple de </a:t>
            </a:r>
            <a:r>
              <a:rPr lang="fr-CA" baseline="0" dirty="0" err="1" smtClean="0"/>
              <a:t>caracteristiques</a:t>
            </a:r>
            <a:r>
              <a:rPr lang="fr-CA" baseline="0" dirty="0" smtClean="0"/>
              <a:t> :  hauteur </a:t>
            </a:r>
            <a:r>
              <a:rPr lang="fr-CA" baseline="0" dirty="0" err="1" smtClean="0"/>
              <a:t>cheminee</a:t>
            </a:r>
            <a:r>
              <a:rPr lang="fr-CA" baseline="0" dirty="0" smtClean="0"/>
              <a:t> et </a:t>
            </a:r>
            <a:r>
              <a:rPr lang="fr-CA" baseline="0" dirty="0" err="1" smtClean="0"/>
              <a:t>diametre</a:t>
            </a:r>
            <a:r>
              <a:rPr lang="fr-CA" baseline="0" dirty="0" smtClean="0"/>
              <a:t> </a:t>
            </a:r>
            <a:r>
              <a:rPr lang="fr-CA" baseline="0" dirty="0" err="1" smtClean="0"/>
              <a:t>cheminee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585ABA3-3B1F-46C4-AD84-E25E826D561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2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A81A0-BAF8-4AE8-B5F6-771C8C308EB9}" type="slidenum">
              <a:rPr lang="en-GB"/>
              <a:pPr/>
              <a:t>10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54550" cy="349091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 de </a:t>
            </a:r>
            <a:r>
              <a:rPr lang="en-US" dirty="0" err="1" smtClean="0"/>
              <a:t>réseau</a:t>
            </a:r>
            <a:r>
              <a:rPr lang="en-US" dirty="0" smtClean="0"/>
              <a:t> pour Ozone </a:t>
            </a:r>
            <a:r>
              <a:rPr lang="en-US" dirty="0" err="1" smtClean="0"/>
              <a:t>en</a:t>
            </a:r>
            <a:r>
              <a:rPr lang="en-US" dirty="0" smtClean="0"/>
              <a:t> 2006 pour </a:t>
            </a:r>
            <a:r>
              <a:rPr lang="en-US" dirty="0" err="1" smtClean="0"/>
              <a:t>ile</a:t>
            </a:r>
            <a:r>
              <a:rPr lang="en-US" dirty="0" smtClean="0"/>
              <a:t>-prince-</a:t>
            </a:r>
            <a:r>
              <a:rPr lang="en-US" dirty="0" err="1" smtClean="0"/>
              <a:t>edouard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A81A0-BAF8-4AE8-B5F6-771C8C308EB9}" type="slidenum">
              <a:rPr lang="en-GB"/>
              <a:pPr/>
              <a:t>11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54550" cy="349091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Regarde</a:t>
            </a:r>
            <a:r>
              <a:rPr lang="en-US" baseline="0" dirty="0" smtClean="0"/>
              <a:t> Alberta et Saskatchewan des points change de </a:t>
            </a:r>
            <a:r>
              <a:rPr lang="en-US" baseline="0" dirty="0" err="1" smtClean="0"/>
              <a:t>couleur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animant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A81A0-BAF8-4AE8-B5F6-771C8C308EB9}" type="slidenum">
              <a:rPr lang="en-GB"/>
              <a:pPr/>
              <a:t>12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54550" cy="349091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not available for USA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4A81A0-BAF8-4AE8-B5F6-771C8C308EB9}" type="slidenum">
              <a:rPr lang="en-GB"/>
              <a:pPr/>
              <a:t>13</a:t>
            </a:fld>
            <a:endParaRPr lang="en-GB"/>
          </a:p>
        </p:txBody>
      </p:sp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54550" cy="349091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3875" y="274640"/>
            <a:ext cx="2036763" cy="5957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274640"/>
            <a:ext cx="5959475" cy="5957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ip_can_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COM1016_corp_banner_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04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57338"/>
            <a:ext cx="8148638" cy="461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1" y="1557340"/>
            <a:ext cx="3997325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1726" y="1557340"/>
            <a:ext cx="3998913" cy="4675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40"/>
            <a:ext cx="8148638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57340"/>
            <a:ext cx="8148638" cy="467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55651" y="6237288"/>
            <a:ext cx="8137525" cy="246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000" dirty="0">
                <a:solidFill>
                  <a:srgbClr val="000000"/>
                </a:solidFill>
              </a:rPr>
              <a:t>– Page </a:t>
            </a:r>
            <a:fld id="{C18C09F0-1E47-44F1-AED1-2B3921638DF8}" type="slidenum">
              <a:rPr lang="en-GB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‹N°›</a:t>
            </a:fld>
            <a:r>
              <a:rPr lang="en-GB" sz="1000" dirty="0">
                <a:solidFill>
                  <a:srgbClr val="000000"/>
                </a:solidFill>
              </a:rPr>
              <a:t> – </a:t>
            </a:r>
            <a:r>
              <a:rPr lang="en-GB" sz="1000" dirty="0" smtClean="0">
                <a:solidFill>
                  <a:srgbClr val="000000"/>
                </a:solidFill>
              </a:rPr>
              <a:t>October 2015</a:t>
            </a:r>
            <a:endParaRPr lang="en-GB" sz="1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3A601B"/>
        </a:buClr>
        <a:buSzPct val="100000"/>
        <a:buFont typeface="Arial" pitchFamily="34" charset="0"/>
        <a:defRPr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3A601B"/>
        </a:buClr>
        <a:buSzPct val="100000"/>
        <a:buFont typeface="Arial" pitchFamily="34" charset="0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3A601B"/>
        </a:buClr>
        <a:buSzPct val="100000"/>
        <a:buFont typeface="Arial" pitchFamily="34" charset="0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3A601B"/>
        </a:buClr>
        <a:buSzPct val="100000"/>
        <a:buFont typeface="Arial" pitchFamily="34" charset="0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3A601B"/>
        </a:buClr>
        <a:buSzPct val="100000"/>
        <a:buFont typeface="Arial" pitchFamily="34" charset="0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3A601B"/>
        </a:buClr>
        <a:buSzPct val="100000"/>
        <a:buFont typeface="Arial" pitchFamily="34" charset="0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3A601B"/>
        </a:buClr>
        <a:buSzPct val="100000"/>
        <a:buFont typeface="Arial" pitchFamily="34" charset="0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3A601B"/>
        </a:buClr>
        <a:buSzPct val="100000"/>
        <a:buFont typeface="Arial" pitchFamily="34" charset="0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defTabSz="457200" rtl="0" fontAlgn="base">
        <a:lnSpc>
          <a:spcPct val="81000"/>
        </a:lnSpc>
        <a:spcBef>
          <a:spcPct val="0"/>
        </a:spcBef>
        <a:spcAft>
          <a:spcPct val="0"/>
        </a:spcAft>
        <a:buClr>
          <a:srgbClr val="3A601B"/>
        </a:buClr>
        <a:buSzPct val="100000"/>
        <a:buFont typeface="Arial" pitchFamily="34" charset="0"/>
        <a:defRPr sz="3600" b="1">
          <a:solidFill>
            <a:srgbClr val="3A601B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282575" indent="-282575" algn="l" defTabSz="457200" rtl="0" fontAlgn="base">
        <a:lnSpc>
          <a:spcPct val="81000"/>
        </a:lnSpc>
        <a:spcBef>
          <a:spcPts val="600"/>
        </a:spcBef>
        <a:spcAft>
          <a:spcPct val="0"/>
        </a:spcAft>
        <a:buClr>
          <a:srgbClr val="FF0000"/>
        </a:buClr>
        <a:buSzPct val="120000"/>
        <a:buFont typeface="Arial" pitchFamily="34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60413" indent="-285750" algn="l" defTabSz="457200" rtl="0" fontAlgn="base">
        <a:lnSpc>
          <a:spcPct val="81000"/>
        </a:lnSpc>
        <a:spcBef>
          <a:spcPts val="500"/>
        </a:spcBef>
        <a:spcAft>
          <a:spcPct val="0"/>
        </a:spcAft>
        <a:buClr>
          <a:srgbClr val="3A601B"/>
        </a:buClr>
        <a:buSzPct val="100000"/>
        <a:buFont typeface="Arial" pitchFamily="34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35063" indent="-180975" algn="l" defTabSz="457200" rtl="0" fontAlgn="base">
        <a:lnSpc>
          <a:spcPct val="81000"/>
        </a:lnSpc>
        <a:spcBef>
          <a:spcPts val="450"/>
        </a:spcBef>
        <a:spcAft>
          <a:spcPct val="0"/>
        </a:spcAft>
        <a:buClr>
          <a:srgbClr val="B89500"/>
        </a:buClr>
        <a:buSzPct val="100000"/>
        <a:buFont typeface="Arial" pitchFamily="34" charset="0"/>
        <a:buChar char="▪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81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1600">
          <a:solidFill>
            <a:srgbClr val="000000"/>
          </a:solidFill>
          <a:latin typeface="+mn-lt"/>
          <a:ea typeface="+mn-ea"/>
          <a:cs typeface="+mn-cs"/>
        </a:defRPr>
      </a:lvl4pPr>
      <a:lvl5pPr marL="1995488" indent="-185738" algn="l" defTabSz="457200" rtl="0" fontAlgn="base">
        <a:lnSpc>
          <a:spcPct val="81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452688" indent="-185738" algn="l" defTabSz="457200" rtl="0" fontAlgn="base">
        <a:lnSpc>
          <a:spcPct val="81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09888" indent="-185738" algn="l" defTabSz="457200" rtl="0" fontAlgn="base">
        <a:lnSpc>
          <a:spcPct val="81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367088" indent="-185738" algn="l" defTabSz="457200" rtl="0" fontAlgn="base">
        <a:lnSpc>
          <a:spcPct val="81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24288" indent="-185738" algn="l" defTabSz="457200" rtl="0" fontAlgn="base">
        <a:lnSpc>
          <a:spcPct val="81000"/>
        </a:lnSpc>
        <a:spcBef>
          <a:spcPts val="35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7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417765"/>
            <a:ext cx="7924800" cy="1470025"/>
          </a:xfrm>
          <a:noFill/>
        </p:spPr>
        <p:txBody>
          <a:bodyPr/>
          <a:lstStyle/>
          <a:p>
            <a:pPr algn="ctr">
              <a:defRPr/>
            </a:pPr>
            <a:r>
              <a:rPr lang="en-US" sz="3200" dirty="0" smtClean="0"/>
              <a:t>The Canadian Air Quality Modelling Platform for Policy Emission Reduction  Scenarios: Year 2010 Configuration</a:t>
            </a:r>
            <a:endParaRPr lang="en-US" sz="3200" dirty="0"/>
          </a:p>
        </p:txBody>
      </p:sp>
      <p:pic>
        <p:nvPicPr>
          <p:cNvPr id="3075" name="Picture 19" descr="fip_can_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3"/>
          <p:cNvSpPr>
            <a:spLocks noGrp="1" noChangeArrowheads="1"/>
          </p:cNvSpPr>
          <p:nvPr>
            <p:ph type="subTitle" idx="4294967295"/>
          </p:nvPr>
        </p:nvSpPr>
        <p:spPr>
          <a:xfrm>
            <a:off x="1981200" y="4114800"/>
            <a:ext cx="7162800" cy="2057400"/>
          </a:xfrm>
          <a:noFill/>
        </p:spPr>
        <p:txBody>
          <a:bodyPr/>
          <a:lstStyle/>
          <a:p>
            <a:pPr marL="0" indent="0">
              <a:buNone/>
              <a:defRPr/>
            </a:pPr>
            <a:endParaRPr lang="fr-CA" sz="1600" i="1" dirty="0" smtClean="0">
              <a:latin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fr-CA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Presented</a:t>
            </a:r>
            <a:r>
              <a:rPr lang="fr-CA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by Sophie Cousineau on </a:t>
            </a:r>
            <a:r>
              <a:rPr lang="fr-CA" sz="16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behalf</a:t>
            </a:r>
            <a:r>
              <a:rPr lang="fr-CA" sz="1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of the REQA team</a:t>
            </a:r>
          </a:p>
          <a:p>
            <a:pPr marL="0" indent="0" eaLnBrk="1" hangingPunct="1">
              <a:buFontTx/>
              <a:buNone/>
            </a:pPr>
            <a:endParaRPr lang="fr-CA" altLang="zh-TW" sz="1600" b="1" dirty="0" smtClean="0">
              <a:latin typeface="Calibri" panose="020F0502020204030204" pitchFamily="34" charset="0"/>
            </a:endParaRPr>
          </a:p>
          <a:p>
            <a:pPr marL="0" indent="0" defTabSz="4388900" fontAlgn="auto">
              <a:spcAft>
                <a:spcPts val="0"/>
              </a:spcAft>
              <a:buNone/>
              <a:defRPr/>
            </a:pPr>
            <a:r>
              <a:rPr lang="fr-FR" sz="1200" i="1" dirty="0" smtClean="0">
                <a:latin typeface="Calibri" panose="020F0502020204030204" pitchFamily="34" charset="0"/>
              </a:rPr>
              <a:t>Air </a:t>
            </a:r>
            <a:r>
              <a:rPr lang="fr-FR" sz="1200" i="1" dirty="0" err="1">
                <a:latin typeface="Calibri" panose="020F0502020204030204" pitchFamily="34" charset="0"/>
              </a:rPr>
              <a:t>Q</a:t>
            </a:r>
            <a:r>
              <a:rPr lang="fr-FR" sz="1200" i="1" dirty="0" err="1" smtClean="0">
                <a:latin typeface="Calibri" panose="020F0502020204030204" pitchFamily="34" charset="0"/>
              </a:rPr>
              <a:t>uality</a:t>
            </a:r>
            <a:r>
              <a:rPr lang="fr-FR" sz="1200" i="1" dirty="0" smtClean="0">
                <a:latin typeface="Calibri" panose="020F0502020204030204" pitchFamily="34" charset="0"/>
              </a:rPr>
              <a:t> Policy-Issue </a:t>
            </a:r>
            <a:r>
              <a:rPr lang="fr-FR" sz="1200" i="1" dirty="0" err="1" smtClean="0">
                <a:latin typeface="Calibri" panose="020F0502020204030204" pitchFamily="34" charset="0"/>
              </a:rPr>
              <a:t>Response</a:t>
            </a:r>
            <a:r>
              <a:rPr lang="fr-FR" sz="1200" i="1" dirty="0" smtClean="0">
                <a:latin typeface="Calibri" panose="020F0502020204030204" pitchFamily="34" charset="0"/>
              </a:rPr>
              <a:t> </a:t>
            </a:r>
            <a:r>
              <a:rPr lang="fr-FR" sz="1200" i="1" dirty="0">
                <a:latin typeface="Calibri" panose="020F0502020204030204" pitchFamily="34" charset="0"/>
              </a:rPr>
              <a:t>U</a:t>
            </a:r>
            <a:r>
              <a:rPr lang="fr-FR" sz="1200" i="1" dirty="0" smtClean="0">
                <a:latin typeface="Calibri" panose="020F0502020204030204" pitchFamily="34" charset="0"/>
              </a:rPr>
              <a:t>nit, </a:t>
            </a:r>
          </a:p>
          <a:p>
            <a:pPr marL="0" indent="0" defTabSz="4388900" fontAlgn="auto">
              <a:spcAft>
                <a:spcPts val="0"/>
              </a:spcAft>
              <a:buNone/>
              <a:defRPr/>
            </a:pPr>
            <a:r>
              <a:rPr lang="fr-FR" sz="1200" i="1" dirty="0" smtClean="0">
                <a:latin typeface="Calibri" panose="020F0502020204030204" pitchFamily="34" charset="0"/>
              </a:rPr>
              <a:t>Air </a:t>
            </a:r>
            <a:r>
              <a:rPr lang="fr-FR" sz="1200" i="1" dirty="0" err="1">
                <a:latin typeface="Calibri" panose="020F0502020204030204" pitchFamily="34" charset="0"/>
              </a:rPr>
              <a:t>Quality</a:t>
            </a:r>
            <a:r>
              <a:rPr lang="fr-FR" sz="1200" i="1" dirty="0">
                <a:latin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</a:rPr>
              <a:t>Modelling</a:t>
            </a:r>
            <a:r>
              <a:rPr lang="fr-FR" sz="1200" i="1" dirty="0">
                <a:latin typeface="Calibri" panose="020F0502020204030204" pitchFamily="34" charset="0"/>
              </a:rPr>
              <a:t> Application Section, </a:t>
            </a:r>
            <a:r>
              <a:rPr lang="fr-FR" sz="1200" i="1" dirty="0" smtClean="0">
                <a:latin typeface="Calibri" panose="020F0502020204030204" pitchFamily="34" charset="0"/>
              </a:rPr>
              <a:t>National </a:t>
            </a:r>
            <a:r>
              <a:rPr lang="fr-FR" sz="1200" i="1" dirty="0" err="1" smtClean="0">
                <a:latin typeface="Calibri" panose="020F0502020204030204" pitchFamily="34" charset="0"/>
              </a:rPr>
              <a:t>Operation</a:t>
            </a:r>
            <a:r>
              <a:rPr lang="fr-FR" sz="1200" i="1" dirty="0" smtClean="0">
                <a:latin typeface="Calibri" panose="020F0502020204030204" pitchFamily="34" charset="0"/>
              </a:rPr>
              <a:t> Division</a:t>
            </a:r>
          </a:p>
          <a:p>
            <a:pPr marL="0" indent="0" defTabSz="4388900" fontAlgn="auto">
              <a:spcAft>
                <a:spcPts val="0"/>
              </a:spcAft>
              <a:buNone/>
              <a:defRPr/>
            </a:pPr>
            <a:r>
              <a:rPr lang="fr-FR" sz="1200" i="1" dirty="0" smtClean="0">
                <a:latin typeface="Calibri" panose="020F0502020204030204" pitchFamily="34" charset="0"/>
              </a:rPr>
              <a:t>Canadian Centre for </a:t>
            </a:r>
            <a:r>
              <a:rPr lang="fr-FR" sz="1200" i="1" dirty="0" err="1" smtClean="0">
                <a:latin typeface="Calibri" panose="020F0502020204030204" pitchFamily="34" charset="0"/>
              </a:rPr>
              <a:t>Meteorological</a:t>
            </a:r>
            <a:r>
              <a:rPr lang="fr-FR" sz="1200" i="1" dirty="0" smtClean="0">
                <a:latin typeface="Calibri" panose="020F0502020204030204" pitchFamily="34" charset="0"/>
              </a:rPr>
              <a:t> and </a:t>
            </a:r>
            <a:r>
              <a:rPr lang="fr-FR" sz="1200" i="1" dirty="0" err="1" smtClean="0">
                <a:latin typeface="Calibri" panose="020F0502020204030204" pitchFamily="34" charset="0"/>
              </a:rPr>
              <a:t>Environmental</a:t>
            </a:r>
            <a:r>
              <a:rPr lang="fr-FR" sz="1200" i="1" dirty="0" smtClean="0">
                <a:latin typeface="Calibri" panose="020F0502020204030204" pitchFamily="34" charset="0"/>
              </a:rPr>
              <a:t> </a:t>
            </a:r>
            <a:r>
              <a:rPr lang="fr-FR" sz="1200" i="1" dirty="0" err="1" smtClean="0">
                <a:latin typeface="Calibri" panose="020F0502020204030204" pitchFamily="34" charset="0"/>
              </a:rPr>
              <a:t>Prediction</a:t>
            </a:r>
            <a:r>
              <a:rPr lang="fr-FR" sz="1200" i="1" dirty="0">
                <a:latin typeface="Calibri" panose="020F0502020204030204" pitchFamily="34" charset="0"/>
              </a:rPr>
              <a:t> </a:t>
            </a:r>
            <a:endParaRPr lang="fr-FR" sz="1200" i="1" dirty="0" smtClean="0">
              <a:latin typeface="Calibri" panose="020F0502020204030204" pitchFamily="34" charset="0"/>
            </a:endParaRPr>
          </a:p>
          <a:p>
            <a:pPr marL="0" indent="0" defTabSz="4388900" fontAlgn="auto">
              <a:spcAft>
                <a:spcPts val="0"/>
              </a:spcAft>
              <a:buNone/>
              <a:defRPr/>
            </a:pPr>
            <a:r>
              <a:rPr lang="fr-FR" sz="1200" i="1" dirty="0" err="1" smtClean="0">
                <a:latin typeface="Calibri" panose="020F0502020204030204" pitchFamily="34" charset="0"/>
              </a:rPr>
              <a:t>Environment</a:t>
            </a:r>
            <a:r>
              <a:rPr lang="fr-FR" sz="1200" i="1" dirty="0" smtClean="0">
                <a:latin typeface="Calibri" panose="020F0502020204030204" pitchFamily="34" charset="0"/>
              </a:rPr>
              <a:t> </a:t>
            </a:r>
            <a:r>
              <a:rPr lang="fr-FR" sz="1200" i="1" dirty="0">
                <a:latin typeface="Calibri" panose="020F0502020204030204" pitchFamily="34" charset="0"/>
              </a:rPr>
              <a:t>Canada</a:t>
            </a:r>
            <a:r>
              <a:rPr lang="fr-FR" sz="1200" i="1" dirty="0" smtClean="0">
                <a:latin typeface="Calibri" panose="020F0502020204030204" pitchFamily="34" charset="0"/>
              </a:rPr>
              <a:t>, </a:t>
            </a:r>
            <a:r>
              <a:rPr lang="fr-FR" sz="1200" i="1" dirty="0">
                <a:latin typeface="Calibri" panose="020F0502020204030204" pitchFamily="34" charset="0"/>
              </a:rPr>
              <a:t>Dorval, QC, H9P 1J3, Canada</a:t>
            </a:r>
            <a:r>
              <a:rPr lang="fr-FR" sz="1200" i="1" dirty="0" smtClean="0">
                <a:latin typeface="Calibri" panose="020F0502020204030204" pitchFamily="34" charset="0"/>
              </a:rPr>
              <a:t>.</a:t>
            </a:r>
          </a:p>
          <a:p>
            <a:pPr marL="0" indent="0" algn="ctr" defTabSz="4388900" fontAlgn="auto">
              <a:spcAft>
                <a:spcPts val="0"/>
              </a:spcAft>
              <a:buNone/>
              <a:defRPr/>
            </a:pPr>
            <a:endParaRPr lang="en-US" sz="16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4800" y="6413853"/>
            <a:ext cx="8534400" cy="291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i="1" dirty="0">
                <a:solidFill>
                  <a:srgbClr val="1E45B2"/>
                </a:solidFill>
                <a:latin typeface="Calibri" panose="020F0502020204030204" pitchFamily="34" charset="0"/>
              </a:rPr>
              <a:t>14</a:t>
            </a:r>
            <a:r>
              <a:rPr lang="en-CA" sz="1600" i="1" baseline="30000" dirty="0">
                <a:solidFill>
                  <a:srgbClr val="1E45B2"/>
                </a:solidFill>
                <a:latin typeface="Calibri" panose="020F0502020204030204" pitchFamily="34" charset="0"/>
              </a:rPr>
              <a:t>th</a:t>
            </a:r>
            <a:r>
              <a:rPr lang="en-CA" sz="1600" i="1" dirty="0">
                <a:solidFill>
                  <a:srgbClr val="1E45B2"/>
                </a:solidFill>
                <a:latin typeface="Calibri" panose="020F0502020204030204" pitchFamily="34" charset="0"/>
              </a:rPr>
              <a:t> Annual CMAS Conference, October </a:t>
            </a:r>
            <a:r>
              <a:rPr lang="en-CA" sz="1600" i="1" dirty="0" smtClean="0">
                <a:solidFill>
                  <a:srgbClr val="1E45B2"/>
                </a:solidFill>
                <a:latin typeface="Calibri" panose="020F0502020204030204" pitchFamily="34" charset="0"/>
              </a:rPr>
              <a:t>7</a:t>
            </a:r>
            <a:r>
              <a:rPr lang="en-CA" sz="1600" i="1" dirty="0">
                <a:solidFill>
                  <a:srgbClr val="1E45B2"/>
                </a:solidFill>
                <a:latin typeface="Calibri" panose="020F0502020204030204" pitchFamily="34" charset="0"/>
              </a:rPr>
              <a:t>, 2015</a:t>
            </a:r>
            <a:r>
              <a:rPr lang="fr-CA" altLang="zh-TW" sz="1600" i="1" dirty="0">
                <a:solidFill>
                  <a:srgbClr val="1E45B2"/>
                </a:solidFill>
                <a:latin typeface="Calibri" panose="020F0502020204030204" pitchFamily="34" charset="0"/>
              </a:rPr>
              <a:t>, </a:t>
            </a:r>
            <a:r>
              <a:rPr lang="fr-CA" altLang="zh-TW" sz="1600" i="1" dirty="0" smtClean="0">
                <a:solidFill>
                  <a:srgbClr val="1E45B2"/>
                </a:solidFill>
                <a:latin typeface="Calibri" panose="020F0502020204030204" pitchFamily="34" charset="0"/>
              </a:rPr>
              <a:t>Chapel </a:t>
            </a:r>
            <a:r>
              <a:rPr lang="fr-CA" altLang="zh-TW" sz="1600" i="1" dirty="0">
                <a:solidFill>
                  <a:srgbClr val="1E45B2"/>
                </a:solidFill>
                <a:latin typeface="Calibri" panose="020F0502020204030204" pitchFamily="34" charset="0"/>
              </a:rPr>
              <a:t>Hill, </a:t>
            </a:r>
            <a:r>
              <a:rPr lang="fr-CA" altLang="zh-TW" sz="1600" i="1" dirty="0" err="1">
                <a:solidFill>
                  <a:srgbClr val="1E45B2"/>
                </a:solidFill>
                <a:latin typeface="Calibri" panose="020F0502020204030204" pitchFamily="34" charset="0"/>
              </a:rPr>
              <a:t>North</a:t>
            </a:r>
            <a:r>
              <a:rPr lang="fr-CA" altLang="zh-TW" sz="1600" i="1" dirty="0">
                <a:solidFill>
                  <a:srgbClr val="1E45B2"/>
                </a:solidFill>
                <a:latin typeface="Calibri" panose="020F0502020204030204" pitchFamily="34" charset="0"/>
              </a:rPr>
              <a:t> Carolina</a:t>
            </a:r>
          </a:p>
        </p:txBody>
      </p:sp>
    </p:spTree>
    <p:extLst>
      <p:ext uri="{BB962C8B-B14F-4D97-AF65-F5344CB8AC3E}">
        <p14:creationId xmlns:p14="http://schemas.microsoft.com/office/powerpoint/2010/main" val="41437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077200" cy="990600"/>
          </a:xfrm>
        </p:spPr>
        <p:txBody>
          <a:bodyPr/>
          <a:lstStyle/>
          <a:p>
            <a:r>
              <a:rPr lang="en-CA" sz="3200" dirty="0" smtClean="0"/>
              <a:t>Platform Performance </a:t>
            </a:r>
            <a:r>
              <a:rPr lang="en-CA" sz="3200" dirty="0"/>
              <a:t>E</a:t>
            </a:r>
            <a:r>
              <a:rPr lang="en-CA" sz="3200" dirty="0" smtClean="0"/>
              <a:t>valuation: </a:t>
            </a:r>
            <a:r>
              <a:rPr lang="en-CA" sz="3200" dirty="0" smtClean="0">
                <a:solidFill>
                  <a:srgbClr val="FF0000"/>
                </a:solidFill>
              </a:rPr>
              <a:t>O</a:t>
            </a:r>
            <a:r>
              <a:rPr lang="en-CA" sz="2000" dirty="0" smtClean="0">
                <a:solidFill>
                  <a:srgbClr val="FF0000"/>
                </a:solidFill>
              </a:rPr>
              <a:t>3</a:t>
            </a:r>
            <a:endParaRPr lang="en-CA" sz="3200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090469"/>
              </p:ext>
            </p:extLst>
          </p:nvPr>
        </p:nvGraphicFramePr>
        <p:xfrm>
          <a:off x="838200" y="1600200"/>
          <a:ext cx="2973644" cy="134683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16053"/>
                <a:gridCol w="857782"/>
                <a:gridCol w="840972"/>
                <a:gridCol w="758837"/>
              </a:tblGrid>
              <a:tr h="11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COUNTRY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NMB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smtClean="0">
                          <a:effectLst/>
                        </a:rPr>
                        <a:t>Canada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-5%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USA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34</a:t>
                      </a:r>
                      <a:r>
                        <a:rPr lang="en-US" sz="1200" u="none" strike="noStrike" dirty="0" smtClean="0">
                          <a:effectLst/>
                        </a:rPr>
                        <a:t>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smtClean="0">
                          <a:effectLst/>
                        </a:rPr>
                        <a:t>Canada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USA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smtClean="0">
                          <a:effectLst/>
                        </a:rPr>
                        <a:t>Canada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</a:rPr>
                        <a:t>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</a:rPr>
                        <a:t>38%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USA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11%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35%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32" y="3106173"/>
            <a:ext cx="5323368" cy="36051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7" y="3100045"/>
            <a:ext cx="5325768" cy="36067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161884" y="3188510"/>
            <a:ext cx="1172116" cy="316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station</a:t>
            </a:r>
            <a:endParaRPr lang="fr-CA" dirty="0"/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77497"/>
              </p:ext>
            </p:extLst>
          </p:nvPr>
        </p:nvGraphicFramePr>
        <p:xfrm>
          <a:off x="5508625" y="1524000"/>
          <a:ext cx="386397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Acrobat Document" r:id="rId6" imgW="8223120" imgH="5938920" progId="AcroExch.Document.11">
                  <p:embed/>
                </p:oleObj>
              </mc:Choice>
              <mc:Fallback>
                <p:oleObj name="Acrobat Document" r:id="rId6" imgW="8223120" imgH="5938920" progId="AcroExch.Document.11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524000"/>
                        <a:ext cx="3863975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7772400" y="1524000"/>
            <a:ext cx="1133644" cy="316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by region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6784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62000" y="381000"/>
            <a:ext cx="83058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3200" kern="0" dirty="0" smtClean="0"/>
              <a:t>Platform Performance Evaluation : </a:t>
            </a:r>
            <a:r>
              <a:rPr lang="en-US" sz="3200" kern="0" dirty="0" smtClean="0">
                <a:solidFill>
                  <a:srgbClr val="FF0000"/>
                </a:solidFill>
              </a:rPr>
              <a:t>PM</a:t>
            </a:r>
            <a:r>
              <a:rPr lang="en-US" sz="1800" kern="0" dirty="0" smtClean="0">
                <a:solidFill>
                  <a:srgbClr val="FF0000"/>
                </a:solidFill>
              </a:rPr>
              <a:t>2.5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709577"/>
              </p:ext>
            </p:extLst>
          </p:nvPr>
        </p:nvGraphicFramePr>
        <p:xfrm>
          <a:off x="838200" y="1567740"/>
          <a:ext cx="3048001" cy="144779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27539"/>
                <a:gridCol w="836039"/>
                <a:gridCol w="721895"/>
                <a:gridCol w="962528"/>
              </a:tblGrid>
              <a:tr h="2451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COUNTRY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NMB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4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smtClean="0">
                          <a:effectLst/>
                        </a:rPr>
                        <a:t>Canada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-32%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44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USA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-43%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4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smtClean="0">
                          <a:effectLst/>
                        </a:rPr>
                        <a:t>Canada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-31%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445">
                <a:tc v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USA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-43%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4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 smtClean="0">
                          <a:effectLst/>
                        </a:rPr>
                        <a:t>Canada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-18%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44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 dirty="0">
                          <a:effectLst/>
                        </a:rPr>
                        <a:t>USA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-37%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124200"/>
            <a:ext cx="5295900" cy="35865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00" y="3124200"/>
            <a:ext cx="5298300" cy="358813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250164" y="3264710"/>
            <a:ext cx="1236236" cy="316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by station </a:t>
            </a:r>
            <a:endParaRPr lang="fr-CA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308364"/>
              </p:ext>
            </p:extLst>
          </p:nvPr>
        </p:nvGraphicFramePr>
        <p:xfrm>
          <a:off x="5521325" y="1524000"/>
          <a:ext cx="3851275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Acrobat Document" r:id="rId6" imgW="8223120" imgH="5938920" progId="AcroExch.Document.11">
                  <p:embed/>
                </p:oleObj>
              </mc:Choice>
              <mc:Fallback>
                <p:oleObj name="Acrobat Document" r:id="rId6" imgW="8223120" imgH="5938920" progId="AcroExch.Document.11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1325" y="1524000"/>
                        <a:ext cx="3851275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772400" y="1524000"/>
            <a:ext cx="1133644" cy="316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by region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305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2000" y="381000"/>
            <a:ext cx="80772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3200" kern="0" dirty="0"/>
              <a:t>Platform </a:t>
            </a:r>
            <a:r>
              <a:rPr lang="en-US" sz="3200" kern="0" dirty="0" smtClean="0"/>
              <a:t>Performance Evaluation : </a:t>
            </a:r>
            <a:r>
              <a:rPr lang="en-US" sz="3200" kern="0" dirty="0" smtClean="0">
                <a:solidFill>
                  <a:srgbClr val="FF0000"/>
                </a:solidFill>
              </a:rPr>
              <a:t>NO</a:t>
            </a:r>
            <a:r>
              <a:rPr lang="en-US" sz="2000" kern="0" dirty="0" smtClean="0">
                <a:solidFill>
                  <a:srgbClr val="FF0000"/>
                </a:solidFill>
              </a:rPr>
              <a:t>2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918289"/>
              </p:ext>
            </p:extLst>
          </p:nvPr>
        </p:nvGraphicFramePr>
        <p:xfrm>
          <a:off x="1220038" y="1606145"/>
          <a:ext cx="3048000" cy="15601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86154"/>
                <a:gridCol w="937846"/>
                <a:gridCol w="762000"/>
                <a:gridCol w="762000"/>
              </a:tblGrid>
              <a:tr h="2228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COUNTRY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NMB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NME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28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Canada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-40%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288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28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Canada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-40%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72%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2885">
                <a:tc v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NA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28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Canada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-42%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70%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288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USA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-35%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>
                          <a:effectLst/>
                        </a:rPr>
                        <a:t>66%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" y="3276599"/>
            <a:ext cx="5264445" cy="35652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" y="3276600"/>
            <a:ext cx="5264445" cy="35652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21564" y="3340910"/>
            <a:ext cx="1236236" cy="316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by station </a:t>
            </a:r>
            <a:endParaRPr lang="fr-CA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953939"/>
              </p:ext>
            </p:extLst>
          </p:nvPr>
        </p:nvGraphicFramePr>
        <p:xfrm>
          <a:off x="5395912" y="1524000"/>
          <a:ext cx="3824288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Acrobat Document" r:id="rId6" imgW="8223120" imgH="5938920" progId="AcroExch.Document.11">
                  <p:embed/>
                </p:oleObj>
              </mc:Choice>
              <mc:Fallback>
                <p:oleObj name="Acrobat Document" r:id="rId6" imgW="8223120" imgH="5938920" progId="AcroExch.Document.11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2" y="1524000"/>
                        <a:ext cx="3824288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934156" y="1447800"/>
            <a:ext cx="1133644" cy="316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by region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8977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950386"/>
              </p:ext>
            </p:extLst>
          </p:nvPr>
        </p:nvGraphicFramePr>
        <p:xfrm>
          <a:off x="304800" y="4114800"/>
          <a:ext cx="4191000" cy="2614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8" name="Acrobat Document" r:id="rId4" imgW="6172200" imgH="4457700" progId="AcroExch.Document.11">
                  <p:embed/>
                </p:oleObj>
              </mc:Choice>
              <mc:Fallback>
                <p:oleObj name="Acrobat Document" r:id="rId4" imgW="6172200" imgH="44577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4114800"/>
                        <a:ext cx="4191000" cy="2614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41130"/>
              </p:ext>
            </p:extLst>
          </p:nvPr>
        </p:nvGraphicFramePr>
        <p:xfrm>
          <a:off x="4953000" y="4114800"/>
          <a:ext cx="3810000" cy="2607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9" name="Acrobat Document" r:id="rId6" imgW="6172200" imgH="4457700" progId="AcroExch.Document.11">
                  <p:embed/>
                </p:oleObj>
              </mc:Choice>
              <mc:Fallback>
                <p:oleObj name="Acrobat Document" r:id="rId6" imgW="6172200" imgH="44577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53000" y="4114800"/>
                        <a:ext cx="3810000" cy="26077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1"/>
            <a:ext cx="8534400" cy="990600"/>
          </a:xfrm>
        </p:spPr>
        <p:txBody>
          <a:bodyPr/>
          <a:lstStyle/>
          <a:p>
            <a:r>
              <a:rPr lang="en-US" sz="3200" dirty="0" smtClean="0"/>
              <a:t>Platform Performance Evaluation :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monthly O</a:t>
            </a:r>
            <a:r>
              <a:rPr lang="en-US" sz="20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>
                <a:solidFill>
                  <a:srgbClr val="FF0000"/>
                </a:solidFill>
              </a:rPr>
              <a:t> analysis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158345"/>
            <a:ext cx="184731" cy="31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853127"/>
              </p:ext>
            </p:extLst>
          </p:nvPr>
        </p:nvGraphicFramePr>
        <p:xfrm>
          <a:off x="304800" y="1524000"/>
          <a:ext cx="4267200" cy="263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0" name="Acrobat Document" r:id="rId8" imgW="6172200" imgH="4457700" progId="AcroExch.Document.11">
                  <p:embed/>
                </p:oleObj>
              </mc:Choice>
              <mc:Fallback>
                <p:oleObj name="Acrobat Document" r:id="rId8" imgW="6172200" imgH="44577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4267200" cy="2637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746025"/>
              </p:ext>
            </p:extLst>
          </p:nvPr>
        </p:nvGraphicFramePr>
        <p:xfrm>
          <a:off x="4953000" y="1524000"/>
          <a:ext cx="3798276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1" name="Acrobat Document" r:id="rId10" imgW="6172200" imgH="4457700" progId="AcroExch.Document.11">
                  <p:embed/>
                </p:oleObj>
              </mc:Choice>
              <mc:Fallback>
                <p:oleObj name="Acrobat Document" r:id="rId10" imgW="6172200" imgH="44577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53000" y="1524000"/>
                        <a:ext cx="3798276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733426" y="1688290"/>
            <a:ext cx="6858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USA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23901" y="5867400"/>
            <a:ext cx="6858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USA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34000" y="5867400"/>
            <a:ext cx="12954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Canada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34000" y="1676400"/>
            <a:ext cx="11430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Canada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4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330519"/>
              </p:ext>
            </p:extLst>
          </p:nvPr>
        </p:nvGraphicFramePr>
        <p:xfrm>
          <a:off x="4762500" y="1524000"/>
          <a:ext cx="37719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6" name="Acrobat Document" r:id="rId4" imgW="8223120" imgH="5938920" progId="AcroExch.Document.11">
                  <p:embed/>
                </p:oleObj>
              </mc:Choice>
              <mc:Fallback>
                <p:oleObj name="Acrobat Document" r:id="rId4" imgW="8223120" imgH="5938920" progId="AcroExch.Document.11">
                  <p:embed/>
                  <p:pic>
                    <p:nvPicPr>
                      <p:cNvPr id="0" name="Obje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1524000"/>
                        <a:ext cx="37719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946991"/>
              </p:ext>
            </p:extLst>
          </p:nvPr>
        </p:nvGraphicFramePr>
        <p:xfrm>
          <a:off x="304800" y="4038600"/>
          <a:ext cx="4038600" cy="2734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Acrobat Document" r:id="rId6" imgW="6172200" imgH="4457700" progId="AcroExch.Document.11">
                  <p:embed/>
                </p:oleObj>
              </mc:Choice>
              <mc:Fallback>
                <p:oleObj name="Acrobat Document" r:id="rId6" imgW="6172200" imgH="44577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" y="4038600"/>
                        <a:ext cx="4038600" cy="2734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712760"/>
              </p:ext>
            </p:extLst>
          </p:nvPr>
        </p:nvGraphicFramePr>
        <p:xfrm>
          <a:off x="4744389" y="4038600"/>
          <a:ext cx="3790011" cy="273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8" name="Acrobat Document" r:id="rId8" imgW="6172200" imgH="4457700" progId="AcroExch.Document.11">
                  <p:embed/>
                </p:oleObj>
              </mc:Choice>
              <mc:Fallback>
                <p:oleObj name="Acrobat Document" r:id="rId8" imgW="6172200" imgH="44577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44389" y="4038600"/>
                        <a:ext cx="3790011" cy="2737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02213"/>
              </p:ext>
            </p:extLst>
          </p:nvPr>
        </p:nvGraphicFramePr>
        <p:xfrm>
          <a:off x="304800" y="1549400"/>
          <a:ext cx="41910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Acrobat Document" r:id="rId10" imgW="6172200" imgH="4457700" progId="AcroExch.Document.11">
                  <p:embed/>
                </p:oleObj>
              </mc:Choice>
              <mc:Fallback>
                <p:oleObj name="Acrobat Document" r:id="rId10" imgW="6172200" imgH="44577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04800" y="1549400"/>
                        <a:ext cx="4191000" cy="26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158345"/>
            <a:ext cx="184731" cy="31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2" name="ZoneTexte 11"/>
          <p:cNvSpPr txBox="1"/>
          <p:nvPr/>
        </p:nvSpPr>
        <p:spPr>
          <a:xfrm>
            <a:off x="685800" y="1676400"/>
            <a:ext cx="6858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USA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5800" y="4267200"/>
            <a:ext cx="6858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USA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257800" y="4407710"/>
            <a:ext cx="12192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Canada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34000" y="1734817"/>
            <a:ext cx="11430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2">
                    <a:lumMod val="50000"/>
                  </a:schemeClr>
                </a:solidFill>
              </a:rPr>
              <a:t>Canada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57200" y="228601"/>
            <a:ext cx="8610600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3200" kern="0" dirty="0" smtClean="0"/>
              <a:t>Platform Performance </a:t>
            </a:r>
            <a:r>
              <a:rPr lang="en-US" sz="3200" dirty="0"/>
              <a:t>Evaluation </a:t>
            </a:r>
            <a:r>
              <a:rPr lang="en-US" sz="3200" kern="0" dirty="0" smtClean="0"/>
              <a:t>:</a:t>
            </a:r>
          </a:p>
          <a:p>
            <a:r>
              <a:rPr lang="en-US" sz="3200" kern="0" dirty="0" smtClean="0"/>
              <a:t> </a:t>
            </a:r>
            <a:r>
              <a:rPr lang="en-US" sz="3200" kern="0" dirty="0" smtClean="0">
                <a:solidFill>
                  <a:srgbClr val="FF0000"/>
                </a:solidFill>
              </a:rPr>
              <a:t>monthly PM</a:t>
            </a:r>
            <a:r>
              <a:rPr lang="en-US" sz="2000" kern="0" dirty="0" smtClean="0">
                <a:solidFill>
                  <a:srgbClr val="FF0000"/>
                </a:solidFill>
              </a:rPr>
              <a:t>2.5</a:t>
            </a:r>
            <a:r>
              <a:rPr lang="en-US" sz="3200" kern="0" dirty="0" smtClean="0">
                <a:solidFill>
                  <a:srgbClr val="FF0000"/>
                </a:solidFill>
              </a:rPr>
              <a:t> analysis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4724400" y="1524000"/>
            <a:ext cx="3675401" cy="3059890"/>
            <a:chOff x="4724400" y="1524000"/>
            <a:chExt cx="3675401" cy="3059890"/>
          </a:xfrm>
        </p:grpSpPr>
        <p:graphicFrame>
          <p:nvGraphicFramePr>
            <p:cNvPr id="5" name="Obje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0875655"/>
                </p:ext>
              </p:extLst>
            </p:nvPr>
          </p:nvGraphicFramePr>
          <p:xfrm>
            <a:off x="4724400" y="1524000"/>
            <a:ext cx="3675401" cy="25443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60" name="Acrobat Document" r:id="rId12" imgW="6172200" imgH="4457700" progId="AcroExch.Document.11">
                    <p:embed/>
                  </p:oleObj>
                </mc:Choice>
                <mc:Fallback>
                  <p:oleObj name="Acrobat Document" r:id="rId12" imgW="6172200" imgH="4457700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724400" y="1524000"/>
                          <a:ext cx="3675401" cy="25443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ZoneTexte 21"/>
            <p:cNvSpPr txBox="1"/>
            <p:nvPr/>
          </p:nvSpPr>
          <p:spPr>
            <a:xfrm>
              <a:off x="5257800" y="1968097"/>
              <a:ext cx="685800" cy="316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solidFill>
                    <a:schemeClr val="accent2">
                      <a:lumMod val="50000"/>
                    </a:schemeClr>
                  </a:solidFill>
                </a:rPr>
                <a:t>BC</a:t>
              </a:r>
              <a:endParaRPr lang="en-CA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6858000" y="1600200"/>
              <a:ext cx="304800" cy="2983690"/>
              <a:chOff x="6858000" y="1600200"/>
              <a:chExt cx="304800" cy="2983690"/>
            </a:xfrm>
          </p:grpSpPr>
          <p:sp>
            <p:nvSpPr>
              <p:cNvPr id="21" name="Ellipse 20"/>
              <p:cNvSpPr/>
              <p:nvPr/>
            </p:nvSpPr>
            <p:spPr bwMode="auto">
              <a:xfrm>
                <a:off x="6858000" y="1600200"/>
                <a:ext cx="304800" cy="381000"/>
              </a:xfrm>
              <a:prstGeom prst="ellipse">
                <a:avLst/>
              </a:prstGeom>
              <a:noFill/>
              <a:ln w="2857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ct val="81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/>
                </a:pPr>
                <a:endParaRPr kumimoji="0" lang="en-CA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24" name="Connecteur droit avec flèche 23"/>
              <p:cNvCxnSpPr/>
              <p:nvPr/>
            </p:nvCxnSpPr>
            <p:spPr bwMode="auto">
              <a:xfrm>
                <a:off x="7010400" y="2051507"/>
                <a:ext cx="152400" cy="2532383"/>
              </a:xfrm>
              <a:prstGeom prst="straightConnector1">
                <a:avLst/>
              </a:prstGeom>
              <a:solidFill>
                <a:srgbClr val="00B8FF"/>
              </a:solidFill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08519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374268"/>
              </p:ext>
            </p:extLst>
          </p:nvPr>
        </p:nvGraphicFramePr>
        <p:xfrm>
          <a:off x="381001" y="1676400"/>
          <a:ext cx="4507914" cy="260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4" name="Acrobat Document" r:id="rId4" imgW="8223120" imgH="5938920" progId="AcroExch.Document.11">
                  <p:embed/>
                </p:oleObj>
              </mc:Choice>
              <mc:Fallback>
                <p:oleObj name="Acrobat Document" r:id="rId4" imgW="8223120" imgH="5938920" progId="AcroExch.Document.11">
                  <p:embed/>
                  <p:pic>
                    <p:nvPicPr>
                      <p:cNvPr id="0" name="Obje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676400"/>
                        <a:ext cx="4507914" cy="2604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228601"/>
            <a:ext cx="8077200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3200" kern="0" dirty="0" smtClean="0"/>
              <a:t>Platform Performance Evaluation :</a:t>
            </a:r>
          </a:p>
          <a:p>
            <a:r>
              <a:rPr lang="en-US" sz="3200" kern="0" dirty="0" smtClean="0">
                <a:solidFill>
                  <a:srgbClr val="FF3300"/>
                </a:solidFill>
              </a:rPr>
              <a:t>O</a:t>
            </a:r>
            <a:r>
              <a:rPr lang="en-US" sz="2000" kern="0" dirty="0" smtClean="0">
                <a:solidFill>
                  <a:srgbClr val="FF3300"/>
                </a:solidFill>
              </a:rPr>
              <a:t>3</a:t>
            </a:r>
            <a:r>
              <a:rPr lang="en-US" sz="3200" kern="0" dirty="0" smtClean="0">
                <a:solidFill>
                  <a:srgbClr val="FF3300"/>
                </a:solidFill>
              </a:rPr>
              <a:t> and </a:t>
            </a:r>
            <a:r>
              <a:rPr lang="en-US" sz="3200" kern="0" dirty="0" smtClean="0">
                <a:solidFill>
                  <a:srgbClr val="FF0000"/>
                </a:solidFill>
              </a:rPr>
              <a:t>PM</a:t>
            </a:r>
            <a:r>
              <a:rPr lang="en-US" sz="2000" kern="0" dirty="0" smtClean="0">
                <a:solidFill>
                  <a:srgbClr val="FF0000"/>
                </a:solidFill>
              </a:rPr>
              <a:t>2.5  </a:t>
            </a:r>
            <a:r>
              <a:rPr lang="en-US" sz="3200" kern="0" dirty="0" smtClean="0">
                <a:solidFill>
                  <a:srgbClr val="FF0000"/>
                </a:solidFill>
              </a:rPr>
              <a:t>daily</a:t>
            </a:r>
            <a:r>
              <a:rPr lang="en-US" sz="3200" kern="0" dirty="0" smtClean="0"/>
              <a:t> </a:t>
            </a:r>
            <a:r>
              <a:rPr lang="en-US" sz="3200" kern="0" dirty="0" smtClean="0">
                <a:solidFill>
                  <a:srgbClr val="FF0000"/>
                </a:solidFill>
              </a:rPr>
              <a:t>time series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7900" y="1447800"/>
            <a:ext cx="1104900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 smtClean="0">
                <a:solidFill>
                  <a:srgbClr val="FF0000"/>
                </a:solidFill>
              </a:rPr>
              <a:t>O</a:t>
            </a:r>
            <a:r>
              <a:rPr lang="en-US" kern="0" dirty="0" smtClean="0">
                <a:solidFill>
                  <a:srgbClr val="FF0000"/>
                </a:solidFill>
              </a:rPr>
              <a:t>3</a:t>
            </a:r>
            <a:endParaRPr lang="en-US" sz="2400" kern="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539846"/>
              </p:ext>
            </p:extLst>
          </p:nvPr>
        </p:nvGraphicFramePr>
        <p:xfrm>
          <a:off x="4611688" y="1652588"/>
          <a:ext cx="4532312" cy="272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Acrobat Document" r:id="rId6" imgW="8223120" imgH="5938920" progId="AcroExch.Document.11">
                  <p:embed/>
                </p:oleObj>
              </mc:Choice>
              <mc:Fallback>
                <p:oleObj name="Acrobat Document" r:id="rId6" imgW="8223120" imgH="5938920" progId="AcroExch.Document.11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1652588"/>
                        <a:ext cx="4532312" cy="272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471853"/>
              </p:ext>
            </p:extLst>
          </p:nvPr>
        </p:nvGraphicFramePr>
        <p:xfrm>
          <a:off x="390525" y="3790951"/>
          <a:ext cx="4447422" cy="280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Acrobat Document" r:id="rId8" imgW="8223120" imgH="5938920" progId="AcroExch.Document.11">
                  <p:embed/>
                </p:oleObj>
              </mc:Choice>
              <mc:Fallback>
                <p:oleObj name="Acrobat Document" r:id="rId8" imgW="8223120" imgH="5938920" progId="AcroExch.Document.11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3790951"/>
                        <a:ext cx="4447422" cy="280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286500" y="1447800"/>
            <a:ext cx="1104900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</a:rPr>
              <a:t>PM</a:t>
            </a:r>
            <a:r>
              <a:rPr lang="en-US" kern="0" dirty="0">
                <a:solidFill>
                  <a:srgbClr val="FF0000"/>
                </a:solidFill>
              </a:rPr>
              <a:t>2.5</a:t>
            </a:r>
            <a:endParaRPr lang="en-US" sz="2400" kern="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36176"/>
              </p:ext>
            </p:extLst>
          </p:nvPr>
        </p:nvGraphicFramePr>
        <p:xfrm>
          <a:off x="4648199" y="3841437"/>
          <a:ext cx="4495801" cy="278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Acrobat Document" r:id="rId10" imgW="8223120" imgH="5938920" progId="AcroExch.Document.11">
                  <p:embed/>
                </p:oleObj>
              </mc:Choice>
              <mc:Fallback>
                <p:oleObj name="Acrobat Document" r:id="rId10" imgW="8223120" imgH="5938920" progId="AcroExch.Document.11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199" y="3841437"/>
                        <a:ext cx="4495801" cy="2787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3"/>
          <p:cNvSpPr txBox="1"/>
          <p:nvPr/>
        </p:nvSpPr>
        <p:spPr>
          <a:xfrm>
            <a:off x="8784799" y="2421233"/>
            <a:ext cx="359201" cy="8235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CA" sz="1400" dirty="0">
                <a:solidFill>
                  <a:schemeClr val="accent2">
                    <a:lumMod val="50000"/>
                  </a:schemeClr>
                </a:solidFill>
              </a:rPr>
              <a:t>Canada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784799" y="4648200"/>
            <a:ext cx="359201" cy="82358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CA" sz="1400" dirty="0" smtClean="0">
                <a:solidFill>
                  <a:schemeClr val="accent2">
                    <a:lumMod val="50000"/>
                  </a:schemeClr>
                </a:solidFill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29567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381000"/>
            <a:ext cx="80772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3200" kern="0" dirty="0"/>
              <a:t>Platform </a:t>
            </a:r>
            <a:r>
              <a:rPr lang="en-US" sz="3200" kern="0" dirty="0" smtClean="0"/>
              <a:t>Performance Evaluation </a:t>
            </a:r>
            <a:r>
              <a:rPr lang="en-US" sz="3200" kern="0" dirty="0"/>
              <a:t>: </a:t>
            </a:r>
            <a:r>
              <a:rPr lang="en-US" sz="3200" kern="0" dirty="0" smtClean="0">
                <a:solidFill>
                  <a:srgbClr val="FF0000"/>
                </a:solidFill>
              </a:rPr>
              <a:t>O</a:t>
            </a:r>
            <a:r>
              <a:rPr lang="en-US" sz="2000" kern="0" dirty="0" smtClean="0">
                <a:solidFill>
                  <a:srgbClr val="FF0000"/>
                </a:solidFill>
              </a:rPr>
              <a:t>3</a:t>
            </a:r>
            <a:endParaRPr lang="en-US" sz="3200" kern="0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9" y="1600199"/>
            <a:ext cx="4439539" cy="4724401"/>
          </a:xfr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0238" y="1524000"/>
            <a:ext cx="4573761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97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4000"/>
            <a:ext cx="4648200" cy="4419600"/>
          </a:xfr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2000" y="609600"/>
            <a:ext cx="80772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3200" kern="0" dirty="0"/>
              <a:t>Platform Performance </a:t>
            </a:r>
            <a:r>
              <a:rPr lang="en-US" sz="3200" kern="0" dirty="0" smtClean="0"/>
              <a:t>Evaluation: </a:t>
            </a:r>
          </a:p>
          <a:p>
            <a:r>
              <a:rPr lang="en-US" sz="3200" kern="0" dirty="0" smtClean="0">
                <a:solidFill>
                  <a:srgbClr val="FF0000"/>
                </a:solidFill>
              </a:rPr>
              <a:t>O</a:t>
            </a:r>
            <a:r>
              <a:rPr lang="en-US" sz="2000" kern="0" dirty="0" smtClean="0">
                <a:solidFill>
                  <a:srgbClr val="FF0000"/>
                </a:solidFill>
              </a:rPr>
              <a:t>3</a:t>
            </a:r>
            <a:r>
              <a:rPr lang="en-US" sz="3200" kern="0" dirty="0" smtClean="0">
                <a:solidFill>
                  <a:srgbClr val="FF0000"/>
                </a:solidFill>
              </a:rPr>
              <a:t> and </a:t>
            </a:r>
            <a:r>
              <a:rPr lang="en-US" sz="3200" kern="0" dirty="0">
                <a:solidFill>
                  <a:srgbClr val="FF0000"/>
                </a:solidFill>
              </a:rPr>
              <a:t>PM</a:t>
            </a:r>
            <a:r>
              <a:rPr lang="en-US" sz="2000" kern="0" dirty="0">
                <a:solidFill>
                  <a:srgbClr val="FF0000"/>
                </a:solidFill>
              </a:rPr>
              <a:t>2.5</a:t>
            </a:r>
            <a:endParaRPr lang="en-US" sz="3200" kern="0" dirty="0">
              <a:solidFill>
                <a:srgbClr val="FF0000"/>
              </a:solidFill>
            </a:endParaRPr>
          </a:p>
          <a:p>
            <a:endParaRPr lang="en-US" sz="3200" kern="0" dirty="0">
              <a:solidFill>
                <a:srgbClr val="FF0000"/>
              </a:solidFill>
            </a:endParaRP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0410" y="1524000"/>
            <a:ext cx="4543590" cy="441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03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4419600" cy="4301745"/>
          </a:xfrm>
          <a:ln>
            <a:solidFill>
              <a:srgbClr val="00B0F0"/>
            </a:solidFill>
          </a:ln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3023" y="1524001"/>
            <a:ext cx="4420977" cy="4343400"/>
          </a:xfrm>
          <a:prstGeom prst="rect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  <a:effectLst/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609600"/>
            <a:ext cx="8077200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3200" kern="0" dirty="0"/>
              <a:t>Platform Performance </a:t>
            </a:r>
            <a:r>
              <a:rPr lang="en-US" sz="3200" kern="0" dirty="0" smtClean="0"/>
              <a:t>Evaluation :</a:t>
            </a:r>
          </a:p>
          <a:p>
            <a:r>
              <a:rPr lang="en-US" sz="3200" kern="0" dirty="0" smtClean="0">
                <a:solidFill>
                  <a:srgbClr val="FF0000"/>
                </a:solidFill>
              </a:rPr>
              <a:t>O</a:t>
            </a:r>
            <a:r>
              <a:rPr lang="en-US" sz="2000" kern="0" dirty="0" smtClean="0">
                <a:solidFill>
                  <a:srgbClr val="FF0000"/>
                </a:solidFill>
              </a:rPr>
              <a:t>3</a:t>
            </a:r>
            <a:r>
              <a:rPr lang="en-US" sz="3200" kern="0" dirty="0" smtClean="0">
                <a:solidFill>
                  <a:srgbClr val="FF0000"/>
                </a:solidFill>
              </a:rPr>
              <a:t> and </a:t>
            </a:r>
            <a:r>
              <a:rPr lang="en-US" sz="3200" kern="0" dirty="0">
                <a:solidFill>
                  <a:srgbClr val="FF0000"/>
                </a:solidFill>
              </a:rPr>
              <a:t>PM</a:t>
            </a:r>
            <a:r>
              <a:rPr lang="en-US" sz="2000" kern="0" dirty="0">
                <a:solidFill>
                  <a:srgbClr val="FF0000"/>
                </a:solidFill>
              </a:rPr>
              <a:t>2.5</a:t>
            </a:r>
            <a:endParaRPr lang="en-US" sz="3200" kern="0" dirty="0">
              <a:solidFill>
                <a:srgbClr val="FF0000"/>
              </a:solidFill>
            </a:endParaRPr>
          </a:p>
          <a:p>
            <a:endParaRPr lang="en-US" sz="32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8305800" cy="914400"/>
          </a:xfrm>
        </p:spPr>
        <p:txBody>
          <a:bodyPr/>
          <a:lstStyle/>
          <a:p>
            <a:r>
              <a:rPr lang="en-US" sz="3200" dirty="0" smtClean="0"/>
              <a:t>Conclusion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295400"/>
            <a:ext cx="8305800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600"/>
              </a:spcBef>
              <a:buClr>
                <a:srgbClr val="FF0000"/>
              </a:buClr>
              <a:buSzPct val="120000"/>
            </a:pPr>
            <a:r>
              <a:rPr lang="en-CA" sz="2000" i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Tx/>
              <a:buChar char="-"/>
            </a:pP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Preliminary results indicate that for </a:t>
            </a:r>
            <a:r>
              <a:rPr lang="en-CA" sz="2400" kern="0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CA" sz="2400" kern="0" baseline="-25000" dirty="0">
                <a:solidFill>
                  <a:schemeClr val="accent2">
                    <a:lumMod val="50000"/>
                  </a:schemeClr>
                </a:solidFill>
              </a:rPr>
              <a:t>3</a:t>
            </a:r>
            <a:r>
              <a:rPr lang="en-CA" sz="2400" kern="0" dirty="0">
                <a:solidFill>
                  <a:schemeClr val="accent2">
                    <a:lumMod val="50000"/>
                  </a:schemeClr>
                </a:solidFill>
              </a:rPr>
              <a:t> and </a:t>
            </a: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</a:rPr>
              <a:t>NO</a:t>
            </a:r>
            <a:r>
              <a:rPr lang="en-CA" sz="2400" kern="0" baseline="-250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results </a:t>
            </a: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are comparable to 2006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Tx/>
              <a:buChar char="-"/>
            </a:pP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Changes done seems to have impacted more PM</a:t>
            </a:r>
            <a:r>
              <a:rPr lang="en-CA" sz="2400" kern="0" baseline="-25000" dirty="0" smtClean="0">
                <a:solidFill>
                  <a:schemeClr val="accent2">
                    <a:lumMod val="50000"/>
                  </a:schemeClr>
                </a:solidFill>
              </a:rPr>
              <a:t>2.5</a:t>
            </a:r>
            <a:endParaRPr lang="en-CA" sz="2400" kern="0" baseline="-250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Tx/>
              <a:buChar char="-"/>
            </a:pP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New tools will help us dig more to understand better our model behavior.</a:t>
            </a:r>
            <a:endParaRPr lang="en-CA" sz="2400" kern="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Tx/>
              <a:buChar char="-"/>
            </a:pPr>
            <a:endParaRPr lang="en-CA" sz="2400" b="1" kern="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6762" y="457200"/>
            <a:ext cx="8148638" cy="757237"/>
          </a:xfrm>
        </p:spPr>
        <p:txBody>
          <a:bodyPr/>
          <a:lstStyle/>
          <a:p>
            <a:r>
              <a:rPr lang="en-US" sz="3200" dirty="0" smtClean="0"/>
              <a:t>Talk outline</a:t>
            </a:r>
            <a:endParaRPr lang="en-US" sz="3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400" y="1219200"/>
            <a:ext cx="8229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600"/>
              </a:spcBef>
              <a:buClr>
                <a:srgbClr val="FF0000"/>
              </a:buClr>
              <a:buSzPct val="120000"/>
            </a:pPr>
            <a:endParaRPr lang="fr-FR" sz="3200" i="1" u="sng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914400" lvl="1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EC’s</a:t>
            </a:r>
            <a:r>
              <a:rPr lang="fr-FR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air </a:t>
            </a:r>
            <a:r>
              <a:rPr lang="fr-FR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quality</a:t>
            </a:r>
            <a:r>
              <a:rPr lang="fr-FR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modelling</a:t>
            </a:r>
            <a:r>
              <a:rPr lang="fr-FR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platform</a:t>
            </a:r>
            <a:r>
              <a:rPr lang="fr-FR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fr-FR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policy</a:t>
            </a:r>
            <a:r>
              <a:rPr lang="fr-FR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applications</a:t>
            </a:r>
          </a:p>
          <a:p>
            <a:pPr marL="914400" lvl="1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fr-FR" sz="28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914400" lvl="1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Migration to base </a:t>
            </a:r>
            <a:r>
              <a:rPr lang="fr-FR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year</a:t>
            </a:r>
            <a:r>
              <a:rPr lang="fr-FR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2010 </a:t>
            </a:r>
          </a:p>
          <a:p>
            <a:pPr marL="1371600" lvl="2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fr-FR" sz="28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914400" lvl="1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2010 </a:t>
            </a:r>
            <a:r>
              <a:rPr lang="fr-FR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platform</a:t>
            </a:r>
            <a:r>
              <a:rPr lang="fr-FR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evaluation</a:t>
            </a:r>
            <a:endParaRPr lang="fr-FR" sz="28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914400" lvl="1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fr-FR" sz="28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914400" lvl="1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Summary</a:t>
            </a:r>
            <a:r>
              <a:rPr lang="fr-FR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28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&amp; Future </a:t>
            </a:r>
            <a:r>
              <a:rPr lang="fr-FR" sz="2800" kern="0" dirty="0" err="1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Work</a:t>
            </a:r>
            <a:endParaRPr lang="fr-FR" sz="28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03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8305800" cy="914400"/>
          </a:xfrm>
        </p:spPr>
        <p:txBody>
          <a:bodyPr/>
          <a:lstStyle/>
          <a:p>
            <a:r>
              <a:rPr lang="en-US" sz="3200" dirty="0" smtClean="0"/>
              <a:t>Future </a:t>
            </a:r>
            <a:r>
              <a:rPr lang="en-US" sz="3200" dirty="0" smtClean="0"/>
              <a:t>Work </a:t>
            </a:r>
            <a:endParaRPr lang="en-US" sz="3200" u="sng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1295400"/>
            <a:ext cx="8305800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ts val="600"/>
              </a:spcBef>
              <a:buClr>
                <a:srgbClr val="FF0000"/>
              </a:buClr>
              <a:buSzPct val="120000"/>
            </a:pPr>
            <a:r>
              <a:rPr lang="en-CA" sz="2000" i="1" u="sng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Tx/>
              <a:buChar char="-"/>
            </a:pP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Evaluate 15-km </a:t>
            </a: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resolution base case runs using near real time observations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Tx/>
              <a:buChar char="-"/>
            </a:pP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Evaluate </a:t>
            </a: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45 km continental run and the 15 km run using </a:t>
            </a: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QA/QC datasets</a:t>
            </a:r>
            <a:endParaRPr lang="en-CA" sz="2400" kern="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Tx/>
              <a:buChar char="-"/>
            </a:pP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Compare model </a:t>
            </a: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performance at different grid resolution: </a:t>
            </a: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45km vs 22.5 km vs 15 </a:t>
            </a: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km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Tx/>
              <a:buChar char="-"/>
            </a:pPr>
            <a:r>
              <a:rPr lang="en-CA" sz="2400" kern="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Evaluate intermediate steps to isolate the main source of change (meteorology, emissions, model updates)</a:t>
            </a:r>
            <a:endParaRPr lang="en-CA" sz="2400" kern="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Tx/>
              <a:buChar char="-"/>
            </a:pPr>
            <a:endParaRPr lang="en-CA" sz="2400" kern="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Tx/>
              <a:buChar char="-"/>
            </a:pPr>
            <a:endParaRPr lang="en-CA" sz="2400" kern="0" dirty="0" smtClean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14387" y="3048000"/>
            <a:ext cx="8148638" cy="1295400"/>
          </a:xfrm>
        </p:spPr>
        <p:txBody>
          <a:bodyPr/>
          <a:lstStyle/>
          <a:p>
            <a:r>
              <a:rPr lang="fr-CA" sz="4000" dirty="0" err="1" smtClean="0"/>
              <a:t>Ackowlegment</a:t>
            </a:r>
            <a:r>
              <a:rPr lang="fr-CA" sz="4000" dirty="0" smtClean="0"/>
              <a:t> to the REQA team</a:t>
            </a:r>
          </a:p>
          <a:p>
            <a:pPr marL="0" indent="0">
              <a:buNone/>
            </a:pPr>
            <a:endParaRPr lang="fr-CA" sz="4000" dirty="0" smtClean="0"/>
          </a:p>
          <a:p>
            <a:pPr marL="0" indent="0">
              <a:buNone/>
            </a:pPr>
            <a:endParaRPr lang="fr-CA" sz="4000" dirty="0"/>
          </a:p>
          <a:p>
            <a:r>
              <a:rPr lang="fr-CA" sz="4000" dirty="0" err="1" smtClean="0"/>
              <a:t>Thank</a:t>
            </a:r>
            <a:r>
              <a:rPr lang="fr-CA" sz="4000" dirty="0" smtClean="0"/>
              <a:t> </a:t>
            </a:r>
            <a:r>
              <a:rPr lang="fr-CA" sz="4000" dirty="0" err="1" smtClean="0"/>
              <a:t>you</a:t>
            </a:r>
            <a:r>
              <a:rPr lang="fr-CA" sz="4000" dirty="0" smtClean="0"/>
              <a:t> for </a:t>
            </a:r>
            <a:r>
              <a:rPr lang="fr-CA" sz="4000" dirty="0" err="1" smtClean="0"/>
              <a:t>your</a:t>
            </a:r>
            <a:r>
              <a:rPr lang="fr-CA" sz="4000" dirty="0" smtClean="0"/>
              <a:t> attention!</a:t>
            </a:r>
            <a:endParaRPr lang="fr-CA" sz="4000" dirty="0"/>
          </a:p>
        </p:txBody>
      </p:sp>
      <p:pic>
        <p:nvPicPr>
          <p:cNvPr id="20482" name="Picture 2" descr="C:\Users\cousineaus\Documents\gestion\chef REQA - 20130408 - 20140404\RH\20150430_REQ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5" b="38143"/>
          <a:stretch/>
        </p:blipFill>
        <p:spPr bwMode="auto">
          <a:xfrm>
            <a:off x="3810000" y="152400"/>
            <a:ext cx="5181600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10000" y="2051454"/>
            <a:ext cx="5334000" cy="54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err="1" smtClean="0">
                <a:solidFill>
                  <a:schemeClr val="tx1"/>
                </a:solidFill>
              </a:rPr>
              <a:t>Calin</a:t>
            </a:r>
            <a:r>
              <a:rPr lang="fr-CA" sz="1200" dirty="0" smtClean="0">
                <a:solidFill>
                  <a:schemeClr val="tx1"/>
                </a:solidFill>
              </a:rPr>
              <a:t> </a:t>
            </a:r>
            <a:r>
              <a:rPr lang="fr-CA" sz="1200" dirty="0" err="1" smtClean="0">
                <a:solidFill>
                  <a:schemeClr val="tx1"/>
                </a:solidFill>
              </a:rPr>
              <a:t>Zaganescu</a:t>
            </a:r>
            <a:r>
              <a:rPr lang="fr-CA" sz="1200" dirty="0" smtClean="0">
                <a:solidFill>
                  <a:schemeClr val="tx1"/>
                </a:solidFill>
              </a:rPr>
              <a:t>, Jacinthe Racine, </a:t>
            </a:r>
            <a:r>
              <a:rPr lang="fr-CA" sz="1200" dirty="0" err="1" smtClean="0">
                <a:solidFill>
                  <a:schemeClr val="tx1"/>
                </a:solidFill>
              </a:rPr>
              <a:t>Nedka</a:t>
            </a:r>
            <a:r>
              <a:rPr lang="fr-CA" sz="1200" dirty="0" smtClean="0">
                <a:solidFill>
                  <a:schemeClr val="tx1"/>
                </a:solidFill>
              </a:rPr>
              <a:t> </a:t>
            </a:r>
            <a:r>
              <a:rPr lang="fr-CA" sz="1200" dirty="0" err="1" smtClean="0">
                <a:solidFill>
                  <a:schemeClr val="tx1"/>
                </a:solidFill>
              </a:rPr>
              <a:t>Pentcheva</a:t>
            </a:r>
            <a:r>
              <a:rPr lang="fr-CA" sz="1200" dirty="0" smtClean="0">
                <a:solidFill>
                  <a:schemeClr val="tx1"/>
                </a:solidFill>
              </a:rPr>
              <a:t>, (me), Annie Duhamel, Mourad </a:t>
            </a:r>
            <a:r>
              <a:rPr lang="fr-CA" sz="1200" dirty="0" err="1" smtClean="0">
                <a:solidFill>
                  <a:schemeClr val="tx1"/>
                </a:solidFill>
              </a:rPr>
              <a:t>Sassi</a:t>
            </a:r>
            <a:r>
              <a:rPr lang="fr-CA" sz="1200" dirty="0" smtClean="0">
                <a:solidFill>
                  <a:schemeClr val="tx1"/>
                </a:solidFill>
              </a:rPr>
              <a:t>, </a:t>
            </a:r>
            <a:r>
              <a:rPr lang="fr-CA" sz="1200" dirty="0" err="1" smtClean="0">
                <a:solidFill>
                  <a:schemeClr val="tx1"/>
                </a:solidFill>
              </a:rPr>
              <a:t>Mehrez</a:t>
            </a:r>
            <a:r>
              <a:rPr lang="fr-CA" sz="1200" dirty="0" smtClean="0">
                <a:solidFill>
                  <a:schemeClr val="tx1"/>
                </a:solidFill>
              </a:rPr>
              <a:t> </a:t>
            </a:r>
            <a:r>
              <a:rPr lang="fr-CA" sz="1200" dirty="0" err="1" smtClean="0">
                <a:solidFill>
                  <a:schemeClr val="tx1"/>
                </a:solidFill>
              </a:rPr>
              <a:t>Samaali</a:t>
            </a:r>
            <a:r>
              <a:rPr lang="fr-CA" sz="1200" dirty="0" smtClean="0">
                <a:solidFill>
                  <a:schemeClr val="tx1"/>
                </a:solidFill>
              </a:rPr>
              <a:t>, Rodrigo Munoz-</a:t>
            </a:r>
            <a:r>
              <a:rPr lang="fr-CA" sz="1200" dirty="0" err="1" smtClean="0">
                <a:solidFill>
                  <a:schemeClr val="tx1"/>
                </a:solidFill>
              </a:rPr>
              <a:t>Alpizar</a:t>
            </a:r>
            <a:r>
              <a:rPr lang="fr-CA" sz="1200" dirty="0" smtClean="0">
                <a:solidFill>
                  <a:schemeClr val="tx1"/>
                </a:solidFill>
              </a:rPr>
              <a:t>. Not in </a:t>
            </a:r>
            <a:r>
              <a:rPr lang="fr-CA" sz="1200" dirty="0" err="1" smtClean="0">
                <a:solidFill>
                  <a:schemeClr val="tx1"/>
                </a:solidFill>
              </a:rPr>
              <a:t>picture</a:t>
            </a:r>
            <a:r>
              <a:rPr lang="fr-CA" sz="1200" dirty="0" smtClean="0">
                <a:solidFill>
                  <a:schemeClr val="tx1"/>
                </a:solidFill>
              </a:rPr>
              <a:t> Sylvain Ménard.</a:t>
            </a:r>
            <a:endParaRPr lang="fr-CA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22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4555"/>
              </p:ext>
            </p:extLst>
          </p:nvPr>
        </p:nvGraphicFramePr>
        <p:xfrm>
          <a:off x="971600" y="1628800"/>
          <a:ext cx="2880321" cy="1346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4776"/>
                <a:gridCol w="622772"/>
                <a:gridCol w="62277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NAPS station type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PM</a:t>
                      </a:r>
                      <a:r>
                        <a:rPr lang="en-US" sz="1000" b="1" u="none" strike="noStrike" dirty="0" smtClean="0">
                          <a:effectLst/>
                        </a:rPr>
                        <a:t>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O</a:t>
                      </a:r>
                      <a:r>
                        <a:rPr lang="en-US" sz="900" b="1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Residential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Commercial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Industrial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Agricultural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Forest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effectLst/>
                        </a:rPr>
                        <a:t>Undeveloped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51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077200" cy="990600"/>
          </a:xfrm>
        </p:spPr>
        <p:txBody>
          <a:bodyPr/>
          <a:lstStyle/>
          <a:p>
            <a:r>
              <a:rPr lang="en-US" sz="3200" dirty="0" smtClean="0"/>
              <a:t>Number of stations and ‘’</a:t>
            </a:r>
            <a:r>
              <a:rPr lang="en-US" sz="3200" dirty="0" err="1" smtClean="0"/>
              <a:t>obs</a:t>
            </a:r>
            <a:r>
              <a:rPr lang="en-US" sz="3200" dirty="0" smtClean="0"/>
              <a:t>-mod’’ pairs: </a:t>
            </a:r>
            <a:r>
              <a:rPr lang="en-US" sz="3200" dirty="0" smtClean="0">
                <a:solidFill>
                  <a:srgbClr val="FF0000"/>
                </a:solidFill>
              </a:rPr>
              <a:t>O3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812260"/>
              </p:ext>
            </p:extLst>
          </p:nvPr>
        </p:nvGraphicFramePr>
        <p:xfrm>
          <a:off x="838200" y="1676400"/>
          <a:ext cx="8001000" cy="38100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0125"/>
                <a:gridCol w="1000125"/>
                <a:gridCol w="1000125"/>
                <a:gridCol w="1000125"/>
                <a:gridCol w="1000125"/>
                <a:gridCol w="1000125"/>
                <a:gridCol w="1000125"/>
                <a:gridCol w="1000125"/>
              </a:tblGrid>
              <a:tr h="26267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2010</a:t>
                      </a:r>
                      <a:endParaRPr lang="en-US" sz="12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2010*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2010*-2010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62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Prov./country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nstatn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npnt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nstatn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npnt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 smtClean="0">
                          <a:effectLst/>
                        </a:rPr>
                        <a:t>npnt</a:t>
                      </a:r>
                      <a:r>
                        <a:rPr lang="en-US" sz="1200" b="1" u="none" strike="noStrike" dirty="0" smtClean="0">
                          <a:effectLst/>
                        </a:rPr>
                        <a:t>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diff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diff 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221404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199805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199803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0.0010010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185096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181528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181523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0.0027544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24750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24466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24461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0.0204365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24317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24316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0.0041123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302879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350802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350802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QC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376100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373173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373172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0.0002680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114444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114477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114474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0.0026206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24953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24953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70525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77555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77539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0.0206305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30683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30683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15762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6358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6358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1344005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1408117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1408084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0.0023436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6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USA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6195989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1109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6731142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6731136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0.0000891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143000" y="5638800"/>
            <a:ext cx="50292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* Values above 150 </a:t>
            </a:r>
            <a:r>
              <a:rPr lang="en-CA" dirty="0" err="1" smtClean="0">
                <a:solidFill>
                  <a:schemeClr val="tx1"/>
                </a:solidFill>
              </a:rPr>
              <a:t>ppbv</a:t>
            </a:r>
            <a:r>
              <a:rPr lang="en-CA" dirty="0" smtClean="0">
                <a:solidFill>
                  <a:schemeClr val="tx1"/>
                </a:solidFill>
              </a:rPr>
              <a:t> were eliminated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077200" cy="990600"/>
          </a:xfrm>
        </p:spPr>
        <p:txBody>
          <a:bodyPr/>
          <a:lstStyle/>
          <a:p>
            <a:r>
              <a:rPr lang="en-US" sz="3200" dirty="0" smtClean="0"/>
              <a:t>Number of stations and ‘’</a:t>
            </a:r>
            <a:r>
              <a:rPr lang="en-US" sz="3200" dirty="0" err="1" smtClean="0"/>
              <a:t>obs</a:t>
            </a:r>
            <a:r>
              <a:rPr lang="en-US" sz="3200" dirty="0" smtClean="0"/>
              <a:t>-mod’’ pairs: </a:t>
            </a:r>
            <a:r>
              <a:rPr lang="en-US" sz="3200" dirty="0" smtClean="0">
                <a:solidFill>
                  <a:srgbClr val="FF0000"/>
                </a:solidFill>
              </a:rPr>
              <a:t>PM2.5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05414"/>
              </p:ext>
            </p:extLst>
          </p:nvPr>
        </p:nvGraphicFramePr>
        <p:xfrm>
          <a:off x="838200" y="1752600"/>
          <a:ext cx="8001000" cy="38861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0125"/>
                <a:gridCol w="1000125"/>
                <a:gridCol w="1000125"/>
                <a:gridCol w="1000125"/>
                <a:gridCol w="1000125"/>
                <a:gridCol w="1000125"/>
                <a:gridCol w="1000125"/>
                <a:gridCol w="1000125"/>
              </a:tblGrid>
              <a:tr h="267926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2010*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2010*-2010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6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Prov./country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nstatn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npnt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nstatn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npnt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 smtClean="0">
                          <a:effectLst/>
                        </a:rPr>
                        <a:t>npnt</a:t>
                      </a:r>
                      <a:r>
                        <a:rPr lang="en-US" sz="1200" b="1" u="none" strike="noStrike" dirty="0" smtClean="0">
                          <a:effectLst/>
                        </a:rPr>
                        <a:t>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diff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diff 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201235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242464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242291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0.0713508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156661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157827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157677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0.0950408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23212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23208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0.0172325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31703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32889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32886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0.0091216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244757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271507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271507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QC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327525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313306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313296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0.0031918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52246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56141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56139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0.0035625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35761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37979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37979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15756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15756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1053758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1174398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1174056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0.0291213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771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USA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3256918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4203188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4203143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0.0010706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066800" y="5788835"/>
            <a:ext cx="50292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* Values above 200 µg/m</a:t>
            </a:r>
            <a:r>
              <a:rPr lang="en-CA" baseline="30000" dirty="0" smtClean="0">
                <a:solidFill>
                  <a:schemeClr val="tx1"/>
                </a:solidFill>
              </a:rPr>
              <a:t>3</a:t>
            </a:r>
            <a:r>
              <a:rPr lang="en-CA" dirty="0" smtClean="0">
                <a:solidFill>
                  <a:schemeClr val="tx1"/>
                </a:solidFill>
              </a:rPr>
              <a:t> were eliminated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8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81000"/>
            <a:ext cx="8077200" cy="990600"/>
          </a:xfrm>
        </p:spPr>
        <p:txBody>
          <a:bodyPr/>
          <a:lstStyle/>
          <a:p>
            <a:r>
              <a:rPr lang="en-US" sz="3200" dirty="0" smtClean="0"/>
              <a:t>Number of stations and ‘’</a:t>
            </a:r>
            <a:r>
              <a:rPr lang="en-US" sz="3200" dirty="0" err="1" smtClean="0"/>
              <a:t>obs</a:t>
            </a:r>
            <a:r>
              <a:rPr lang="en-US" sz="3200" dirty="0" smtClean="0"/>
              <a:t>-mod’’ pairs: </a:t>
            </a:r>
            <a:r>
              <a:rPr lang="en-US" sz="3200" dirty="0" smtClean="0">
                <a:solidFill>
                  <a:srgbClr val="FF0000"/>
                </a:solidFill>
              </a:rPr>
              <a:t>NO2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86464"/>
              </p:ext>
            </p:extLst>
          </p:nvPr>
        </p:nvGraphicFramePr>
        <p:xfrm>
          <a:off x="990600" y="1676400"/>
          <a:ext cx="7924800" cy="381158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43000"/>
                <a:gridCol w="838200"/>
                <a:gridCol w="990600"/>
                <a:gridCol w="990600"/>
                <a:gridCol w="990600"/>
                <a:gridCol w="990600"/>
                <a:gridCol w="990600"/>
                <a:gridCol w="990600"/>
              </a:tblGrid>
              <a:tr h="26278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2006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2010*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2010*-2010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627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>
                          <a:effectLst/>
                        </a:rPr>
                        <a:t>Prov./country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>
                          <a:effectLst/>
                        </a:rPr>
                        <a:t>npnt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nstatn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nstatn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npnt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err="1" smtClean="0">
                          <a:effectLst/>
                        </a:rPr>
                        <a:t>npnt</a:t>
                      </a:r>
                      <a:r>
                        <a:rPr lang="en-US" sz="1200" b="1" u="none" strike="noStrike" dirty="0" smtClean="0">
                          <a:effectLst/>
                        </a:rPr>
                        <a:t>*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diff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diff (%)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BC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213924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210208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210208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195908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189865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189865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SK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24857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24532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24532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MB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24499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21289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21289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199554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268328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268328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QC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111728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139050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139050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21274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38440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38440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10601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10601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14295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32844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16110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16110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8530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814569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951267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951267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0.0000000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5277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USA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2371367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N/A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N/A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66800" y="5788835"/>
            <a:ext cx="5029200" cy="31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1"/>
                </a:solidFill>
              </a:rPr>
              <a:t>* Values above 150 </a:t>
            </a:r>
            <a:r>
              <a:rPr lang="en-CA" dirty="0" err="1" smtClean="0">
                <a:solidFill>
                  <a:schemeClr val="tx1"/>
                </a:solidFill>
              </a:rPr>
              <a:t>ppbv</a:t>
            </a:r>
            <a:r>
              <a:rPr lang="en-CA" dirty="0" smtClean="0">
                <a:solidFill>
                  <a:schemeClr val="tx1"/>
                </a:solidFill>
              </a:rPr>
              <a:t> were eliminated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2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1524000"/>
            <a:ext cx="7924800" cy="4786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CA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Multi-sector </a:t>
            </a:r>
            <a:r>
              <a:rPr lang="en-CA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Air Pollutants Regulations (BLIERs Phase 1</a:t>
            </a:r>
            <a:r>
              <a:rPr lang="en-CA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), </a:t>
            </a:r>
          </a:p>
          <a:p>
            <a:pPr lvl="2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CA" sz="16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targeting cement, Boilers &amp; Heaters, Reciprocating Engines</a:t>
            </a:r>
          </a:p>
          <a:p>
            <a:pPr lvl="2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CA" sz="16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published </a:t>
            </a:r>
            <a:r>
              <a:rPr lang="en-CA" sz="16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June 2014 in the Canada Gazette – Part </a:t>
            </a:r>
            <a:r>
              <a:rPr lang="en-CA" sz="16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</a:t>
            </a:r>
          </a:p>
          <a:p>
            <a:pPr lvl="2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CA" sz="16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publication in Part II </a:t>
            </a:r>
          </a:p>
          <a:p>
            <a:pPr lvl="2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en-CA" sz="16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CAAQS development for SO2 and NO2</a:t>
            </a:r>
          </a:p>
          <a:p>
            <a:pPr lvl="1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en-US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TIER3 </a:t>
            </a:r>
            <a:r>
              <a:rPr lang="en-US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scenario project 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(transport regulations)</a:t>
            </a:r>
          </a:p>
          <a:p>
            <a:pPr lvl="2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 amend the </a:t>
            </a:r>
            <a:r>
              <a:rPr lang="en-US" sz="16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« </a:t>
            </a:r>
            <a:r>
              <a:rPr lang="en-US" sz="1600" i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On-Road Vehicle and Engine Emission </a:t>
            </a:r>
            <a:r>
              <a:rPr lang="en-US" sz="1600" i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Regulations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en-US" sz="16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and the 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«</a:t>
            </a:r>
            <a:r>
              <a:rPr lang="en-US" sz="1600" i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Sulphur </a:t>
            </a:r>
            <a:r>
              <a:rPr lang="en-US" sz="1600" i="1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Gasoline </a:t>
            </a:r>
            <a:r>
              <a:rPr lang="en-US" sz="1600" i="1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Regulations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». </a:t>
            </a:r>
          </a:p>
          <a:p>
            <a:pPr lvl="2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600" kern="0" dirty="0">
                <a:solidFill>
                  <a:srgbClr val="000000"/>
                </a:solidFill>
              </a:rPr>
              <a:t>publication in the Canada Gazette Part I in September 2014, </a:t>
            </a:r>
            <a:endParaRPr lang="en-US" sz="16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2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en-US" sz="1600" kern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Health Canada Fuel assessment project </a:t>
            </a:r>
          </a:p>
          <a:p>
            <a:pPr lvl="2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Asses on-road </a:t>
            </a:r>
            <a:r>
              <a:rPr lang="en-US" sz="1600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and off-road diesel and retrofit analysis for 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diesel.</a:t>
            </a:r>
          </a:p>
          <a:p>
            <a:pPr lvl="2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Assess </a:t>
            </a:r>
            <a:r>
              <a:rPr lang="en-US" sz="1600" kern="0" dirty="0">
                <a:solidFill>
                  <a:srgbClr val="000000"/>
                </a:solidFill>
              </a:rPr>
              <a:t>on-road and off-road </a:t>
            </a:r>
            <a:r>
              <a:rPr lang="en-US" sz="1600" kern="0" dirty="0" smtClean="0">
                <a:solidFill>
                  <a:srgbClr val="000000"/>
                </a:solidFill>
              </a:rPr>
              <a:t>gasoline impact on health (+toxics)</a:t>
            </a:r>
          </a:p>
          <a:p>
            <a:pPr lvl="2"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endParaRPr lang="en-US" sz="1600" kern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457200">
              <a:spcBef>
                <a:spcPts val="600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Energy </a:t>
            </a:r>
            <a:r>
              <a:rPr lang="en-US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sectors 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projects (oil </a:t>
            </a:r>
            <a:r>
              <a:rPr lang="en-US" kern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and gas, coal)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66762" y="457200"/>
            <a:ext cx="8148638" cy="757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algn="l" defTabSz="457200" rtl="0" fontAlgn="base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3A601B"/>
              </a:buClr>
              <a:buSzPct val="100000"/>
              <a:buFont typeface="Arial" pitchFamily="34" charset="0"/>
              <a:defRPr sz="3600" b="1">
                <a:solidFill>
                  <a:srgbClr val="3A601B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3200" kern="0" dirty="0" smtClean="0"/>
              <a:t>Production of AQ modelling 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31360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1019" y="609600"/>
            <a:ext cx="8382000" cy="757237"/>
          </a:xfrm>
        </p:spPr>
        <p:txBody>
          <a:bodyPr/>
          <a:lstStyle/>
          <a:p>
            <a:r>
              <a:rPr lang="en-US" sz="3200" dirty="0" smtClean="0"/>
              <a:t>EC Air Quality Modelling Platform</a:t>
            </a:r>
            <a:endParaRPr lang="en-US" sz="3200" dirty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2692694" y="3162300"/>
            <a:ext cx="4051300" cy="5842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r>
              <a:rPr kumimoji="0" lang="en-CA" sz="1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AURAMS</a:t>
            </a:r>
          </a:p>
          <a:p>
            <a:pPr marL="0" marR="0" indent="0" algn="ctr" defTabSz="457200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r>
              <a:rPr lang="en-CA" sz="1600" dirty="0" smtClean="0"/>
              <a:t>(particle and gas ambient levels)</a:t>
            </a:r>
            <a:endParaRPr kumimoji="0" lang="en-CA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indent="0" algn="ctr" defTabSz="457200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54300" y="1689100"/>
            <a:ext cx="4203700" cy="4483100"/>
            <a:chOff x="2654300" y="1689100"/>
            <a:chExt cx="4203700" cy="44831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654300" y="1689100"/>
              <a:ext cx="1993899" cy="9906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r>
                <a:rPr kumimoji="0" lang="en-CA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GEM </a:t>
              </a:r>
            </a:p>
            <a:p>
              <a:pPr marL="0" marR="0" indent="0" algn="ctr" defTabSz="457200" rtl="0" eaLnBrk="1" fontAlgn="base" latinLnBrk="0" hangingPunct="1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r>
                <a:rPr kumimoji="0" lang="en-CA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kumimoji="0" lang="en-CA" sz="1600" b="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meteorological </a:t>
              </a:r>
              <a:r>
                <a:rPr kumimoji="0" lang="en-CA" sz="1600" b="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fields</a:t>
              </a:r>
              <a:r>
                <a:rPr kumimoji="0" lang="en-CA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734219" y="1689100"/>
              <a:ext cx="2047581" cy="9906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r>
                <a:rPr kumimoji="0" lang="en-CA" sz="18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SMOKE </a:t>
              </a:r>
            </a:p>
            <a:p>
              <a:pPr marL="0" marR="0" indent="0" algn="ctr" defTabSz="457200" rtl="0" eaLnBrk="1" fontAlgn="base" latinLnBrk="0" hangingPunct="1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r>
                <a:rPr kumimoji="0" lang="en-CA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(gridded</a:t>
              </a:r>
              <a:r>
                <a:rPr kumimoji="0" lang="en-CA" sz="1600" b="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 and temporally allocated emissions</a:t>
              </a:r>
              <a:r>
                <a:rPr kumimoji="0" lang="en-CA" sz="1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15" name="Rectangle à coins arrondis 14"/>
            <p:cNvSpPr/>
            <p:nvPr/>
          </p:nvSpPr>
          <p:spPr bwMode="auto">
            <a:xfrm>
              <a:off x="2692694" y="4267200"/>
              <a:ext cx="4089106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r>
                <a:rPr kumimoji="0" lang="en-C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O3, NO, NO2, PM (total and </a:t>
              </a:r>
              <a:r>
                <a:rPr kumimoji="0" lang="en-CA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speciated</a:t>
              </a:r>
              <a:r>
                <a:rPr kumimoji="0" lang="en-C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), other</a:t>
              </a:r>
              <a:r>
                <a:rPr kumimoji="0" lang="en-CA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 species, </a:t>
              </a:r>
              <a:r>
                <a:rPr kumimoji="0" lang="en-C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deposition (dry and wet)</a:t>
              </a:r>
            </a:p>
          </p:txBody>
        </p:sp>
        <p:sp>
          <p:nvSpPr>
            <p:cNvPr id="13" name="Flèche vers le bas 12"/>
            <p:cNvSpPr/>
            <p:nvPr/>
          </p:nvSpPr>
          <p:spPr bwMode="auto">
            <a:xfrm>
              <a:off x="3505200" y="2755900"/>
              <a:ext cx="387351" cy="3683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Flèche vers le bas 17"/>
            <p:cNvSpPr/>
            <p:nvPr/>
          </p:nvSpPr>
          <p:spPr bwMode="auto">
            <a:xfrm>
              <a:off x="4524668" y="3822700"/>
              <a:ext cx="387351" cy="368300"/>
            </a:xfrm>
            <a:prstGeom prst="down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6" name="Flèche vers le bas 15"/>
            <p:cNvSpPr/>
            <p:nvPr/>
          </p:nvSpPr>
          <p:spPr bwMode="auto">
            <a:xfrm>
              <a:off x="4565649" y="4876800"/>
              <a:ext cx="387351" cy="368300"/>
            </a:xfrm>
            <a:prstGeom prst="downArrow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Rectangle à coins arrondis 18"/>
            <p:cNvSpPr/>
            <p:nvPr/>
          </p:nvSpPr>
          <p:spPr bwMode="auto">
            <a:xfrm>
              <a:off x="2654300" y="5410200"/>
              <a:ext cx="4203700" cy="762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C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Health Canada</a:t>
              </a:r>
              <a:r>
                <a:rPr kumimoji="0" lang="en-CA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kumimoji="0" lang="en-C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and other EC branches:</a:t>
              </a:r>
              <a:r>
                <a:rPr kumimoji="0" lang="en-CA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kumimoji="0" lang="en-C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rPr>
                <a:t>cost-benefit analysis </a:t>
              </a:r>
              <a:r>
                <a:rPr lang="en-CA" sz="1600" dirty="0">
                  <a:solidFill>
                    <a:schemeClr val="tx1"/>
                  </a:solidFill>
                </a:rPr>
                <a:t>(health </a:t>
              </a:r>
              <a:r>
                <a:rPr lang="en-CA" sz="1600" dirty="0" smtClean="0">
                  <a:solidFill>
                    <a:schemeClr val="tx1"/>
                  </a:solidFill>
                </a:rPr>
                <a:t>&amp; environment)</a:t>
              </a:r>
              <a:endPara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" name="Flèche vers le bas 19"/>
            <p:cNvSpPr/>
            <p:nvPr/>
          </p:nvSpPr>
          <p:spPr bwMode="auto">
            <a:xfrm>
              <a:off x="5556249" y="2743200"/>
              <a:ext cx="387351" cy="3683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itchFamily="34" charset="0"/>
                <a:buNone/>
                <a:tabLst/>
              </a:pPr>
              <a:endParaRPr kumimoji="0" lang="en-CA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04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4735" y="609600"/>
            <a:ext cx="7707642" cy="757237"/>
          </a:xfrm>
        </p:spPr>
        <p:txBody>
          <a:bodyPr/>
          <a:lstStyle/>
          <a:p>
            <a:r>
              <a:rPr lang="en-US" sz="3200" dirty="0" smtClean="0"/>
              <a:t>Grids : </a:t>
            </a:r>
            <a:r>
              <a:rPr lang="en-US" sz="3200" dirty="0" smtClean="0">
                <a:solidFill>
                  <a:srgbClr val="0000FF"/>
                </a:solidFill>
              </a:rPr>
              <a:t>2006</a:t>
            </a:r>
            <a:r>
              <a:rPr lang="en-US" sz="3200" dirty="0" smtClean="0"/>
              <a:t> vs </a:t>
            </a:r>
            <a:r>
              <a:rPr lang="en-US" sz="3200" dirty="0" smtClean="0">
                <a:solidFill>
                  <a:srgbClr val="FF3300"/>
                </a:solidFill>
              </a:rPr>
              <a:t>2010</a:t>
            </a:r>
            <a:endParaRPr lang="en-US" sz="3200" dirty="0">
              <a:solidFill>
                <a:srgbClr val="FF3300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44735" y="1196235"/>
            <a:ext cx="6761525" cy="5662505"/>
            <a:chOff x="544735" y="1196235"/>
            <a:chExt cx="6761525" cy="5662505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35" y="1196235"/>
              <a:ext cx="6761525" cy="5662505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3429000" y="5502497"/>
              <a:ext cx="2172390" cy="441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CA" sz="1400" dirty="0" smtClean="0">
                  <a:solidFill>
                    <a:schemeClr val="tx1"/>
                  </a:solidFill>
                </a:rPr>
                <a:t>East</a:t>
              </a:r>
            </a:p>
            <a:p>
              <a:r>
                <a:rPr lang="fr-CA" sz="1400" dirty="0" smtClean="0">
                  <a:solidFill>
                    <a:schemeClr val="tx1"/>
                  </a:solidFill>
                </a:rPr>
                <a:t>2006 : 22.5km (145x123)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246909" y="4275103"/>
              <a:ext cx="2073003" cy="441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CA" sz="1400" dirty="0" smtClean="0">
                  <a:solidFill>
                    <a:schemeClr val="tx1"/>
                  </a:solidFill>
                </a:rPr>
                <a:t>West</a:t>
              </a:r>
            </a:p>
            <a:p>
              <a:r>
                <a:rPr lang="fr-CA" sz="1400" dirty="0" smtClean="0">
                  <a:solidFill>
                    <a:schemeClr val="tx1"/>
                  </a:solidFill>
                </a:rPr>
                <a:t>2006 : 22.5km (124x93)</a:t>
              </a: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5" y="1193186"/>
            <a:ext cx="6761525" cy="566250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58000" y="4182565"/>
            <a:ext cx="1915909" cy="5410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err="1" smtClean="0">
                <a:solidFill>
                  <a:srgbClr val="0000FF"/>
                </a:solidFill>
              </a:rPr>
              <a:t>Cont</a:t>
            </a:r>
            <a:r>
              <a:rPr lang="fr-CA" dirty="0" smtClean="0">
                <a:solidFill>
                  <a:srgbClr val="0000FF"/>
                </a:solidFill>
              </a:rPr>
              <a:t>. 2006</a:t>
            </a:r>
          </a:p>
          <a:p>
            <a:r>
              <a:rPr lang="fr-CA" dirty="0" smtClean="0">
                <a:solidFill>
                  <a:srgbClr val="0000FF"/>
                </a:solidFill>
              </a:rPr>
              <a:t>45 km (143x107)</a:t>
            </a:r>
            <a:endParaRPr lang="fr-CA" dirty="0">
              <a:solidFill>
                <a:srgbClr val="0000FF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33400" y="609600"/>
            <a:ext cx="8240509" cy="6246090"/>
            <a:chOff x="533400" y="609600"/>
            <a:chExt cx="8240509" cy="6246090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179733"/>
              <a:ext cx="6777588" cy="56759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1" name="ZoneTexte 20"/>
            <p:cNvSpPr txBox="1"/>
            <p:nvPr/>
          </p:nvSpPr>
          <p:spPr>
            <a:xfrm>
              <a:off x="2895600" y="5327662"/>
              <a:ext cx="2209800" cy="615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CA" sz="1400" dirty="0" smtClean="0">
                  <a:solidFill>
                    <a:schemeClr val="tx1"/>
                  </a:solidFill>
                </a:rPr>
                <a:t>East</a:t>
              </a:r>
            </a:p>
            <a:p>
              <a:r>
                <a:rPr lang="fr-CA" sz="1400" dirty="0" smtClean="0">
                  <a:solidFill>
                    <a:srgbClr val="808080"/>
                  </a:solidFill>
                </a:rPr>
                <a:t>2006 : 22.5km (145x123)</a:t>
              </a:r>
            </a:p>
            <a:p>
              <a:r>
                <a:rPr lang="fr-CA" sz="1400" dirty="0" smtClean="0">
                  <a:solidFill>
                    <a:srgbClr val="FF00FF"/>
                  </a:solidFill>
                </a:rPr>
                <a:t>2010 : 15km (201x180)</a:t>
              </a:r>
              <a:endParaRPr lang="fr-CA" sz="1400" dirty="0">
                <a:solidFill>
                  <a:srgbClr val="FF00FF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203597" y="4260862"/>
              <a:ext cx="2073003" cy="6159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fr-CA" sz="1400" dirty="0" smtClean="0">
                  <a:solidFill>
                    <a:schemeClr val="tx1"/>
                  </a:solidFill>
                </a:rPr>
                <a:t>West</a:t>
              </a:r>
            </a:p>
            <a:p>
              <a:r>
                <a:rPr lang="fr-CA" sz="1400" dirty="0" smtClean="0">
                  <a:solidFill>
                    <a:srgbClr val="808080"/>
                  </a:solidFill>
                </a:rPr>
                <a:t>2006 : 22.5km (124x93)</a:t>
              </a:r>
            </a:p>
            <a:p>
              <a:r>
                <a:rPr lang="fr-CA" sz="1400" dirty="0" smtClean="0">
                  <a:solidFill>
                    <a:srgbClr val="800080"/>
                  </a:solidFill>
                </a:rPr>
                <a:t>2010 : 15km (193x135)</a:t>
              </a:r>
              <a:endParaRPr lang="fr-CA" sz="1400" dirty="0">
                <a:solidFill>
                  <a:srgbClr val="800080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858000" y="4191000"/>
              <a:ext cx="1915909" cy="54104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CA" dirty="0" err="1" smtClean="0">
                  <a:solidFill>
                    <a:srgbClr val="808080"/>
                  </a:solidFill>
                </a:rPr>
                <a:t>Cont</a:t>
              </a:r>
              <a:r>
                <a:rPr lang="fr-CA" dirty="0" smtClean="0">
                  <a:solidFill>
                    <a:srgbClr val="808080"/>
                  </a:solidFill>
                </a:rPr>
                <a:t>. 2006</a:t>
              </a:r>
            </a:p>
            <a:p>
              <a:r>
                <a:rPr lang="fr-CA" dirty="0" smtClean="0">
                  <a:solidFill>
                    <a:srgbClr val="808080"/>
                  </a:solidFill>
                </a:rPr>
                <a:t>45 km (143x107)</a:t>
              </a:r>
              <a:endParaRPr lang="fr-CA" dirty="0">
                <a:solidFill>
                  <a:srgbClr val="808080"/>
                </a:solidFill>
              </a:endParaRPr>
            </a:p>
          </p:txBody>
        </p:sp>
        <p:sp>
          <p:nvSpPr>
            <p:cNvPr id="24" name="Rectangle 2"/>
            <p:cNvSpPr txBox="1">
              <a:spLocks noChangeArrowheads="1"/>
            </p:cNvSpPr>
            <p:nvPr/>
          </p:nvSpPr>
          <p:spPr bwMode="auto">
            <a:xfrm>
              <a:off x="544735" y="609600"/>
              <a:ext cx="7707642" cy="7572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0000" tIns="46800" rIns="90000" bIns="46800" numCol="1" anchor="ctr" anchorCtr="0" compatLnSpc="1">
              <a:prstTxWarp prst="textNoShape">
                <a:avLst/>
              </a:prstTxWarp>
            </a:bodyPr>
            <a:lstStyle>
              <a:lvl1pPr algn="l" defTabSz="457200" rtl="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A601B"/>
                </a:buClr>
                <a:buSzPct val="100000"/>
                <a:buFont typeface="Arial" pitchFamily="34" charset="0"/>
                <a:defRPr sz="3600" b="1">
                  <a:solidFill>
                    <a:srgbClr val="3A601B"/>
                  </a:solidFill>
                  <a:latin typeface="+mj-lt"/>
                  <a:ea typeface="+mj-ea"/>
                  <a:cs typeface="+mj-cs"/>
                </a:defRPr>
              </a:lvl1pPr>
              <a:lvl2pPr algn="l" defTabSz="457200" rtl="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A601B"/>
                </a:buClr>
                <a:buSzPct val="100000"/>
                <a:buFont typeface="Arial" pitchFamily="34" charset="0"/>
                <a:defRPr sz="3600" b="1">
                  <a:solidFill>
                    <a:srgbClr val="3A601B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algn="l" defTabSz="457200" rtl="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A601B"/>
                </a:buClr>
                <a:buSzPct val="100000"/>
                <a:buFont typeface="Arial" pitchFamily="34" charset="0"/>
                <a:defRPr sz="3600" b="1">
                  <a:solidFill>
                    <a:srgbClr val="3A601B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algn="l" defTabSz="457200" rtl="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A601B"/>
                </a:buClr>
                <a:buSzPct val="100000"/>
                <a:buFont typeface="Arial" pitchFamily="34" charset="0"/>
                <a:defRPr sz="3600" b="1">
                  <a:solidFill>
                    <a:srgbClr val="3A601B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algn="l" defTabSz="457200" rtl="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A601B"/>
                </a:buClr>
                <a:buSzPct val="100000"/>
                <a:buFont typeface="Arial" pitchFamily="34" charset="0"/>
                <a:defRPr sz="3600" b="1">
                  <a:solidFill>
                    <a:srgbClr val="3A601B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457200" algn="l" defTabSz="457200" rtl="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A601B"/>
                </a:buClr>
                <a:buSzPct val="100000"/>
                <a:buFont typeface="Arial" pitchFamily="34" charset="0"/>
                <a:defRPr sz="3600" b="1">
                  <a:solidFill>
                    <a:srgbClr val="3A601B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914400" algn="l" defTabSz="457200" rtl="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A601B"/>
                </a:buClr>
                <a:buSzPct val="100000"/>
                <a:buFont typeface="Arial" pitchFamily="34" charset="0"/>
                <a:defRPr sz="3600" b="1">
                  <a:solidFill>
                    <a:srgbClr val="3A601B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1371600" algn="l" defTabSz="457200" rtl="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A601B"/>
                </a:buClr>
                <a:buSzPct val="100000"/>
                <a:buFont typeface="Arial" pitchFamily="34" charset="0"/>
                <a:defRPr sz="3600" b="1">
                  <a:solidFill>
                    <a:srgbClr val="3A601B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1828800" algn="l" defTabSz="457200" rtl="0" fontAlgn="base">
                <a:lnSpc>
                  <a:spcPct val="81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A601B"/>
                </a:buClr>
                <a:buSzPct val="100000"/>
                <a:buFont typeface="Arial" pitchFamily="34" charset="0"/>
                <a:defRPr sz="3600" b="1">
                  <a:solidFill>
                    <a:srgbClr val="3A601B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r>
                <a:rPr lang="en-US" sz="3200" kern="0" dirty="0" smtClean="0"/>
                <a:t>Grids : </a:t>
              </a:r>
              <a:r>
                <a:rPr lang="en-US" sz="3200" kern="0" dirty="0" smtClean="0">
                  <a:solidFill>
                    <a:srgbClr val="808080"/>
                  </a:solidFill>
                </a:rPr>
                <a:t>2006</a:t>
              </a:r>
              <a:r>
                <a:rPr lang="en-US" sz="3200" kern="0" dirty="0" smtClean="0"/>
                <a:t> vs </a:t>
              </a:r>
              <a:r>
                <a:rPr lang="en-US" sz="3200" kern="0" dirty="0" smtClean="0">
                  <a:solidFill>
                    <a:srgbClr val="FF3300"/>
                  </a:solidFill>
                </a:rPr>
                <a:t>2010</a:t>
              </a:r>
              <a:endParaRPr lang="en-US" sz="3200" kern="0" dirty="0">
                <a:solidFill>
                  <a:srgbClr val="FF3300"/>
                </a:solidFill>
              </a:endParaRP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6705599" y="1676400"/>
            <a:ext cx="1915909" cy="5410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A" dirty="0" err="1" smtClean="0">
                <a:solidFill>
                  <a:srgbClr val="FF0000"/>
                </a:solidFill>
              </a:rPr>
              <a:t>Cont</a:t>
            </a:r>
            <a:r>
              <a:rPr lang="fr-CA" dirty="0" smtClean="0">
                <a:solidFill>
                  <a:srgbClr val="FF0000"/>
                </a:solidFill>
              </a:rPr>
              <a:t>. 2010</a:t>
            </a:r>
          </a:p>
          <a:p>
            <a:r>
              <a:rPr lang="fr-CA" dirty="0" smtClean="0">
                <a:solidFill>
                  <a:srgbClr val="FF0000"/>
                </a:solidFill>
              </a:rPr>
              <a:t>45 km (141x120)</a:t>
            </a:r>
            <a:endParaRPr lang="fr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7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382000" cy="990600"/>
          </a:xfrm>
        </p:spPr>
        <p:txBody>
          <a:bodyPr/>
          <a:lstStyle/>
          <a:p>
            <a:r>
              <a:rPr lang="en-US" sz="3200" dirty="0" smtClean="0"/>
              <a:t>EC </a:t>
            </a:r>
            <a:r>
              <a:rPr lang="en-US" sz="3200" dirty="0"/>
              <a:t>Air Quality Modelling </a:t>
            </a:r>
            <a:r>
              <a:rPr lang="en-US" sz="3200" dirty="0" smtClean="0"/>
              <a:t>Platform</a:t>
            </a:r>
            <a:br>
              <a:rPr lang="en-US" sz="3200" dirty="0" smtClean="0"/>
            </a:br>
            <a:r>
              <a:rPr lang="en-US" sz="3200" dirty="0" smtClean="0"/>
              <a:t>2006 vs 2010</a:t>
            </a:r>
            <a:endParaRPr lang="fr-CA" sz="32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167060"/>
              </p:ext>
            </p:extLst>
          </p:nvPr>
        </p:nvGraphicFramePr>
        <p:xfrm>
          <a:off x="762000" y="1371600"/>
          <a:ext cx="8305800" cy="534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030"/>
                <a:gridCol w="2630170"/>
                <a:gridCol w="2768600"/>
              </a:tblGrid>
              <a:tr h="569488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2006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2010</a:t>
                      </a:r>
                      <a:endParaRPr lang="fr-CA" dirty="0"/>
                    </a:p>
                  </a:txBody>
                  <a:tcPr/>
                </a:tc>
              </a:tr>
              <a:tr h="1225381">
                <a:tc>
                  <a:txBody>
                    <a:bodyPr/>
                    <a:lstStyle/>
                    <a:p>
                      <a:r>
                        <a:rPr lang="fr-CA" b="1" i="1" dirty="0" err="1" smtClean="0"/>
                        <a:t>Meteorology</a:t>
                      </a:r>
                      <a:endParaRPr lang="fr-CA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dirty="0" smtClean="0"/>
                        <a:t>Model</a:t>
                      </a:r>
                      <a:endParaRPr lang="fr-CA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dirty="0" smtClean="0"/>
                        <a:t>Vertical</a:t>
                      </a:r>
                      <a:r>
                        <a:rPr lang="fr-CA" baseline="0" dirty="0" smtClean="0"/>
                        <a:t> </a:t>
                      </a:r>
                      <a:r>
                        <a:rPr lang="fr-CA" baseline="0" dirty="0" err="1" smtClean="0"/>
                        <a:t>levels</a:t>
                      </a:r>
                      <a:r>
                        <a:rPr lang="fr-CA" baseline="0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baseline="0" dirty="0" smtClean="0"/>
                        <a:t>Horizontal </a:t>
                      </a:r>
                      <a:r>
                        <a:rPr lang="fr-CA" baseline="0" dirty="0" err="1" smtClean="0"/>
                        <a:t>resolution</a:t>
                      </a:r>
                      <a:r>
                        <a:rPr lang="fr-CA" baseline="0" dirty="0" smtClean="0"/>
                        <a:t>: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CA" dirty="0" smtClean="0">
                          <a:solidFill>
                            <a:schemeClr val="tx1"/>
                          </a:solidFill>
                        </a:rPr>
                        <a:t>GEM 3.3.2</a:t>
                      </a:r>
                    </a:p>
                    <a:p>
                      <a:r>
                        <a:rPr lang="fr-CA" dirty="0" smtClean="0">
                          <a:solidFill>
                            <a:schemeClr val="tx1"/>
                          </a:solidFill>
                        </a:rPr>
                        <a:t>56 </a:t>
                      </a:r>
                      <a:r>
                        <a:rPr lang="fr-CA" dirty="0" err="1" smtClean="0">
                          <a:solidFill>
                            <a:schemeClr val="tx1"/>
                          </a:solidFill>
                        </a:rPr>
                        <a:t>eta</a:t>
                      </a:r>
                      <a:r>
                        <a:rPr lang="fr-CA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A" dirty="0" err="1" smtClean="0">
                          <a:solidFill>
                            <a:schemeClr val="tx1"/>
                          </a:solidFill>
                        </a:rPr>
                        <a:t>levels</a:t>
                      </a:r>
                      <a:endParaRPr lang="fr-CA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CA" dirty="0" smtClean="0">
                          <a:solidFill>
                            <a:schemeClr val="tx1"/>
                          </a:solidFill>
                        </a:rPr>
                        <a:t>33 km</a:t>
                      </a:r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kern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GEM 3.3.8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 </a:t>
                      </a:r>
                      <a:r>
                        <a:rPr lang="fr-FR" kern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hybrid</a:t>
                      </a:r>
                      <a:r>
                        <a:rPr lang="fr-FR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kern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levels</a:t>
                      </a:r>
                      <a:endParaRPr lang="fr-FR" kern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kern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 km</a:t>
                      </a:r>
                      <a:endParaRPr lang="fr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2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b="1" i="1" dirty="0" err="1" smtClean="0"/>
                        <a:t>Chemistry</a:t>
                      </a:r>
                      <a:endParaRPr lang="fr-CA" b="1" i="1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CA" b="0" i="0" dirty="0" smtClean="0"/>
                        <a:t>CTM (</a:t>
                      </a:r>
                      <a:r>
                        <a:rPr lang="fr-CA" b="0" i="0" dirty="0" err="1" smtClean="0"/>
                        <a:t>off-line</a:t>
                      </a:r>
                      <a:r>
                        <a:rPr lang="fr-CA" b="0" i="0" dirty="0" smtClean="0"/>
                        <a:t>)</a:t>
                      </a:r>
                    </a:p>
                    <a:p>
                      <a:endParaRPr lang="fr-CA" b="0" i="0" baseline="0" dirty="0" smtClean="0"/>
                    </a:p>
                    <a:p>
                      <a:r>
                        <a:rPr lang="fr-CA" b="0" i="0" baseline="0" dirty="0" smtClean="0"/>
                        <a:t>-   </a:t>
                      </a:r>
                      <a:r>
                        <a:rPr lang="fr-CA" baseline="0" dirty="0" smtClean="0"/>
                        <a:t>Horizontal </a:t>
                      </a:r>
                      <a:r>
                        <a:rPr lang="fr-CA" baseline="0" dirty="0" err="1" smtClean="0"/>
                        <a:t>resolution</a:t>
                      </a:r>
                      <a:endParaRPr lang="fr-C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 smtClean="0"/>
                    </a:p>
                    <a:p>
                      <a:r>
                        <a:rPr lang="fr-CA" dirty="0" smtClean="0"/>
                        <a:t>AURAMS 1.5.0</a:t>
                      </a:r>
                    </a:p>
                    <a:p>
                      <a:r>
                        <a:rPr lang="fr-CA" dirty="0" smtClean="0"/>
                        <a:t>(ADOM-II)</a:t>
                      </a:r>
                    </a:p>
                    <a:p>
                      <a:r>
                        <a:rPr lang="fr-CA" dirty="0" smtClean="0"/>
                        <a:t>45 km and 22.5 km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 smtClean="0"/>
                    </a:p>
                    <a:p>
                      <a:r>
                        <a:rPr lang="fr-CA" dirty="0" smtClean="0"/>
                        <a:t>AURAMS 2.0.3</a:t>
                      </a:r>
                    </a:p>
                    <a:p>
                      <a:r>
                        <a:rPr lang="fr-CA" dirty="0" smtClean="0"/>
                        <a:t>(ADOM-II)</a:t>
                      </a:r>
                    </a:p>
                    <a:p>
                      <a:r>
                        <a:rPr lang="fr-CA" dirty="0" smtClean="0"/>
                        <a:t>45 km and 15 km</a:t>
                      </a:r>
                      <a:endParaRPr lang="fr-CA" dirty="0"/>
                    </a:p>
                  </a:txBody>
                  <a:tcPr/>
                </a:tc>
              </a:tr>
              <a:tr h="2356501">
                <a:tc>
                  <a:txBody>
                    <a:bodyPr/>
                    <a:lstStyle/>
                    <a:p>
                      <a:r>
                        <a:rPr lang="fr-CA" b="1" i="1" dirty="0" err="1" smtClean="0"/>
                        <a:t>Emissions</a:t>
                      </a:r>
                      <a:r>
                        <a:rPr lang="fr-CA" b="1" i="1" dirty="0" smtClean="0"/>
                        <a:t> </a:t>
                      </a:r>
                    </a:p>
                    <a:p>
                      <a:r>
                        <a:rPr lang="fr-CA" b="1" i="1" dirty="0" smtClean="0"/>
                        <a:t>-  </a:t>
                      </a:r>
                      <a:r>
                        <a:rPr lang="fr-CA" dirty="0" err="1" smtClean="0"/>
                        <a:t>Anthropogenic</a:t>
                      </a:r>
                      <a:endParaRPr lang="fr-CA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fr-CA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fr-CA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fr-CA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fr-CA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dirty="0" err="1" smtClean="0"/>
                        <a:t>Biogenic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r>
                        <a:rPr lang="fr-CA" dirty="0" smtClean="0"/>
                        <a:t>SMOKE 2.6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800" noProof="0" dirty="0" smtClean="0"/>
                        <a:t>2006 Can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800" noProof="0" dirty="0" smtClean="0"/>
                        <a:t>2005 US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800" noProof="0" dirty="0" smtClean="0"/>
                        <a:t>1999 Mex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noProof="0" dirty="0" smtClean="0"/>
                        <a:t>BEIS</a:t>
                      </a:r>
                      <a:r>
                        <a:rPr lang="en-CA" sz="1800" baseline="0" noProof="0" dirty="0" smtClean="0"/>
                        <a:t> </a:t>
                      </a:r>
                      <a:r>
                        <a:rPr lang="en-CA" sz="1800" noProof="0" dirty="0" smtClean="0"/>
                        <a:t>3.09 with 2006 met</a:t>
                      </a:r>
                      <a:r>
                        <a:rPr lang="en-CA" sz="1800" baseline="0" noProof="0" dirty="0" smtClean="0"/>
                        <a:t> files</a:t>
                      </a:r>
                      <a:endParaRPr lang="en-CA" sz="18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r>
                        <a:rPr lang="fr-CA" dirty="0" smtClean="0"/>
                        <a:t>SMOKE 3.5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800" noProof="0" dirty="0" smtClean="0"/>
                        <a:t>2010 Can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800" noProof="0" dirty="0" smtClean="0"/>
                        <a:t>2007/2008/2010 US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sz="1800" noProof="0" dirty="0" smtClean="0"/>
                        <a:t>2008</a:t>
                      </a:r>
                      <a:r>
                        <a:rPr lang="en-CA" sz="1800" baseline="0" noProof="0" dirty="0" smtClean="0"/>
                        <a:t> </a:t>
                      </a:r>
                      <a:r>
                        <a:rPr lang="en-CA" sz="1800" noProof="0" dirty="0" smtClean="0"/>
                        <a:t>Mex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80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noProof="0" dirty="0" smtClean="0"/>
                        <a:t>BEIS</a:t>
                      </a:r>
                      <a:r>
                        <a:rPr lang="en-CA" sz="1800" baseline="0" noProof="0" dirty="0" smtClean="0"/>
                        <a:t> </a:t>
                      </a:r>
                      <a:r>
                        <a:rPr lang="en-CA" sz="1800" noProof="0" dirty="0" smtClean="0"/>
                        <a:t>3.09 with 2010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noProof="0" dirty="0" smtClean="0"/>
                        <a:t>met</a:t>
                      </a:r>
                      <a:r>
                        <a:rPr lang="en-CA" sz="1800" baseline="0" noProof="0" dirty="0" smtClean="0"/>
                        <a:t> files</a:t>
                      </a:r>
                      <a:endParaRPr lang="en-CA" sz="1800" noProof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7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03238"/>
            <a:ext cx="8001000" cy="944562"/>
          </a:xfrm>
        </p:spPr>
        <p:txBody>
          <a:bodyPr/>
          <a:lstStyle/>
          <a:p>
            <a:r>
              <a:rPr lang="en-CA" sz="3200" dirty="0" smtClean="0"/>
              <a:t>Emissions</a:t>
            </a:r>
            <a:r>
              <a:rPr lang="fr-CA" sz="3200" dirty="0" smtClean="0"/>
              <a:t> Inventories for 2010</a:t>
            </a:r>
            <a:endParaRPr lang="fr-CA" sz="3200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0986169"/>
              </p:ext>
            </p:extLst>
          </p:nvPr>
        </p:nvGraphicFramePr>
        <p:xfrm>
          <a:off x="762001" y="1524000"/>
          <a:ext cx="8381999" cy="4500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785"/>
                <a:gridCol w="1721303"/>
                <a:gridCol w="2918732"/>
                <a:gridCol w="2245179"/>
              </a:tblGrid>
              <a:tr h="641708">
                <a:tc>
                  <a:txBody>
                    <a:bodyPr/>
                    <a:lstStyle/>
                    <a:p>
                      <a:r>
                        <a:rPr lang="fr-CA" dirty="0" smtClean="0"/>
                        <a:t>Source types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Canada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USA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Mexico</a:t>
                      </a:r>
                      <a:endParaRPr lang="fr-CA" dirty="0"/>
                    </a:p>
                  </a:txBody>
                  <a:tcPr/>
                </a:tc>
              </a:tr>
              <a:tr h="653692">
                <a:tc>
                  <a:txBody>
                    <a:bodyPr/>
                    <a:lstStyle/>
                    <a:p>
                      <a:r>
                        <a:rPr lang="fr-CA" sz="1600" dirty="0" smtClean="0"/>
                        <a:t>All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2010 inventories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2010/2008 inventories/data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2008 inventories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25053">
                <a:tc>
                  <a:txBody>
                    <a:bodyPr/>
                    <a:lstStyle/>
                    <a:p>
                      <a:r>
                        <a:rPr lang="fr-CA" sz="1600" dirty="0" smtClean="0"/>
                        <a:t>Point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NPRI </a:t>
                      </a:r>
                    </a:p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2008 electric and non electric power plants generation (PTIPM and PTNONIPM)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2008</a:t>
                      </a:r>
                      <a:r>
                        <a:rPr lang="fr-CA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</a:t>
                      </a:r>
                      <a:r>
                        <a:rPr lang="fr-C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ower </a:t>
                      </a:r>
                      <a:r>
                        <a:rPr lang="fr-CA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generation</a:t>
                      </a:r>
                      <a:r>
                        <a:rPr lang="fr-C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plants</a:t>
                      </a:r>
                      <a:endParaRPr lang="fr-CA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69513">
                <a:tc>
                  <a:txBody>
                    <a:bodyPr/>
                    <a:lstStyle/>
                    <a:p>
                      <a:r>
                        <a:rPr lang="fr-CA" sz="1600" dirty="0" smtClean="0"/>
                        <a:t>Area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DUST (grid-point based TF*), AG,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2008/2007 RWC with 2010 temporal profiles, AG, AGFIRE, C1C2RAIL, AFDUST (grid-point based TF*), etc.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2008</a:t>
                      </a:r>
                      <a:r>
                        <a:rPr lang="fr-CA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CA" sz="16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</a:t>
                      </a:r>
                      <a:r>
                        <a:rPr lang="fr-CA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esidential</a:t>
                      </a:r>
                      <a:r>
                        <a:rPr lang="fr-C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and commercial combustion, agriculture, etc.</a:t>
                      </a:r>
                      <a:endParaRPr lang="fr-CA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69513">
                <a:tc>
                  <a:txBody>
                    <a:bodyPr/>
                    <a:lstStyle/>
                    <a:p>
                      <a:r>
                        <a:rPr lang="fr-CA" sz="1600" dirty="0" smtClean="0"/>
                        <a:t>Transportation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on-road (</a:t>
                      </a:r>
                      <a:r>
                        <a:rPr lang="en-CA" sz="14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MOVES &amp; MOBILE6.2c</a:t>
                      </a:r>
                      <a:r>
                        <a:rPr lang="en-CA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),</a:t>
                      </a:r>
                    </a:p>
                    <a:p>
                      <a:pPr marL="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off-road (</a:t>
                      </a:r>
                      <a:r>
                        <a:rPr lang="en-CA" sz="14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NONROAD</a:t>
                      </a:r>
                      <a:r>
                        <a:rPr lang="en-CA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2010 gridded </a:t>
                      </a:r>
                      <a:r>
                        <a:rPr lang="fr-C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on-road &amp; off-road</a:t>
                      </a:r>
                      <a:r>
                        <a:rPr lang="fr-CA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CA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emissions at 12-km resolution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2008 on-road &amp; off-road</a:t>
                      </a:r>
                      <a:endParaRPr lang="fr-CA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62000" y="6042430"/>
            <a:ext cx="2553584" cy="316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chemeClr val="tx1"/>
                </a:solidFill>
              </a:rPr>
              <a:t>*  </a:t>
            </a:r>
            <a:r>
              <a:rPr lang="fr-CA" sz="1400" dirty="0" smtClean="0">
                <a:solidFill>
                  <a:schemeClr val="tx1"/>
                </a:solidFill>
              </a:rPr>
              <a:t>TF = Transportable fraction</a:t>
            </a:r>
            <a:endParaRPr lang="fr-C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2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1062037"/>
          </a:xfrm>
        </p:spPr>
        <p:txBody>
          <a:bodyPr/>
          <a:lstStyle/>
          <a:p>
            <a:r>
              <a:rPr lang="fr-CA" sz="3200" dirty="0" smtClean="0"/>
              <a:t>2010 Canadian </a:t>
            </a:r>
            <a:r>
              <a:rPr lang="fr-CA" sz="3200" dirty="0" err="1" smtClean="0"/>
              <a:t>inventory</a:t>
            </a:r>
            <a:r>
              <a:rPr lang="fr-CA" sz="3200" dirty="0" smtClean="0"/>
              <a:t> </a:t>
            </a:r>
            <a:r>
              <a:rPr lang="fr-CA" sz="3200" dirty="0" err="1" smtClean="0"/>
              <a:t>comparison</a:t>
            </a:r>
            <a:endParaRPr lang="fr-CA" sz="32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445245"/>
              </p:ext>
            </p:extLst>
          </p:nvPr>
        </p:nvGraphicFramePr>
        <p:xfrm>
          <a:off x="381000" y="1143000"/>
          <a:ext cx="8610601" cy="5484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362200"/>
                <a:gridCol w="3810001"/>
              </a:tblGrid>
              <a:tr h="367867">
                <a:tc>
                  <a:txBody>
                    <a:bodyPr/>
                    <a:lstStyle/>
                    <a:p>
                      <a:r>
                        <a:rPr lang="fr-CA" dirty="0" smtClean="0"/>
                        <a:t>Source</a:t>
                      </a:r>
                      <a:r>
                        <a:rPr lang="fr-CA" baseline="0" dirty="0" smtClean="0"/>
                        <a:t> types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2006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2010</a:t>
                      </a:r>
                      <a:endParaRPr lang="fr-CA" dirty="0"/>
                    </a:p>
                  </a:txBody>
                  <a:tcPr/>
                </a:tc>
              </a:tr>
              <a:tr h="367867">
                <a:tc>
                  <a:txBody>
                    <a:bodyPr/>
                    <a:lstStyle/>
                    <a:p>
                      <a:r>
                        <a:rPr lang="en-US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On-road sources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MOBILE6.2C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MOVES for HDDV and HDGV emissions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MOBILE6.2C for the rest</a:t>
                      </a:r>
                    </a:p>
                  </a:txBody>
                  <a:tcPr/>
                </a:tc>
              </a:tr>
              <a:tr h="25095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Point sources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1600" dirty="0" err="1" smtClean="0"/>
                        <a:t>Stack</a:t>
                      </a:r>
                      <a:r>
                        <a:rPr lang="fr-CA" sz="1600" baseline="0" dirty="0" smtClean="0"/>
                        <a:t> information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CA" sz="16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1600" baseline="0" dirty="0" err="1" smtClean="0"/>
                        <a:t>Individual</a:t>
                      </a:r>
                      <a:r>
                        <a:rPr lang="fr-CA" sz="1600" baseline="0" dirty="0" smtClean="0"/>
                        <a:t> VOC </a:t>
                      </a:r>
                      <a:r>
                        <a:rPr lang="fr-CA" sz="1600" baseline="0" dirty="0" err="1" smtClean="0"/>
                        <a:t>speciation</a:t>
                      </a:r>
                      <a:r>
                        <a:rPr lang="fr-CA" sz="1600" baseline="0" dirty="0" smtClean="0"/>
                        <a:t> temporal profiles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CA" sz="16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CA" sz="1600" baseline="0" dirty="0" err="1" smtClean="0"/>
                        <a:t>Oil</a:t>
                      </a:r>
                      <a:r>
                        <a:rPr lang="fr-CA" sz="1600" baseline="0" dirty="0" smtClean="0"/>
                        <a:t> </a:t>
                      </a:r>
                      <a:r>
                        <a:rPr lang="fr-CA" sz="1600" baseline="0" dirty="0" err="1" smtClean="0"/>
                        <a:t>Sands</a:t>
                      </a:r>
                      <a:r>
                        <a:rPr lang="fr-CA" sz="1600" baseline="0" dirty="0" smtClean="0"/>
                        <a:t> </a:t>
                      </a:r>
                      <a:r>
                        <a:rPr lang="fr-CA" sz="1600" baseline="0" dirty="0" err="1" smtClean="0"/>
                        <a:t>fleet</a:t>
                      </a:r>
                      <a:r>
                        <a:rPr lang="fr-CA" sz="1600" baseline="0" dirty="0" smtClean="0"/>
                        <a:t> </a:t>
                      </a:r>
                      <a:r>
                        <a:rPr lang="fr-CA" sz="1600" baseline="0" dirty="0" err="1" smtClean="0"/>
                        <a:t>emissions</a:t>
                      </a:r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Mean characteristics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Based on SCC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Allocation</a:t>
                      </a:r>
                      <a:r>
                        <a:rPr lang="en-CA" altLang="en-US" sz="1600" kern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over the whole province</a:t>
                      </a: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Detailed</a:t>
                      </a:r>
                      <a:r>
                        <a:rPr lang="en-CA" altLang="en-US" sz="1600" kern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f</a:t>
                      </a:r>
                      <a:r>
                        <a:rPr lang="en-CA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acility-characteristics</a:t>
                      </a:r>
                      <a:endParaRPr lang="en-US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Facility-specific 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Allocation using facilities’ geographic location</a:t>
                      </a:r>
                    </a:p>
                  </a:txBody>
                  <a:tcPr/>
                </a:tc>
              </a:tr>
              <a:tr h="17839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Area sources: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altLang="en-US" sz="1600" kern="0" baseline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CA" altLang="en-US" sz="1600" kern="0" dirty="0" err="1" smtClean="0">
                          <a:solidFill>
                            <a:schemeClr val="tx1"/>
                          </a:solidFill>
                        </a:rPr>
                        <a:t>griculture</a:t>
                      </a:r>
                      <a:r>
                        <a:rPr lang="en-CA" altLang="en-US" sz="1600" kern="0" baseline="0" dirty="0" smtClean="0">
                          <a:solidFill>
                            <a:schemeClr val="tx1"/>
                          </a:solidFill>
                        </a:rPr>
                        <a:t> : </a:t>
                      </a:r>
                    </a:p>
                    <a:p>
                      <a:pPr marL="457200" lvl="1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en-CA" altLang="en-US" sz="1600" kern="0" dirty="0" smtClean="0">
                          <a:solidFill>
                            <a:schemeClr val="tx1"/>
                          </a:solidFill>
                        </a:rPr>
                        <a:t>spatial allocation  of NAESI</a:t>
                      </a:r>
                      <a:r>
                        <a:rPr lang="en-CA" altLang="en-US" sz="1600" kern="0" baseline="0" dirty="0" smtClean="0">
                          <a:solidFill>
                            <a:schemeClr val="tx1"/>
                          </a:solidFill>
                        </a:rPr>
                        <a:t> emissions</a:t>
                      </a:r>
                      <a:endParaRPr lang="en-US" altLang="en-US" sz="1600" kern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altLang="en-US" sz="1600" kern="0" baseline="0" dirty="0" smtClean="0">
                          <a:solidFill>
                            <a:schemeClr val="tx1"/>
                          </a:solidFill>
                        </a:rPr>
                        <a:t>Fugitive dust emissions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 surrogates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Average sector-based 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CA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54 detailed surrogates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en-US" sz="1600" kern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Improved estimates based on gridded land use TF</a:t>
                      </a:r>
                      <a:endParaRPr lang="en-CA" altLang="en-US" sz="1600" kern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59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3200" dirty="0" smtClean="0"/>
              <a:t>Observation Network</a:t>
            </a:r>
            <a:endParaRPr lang="fr-CA" sz="32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82398"/>
              </p:ext>
            </p:extLst>
          </p:nvPr>
        </p:nvGraphicFramePr>
        <p:xfrm>
          <a:off x="838200" y="1524000"/>
          <a:ext cx="8229600" cy="4875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155"/>
                <a:gridCol w="1076770"/>
                <a:gridCol w="2384277"/>
                <a:gridCol w="3153398"/>
              </a:tblGrid>
              <a:tr h="658060">
                <a:tc>
                  <a:txBody>
                    <a:bodyPr/>
                    <a:lstStyle/>
                    <a:p>
                      <a:r>
                        <a:rPr lang="fr-CA" dirty="0" smtClean="0"/>
                        <a:t>Type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Country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Network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Species</a:t>
                      </a:r>
                      <a:endParaRPr lang="fr-CA" dirty="0"/>
                    </a:p>
                  </a:txBody>
                  <a:tcPr/>
                </a:tc>
              </a:tr>
              <a:tr h="595387">
                <a:tc rowSpan="3">
                  <a:txBody>
                    <a:bodyPr/>
                    <a:lstStyle/>
                    <a:p>
                      <a:r>
                        <a:rPr lang="fr-CA" sz="1800" dirty="0" err="1" smtClean="0">
                          <a:solidFill>
                            <a:schemeClr val="tx1"/>
                          </a:solidFill>
                        </a:rPr>
                        <a:t>Continuous</a:t>
                      </a:r>
                      <a:r>
                        <a:rPr lang="fr-CA" sz="18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fr-CA" sz="1800" baseline="0" dirty="0" err="1" smtClean="0">
                          <a:solidFill>
                            <a:schemeClr val="tx1"/>
                          </a:solidFill>
                        </a:rPr>
                        <a:t>hourly</a:t>
                      </a:r>
                      <a:r>
                        <a:rPr lang="fr-CA" sz="18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CA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CA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(*</a:t>
                      </a:r>
                      <a:r>
                        <a:rPr lang="en-CA" sz="1400" kern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4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Near real-time observations)</a:t>
                      </a:r>
                      <a:endParaRPr lang="fr-CA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Canada</a:t>
                      </a:r>
                    </a:p>
                    <a:p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NAPS (</a:t>
                      </a:r>
                      <a:r>
                        <a:rPr lang="en-CA" sz="16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National Air Pollution Surveillance)*</a:t>
                      </a:r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O3, PM2.5,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CO, NO, NO2,</a:t>
                      </a:r>
                      <a:r>
                        <a:rPr lang="en-CA" sz="1600" kern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SO2</a:t>
                      </a:r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1257">
                <a:tc vMerge="1"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endParaRPr lang="fr-CA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i="1" kern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AirNow</a:t>
                      </a:r>
                      <a:r>
                        <a:rPr lang="en-CA" sz="1600" b="1" i="1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fr-CA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O3, PM2.5 and PM10</a:t>
                      </a:r>
                    </a:p>
                  </a:txBody>
                  <a:tcPr/>
                </a:tc>
              </a:tr>
              <a:tr h="381257">
                <a:tc vMerge="1"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 smtClean="0">
                          <a:solidFill>
                            <a:schemeClr val="tx1"/>
                          </a:solidFill>
                        </a:rPr>
                        <a:t>AIRS</a:t>
                      </a: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PM2.5, PM10, CO, NO2, SO2</a:t>
                      </a:r>
                    </a:p>
                  </a:txBody>
                  <a:tcPr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46077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Non-</a:t>
                      </a:r>
                      <a:r>
                        <a:rPr lang="fr-CA" sz="1800" kern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continuous</a:t>
                      </a:r>
                      <a:endParaRPr lang="fr-CA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Canada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kern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CAPMoN</a:t>
                      </a:r>
                      <a:r>
                        <a:rPr lang="en-CA" sz="1600" b="1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CA" sz="1600" b="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CA" sz="16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Canadian Air and Precipitation Monitoring Network)</a:t>
                      </a:r>
                      <a:endParaRPr lang="fr-CA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HNO3, NH4+, NO3-, SO4=,  etc.</a:t>
                      </a:r>
                      <a:endParaRPr lang="fr-CA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95387">
                <a:tc vMerge="1"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USA</a:t>
                      </a:r>
                      <a:endParaRPr lang="fr-CA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b="1" dirty="0" smtClean="0">
                          <a:solidFill>
                            <a:schemeClr val="tx1"/>
                          </a:solidFill>
                        </a:rPr>
                        <a:t>AIRS</a:t>
                      </a: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0" dirty="0" smtClean="0">
                          <a:solidFill>
                            <a:schemeClr val="tx1"/>
                          </a:solidFill>
                        </a:rPr>
                        <a:t>PM2.5, PM10, EC, HNO3, NH4+, NO3-, SO4=,  </a:t>
                      </a:r>
                      <a:r>
                        <a:rPr lang="en-CA" sz="1600" kern="0" dirty="0" err="1" smtClean="0">
                          <a:solidFill>
                            <a:schemeClr val="tx1"/>
                          </a:solidFill>
                        </a:rPr>
                        <a:t>etc</a:t>
                      </a:r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5387">
                <a:tc vMerge="1"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kern="0" dirty="0" err="1" smtClean="0">
                          <a:solidFill>
                            <a:schemeClr val="tx1"/>
                          </a:solidFill>
                        </a:rPr>
                        <a:t>CASTNet</a:t>
                      </a:r>
                      <a:endParaRPr lang="fr-CA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HNO3, NH4, NO3, SO2, SO4,</a:t>
                      </a:r>
                      <a:r>
                        <a:rPr lang="fr-CA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CA" sz="1600" dirty="0" smtClean="0">
                          <a:solidFill>
                            <a:schemeClr val="tx1"/>
                          </a:solidFill>
                        </a:rPr>
                        <a:t>etc. </a:t>
                      </a:r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95387">
                <a:tc vMerge="1"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endParaRPr lang="fr-CA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kern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PM2.5, PM10 and other PM components</a:t>
                      </a:r>
                      <a:endParaRPr lang="fr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809625" y="3733800"/>
            <a:ext cx="8305800" cy="2667000"/>
          </a:xfrm>
          <a:prstGeom prst="rect">
            <a:avLst/>
          </a:prstGeom>
          <a:solidFill>
            <a:schemeClr val="bg1">
              <a:lumMod val="50000"/>
              <a:alpha val="58039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/>
            </a:pPr>
            <a:endParaRPr kumimoji="0" lang="fr-CA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565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1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206430</TotalTime>
  <Words>1658</Words>
  <Application>Microsoft Office PowerPoint</Application>
  <PresentationFormat>Affichage à l'écran (4:3)</PresentationFormat>
  <Paragraphs>753</Paragraphs>
  <Slides>25</Slides>
  <Notes>17</Notes>
  <HiddenSlides>4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8" baseType="lpstr">
      <vt:lpstr>Modèle par défaut</vt:lpstr>
      <vt:lpstr>Acrobat Document</vt:lpstr>
      <vt:lpstr>Adobe Acrobat Document</vt:lpstr>
      <vt:lpstr>The Canadian Air Quality Modelling Platform for Policy Emission Reduction  Scenarios: Year 2010 Configuration</vt:lpstr>
      <vt:lpstr>Talk outline</vt:lpstr>
      <vt:lpstr>Présentation PowerPoint</vt:lpstr>
      <vt:lpstr>EC Air Quality Modelling Platform</vt:lpstr>
      <vt:lpstr>Grids : 2006 vs 2010</vt:lpstr>
      <vt:lpstr>EC Air Quality Modelling Platform 2006 vs 2010</vt:lpstr>
      <vt:lpstr>Emissions Inventories for 2010</vt:lpstr>
      <vt:lpstr>2010 Canadian inventory comparison</vt:lpstr>
      <vt:lpstr>Observation Network</vt:lpstr>
      <vt:lpstr>Platform Performance Evaluation: O3</vt:lpstr>
      <vt:lpstr>Présentation PowerPoint</vt:lpstr>
      <vt:lpstr>Présentation PowerPoint</vt:lpstr>
      <vt:lpstr>Platform Performance Evaluation : monthly O3 analysis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Future Work </vt:lpstr>
      <vt:lpstr>Présentation PowerPoint</vt:lpstr>
      <vt:lpstr>Présentation PowerPoint</vt:lpstr>
      <vt:lpstr>Number of stations and ‘’obs-mod’’ pairs: O3</vt:lpstr>
      <vt:lpstr>Number of stations and ‘’obs-mod’’ pairs: PM2.5</vt:lpstr>
      <vt:lpstr>Number of stations and ‘’obs-mod’’ pairs: NO2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Samaali,Mehrez [CMC]</dc:creator>
  <cp:lastModifiedBy>Cousineau,Sophie  [CMC]</cp:lastModifiedBy>
  <cp:revision>2463</cp:revision>
  <cp:lastPrinted>2015-09-30T15:52:29Z</cp:lastPrinted>
  <dcterms:modified xsi:type="dcterms:W3CDTF">2015-10-07T12:10:03Z</dcterms:modified>
</cp:coreProperties>
</file>