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2" r:id="rId6"/>
    <p:sldId id="263" r:id="rId7"/>
    <p:sldId id="272" r:id="rId8"/>
    <p:sldId id="273" r:id="rId9"/>
    <p:sldId id="264" r:id="rId10"/>
    <p:sldId id="267" r:id="rId11"/>
    <p:sldId id="261" r:id="rId12"/>
    <p:sldId id="268" r:id="rId13"/>
    <p:sldId id="270" r:id="rId14"/>
    <p:sldId id="265" r:id="rId15"/>
    <p:sldId id="269" r:id="rId16"/>
    <p:sldId id="2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C2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J:\RESEARCH\CEE7000\OZONE\monthly%20diurnal%20profi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J:\RESEARCH\CEE7000\OZONE\monthly%20diurnal%20profi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J:\RESEARCH\CEE7000\OZONE\monthly%20diurnal%20profi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J:\RESEARCH\CEE7000\OZONE\monthly%20diurnal%20profi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J:\RESEARCH\CEE7000\OZONE\monthly%20diurnal%20profi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ivey3\Downloads\ozone20150702.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ATL</c:v>
          </c:tx>
          <c:marker>
            <c:symbol val="none"/>
          </c:marker>
          <c:cat>
            <c:strRef>
              <c:f>ozone!$B$1:$Y$1</c:f>
              <c:strCache>
                <c:ptCount val="24"/>
                <c:pt idx="0">
                  <c:v>Midnight</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strCache>
            </c:strRef>
          </c:cat>
          <c:val>
            <c:numRef>
              <c:f>ozone!$B$8:$Y$8</c:f>
              <c:numCache>
                <c:formatCode>General</c:formatCode>
                <c:ptCount val="24"/>
                <c:pt idx="0">
                  <c:v>11.678000000000001</c:v>
                </c:pt>
                <c:pt idx="1">
                  <c:v>6.7333999999999996</c:v>
                </c:pt>
                <c:pt idx="2">
                  <c:v>2.9998999999999998</c:v>
                </c:pt>
                <c:pt idx="3">
                  <c:v>1.6347</c:v>
                </c:pt>
                <c:pt idx="4">
                  <c:v>1.5095000000000001</c:v>
                </c:pt>
                <c:pt idx="5">
                  <c:v>1.6048</c:v>
                </c:pt>
                <c:pt idx="6">
                  <c:v>2.0449999999999999</c:v>
                </c:pt>
                <c:pt idx="7">
                  <c:v>3.4693000000000001</c:v>
                </c:pt>
                <c:pt idx="8">
                  <c:v>5.9127000000000001</c:v>
                </c:pt>
                <c:pt idx="9">
                  <c:v>9.1522000000000006</c:v>
                </c:pt>
                <c:pt idx="10">
                  <c:v>13.25</c:v>
                </c:pt>
                <c:pt idx="11">
                  <c:v>18.274000000000001</c:v>
                </c:pt>
                <c:pt idx="12">
                  <c:v>23.972000000000001</c:v>
                </c:pt>
                <c:pt idx="13">
                  <c:v>29.992999999999999</c:v>
                </c:pt>
                <c:pt idx="14">
                  <c:v>35.814</c:v>
                </c:pt>
                <c:pt idx="15">
                  <c:v>41.100999999999999</c:v>
                </c:pt>
                <c:pt idx="16">
                  <c:v>44.811</c:v>
                </c:pt>
                <c:pt idx="17">
                  <c:v>46.218000000000004</c:v>
                </c:pt>
                <c:pt idx="18">
                  <c:v>44.226999999999997</c:v>
                </c:pt>
                <c:pt idx="19">
                  <c:v>39.954999999999998</c:v>
                </c:pt>
                <c:pt idx="20">
                  <c:v>34.652000000000001</c:v>
                </c:pt>
                <c:pt idx="21">
                  <c:v>28.841999999999999</c:v>
                </c:pt>
                <c:pt idx="22">
                  <c:v>22.856999999999999</c:v>
                </c:pt>
                <c:pt idx="23">
                  <c:v>17.033999999999999</c:v>
                </c:pt>
              </c:numCache>
            </c:numRef>
          </c:val>
          <c:smooth val="0"/>
        </c:ser>
        <c:ser>
          <c:idx val="1"/>
          <c:order val="1"/>
          <c:tx>
            <c:v>SLC</c:v>
          </c:tx>
          <c:marker>
            <c:symbol val="none"/>
          </c:marker>
          <c:val>
            <c:numRef>
              <c:f>ozone!$B$22:$Y$22</c:f>
              <c:numCache>
                <c:formatCode>General</c:formatCode>
                <c:ptCount val="24"/>
                <c:pt idx="0">
                  <c:v>21.719000000000001</c:v>
                </c:pt>
                <c:pt idx="1">
                  <c:v>20.9</c:v>
                </c:pt>
                <c:pt idx="2">
                  <c:v>20.587</c:v>
                </c:pt>
                <c:pt idx="3">
                  <c:v>20.593</c:v>
                </c:pt>
                <c:pt idx="4">
                  <c:v>20.093</c:v>
                </c:pt>
                <c:pt idx="5">
                  <c:v>19.640999999999998</c:v>
                </c:pt>
                <c:pt idx="6">
                  <c:v>19.562000000000001</c:v>
                </c:pt>
                <c:pt idx="7">
                  <c:v>20.634</c:v>
                </c:pt>
                <c:pt idx="8">
                  <c:v>22.885999999999999</c:v>
                </c:pt>
                <c:pt idx="9">
                  <c:v>25.827999999999999</c:v>
                </c:pt>
                <c:pt idx="10">
                  <c:v>29.387</c:v>
                </c:pt>
                <c:pt idx="11">
                  <c:v>33.497</c:v>
                </c:pt>
                <c:pt idx="12">
                  <c:v>38.158000000000001</c:v>
                </c:pt>
                <c:pt idx="13">
                  <c:v>43.567</c:v>
                </c:pt>
                <c:pt idx="14">
                  <c:v>48.628999999999998</c:v>
                </c:pt>
                <c:pt idx="15">
                  <c:v>52.701999999999998</c:v>
                </c:pt>
                <c:pt idx="16">
                  <c:v>52.661999999999999</c:v>
                </c:pt>
                <c:pt idx="17">
                  <c:v>50.723999999999997</c:v>
                </c:pt>
                <c:pt idx="18">
                  <c:v>47.338000000000001</c:v>
                </c:pt>
                <c:pt idx="19">
                  <c:v>43.085999999999999</c:v>
                </c:pt>
                <c:pt idx="20">
                  <c:v>38.435000000000002</c:v>
                </c:pt>
                <c:pt idx="21">
                  <c:v>33.805</c:v>
                </c:pt>
                <c:pt idx="22">
                  <c:v>29.350999999999999</c:v>
                </c:pt>
                <c:pt idx="23">
                  <c:v>25.241</c:v>
                </c:pt>
              </c:numCache>
            </c:numRef>
          </c:val>
          <c:smooth val="0"/>
        </c:ser>
        <c:ser>
          <c:idx val="2"/>
          <c:order val="2"/>
          <c:tx>
            <c:v>LA</c:v>
          </c:tx>
          <c:marker>
            <c:symbol val="none"/>
          </c:marker>
          <c:val>
            <c:numRef>
              <c:f>ozone!$B$36:$Y$36</c:f>
              <c:numCache>
                <c:formatCode>General</c:formatCode>
                <c:ptCount val="24"/>
                <c:pt idx="0">
                  <c:v>3.5324</c:v>
                </c:pt>
                <c:pt idx="1">
                  <c:v>1.1453</c:v>
                </c:pt>
                <c:pt idx="2">
                  <c:v>0.24360000000000001</c:v>
                </c:pt>
                <c:pt idx="3">
                  <c:v>0.21692</c:v>
                </c:pt>
                <c:pt idx="4">
                  <c:v>0.36897999999999997</c:v>
                </c:pt>
                <c:pt idx="5">
                  <c:v>0.93416999999999994</c:v>
                </c:pt>
                <c:pt idx="6">
                  <c:v>2.2317</c:v>
                </c:pt>
                <c:pt idx="7">
                  <c:v>4.3613</c:v>
                </c:pt>
                <c:pt idx="8">
                  <c:v>7.2070999999999996</c:v>
                </c:pt>
                <c:pt idx="9">
                  <c:v>10.635</c:v>
                </c:pt>
                <c:pt idx="10">
                  <c:v>14.667999999999999</c:v>
                </c:pt>
                <c:pt idx="11">
                  <c:v>19.355</c:v>
                </c:pt>
                <c:pt idx="12">
                  <c:v>24.547000000000001</c:v>
                </c:pt>
                <c:pt idx="13">
                  <c:v>29.780999999999999</c:v>
                </c:pt>
                <c:pt idx="14">
                  <c:v>34.460999999999999</c:v>
                </c:pt>
                <c:pt idx="15">
                  <c:v>36.420999999999999</c:v>
                </c:pt>
                <c:pt idx="16">
                  <c:v>36.707999999999998</c:v>
                </c:pt>
                <c:pt idx="17">
                  <c:v>34.811999999999998</c:v>
                </c:pt>
                <c:pt idx="18">
                  <c:v>31.449000000000002</c:v>
                </c:pt>
                <c:pt idx="19">
                  <c:v>27.384</c:v>
                </c:pt>
                <c:pt idx="20">
                  <c:v>22.640999999999998</c:v>
                </c:pt>
                <c:pt idx="21">
                  <c:v>17.401</c:v>
                </c:pt>
                <c:pt idx="22">
                  <c:v>12.000999999999999</c:v>
                </c:pt>
                <c:pt idx="23">
                  <c:v>6.7500999999999998</c:v>
                </c:pt>
              </c:numCache>
            </c:numRef>
          </c:val>
          <c:smooth val="0"/>
        </c:ser>
        <c:dLbls>
          <c:showLegendKey val="0"/>
          <c:showVal val="0"/>
          <c:showCatName val="0"/>
          <c:showSerName val="0"/>
          <c:showPercent val="0"/>
          <c:showBubbleSize val="0"/>
        </c:dLbls>
        <c:marker val="1"/>
        <c:smooth val="0"/>
        <c:axId val="73226112"/>
        <c:axId val="73227648"/>
      </c:lineChart>
      <c:catAx>
        <c:axId val="73226112"/>
        <c:scaling>
          <c:orientation val="minMax"/>
        </c:scaling>
        <c:delete val="0"/>
        <c:axPos val="b"/>
        <c:majorTickMark val="out"/>
        <c:minorTickMark val="none"/>
        <c:tickLblPos val="nextTo"/>
        <c:txPr>
          <a:bodyPr/>
          <a:lstStyle/>
          <a:p>
            <a:pPr>
              <a:defRPr sz="600"/>
            </a:pPr>
            <a:endParaRPr lang="en-US"/>
          </a:p>
        </c:txPr>
        <c:crossAx val="73227648"/>
        <c:crosses val="autoZero"/>
        <c:auto val="1"/>
        <c:lblAlgn val="ctr"/>
        <c:lblOffset val="100"/>
        <c:noMultiLvlLbl val="0"/>
      </c:catAx>
      <c:valAx>
        <c:axId val="73227648"/>
        <c:scaling>
          <c:orientation val="minMax"/>
          <c:max val="70"/>
        </c:scaling>
        <c:delete val="0"/>
        <c:axPos val="l"/>
        <c:numFmt formatCode="General" sourceLinked="1"/>
        <c:majorTickMark val="out"/>
        <c:minorTickMark val="none"/>
        <c:tickLblPos val="nextTo"/>
        <c:crossAx val="73226112"/>
        <c:crosses val="autoZero"/>
        <c:crossBetween val="between"/>
      </c:valAx>
      <c:spPr>
        <a:solidFill>
          <a:schemeClr val="bg1">
            <a:lumMod val="95000"/>
          </a:schemeClr>
        </a:solid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ATL</c:v>
          </c:tx>
          <c:marker>
            <c:symbol val="none"/>
          </c:marker>
          <c:cat>
            <c:strRef>
              <c:f>ozone!$B$1:$Y$1</c:f>
              <c:strCache>
                <c:ptCount val="24"/>
                <c:pt idx="0">
                  <c:v>Midnight</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strCache>
            </c:strRef>
          </c:cat>
          <c:val>
            <c:numRef>
              <c:f>coal!$B$8:$Y$8</c:f>
              <c:numCache>
                <c:formatCode>General</c:formatCode>
                <c:ptCount val="24"/>
                <c:pt idx="0">
                  <c:v>1.0718000000000001</c:v>
                </c:pt>
                <c:pt idx="1">
                  <c:v>0.85851999999999995</c:v>
                </c:pt>
                <c:pt idx="2">
                  <c:v>0.64748000000000006</c:v>
                </c:pt>
                <c:pt idx="3">
                  <c:v>0.44653999999999999</c:v>
                </c:pt>
                <c:pt idx="4">
                  <c:v>0.41272999999999999</c:v>
                </c:pt>
                <c:pt idx="5">
                  <c:v>0.42138999999999999</c:v>
                </c:pt>
                <c:pt idx="6">
                  <c:v>0.44574000000000003</c:v>
                </c:pt>
                <c:pt idx="7">
                  <c:v>0.53236000000000006</c:v>
                </c:pt>
                <c:pt idx="8">
                  <c:v>0.66646000000000005</c:v>
                </c:pt>
                <c:pt idx="9">
                  <c:v>0.80557999999999996</c:v>
                </c:pt>
                <c:pt idx="10">
                  <c:v>0.95720000000000005</c:v>
                </c:pt>
                <c:pt idx="11">
                  <c:v>1.1585000000000001</c:v>
                </c:pt>
                <c:pt idx="12">
                  <c:v>1.4331</c:v>
                </c:pt>
                <c:pt idx="13">
                  <c:v>1.7398</c:v>
                </c:pt>
                <c:pt idx="14">
                  <c:v>2.0405000000000002</c:v>
                </c:pt>
                <c:pt idx="15">
                  <c:v>2.3220000000000001</c:v>
                </c:pt>
                <c:pt idx="16">
                  <c:v>2.5219</c:v>
                </c:pt>
                <c:pt idx="17">
                  <c:v>2.6335000000000002</c:v>
                </c:pt>
                <c:pt idx="18">
                  <c:v>2.6392000000000002</c:v>
                </c:pt>
                <c:pt idx="19">
                  <c:v>2.4175</c:v>
                </c:pt>
                <c:pt idx="20">
                  <c:v>2.1331000000000002</c:v>
                </c:pt>
                <c:pt idx="21">
                  <c:v>1.8407</c:v>
                </c:pt>
                <c:pt idx="22">
                  <c:v>1.5557000000000001</c:v>
                </c:pt>
                <c:pt idx="23">
                  <c:v>1.2877000000000001</c:v>
                </c:pt>
              </c:numCache>
            </c:numRef>
          </c:val>
          <c:smooth val="0"/>
        </c:ser>
        <c:ser>
          <c:idx val="1"/>
          <c:order val="1"/>
          <c:tx>
            <c:v>SLC</c:v>
          </c:tx>
          <c:marker>
            <c:symbol val="none"/>
          </c:marker>
          <c:val>
            <c:numRef>
              <c:f>coal!$B$22:$Y$22</c:f>
              <c:numCache>
                <c:formatCode>General</c:formatCode>
                <c:ptCount val="24"/>
                <c:pt idx="0">
                  <c:v>2.3433000000000002</c:v>
                </c:pt>
                <c:pt idx="1">
                  <c:v>2.3163999999999998</c:v>
                </c:pt>
                <c:pt idx="2">
                  <c:v>2.2985000000000002</c:v>
                </c:pt>
                <c:pt idx="3">
                  <c:v>2.2408999999999999</c:v>
                </c:pt>
                <c:pt idx="4">
                  <c:v>2.1254</c:v>
                </c:pt>
                <c:pt idx="5">
                  <c:v>1.9714</c:v>
                </c:pt>
                <c:pt idx="6">
                  <c:v>1.8433999999999999</c:v>
                </c:pt>
                <c:pt idx="7">
                  <c:v>1.7726</c:v>
                </c:pt>
                <c:pt idx="8">
                  <c:v>1.7587999999999999</c:v>
                </c:pt>
                <c:pt idx="9">
                  <c:v>1.7776000000000001</c:v>
                </c:pt>
                <c:pt idx="10">
                  <c:v>1.8310999999999999</c:v>
                </c:pt>
                <c:pt idx="11">
                  <c:v>1.9104000000000001</c:v>
                </c:pt>
                <c:pt idx="12">
                  <c:v>2.0085000000000002</c:v>
                </c:pt>
                <c:pt idx="13">
                  <c:v>2.1408999999999998</c:v>
                </c:pt>
                <c:pt idx="14">
                  <c:v>2.3062999999999998</c:v>
                </c:pt>
                <c:pt idx="15">
                  <c:v>2.4457</c:v>
                </c:pt>
                <c:pt idx="16">
                  <c:v>2.5268999999999999</c:v>
                </c:pt>
                <c:pt idx="17">
                  <c:v>2.5405000000000002</c:v>
                </c:pt>
                <c:pt idx="18">
                  <c:v>2.5552000000000001</c:v>
                </c:pt>
                <c:pt idx="19">
                  <c:v>2.5535000000000001</c:v>
                </c:pt>
                <c:pt idx="20">
                  <c:v>2.5314000000000001</c:v>
                </c:pt>
                <c:pt idx="21">
                  <c:v>2.5030999999999999</c:v>
                </c:pt>
                <c:pt idx="22">
                  <c:v>2.4847000000000001</c:v>
                </c:pt>
                <c:pt idx="23">
                  <c:v>2.472</c:v>
                </c:pt>
              </c:numCache>
            </c:numRef>
          </c:val>
          <c:smooth val="0"/>
        </c:ser>
        <c:ser>
          <c:idx val="2"/>
          <c:order val="2"/>
          <c:tx>
            <c:v>LA</c:v>
          </c:tx>
          <c:marker>
            <c:symbol val="none"/>
          </c:marker>
          <c:val>
            <c:numRef>
              <c:f>coal!$B$36:$Y$36</c:f>
              <c:numCache>
                <c:formatCode>General</c:formatCode>
                <c:ptCount val="24"/>
                <c:pt idx="0">
                  <c:v>1.6669E-2</c:v>
                </c:pt>
                <c:pt idx="1">
                  <c:v>4.6717E-3</c:v>
                </c:pt>
                <c:pt idx="2">
                  <c:v>6.8970999999999995E-4</c:v>
                </c:pt>
                <c:pt idx="3">
                  <c:v>5.7107999999999996E-4</c:v>
                </c:pt>
                <c:pt idx="4">
                  <c:v>1.1027999999999999E-3</c:v>
                </c:pt>
                <c:pt idx="5">
                  <c:v>2.1069999999999999E-3</c:v>
                </c:pt>
                <c:pt idx="6">
                  <c:v>5.0942000000000001E-3</c:v>
                </c:pt>
                <c:pt idx="7">
                  <c:v>1.2134000000000001E-2</c:v>
                </c:pt>
                <c:pt idx="8">
                  <c:v>2.3880999999999999E-2</c:v>
                </c:pt>
                <c:pt idx="9">
                  <c:v>3.7900000000000003E-2</c:v>
                </c:pt>
                <c:pt idx="10">
                  <c:v>5.4261999999999998E-2</c:v>
                </c:pt>
                <c:pt idx="11">
                  <c:v>7.3748999999999995E-2</c:v>
                </c:pt>
                <c:pt idx="12">
                  <c:v>9.5165E-2</c:v>
                </c:pt>
                <c:pt idx="13">
                  <c:v>0.11602999999999999</c:v>
                </c:pt>
                <c:pt idx="14">
                  <c:v>0.13472999999999999</c:v>
                </c:pt>
                <c:pt idx="15">
                  <c:v>0.14973</c:v>
                </c:pt>
                <c:pt idx="16">
                  <c:v>0.15533</c:v>
                </c:pt>
                <c:pt idx="17">
                  <c:v>0.14806</c:v>
                </c:pt>
                <c:pt idx="18">
                  <c:v>0.13425999999999999</c:v>
                </c:pt>
                <c:pt idx="19">
                  <c:v>0.11736000000000001</c:v>
                </c:pt>
                <c:pt idx="20">
                  <c:v>9.7415000000000002E-2</c:v>
                </c:pt>
                <c:pt idx="21">
                  <c:v>7.5772000000000006E-2</c:v>
                </c:pt>
                <c:pt idx="22">
                  <c:v>5.4391000000000002E-2</c:v>
                </c:pt>
                <c:pt idx="23">
                  <c:v>3.4688999999999998E-2</c:v>
                </c:pt>
              </c:numCache>
            </c:numRef>
          </c:val>
          <c:smooth val="0"/>
        </c:ser>
        <c:dLbls>
          <c:showLegendKey val="0"/>
          <c:showVal val="0"/>
          <c:showCatName val="0"/>
          <c:showSerName val="0"/>
          <c:showPercent val="0"/>
          <c:showBubbleSize val="0"/>
        </c:dLbls>
        <c:marker val="1"/>
        <c:smooth val="0"/>
        <c:axId val="77767808"/>
        <c:axId val="77769344"/>
      </c:lineChart>
      <c:catAx>
        <c:axId val="77767808"/>
        <c:scaling>
          <c:orientation val="minMax"/>
        </c:scaling>
        <c:delete val="0"/>
        <c:axPos val="b"/>
        <c:majorTickMark val="out"/>
        <c:minorTickMark val="none"/>
        <c:tickLblPos val="nextTo"/>
        <c:txPr>
          <a:bodyPr/>
          <a:lstStyle/>
          <a:p>
            <a:pPr>
              <a:defRPr sz="600"/>
            </a:pPr>
            <a:endParaRPr lang="en-US"/>
          </a:p>
        </c:txPr>
        <c:crossAx val="77769344"/>
        <c:crosses val="autoZero"/>
        <c:auto val="1"/>
        <c:lblAlgn val="ctr"/>
        <c:lblOffset val="100"/>
        <c:noMultiLvlLbl val="0"/>
      </c:catAx>
      <c:valAx>
        <c:axId val="77769344"/>
        <c:scaling>
          <c:orientation val="minMax"/>
          <c:max val="5"/>
        </c:scaling>
        <c:delete val="0"/>
        <c:axPos val="l"/>
        <c:numFmt formatCode="General" sourceLinked="1"/>
        <c:majorTickMark val="out"/>
        <c:minorTickMark val="none"/>
        <c:tickLblPos val="nextTo"/>
        <c:crossAx val="77767808"/>
        <c:crosses val="autoZero"/>
        <c:crossBetween val="between"/>
        <c:majorUnit val="1"/>
      </c:valAx>
      <c:spPr>
        <a:solidFill>
          <a:schemeClr val="bg1">
            <a:lumMod val="95000"/>
          </a:schemeClr>
        </a:solidFill>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ATL</c:v>
          </c:tx>
          <c:marker>
            <c:symbol val="none"/>
          </c:marker>
          <c:cat>
            <c:strRef>
              <c:f>ozone!$B$1:$Y$1</c:f>
              <c:strCache>
                <c:ptCount val="24"/>
                <c:pt idx="0">
                  <c:v>Midnight</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strCache>
            </c:strRef>
          </c:cat>
          <c:val>
            <c:numRef>
              <c:f>biog!$B$8:$Y$8</c:f>
              <c:numCache>
                <c:formatCode>General</c:formatCode>
                <c:ptCount val="24"/>
                <c:pt idx="0">
                  <c:v>8.6165000000000003</c:v>
                </c:pt>
                <c:pt idx="1">
                  <c:v>5.5575000000000001</c:v>
                </c:pt>
                <c:pt idx="2">
                  <c:v>2.9984000000000002</c:v>
                </c:pt>
                <c:pt idx="3">
                  <c:v>1.0782</c:v>
                </c:pt>
                <c:pt idx="4">
                  <c:v>1.0843</c:v>
                </c:pt>
                <c:pt idx="5">
                  <c:v>1.2545999999999999</c:v>
                </c:pt>
                <c:pt idx="6">
                  <c:v>1.4918</c:v>
                </c:pt>
                <c:pt idx="7">
                  <c:v>2.137</c:v>
                </c:pt>
                <c:pt idx="8">
                  <c:v>3.37</c:v>
                </c:pt>
                <c:pt idx="9">
                  <c:v>5.1647999999999996</c:v>
                </c:pt>
                <c:pt idx="10">
                  <c:v>7.6337000000000002</c:v>
                </c:pt>
                <c:pt idx="11">
                  <c:v>10.763999999999999</c:v>
                </c:pt>
                <c:pt idx="12">
                  <c:v>14.316000000000001</c:v>
                </c:pt>
                <c:pt idx="13">
                  <c:v>18.013999999999999</c:v>
                </c:pt>
                <c:pt idx="14">
                  <c:v>21.734000000000002</c:v>
                </c:pt>
                <c:pt idx="15">
                  <c:v>25.22</c:v>
                </c:pt>
                <c:pt idx="16">
                  <c:v>27.940999999999999</c:v>
                </c:pt>
                <c:pt idx="17">
                  <c:v>29.437000000000001</c:v>
                </c:pt>
                <c:pt idx="18">
                  <c:v>29.422000000000001</c:v>
                </c:pt>
                <c:pt idx="19">
                  <c:v>26.643000000000001</c:v>
                </c:pt>
                <c:pt idx="20">
                  <c:v>23.134</c:v>
                </c:pt>
                <c:pt idx="21">
                  <c:v>19.428000000000001</c:v>
                </c:pt>
                <c:pt idx="22">
                  <c:v>15.739000000000001</c:v>
                </c:pt>
                <c:pt idx="23">
                  <c:v>12.084</c:v>
                </c:pt>
              </c:numCache>
            </c:numRef>
          </c:val>
          <c:smooth val="0"/>
        </c:ser>
        <c:ser>
          <c:idx val="1"/>
          <c:order val="1"/>
          <c:tx>
            <c:v>SLC</c:v>
          </c:tx>
          <c:marker>
            <c:symbol val="none"/>
          </c:marker>
          <c:val>
            <c:numRef>
              <c:f>biog!$B$22:$Y$22</c:f>
              <c:numCache>
                <c:formatCode>General</c:formatCode>
                <c:ptCount val="24"/>
                <c:pt idx="0">
                  <c:v>8.0114999999999998</c:v>
                </c:pt>
                <c:pt idx="1">
                  <c:v>6.2401999999999997</c:v>
                </c:pt>
                <c:pt idx="2">
                  <c:v>4.8704999999999998</c:v>
                </c:pt>
                <c:pt idx="3">
                  <c:v>3.8109000000000002</c:v>
                </c:pt>
                <c:pt idx="4">
                  <c:v>3.0701000000000001</c:v>
                </c:pt>
                <c:pt idx="5">
                  <c:v>2.5884</c:v>
                </c:pt>
                <c:pt idx="6">
                  <c:v>2.4872000000000001</c:v>
                </c:pt>
                <c:pt idx="7">
                  <c:v>2.9177</c:v>
                </c:pt>
                <c:pt idx="8">
                  <c:v>3.7252000000000001</c:v>
                </c:pt>
                <c:pt idx="9">
                  <c:v>4.8811999999999998</c:v>
                </c:pt>
                <c:pt idx="10">
                  <c:v>6.4821999999999997</c:v>
                </c:pt>
                <c:pt idx="11">
                  <c:v>8.3864000000000001</c:v>
                </c:pt>
                <c:pt idx="12">
                  <c:v>10.347</c:v>
                </c:pt>
                <c:pt idx="13">
                  <c:v>12.456</c:v>
                </c:pt>
                <c:pt idx="14">
                  <c:v>14.663</c:v>
                </c:pt>
                <c:pt idx="15">
                  <c:v>16.518999999999998</c:v>
                </c:pt>
                <c:pt idx="16">
                  <c:v>17.835999999999999</c:v>
                </c:pt>
                <c:pt idx="17">
                  <c:v>18.38</c:v>
                </c:pt>
                <c:pt idx="18">
                  <c:v>18.257000000000001</c:v>
                </c:pt>
                <c:pt idx="19">
                  <c:v>17.356999999999999</c:v>
                </c:pt>
                <c:pt idx="20">
                  <c:v>15.933</c:v>
                </c:pt>
                <c:pt idx="21">
                  <c:v>14.307</c:v>
                </c:pt>
                <c:pt idx="22">
                  <c:v>12.461</c:v>
                </c:pt>
                <c:pt idx="23">
                  <c:v>10.414999999999999</c:v>
                </c:pt>
              </c:numCache>
            </c:numRef>
          </c:val>
          <c:smooth val="0"/>
        </c:ser>
        <c:ser>
          <c:idx val="2"/>
          <c:order val="2"/>
          <c:tx>
            <c:v>LA</c:v>
          </c:tx>
          <c:marker>
            <c:symbol val="none"/>
          </c:marker>
          <c:val>
            <c:numRef>
              <c:f>biog!$B$36:$Y$36</c:f>
              <c:numCache>
                <c:formatCode>General</c:formatCode>
                <c:ptCount val="24"/>
                <c:pt idx="0">
                  <c:v>1.4466000000000001</c:v>
                </c:pt>
                <c:pt idx="1">
                  <c:v>0.46444000000000002</c:v>
                </c:pt>
                <c:pt idx="2">
                  <c:v>4.4989000000000001E-2</c:v>
                </c:pt>
                <c:pt idx="3">
                  <c:v>2.2137E-2</c:v>
                </c:pt>
                <c:pt idx="4">
                  <c:v>4.4942000000000003E-2</c:v>
                </c:pt>
                <c:pt idx="5">
                  <c:v>0.11685</c:v>
                </c:pt>
                <c:pt idx="6">
                  <c:v>0.30995</c:v>
                </c:pt>
                <c:pt idx="7">
                  <c:v>0.71318999999999999</c:v>
                </c:pt>
                <c:pt idx="8">
                  <c:v>1.3663000000000001</c:v>
                </c:pt>
                <c:pt idx="9">
                  <c:v>2.2852999999999999</c:v>
                </c:pt>
                <c:pt idx="10">
                  <c:v>3.4498000000000002</c:v>
                </c:pt>
                <c:pt idx="11">
                  <c:v>4.8097000000000003</c:v>
                </c:pt>
                <c:pt idx="12">
                  <c:v>6.2910000000000004</c:v>
                </c:pt>
                <c:pt idx="13">
                  <c:v>7.7637</c:v>
                </c:pt>
                <c:pt idx="14">
                  <c:v>9.0701000000000001</c:v>
                </c:pt>
                <c:pt idx="15">
                  <c:v>10.114000000000001</c:v>
                </c:pt>
                <c:pt idx="16">
                  <c:v>10.641</c:v>
                </c:pt>
                <c:pt idx="17">
                  <c:v>10.391</c:v>
                </c:pt>
                <c:pt idx="18">
                  <c:v>9.5033999999999992</c:v>
                </c:pt>
                <c:pt idx="19">
                  <c:v>8.3267000000000007</c:v>
                </c:pt>
                <c:pt idx="20">
                  <c:v>6.9528999999999996</c:v>
                </c:pt>
                <c:pt idx="21">
                  <c:v>5.4618000000000002</c:v>
                </c:pt>
                <c:pt idx="22">
                  <c:v>3.9632999999999998</c:v>
                </c:pt>
                <c:pt idx="23">
                  <c:v>2.5830000000000002</c:v>
                </c:pt>
              </c:numCache>
            </c:numRef>
          </c:val>
          <c:smooth val="0"/>
        </c:ser>
        <c:dLbls>
          <c:showLegendKey val="0"/>
          <c:showVal val="0"/>
          <c:showCatName val="0"/>
          <c:showSerName val="0"/>
          <c:showPercent val="0"/>
          <c:showBubbleSize val="0"/>
        </c:dLbls>
        <c:marker val="1"/>
        <c:smooth val="0"/>
        <c:axId val="77782400"/>
        <c:axId val="79393920"/>
      </c:lineChart>
      <c:catAx>
        <c:axId val="77782400"/>
        <c:scaling>
          <c:orientation val="minMax"/>
        </c:scaling>
        <c:delete val="0"/>
        <c:axPos val="b"/>
        <c:majorTickMark val="out"/>
        <c:minorTickMark val="none"/>
        <c:tickLblPos val="nextTo"/>
        <c:txPr>
          <a:bodyPr/>
          <a:lstStyle/>
          <a:p>
            <a:pPr>
              <a:defRPr sz="600"/>
            </a:pPr>
            <a:endParaRPr lang="en-US"/>
          </a:p>
        </c:txPr>
        <c:crossAx val="79393920"/>
        <c:crosses val="autoZero"/>
        <c:auto val="1"/>
        <c:lblAlgn val="ctr"/>
        <c:lblOffset val="100"/>
        <c:noMultiLvlLbl val="0"/>
      </c:catAx>
      <c:valAx>
        <c:axId val="79393920"/>
        <c:scaling>
          <c:orientation val="minMax"/>
          <c:max val="30"/>
        </c:scaling>
        <c:delete val="0"/>
        <c:axPos val="l"/>
        <c:numFmt formatCode="General" sourceLinked="1"/>
        <c:majorTickMark val="out"/>
        <c:minorTickMark val="none"/>
        <c:tickLblPos val="nextTo"/>
        <c:crossAx val="77782400"/>
        <c:crosses val="autoZero"/>
        <c:crossBetween val="between"/>
      </c:valAx>
      <c:spPr>
        <a:solidFill>
          <a:schemeClr val="bg1">
            <a:lumMod val="95000"/>
          </a:schemeClr>
        </a:solidFill>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ATL</c:v>
          </c:tx>
          <c:marker>
            <c:symbol val="none"/>
          </c:marker>
          <c:cat>
            <c:strRef>
              <c:f>ozone!$B$1:$Y$1</c:f>
              <c:strCache>
                <c:ptCount val="24"/>
                <c:pt idx="0">
                  <c:v>Midnight</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strCache>
            </c:strRef>
          </c:cat>
          <c:val>
            <c:numRef>
              <c:f>biomass!$B$8:$Y$8</c:f>
              <c:numCache>
                <c:formatCode>General</c:formatCode>
                <c:ptCount val="24"/>
                <c:pt idx="0">
                  <c:v>0.31605</c:v>
                </c:pt>
                <c:pt idx="1">
                  <c:v>0.24577099999999999</c:v>
                </c:pt>
                <c:pt idx="2">
                  <c:v>0.182474</c:v>
                </c:pt>
                <c:pt idx="3">
                  <c:v>0.12825</c:v>
                </c:pt>
                <c:pt idx="4">
                  <c:v>0.11995</c:v>
                </c:pt>
                <c:pt idx="5">
                  <c:v>0.12206599999999999</c:v>
                </c:pt>
                <c:pt idx="6">
                  <c:v>0.129803</c:v>
                </c:pt>
                <c:pt idx="7">
                  <c:v>0.159079</c:v>
                </c:pt>
                <c:pt idx="8">
                  <c:v>0.210757</c:v>
                </c:pt>
                <c:pt idx="9">
                  <c:v>0.27299200000000001</c:v>
                </c:pt>
                <c:pt idx="10">
                  <c:v>0.34654000000000001</c:v>
                </c:pt>
                <c:pt idx="11">
                  <c:v>0.43624000000000002</c:v>
                </c:pt>
                <c:pt idx="12">
                  <c:v>0.54357999999999995</c:v>
                </c:pt>
                <c:pt idx="13">
                  <c:v>0.65558000000000005</c:v>
                </c:pt>
                <c:pt idx="14">
                  <c:v>0.76127999999999996</c:v>
                </c:pt>
                <c:pt idx="15">
                  <c:v>0.85654000000000008</c:v>
                </c:pt>
                <c:pt idx="16">
                  <c:v>0.92183999999999999</c:v>
                </c:pt>
                <c:pt idx="17">
                  <c:v>0.94706999999999997</c:v>
                </c:pt>
                <c:pt idx="18">
                  <c:v>0.92435</c:v>
                </c:pt>
                <c:pt idx="19">
                  <c:v>0.82868999999999993</c:v>
                </c:pt>
                <c:pt idx="20">
                  <c:v>0.71350999999999998</c:v>
                </c:pt>
                <c:pt idx="21">
                  <c:v>0.59821000000000002</c:v>
                </c:pt>
                <c:pt idx="22">
                  <c:v>0.49064000000000002</c:v>
                </c:pt>
                <c:pt idx="23">
                  <c:v>0.39423999999999998</c:v>
                </c:pt>
              </c:numCache>
            </c:numRef>
          </c:val>
          <c:smooth val="0"/>
        </c:ser>
        <c:ser>
          <c:idx val="1"/>
          <c:order val="1"/>
          <c:tx>
            <c:v>SLC</c:v>
          </c:tx>
          <c:marker>
            <c:symbol val="none"/>
          </c:marker>
          <c:val>
            <c:numRef>
              <c:f>biomass!$B$22:$Y$22</c:f>
              <c:numCache>
                <c:formatCode>General</c:formatCode>
                <c:ptCount val="24"/>
                <c:pt idx="0">
                  <c:v>2.4364730000000003</c:v>
                </c:pt>
                <c:pt idx="1">
                  <c:v>2.3278019999999997</c:v>
                </c:pt>
                <c:pt idx="2">
                  <c:v>2.2372129999999997</c:v>
                </c:pt>
                <c:pt idx="3">
                  <c:v>2.1373989999999998</c:v>
                </c:pt>
                <c:pt idx="4">
                  <c:v>2.0079470000000001</c:v>
                </c:pt>
                <c:pt idx="5">
                  <c:v>1.842711</c:v>
                </c:pt>
                <c:pt idx="6">
                  <c:v>1.7253189999999998</c:v>
                </c:pt>
                <c:pt idx="7">
                  <c:v>1.747727</c:v>
                </c:pt>
                <c:pt idx="8">
                  <c:v>1.8861999999999999</c:v>
                </c:pt>
                <c:pt idx="9">
                  <c:v>2.073394</c:v>
                </c:pt>
                <c:pt idx="10">
                  <c:v>2.2844789999999997</c:v>
                </c:pt>
                <c:pt idx="11">
                  <c:v>2.49112</c:v>
                </c:pt>
                <c:pt idx="12">
                  <c:v>2.6847779999999997</c:v>
                </c:pt>
                <c:pt idx="13">
                  <c:v>2.8903490000000001</c:v>
                </c:pt>
                <c:pt idx="14">
                  <c:v>3.1215199999999999</c:v>
                </c:pt>
                <c:pt idx="15">
                  <c:v>3.2984970000000002</c:v>
                </c:pt>
                <c:pt idx="16">
                  <c:v>3.342139</c:v>
                </c:pt>
                <c:pt idx="17">
                  <c:v>3.2659349999999998</c:v>
                </c:pt>
                <c:pt idx="18">
                  <c:v>3.161416</c:v>
                </c:pt>
                <c:pt idx="19">
                  <c:v>3.0358680000000002</c:v>
                </c:pt>
                <c:pt idx="20">
                  <c:v>2.906428</c:v>
                </c:pt>
                <c:pt idx="21">
                  <c:v>2.787814</c:v>
                </c:pt>
                <c:pt idx="22">
                  <c:v>2.6778689999999998</c:v>
                </c:pt>
                <c:pt idx="23">
                  <c:v>2.5717530000000002</c:v>
                </c:pt>
              </c:numCache>
            </c:numRef>
          </c:val>
          <c:smooth val="0"/>
        </c:ser>
        <c:ser>
          <c:idx val="2"/>
          <c:order val="2"/>
          <c:tx>
            <c:v>LA</c:v>
          </c:tx>
          <c:marker>
            <c:symbol val="none"/>
          </c:marker>
          <c:val>
            <c:numRef>
              <c:f>biomass!$B$36:$Y$36</c:f>
              <c:numCache>
                <c:formatCode>General</c:formatCode>
                <c:ptCount val="24"/>
                <c:pt idx="0">
                  <c:v>0.36733270000000001</c:v>
                </c:pt>
                <c:pt idx="1">
                  <c:v>0.21022088999999999</c:v>
                </c:pt>
                <c:pt idx="2">
                  <c:v>0.12519811</c:v>
                </c:pt>
                <c:pt idx="3">
                  <c:v>0.11004822</c:v>
                </c:pt>
                <c:pt idx="4">
                  <c:v>0.11402951</c:v>
                </c:pt>
                <c:pt idx="5">
                  <c:v>0.13297497</c:v>
                </c:pt>
                <c:pt idx="6">
                  <c:v>0.19399240000000001</c:v>
                </c:pt>
                <c:pt idx="7">
                  <c:v>0.29310609999999998</c:v>
                </c:pt>
                <c:pt idx="8">
                  <c:v>0.41807360000000005</c:v>
                </c:pt>
                <c:pt idx="9">
                  <c:v>0.56215130000000002</c:v>
                </c:pt>
                <c:pt idx="10">
                  <c:v>0.71987820000000002</c:v>
                </c:pt>
                <c:pt idx="11">
                  <c:v>0.89718569999999997</c:v>
                </c:pt>
                <c:pt idx="12">
                  <c:v>1.1019051</c:v>
                </c:pt>
                <c:pt idx="13">
                  <c:v>1.311801</c:v>
                </c:pt>
                <c:pt idx="14">
                  <c:v>1.5067470000000001</c:v>
                </c:pt>
                <c:pt idx="15">
                  <c:v>1.675473</c:v>
                </c:pt>
                <c:pt idx="16">
                  <c:v>1.7877769999999999</c:v>
                </c:pt>
                <c:pt idx="17">
                  <c:v>1.793499</c:v>
                </c:pt>
                <c:pt idx="18">
                  <c:v>1.6755340000000001</c:v>
                </c:pt>
                <c:pt idx="19">
                  <c:v>1.5038830000000001</c:v>
                </c:pt>
                <c:pt idx="20">
                  <c:v>1.3026674</c:v>
                </c:pt>
                <c:pt idx="21">
                  <c:v>1.0812484</c:v>
                </c:pt>
                <c:pt idx="22">
                  <c:v>0.85162570000000004</c:v>
                </c:pt>
                <c:pt idx="23">
                  <c:v>0.62680920000000007</c:v>
                </c:pt>
              </c:numCache>
            </c:numRef>
          </c:val>
          <c:smooth val="0"/>
        </c:ser>
        <c:dLbls>
          <c:showLegendKey val="0"/>
          <c:showVal val="0"/>
          <c:showCatName val="0"/>
          <c:showSerName val="0"/>
          <c:showPercent val="0"/>
          <c:showBubbleSize val="0"/>
        </c:dLbls>
        <c:marker val="1"/>
        <c:smooth val="0"/>
        <c:axId val="79415168"/>
        <c:axId val="79416704"/>
      </c:lineChart>
      <c:catAx>
        <c:axId val="79415168"/>
        <c:scaling>
          <c:orientation val="minMax"/>
        </c:scaling>
        <c:delete val="0"/>
        <c:axPos val="b"/>
        <c:majorTickMark val="out"/>
        <c:minorTickMark val="none"/>
        <c:tickLblPos val="nextTo"/>
        <c:txPr>
          <a:bodyPr/>
          <a:lstStyle/>
          <a:p>
            <a:pPr>
              <a:defRPr sz="600"/>
            </a:pPr>
            <a:endParaRPr lang="en-US"/>
          </a:p>
        </c:txPr>
        <c:crossAx val="79416704"/>
        <c:crosses val="autoZero"/>
        <c:auto val="1"/>
        <c:lblAlgn val="ctr"/>
        <c:lblOffset val="100"/>
        <c:noMultiLvlLbl val="0"/>
      </c:catAx>
      <c:valAx>
        <c:axId val="79416704"/>
        <c:scaling>
          <c:orientation val="minMax"/>
        </c:scaling>
        <c:delete val="0"/>
        <c:axPos val="l"/>
        <c:numFmt formatCode="General" sourceLinked="1"/>
        <c:majorTickMark val="out"/>
        <c:minorTickMark val="none"/>
        <c:tickLblPos val="nextTo"/>
        <c:crossAx val="79415168"/>
        <c:crosses val="autoZero"/>
        <c:crossBetween val="between"/>
      </c:valAx>
      <c:spPr>
        <a:solidFill>
          <a:schemeClr val="bg1">
            <a:lumMod val="95000"/>
          </a:schemeClr>
        </a:solidFill>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ATL</c:v>
          </c:tx>
          <c:marker>
            <c:symbol val="none"/>
          </c:marker>
          <c:cat>
            <c:strRef>
              <c:f>ozone!$B$1:$Y$1</c:f>
              <c:strCache>
                <c:ptCount val="24"/>
                <c:pt idx="0">
                  <c:v>Midnight</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strCache>
            </c:strRef>
          </c:cat>
          <c:val>
            <c:numRef>
              <c:f>foil!$B$8:$Y$8</c:f>
              <c:numCache>
                <c:formatCode>General</c:formatCode>
                <c:ptCount val="24"/>
                <c:pt idx="0">
                  <c:v>0.69401999999999997</c:v>
                </c:pt>
                <c:pt idx="1">
                  <c:v>0.54937000000000002</c:v>
                </c:pt>
                <c:pt idx="2">
                  <c:v>0.39985999999999999</c:v>
                </c:pt>
                <c:pt idx="3">
                  <c:v>0.26079000000000002</c:v>
                </c:pt>
                <c:pt idx="4">
                  <c:v>0.23418</c:v>
                </c:pt>
                <c:pt idx="5">
                  <c:v>0.23300999999999999</c:v>
                </c:pt>
                <c:pt idx="6">
                  <c:v>0.23818</c:v>
                </c:pt>
                <c:pt idx="7">
                  <c:v>0.28222000000000003</c:v>
                </c:pt>
                <c:pt idx="8">
                  <c:v>0.35337000000000002</c:v>
                </c:pt>
                <c:pt idx="9">
                  <c:v>0.42960999999999999</c:v>
                </c:pt>
                <c:pt idx="10">
                  <c:v>0.51439999999999997</c:v>
                </c:pt>
                <c:pt idx="11">
                  <c:v>0.63349</c:v>
                </c:pt>
                <c:pt idx="12">
                  <c:v>0.79739000000000004</c:v>
                </c:pt>
                <c:pt idx="13">
                  <c:v>0.98333000000000004</c:v>
                </c:pt>
                <c:pt idx="14">
                  <c:v>1.1698999999999999</c:v>
                </c:pt>
                <c:pt idx="15">
                  <c:v>1.3504</c:v>
                </c:pt>
                <c:pt idx="16">
                  <c:v>1.4850000000000001</c:v>
                </c:pt>
                <c:pt idx="17">
                  <c:v>1.5727</c:v>
                </c:pt>
                <c:pt idx="18">
                  <c:v>1.5968</c:v>
                </c:pt>
                <c:pt idx="19">
                  <c:v>1.4802999999999999</c:v>
                </c:pt>
                <c:pt idx="20">
                  <c:v>1.3252999999999999</c:v>
                </c:pt>
                <c:pt idx="21">
                  <c:v>1.1619999999999999</c:v>
                </c:pt>
                <c:pt idx="22">
                  <c:v>0.99599000000000004</c:v>
                </c:pt>
                <c:pt idx="23">
                  <c:v>0.83391000000000004</c:v>
                </c:pt>
              </c:numCache>
            </c:numRef>
          </c:val>
          <c:smooth val="0"/>
        </c:ser>
        <c:ser>
          <c:idx val="1"/>
          <c:order val="1"/>
          <c:tx>
            <c:v>SLC</c:v>
          </c:tx>
          <c:marker>
            <c:symbol val="none"/>
          </c:marker>
          <c:val>
            <c:numRef>
              <c:f>foil!$B$22:$Y$22</c:f>
              <c:numCache>
                <c:formatCode>General</c:formatCode>
                <c:ptCount val="24"/>
                <c:pt idx="0">
                  <c:v>0.76068000000000002</c:v>
                </c:pt>
                <c:pt idx="1">
                  <c:v>0.72697000000000001</c:v>
                </c:pt>
                <c:pt idx="2">
                  <c:v>0.69343999999999995</c:v>
                </c:pt>
                <c:pt idx="3">
                  <c:v>0.64326000000000005</c:v>
                </c:pt>
                <c:pt idx="4">
                  <c:v>0.57764000000000004</c:v>
                </c:pt>
                <c:pt idx="5">
                  <c:v>0.51178999999999997</c:v>
                </c:pt>
                <c:pt idx="6">
                  <c:v>0.46106999999999998</c:v>
                </c:pt>
                <c:pt idx="7">
                  <c:v>0.43501000000000001</c:v>
                </c:pt>
                <c:pt idx="8">
                  <c:v>0.43991999999999998</c:v>
                </c:pt>
                <c:pt idx="9">
                  <c:v>0.46399000000000001</c:v>
                </c:pt>
                <c:pt idx="10">
                  <c:v>0.51356999999999997</c:v>
                </c:pt>
                <c:pt idx="11">
                  <c:v>0.58267000000000002</c:v>
                </c:pt>
                <c:pt idx="12">
                  <c:v>0.65930999999999995</c:v>
                </c:pt>
                <c:pt idx="13">
                  <c:v>0.74426999999999999</c:v>
                </c:pt>
                <c:pt idx="14">
                  <c:v>0.83084999999999998</c:v>
                </c:pt>
                <c:pt idx="15">
                  <c:v>0.90249999999999997</c:v>
                </c:pt>
                <c:pt idx="16">
                  <c:v>0.95038</c:v>
                </c:pt>
                <c:pt idx="17">
                  <c:v>0.96594000000000002</c:v>
                </c:pt>
                <c:pt idx="18">
                  <c:v>0.97955000000000003</c:v>
                </c:pt>
                <c:pt idx="19">
                  <c:v>0.97653999999999996</c:v>
                </c:pt>
                <c:pt idx="20">
                  <c:v>0.95477000000000001</c:v>
                </c:pt>
                <c:pt idx="21">
                  <c:v>0.92805000000000004</c:v>
                </c:pt>
                <c:pt idx="22">
                  <c:v>0.90324000000000004</c:v>
                </c:pt>
                <c:pt idx="23">
                  <c:v>0.87978000000000001</c:v>
                </c:pt>
              </c:numCache>
            </c:numRef>
          </c:val>
          <c:smooth val="0"/>
        </c:ser>
        <c:ser>
          <c:idx val="2"/>
          <c:order val="2"/>
          <c:tx>
            <c:v>LA</c:v>
          </c:tx>
          <c:marker>
            <c:symbol val="none"/>
          </c:marker>
          <c:val>
            <c:numRef>
              <c:f>foil!$B$36:$Y$36</c:f>
              <c:numCache>
                <c:formatCode>General</c:formatCode>
                <c:ptCount val="24"/>
                <c:pt idx="0">
                  <c:v>1.6473999999999999E-2</c:v>
                </c:pt>
                <c:pt idx="1">
                  <c:v>5.7121999999999997E-3</c:v>
                </c:pt>
                <c:pt idx="2">
                  <c:v>-5.5130000000000001E-4</c:v>
                </c:pt>
                <c:pt idx="3">
                  <c:v>-1.7727000000000001E-3</c:v>
                </c:pt>
                <c:pt idx="4">
                  <c:v>-2.1231000000000002E-3</c:v>
                </c:pt>
                <c:pt idx="5">
                  <c:v>-2.0944000000000002E-3</c:v>
                </c:pt>
                <c:pt idx="6">
                  <c:v>-1.7626E-3</c:v>
                </c:pt>
                <c:pt idx="7">
                  <c:v>-7.9299000000000004E-4</c:v>
                </c:pt>
                <c:pt idx="8">
                  <c:v>5.0336000000000001E-4</c:v>
                </c:pt>
                <c:pt idx="9">
                  <c:v>1.0441999999999999E-3</c:v>
                </c:pt>
                <c:pt idx="10">
                  <c:v>1.4561000000000001E-3</c:v>
                </c:pt>
                <c:pt idx="11">
                  <c:v>2.9226999999999999E-3</c:v>
                </c:pt>
                <c:pt idx="12">
                  <c:v>6.0359999999999997E-3</c:v>
                </c:pt>
                <c:pt idx="13">
                  <c:v>1.0989000000000001E-2</c:v>
                </c:pt>
                <c:pt idx="14">
                  <c:v>1.8089000000000001E-2</c:v>
                </c:pt>
                <c:pt idx="15">
                  <c:v>2.7762999999999999E-2</c:v>
                </c:pt>
                <c:pt idx="16">
                  <c:v>3.6541999999999998E-2</c:v>
                </c:pt>
                <c:pt idx="17">
                  <c:v>4.0378999999999998E-2</c:v>
                </c:pt>
                <c:pt idx="18">
                  <c:v>4.0675999999999997E-2</c:v>
                </c:pt>
                <c:pt idx="19">
                  <c:v>4.1177999999999999E-2</c:v>
                </c:pt>
                <c:pt idx="20">
                  <c:v>4.0843999999999998E-2</c:v>
                </c:pt>
                <c:pt idx="21">
                  <c:v>3.8420999999999997E-2</c:v>
                </c:pt>
                <c:pt idx="22">
                  <c:v>3.3579999999999999E-2</c:v>
                </c:pt>
                <c:pt idx="23">
                  <c:v>2.6197000000000002E-2</c:v>
                </c:pt>
              </c:numCache>
            </c:numRef>
          </c:val>
          <c:smooth val="0"/>
        </c:ser>
        <c:dLbls>
          <c:showLegendKey val="0"/>
          <c:showVal val="0"/>
          <c:showCatName val="0"/>
          <c:showSerName val="0"/>
          <c:showPercent val="0"/>
          <c:showBubbleSize val="0"/>
        </c:dLbls>
        <c:marker val="1"/>
        <c:smooth val="0"/>
        <c:axId val="79450496"/>
        <c:axId val="79452032"/>
      </c:lineChart>
      <c:catAx>
        <c:axId val="79450496"/>
        <c:scaling>
          <c:orientation val="minMax"/>
        </c:scaling>
        <c:delete val="0"/>
        <c:axPos val="b"/>
        <c:majorTickMark val="out"/>
        <c:minorTickMark val="none"/>
        <c:tickLblPos val="nextTo"/>
        <c:txPr>
          <a:bodyPr/>
          <a:lstStyle/>
          <a:p>
            <a:pPr>
              <a:defRPr sz="600"/>
            </a:pPr>
            <a:endParaRPr lang="en-US"/>
          </a:p>
        </c:txPr>
        <c:crossAx val="79452032"/>
        <c:crossesAt val="-9"/>
        <c:auto val="1"/>
        <c:lblAlgn val="ctr"/>
        <c:lblOffset val="100"/>
        <c:noMultiLvlLbl val="0"/>
      </c:catAx>
      <c:valAx>
        <c:axId val="79452032"/>
        <c:scaling>
          <c:orientation val="minMax"/>
          <c:max val="2"/>
          <c:min val="-0.5"/>
        </c:scaling>
        <c:delete val="0"/>
        <c:axPos val="l"/>
        <c:numFmt formatCode="General" sourceLinked="1"/>
        <c:majorTickMark val="out"/>
        <c:minorTickMark val="none"/>
        <c:tickLblPos val="nextTo"/>
        <c:crossAx val="79450496"/>
        <c:crosses val="autoZero"/>
        <c:crossBetween val="between"/>
      </c:valAx>
      <c:spPr>
        <a:solidFill>
          <a:schemeClr val="bg1">
            <a:lumMod val="95000"/>
          </a:schemeClr>
        </a:solidFill>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81792879916853E-2"/>
          <c:y val="3.7008398950131235E-2"/>
          <c:w val="0.9404904789585864"/>
          <c:h val="0.78280288713910773"/>
        </c:manualLayout>
      </c:layout>
      <c:lineChart>
        <c:grouping val="standard"/>
        <c:varyColors val="0"/>
        <c:ser>
          <c:idx val="0"/>
          <c:order val="0"/>
          <c:tx>
            <c:v>36km</c:v>
          </c:tx>
          <c:marker>
            <c:symbol val="none"/>
          </c:marker>
          <c:val>
            <c:numRef>
              <c:f>Sheet2!$C$3:$C$193</c:f>
              <c:numCache>
                <c:formatCode>General</c:formatCode>
                <c:ptCount val="191"/>
                <c:pt idx="0">
                  <c:v>1.72E-2</c:v>
                </c:pt>
                <c:pt idx="1">
                  <c:v>6.0000000000000001E-3</c:v>
                </c:pt>
                <c:pt idx="2">
                  <c:v>7.9000000000000008E-3</c:v>
                </c:pt>
                <c:pt idx="3">
                  <c:v>1.06E-2</c:v>
                </c:pt>
                <c:pt idx="4">
                  <c:v>5.6500000000000002E-2</c:v>
                </c:pt>
                <c:pt idx="5">
                  <c:v>0.3135</c:v>
                </c:pt>
                <c:pt idx="6">
                  <c:v>0.9425</c:v>
                </c:pt>
                <c:pt idx="7">
                  <c:v>2.9687999999999999</c:v>
                </c:pt>
                <c:pt idx="8">
                  <c:v>6.7314999999999996</c:v>
                </c:pt>
                <c:pt idx="9">
                  <c:v>10.8596</c:v>
                </c:pt>
                <c:pt idx="10">
                  <c:v>15.415699999999999</c:v>
                </c:pt>
                <c:pt idx="11">
                  <c:v>20.171800000000001</c:v>
                </c:pt>
                <c:pt idx="12">
                  <c:v>24.933700000000002</c:v>
                </c:pt>
                <c:pt idx="13">
                  <c:v>29.427900000000001</c:v>
                </c:pt>
                <c:pt idx="14">
                  <c:v>32.951799999999999</c:v>
                </c:pt>
                <c:pt idx="15">
                  <c:v>35.405799999999999</c:v>
                </c:pt>
                <c:pt idx="16">
                  <c:v>36.239199999999997</c:v>
                </c:pt>
                <c:pt idx="17">
                  <c:v>35.297199999999997</c:v>
                </c:pt>
                <c:pt idx="18">
                  <c:v>34.023099999999999</c:v>
                </c:pt>
                <c:pt idx="19">
                  <c:v>32.581000000000003</c:v>
                </c:pt>
                <c:pt idx="20">
                  <c:v>31.182300000000001</c:v>
                </c:pt>
                <c:pt idx="21">
                  <c:v>29.815200000000001</c:v>
                </c:pt>
                <c:pt idx="22">
                  <c:v>28.709700000000002</c:v>
                </c:pt>
                <c:pt idx="23">
                  <c:v>28.408899999999999</c:v>
                </c:pt>
                <c:pt idx="24">
                  <c:v>28.7197</c:v>
                </c:pt>
                <c:pt idx="25">
                  <c:v>28.992000000000001</c:v>
                </c:pt>
                <c:pt idx="26">
                  <c:v>28.691500000000001</c:v>
                </c:pt>
                <c:pt idx="27">
                  <c:v>27.142600000000002</c:v>
                </c:pt>
                <c:pt idx="28">
                  <c:v>24.374099999999999</c:v>
                </c:pt>
                <c:pt idx="29">
                  <c:v>21.426200000000001</c:v>
                </c:pt>
                <c:pt idx="30">
                  <c:v>19.283999999999999</c:v>
                </c:pt>
                <c:pt idx="31">
                  <c:v>18.270600000000002</c:v>
                </c:pt>
                <c:pt idx="32">
                  <c:v>18.124400000000001</c:v>
                </c:pt>
                <c:pt idx="33">
                  <c:v>18.320799999999998</c:v>
                </c:pt>
                <c:pt idx="34">
                  <c:v>19.026499999999999</c:v>
                </c:pt>
                <c:pt idx="35">
                  <c:v>20.236999999999998</c:v>
                </c:pt>
                <c:pt idx="36">
                  <c:v>23.306799999999999</c:v>
                </c:pt>
                <c:pt idx="37">
                  <c:v>25.981100000000001</c:v>
                </c:pt>
                <c:pt idx="38">
                  <c:v>26.367100000000001</c:v>
                </c:pt>
                <c:pt idx="39">
                  <c:v>25.130600000000001</c:v>
                </c:pt>
                <c:pt idx="40">
                  <c:v>22.709800000000001</c:v>
                </c:pt>
                <c:pt idx="41">
                  <c:v>19.376100000000001</c:v>
                </c:pt>
                <c:pt idx="42">
                  <c:v>15.793799999999999</c:v>
                </c:pt>
                <c:pt idx="43">
                  <c:v>12.551600000000001</c:v>
                </c:pt>
                <c:pt idx="44">
                  <c:v>10.652799999999999</c:v>
                </c:pt>
                <c:pt idx="45">
                  <c:v>9.4125999999999994</c:v>
                </c:pt>
                <c:pt idx="46">
                  <c:v>10.353300000000001</c:v>
                </c:pt>
                <c:pt idx="47">
                  <c:v>13.572699999999999</c:v>
                </c:pt>
                <c:pt idx="48">
                  <c:v>17.760100000000001</c:v>
                </c:pt>
                <c:pt idx="49">
                  <c:v>21.819299999999998</c:v>
                </c:pt>
                <c:pt idx="50">
                  <c:v>25.2742</c:v>
                </c:pt>
                <c:pt idx="51">
                  <c:v>27.282599999999999</c:v>
                </c:pt>
                <c:pt idx="52">
                  <c:v>27.340599999999998</c:v>
                </c:pt>
                <c:pt idx="53">
                  <c:v>26.604199999999999</c:v>
                </c:pt>
                <c:pt idx="54">
                  <c:v>25.534300000000002</c:v>
                </c:pt>
                <c:pt idx="55">
                  <c:v>24.151199999999999</c:v>
                </c:pt>
                <c:pt idx="56">
                  <c:v>23.157800000000002</c:v>
                </c:pt>
                <c:pt idx="57">
                  <c:v>22.122800000000002</c:v>
                </c:pt>
                <c:pt idx="58">
                  <c:v>21.5489</c:v>
                </c:pt>
                <c:pt idx="59">
                  <c:v>21.661200000000001</c:v>
                </c:pt>
                <c:pt idx="60">
                  <c:v>22.8489</c:v>
                </c:pt>
                <c:pt idx="61">
                  <c:v>24.615200000000002</c:v>
                </c:pt>
                <c:pt idx="62">
                  <c:v>24.2697</c:v>
                </c:pt>
                <c:pt idx="63">
                  <c:v>22.240300000000001</c:v>
                </c:pt>
                <c:pt idx="64">
                  <c:v>19.660499999999999</c:v>
                </c:pt>
                <c:pt idx="65">
                  <c:v>16.636800000000001</c:v>
                </c:pt>
                <c:pt idx="66">
                  <c:v>13.4657</c:v>
                </c:pt>
                <c:pt idx="67">
                  <c:v>9.98</c:v>
                </c:pt>
                <c:pt idx="68">
                  <c:v>6.4124999999999996</c:v>
                </c:pt>
                <c:pt idx="69">
                  <c:v>3.2084000000000001</c:v>
                </c:pt>
                <c:pt idx="70">
                  <c:v>0.78869999999999996</c:v>
                </c:pt>
                <c:pt idx="71">
                  <c:v>3.8300000000000001E-2</c:v>
                </c:pt>
                <c:pt idx="72">
                  <c:v>2.3999999999999998E-3</c:v>
                </c:pt>
                <c:pt idx="73">
                  <c:v>4.5999999999999999E-3</c:v>
                </c:pt>
                <c:pt idx="74">
                  <c:v>6.7999999999999996E-3</c:v>
                </c:pt>
                <c:pt idx="75">
                  <c:v>8.9999999999999993E-3</c:v>
                </c:pt>
                <c:pt idx="76">
                  <c:v>4.1399999999999999E-2</c:v>
                </c:pt>
                <c:pt idx="77">
                  <c:v>0.2009</c:v>
                </c:pt>
                <c:pt idx="78">
                  <c:v>0.57789999999999997</c:v>
                </c:pt>
                <c:pt idx="79">
                  <c:v>1.4673</c:v>
                </c:pt>
                <c:pt idx="80">
                  <c:v>3.4982000000000002</c:v>
                </c:pt>
                <c:pt idx="81">
                  <c:v>6.6078999999999999</c:v>
                </c:pt>
                <c:pt idx="82">
                  <c:v>10.236599999999999</c:v>
                </c:pt>
                <c:pt idx="83">
                  <c:v>14.1774</c:v>
                </c:pt>
                <c:pt idx="84">
                  <c:v>18.533300000000001</c:v>
                </c:pt>
                <c:pt idx="85">
                  <c:v>22.635999999999999</c:v>
                </c:pt>
                <c:pt idx="86">
                  <c:v>24.325199999999999</c:v>
                </c:pt>
                <c:pt idx="87">
                  <c:v>24.142700000000001</c:v>
                </c:pt>
                <c:pt idx="88">
                  <c:v>23.259499999999999</c:v>
                </c:pt>
                <c:pt idx="89">
                  <c:v>21.228999999999999</c:v>
                </c:pt>
                <c:pt idx="90">
                  <c:v>18.119900000000001</c:v>
                </c:pt>
                <c:pt idx="91">
                  <c:v>14.7088</c:v>
                </c:pt>
                <c:pt idx="92">
                  <c:v>11.525</c:v>
                </c:pt>
                <c:pt idx="93">
                  <c:v>8.5555000000000003</c:v>
                </c:pt>
                <c:pt idx="94">
                  <c:v>6.1296999999999997</c:v>
                </c:pt>
                <c:pt idx="95">
                  <c:v>6.1154999999999999</c:v>
                </c:pt>
                <c:pt idx="96">
                  <c:v>7.8611000000000004</c:v>
                </c:pt>
                <c:pt idx="97">
                  <c:v>9.6828000000000003</c:v>
                </c:pt>
                <c:pt idx="98">
                  <c:v>10.413399999999999</c:v>
                </c:pt>
                <c:pt idx="99">
                  <c:v>10.4809</c:v>
                </c:pt>
                <c:pt idx="100">
                  <c:v>10.3096</c:v>
                </c:pt>
                <c:pt idx="101">
                  <c:v>9.7864000000000004</c:v>
                </c:pt>
                <c:pt idx="102">
                  <c:v>9.0723000000000003</c:v>
                </c:pt>
                <c:pt idx="103">
                  <c:v>8.9644999999999992</c:v>
                </c:pt>
                <c:pt idx="104">
                  <c:v>9.9274000000000004</c:v>
                </c:pt>
                <c:pt idx="105">
                  <c:v>11.319000000000001</c:v>
                </c:pt>
                <c:pt idx="106">
                  <c:v>13.5296</c:v>
                </c:pt>
                <c:pt idx="107">
                  <c:v>17.1126</c:v>
                </c:pt>
                <c:pt idx="108">
                  <c:v>21.208300000000001</c:v>
                </c:pt>
                <c:pt idx="109">
                  <c:v>24.883800000000001</c:v>
                </c:pt>
                <c:pt idx="110">
                  <c:v>27.918099999999999</c:v>
                </c:pt>
                <c:pt idx="111">
                  <c:v>30.4663</c:v>
                </c:pt>
                <c:pt idx="112">
                  <c:v>31.915900000000001</c:v>
                </c:pt>
                <c:pt idx="113">
                  <c:v>31.648099999999999</c:v>
                </c:pt>
                <c:pt idx="114">
                  <c:v>30.677499999999998</c:v>
                </c:pt>
                <c:pt idx="115">
                  <c:v>29.154199999999999</c:v>
                </c:pt>
                <c:pt idx="116">
                  <c:v>27.631499999999999</c:v>
                </c:pt>
                <c:pt idx="117">
                  <c:v>26.573899999999998</c:v>
                </c:pt>
                <c:pt idx="118">
                  <c:v>26.191500000000001</c:v>
                </c:pt>
                <c:pt idx="119">
                  <c:v>26.416699999999999</c:v>
                </c:pt>
                <c:pt idx="120">
                  <c:v>26.674800000000001</c:v>
                </c:pt>
                <c:pt idx="121">
                  <c:v>26.8751</c:v>
                </c:pt>
                <c:pt idx="122">
                  <c:v>27.0595</c:v>
                </c:pt>
                <c:pt idx="123">
                  <c:v>26.427199999999999</c:v>
                </c:pt>
                <c:pt idx="124">
                  <c:v>24.732600000000001</c:v>
                </c:pt>
                <c:pt idx="125">
                  <c:v>22.907699999999998</c:v>
                </c:pt>
                <c:pt idx="126">
                  <c:v>21.77</c:v>
                </c:pt>
                <c:pt idx="127">
                  <c:v>21.287700000000001</c:v>
                </c:pt>
                <c:pt idx="128">
                  <c:v>20.940300000000001</c:v>
                </c:pt>
                <c:pt idx="129">
                  <c:v>20.730499999999999</c:v>
                </c:pt>
                <c:pt idx="130">
                  <c:v>20.7849</c:v>
                </c:pt>
                <c:pt idx="131">
                  <c:v>21.3292</c:v>
                </c:pt>
                <c:pt idx="132">
                  <c:v>22.7136</c:v>
                </c:pt>
                <c:pt idx="133">
                  <c:v>24.7775</c:v>
                </c:pt>
                <c:pt idx="134">
                  <c:v>26.4802</c:v>
                </c:pt>
                <c:pt idx="135">
                  <c:v>27.227900000000002</c:v>
                </c:pt>
                <c:pt idx="136">
                  <c:v>27.2562</c:v>
                </c:pt>
                <c:pt idx="137">
                  <c:v>27.132999999999999</c:v>
                </c:pt>
                <c:pt idx="138">
                  <c:v>26.939499999999999</c:v>
                </c:pt>
                <c:pt idx="139">
                  <c:v>26.714099999999998</c:v>
                </c:pt>
                <c:pt idx="140">
                  <c:v>26.492999999999999</c:v>
                </c:pt>
                <c:pt idx="141">
                  <c:v>26.3657</c:v>
                </c:pt>
                <c:pt idx="142">
                  <c:v>26.497599999999998</c:v>
                </c:pt>
                <c:pt idx="143">
                  <c:v>27.071300000000001</c:v>
                </c:pt>
                <c:pt idx="144">
                  <c:v>27.8721</c:v>
                </c:pt>
                <c:pt idx="145">
                  <c:v>28.639600000000002</c:v>
                </c:pt>
                <c:pt idx="146">
                  <c:v>29.292899999999999</c:v>
                </c:pt>
                <c:pt idx="147">
                  <c:v>29.765899999999998</c:v>
                </c:pt>
                <c:pt idx="148">
                  <c:v>29.8718</c:v>
                </c:pt>
                <c:pt idx="149">
                  <c:v>29.8432</c:v>
                </c:pt>
                <c:pt idx="150">
                  <c:v>30.466100000000001</c:v>
                </c:pt>
                <c:pt idx="151">
                  <c:v>31.286799999999999</c:v>
                </c:pt>
                <c:pt idx="152">
                  <c:v>32.145499999999998</c:v>
                </c:pt>
                <c:pt idx="153">
                  <c:v>32.953000000000003</c:v>
                </c:pt>
                <c:pt idx="154">
                  <c:v>33.754800000000003</c:v>
                </c:pt>
                <c:pt idx="155">
                  <c:v>34.720500000000001</c:v>
                </c:pt>
                <c:pt idx="156">
                  <c:v>35.860199999999999</c:v>
                </c:pt>
                <c:pt idx="157">
                  <c:v>37.258600000000001</c:v>
                </c:pt>
                <c:pt idx="158">
                  <c:v>38.349299999999999</c:v>
                </c:pt>
                <c:pt idx="159">
                  <c:v>37.921599999999998</c:v>
                </c:pt>
                <c:pt idx="160">
                  <c:v>36.9375</c:v>
                </c:pt>
                <c:pt idx="161">
                  <c:v>35.408700000000003</c:v>
                </c:pt>
                <c:pt idx="162">
                  <c:v>33.548699999999997</c:v>
                </c:pt>
                <c:pt idx="163">
                  <c:v>31.022400000000001</c:v>
                </c:pt>
                <c:pt idx="164">
                  <c:v>28.1251</c:v>
                </c:pt>
                <c:pt idx="165">
                  <c:v>25.034700000000001</c:v>
                </c:pt>
                <c:pt idx="166">
                  <c:v>22.042300000000001</c:v>
                </c:pt>
                <c:pt idx="167">
                  <c:v>19.6404</c:v>
                </c:pt>
                <c:pt idx="168">
                  <c:v>18.258400000000002</c:v>
                </c:pt>
                <c:pt idx="169">
                  <c:v>17.488299999999999</c:v>
                </c:pt>
                <c:pt idx="170">
                  <c:v>17.3127</c:v>
                </c:pt>
                <c:pt idx="171">
                  <c:v>17.4877</c:v>
                </c:pt>
                <c:pt idx="172">
                  <c:v>17.8935</c:v>
                </c:pt>
                <c:pt idx="173">
                  <c:v>18.277799999999999</c:v>
                </c:pt>
                <c:pt idx="174">
                  <c:v>19.1404</c:v>
                </c:pt>
                <c:pt idx="175">
                  <c:v>20.75</c:v>
                </c:pt>
                <c:pt idx="176">
                  <c:v>23.1495</c:v>
                </c:pt>
                <c:pt idx="177">
                  <c:v>26.338999999999999</c:v>
                </c:pt>
                <c:pt idx="178">
                  <c:v>29.673500000000001</c:v>
                </c:pt>
                <c:pt idx="179">
                  <c:v>32.956600000000002</c:v>
                </c:pt>
                <c:pt idx="180">
                  <c:v>36.002600000000001</c:v>
                </c:pt>
                <c:pt idx="181">
                  <c:v>38.675899999999999</c:v>
                </c:pt>
                <c:pt idx="182">
                  <c:v>39.745600000000003</c:v>
                </c:pt>
                <c:pt idx="183">
                  <c:v>39.066899999999997</c:v>
                </c:pt>
                <c:pt idx="184">
                  <c:v>37.903399999999998</c:v>
                </c:pt>
                <c:pt idx="185">
                  <c:v>36.841999999999999</c:v>
                </c:pt>
                <c:pt idx="186">
                  <c:v>35.5899</c:v>
                </c:pt>
                <c:pt idx="187">
                  <c:v>34.538400000000003</c:v>
                </c:pt>
                <c:pt idx="188">
                  <c:v>33.622999999999998</c:v>
                </c:pt>
                <c:pt idx="189">
                  <c:v>32.860700000000001</c:v>
                </c:pt>
                <c:pt idx="190">
                  <c:v>32.768799999999999</c:v>
                </c:pt>
              </c:numCache>
            </c:numRef>
          </c:val>
          <c:smooth val="0"/>
        </c:ser>
        <c:ser>
          <c:idx val="1"/>
          <c:order val="1"/>
          <c:tx>
            <c:v>4km</c:v>
          </c:tx>
          <c:marker>
            <c:symbol val="none"/>
          </c:marker>
          <c:val>
            <c:numRef>
              <c:f>Sheet2!$B$3:$B$193</c:f>
              <c:numCache>
                <c:formatCode>General</c:formatCode>
                <c:ptCount val="191"/>
                <c:pt idx="0">
                  <c:v>6.0393999999999997</c:v>
                </c:pt>
                <c:pt idx="1">
                  <c:v>3.3262999999999998</c:v>
                </c:pt>
                <c:pt idx="2">
                  <c:v>2.8902000000000001</c:v>
                </c:pt>
                <c:pt idx="3">
                  <c:v>2.6465000000000001</c:v>
                </c:pt>
                <c:pt idx="4">
                  <c:v>2.4495</c:v>
                </c:pt>
                <c:pt idx="5">
                  <c:v>3.1131000000000002</c:v>
                </c:pt>
                <c:pt idx="6">
                  <c:v>5.47</c:v>
                </c:pt>
                <c:pt idx="7">
                  <c:v>8.8483000000000001</c:v>
                </c:pt>
                <c:pt idx="8">
                  <c:v>13.5472</c:v>
                </c:pt>
                <c:pt idx="9">
                  <c:v>19.1724</c:v>
                </c:pt>
                <c:pt idx="10">
                  <c:v>24.869900000000001</c:v>
                </c:pt>
                <c:pt idx="11">
                  <c:v>30.424900000000001</c:v>
                </c:pt>
                <c:pt idx="12">
                  <c:v>35.828099999999999</c:v>
                </c:pt>
                <c:pt idx="13">
                  <c:v>41.050699999999999</c:v>
                </c:pt>
                <c:pt idx="14">
                  <c:v>45.458500000000001</c:v>
                </c:pt>
                <c:pt idx="15">
                  <c:v>47.245199999999997</c:v>
                </c:pt>
                <c:pt idx="16">
                  <c:v>45.963700000000003</c:v>
                </c:pt>
                <c:pt idx="17">
                  <c:v>41.909700000000001</c:v>
                </c:pt>
                <c:pt idx="18">
                  <c:v>37.01</c:v>
                </c:pt>
                <c:pt idx="19">
                  <c:v>32.51</c:v>
                </c:pt>
                <c:pt idx="20">
                  <c:v>28.6751</c:v>
                </c:pt>
                <c:pt idx="21">
                  <c:v>25.1813</c:v>
                </c:pt>
                <c:pt idx="22">
                  <c:v>21.601500000000001</c:v>
                </c:pt>
                <c:pt idx="23">
                  <c:v>17.929300000000001</c:v>
                </c:pt>
                <c:pt idx="24">
                  <c:v>15.1899</c:v>
                </c:pt>
                <c:pt idx="25">
                  <c:v>13.6287</c:v>
                </c:pt>
                <c:pt idx="26">
                  <c:v>12.7669</c:v>
                </c:pt>
                <c:pt idx="27">
                  <c:v>12.1175</c:v>
                </c:pt>
                <c:pt idx="28">
                  <c:v>11.349</c:v>
                </c:pt>
                <c:pt idx="29">
                  <c:v>11.0059</c:v>
                </c:pt>
                <c:pt idx="30">
                  <c:v>12.2536</c:v>
                </c:pt>
                <c:pt idx="31">
                  <c:v>15.0183</c:v>
                </c:pt>
                <c:pt idx="32">
                  <c:v>18.9907</c:v>
                </c:pt>
                <c:pt idx="33">
                  <c:v>23.010400000000001</c:v>
                </c:pt>
                <c:pt idx="34">
                  <c:v>27.210799999999999</c:v>
                </c:pt>
                <c:pt idx="35">
                  <c:v>32.542200000000001</c:v>
                </c:pt>
                <c:pt idx="36">
                  <c:v>38.227200000000003</c:v>
                </c:pt>
                <c:pt idx="37">
                  <c:v>43.6357</c:v>
                </c:pt>
                <c:pt idx="38">
                  <c:v>47.762099999999997</c:v>
                </c:pt>
                <c:pt idx="39">
                  <c:v>49.015900000000002</c:v>
                </c:pt>
                <c:pt idx="40">
                  <c:v>47.206099999999999</c:v>
                </c:pt>
                <c:pt idx="41">
                  <c:v>42.9816</c:v>
                </c:pt>
                <c:pt idx="42">
                  <c:v>37.988399999999999</c:v>
                </c:pt>
                <c:pt idx="43">
                  <c:v>32.813000000000002</c:v>
                </c:pt>
                <c:pt idx="44">
                  <c:v>27.914899999999999</c:v>
                </c:pt>
                <c:pt idx="45">
                  <c:v>23.2759</c:v>
                </c:pt>
                <c:pt idx="46">
                  <c:v>18.722000000000001</c:v>
                </c:pt>
                <c:pt idx="47">
                  <c:v>13.524900000000001</c:v>
                </c:pt>
                <c:pt idx="48">
                  <c:v>9.0246999999999993</c:v>
                </c:pt>
                <c:pt idx="49">
                  <c:v>6.1079999999999997</c:v>
                </c:pt>
                <c:pt idx="50">
                  <c:v>4.8190999999999997</c:v>
                </c:pt>
                <c:pt idx="51">
                  <c:v>4.2622999999999998</c:v>
                </c:pt>
                <c:pt idx="52">
                  <c:v>4.0129999999999999</c:v>
                </c:pt>
                <c:pt idx="53">
                  <c:v>3.7846000000000002</c:v>
                </c:pt>
                <c:pt idx="54">
                  <c:v>3.6838000000000002</c:v>
                </c:pt>
                <c:pt idx="55">
                  <c:v>4.8768000000000002</c:v>
                </c:pt>
                <c:pt idx="56">
                  <c:v>8.3953000000000007</c:v>
                </c:pt>
                <c:pt idx="57">
                  <c:v>13.204800000000001</c:v>
                </c:pt>
                <c:pt idx="58">
                  <c:v>19.262499999999999</c:v>
                </c:pt>
                <c:pt idx="59">
                  <c:v>24.920300000000001</c:v>
                </c:pt>
                <c:pt idx="60">
                  <c:v>30.192799999999998</c:v>
                </c:pt>
                <c:pt idx="61">
                  <c:v>35.316800000000001</c:v>
                </c:pt>
                <c:pt idx="62">
                  <c:v>39.420999999999999</c:v>
                </c:pt>
                <c:pt idx="63">
                  <c:v>42.034999999999997</c:v>
                </c:pt>
                <c:pt idx="64">
                  <c:v>42.572200000000002</c:v>
                </c:pt>
                <c:pt idx="65">
                  <c:v>40.509799999999998</c:v>
                </c:pt>
                <c:pt idx="66">
                  <c:v>36.471800000000002</c:v>
                </c:pt>
                <c:pt idx="67">
                  <c:v>30.781700000000001</c:v>
                </c:pt>
                <c:pt idx="68">
                  <c:v>25.8294</c:v>
                </c:pt>
                <c:pt idx="69">
                  <c:v>21.5214</c:v>
                </c:pt>
                <c:pt idx="70">
                  <c:v>17.4222</c:v>
                </c:pt>
                <c:pt idx="71">
                  <c:v>14.047000000000001</c:v>
                </c:pt>
                <c:pt idx="72">
                  <c:v>12.2043</c:v>
                </c:pt>
                <c:pt idx="73">
                  <c:v>11.996499999999999</c:v>
                </c:pt>
                <c:pt idx="74">
                  <c:v>13.0662</c:v>
                </c:pt>
                <c:pt idx="75">
                  <c:v>15.032400000000001</c:v>
                </c:pt>
                <c:pt idx="76">
                  <c:v>17.4331</c:v>
                </c:pt>
                <c:pt idx="77">
                  <c:v>19.494399999999999</c:v>
                </c:pt>
                <c:pt idx="78">
                  <c:v>21.340399999999999</c:v>
                </c:pt>
                <c:pt idx="79">
                  <c:v>23.3475</c:v>
                </c:pt>
                <c:pt idx="80">
                  <c:v>25.988299999999999</c:v>
                </c:pt>
                <c:pt idx="81">
                  <c:v>28.5533</c:v>
                </c:pt>
                <c:pt idx="82">
                  <c:v>30.455300000000001</c:v>
                </c:pt>
                <c:pt idx="83">
                  <c:v>32.994100000000003</c:v>
                </c:pt>
                <c:pt idx="84">
                  <c:v>35.979799999999997</c:v>
                </c:pt>
                <c:pt idx="85">
                  <c:v>38.3476</c:v>
                </c:pt>
                <c:pt idx="86">
                  <c:v>40.236199999999997</c:v>
                </c:pt>
                <c:pt idx="87">
                  <c:v>41.398400000000002</c:v>
                </c:pt>
                <c:pt idx="88">
                  <c:v>41.552700000000002</c:v>
                </c:pt>
                <c:pt idx="89">
                  <c:v>40.606699999999996</c:v>
                </c:pt>
                <c:pt idx="90">
                  <c:v>39.396500000000003</c:v>
                </c:pt>
                <c:pt idx="91">
                  <c:v>38.1128</c:v>
                </c:pt>
                <c:pt idx="92">
                  <c:v>35.980200000000004</c:v>
                </c:pt>
                <c:pt idx="93">
                  <c:v>33.382800000000003</c:v>
                </c:pt>
                <c:pt idx="94">
                  <c:v>31.202999999999999</c:v>
                </c:pt>
                <c:pt idx="95">
                  <c:v>29.3446</c:v>
                </c:pt>
                <c:pt idx="96">
                  <c:v>28.285</c:v>
                </c:pt>
                <c:pt idx="97">
                  <c:v>27.993600000000001</c:v>
                </c:pt>
                <c:pt idx="98">
                  <c:v>28.116399999999999</c:v>
                </c:pt>
                <c:pt idx="99">
                  <c:v>28.200900000000001</c:v>
                </c:pt>
                <c:pt idx="100">
                  <c:v>28.042999999999999</c:v>
                </c:pt>
                <c:pt idx="101">
                  <c:v>28.101700000000001</c:v>
                </c:pt>
                <c:pt idx="102">
                  <c:v>28.0883</c:v>
                </c:pt>
                <c:pt idx="103">
                  <c:v>28.395900000000001</c:v>
                </c:pt>
                <c:pt idx="104">
                  <c:v>29.207699999999999</c:v>
                </c:pt>
                <c:pt idx="105">
                  <c:v>30.273499999999999</c:v>
                </c:pt>
                <c:pt idx="106">
                  <c:v>31.590499999999999</c:v>
                </c:pt>
                <c:pt idx="107">
                  <c:v>33.0899</c:v>
                </c:pt>
                <c:pt idx="108">
                  <c:v>34.569000000000003</c:v>
                </c:pt>
                <c:pt idx="109">
                  <c:v>36.121699999999997</c:v>
                </c:pt>
                <c:pt idx="110">
                  <c:v>37.088000000000001</c:v>
                </c:pt>
                <c:pt idx="111">
                  <c:v>37.866900000000001</c:v>
                </c:pt>
                <c:pt idx="112">
                  <c:v>38.153500000000001</c:v>
                </c:pt>
                <c:pt idx="113">
                  <c:v>37.749899999999997</c:v>
                </c:pt>
                <c:pt idx="114">
                  <c:v>36.661799999999999</c:v>
                </c:pt>
                <c:pt idx="115">
                  <c:v>35.063099999999999</c:v>
                </c:pt>
                <c:pt idx="116">
                  <c:v>32.901000000000003</c:v>
                </c:pt>
                <c:pt idx="117">
                  <c:v>30.4983</c:v>
                </c:pt>
                <c:pt idx="118">
                  <c:v>28.314499999999999</c:v>
                </c:pt>
                <c:pt idx="119">
                  <c:v>26.906300000000002</c:v>
                </c:pt>
                <c:pt idx="120">
                  <c:v>26.000599999999999</c:v>
                </c:pt>
                <c:pt idx="121">
                  <c:v>25.8264</c:v>
                </c:pt>
                <c:pt idx="122">
                  <c:v>25.777799999999999</c:v>
                </c:pt>
                <c:pt idx="123">
                  <c:v>25.4999</c:v>
                </c:pt>
                <c:pt idx="124">
                  <c:v>25.402100000000001</c:v>
                </c:pt>
                <c:pt idx="125">
                  <c:v>25.869399999999999</c:v>
                </c:pt>
                <c:pt idx="126">
                  <c:v>26.82</c:v>
                </c:pt>
                <c:pt idx="127">
                  <c:v>28.244499999999999</c:v>
                </c:pt>
                <c:pt idx="128">
                  <c:v>30.1496</c:v>
                </c:pt>
                <c:pt idx="129">
                  <c:v>32.22</c:v>
                </c:pt>
                <c:pt idx="130">
                  <c:v>33.816200000000002</c:v>
                </c:pt>
                <c:pt idx="131">
                  <c:v>35.823700000000002</c:v>
                </c:pt>
                <c:pt idx="132">
                  <c:v>38.096499999999999</c:v>
                </c:pt>
                <c:pt idx="133">
                  <c:v>40.310200000000002</c:v>
                </c:pt>
                <c:pt idx="134">
                  <c:v>41.956499999999998</c:v>
                </c:pt>
                <c:pt idx="135">
                  <c:v>42.800800000000002</c:v>
                </c:pt>
                <c:pt idx="136">
                  <c:v>42.148099999999999</c:v>
                </c:pt>
                <c:pt idx="137">
                  <c:v>40.586399999999998</c:v>
                </c:pt>
                <c:pt idx="138">
                  <c:v>37.991300000000003</c:v>
                </c:pt>
                <c:pt idx="139">
                  <c:v>34.963099999999997</c:v>
                </c:pt>
                <c:pt idx="140">
                  <c:v>32.2363</c:v>
                </c:pt>
                <c:pt idx="141">
                  <c:v>30.3249</c:v>
                </c:pt>
                <c:pt idx="142">
                  <c:v>28.813600000000001</c:v>
                </c:pt>
                <c:pt idx="143">
                  <c:v>27.585100000000001</c:v>
                </c:pt>
                <c:pt idx="144">
                  <c:v>26.726099999999999</c:v>
                </c:pt>
                <c:pt idx="145">
                  <c:v>26.567699999999999</c:v>
                </c:pt>
                <c:pt idx="146">
                  <c:v>26.537400000000002</c:v>
                </c:pt>
                <c:pt idx="147">
                  <c:v>27.308800000000002</c:v>
                </c:pt>
                <c:pt idx="148">
                  <c:v>29.113700000000001</c:v>
                </c:pt>
                <c:pt idx="149">
                  <c:v>30.6203</c:v>
                </c:pt>
                <c:pt idx="150">
                  <c:v>31.894500000000001</c:v>
                </c:pt>
                <c:pt idx="151">
                  <c:v>33.114100000000001</c:v>
                </c:pt>
                <c:pt idx="152">
                  <c:v>34.520099999999999</c:v>
                </c:pt>
                <c:pt idx="153">
                  <c:v>36.358199999999997</c:v>
                </c:pt>
                <c:pt idx="154">
                  <c:v>38.685000000000002</c:v>
                </c:pt>
                <c:pt idx="155">
                  <c:v>41.4193</c:v>
                </c:pt>
                <c:pt idx="156">
                  <c:v>44.340299999999999</c:v>
                </c:pt>
                <c:pt idx="157">
                  <c:v>46.821899999999999</c:v>
                </c:pt>
                <c:pt idx="158">
                  <c:v>49.039700000000003</c:v>
                </c:pt>
                <c:pt idx="159">
                  <c:v>50.156500000000001</c:v>
                </c:pt>
                <c:pt idx="160">
                  <c:v>48.7102</c:v>
                </c:pt>
                <c:pt idx="161">
                  <c:v>46.02</c:v>
                </c:pt>
                <c:pt idx="162">
                  <c:v>42.234099999999998</c:v>
                </c:pt>
                <c:pt idx="163">
                  <c:v>37.917099999999998</c:v>
                </c:pt>
                <c:pt idx="164">
                  <c:v>33.043599999999998</c:v>
                </c:pt>
                <c:pt idx="165">
                  <c:v>27.6144</c:v>
                </c:pt>
                <c:pt idx="166">
                  <c:v>21.8735</c:v>
                </c:pt>
                <c:pt idx="167">
                  <c:v>17.173500000000001</c:v>
                </c:pt>
                <c:pt idx="168">
                  <c:v>13.473800000000001</c:v>
                </c:pt>
                <c:pt idx="169">
                  <c:v>11.8797</c:v>
                </c:pt>
                <c:pt idx="170">
                  <c:v>10.5762</c:v>
                </c:pt>
                <c:pt idx="171">
                  <c:v>9.8783999999999992</c:v>
                </c:pt>
                <c:pt idx="172">
                  <c:v>10.499599999999999</c:v>
                </c:pt>
                <c:pt idx="173">
                  <c:v>12.5276</c:v>
                </c:pt>
                <c:pt idx="174">
                  <c:v>15.603300000000001</c:v>
                </c:pt>
                <c:pt idx="175">
                  <c:v>19.346599999999999</c:v>
                </c:pt>
                <c:pt idx="176">
                  <c:v>22.677</c:v>
                </c:pt>
                <c:pt idx="177">
                  <c:v>26.324300000000001</c:v>
                </c:pt>
                <c:pt idx="178">
                  <c:v>30.602799999999998</c:v>
                </c:pt>
                <c:pt idx="179">
                  <c:v>36.096699999999998</c:v>
                </c:pt>
                <c:pt idx="180">
                  <c:v>41.863100000000003</c:v>
                </c:pt>
                <c:pt idx="181">
                  <c:v>46.362099999999998</c:v>
                </c:pt>
                <c:pt idx="182">
                  <c:v>49.306100000000001</c:v>
                </c:pt>
                <c:pt idx="183">
                  <c:v>50.129899999999999</c:v>
                </c:pt>
                <c:pt idx="184">
                  <c:v>45.895299999999999</c:v>
                </c:pt>
                <c:pt idx="185">
                  <c:v>41.103200000000001</c:v>
                </c:pt>
                <c:pt idx="186">
                  <c:v>35.713799999999999</c:v>
                </c:pt>
                <c:pt idx="187">
                  <c:v>29.8187</c:v>
                </c:pt>
                <c:pt idx="188">
                  <c:v>23.491599999999998</c:v>
                </c:pt>
                <c:pt idx="189">
                  <c:v>17.0273</c:v>
                </c:pt>
                <c:pt idx="190">
                  <c:v>10.636900000000001</c:v>
                </c:pt>
              </c:numCache>
            </c:numRef>
          </c:val>
          <c:smooth val="0"/>
        </c:ser>
        <c:dLbls>
          <c:showLegendKey val="0"/>
          <c:showVal val="0"/>
          <c:showCatName val="0"/>
          <c:showSerName val="0"/>
          <c:showPercent val="0"/>
          <c:showBubbleSize val="0"/>
        </c:dLbls>
        <c:marker val="1"/>
        <c:smooth val="0"/>
        <c:axId val="35648256"/>
        <c:axId val="35650944"/>
      </c:lineChart>
      <c:catAx>
        <c:axId val="35648256"/>
        <c:scaling>
          <c:orientation val="minMax"/>
        </c:scaling>
        <c:delete val="0"/>
        <c:axPos val="b"/>
        <c:title>
          <c:tx>
            <c:rich>
              <a:bodyPr/>
              <a:lstStyle/>
              <a:p>
                <a:pPr>
                  <a:defRPr sz="1800"/>
                </a:pPr>
                <a:r>
                  <a:rPr lang="en-US" sz="1800" dirty="0" smtClean="0"/>
                  <a:t>Hours past May,</a:t>
                </a:r>
                <a:r>
                  <a:rPr lang="en-US" sz="1800" baseline="0" dirty="0" smtClean="0"/>
                  <a:t> 1, 2007 UTC 00:00</a:t>
                </a:r>
                <a:endParaRPr lang="en-US" sz="1800" dirty="0"/>
              </a:p>
            </c:rich>
          </c:tx>
          <c:layout/>
          <c:overlay val="0"/>
        </c:title>
        <c:majorTickMark val="out"/>
        <c:minorTickMark val="none"/>
        <c:tickLblPos val="nextTo"/>
        <c:crossAx val="35650944"/>
        <c:crosses val="autoZero"/>
        <c:auto val="1"/>
        <c:lblAlgn val="ctr"/>
        <c:lblOffset val="100"/>
        <c:noMultiLvlLbl val="0"/>
      </c:catAx>
      <c:valAx>
        <c:axId val="35650944"/>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5648256"/>
        <c:crosses val="autoZero"/>
        <c:crossBetween val="between"/>
      </c:valAx>
      <c:spPr>
        <a:solidFill>
          <a:schemeClr val="bg1">
            <a:lumMod val="95000"/>
          </a:schemeClr>
        </a:solidFill>
      </c:spPr>
    </c:plotArea>
    <c:legend>
      <c:legendPos val="r"/>
      <c:layout>
        <c:manualLayout>
          <c:xMode val="edge"/>
          <c:yMode val="edge"/>
          <c:x val="0.56629061635751909"/>
          <c:y val="6.2764041994750677E-2"/>
          <c:w val="0.13482795187514313"/>
          <c:h val="0.20113858267716536"/>
        </c:manualLayout>
      </c:layout>
      <c:overlay val="0"/>
      <c:txPr>
        <a:bodyPr/>
        <a:lstStyle/>
        <a:p>
          <a:pPr>
            <a:defRPr sz="20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45510-0D23-48BC-8FC6-489E93B60261}" type="datetimeFigureOut">
              <a:rPr lang="en-US" smtClean="0"/>
              <a:t>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1CB36-9093-4276-A091-01FA62F3E56A}" type="slidenum">
              <a:rPr lang="en-US" smtClean="0"/>
              <a:t>‹#›</a:t>
            </a:fld>
            <a:endParaRPr lang="en-US"/>
          </a:p>
        </p:txBody>
      </p:sp>
    </p:spTree>
    <p:extLst>
      <p:ext uri="{BB962C8B-B14F-4D97-AF65-F5344CB8AC3E}">
        <p14:creationId xmlns:p14="http://schemas.microsoft.com/office/powerpoint/2010/main" val="303081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1CB36-9093-4276-A091-01FA62F3E56A}" type="slidenum">
              <a:rPr lang="en-US" smtClean="0"/>
              <a:t>1</a:t>
            </a:fld>
            <a:endParaRPr lang="en-US"/>
          </a:p>
        </p:txBody>
      </p:sp>
    </p:spTree>
    <p:extLst>
      <p:ext uri="{BB962C8B-B14F-4D97-AF65-F5344CB8AC3E}">
        <p14:creationId xmlns:p14="http://schemas.microsoft.com/office/powerpoint/2010/main" val="393174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emphasize that we have 10 years of pm2.5 data. Show the hybrid</a:t>
            </a:r>
            <a:r>
              <a:rPr lang="en-US" baseline="0" dirty="0" smtClean="0"/>
              <a:t> improvements.</a:t>
            </a:r>
            <a:endParaRPr lang="en-US" dirty="0"/>
          </a:p>
        </p:txBody>
      </p:sp>
      <p:sp>
        <p:nvSpPr>
          <p:cNvPr id="4" name="Slide Number Placeholder 3"/>
          <p:cNvSpPr>
            <a:spLocks noGrp="1"/>
          </p:cNvSpPr>
          <p:nvPr>
            <p:ph type="sldNum" sz="quarter" idx="10"/>
          </p:nvPr>
        </p:nvSpPr>
        <p:spPr/>
        <p:txBody>
          <a:bodyPr/>
          <a:lstStyle/>
          <a:p>
            <a:fld id="{EFA1CB36-9093-4276-A091-01FA62F3E56A}" type="slidenum">
              <a:rPr lang="en-US" smtClean="0"/>
              <a:t>3</a:t>
            </a:fld>
            <a:endParaRPr lang="en-US"/>
          </a:p>
        </p:txBody>
      </p:sp>
    </p:spTree>
    <p:extLst>
      <p:ext uri="{BB962C8B-B14F-4D97-AF65-F5344CB8AC3E}">
        <p14:creationId xmlns:p14="http://schemas.microsoft.com/office/powerpoint/2010/main" val="178998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latin typeface="FreesiaUPC" panose="020B0604020202020204" pitchFamily="34" charset="-34"/>
                <a:cs typeface="FreesiaUPC" panose="020B0604020202020204" pitchFamily="34" charset="-34"/>
              </a:rPr>
              <a:t>Assess first-order source impacts on ozone using CMAQ-DDM sensitivity approach</a:t>
            </a:r>
          </a:p>
          <a:p>
            <a:pPr marL="514350" indent="-514350">
              <a:buFont typeface="+mj-lt"/>
              <a:buAutoNum type="arabicPeriod"/>
            </a:pPr>
            <a:r>
              <a:rPr lang="en-US" dirty="0" smtClean="0">
                <a:latin typeface="FreesiaUPC" panose="020B0604020202020204" pitchFamily="34" charset="-34"/>
                <a:cs typeface="FreesiaUPC" panose="020B0604020202020204" pitchFamily="34" charset="-34"/>
              </a:rPr>
              <a:t>Generate high-resolution spatial fields of first-order source impacts </a:t>
            </a:r>
            <a:r>
              <a:rPr lang="en-US" dirty="0" err="1" smtClean="0">
                <a:latin typeface="FreesiaUPC" panose="020B0604020202020204" pitchFamily="34" charset="-34"/>
                <a:cs typeface="FreesiaUPC" panose="020B0604020202020204" pitchFamily="34" charset="-34"/>
              </a:rPr>
              <a:t>impacts</a:t>
            </a:r>
            <a:r>
              <a:rPr lang="en-US" dirty="0" smtClean="0">
                <a:latin typeface="FreesiaUPC" panose="020B0604020202020204" pitchFamily="34" charset="-34"/>
                <a:cs typeface="FreesiaUPC" panose="020B0604020202020204" pitchFamily="34" charset="-34"/>
              </a:rPr>
              <a:t> for health analyses</a:t>
            </a:r>
          </a:p>
          <a:p>
            <a:endParaRPr lang="en-US" dirty="0" smtClean="0">
              <a:latin typeface="FreesiaUPC" panose="020B0604020202020204" pitchFamily="34" charset="-34"/>
              <a:cs typeface="FreesiaUPC" panose="020B0604020202020204" pitchFamily="34" charset="-34"/>
            </a:endParaRPr>
          </a:p>
          <a:p>
            <a:endParaRPr lang="en-US" dirty="0" smtClean="0">
              <a:latin typeface="FreesiaUPC" panose="020B0604020202020204" pitchFamily="34" charset="-34"/>
              <a:cs typeface="FreesiaUPC" panose="020B0604020202020204" pitchFamily="34" charset="-34"/>
            </a:endParaRPr>
          </a:p>
          <a:p>
            <a:endParaRPr lang="en-US" dirty="0">
              <a:latin typeface="FreesiaUPC" panose="020B0604020202020204" pitchFamily="34" charset="-34"/>
              <a:cs typeface="FreesiaUPC" panose="020B0604020202020204" pitchFamily="34" charset="-34"/>
            </a:endParaRPr>
          </a:p>
        </p:txBody>
      </p:sp>
      <p:sp>
        <p:nvSpPr>
          <p:cNvPr id="4" name="Slide Number Placeholder 3"/>
          <p:cNvSpPr>
            <a:spLocks noGrp="1"/>
          </p:cNvSpPr>
          <p:nvPr>
            <p:ph type="sldNum" sz="quarter" idx="10"/>
          </p:nvPr>
        </p:nvSpPr>
        <p:spPr/>
        <p:txBody>
          <a:bodyPr/>
          <a:lstStyle/>
          <a:p>
            <a:fld id="{EFA1CB36-9093-4276-A091-01FA62F3E56A}" type="slidenum">
              <a:rPr lang="en-US" smtClean="0"/>
              <a:t>4</a:t>
            </a:fld>
            <a:endParaRPr lang="en-US"/>
          </a:p>
        </p:txBody>
      </p:sp>
    </p:spTree>
    <p:extLst>
      <p:ext uri="{BB962C8B-B14F-4D97-AF65-F5344CB8AC3E}">
        <p14:creationId xmlns:p14="http://schemas.microsoft.com/office/powerpoint/2010/main" val="174715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a:t>
            </a:r>
            <a:r>
              <a:rPr lang="en-US" baseline="0" dirty="0" smtClean="0"/>
              <a:t> all the LA ozone coming from? Possibly the “others” category</a:t>
            </a:r>
            <a:endParaRPr lang="en-US" dirty="0"/>
          </a:p>
        </p:txBody>
      </p:sp>
      <p:sp>
        <p:nvSpPr>
          <p:cNvPr id="4" name="Slide Number Placeholder 3"/>
          <p:cNvSpPr>
            <a:spLocks noGrp="1"/>
          </p:cNvSpPr>
          <p:nvPr>
            <p:ph type="sldNum" sz="quarter" idx="10"/>
          </p:nvPr>
        </p:nvSpPr>
        <p:spPr/>
        <p:txBody>
          <a:bodyPr/>
          <a:lstStyle/>
          <a:p>
            <a:fld id="{EFA1CB36-9093-4276-A091-01FA62F3E56A}" type="slidenum">
              <a:rPr lang="en-US" smtClean="0"/>
              <a:t>9</a:t>
            </a:fld>
            <a:endParaRPr lang="en-US"/>
          </a:p>
        </p:txBody>
      </p:sp>
    </p:spTree>
    <p:extLst>
      <p:ext uri="{BB962C8B-B14F-4D97-AF65-F5344CB8AC3E}">
        <p14:creationId xmlns:p14="http://schemas.microsoft.com/office/powerpoint/2010/main" val="386276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6C43D-45F4-4C4E-A2B3-8E3BD8CF7638}"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193621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36DC3-8302-4AA4-B011-FDE9F52DCC6F}"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255530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D5389-217E-42A0-80A0-02A5087DEB34}"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344178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E66AA-D4D3-4CF2-9AD4-5BBABC665914}"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288656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F0D172-5487-40EF-B8E2-A2F197FC1A18}"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25364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6EB063-DE16-4028-BABA-6A27F1230AA2}"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132018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23BAE6-F5F5-4F20-A726-9B6822A60489}" type="datetime1">
              <a:rPr lang="en-US" smtClean="0"/>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423326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8F7CC7-2E9D-4418-A769-A3290F372CC7}" type="datetime1">
              <a:rPr lang="en-US" smtClean="0"/>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322487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C08D6-1F48-4C2F-A32B-53F3A506167F}" type="datetime1">
              <a:rPr lang="en-US" smtClean="0"/>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169324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BBA67-EB39-49EF-A891-702C16354333}"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93650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651C0-F9EC-443F-BCBE-1873CEA776C2}"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2E5CB-226C-4B03-94CF-6422BC80B530}" type="slidenum">
              <a:rPr lang="en-US" smtClean="0"/>
              <a:t>‹#›</a:t>
            </a:fld>
            <a:endParaRPr lang="en-US"/>
          </a:p>
        </p:txBody>
      </p:sp>
    </p:spTree>
    <p:extLst>
      <p:ext uri="{BB962C8B-B14F-4D97-AF65-F5344CB8AC3E}">
        <p14:creationId xmlns:p14="http://schemas.microsoft.com/office/powerpoint/2010/main" val="143351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125D-6BFC-42E1-9F71-697BC7D99FA2}" type="datetime1">
              <a:rPr lang="en-US" smtClean="0"/>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2E5CB-226C-4B03-94CF-6422BC80B530}" type="slidenum">
              <a:rPr lang="en-US" smtClean="0"/>
              <a:t>‹#›</a:t>
            </a:fld>
            <a:endParaRPr lang="en-US"/>
          </a:p>
        </p:txBody>
      </p:sp>
    </p:spTree>
    <p:extLst>
      <p:ext uri="{BB962C8B-B14F-4D97-AF65-F5344CB8AC3E}">
        <p14:creationId xmlns:p14="http://schemas.microsoft.com/office/powerpoint/2010/main" val="109951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gif"/><Relationship Id="rId7" Type="http://schemas.openxmlformats.org/officeDocument/2006/relationships/slideLayout" Target="../slideLayouts/slideLayout7.xml"/><Relationship Id="rId12" Type="http://schemas.openxmlformats.org/officeDocument/2006/relationships/image" Target="../media/image43.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video" Target="../media/media3.gif"/><Relationship Id="rId11" Type="http://schemas.openxmlformats.org/officeDocument/2006/relationships/image" Target="../media/image42.png"/><Relationship Id="rId5" Type="http://schemas.microsoft.com/office/2007/relationships/media" Target="../media/media3.gif"/><Relationship Id="rId10" Type="http://schemas.openxmlformats.org/officeDocument/2006/relationships/image" Target="../media/image41.png"/><Relationship Id="rId4" Type="http://schemas.openxmlformats.org/officeDocument/2006/relationships/video" Target="../media/media2.gif"/><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5.gif"/><Relationship Id="rId7" Type="http://schemas.openxmlformats.org/officeDocument/2006/relationships/slideLayout" Target="../slideLayouts/slideLayout2.xml"/><Relationship Id="rId12" Type="http://schemas.openxmlformats.org/officeDocument/2006/relationships/image" Target="../media/image46.png"/><Relationship Id="rId2" Type="http://schemas.openxmlformats.org/officeDocument/2006/relationships/video" Target="../media/media4.gif"/><Relationship Id="rId1" Type="http://schemas.microsoft.com/office/2007/relationships/media" Target="../media/media4.gif"/><Relationship Id="rId6" Type="http://schemas.openxmlformats.org/officeDocument/2006/relationships/video" Target="../media/media6.gif"/><Relationship Id="rId11" Type="http://schemas.openxmlformats.org/officeDocument/2006/relationships/image" Target="../media/image45.png"/><Relationship Id="rId5" Type="http://schemas.microsoft.com/office/2007/relationships/media" Target="../media/media6.gif"/><Relationship Id="rId10" Type="http://schemas.openxmlformats.org/officeDocument/2006/relationships/image" Target="../media/image44.png"/><Relationship Id="rId4" Type="http://schemas.openxmlformats.org/officeDocument/2006/relationships/video" Target="../media/media5.gif"/><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8.gif"/><Relationship Id="rId7" Type="http://schemas.openxmlformats.org/officeDocument/2006/relationships/slideLayout" Target="../slideLayouts/slideLayout7.xml"/><Relationship Id="rId12" Type="http://schemas.openxmlformats.org/officeDocument/2006/relationships/image" Target="../media/image49.png"/><Relationship Id="rId2" Type="http://schemas.openxmlformats.org/officeDocument/2006/relationships/video" Target="../media/media7.gif"/><Relationship Id="rId1" Type="http://schemas.microsoft.com/office/2007/relationships/media" Target="../media/media7.gif"/><Relationship Id="rId6" Type="http://schemas.openxmlformats.org/officeDocument/2006/relationships/video" Target="../media/media9.gif"/><Relationship Id="rId11" Type="http://schemas.openxmlformats.org/officeDocument/2006/relationships/image" Target="../media/image48.png"/><Relationship Id="rId5" Type="http://schemas.microsoft.com/office/2007/relationships/media" Target="../media/media9.gif"/><Relationship Id="rId10" Type="http://schemas.openxmlformats.org/officeDocument/2006/relationships/image" Target="../media/image47.png"/><Relationship Id="rId4" Type="http://schemas.openxmlformats.org/officeDocument/2006/relationships/video" Target="../media/media8.gif"/><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3" Type="http://schemas.microsoft.com/office/2007/relationships/hdphoto" Target="../media/hdphoto1.wdp"/><Relationship Id="rId7" Type="http://schemas.openxmlformats.org/officeDocument/2006/relationships/image" Target="../media/image21.jpg"/><Relationship Id="rId12"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 Id="rId14" Type="http://schemas.openxmlformats.org/officeDocument/2006/relationships/image" Target="../media/image28.jpg"/></Relationships>
</file>

<file path=ppt/slides/_rels/slide8.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jpg"/><Relationship Id="rId3" Type="http://schemas.microsoft.com/office/2007/relationships/hdphoto" Target="../media/hdphoto1.wdp"/><Relationship Id="rId7" Type="http://schemas.openxmlformats.org/officeDocument/2006/relationships/image" Target="../media/image32.jpg"/><Relationship Id="rId12" Type="http://schemas.openxmlformats.org/officeDocument/2006/relationships/image" Target="../media/image37.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image" Target="../media/image36.jpg"/><Relationship Id="rId5" Type="http://schemas.openxmlformats.org/officeDocument/2006/relationships/image" Target="../media/image30.jpg"/><Relationship Id="rId10"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4.jpg"/><Relationship Id="rId14" Type="http://schemas.openxmlformats.org/officeDocument/2006/relationships/image" Target="../media/image39.jpg"/></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828800"/>
            <a:ext cx="7772400" cy="1470025"/>
          </a:xfrm>
        </p:spPr>
        <p:txBody>
          <a:bodyPr>
            <a:normAutofit/>
          </a:bodyPr>
          <a:lstStyle/>
          <a:p>
            <a:r>
              <a:rPr lang="en-US" dirty="0">
                <a:latin typeface="FreesiaUPC" panose="020B0604020202020204" pitchFamily="34" charset="-34"/>
                <a:cs typeface="FreesiaUPC" panose="020B0604020202020204" pitchFamily="34" charset="-34"/>
              </a:rPr>
              <a:t>Fine Scale Modeling of Ozone Exposure Estimates using a Source Sensitivity Approach</a:t>
            </a:r>
          </a:p>
        </p:txBody>
      </p:sp>
      <p:sp>
        <p:nvSpPr>
          <p:cNvPr id="3" name="Subtitle 2"/>
          <p:cNvSpPr>
            <a:spLocks noGrp="1"/>
          </p:cNvSpPr>
          <p:nvPr>
            <p:ph type="subTitle" idx="1"/>
          </p:nvPr>
        </p:nvSpPr>
        <p:spPr>
          <a:xfrm>
            <a:off x="704850" y="3581400"/>
            <a:ext cx="7734300" cy="1752600"/>
          </a:xfrm>
        </p:spPr>
        <p:txBody>
          <a:bodyPr>
            <a:noAutofit/>
          </a:bodyPr>
          <a:lstStyle/>
          <a:p>
            <a:r>
              <a:rPr lang="en-US" b="1" dirty="0" err="1" smtClean="0">
                <a:solidFill>
                  <a:schemeClr val="tx1">
                    <a:lumMod val="95000"/>
                    <a:lumOff val="5000"/>
                  </a:schemeClr>
                </a:solidFill>
                <a:latin typeface="FreesiaUPC" panose="020B0604020202020204" pitchFamily="34" charset="-34"/>
                <a:cs typeface="FreesiaUPC" panose="020B0604020202020204" pitchFamily="34" charset="-34"/>
              </a:rPr>
              <a:t>Cesunica</a:t>
            </a:r>
            <a:r>
              <a:rPr lang="en-US" b="1" dirty="0" smtClean="0">
                <a:solidFill>
                  <a:schemeClr val="tx1">
                    <a:lumMod val="95000"/>
                    <a:lumOff val="5000"/>
                  </a:schemeClr>
                </a:solidFill>
                <a:latin typeface="FreesiaUPC" panose="020B0604020202020204" pitchFamily="34" charset="-34"/>
                <a:cs typeface="FreesiaUPC" panose="020B0604020202020204" pitchFamily="34" charset="-34"/>
              </a:rPr>
              <a:t> E. Ivey</a:t>
            </a:r>
            <a:r>
              <a:rPr lang="en-US" dirty="0">
                <a:solidFill>
                  <a:schemeClr val="tx1">
                    <a:lumMod val="95000"/>
                    <a:lumOff val="5000"/>
                  </a:schemeClr>
                </a:solidFill>
                <a:latin typeface="FreesiaUPC" panose="020B0604020202020204" pitchFamily="34" charset="-34"/>
                <a:cs typeface="FreesiaUPC" panose="020B0604020202020204" pitchFamily="34" charset="-34"/>
              </a:rPr>
              <a:t>, Lucas </a:t>
            </a:r>
            <a:r>
              <a:rPr lang="en-US" dirty="0" err="1">
                <a:solidFill>
                  <a:schemeClr val="tx1">
                    <a:lumMod val="95000"/>
                    <a:lumOff val="5000"/>
                  </a:schemeClr>
                </a:solidFill>
                <a:latin typeface="FreesiaUPC" panose="020B0604020202020204" pitchFamily="34" charset="-34"/>
                <a:cs typeface="FreesiaUPC" panose="020B0604020202020204" pitchFamily="34" charset="-34"/>
              </a:rPr>
              <a:t>Henneman</a:t>
            </a:r>
            <a:r>
              <a:rPr lang="en-US" dirty="0">
                <a:solidFill>
                  <a:schemeClr val="tx1">
                    <a:lumMod val="95000"/>
                    <a:lumOff val="5000"/>
                  </a:schemeClr>
                </a:solidFill>
                <a:latin typeface="FreesiaUPC" panose="020B0604020202020204" pitchFamily="34" charset="-34"/>
                <a:cs typeface="FreesiaUPC" panose="020B0604020202020204" pitchFamily="34" charset="-34"/>
              </a:rPr>
              <a:t>, </a:t>
            </a:r>
            <a:r>
              <a:rPr lang="en-US" dirty="0" smtClean="0">
                <a:solidFill>
                  <a:schemeClr val="tx1">
                    <a:lumMod val="95000"/>
                    <a:lumOff val="5000"/>
                  </a:schemeClr>
                </a:solidFill>
                <a:latin typeface="FreesiaUPC" panose="020B0604020202020204" pitchFamily="34" charset="-34"/>
                <a:cs typeface="FreesiaUPC" panose="020B0604020202020204" pitchFamily="34" charset="-34"/>
              </a:rPr>
              <a:t>Cong Liu, </a:t>
            </a:r>
            <a:r>
              <a:rPr lang="en-US" dirty="0" err="1" smtClean="0">
                <a:solidFill>
                  <a:schemeClr val="tx1">
                    <a:lumMod val="95000"/>
                    <a:lumOff val="5000"/>
                  </a:schemeClr>
                </a:solidFill>
                <a:latin typeface="FreesiaUPC" panose="020B0604020202020204" pitchFamily="34" charset="-34"/>
                <a:cs typeface="FreesiaUPC" panose="020B0604020202020204" pitchFamily="34" charset="-34"/>
              </a:rPr>
              <a:t>Yongtao</a:t>
            </a:r>
            <a:r>
              <a:rPr lang="en-US" dirty="0" smtClean="0">
                <a:solidFill>
                  <a:schemeClr val="tx1">
                    <a:lumMod val="95000"/>
                    <a:lumOff val="5000"/>
                  </a:schemeClr>
                </a:solidFill>
                <a:latin typeface="FreesiaUPC" panose="020B0604020202020204" pitchFamily="34" charset="-34"/>
                <a:cs typeface="FreesiaUPC" panose="020B0604020202020204" pitchFamily="34" charset="-34"/>
              </a:rPr>
              <a:t> T. Hu</a:t>
            </a:r>
            <a:r>
              <a:rPr lang="en-US" dirty="0">
                <a:solidFill>
                  <a:schemeClr val="tx1">
                    <a:lumMod val="95000"/>
                    <a:lumOff val="5000"/>
                  </a:schemeClr>
                </a:solidFill>
                <a:latin typeface="FreesiaUPC" panose="020B0604020202020204" pitchFamily="34" charset="-34"/>
                <a:cs typeface="FreesiaUPC" panose="020B0604020202020204" pitchFamily="34" charset="-34"/>
              </a:rPr>
              <a:t>, </a:t>
            </a:r>
            <a:r>
              <a:rPr lang="en-US" dirty="0" smtClean="0">
                <a:solidFill>
                  <a:schemeClr val="tx1">
                    <a:lumMod val="95000"/>
                    <a:lumOff val="5000"/>
                  </a:schemeClr>
                </a:solidFill>
                <a:latin typeface="FreesiaUPC" panose="020B0604020202020204" pitchFamily="34" charset="-34"/>
                <a:cs typeface="FreesiaUPC" panose="020B0604020202020204" pitchFamily="34" charset="-34"/>
              </a:rPr>
              <a:t>Armistead G. Russell</a:t>
            </a:r>
          </a:p>
          <a:p>
            <a:endParaRPr lang="en-US" sz="1800" i="1" dirty="0">
              <a:solidFill>
                <a:schemeClr val="tx1">
                  <a:lumMod val="95000"/>
                  <a:lumOff val="5000"/>
                </a:schemeClr>
              </a:solidFill>
              <a:latin typeface="FreesiaUPC" panose="020B0604020202020204" pitchFamily="34" charset="-34"/>
              <a:cs typeface="FreesiaUPC" panose="020B0604020202020204" pitchFamily="34" charset="-34"/>
            </a:endParaRPr>
          </a:p>
          <a:p>
            <a:pPr>
              <a:lnSpc>
                <a:spcPts val="2500"/>
              </a:lnSpc>
              <a:spcBef>
                <a:spcPts val="0"/>
              </a:spcBef>
            </a:pPr>
            <a:r>
              <a:rPr lang="en-US" sz="2800" i="1" dirty="0" smtClean="0">
                <a:latin typeface="FreesiaUPC" panose="020B0604020202020204" pitchFamily="34" charset="-34"/>
                <a:cs typeface="FreesiaUPC" panose="020B0604020202020204" pitchFamily="34" charset="-34"/>
              </a:rPr>
              <a:t>Tuesday October 6, 2015</a:t>
            </a:r>
          </a:p>
          <a:p>
            <a:pPr>
              <a:lnSpc>
                <a:spcPts val="2500"/>
              </a:lnSpc>
              <a:spcBef>
                <a:spcPts val="0"/>
              </a:spcBef>
            </a:pPr>
            <a:r>
              <a:rPr lang="en-US" sz="2800" i="1" dirty="0" smtClean="0">
                <a:latin typeface="FreesiaUPC" panose="020B0604020202020204" pitchFamily="34" charset="-34"/>
                <a:cs typeface="FreesiaUPC" panose="020B0604020202020204" pitchFamily="34" charset="-34"/>
              </a:rPr>
              <a:t>Fine </a:t>
            </a:r>
            <a:r>
              <a:rPr lang="en-US" sz="2800" i="1" dirty="0">
                <a:latin typeface="FreesiaUPC" panose="020B0604020202020204" pitchFamily="34" charset="-34"/>
                <a:cs typeface="FreesiaUPC" panose="020B0604020202020204" pitchFamily="34" charset="-34"/>
              </a:rPr>
              <a:t>Scale Modeling and </a:t>
            </a:r>
            <a:r>
              <a:rPr lang="en-US" sz="2800" i="1" dirty="0" smtClean="0">
                <a:latin typeface="FreesiaUPC" panose="020B0604020202020204" pitchFamily="34" charset="-34"/>
                <a:cs typeface="FreesiaUPC" panose="020B0604020202020204" pitchFamily="34" charset="-34"/>
              </a:rPr>
              <a:t>Applications, 9:10 AM</a:t>
            </a:r>
          </a:p>
          <a:p>
            <a:pPr>
              <a:lnSpc>
                <a:spcPts val="2500"/>
              </a:lnSpc>
              <a:spcBef>
                <a:spcPts val="0"/>
              </a:spcBef>
            </a:pPr>
            <a:r>
              <a:rPr lang="en-US" sz="2800" i="1" dirty="0" smtClean="0">
                <a:latin typeface="FreesiaUPC" panose="020B0604020202020204" pitchFamily="34" charset="-34"/>
                <a:cs typeface="FreesiaUPC" panose="020B0604020202020204" pitchFamily="34" charset="-34"/>
              </a:rPr>
              <a:t>14</a:t>
            </a:r>
            <a:r>
              <a:rPr lang="en-US" sz="2800" i="1" baseline="30000" dirty="0" smtClean="0">
                <a:latin typeface="FreesiaUPC" panose="020B0604020202020204" pitchFamily="34" charset="-34"/>
                <a:cs typeface="FreesiaUPC" panose="020B0604020202020204" pitchFamily="34" charset="-34"/>
              </a:rPr>
              <a:t>th</a:t>
            </a:r>
            <a:r>
              <a:rPr lang="en-US" sz="2800" i="1" dirty="0" smtClean="0">
                <a:latin typeface="FreesiaUPC" panose="020B0604020202020204" pitchFamily="34" charset="-34"/>
                <a:cs typeface="FreesiaUPC" panose="020B0604020202020204" pitchFamily="34" charset="-34"/>
              </a:rPr>
              <a:t> Annual CMAS Conference</a:t>
            </a:r>
          </a:p>
          <a:p>
            <a:pPr>
              <a:lnSpc>
                <a:spcPts val="2500"/>
              </a:lnSpc>
              <a:spcBef>
                <a:spcPts val="0"/>
              </a:spcBef>
            </a:pPr>
            <a:r>
              <a:rPr lang="en-US" sz="2800" i="1" dirty="0" smtClean="0">
                <a:latin typeface="FreesiaUPC" panose="020B0604020202020204" pitchFamily="34" charset="-34"/>
                <a:cs typeface="FreesiaUPC" panose="020B0604020202020204" pitchFamily="34" charset="-34"/>
              </a:rPr>
              <a:t>Chapel Hill, NC</a:t>
            </a:r>
            <a:endParaRPr lang="en-US" sz="2800" i="1" dirty="0">
              <a:latin typeface="FreesiaUPC" panose="020B0604020202020204" pitchFamily="34" charset="-34"/>
              <a:cs typeface="FreesiaUPC" panose="020B0604020202020204" pitchFamily="34" charset="-34"/>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sp>
        <p:nvSpPr>
          <p:cNvPr id="5" name="Slide Number Placeholder 4"/>
          <p:cNvSpPr>
            <a:spLocks noGrp="1"/>
          </p:cNvSpPr>
          <p:nvPr>
            <p:ph type="sldNum" sz="quarter" idx="12"/>
          </p:nvPr>
        </p:nvSpPr>
        <p:spPr/>
        <p:txBody>
          <a:bodyPr/>
          <a:lstStyle/>
          <a:p>
            <a:fld id="{79E2E5CB-226C-4B03-94CF-6422BC80B530}" type="slidenum">
              <a:rPr lang="en-US" smtClean="0"/>
              <a:t>1</a:t>
            </a:fld>
            <a:endParaRPr lang="en-US" dirty="0"/>
          </a:p>
        </p:txBody>
      </p:sp>
    </p:spTree>
    <p:extLst>
      <p:ext uri="{BB962C8B-B14F-4D97-AF65-F5344CB8AC3E}">
        <p14:creationId xmlns:p14="http://schemas.microsoft.com/office/powerpoint/2010/main" val="2726063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10</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224611" y="-14932"/>
            <a:ext cx="2919389"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Study 2: Modeling</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grpSp>
        <p:nvGrpSpPr>
          <p:cNvPr id="33" name="Group 32"/>
          <p:cNvGrpSpPr/>
          <p:nvPr/>
        </p:nvGrpSpPr>
        <p:grpSpPr>
          <a:xfrm>
            <a:off x="6038762" y="1371600"/>
            <a:ext cx="2952838" cy="2731532"/>
            <a:chOff x="6038762" y="1352266"/>
            <a:chExt cx="2952838" cy="2731532"/>
          </a:xfrm>
        </p:grpSpPr>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l="44895" t="31989" r="13517" b="32620"/>
            <a:stretch/>
          </p:blipFill>
          <p:spPr>
            <a:xfrm>
              <a:off x="6038762" y="1352266"/>
              <a:ext cx="2952838" cy="2250490"/>
            </a:xfrm>
            <a:prstGeom prst="rect">
              <a:avLst/>
            </a:prstGeom>
          </p:spPr>
        </p:pic>
        <p:sp>
          <p:nvSpPr>
            <p:cNvPr id="35" name="Rectangle 34"/>
            <p:cNvSpPr/>
            <p:nvPr/>
          </p:nvSpPr>
          <p:spPr>
            <a:xfrm>
              <a:off x="6366778" y="3714466"/>
              <a:ext cx="2157963" cy="369332"/>
            </a:xfrm>
            <a:prstGeom prst="rect">
              <a:avLst/>
            </a:prstGeom>
          </p:spPr>
          <p:txBody>
            <a:bodyPr wrap="none">
              <a:spAutoFit/>
            </a:bodyPr>
            <a:lstStyle/>
            <a:p>
              <a:r>
                <a:rPr lang="en-US" b="1" dirty="0" smtClean="0">
                  <a:latin typeface="FreesiaUPC" panose="020B0604020202020204" pitchFamily="34" charset="-34"/>
                  <a:cs typeface="FreesiaUPC" panose="020B0604020202020204" pitchFamily="34" charset="-34"/>
                </a:rPr>
                <a:t>Figure: 4 km Domain (green)</a:t>
              </a:r>
              <a:endParaRPr lang="en-US" b="1" dirty="0">
                <a:latin typeface="FreesiaUPC" panose="020B0604020202020204" pitchFamily="34" charset="-34"/>
                <a:cs typeface="FreesiaUPC" panose="020B0604020202020204" pitchFamily="34" charset="-34"/>
              </a:endParaRPr>
            </a:p>
          </p:txBody>
        </p:sp>
      </p:grpSp>
      <p:sp>
        <p:nvSpPr>
          <p:cNvPr id="36" name="Rectangle 35"/>
          <p:cNvSpPr/>
          <p:nvPr/>
        </p:nvSpPr>
        <p:spPr>
          <a:xfrm>
            <a:off x="87798" y="990600"/>
            <a:ext cx="5874764" cy="5262979"/>
          </a:xfrm>
          <a:prstGeom prst="rect">
            <a:avLst/>
          </a:prstGeom>
        </p:spPr>
        <p:txBody>
          <a:bodyPr wrap="square">
            <a:spAutoFit/>
          </a:bodyPr>
          <a:lstStyle/>
          <a:p>
            <a:r>
              <a:rPr lang="en-US" sz="2800" b="1" dirty="0" smtClean="0">
                <a:latin typeface="FreesiaUPC" panose="020B0604020202020204" pitchFamily="34" charset="-34"/>
                <a:cs typeface="FreesiaUPC" panose="020B0604020202020204" pitchFamily="34" charset="-34"/>
              </a:rPr>
              <a:t>Episode</a:t>
            </a:r>
          </a:p>
          <a:p>
            <a:r>
              <a:rPr lang="en-US" sz="2800" dirty="0" smtClean="0">
                <a:latin typeface="FreesiaUPC" panose="020B0604020202020204" pitchFamily="34" charset="-34"/>
                <a:cs typeface="FreesiaUPC" panose="020B0604020202020204" pitchFamily="34" charset="-34"/>
              </a:rPr>
              <a:t>May 1, 2007 to June 30, 2007 over Southeast</a:t>
            </a:r>
            <a:endParaRPr lang="en-US" sz="2800" dirty="0">
              <a:latin typeface="FreesiaUPC" panose="020B0604020202020204" pitchFamily="34" charset="-34"/>
              <a:cs typeface="FreesiaUPC" panose="020B0604020202020204" pitchFamily="34" charset="-34"/>
            </a:endParaRPr>
          </a:p>
          <a:p>
            <a:r>
              <a:rPr lang="en-US" sz="2800" b="1" dirty="0" smtClean="0">
                <a:latin typeface="FreesiaUPC" panose="020B0604020202020204" pitchFamily="34" charset="-34"/>
                <a:cs typeface="FreesiaUPC" panose="020B0604020202020204" pitchFamily="34" charset="-34"/>
              </a:rPr>
              <a:t>Meteorology</a:t>
            </a:r>
          </a:p>
          <a:p>
            <a:endParaRPr lang="en-US" sz="2800" b="1" dirty="0" smtClean="0">
              <a:latin typeface="FreesiaUPC" panose="020B0604020202020204" pitchFamily="34" charset="-34"/>
              <a:cs typeface="FreesiaUPC" panose="020B0604020202020204" pitchFamily="34" charset="-34"/>
            </a:endParaRPr>
          </a:p>
          <a:p>
            <a:pPr marL="514350" indent="-514350">
              <a:buFont typeface="+mj-lt"/>
              <a:buAutoNum type="arabicPeriod"/>
            </a:pPr>
            <a:endParaRPr lang="en-US" sz="2800" dirty="0" smtClean="0">
              <a:latin typeface="FreesiaUPC" panose="020B0604020202020204" pitchFamily="34" charset="-34"/>
              <a:cs typeface="FreesiaUPC" panose="020B0604020202020204" pitchFamily="34" charset="-34"/>
            </a:endParaRPr>
          </a:p>
          <a:p>
            <a:pPr marL="514350" indent="-514350">
              <a:buFont typeface="+mj-lt"/>
              <a:buAutoNum type="arabicPeriod"/>
            </a:pPr>
            <a:endParaRPr lang="en-US" sz="2800" dirty="0">
              <a:latin typeface="FreesiaUPC" panose="020B0604020202020204" pitchFamily="34" charset="-34"/>
              <a:cs typeface="FreesiaUPC" panose="020B0604020202020204" pitchFamily="34" charset="-34"/>
            </a:endParaRPr>
          </a:p>
          <a:p>
            <a:pPr marL="514350" indent="-514350">
              <a:buFont typeface="+mj-lt"/>
              <a:buAutoNum type="arabicPeriod"/>
            </a:pPr>
            <a:endParaRPr lang="en-US" sz="2800" dirty="0" smtClean="0">
              <a:latin typeface="FreesiaUPC" panose="020B0604020202020204" pitchFamily="34" charset="-34"/>
              <a:cs typeface="FreesiaUPC" panose="020B0604020202020204" pitchFamily="34" charset="-34"/>
            </a:endParaRPr>
          </a:p>
          <a:p>
            <a:endParaRPr lang="en-US" sz="2800" b="1" dirty="0" smtClean="0">
              <a:latin typeface="FreesiaUPC" panose="020B0604020202020204" pitchFamily="34" charset="-34"/>
              <a:cs typeface="FreesiaUPC" panose="020B0604020202020204" pitchFamily="34" charset="-34"/>
            </a:endParaRPr>
          </a:p>
          <a:p>
            <a:r>
              <a:rPr lang="en-US" sz="2800" b="1" dirty="0" smtClean="0">
                <a:latin typeface="FreesiaUPC" panose="020B0604020202020204" pitchFamily="34" charset="-34"/>
                <a:cs typeface="FreesiaUPC" panose="020B0604020202020204" pitchFamily="34" charset="-34"/>
              </a:rPr>
              <a:t>Emissions</a:t>
            </a:r>
          </a:p>
          <a:p>
            <a:endParaRPr lang="en-US" sz="2800" dirty="0">
              <a:latin typeface="FreesiaUPC" panose="020B0604020202020204" pitchFamily="34" charset="-34"/>
              <a:cs typeface="FreesiaUPC" panose="020B0604020202020204" pitchFamily="34" charset="-34"/>
            </a:endParaRPr>
          </a:p>
          <a:p>
            <a:endParaRPr lang="en-US" sz="2800" dirty="0" smtClean="0">
              <a:latin typeface="FreesiaUPC" panose="020B0604020202020204" pitchFamily="34" charset="-34"/>
              <a:cs typeface="FreesiaUPC" panose="020B0604020202020204" pitchFamily="34" charset="-34"/>
            </a:endParaRPr>
          </a:p>
          <a:p>
            <a:endParaRPr lang="en-US" sz="2800" dirty="0" smtClean="0">
              <a:latin typeface="FreesiaUPC" panose="020B0604020202020204" pitchFamily="34" charset="-34"/>
              <a:cs typeface="FreesiaUPC" panose="020B0604020202020204" pitchFamily="34" charset="-34"/>
            </a:endParaRPr>
          </a:p>
        </p:txBody>
      </p:sp>
      <p:graphicFrame>
        <p:nvGraphicFramePr>
          <p:cNvPr id="37" name="Table 36"/>
          <p:cNvGraphicFramePr>
            <a:graphicFrameLocks noGrp="1"/>
          </p:cNvGraphicFramePr>
          <p:nvPr>
            <p:extLst>
              <p:ext uri="{D42A27DB-BD31-4B8C-83A1-F6EECF244321}">
                <p14:modId xmlns:p14="http://schemas.microsoft.com/office/powerpoint/2010/main" val="4294062038"/>
              </p:ext>
            </p:extLst>
          </p:nvPr>
        </p:nvGraphicFramePr>
        <p:xfrm>
          <a:off x="152400" y="2286000"/>
          <a:ext cx="5614416" cy="1752600"/>
        </p:xfrm>
        <a:graphic>
          <a:graphicData uri="http://schemas.openxmlformats.org/drawingml/2006/table">
            <a:tbl>
              <a:tblPr firstRow="1" bandRow="1">
                <a:tableStyleId>{2D5ABB26-0587-4C30-8999-92F81FD0307C}</a:tableStyleId>
              </a:tblPr>
              <a:tblGrid>
                <a:gridCol w="1845834"/>
                <a:gridCol w="3768582"/>
              </a:tblGrid>
              <a:tr h="370840">
                <a:tc>
                  <a:txBody>
                    <a:bodyPr/>
                    <a:lstStyle/>
                    <a:p>
                      <a:r>
                        <a:rPr lang="en-US" dirty="0" smtClean="0"/>
                        <a:t>WRF</a:t>
                      </a:r>
                      <a:r>
                        <a:rPr lang="en-US" baseline="0" dirty="0" smtClean="0"/>
                        <a:t> ARW v3.3.1</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err="1" smtClean="0"/>
                        <a:t>Kain</a:t>
                      </a:r>
                      <a:r>
                        <a:rPr lang="en-US" dirty="0" smtClean="0"/>
                        <a:t>-Fritsch cumulus</a:t>
                      </a:r>
                      <a:r>
                        <a:rPr lang="en-US" baseline="0" dirty="0" smtClean="0"/>
                        <a:t> parameterization</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ACM2 PBL scheme</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RRTM</a:t>
                      </a:r>
                      <a:r>
                        <a:rPr lang="en-US" baseline="0" dirty="0" smtClean="0"/>
                        <a:t> longwave radiation </a:t>
                      </a:r>
                      <a:endParaRPr lang="en-US"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err="1" smtClean="0"/>
                        <a:t>Pleim-Xiu</a:t>
                      </a:r>
                      <a:r>
                        <a:rPr lang="en-US" dirty="0" smtClean="0"/>
                        <a:t> LSM</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err="1" smtClean="0"/>
                        <a:t>Dudhia</a:t>
                      </a:r>
                      <a:r>
                        <a:rPr lang="en-US" baseline="0" dirty="0" smtClean="0"/>
                        <a:t> shortwave radiation</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4-km</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Morrison 2-moment microphysics</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880718909"/>
              </p:ext>
            </p:extLst>
          </p:nvPr>
        </p:nvGraphicFramePr>
        <p:xfrm>
          <a:off x="141183" y="4909810"/>
          <a:ext cx="4173910" cy="741680"/>
        </p:xfrm>
        <a:graphic>
          <a:graphicData uri="http://schemas.openxmlformats.org/drawingml/2006/table">
            <a:tbl>
              <a:tblPr firstRow="1" bandRow="1">
                <a:tableStyleId>{2D5ABB26-0587-4C30-8999-92F81FD0307C}</a:tableStyleId>
              </a:tblPr>
              <a:tblGrid>
                <a:gridCol w="2032372"/>
                <a:gridCol w="2141538"/>
              </a:tblGrid>
              <a:tr h="370840">
                <a:tc>
                  <a:txBody>
                    <a:bodyPr/>
                    <a:lstStyle/>
                    <a:p>
                      <a:r>
                        <a:rPr lang="en-US" dirty="0" smtClean="0"/>
                        <a:t>SMOKE v3.1</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NEI 2008</a:t>
                      </a:r>
                      <a:r>
                        <a:rPr lang="en-US" baseline="0" dirty="0" smtClean="0"/>
                        <a:t> Platform</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SAPRC99 speciation</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 source categories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39" name="Rectangle 38"/>
          <p:cNvSpPr/>
          <p:nvPr/>
        </p:nvSpPr>
        <p:spPr>
          <a:xfrm>
            <a:off x="4337764" y="4419600"/>
            <a:ext cx="1460656" cy="523220"/>
          </a:xfrm>
          <a:prstGeom prst="rect">
            <a:avLst/>
          </a:prstGeom>
        </p:spPr>
        <p:txBody>
          <a:bodyPr wrap="none">
            <a:spAutoFit/>
          </a:bodyPr>
          <a:lstStyle/>
          <a:p>
            <a:r>
              <a:rPr lang="en-US" sz="2800" b="1" dirty="0">
                <a:latin typeface="FreesiaUPC" panose="020B0604020202020204" pitchFamily="34" charset="-34"/>
                <a:cs typeface="FreesiaUPC" panose="020B0604020202020204" pitchFamily="34" charset="-34"/>
              </a:rPr>
              <a:t>CMAQ-DDM</a:t>
            </a:r>
          </a:p>
        </p:txBody>
      </p:sp>
      <p:graphicFrame>
        <p:nvGraphicFramePr>
          <p:cNvPr id="40" name="Table 39"/>
          <p:cNvGraphicFramePr>
            <a:graphicFrameLocks noGrp="1"/>
          </p:cNvGraphicFramePr>
          <p:nvPr>
            <p:extLst>
              <p:ext uri="{D42A27DB-BD31-4B8C-83A1-F6EECF244321}">
                <p14:modId xmlns:p14="http://schemas.microsoft.com/office/powerpoint/2010/main" val="3431246175"/>
              </p:ext>
            </p:extLst>
          </p:nvPr>
        </p:nvGraphicFramePr>
        <p:xfrm>
          <a:off x="4418495" y="4901905"/>
          <a:ext cx="4170493" cy="741680"/>
        </p:xfrm>
        <a:graphic>
          <a:graphicData uri="http://schemas.openxmlformats.org/drawingml/2006/table">
            <a:tbl>
              <a:tblPr firstRow="1" bandRow="1">
                <a:tableStyleId>{2D5ABB26-0587-4C30-8999-92F81FD0307C}</a:tableStyleId>
              </a:tblPr>
              <a:tblGrid>
                <a:gridCol w="1554417"/>
                <a:gridCol w="2616076"/>
              </a:tblGrid>
              <a:tr h="370840">
                <a:tc>
                  <a:txBody>
                    <a:bodyPr/>
                    <a:lstStyle/>
                    <a:p>
                      <a:r>
                        <a:rPr lang="en-US" dirty="0" smtClean="0"/>
                        <a:t>v5.0.2</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Aerosol module 6</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1</a:t>
                      </a:r>
                      <a:r>
                        <a:rPr lang="en-US" baseline="30000" dirty="0" smtClean="0"/>
                        <a:t>st</a:t>
                      </a:r>
                      <a:r>
                        <a:rPr lang="en-US" dirty="0" smtClean="0"/>
                        <a:t> order DDM</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SAPRC07tc</a:t>
                      </a:r>
                      <a:r>
                        <a:rPr lang="en-US" baseline="0" dirty="0" smtClean="0"/>
                        <a:t> mechanism</a:t>
                      </a:r>
                      <a:endParaRPr lang="en-US"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30" name="Group 29"/>
          <p:cNvGrpSpPr/>
          <p:nvPr/>
        </p:nvGrpSpPr>
        <p:grpSpPr>
          <a:xfrm>
            <a:off x="5471395" y="685800"/>
            <a:ext cx="3520205" cy="152407"/>
            <a:chOff x="5303120" y="687665"/>
            <a:chExt cx="3520205" cy="152407"/>
          </a:xfrm>
        </p:grpSpPr>
        <p:sp>
          <p:nvSpPr>
            <p:cNvPr id="31" name="Oval 30"/>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9427" y="687671"/>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4163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11</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730612" y="-14932"/>
            <a:ext cx="4413388"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Study 2: Preliminary Results</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pic>
        <p:nvPicPr>
          <p:cNvPr id="32" name="Picture 31"/>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pic>
        <p:nvPicPr>
          <p:cNvPr id="4" name="TEMPG_20070601.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10"/>
          <a:srcRect l="5351" r="22168" b="12909"/>
          <a:stretch/>
        </p:blipFill>
        <p:spPr>
          <a:xfrm>
            <a:off x="268079" y="4038600"/>
            <a:ext cx="3922921" cy="2743200"/>
          </a:xfrm>
          <a:prstGeom prst="rect">
            <a:avLst/>
          </a:prstGeom>
        </p:spPr>
      </p:pic>
      <p:pic>
        <p:nvPicPr>
          <p:cNvPr id="5" name="PBL_20070601.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l="6010" r="24817" b="10633"/>
          <a:stretch/>
        </p:blipFill>
        <p:spPr>
          <a:xfrm>
            <a:off x="4471201" y="4038600"/>
            <a:ext cx="3834599" cy="2743200"/>
          </a:xfrm>
          <a:prstGeom prst="rect">
            <a:avLst/>
          </a:prstGeom>
        </p:spPr>
      </p:pic>
      <p:pic>
        <p:nvPicPr>
          <p:cNvPr id="6" name="WIND10_20070601.gif">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l="6481" r="27558" b="12711"/>
          <a:stretch/>
        </p:blipFill>
        <p:spPr>
          <a:xfrm>
            <a:off x="371211" y="1143000"/>
            <a:ext cx="3743589" cy="2743200"/>
          </a:xfrm>
          <a:prstGeom prst="rect">
            <a:avLst/>
          </a:prstGeom>
        </p:spPr>
      </p:pic>
      <p:graphicFrame>
        <p:nvGraphicFramePr>
          <p:cNvPr id="49" name="Table 48"/>
          <p:cNvGraphicFramePr>
            <a:graphicFrameLocks noGrp="1"/>
          </p:cNvGraphicFramePr>
          <p:nvPr>
            <p:extLst>
              <p:ext uri="{D42A27DB-BD31-4B8C-83A1-F6EECF244321}">
                <p14:modId xmlns:p14="http://schemas.microsoft.com/office/powerpoint/2010/main" val="3567983597"/>
              </p:ext>
            </p:extLst>
          </p:nvPr>
        </p:nvGraphicFramePr>
        <p:xfrm>
          <a:off x="4730612" y="1719580"/>
          <a:ext cx="4080764" cy="1590040"/>
        </p:xfrm>
        <a:graphic>
          <a:graphicData uri="http://schemas.openxmlformats.org/drawingml/2006/table">
            <a:tbl>
              <a:tblPr firstRow="1" bandRow="1">
                <a:tableStyleId>{2D5ABB26-0587-4C30-8999-92F81FD0307C}</a:tableStyleId>
              </a:tblPr>
              <a:tblGrid>
                <a:gridCol w="1434211"/>
                <a:gridCol w="2646553"/>
              </a:tblGrid>
              <a:tr h="370840">
                <a:tc>
                  <a:txBody>
                    <a:bodyPr/>
                    <a:lstStyle/>
                    <a:p>
                      <a:r>
                        <a:rPr lang="en-US" dirty="0" smtClean="0"/>
                        <a:t>Top-left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Wind</a:t>
                      </a:r>
                      <a:r>
                        <a:rPr lang="en-US" baseline="0" dirty="0" smtClean="0"/>
                        <a:t> speed at 10 m (m/s)</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Bottom-left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Skin</a:t>
                      </a:r>
                      <a:r>
                        <a:rPr lang="en-US" baseline="0" dirty="0" smtClean="0"/>
                        <a:t> temperature (K)</a:t>
                      </a:r>
                      <a:endParaRPr lang="en-US"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77520">
                <a:tc>
                  <a:txBody>
                    <a:bodyPr/>
                    <a:lstStyle/>
                    <a:p>
                      <a:r>
                        <a:rPr lang="en-US" dirty="0" smtClean="0"/>
                        <a:t>Bottom-right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PBL height (m)</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Noon EST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17:00 UTC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7" name="Rectangle 6"/>
          <p:cNvSpPr/>
          <p:nvPr/>
        </p:nvSpPr>
        <p:spPr>
          <a:xfrm>
            <a:off x="4999343" y="1143000"/>
            <a:ext cx="3382657" cy="523220"/>
          </a:xfrm>
          <a:prstGeom prst="rect">
            <a:avLst/>
          </a:prstGeom>
        </p:spPr>
        <p:txBody>
          <a:bodyPr wrap="none">
            <a:spAutoFit/>
          </a:bodyPr>
          <a:lstStyle/>
          <a:p>
            <a:r>
              <a:rPr lang="en-US" sz="2800" b="1" dirty="0" smtClean="0">
                <a:latin typeface="FreesiaUPC" panose="020B0604020202020204" pitchFamily="34" charset="-34"/>
                <a:cs typeface="FreesiaUPC" panose="020B0604020202020204" pitchFamily="34" charset="-34"/>
              </a:rPr>
              <a:t>Meteorology for June 1, 2007</a:t>
            </a:r>
            <a:endParaRPr lang="en-US" sz="2800" dirty="0"/>
          </a:p>
        </p:txBody>
      </p:sp>
      <p:grpSp>
        <p:nvGrpSpPr>
          <p:cNvPr id="27" name="Group 26"/>
          <p:cNvGrpSpPr/>
          <p:nvPr/>
        </p:nvGrpSpPr>
        <p:grpSpPr>
          <a:xfrm>
            <a:off x="5471395" y="687665"/>
            <a:ext cx="3520205" cy="152407"/>
            <a:chOff x="5303120" y="687665"/>
            <a:chExt cx="3520205" cy="152407"/>
          </a:xfrm>
        </p:grpSpPr>
        <p:sp>
          <p:nvSpPr>
            <p:cNvPr id="28" name="Oval 27"/>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478929" y="687672"/>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88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00" fill="hold"/>
                                        <p:tgtEl>
                                          <p:spTgt spid="4"/>
                                        </p:tgtEl>
                                      </p:cBhvr>
                                    </p:cmd>
                                  </p:childTnLst>
                                </p:cTn>
                              </p:par>
                              <p:par>
                                <p:cTn id="7" presetID="1" presetClass="mediacall" presetSubtype="0" fill="hold" nodeType="withEffect">
                                  <p:stCondLst>
                                    <p:cond delay="0"/>
                                  </p:stCondLst>
                                  <p:childTnLst>
                                    <p:cmd type="call" cmd="playFrom(0.0)">
                                      <p:cBhvr>
                                        <p:cTn id="8" dur="12500" fill="hold"/>
                                        <p:tgtEl>
                                          <p:spTgt spid="5"/>
                                        </p:tgtEl>
                                      </p:cBhvr>
                                    </p:cmd>
                                  </p:childTnLst>
                                </p:cTn>
                              </p:par>
                              <p:par>
                                <p:cTn id="9" presetID="1" presetClass="mediacall" presetSubtype="0" fill="hold" nodeType="withEffect">
                                  <p:stCondLst>
                                    <p:cond delay="0"/>
                                  </p:stCondLst>
                                  <p:childTnLst>
                                    <p:cmd type="call" cmd="playFrom(0.0)">
                                      <p:cBhvr>
                                        <p:cTn id="10" dur="125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with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video>
              <p:cMediaNode vol="80000">
                <p:cTn id="23" fill="hold" display="0">
                  <p:stCondLst>
                    <p:cond delay="indefinite"/>
                  </p:stCondLst>
                </p:cTn>
                <p:tgtEl>
                  <p:spTgt spid="6"/>
                </p:tgtEl>
              </p:cMediaNode>
            </p:video>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withEffect">
                                  <p:stCondLst>
                                    <p:cond delay="0"/>
                                  </p:stCondLst>
                                  <p:childTnLst>
                                    <p:cmd type="call" cmd="togglePause">
                                      <p:cBhvr>
                                        <p:cTn id="28"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12</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730612" y="-14932"/>
            <a:ext cx="4413388"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Study 2: Preliminary Results</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pic>
        <p:nvPicPr>
          <p:cNvPr id="32" name="Picture 31"/>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graphicFrame>
        <p:nvGraphicFramePr>
          <p:cNvPr id="49" name="Table 48"/>
          <p:cNvGraphicFramePr>
            <a:graphicFrameLocks noGrp="1"/>
          </p:cNvGraphicFramePr>
          <p:nvPr>
            <p:extLst>
              <p:ext uri="{D42A27DB-BD31-4B8C-83A1-F6EECF244321}">
                <p14:modId xmlns:p14="http://schemas.microsoft.com/office/powerpoint/2010/main" val="3371015350"/>
              </p:ext>
            </p:extLst>
          </p:nvPr>
        </p:nvGraphicFramePr>
        <p:xfrm>
          <a:off x="4697016" y="1772920"/>
          <a:ext cx="4080764" cy="1483360"/>
        </p:xfrm>
        <a:graphic>
          <a:graphicData uri="http://schemas.openxmlformats.org/drawingml/2006/table">
            <a:tbl>
              <a:tblPr firstRow="1" bandRow="1">
                <a:tableStyleId>{2D5ABB26-0587-4C30-8999-92F81FD0307C}</a:tableStyleId>
              </a:tblPr>
              <a:tblGrid>
                <a:gridCol w="1434211"/>
                <a:gridCol w="2646553"/>
              </a:tblGrid>
              <a:tr h="370840">
                <a:tc>
                  <a:txBody>
                    <a:bodyPr/>
                    <a:lstStyle/>
                    <a:p>
                      <a:r>
                        <a:rPr lang="en-US" dirty="0" smtClean="0"/>
                        <a:t>Top-left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NOx (moles/s)</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Bottom-left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Isoprene (moles/s)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Bottom-right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Particulate matter</a:t>
                      </a:r>
                      <a:r>
                        <a:rPr lang="en-US" baseline="0" dirty="0" smtClean="0"/>
                        <a:t> (g/s)</a:t>
                      </a:r>
                      <a:endParaRPr lang="en-US"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Noon EST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17:00 UTC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50" name="Rectangle 49"/>
          <p:cNvSpPr/>
          <p:nvPr/>
        </p:nvSpPr>
        <p:spPr>
          <a:xfrm>
            <a:off x="4999343" y="1219200"/>
            <a:ext cx="3137397" cy="523220"/>
          </a:xfrm>
          <a:prstGeom prst="rect">
            <a:avLst/>
          </a:prstGeom>
        </p:spPr>
        <p:txBody>
          <a:bodyPr wrap="none">
            <a:spAutoFit/>
          </a:bodyPr>
          <a:lstStyle/>
          <a:p>
            <a:r>
              <a:rPr lang="en-US" sz="2800" b="1" dirty="0" smtClean="0">
                <a:latin typeface="FreesiaUPC" panose="020B0604020202020204" pitchFamily="34" charset="-34"/>
                <a:cs typeface="FreesiaUPC" panose="020B0604020202020204" pitchFamily="34" charset="-34"/>
              </a:rPr>
              <a:t>Emissions for June 1, 2007</a:t>
            </a:r>
            <a:endParaRPr lang="en-US" sz="2800" dirty="0"/>
          </a:p>
        </p:txBody>
      </p:sp>
      <p:pic>
        <p:nvPicPr>
          <p:cNvPr id="4" name="NOX_20070601.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10"/>
          <a:srcRect l="6167" r="27022" b="10349"/>
          <a:stretch/>
        </p:blipFill>
        <p:spPr>
          <a:xfrm>
            <a:off x="76200" y="1143000"/>
            <a:ext cx="3691940" cy="2743200"/>
          </a:xfrm>
          <a:prstGeom prst="rect">
            <a:avLst/>
          </a:prstGeom>
        </p:spPr>
      </p:pic>
      <p:pic>
        <p:nvPicPr>
          <p:cNvPr id="5" name="ISOPRENE_20070601.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l="5852" r="27022" b="12335"/>
          <a:stretch/>
        </p:blipFill>
        <p:spPr>
          <a:xfrm>
            <a:off x="110540" y="4060563"/>
            <a:ext cx="3657600" cy="2645037"/>
          </a:xfrm>
          <a:prstGeom prst="rect">
            <a:avLst/>
          </a:prstGeom>
        </p:spPr>
      </p:pic>
      <p:pic>
        <p:nvPicPr>
          <p:cNvPr id="6" name="PM_20070601.gif">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l="5381" r="28435" b="9749"/>
          <a:stretch/>
        </p:blipFill>
        <p:spPr>
          <a:xfrm>
            <a:off x="4267200" y="4038600"/>
            <a:ext cx="3810000" cy="2671808"/>
          </a:xfrm>
          <a:prstGeom prst="rect">
            <a:avLst/>
          </a:prstGeom>
        </p:spPr>
      </p:pic>
      <p:grpSp>
        <p:nvGrpSpPr>
          <p:cNvPr id="27" name="Group 26"/>
          <p:cNvGrpSpPr/>
          <p:nvPr/>
        </p:nvGrpSpPr>
        <p:grpSpPr>
          <a:xfrm>
            <a:off x="5471395" y="687665"/>
            <a:ext cx="3520205" cy="152407"/>
            <a:chOff x="5303120" y="687665"/>
            <a:chExt cx="3520205" cy="152407"/>
          </a:xfrm>
        </p:grpSpPr>
        <p:sp>
          <p:nvSpPr>
            <p:cNvPr id="28" name="Oval 27"/>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747000" y="687666"/>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15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00" fill="hold"/>
                                        <p:tgtEl>
                                          <p:spTgt spid="4"/>
                                        </p:tgtEl>
                                      </p:cBhvr>
                                    </p:cmd>
                                  </p:childTnLst>
                                </p:cTn>
                              </p:par>
                              <p:par>
                                <p:cTn id="7" presetID="1" presetClass="mediacall" presetSubtype="0" fill="hold" nodeType="withEffect">
                                  <p:stCondLst>
                                    <p:cond delay="0"/>
                                  </p:stCondLst>
                                  <p:childTnLst>
                                    <p:cmd type="call" cmd="playFrom(0.0)">
                                      <p:cBhvr>
                                        <p:cTn id="8" dur="12500" fill="hold"/>
                                        <p:tgtEl>
                                          <p:spTgt spid="5"/>
                                        </p:tgtEl>
                                      </p:cBhvr>
                                    </p:cmd>
                                  </p:childTnLst>
                                </p:cTn>
                              </p:par>
                              <p:par>
                                <p:cTn id="9" presetID="1" presetClass="mediacall" presetSubtype="0" fill="hold" nodeType="withEffect">
                                  <p:stCondLst>
                                    <p:cond delay="0"/>
                                  </p:stCondLst>
                                  <p:childTnLst>
                                    <p:cmd type="call" cmd="playFrom(0.0)">
                                      <p:cBhvr>
                                        <p:cTn id="10" dur="125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with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video>
              <p:cMediaNode vol="80000">
                <p:cTn id="23" fill="hold" display="0">
                  <p:stCondLst>
                    <p:cond delay="indefinite"/>
                  </p:stCondLst>
                </p:cTn>
                <p:tgtEl>
                  <p:spTgt spid="6"/>
                </p:tgtEl>
              </p:cMediaNode>
            </p:video>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withEffect">
                                  <p:stCondLst>
                                    <p:cond delay="0"/>
                                  </p:stCondLst>
                                  <p:childTnLst>
                                    <p:cmd type="call" cmd="togglePause">
                                      <p:cBhvr>
                                        <p:cTn id="28"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13</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730612" y="-14932"/>
            <a:ext cx="4413388"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Study 2: Preliminary Results</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pic>
        <p:nvPicPr>
          <p:cNvPr id="32" name="Picture 31"/>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graphicFrame>
        <p:nvGraphicFramePr>
          <p:cNvPr id="23" name="Table 22"/>
          <p:cNvGraphicFramePr>
            <a:graphicFrameLocks noGrp="1"/>
          </p:cNvGraphicFramePr>
          <p:nvPr>
            <p:extLst>
              <p:ext uri="{D42A27DB-BD31-4B8C-83A1-F6EECF244321}">
                <p14:modId xmlns:p14="http://schemas.microsoft.com/office/powerpoint/2010/main" val="2652327678"/>
              </p:ext>
            </p:extLst>
          </p:nvPr>
        </p:nvGraphicFramePr>
        <p:xfrm>
          <a:off x="4240308" y="1666220"/>
          <a:ext cx="4777359" cy="1590040"/>
        </p:xfrm>
        <a:graphic>
          <a:graphicData uri="http://schemas.openxmlformats.org/drawingml/2006/table">
            <a:tbl>
              <a:tblPr firstRow="1" bandRow="1">
                <a:tableStyleId>{2D5ABB26-0587-4C30-8999-92F81FD0307C}</a:tableStyleId>
              </a:tblPr>
              <a:tblGrid>
                <a:gridCol w="1434211"/>
                <a:gridCol w="3343148"/>
              </a:tblGrid>
              <a:tr h="370840">
                <a:tc>
                  <a:txBody>
                    <a:bodyPr/>
                    <a:lstStyle/>
                    <a:p>
                      <a:r>
                        <a:rPr lang="en-US" dirty="0" smtClean="0"/>
                        <a:t>Top-left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O3 concentration</a:t>
                      </a:r>
                      <a:r>
                        <a:rPr lang="en-US" baseline="0" dirty="0" smtClean="0"/>
                        <a:t> </a:t>
                      </a:r>
                      <a:r>
                        <a:rPr lang="en-US" baseline="0" dirty="0" smtClean="0"/>
                        <a:t>(ppb)</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Bottom-left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O3 sensitivity</a:t>
                      </a:r>
                      <a:r>
                        <a:rPr lang="en-US" baseline="0" dirty="0" smtClean="0"/>
                        <a:t> </a:t>
                      </a:r>
                      <a:r>
                        <a:rPr lang="en-US" dirty="0" smtClean="0"/>
                        <a:t>to </a:t>
                      </a:r>
                      <a:r>
                        <a:rPr lang="en-US" dirty="0" smtClean="0"/>
                        <a:t>agriculture</a:t>
                      </a:r>
                      <a:r>
                        <a:rPr lang="en-US" baseline="0" dirty="0" smtClean="0"/>
                        <a:t> (ppb)</a:t>
                      </a:r>
                      <a:endParaRPr lang="en-US"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77520">
                <a:tc>
                  <a:txBody>
                    <a:bodyPr/>
                    <a:lstStyle/>
                    <a:p>
                      <a:r>
                        <a:rPr lang="en-US" dirty="0" smtClean="0"/>
                        <a:t>Bottom-right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O3 sensitivity to </a:t>
                      </a:r>
                      <a:r>
                        <a:rPr lang="en-US" dirty="0" err="1" smtClean="0"/>
                        <a:t>biogenics</a:t>
                      </a:r>
                      <a:r>
                        <a:rPr lang="en-US" dirty="0" smtClean="0"/>
                        <a:t> </a:t>
                      </a:r>
                      <a:r>
                        <a:rPr lang="en-US" dirty="0" smtClean="0"/>
                        <a:t>(ppb)</a:t>
                      </a:r>
                      <a:endParaRPr lang="en-US"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Noon EST</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17:00 UTC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4" name="Rectangle 23"/>
          <p:cNvSpPr/>
          <p:nvPr/>
        </p:nvSpPr>
        <p:spPr>
          <a:xfrm>
            <a:off x="4956176" y="1143000"/>
            <a:ext cx="3578224" cy="523220"/>
          </a:xfrm>
          <a:prstGeom prst="rect">
            <a:avLst/>
          </a:prstGeom>
        </p:spPr>
        <p:txBody>
          <a:bodyPr wrap="none">
            <a:spAutoFit/>
          </a:bodyPr>
          <a:lstStyle/>
          <a:p>
            <a:r>
              <a:rPr lang="en-US" sz="2800" b="1" dirty="0" smtClean="0">
                <a:latin typeface="FreesiaUPC" panose="020B0604020202020204" pitchFamily="34" charset="-34"/>
                <a:cs typeface="FreesiaUPC" panose="020B0604020202020204" pitchFamily="34" charset="-34"/>
              </a:rPr>
              <a:t>CMAQ Results for May </a:t>
            </a:r>
            <a:r>
              <a:rPr lang="en-US" sz="2800" b="1" dirty="0">
                <a:latin typeface="FreesiaUPC" panose="020B0604020202020204" pitchFamily="34" charset="-34"/>
                <a:cs typeface="FreesiaUPC" panose="020B0604020202020204" pitchFamily="34" charset="-34"/>
              </a:rPr>
              <a:t>2</a:t>
            </a:r>
            <a:r>
              <a:rPr lang="en-US" sz="2800" b="1" dirty="0" smtClean="0">
                <a:latin typeface="FreesiaUPC" panose="020B0604020202020204" pitchFamily="34" charset="-34"/>
                <a:cs typeface="FreesiaUPC" panose="020B0604020202020204" pitchFamily="34" charset="-34"/>
              </a:rPr>
              <a:t>, </a:t>
            </a:r>
            <a:r>
              <a:rPr lang="en-US" sz="2800" b="1" dirty="0" smtClean="0">
                <a:latin typeface="FreesiaUPC" panose="020B0604020202020204" pitchFamily="34" charset="-34"/>
                <a:cs typeface="FreesiaUPC" panose="020B0604020202020204" pitchFamily="34" charset="-34"/>
              </a:rPr>
              <a:t>2007</a:t>
            </a:r>
            <a:endParaRPr lang="en-US" sz="2800" dirty="0"/>
          </a:p>
        </p:txBody>
      </p:sp>
      <p:pic>
        <p:nvPicPr>
          <p:cNvPr id="2" name="ozone_4km_20070502.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10"/>
          <a:srcRect l="6324" r="27558" b="11689"/>
          <a:stretch/>
        </p:blipFill>
        <p:spPr>
          <a:xfrm>
            <a:off x="152400" y="1066800"/>
            <a:ext cx="3657600" cy="2619441"/>
          </a:xfrm>
          <a:prstGeom prst="rect">
            <a:avLst/>
          </a:prstGeom>
        </p:spPr>
      </p:pic>
      <p:pic>
        <p:nvPicPr>
          <p:cNvPr id="3" name="ozone_ag_4km_20070502.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1"/>
          <a:srcRect l="6481" r="27558" b="12275"/>
          <a:stretch/>
        </p:blipFill>
        <p:spPr>
          <a:xfrm>
            <a:off x="228600" y="3886200"/>
            <a:ext cx="3657600" cy="2608256"/>
          </a:xfrm>
          <a:prstGeom prst="rect">
            <a:avLst/>
          </a:prstGeom>
        </p:spPr>
      </p:pic>
      <p:pic>
        <p:nvPicPr>
          <p:cNvPr id="4" name="ozone_bi_4km_20070502.gif">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2"/>
          <a:srcRect l="6481" r="28435" b="12185"/>
          <a:stretch/>
        </p:blipFill>
        <p:spPr>
          <a:xfrm>
            <a:off x="4572000" y="3867271"/>
            <a:ext cx="3657600" cy="2646114"/>
          </a:xfrm>
          <a:prstGeom prst="rect">
            <a:avLst/>
          </a:prstGeom>
        </p:spPr>
      </p:pic>
      <p:grpSp>
        <p:nvGrpSpPr>
          <p:cNvPr id="27" name="Group 26"/>
          <p:cNvGrpSpPr/>
          <p:nvPr/>
        </p:nvGrpSpPr>
        <p:grpSpPr>
          <a:xfrm>
            <a:off x="5471395" y="687665"/>
            <a:ext cx="3520205" cy="152407"/>
            <a:chOff x="5303120" y="687665"/>
            <a:chExt cx="3520205" cy="152407"/>
          </a:xfrm>
        </p:grpSpPr>
        <p:sp>
          <p:nvSpPr>
            <p:cNvPr id="28" name="Oval 27"/>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975600" y="687672"/>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11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2"/>
                                        </p:tgtEl>
                                      </p:cBhvr>
                                    </p:cmd>
                                  </p:childTnLst>
                                </p:cTn>
                              </p:par>
                              <p:par>
                                <p:cTn id="7" presetID="1" presetClass="mediacall" presetSubtype="0" fill="hold" nodeType="withEffect">
                                  <p:stCondLst>
                                    <p:cond delay="0"/>
                                  </p:stCondLst>
                                  <p:childTnLst>
                                    <p:cmd type="call" cmd="playFrom(0.0)">
                                      <p:cBhvr>
                                        <p:cTn id="8" dur="12000" fill="hold"/>
                                        <p:tgtEl>
                                          <p:spTgt spid="3"/>
                                        </p:tgtEl>
                                      </p:cBhvr>
                                    </p:cmd>
                                  </p:childTnLst>
                                </p:cTn>
                              </p:par>
                              <p:par>
                                <p:cTn id="9" presetID="1" presetClass="mediacall" presetSubtype="0" fill="hold" nodeType="withEffect">
                                  <p:stCondLst>
                                    <p:cond delay="0"/>
                                  </p:stCondLst>
                                  <p:childTnLst>
                                    <p:cmd type="call" cmd="playFrom(0.0)">
                                      <p:cBhvr>
                                        <p:cTn id="10" dur="1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with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video>
              <p:cMediaNode vol="80000">
                <p:cTn id="23" fill="hold" display="0">
                  <p:stCondLst>
                    <p:cond delay="indefinite"/>
                  </p:stCondLst>
                </p:cTn>
                <p:tgtEl>
                  <p:spTgt spid="4"/>
                </p:tgtEl>
              </p:cMediaNode>
            </p:video>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withEffect">
                                  <p:stCondLst>
                                    <p:cond delay="0"/>
                                  </p:stCondLst>
                                  <p:childTnLst>
                                    <p:cmd type="call" cmd="togglePause">
                                      <p:cBhvr>
                                        <p:cTn id="28"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14</a:t>
            </a:fld>
            <a:endParaRPr lang="en-US"/>
          </a:p>
        </p:txBody>
      </p:sp>
      <p:sp>
        <p:nvSpPr>
          <p:cNvPr id="14" name="Content Placeholder 13"/>
          <p:cNvSpPr>
            <a:spLocks noGrp="1"/>
          </p:cNvSpPr>
          <p:nvPr>
            <p:ph sz="half" idx="4294967295"/>
          </p:nvPr>
        </p:nvSpPr>
        <p:spPr>
          <a:xfrm>
            <a:off x="5105400" y="1600200"/>
            <a:ext cx="4038600" cy="4525963"/>
          </a:xfrm>
        </p:spPr>
        <p:txBody>
          <a:bodyPr/>
          <a:lstStyle/>
          <a:p>
            <a:pPr marL="0" indent="0">
              <a:buNone/>
            </a:pPr>
            <a:r>
              <a:rPr lang="en-US" dirty="0" smtClean="0"/>
              <a:t> </a:t>
            </a:r>
            <a:endParaRPr lang="en-US" dirty="0"/>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sp>
        <p:nvSpPr>
          <p:cNvPr id="33" name="TextBox 32"/>
          <p:cNvSpPr txBox="1"/>
          <p:nvPr/>
        </p:nvSpPr>
        <p:spPr>
          <a:xfrm>
            <a:off x="4730612" y="-14932"/>
            <a:ext cx="4413388"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Study </a:t>
            </a:r>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2: Preliminary Results</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grpSp>
        <p:nvGrpSpPr>
          <p:cNvPr id="27" name="Group 26"/>
          <p:cNvGrpSpPr/>
          <p:nvPr/>
        </p:nvGrpSpPr>
        <p:grpSpPr>
          <a:xfrm>
            <a:off x="5471395" y="687665"/>
            <a:ext cx="3520205" cy="152407"/>
            <a:chOff x="5303120" y="687665"/>
            <a:chExt cx="3520205" cy="152407"/>
          </a:xfrm>
        </p:grpSpPr>
        <p:sp>
          <p:nvSpPr>
            <p:cNvPr id="28" name="Oval 27"/>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213725" y="687673"/>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3" name="Chart 62"/>
          <p:cNvGraphicFramePr>
            <a:graphicFrameLocks/>
          </p:cNvGraphicFramePr>
          <p:nvPr>
            <p:extLst>
              <p:ext uri="{D42A27DB-BD31-4B8C-83A1-F6EECF244321}">
                <p14:modId xmlns:p14="http://schemas.microsoft.com/office/powerpoint/2010/main" val="1666087556"/>
              </p:ext>
            </p:extLst>
          </p:nvPr>
        </p:nvGraphicFramePr>
        <p:xfrm>
          <a:off x="685800" y="2057400"/>
          <a:ext cx="7477125"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64" name="Rectangle 63"/>
          <p:cNvSpPr/>
          <p:nvPr/>
        </p:nvSpPr>
        <p:spPr>
          <a:xfrm>
            <a:off x="1443580" y="1143000"/>
            <a:ext cx="6256841" cy="954107"/>
          </a:xfrm>
          <a:prstGeom prst="rect">
            <a:avLst/>
          </a:prstGeom>
        </p:spPr>
        <p:txBody>
          <a:bodyPr wrap="none">
            <a:spAutoFit/>
          </a:bodyPr>
          <a:lstStyle/>
          <a:p>
            <a:pPr algn="ctr"/>
            <a:r>
              <a:rPr lang="en-US" sz="2800" b="1" dirty="0" smtClean="0">
                <a:latin typeface="FreesiaUPC" panose="020B0604020202020204" pitchFamily="34" charset="-34"/>
                <a:cs typeface="FreesiaUPC" panose="020B0604020202020204" pitchFamily="34" charset="-34"/>
              </a:rPr>
              <a:t>36 km vs 4km 8-hr Averaged Ozone Concentration (ppb)</a:t>
            </a:r>
          </a:p>
          <a:p>
            <a:pPr algn="ctr"/>
            <a:r>
              <a:rPr lang="en-US" sz="2800" b="1" dirty="0" smtClean="0">
                <a:latin typeface="FreesiaUPC" panose="020B0604020202020204" pitchFamily="34" charset="-34"/>
                <a:cs typeface="FreesiaUPC" panose="020B0604020202020204" pitchFamily="34" charset="-34"/>
              </a:rPr>
              <a:t>Atlanta, GA  May 1-8, 2007</a:t>
            </a:r>
            <a:endParaRPr lang="en-US" sz="2800" dirty="0"/>
          </a:p>
        </p:txBody>
      </p:sp>
    </p:spTree>
    <p:extLst>
      <p:ext uri="{BB962C8B-B14F-4D97-AF65-F5344CB8AC3E}">
        <p14:creationId xmlns:p14="http://schemas.microsoft.com/office/powerpoint/2010/main" val="2711251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r>
              <a:rPr lang="en-US" dirty="0" smtClean="0">
                <a:latin typeface="FreesiaUPC" panose="020B0604020202020204" pitchFamily="34" charset="-34"/>
                <a:cs typeface="FreesiaUPC" panose="020B0604020202020204" pitchFamily="34" charset="-34"/>
              </a:rPr>
              <a:t>Fine-scale ozone data are beneficial for health analyses</a:t>
            </a:r>
          </a:p>
          <a:p>
            <a:r>
              <a:rPr lang="en-US" dirty="0" smtClean="0">
                <a:latin typeface="FreesiaUPC" panose="020B0604020202020204" pitchFamily="34" charset="-34"/>
                <a:cs typeface="FreesiaUPC" panose="020B0604020202020204" pitchFamily="34" charset="-34"/>
              </a:rPr>
              <a:t>Ozone sensitivity analysis with highly stratified emissions may be beneficial for mitigation efforts</a:t>
            </a:r>
          </a:p>
          <a:p>
            <a:r>
              <a:rPr lang="en-US" dirty="0" smtClean="0">
                <a:latin typeface="FreesiaUPC" panose="020B0604020202020204" pitchFamily="34" charset="-34"/>
                <a:cs typeface="FreesiaUPC" panose="020B0604020202020204" pitchFamily="34" charset="-34"/>
              </a:rPr>
              <a:t>Future work:</a:t>
            </a:r>
          </a:p>
          <a:p>
            <a:pPr lvl="1"/>
            <a:r>
              <a:rPr lang="en-US" dirty="0" smtClean="0">
                <a:latin typeface="FreesiaUPC" panose="020B0604020202020204" pitchFamily="34" charset="-34"/>
                <a:cs typeface="FreesiaUPC" panose="020B0604020202020204" pitchFamily="34" charset="-34"/>
              </a:rPr>
              <a:t>Complete 2007 4-km simulations</a:t>
            </a:r>
          </a:p>
          <a:p>
            <a:pPr lvl="1"/>
            <a:r>
              <a:rPr lang="en-US" dirty="0" smtClean="0">
                <a:latin typeface="FreesiaUPC" panose="020B0604020202020204" pitchFamily="34" charset="-34"/>
                <a:cs typeface="FreesiaUPC" panose="020B0604020202020204" pitchFamily="34" charset="-34"/>
              </a:rPr>
              <a:t>Further </a:t>
            </a:r>
            <a:r>
              <a:rPr lang="en-US" dirty="0">
                <a:latin typeface="FreesiaUPC" panose="020B0604020202020204" pitchFamily="34" charset="-34"/>
                <a:cs typeface="FreesiaUPC" panose="020B0604020202020204" pitchFamily="34" charset="-34"/>
              </a:rPr>
              <a:t>e</a:t>
            </a:r>
            <a:r>
              <a:rPr lang="en-US" dirty="0" smtClean="0">
                <a:latin typeface="FreesiaUPC" panose="020B0604020202020204" pitchFamily="34" charset="-34"/>
                <a:cs typeface="FreesiaUPC" panose="020B0604020202020204" pitchFamily="34" charset="-34"/>
              </a:rPr>
              <a:t>xplore ozone/PM</a:t>
            </a:r>
            <a:r>
              <a:rPr lang="en-US" baseline="-25000" dirty="0" smtClean="0">
                <a:latin typeface="FreesiaUPC" panose="020B0604020202020204" pitchFamily="34" charset="-34"/>
                <a:cs typeface="FreesiaUPC" panose="020B0604020202020204" pitchFamily="34" charset="-34"/>
              </a:rPr>
              <a:t>2.5</a:t>
            </a:r>
            <a:r>
              <a:rPr lang="en-US" dirty="0" smtClean="0">
                <a:latin typeface="FreesiaUPC" panose="020B0604020202020204" pitchFamily="34" charset="-34"/>
                <a:cs typeface="FreesiaUPC" panose="020B0604020202020204" pitchFamily="34" charset="-34"/>
              </a:rPr>
              <a:t>-source relationships over the intermountain west, with an emphasis on wildfires (University of Nevada, Reno)</a:t>
            </a:r>
          </a:p>
          <a:p>
            <a:endParaRPr lang="en-US" dirty="0" smtClean="0">
              <a:latin typeface="FreesiaUPC" panose="020B0604020202020204" pitchFamily="34" charset="-34"/>
              <a:cs typeface="FreesiaUPC" panose="020B0604020202020204" pitchFamily="34" charset="-34"/>
            </a:endParaRPr>
          </a:p>
          <a:p>
            <a:endParaRPr lang="en-US" dirty="0" smtClean="0">
              <a:latin typeface="FreesiaUPC" panose="020B0604020202020204" pitchFamily="34" charset="-34"/>
              <a:cs typeface="FreesiaUPC" panose="020B0604020202020204" pitchFamily="34" charset="-34"/>
            </a:endParaRPr>
          </a:p>
          <a:p>
            <a:endParaRPr lang="en-US" dirty="0" smtClean="0">
              <a:latin typeface="FreesiaUPC" panose="020B0604020202020204" pitchFamily="34" charset="-34"/>
              <a:cs typeface="FreesiaUPC" panose="020B0604020202020204" pitchFamily="34" charset="-34"/>
            </a:endParaRPr>
          </a:p>
          <a:p>
            <a:endParaRPr lang="en-US" dirty="0">
              <a:latin typeface="FreesiaUPC" panose="020B0604020202020204" pitchFamily="34" charset="-34"/>
              <a:cs typeface="FreesiaUPC" panose="020B0604020202020204" pitchFamily="34" charset="-34"/>
            </a:endParaRPr>
          </a:p>
        </p:txBody>
      </p:sp>
      <p:sp>
        <p:nvSpPr>
          <p:cNvPr id="9" name="Slide Number Placeholder 8"/>
          <p:cNvSpPr>
            <a:spLocks noGrp="1"/>
          </p:cNvSpPr>
          <p:nvPr>
            <p:ph type="sldNum" sz="quarter" idx="12"/>
          </p:nvPr>
        </p:nvSpPr>
        <p:spPr/>
        <p:txBody>
          <a:bodyPr/>
          <a:lstStyle/>
          <a:p>
            <a:fld id="{79E2E5CB-226C-4B03-94CF-6422BC80B530}" type="slidenum">
              <a:rPr lang="en-US" smtClean="0"/>
              <a:t>15</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162800" y="-14932"/>
            <a:ext cx="1957587"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Implications</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grpSp>
        <p:nvGrpSpPr>
          <p:cNvPr id="16" name="Group 15"/>
          <p:cNvGrpSpPr/>
          <p:nvPr/>
        </p:nvGrpSpPr>
        <p:grpSpPr>
          <a:xfrm>
            <a:off x="5471395" y="687665"/>
            <a:ext cx="3520205" cy="152407"/>
            <a:chOff x="5303120" y="687665"/>
            <a:chExt cx="3520205" cy="152407"/>
          </a:xfrm>
        </p:grpSpPr>
        <p:sp>
          <p:nvSpPr>
            <p:cNvPr id="17" name="Oval 16"/>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42325" y="687665"/>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sp>
        <p:nvSpPr>
          <p:cNvPr id="33" name="Rectangle 32"/>
          <p:cNvSpPr/>
          <p:nvPr/>
        </p:nvSpPr>
        <p:spPr>
          <a:xfrm>
            <a:off x="1068477" y="5715000"/>
            <a:ext cx="7007046" cy="95410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2800" dirty="0" smtClean="0">
                <a:latin typeface="FreesiaUPC" panose="020B0604020202020204" pitchFamily="34" charset="-34"/>
                <a:cs typeface="FreesiaUPC" panose="020B0604020202020204" pitchFamily="34" charset="-34"/>
              </a:rPr>
              <a:t>Poster: Lucas </a:t>
            </a:r>
            <a:r>
              <a:rPr lang="en-US" sz="2800" dirty="0" err="1" smtClean="0">
                <a:latin typeface="FreesiaUPC" panose="020B0604020202020204" pitchFamily="34" charset="-34"/>
                <a:cs typeface="FreesiaUPC" panose="020B0604020202020204" pitchFamily="34" charset="-34"/>
              </a:rPr>
              <a:t>Henneman</a:t>
            </a:r>
            <a:r>
              <a:rPr lang="en-US" sz="2800" dirty="0" smtClean="0">
                <a:latin typeface="FreesiaUPC" panose="020B0604020202020204" pitchFamily="34" charset="-34"/>
                <a:cs typeface="FreesiaUPC" panose="020B0604020202020204" pitchFamily="34" charset="-34"/>
              </a:rPr>
              <a:t>, </a:t>
            </a:r>
            <a:r>
              <a:rPr lang="en-US" sz="2800" i="1" dirty="0" smtClean="0">
                <a:latin typeface="FreesiaUPC" panose="020B0604020202020204" pitchFamily="34" charset="-34"/>
                <a:cs typeface="FreesiaUPC" panose="020B0604020202020204" pitchFamily="34" charset="-34"/>
              </a:rPr>
              <a:t>Evaluation of air pollution sensitivities…</a:t>
            </a:r>
            <a:endParaRPr lang="en-US" sz="2800" dirty="0" smtClean="0">
              <a:latin typeface="FreesiaUPC" panose="020B0604020202020204" pitchFamily="34" charset="-34"/>
              <a:cs typeface="FreesiaUPC" panose="020B0604020202020204" pitchFamily="34" charset="-34"/>
            </a:endParaRPr>
          </a:p>
          <a:p>
            <a:pPr algn="ctr"/>
            <a:r>
              <a:rPr lang="en-US" sz="2800" dirty="0" smtClean="0">
                <a:latin typeface="FreesiaUPC" panose="020B0604020202020204" pitchFamily="34" charset="-34"/>
                <a:cs typeface="FreesiaUPC" panose="020B0604020202020204" pitchFamily="34" charset="-34"/>
              </a:rPr>
              <a:t>Session: Model Evaluation and Analysis</a:t>
            </a:r>
            <a:endParaRPr lang="en-US" sz="2800" dirty="0"/>
          </a:p>
        </p:txBody>
      </p:sp>
    </p:spTree>
    <p:extLst>
      <p:ext uri="{BB962C8B-B14F-4D97-AF65-F5344CB8AC3E}">
        <p14:creationId xmlns:p14="http://schemas.microsoft.com/office/powerpoint/2010/main" val="3683553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65237"/>
            <a:ext cx="8229600" cy="4525963"/>
          </a:xfrm>
        </p:spPr>
        <p:txBody>
          <a:bodyPr>
            <a:normAutofit/>
          </a:bodyPr>
          <a:lstStyle/>
          <a:p>
            <a:pPr marL="0" indent="0">
              <a:buNone/>
            </a:pPr>
            <a:r>
              <a:rPr lang="en-US" sz="2800" dirty="0" smtClean="0">
                <a:latin typeface="FreesiaUPC" panose="020B0604020202020204" pitchFamily="34" charset="-34"/>
                <a:cs typeface="FreesiaUPC" panose="020B0604020202020204" pitchFamily="34" charset="-34"/>
              </a:rPr>
              <a:t>Southeastern Center for Air Pollution and Epidemiology (SCAPE)</a:t>
            </a:r>
          </a:p>
          <a:p>
            <a:pPr marL="0" indent="0">
              <a:buNone/>
            </a:pPr>
            <a:r>
              <a:rPr lang="en-US" sz="2800" dirty="0" smtClean="0">
                <a:latin typeface="FreesiaUPC" panose="020B0604020202020204" pitchFamily="34" charset="-34"/>
                <a:cs typeface="FreesiaUPC" panose="020B0604020202020204" pitchFamily="34" charset="-34"/>
              </a:rPr>
              <a:t>EPA STAR Graduate Fellowship Program</a:t>
            </a:r>
          </a:p>
          <a:p>
            <a:pPr marL="0" indent="0">
              <a:buNone/>
            </a:pPr>
            <a:r>
              <a:rPr lang="en-US" sz="2800" dirty="0" smtClean="0">
                <a:latin typeface="FreesiaUPC" panose="020B0604020202020204" pitchFamily="34" charset="-34"/>
                <a:cs typeface="FreesiaUPC" panose="020B0604020202020204" pitchFamily="34" charset="-34"/>
              </a:rPr>
              <a:t>Alfred P. Sloan Foundation</a:t>
            </a:r>
          </a:p>
          <a:p>
            <a:pPr marL="0" indent="0">
              <a:buNone/>
            </a:pPr>
            <a:r>
              <a:rPr lang="en-US" sz="2800" dirty="0" smtClean="0">
                <a:latin typeface="FreesiaUPC" panose="020B0604020202020204" pitchFamily="34" charset="-34"/>
                <a:cs typeface="FreesiaUPC" panose="020B0604020202020204" pitchFamily="34" charset="-34"/>
              </a:rPr>
              <a:t>14</a:t>
            </a:r>
            <a:r>
              <a:rPr lang="en-US" sz="2800" baseline="30000" dirty="0" smtClean="0">
                <a:latin typeface="FreesiaUPC" panose="020B0604020202020204" pitchFamily="34" charset="-34"/>
                <a:cs typeface="FreesiaUPC" panose="020B0604020202020204" pitchFamily="34" charset="-34"/>
              </a:rPr>
              <a:t>th</a:t>
            </a:r>
            <a:r>
              <a:rPr lang="en-US" sz="2800" dirty="0" smtClean="0">
                <a:latin typeface="FreesiaUPC" panose="020B0604020202020204" pitchFamily="34" charset="-34"/>
                <a:cs typeface="FreesiaUPC" panose="020B0604020202020204" pitchFamily="34" charset="-34"/>
              </a:rPr>
              <a:t> Annual CMAS </a:t>
            </a:r>
          </a:p>
          <a:p>
            <a:endParaRPr lang="en-US" sz="2800" dirty="0" smtClean="0">
              <a:latin typeface="FreesiaUPC" panose="020B0604020202020204" pitchFamily="34" charset="-34"/>
              <a:cs typeface="FreesiaUPC" panose="020B0604020202020204" pitchFamily="34" charset="-34"/>
            </a:endParaRPr>
          </a:p>
          <a:p>
            <a:endParaRPr lang="en-US" sz="2800" dirty="0">
              <a:latin typeface="FreesiaUPC" panose="020B0604020202020204" pitchFamily="34" charset="-34"/>
              <a:cs typeface="FreesiaUPC" panose="020B0604020202020204" pitchFamily="34" charset="-34"/>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702061"/>
            <a:ext cx="1352550" cy="14350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427" y="3657600"/>
            <a:ext cx="1524000" cy="1524000"/>
          </a:xfrm>
          <a:prstGeom prst="rect">
            <a:avLst/>
          </a:prstGeom>
        </p:spPr>
      </p:pic>
      <p:sp>
        <p:nvSpPr>
          <p:cNvPr id="9" name="Slide Number Placeholder 8"/>
          <p:cNvSpPr>
            <a:spLocks noGrp="1"/>
          </p:cNvSpPr>
          <p:nvPr>
            <p:ph type="sldNum" sz="quarter" idx="12"/>
          </p:nvPr>
        </p:nvSpPr>
        <p:spPr/>
        <p:txBody>
          <a:bodyPr/>
          <a:lstStyle/>
          <a:p>
            <a:fld id="{79E2E5CB-226C-4B03-94CF-6422BC80B530}" type="slidenum">
              <a:rPr lang="en-US" smtClean="0"/>
              <a:t>16</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3346625" y="3048000"/>
            <a:ext cx="2596975" cy="2590495"/>
            <a:chOff x="5750820" y="2238653"/>
            <a:chExt cx="3164580" cy="3156684"/>
          </a:xfrm>
        </p:grpSpPr>
        <p:pic>
          <p:nvPicPr>
            <p:cNvPr id="13" name="Content Placeholder 7" descr="C:\Users\kcmcdon\AppData\Local\Microsoft\Windows\Temporary Internet Files\Content.Outlook\XUDNMD7P\center_structure_v3_flat (2).png"/>
            <p:cNvPicPr>
              <a:picLocks noChangeAspect="1" noChangeArrowheads="1"/>
            </p:cNvPicPr>
            <p:nvPr/>
          </p:nvPicPr>
          <p:blipFill>
            <a:blip r:embed="rId4" cstate="print"/>
            <a:srcRect/>
            <a:stretch>
              <a:fillRect/>
            </a:stretch>
          </p:blipFill>
          <p:spPr bwMode="auto">
            <a:xfrm>
              <a:off x="5750820" y="2238653"/>
              <a:ext cx="3164580" cy="2638147"/>
            </a:xfrm>
            <a:prstGeom prst="rect">
              <a:avLst/>
            </a:prstGeom>
            <a:noFill/>
            <a:ln w="9525">
              <a:noFill/>
              <a:miter lim="800000"/>
              <a:headEnd/>
              <a:tailEnd/>
            </a:ln>
          </p:spPr>
        </p:pic>
        <p:sp>
          <p:nvSpPr>
            <p:cNvPr id="14" name="TextBox 13"/>
            <p:cNvSpPr txBox="1"/>
            <p:nvPr/>
          </p:nvSpPr>
          <p:spPr>
            <a:xfrm>
              <a:off x="5890444" y="4907777"/>
              <a:ext cx="2627662" cy="487560"/>
            </a:xfrm>
            <a:prstGeom prst="rect">
              <a:avLst/>
            </a:prstGeom>
            <a:noFill/>
          </p:spPr>
          <p:txBody>
            <a:bodyPr wrap="none" rtlCol="0">
              <a:spAutoFit/>
            </a:bodyPr>
            <a:lstStyle/>
            <a:p>
              <a:r>
                <a:rPr lang="en-US" sz="2000" dirty="0" smtClean="0">
                  <a:solidFill>
                    <a:schemeClr val="bg1">
                      <a:lumMod val="50000"/>
                    </a:schemeClr>
                  </a:solidFill>
                  <a:latin typeface="KodchiangUPC" panose="02020603050405020304" pitchFamily="18" charset="-34"/>
                  <a:cs typeface="KodchiangUPC" panose="02020603050405020304" pitchFamily="18" charset="-34"/>
                </a:rPr>
                <a:t>SCAPE Center Organization</a:t>
              </a:r>
              <a:endParaRPr lang="en-US" sz="2000" dirty="0">
                <a:solidFill>
                  <a:schemeClr val="bg1">
                    <a:lumMod val="50000"/>
                  </a:schemeClr>
                </a:solidFill>
                <a:latin typeface="KodchiangUPC" panose="02020603050405020304" pitchFamily="18" charset="-34"/>
                <a:cs typeface="KodchiangUPC" panose="02020603050405020304" pitchFamily="18" charset="-34"/>
              </a:endParaRPr>
            </a:p>
          </p:txBody>
        </p:sp>
      </p:grpSp>
      <p:grpSp>
        <p:nvGrpSpPr>
          <p:cNvPr id="32" name="Group 31"/>
          <p:cNvGrpSpPr/>
          <p:nvPr/>
        </p:nvGrpSpPr>
        <p:grpSpPr>
          <a:xfrm>
            <a:off x="5471395" y="687665"/>
            <a:ext cx="3520205" cy="152407"/>
            <a:chOff x="5303120" y="687665"/>
            <a:chExt cx="3520205" cy="152407"/>
          </a:xfrm>
        </p:grpSpPr>
        <p:sp>
          <p:nvSpPr>
            <p:cNvPr id="16" name="Oval 15"/>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670925" y="687673"/>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6120415" y="0"/>
            <a:ext cx="3023585"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Acknowledgements</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pic>
        <p:nvPicPr>
          <p:cNvPr id="34" name="Picture 33"/>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sp>
        <p:nvSpPr>
          <p:cNvPr id="35" name="Text Box 14"/>
          <p:cNvSpPr txBox="1">
            <a:spLocks noChangeArrowheads="1"/>
          </p:cNvSpPr>
          <p:nvPr/>
        </p:nvSpPr>
        <p:spPr bwMode="auto">
          <a:xfrm>
            <a:off x="723900" y="5874603"/>
            <a:ext cx="7696200" cy="830997"/>
          </a:xfrm>
          <a:prstGeom prst="rect">
            <a:avLst/>
          </a:prstGeom>
          <a:noFill/>
          <a:ln w="9525">
            <a:noFill/>
            <a:miter lim="800000"/>
            <a:headEnd/>
            <a:tailEnd/>
          </a:ln>
          <a:effectLst/>
        </p:spPr>
        <p:txBody>
          <a:bodyPr>
            <a:spAutoFit/>
          </a:bodyPr>
          <a:lstStyle/>
          <a:p>
            <a:pPr algn="just"/>
            <a:r>
              <a:rPr lang="en-US" altLang="ko-KR" sz="1200" dirty="0">
                <a:solidFill>
                  <a:schemeClr val="tx1">
                    <a:lumMod val="65000"/>
                    <a:lumOff val="35000"/>
                  </a:schemeClr>
                </a:solidFill>
                <a:latin typeface="+mj-lt"/>
                <a:ea typeface="굴림" charset="-127"/>
              </a:rPr>
              <a:t>This presentation was made possible in part by </a:t>
            </a:r>
            <a:r>
              <a:rPr lang="en-US" altLang="ko-KR" sz="1200" dirty="0" smtClean="0">
                <a:solidFill>
                  <a:schemeClr val="tx1">
                    <a:lumMod val="65000"/>
                    <a:lumOff val="35000"/>
                  </a:schemeClr>
                </a:solidFill>
                <a:latin typeface="+mj-lt"/>
                <a:ea typeface="굴림" charset="-127"/>
              </a:rPr>
              <a:t>USEPA, NASA, and </a:t>
            </a:r>
            <a:r>
              <a:rPr lang="en-US" sz="1200" dirty="0">
                <a:solidFill>
                  <a:schemeClr val="tx1">
                    <a:lumMod val="65000"/>
                    <a:lumOff val="35000"/>
                  </a:schemeClr>
                </a:solidFill>
                <a:latin typeface="+mj-lt"/>
                <a:ea typeface="굴림" charset="-127"/>
              </a:rPr>
              <a:t>STAR Fellowship Assistance Agreement no. </a:t>
            </a:r>
            <a:r>
              <a:rPr lang="en-US" sz="1200" dirty="0" smtClean="0">
                <a:solidFill>
                  <a:schemeClr val="tx1">
                    <a:lumMod val="65000"/>
                    <a:lumOff val="35000"/>
                  </a:schemeClr>
                </a:solidFill>
                <a:latin typeface="+mj-lt"/>
                <a:ea typeface="굴림" charset="-127"/>
              </a:rPr>
              <a:t>FP-91761401-0</a:t>
            </a:r>
            <a:r>
              <a:rPr lang="en-US" altLang="ko-KR" sz="1200" dirty="0" smtClean="0">
                <a:solidFill>
                  <a:schemeClr val="tx1">
                    <a:lumMod val="65000"/>
                    <a:lumOff val="35000"/>
                  </a:schemeClr>
                </a:solidFill>
                <a:latin typeface="+mj-lt"/>
                <a:ea typeface="굴림" charset="-127"/>
              </a:rPr>
              <a:t>. </a:t>
            </a:r>
            <a:r>
              <a:rPr lang="en-US" sz="1200" dirty="0">
                <a:solidFill>
                  <a:schemeClr val="tx1">
                    <a:lumMod val="65000"/>
                    <a:lumOff val="35000"/>
                  </a:schemeClr>
                </a:solidFill>
                <a:latin typeface="+mj-lt"/>
                <a:ea typeface="굴림" charset="-127"/>
              </a:rPr>
              <a:t>It has not been formally reviewed by EPA.  </a:t>
            </a:r>
            <a:r>
              <a:rPr lang="en-US" altLang="ko-KR" sz="1200" dirty="0" smtClean="0">
                <a:solidFill>
                  <a:schemeClr val="tx1">
                    <a:lumMod val="65000"/>
                    <a:lumOff val="35000"/>
                  </a:schemeClr>
                </a:solidFill>
                <a:latin typeface="+mj-lt"/>
                <a:ea typeface="굴림" charset="-127"/>
              </a:rPr>
              <a:t>Its </a:t>
            </a:r>
            <a:r>
              <a:rPr lang="en-US" altLang="ko-KR" sz="1200" dirty="0">
                <a:solidFill>
                  <a:schemeClr val="tx1">
                    <a:lumMod val="65000"/>
                    <a:lumOff val="35000"/>
                  </a:schemeClr>
                </a:solidFill>
                <a:latin typeface="+mj-lt"/>
                <a:ea typeface="굴림" charset="-127"/>
              </a:rPr>
              <a:t>contents are solely the responsibility of the grantee and do not necessarily represent the official views of the funding sources and those sources do not endorse the purchase of any commercial products or services mentioned in the publication. </a:t>
            </a:r>
            <a:endParaRPr lang="en-US" altLang="ko-KR" sz="1200" dirty="0" smtClean="0">
              <a:solidFill>
                <a:schemeClr val="tx1">
                  <a:lumMod val="65000"/>
                  <a:lumOff val="35000"/>
                </a:schemeClr>
              </a:solidFill>
              <a:latin typeface="+mj-lt"/>
              <a:ea typeface="굴림" charset="-127"/>
            </a:endParaRPr>
          </a:p>
        </p:txBody>
      </p:sp>
    </p:spTree>
    <p:extLst>
      <p:ext uri="{BB962C8B-B14F-4D97-AF65-F5344CB8AC3E}">
        <p14:creationId xmlns:p14="http://schemas.microsoft.com/office/powerpoint/2010/main" val="4174533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pPr marL="0" indent="0" algn="just">
              <a:buNone/>
            </a:pPr>
            <a:r>
              <a:rPr lang="fr-FR" dirty="0" smtClean="0">
                <a:latin typeface="FreesiaUPC" panose="020B0604020202020204" pitchFamily="34" charset="-34"/>
                <a:cs typeface="FreesiaUPC" panose="020B0604020202020204" pitchFamily="34" charset="-34"/>
              </a:rPr>
              <a:t>Ozone </a:t>
            </a:r>
            <a:r>
              <a:rPr lang="fr-FR" dirty="0" err="1" smtClean="0">
                <a:latin typeface="FreesiaUPC" panose="020B0604020202020204" pitchFamily="34" charset="-34"/>
                <a:cs typeface="FreesiaUPC" panose="020B0604020202020204" pitchFamily="34" charset="-34"/>
              </a:rPr>
              <a:t>exposure</a:t>
            </a:r>
            <a:r>
              <a:rPr lang="fr-FR" dirty="0" smtClean="0">
                <a:latin typeface="FreesiaUPC" panose="020B0604020202020204" pitchFamily="34" charset="-34"/>
                <a:cs typeface="FreesiaUPC" panose="020B0604020202020204" pitchFamily="34" charset="-34"/>
              </a:rPr>
              <a:t> </a:t>
            </a:r>
            <a:r>
              <a:rPr lang="fr-FR" dirty="0" err="1" smtClean="0">
                <a:latin typeface="FreesiaUPC" panose="020B0604020202020204" pitchFamily="34" charset="-34"/>
                <a:cs typeface="FreesiaUPC" panose="020B0604020202020204" pitchFamily="34" charset="-34"/>
              </a:rPr>
              <a:t>is</a:t>
            </a:r>
            <a:r>
              <a:rPr lang="fr-FR" dirty="0" smtClean="0">
                <a:latin typeface="FreesiaUPC" panose="020B0604020202020204" pitchFamily="34" charset="-34"/>
                <a:cs typeface="FreesiaUPC" panose="020B0604020202020204" pitchFamily="34" charset="-34"/>
              </a:rPr>
              <a:t> </a:t>
            </a:r>
            <a:r>
              <a:rPr lang="fr-FR" dirty="0" err="1" smtClean="0">
                <a:latin typeface="FreesiaUPC" panose="020B0604020202020204" pitchFamily="34" charset="-34"/>
                <a:cs typeface="FreesiaUPC" panose="020B0604020202020204" pitchFamily="34" charset="-34"/>
              </a:rPr>
              <a:t>associated</a:t>
            </a:r>
            <a:r>
              <a:rPr lang="fr-FR" dirty="0" smtClean="0">
                <a:latin typeface="FreesiaUPC" panose="020B0604020202020204" pitchFamily="34" charset="-34"/>
                <a:cs typeface="FreesiaUPC" panose="020B0604020202020204" pitchFamily="34" charset="-34"/>
              </a:rPr>
              <a:t> </a:t>
            </a:r>
            <a:r>
              <a:rPr lang="fr-FR" dirty="0" err="1" smtClean="0">
                <a:latin typeface="FreesiaUPC" panose="020B0604020202020204" pitchFamily="34" charset="-34"/>
                <a:cs typeface="FreesiaUPC" panose="020B0604020202020204" pitchFamily="34" charset="-34"/>
              </a:rPr>
              <a:t>with</a:t>
            </a:r>
            <a:r>
              <a:rPr lang="fr-FR" dirty="0" smtClean="0">
                <a:latin typeface="FreesiaUPC" panose="020B0604020202020204" pitchFamily="34" charset="-34"/>
                <a:cs typeface="FreesiaUPC" panose="020B0604020202020204" pitchFamily="34" charset="-34"/>
              </a:rPr>
              <a:t> </a:t>
            </a:r>
            <a:r>
              <a:rPr lang="fr-FR" dirty="0" err="1" smtClean="0">
                <a:latin typeface="FreesiaUPC" panose="020B0604020202020204" pitchFamily="34" charset="-34"/>
                <a:cs typeface="FreesiaUPC" panose="020B0604020202020204" pitchFamily="34" charset="-34"/>
              </a:rPr>
              <a:t>respiratory</a:t>
            </a:r>
            <a:r>
              <a:rPr lang="fr-FR" dirty="0" smtClean="0">
                <a:latin typeface="FreesiaUPC" panose="020B0604020202020204" pitchFamily="34" charset="-34"/>
                <a:cs typeface="FreesiaUPC" panose="020B0604020202020204" pitchFamily="34" charset="-34"/>
              </a:rPr>
              <a:t> irritation and </a:t>
            </a:r>
            <a:r>
              <a:rPr lang="fr-FR" dirty="0" err="1" smtClean="0">
                <a:latin typeface="FreesiaUPC" panose="020B0604020202020204" pitchFamily="34" charset="-34"/>
                <a:cs typeface="FreesiaUPC" panose="020B0604020202020204" pitchFamily="34" charset="-34"/>
              </a:rPr>
              <a:t>increased</a:t>
            </a:r>
            <a:r>
              <a:rPr lang="fr-FR" dirty="0" smtClean="0">
                <a:latin typeface="FreesiaUPC" panose="020B0604020202020204" pitchFamily="34" charset="-34"/>
                <a:cs typeface="FreesiaUPC" panose="020B0604020202020204" pitchFamily="34" charset="-34"/>
              </a:rPr>
              <a:t> </a:t>
            </a:r>
            <a:r>
              <a:rPr lang="fr-FR" dirty="0" err="1" smtClean="0">
                <a:latin typeface="FreesiaUPC" panose="020B0604020202020204" pitchFamily="34" charset="-34"/>
                <a:cs typeface="FreesiaUPC" panose="020B0604020202020204" pitchFamily="34" charset="-34"/>
              </a:rPr>
              <a:t>daily</a:t>
            </a:r>
            <a:r>
              <a:rPr lang="fr-FR" dirty="0" smtClean="0">
                <a:latin typeface="FreesiaUPC" panose="020B0604020202020204" pitchFamily="34" charset="-34"/>
                <a:cs typeface="FreesiaUPC" panose="020B0604020202020204" pitchFamily="34" charset="-34"/>
              </a:rPr>
              <a:t> </a:t>
            </a:r>
            <a:r>
              <a:rPr lang="fr-FR" dirty="0" err="1" smtClean="0">
                <a:latin typeface="FreesiaUPC" panose="020B0604020202020204" pitchFamily="34" charset="-34"/>
                <a:cs typeface="FreesiaUPC" panose="020B0604020202020204" pitchFamily="34" charset="-34"/>
              </a:rPr>
              <a:t>mortality</a:t>
            </a:r>
            <a:r>
              <a:rPr lang="fr-FR" dirty="0" smtClean="0">
                <a:latin typeface="FreesiaUPC" panose="020B0604020202020204" pitchFamily="34" charset="-34"/>
                <a:cs typeface="FreesiaUPC" panose="020B0604020202020204" pitchFamily="34" charset="-34"/>
              </a:rPr>
              <a:t>.</a:t>
            </a:r>
          </a:p>
          <a:p>
            <a:endParaRPr lang="en-US" dirty="0" smtClean="0">
              <a:latin typeface="FreesiaUPC" panose="020B0604020202020204" pitchFamily="34" charset="-34"/>
              <a:cs typeface="FreesiaUPC" panose="020B0604020202020204" pitchFamily="34" charset="-34"/>
            </a:endParaRPr>
          </a:p>
          <a:p>
            <a:endParaRPr lang="en-US" dirty="0" smtClean="0">
              <a:latin typeface="FreesiaUPC" panose="020B0604020202020204" pitchFamily="34" charset="-34"/>
              <a:cs typeface="FreesiaUPC" panose="020B0604020202020204" pitchFamily="34" charset="-34"/>
            </a:endParaRPr>
          </a:p>
          <a:p>
            <a:endParaRPr lang="en-US" dirty="0">
              <a:latin typeface="FreesiaUPC" panose="020B0604020202020204" pitchFamily="34" charset="-34"/>
              <a:cs typeface="FreesiaUPC" panose="020B0604020202020204" pitchFamily="34" charset="-34"/>
            </a:endParaRPr>
          </a:p>
        </p:txBody>
      </p:sp>
      <p:sp>
        <p:nvSpPr>
          <p:cNvPr id="9" name="Slide Number Placeholder 8"/>
          <p:cNvSpPr>
            <a:spLocks noGrp="1"/>
          </p:cNvSpPr>
          <p:nvPr>
            <p:ph type="sldNum" sz="quarter" idx="12"/>
          </p:nvPr>
        </p:nvSpPr>
        <p:spPr/>
        <p:txBody>
          <a:bodyPr/>
          <a:lstStyle/>
          <a:p>
            <a:fld id="{79E2E5CB-226C-4B03-94CF-6422BC80B530}" type="slidenum">
              <a:rPr lang="en-US" smtClean="0"/>
              <a:t>2</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398528" y="-14932"/>
            <a:ext cx="1736373"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Motivation</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grpSp>
        <p:nvGrpSpPr>
          <p:cNvPr id="16" name="Group 15"/>
          <p:cNvGrpSpPr/>
          <p:nvPr/>
        </p:nvGrpSpPr>
        <p:grpSpPr>
          <a:xfrm>
            <a:off x="5471395" y="687665"/>
            <a:ext cx="3520205" cy="152407"/>
            <a:chOff x="5303120" y="687665"/>
            <a:chExt cx="3520205" cy="152407"/>
          </a:xfrm>
        </p:grpSpPr>
        <p:sp>
          <p:nvSpPr>
            <p:cNvPr id="17" name="Oval 16"/>
            <p:cNvSpPr/>
            <p:nvPr/>
          </p:nvSpPr>
          <p:spPr>
            <a:xfrm>
              <a:off x="5303120" y="687671"/>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2686" t="24865" r="6667" b="26657"/>
          <a:stretch/>
        </p:blipFill>
        <p:spPr>
          <a:xfrm>
            <a:off x="884830" y="2362200"/>
            <a:ext cx="7374340" cy="2770497"/>
          </a:xfrm>
          <a:prstGeom prst="rect">
            <a:avLst/>
          </a:prstGeom>
        </p:spPr>
      </p:pic>
      <p:sp>
        <p:nvSpPr>
          <p:cNvPr id="33" name="TextBox 32"/>
          <p:cNvSpPr txBox="1"/>
          <p:nvPr/>
        </p:nvSpPr>
        <p:spPr>
          <a:xfrm>
            <a:off x="1595063" y="6260068"/>
            <a:ext cx="5953874" cy="369332"/>
          </a:xfrm>
          <a:prstGeom prst="rect">
            <a:avLst/>
          </a:prstGeom>
          <a:noFill/>
        </p:spPr>
        <p:txBody>
          <a:bodyPr wrap="none" rtlCol="0">
            <a:spAutoFit/>
          </a:bodyPr>
          <a:lstStyle/>
          <a:p>
            <a:pPr algn="ctr"/>
            <a:r>
              <a:rPr lang="en-US" dirty="0">
                <a:latin typeface="FreesiaUPC" panose="020B0604020202020204" pitchFamily="34" charset="-34"/>
                <a:cs typeface="FreesiaUPC" panose="020B0604020202020204" pitchFamily="34" charset="-34"/>
              </a:rPr>
              <a:t>Source</a:t>
            </a:r>
            <a:r>
              <a:rPr lang="en-US" dirty="0" smtClean="0">
                <a:latin typeface="FreesiaUPC" panose="020B0604020202020204" pitchFamily="34" charset="-34"/>
                <a:cs typeface="FreesiaUPC" panose="020B0604020202020204" pitchFamily="34" charset="-34"/>
              </a:rPr>
              <a:t>: Li et al., </a:t>
            </a:r>
            <a:r>
              <a:rPr lang="en-US" i="1" dirty="0" smtClean="0">
                <a:latin typeface="FreesiaUPC" panose="020B0604020202020204" pitchFamily="34" charset="-34"/>
                <a:cs typeface="FreesiaUPC" panose="020B0604020202020204" pitchFamily="34" charset="-34"/>
              </a:rPr>
              <a:t>Environmental Science and Pollution Research</a:t>
            </a:r>
            <a:r>
              <a:rPr lang="en-US" dirty="0" smtClean="0">
                <a:latin typeface="FreesiaUPC" panose="020B0604020202020204" pitchFamily="34" charset="-34"/>
                <a:cs typeface="FreesiaUPC" panose="020B0604020202020204" pitchFamily="34" charset="-34"/>
              </a:rPr>
              <a:t>, 22(11), June 2015</a:t>
            </a:r>
            <a:endParaRPr lang="en-US" dirty="0">
              <a:latin typeface="FreesiaUPC" panose="020B0604020202020204" pitchFamily="34" charset="-34"/>
              <a:cs typeface="FreesiaUPC" panose="020B0604020202020204" pitchFamily="34" charset="-34"/>
            </a:endParaRPr>
          </a:p>
        </p:txBody>
      </p:sp>
      <p:sp>
        <p:nvSpPr>
          <p:cNvPr id="34" name="TextBox 33"/>
          <p:cNvSpPr txBox="1"/>
          <p:nvPr/>
        </p:nvSpPr>
        <p:spPr>
          <a:xfrm>
            <a:off x="752704" y="5257800"/>
            <a:ext cx="7638593" cy="830997"/>
          </a:xfrm>
          <a:prstGeom prst="rect">
            <a:avLst/>
          </a:prstGeom>
          <a:noFill/>
        </p:spPr>
        <p:txBody>
          <a:bodyPr wrap="square" rtlCol="0">
            <a:spAutoFit/>
          </a:bodyPr>
          <a:lstStyle/>
          <a:p>
            <a:pPr algn="ctr"/>
            <a:r>
              <a:rPr lang="en-US" sz="2400" dirty="0" smtClean="0">
                <a:latin typeface="FreesiaUPC" panose="020B0604020202020204" pitchFamily="34" charset="-34"/>
                <a:cs typeface="FreesiaUPC" panose="020B0604020202020204" pitchFamily="34" charset="-34"/>
              </a:rPr>
              <a:t>Figure: Percent increase in daily mortality with 10 </a:t>
            </a:r>
            <a:r>
              <a:rPr lang="en-US" sz="2400" dirty="0" err="1" smtClean="0">
                <a:latin typeface="FreesiaUPC" panose="020B0604020202020204" pitchFamily="34" charset="-34"/>
                <a:cs typeface="FreesiaUPC" panose="020B0604020202020204" pitchFamily="34" charset="-34"/>
              </a:rPr>
              <a:t>ug</a:t>
            </a:r>
            <a:r>
              <a:rPr lang="en-US" sz="2400" dirty="0" smtClean="0">
                <a:latin typeface="FreesiaUPC" panose="020B0604020202020204" pitchFamily="34" charset="-34"/>
                <a:cs typeface="FreesiaUPC" panose="020B0604020202020204" pitchFamily="34" charset="-34"/>
              </a:rPr>
              <a:t>/m3 increase of ozone in Guangzhou, China</a:t>
            </a:r>
            <a:endParaRPr lang="en-US" sz="2400" dirty="0">
              <a:latin typeface="FreesiaUPC" panose="020B0604020202020204" pitchFamily="34" charset="-34"/>
              <a:cs typeface="FreesiaUPC" panose="020B0604020202020204" pitchFamily="34" charset="-34"/>
            </a:endParaRPr>
          </a:p>
        </p:txBody>
      </p:sp>
    </p:spTree>
    <p:extLst>
      <p:ext uri="{BB962C8B-B14F-4D97-AF65-F5344CB8AC3E}">
        <p14:creationId xmlns:p14="http://schemas.microsoft.com/office/powerpoint/2010/main" val="3129899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3</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970007" y="-14932"/>
            <a:ext cx="2173993"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Related Work</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pic>
        <p:nvPicPr>
          <p:cNvPr id="32" name="Picture 31"/>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sp>
        <p:nvSpPr>
          <p:cNvPr id="2" name="Content Placeholder 1"/>
          <p:cNvSpPr>
            <a:spLocks noGrp="1"/>
          </p:cNvSpPr>
          <p:nvPr>
            <p:ph idx="1"/>
          </p:nvPr>
        </p:nvSpPr>
        <p:spPr>
          <a:xfrm>
            <a:off x="457200" y="990600"/>
            <a:ext cx="8229600" cy="4525963"/>
          </a:xfrm>
        </p:spPr>
        <p:txBody>
          <a:bodyPr/>
          <a:lstStyle/>
          <a:p>
            <a:r>
              <a:rPr lang="en-US" dirty="0" smtClean="0">
                <a:latin typeface="FreesiaUPC" panose="020B0604020202020204" pitchFamily="34" charset="-34"/>
                <a:cs typeface="FreesiaUPC" panose="020B0604020202020204" pitchFamily="34" charset="-34"/>
              </a:rPr>
              <a:t>We </a:t>
            </a:r>
            <a:r>
              <a:rPr lang="en-US" dirty="0" smtClean="0">
                <a:latin typeface="FreesiaUPC" panose="020B0604020202020204" pitchFamily="34" charset="-34"/>
                <a:cs typeface="FreesiaUPC" panose="020B0604020202020204" pitchFamily="34" charset="-34"/>
              </a:rPr>
              <a:t>have </a:t>
            </a:r>
            <a:r>
              <a:rPr lang="en-US" dirty="0" smtClean="0">
                <a:latin typeface="FreesiaUPC" panose="020B0604020202020204" pitchFamily="34" charset="-34"/>
                <a:cs typeface="FreesiaUPC" panose="020B0604020202020204" pitchFamily="34" charset="-34"/>
              </a:rPr>
              <a:t>optimized multi-year 36-km PM</a:t>
            </a:r>
            <a:r>
              <a:rPr lang="en-US" baseline="-25000" dirty="0" smtClean="0">
                <a:latin typeface="FreesiaUPC" panose="020B0604020202020204" pitchFamily="34" charset="-34"/>
                <a:cs typeface="FreesiaUPC" panose="020B0604020202020204" pitchFamily="34" charset="-34"/>
              </a:rPr>
              <a:t>2.5</a:t>
            </a:r>
            <a:r>
              <a:rPr lang="en-US" dirty="0" smtClean="0">
                <a:latin typeface="FreesiaUPC" panose="020B0604020202020204" pitchFamily="34" charset="-34"/>
                <a:cs typeface="FreesiaUPC" panose="020B0604020202020204" pitchFamily="34" charset="-34"/>
              </a:rPr>
              <a:t> source impact fields for health </a:t>
            </a:r>
            <a:r>
              <a:rPr lang="en-US" dirty="0" smtClean="0">
                <a:latin typeface="FreesiaUPC" panose="020B0604020202020204" pitchFamily="34" charset="-34"/>
                <a:cs typeface="FreesiaUPC" panose="020B0604020202020204" pitchFamily="34" charset="-34"/>
              </a:rPr>
              <a:t>studies: 2005-2007, up to 2014</a:t>
            </a:r>
          </a:p>
          <a:p>
            <a:r>
              <a:rPr lang="en-US" dirty="0" smtClean="0">
                <a:latin typeface="FreesiaUPC" panose="020B0604020202020204" pitchFamily="34" charset="-34"/>
                <a:cs typeface="FreesiaUPC" panose="020B0604020202020204" pitchFamily="34" charset="-34"/>
              </a:rPr>
              <a:t>Provides insight on spatial and temporal characteristics of source impacts</a:t>
            </a:r>
            <a:endParaRPr lang="en-US" dirty="0" smtClean="0">
              <a:latin typeface="FreesiaUPC" panose="020B0604020202020204" pitchFamily="34" charset="-34"/>
              <a:cs typeface="FreesiaUPC" panose="020B0604020202020204" pitchFamily="34" charset="-34"/>
            </a:endParaRPr>
          </a:p>
        </p:txBody>
      </p:sp>
      <p:grpSp>
        <p:nvGrpSpPr>
          <p:cNvPr id="33" name="Group 32"/>
          <p:cNvGrpSpPr/>
          <p:nvPr/>
        </p:nvGrpSpPr>
        <p:grpSpPr>
          <a:xfrm>
            <a:off x="5486400" y="685800"/>
            <a:ext cx="3520205" cy="152407"/>
            <a:chOff x="5303120" y="687665"/>
            <a:chExt cx="3520205" cy="152407"/>
          </a:xfrm>
        </p:grpSpPr>
        <p:sp>
          <p:nvSpPr>
            <p:cNvPr id="34" name="Oval 33"/>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553945" y="687671"/>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5715000" y="3805535"/>
            <a:ext cx="1414170" cy="461665"/>
          </a:xfrm>
          <a:prstGeom prst="rect">
            <a:avLst/>
          </a:prstGeom>
        </p:spPr>
        <p:txBody>
          <a:bodyPr wrap="none">
            <a:spAutoFit/>
          </a:bodyPr>
          <a:lstStyle/>
          <a:p>
            <a:r>
              <a:rPr lang="en-US" sz="2400" dirty="0" smtClean="0">
                <a:latin typeface="FreesiaUPC" panose="020B0604020202020204" pitchFamily="34" charset="-34"/>
                <a:cs typeface="FreesiaUPC" panose="020B0604020202020204" pitchFamily="34" charset="-34"/>
              </a:rPr>
              <a:t>Spatial Hybrid</a:t>
            </a:r>
            <a:endParaRPr lang="en-US" sz="2400" baseline="-25000" dirty="0"/>
          </a:p>
        </p:txBody>
      </p:sp>
      <p:sp>
        <p:nvSpPr>
          <p:cNvPr id="3" name="Rectangle 2"/>
          <p:cNvSpPr/>
          <p:nvPr/>
        </p:nvSpPr>
        <p:spPr>
          <a:xfrm>
            <a:off x="2234662" y="2971800"/>
            <a:ext cx="4984057" cy="954107"/>
          </a:xfrm>
          <a:prstGeom prst="rect">
            <a:avLst/>
          </a:prstGeom>
        </p:spPr>
        <p:txBody>
          <a:bodyPr wrap="none">
            <a:spAutoFit/>
          </a:bodyPr>
          <a:lstStyle/>
          <a:p>
            <a:pPr algn="ctr"/>
            <a:r>
              <a:rPr lang="en-US" sz="2800" b="1" dirty="0" smtClean="0">
                <a:latin typeface="FreesiaUPC" panose="020B0604020202020204" pitchFamily="34" charset="-34"/>
                <a:cs typeface="FreesiaUPC" panose="020B0604020202020204" pitchFamily="34" charset="-34"/>
              </a:rPr>
              <a:t>Optimized Non-Road Diesel </a:t>
            </a:r>
            <a:r>
              <a:rPr lang="en-US" sz="2800" b="1" dirty="0" smtClean="0">
                <a:latin typeface="FreesiaUPC" panose="020B0604020202020204" pitchFamily="34" charset="-34"/>
                <a:cs typeface="FreesiaUPC" panose="020B0604020202020204" pitchFamily="34" charset="-34"/>
              </a:rPr>
              <a:t>Impacts </a:t>
            </a:r>
            <a:r>
              <a:rPr lang="en-US" sz="2800" b="1" dirty="0">
                <a:latin typeface="FreesiaUPC" panose="020B0604020202020204" pitchFamily="34" charset="-34"/>
                <a:cs typeface="FreesiaUPC" panose="020B0604020202020204" pitchFamily="34" charset="-34"/>
              </a:rPr>
              <a:t>on </a:t>
            </a:r>
            <a:r>
              <a:rPr lang="en-US" sz="2800" b="1" dirty="0" smtClean="0">
                <a:latin typeface="FreesiaUPC" panose="020B0604020202020204" pitchFamily="34" charset="-34"/>
                <a:cs typeface="FreesiaUPC" panose="020B0604020202020204" pitchFamily="34" charset="-34"/>
              </a:rPr>
              <a:t>PM</a:t>
            </a:r>
            <a:r>
              <a:rPr lang="en-US" sz="2800" b="1" baseline="-25000" dirty="0" smtClean="0">
                <a:latin typeface="FreesiaUPC" panose="020B0604020202020204" pitchFamily="34" charset="-34"/>
                <a:cs typeface="FreesiaUPC" panose="020B0604020202020204" pitchFamily="34" charset="-34"/>
              </a:rPr>
              <a:t>2.5 </a:t>
            </a:r>
            <a:endParaRPr lang="en-US" sz="2800" b="1" baseline="-25000" dirty="0" smtClean="0">
              <a:latin typeface="FreesiaUPC" panose="020B0604020202020204" pitchFamily="34" charset="-34"/>
              <a:cs typeface="FreesiaUPC" panose="020B0604020202020204" pitchFamily="34" charset="-34"/>
            </a:endParaRPr>
          </a:p>
          <a:p>
            <a:pPr algn="ctr"/>
            <a:r>
              <a:rPr lang="en-US" sz="2800" b="1" dirty="0" smtClean="0">
                <a:latin typeface="FreesiaUPC" panose="020B0604020202020204" pitchFamily="34" charset="-34"/>
                <a:cs typeface="FreesiaUPC" panose="020B0604020202020204" pitchFamily="34" charset="-34"/>
              </a:rPr>
              <a:t>July </a:t>
            </a:r>
            <a:r>
              <a:rPr lang="en-US" sz="2800" b="1" dirty="0" smtClean="0">
                <a:latin typeface="FreesiaUPC" panose="020B0604020202020204" pitchFamily="34" charset="-34"/>
                <a:cs typeface="FreesiaUPC" panose="020B0604020202020204" pitchFamily="34" charset="-34"/>
              </a:rPr>
              <a:t>25, 2006</a:t>
            </a:r>
            <a:endParaRPr lang="en-US" sz="2800" b="1" baseline="-25000" dirty="0"/>
          </a:p>
        </p:txBody>
      </p:sp>
      <p:sp>
        <p:nvSpPr>
          <p:cNvPr id="51" name="TextBox 50"/>
          <p:cNvSpPr txBox="1"/>
          <p:nvPr/>
        </p:nvSpPr>
        <p:spPr>
          <a:xfrm>
            <a:off x="2262330" y="6443246"/>
            <a:ext cx="461934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Ivey et al. (2015), </a:t>
            </a:r>
            <a:r>
              <a:rPr lang="en-US" sz="1600" i="1" dirty="0" err="1" smtClean="0">
                <a:latin typeface="Times New Roman" panose="02020603050405020304" pitchFamily="18" charset="0"/>
                <a:cs typeface="Times New Roman" panose="02020603050405020304" pitchFamily="18" charset="0"/>
              </a:rPr>
              <a:t>Geophys</a:t>
            </a:r>
            <a:r>
              <a:rPr lang="en-US" sz="1600" i="1" dirty="0" smtClean="0">
                <a:latin typeface="Times New Roman" panose="02020603050405020304" pitchFamily="18" charset="0"/>
                <a:cs typeface="Times New Roman" panose="02020603050405020304" pitchFamily="18" charset="0"/>
              </a:rPr>
              <a:t>. Mod. Dev., 8, </a:t>
            </a:r>
            <a:r>
              <a:rPr lang="en-US" sz="1600" dirty="0" smtClean="0">
                <a:latin typeface="Times New Roman" panose="02020603050405020304" pitchFamily="18" charset="0"/>
                <a:cs typeface="Times New Roman" panose="02020603050405020304" pitchFamily="18" charset="0"/>
              </a:rPr>
              <a:t>2153-2165</a:t>
            </a:r>
            <a:r>
              <a:rPr lang="en-US" sz="1600" i="1"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913" y="3931225"/>
            <a:ext cx="3780928" cy="2733902"/>
          </a:xfrm>
          <a:prstGeom prst="rect">
            <a:avLst/>
          </a:prstGeom>
        </p:spPr>
      </p:pic>
      <p:pic>
        <p:nvPicPr>
          <p:cNvPr id="56" name="Picture 5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16124" y="3962400"/>
            <a:ext cx="3793786" cy="2743200"/>
          </a:xfrm>
          <a:prstGeom prst="rect">
            <a:avLst/>
          </a:prstGeom>
        </p:spPr>
      </p:pic>
      <p:sp>
        <p:nvSpPr>
          <p:cNvPr id="57" name="Rectangle 56"/>
          <p:cNvSpPr/>
          <p:nvPr/>
        </p:nvSpPr>
        <p:spPr>
          <a:xfrm>
            <a:off x="2023131" y="3805535"/>
            <a:ext cx="720069" cy="461665"/>
          </a:xfrm>
          <a:prstGeom prst="rect">
            <a:avLst/>
          </a:prstGeom>
        </p:spPr>
        <p:txBody>
          <a:bodyPr wrap="none">
            <a:spAutoFit/>
          </a:bodyPr>
          <a:lstStyle/>
          <a:p>
            <a:r>
              <a:rPr lang="en-US" sz="2400" dirty="0" smtClean="0">
                <a:latin typeface="FreesiaUPC" panose="020B0604020202020204" pitchFamily="34" charset="-34"/>
                <a:cs typeface="FreesiaUPC" panose="020B0604020202020204" pitchFamily="34" charset="-34"/>
              </a:rPr>
              <a:t>CMAQ</a:t>
            </a:r>
            <a:endParaRPr lang="en-US" sz="2400" baseline="-25000" dirty="0"/>
          </a:p>
        </p:txBody>
      </p:sp>
    </p:spTree>
    <p:extLst>
      <p:ext uri="{BB962C8B-B14F-4D97-AF65-F5344CB8AC3E}">
        <p14:creationId xmlns:p14="http://schemas.microsoft.com/office/powerpoint/2010/main" val="1667851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4</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438084" y="-14932"/>
            <a:ext cx="1705916"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Objectives</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pic>
        <p:nvPicPr>
          <p:cNvPr id="32" name="Picture 31"/>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grpSp>
        <p:nvGrpSpPr>
          <p:cNvPr id="33" name="Group 32"/>
          <p:cNvGrpSpPr/>
          <p:nvPr/>
        </p:nvGrpSpPr>
        <p:grpSpPr>
          <a:xfrm>
            <a:off x="5471395" y="687665"/>
            <a:ext cx="3520205" cy="152407"/>
            <a:chOff x="5303120" y="687665"/>
            <a:chExt cx="3520205" cy="152407"/>
          </a:xfrm>
        </p:grpSpPr>
        <p:sp>
          <p:nvSpPr>
            <p:cNvPr id="34" name="Oval 33"/>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94287" y="687671"/>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09600" y="1447800"/>
            <a:ext cx="2057400" cy="1143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PM</a:t>
            </a:r>
            <a:r>
              <a:rPr lang="en-US" baseline="-25000" dirty="0" smtClean="0"/>
              <a:t>2.5</a:t>
            </a:r>
            <a:r>
              <a:rPr lang="en-US" dirty="0" smtClean="0"/>
              <a:t> Source Impacts</a:t>
            </a:r>
          </a:p>
          <a:p>
            <a:pPr algn="ctr"/>
            <a:r>
              <a:rPr lang="en-US" dirty="0" smtClean="0"/>
              <a:t>(36 km)</a:t>
            </a:r>
            <a:endParaRPr lang="en-US" dirty="0"/>
          </a:p>
        </p:txBody>
      </p:sp>
      <p:sp>
        <p:nvSpPr>
          <p:cNvPr id="24" name="Rectangle 23"/>
          <p:cNvSpPr/>
          <p:nvPr/>
        </p:nvSpPr>
        <p:spPr>
          <a:xfrm>
            <a:off x="3581400" y="1447800"/>
            <a:ext cx="2057400" cy="1143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1</a:t>
            </a:r>
            <a:r>
              <a:rPr lang="en-US" baseline="30000" dirty="0" smtClean="0"/>
              <a:t>st</a:t>
            </a:r>
            <a:r>
              <a:rPr lang="en-US" dirty="0" smtClean="0"/>
              <a:t> Order Source Impacts on Ozone</a:t>
            </a:r>
          </a:p>
          <a:p>
            <a:pPr algn="ctr"/>
            <a:r>
              <a:rPr lang="en-US" dirty="0" smtClean="0"/>
              <a:t>(36 km)</a:t>
            </a:r>
            <a:endParaRPr lang="en-US" dirty="0"/>
          </a:p>
        </p:txBody>
      </p:sp>
      <p:sp>
        <p:nvSpPr>
          <p:cNvPr id="25" name="Rectangle 24"/>
          <p:cNvSpPr/>
          <p:nvPr/>
        </p:nvSpPr>
        <p:spPr>
          <a:xfrm>
            <a:off x="6656032" y="1433015"/>
            <a:ext cx="2057400" cy="1143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1</a:t>
            </a:r>
            <a:r>
              <a:rPr lang="en-US" baseline="30000" dirty="0" smtClean="0"/>
              <a:t>st</a:t>
            </a:r>
            <a:r>
              <a:rPr lang="en-US" dirty="0" smtClean="0"/>
              <a:t> Order Source Impacts on Ozone</a:t>
            </a:r>
          </a:p>
          <a:p>
            <a:pPr algn="ctr"/>
            <a:r>
              <a:rPr lang="en-US" dirty="0" smtClean="0"/>
              <a:t>(4 km)</a:t>
            </a:r>
            <a:endParaRPr lang="en-US" dirty="0"/>
          </a:p>
        </p:txBody>
      </p:sp>
      <p:sp>
        <p:nvSpPr>
          <p:cNvPr id="26" name="Rectangle 25"/>
          <p:cNvSpPr/>
          <p:nvPr/>
        </p:nvSpPr>
        <p:spPr>
          <a:xfrm>
            <a:off x="533400" y="3200400"/>
            <a:ext cx="2286000" cy="2246769"/>
          </a:xfrm>
          <a:prstGeom prst="rect">
            <a:avLst/>
          </a:prstGeom>
        </p:spPr>
        <p:txBody>
          <a:bodyPr wrap="square">
            <a:spAutoFit/>
          </a:bodyPr>
          <a:lstStyle/>
          <a:p>
            <a:r>
              <a:rPr lang="en-US" sz="2800" dirty="0" smtClean="0">
                <a:latin typeface="FreesiaUPC" panose="020B0604020202020204" pitchFamily="34" charset="-34"/>
                <a:cs typeface="FreesiaUPC" panose="020B0604020202020204" pitchFamily="34" charset="-34"/>
              </a:rPr>
              <a:t>1. Develop for health studies at the county-level and other local scales. </a:t>
            </a:r>
            <a:r>
              <a:rPr lang="en-US" sz="2800" dirty="0" smtClean="0">
                <a:latin typeface="FreesiaUPC" panose="020B0604020202020204" pitchFamily="34" charset="-34"/>
                <a:cs typeface="FreesiaUPC" panose="020B0604020202020204" pitchFamily="34" charset="-34"/>
                <a:sym typeface="Wingdings"/>
              </a:rPr>
              <a:t></a:t>
            </a:r>
            <a:endParaRPr lang="en-US" sz="2800" dirty="0">
              <a:latin typeface="FreesiaUPC" panose="020B0604020202020204" pitchFamily="34" charset="-34"/>
              <a:cs typeface="FreesiaUPC" panose="020B0604020202020204" pitchFamily="34" charset="-34"/>
            </a:endParaRPr>
          </a:p>
        </p:txBody>
      </p:sp>
      <p:sp>
        <p:nvSpPr>
          <p:cNvPr id="27" name="Rectangle 26"/>
          <p:cNvSpPr/>
          <p:nvPr/>
        </p:nvSpPr>
        <p:spPr>
          <a:xfrm>
            <a:off x="3352800" y="3200400"/>
            <a:ext cx="2862004" cy="2246769"/>
          </a:xfrm>
          <a:prstGeom prst="rect">
            <a:avLst/>
          </a:prstGeom>
        </p:spPr>
        <p:txBody>
          <a:bodyPr wrap="square">
            <a:spAutoFit/>
          </a:bodyPr>
          <a:lstStyle/>
          <a:p>
            <a:r>
              <a:rPr lang="en-US" sz="2800" dirty="0" smtClean="0">
                <a:latin typeface="FreesiaUPC" panose="020B0604020202020204" pitchFamily="34" charset="-34"/>
                <a:cs typeface="FreesiaUPC" panose="020B0604020202020204" pitchFamily="34" charset="-34"/>
              </a:rPr>
              <a:t>2. Analyze to understand </a:t>
            </a:r>
            <a:r>
              <a:rPr lang="en-US" sz="2800" dirty="0" smtClean="0">
                <a:latin typeface="FreesiaUPC" panose="020B0604020202020204" pitchFamily="34" charset="-34"/>
                <a:cs typeface="FreesiaUPC" panose="020B0604020202020204" pitchFamily="34" charset="-34"/>
              </a:rPr>
              <a:t>relationships between ozone and highly stratified source categories.</a:t>
            </a:r>
            <a:endParaRPr lang="en-US" sz="2800" dirty="0">
              <a:latin typeface="FreesiaUPC" panose="020B0604020202020204" pitchFamily="34" charset="-34"/>
              <a:cs typeface="FreesiaUPC" panose="020B0604020202020204" pitchFamily="34" charset="-34"/>
            </a:endParaRPr>
          </a:p>
        </p:txBody>
      </p:sp>
      <p:sp>
        <p:nvSpPr>
          <p:cNvPr id="28" name="Rectangle 27"/>
          <p:cNvSpPr/>
          <p:nvPr/>
        </p:nvSpPr>
        <p:spPr>
          <a:xfrm>
            <a:off x="6415434" y="3200400"/>
            <a:ext cx="2652366" cy="1815882"/>
          </a:xfrm>
          <a:prstGeom prst="rect">
            <a:avLst/>
          </a:prstGeom>
        </p:spPr>
        <p:txBody>
          <a:bodyPr wrap="square">
            <a:spAutoFit/>
          </a:bodyPr>
          <a:lstStyle/>
          <a:p>
            <a:r>
              <a:rPr lang="en-US" sz="2800" dirty="0" smtClean="0">
                <a:latin typeface="FreesiaUPC" panose="020B0604020202020204" pitchFamily="34" charset="-34"/>
                <a:cs typeface="FreesiaUPC" panose="020B0604020202020204" pitchFamily="34" charset="-34"/>
              </a:rPr>
              <a:t>3. Develop to increase the spatial resolution of ozone data for health studies and mitigation.</a:t>
            </a:r>
            <a:endParaRPr lang="en-US" sz="2800" dirty="0">
              <a:latin typeface="FreesiaUPC" panose="020B0604020202020204" pitchFamily="34" charset="-34"/>
              <a:cs typeface="FreesiaUPC" panose="020B0604020202020204" pitchFamily="34" charset="-34"/>
            </a:endParaRPr>
          </a:p>
        </p:txBody>
      </p:sp>
      <p:sp>
        <p:nvSpPr>
          <p:cNvPr id="4" name="Right Arrow 3"/>
          <p:cNvSpPr/>
          <p:nvPr/>
        </p:nvSpPr>
        <p:spPr>
          <a:xfrm>
            <a:off x="2895600" y="1828800"/>
            <a:ext cx="457200" cy="1905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ight Arrow 30"/>
          <p:cNvSpPr/>
          <p:nvPr/>
        </p:nvSpPr>
        <p:spPr>
          <a:xfrm>
            <a:off x="5943600" y="1828800"/>
            <a:ext cx="457200" cy="1905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Rectangle 48"/>
          <p:cNvSpPr/>
          <p:nvPr/>
        </p:nvSpPr>
        <p:spPr>
          <a:xfrm>
            <a:off x="609600" y="5715000"/>
            <a:ext cx="7772400" cy="95410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dirty="0" smtClean="0">
                <a:latin typeface="FreesiaUPC" panose="020B0604020202020204" pitchFamily="34" charset="-34"/>
                <a:cs typeface="FreesiaUPC" panose="020B0604020202020204" pitchFamily="34" charset="-34"/>
              </a:rPr>
              <a:t>With the new ozone standard, source interactions become more important for mitigation. </a:t>
            </a:r>
            <a:endParaRPr lang="en-US" sz="2800" dirty="0">
              <a:latin typeface="FreesiaUPC" panose="020B0604020202020204" pitchFamily="34" charset="-34"/>
              <a:cs typeface="FreesiaUPC" panose="020B0604020202020204" pitchFamily="34" charset="-34"/>
            </a:endParaRPr>
          </a:p>
        </p:txBody>
      </p:sp>
    </p:spTree>
    <p:extLst>
      <p:ext uri="{BB962C8B-B14F-4D97-AF65-F5344CB8AC3E}">
        <p14:creationId xmlns:p14="http://schemas.microsoft.com/office/powerpoint/2010/main" val="1595089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5</a:t>
            </a:fld>
            <a:endParaRPr lang="en-US" dirty="0"/>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224611" y="-14932"/>
            <a:ext cx="2919389"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Study 1: Modeling</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grpSp>
        <p:nvGrpSpPr>
          <p:cNvPr id="16" name="Group 15"/>
          <p:cNvGrpSpPr/>
          <p:nvPr/>
        </p:nvGrpSpPr>
        <p:grpSpPr>
          <a:xfrm>
            <a:off x="5471395" y="687665"/>
            <a:ext cx="3520205" cy="152407"/>
            <a:chOff x="5303120" y="687665"/>
            <a:chExt cx="3520205" cy="152407"/>
          </a:xfrm>
        </p:grpSpPr>
        <p:sp>
          <p:nvSpPr>
            <p:cNvPr id="17" name="Oval 16"/>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46529" y="687671"/>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grpSp>
        <p:nvGrpSpPr>
          <p:cNvPr id="8" name="Group 7"/>
          <p:cNvGrpSpPr/>
          <p:nvPr/>
        </p:nvGrpSpPr>
        <p:grpSpPr>
          <a:xfrm>
            <a:off x="6019800" y="1219200"/>
            <a:ext cx="2989625" cy="3208066"/>
            <a:chOff x="6019800" y="1199866"/>
            <a:chExt cx="2989625" cy="3208066"/>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4347" t="13298" r="11974" b="13475"/>
            <a:stretch/>
          </p:blipFill>
          <p:spPr>
            <a:xfrm>
              <a:off x="6019800" y="1199866"/>
              <a:ext cx="2989625" cy="2838734"/>
            </a:xfrm>
            <a:prstGeom prst="rect">
              <a:avLst/>
            </a:prstGeom>
          </p:spPr>
        </p:pic>
        <p:sp>
          <p:nvSpPr>
            <p:cNvPr id="5" name="Rectangle 4"/>
            <p:cNvSpPr/>
            <p:nvPr/>
          </p:nvSpPr>
          <p:spPr>
            <a:xfrm>
              <a:off x="6665662" y="4038600"/>
              <a:ext cx="1697901" cy="369332"/>
            </a:xfrm>
            <a:prstGeom prst="rect">
              <a:avLst/>
            </a:prstGeom>
          </p:spPr>
          <p:txBody>
            <a:bodyPr wrap="none">
              <a:spAutoFit/>
            </a:bodyPr>
            <a:lstStyle/>
            <a:p>
              <a:r>
                <a:rPr lang="en-US" b="1" dirty="0" smtClean="0">
                  <a:latin typeface="FreesiaUPC" panose="020B0604020202020204" pitchFamily="34" charset="-34"/>
                  <a:cs typeface="FreesiaUPC" panose="020B0604020202020204" pitchFamily="34" charset="-34"/>
                </a:rPr>
                <a:t>Figure: 36 km Domain</a:t>
              </a:r>
              <a:endParaRPr lang="en-US" b="1" dirty="0">
                <a:latin typeface="FreesiaUPC" panose="020B0604020202020204" pitchFamily="34" charset="-34"/>
                <a:cs typeface="FreesiaUPC" panose="020B0604020202020204" pitchFamily="34" charset="-34"/>
              </a:endParaRPr>
            </a:p>
          </p:txBody>
        </p:sp>
      </p:grpSp>
      <p:sp>
        <p:nvSpPr>
          <p:cNvPr id="7" name="Rectangle 6"/>
          <p:cNvSpPr/>
          <p:nvPr/>
        </p:nvSpPr>
        <p:spPr>
          <a:xfrm>
            <a:off x="87798" y="990600"/>
            <a:ext cx="5874764" cy="5262979"/>
          </a:xfrm>
          <a:prstGeom prst="rect">
            <a:avLst/>
          </a:prstGeom>
        </p:spPr>
        <p:txBody>
          <a:bodyPr wrap="square">
            <a:spAutoFit/>
          </a:bodyPr>
          <a:lstStyle/>
          <a:p>
            <a:r>
              <a:rPr lang="en-US" sz="2800" b="1" dirty="0" smtClean="0">
                <a:latin typeface="FreesiaUPC" panose="020B0604020202020204" pitchFamily="34" charset="-34"/>
                <a:cs typeface="FreesiaUPC" panose="020B0604020202020204" pitchFamily="34" charset="-34"/>
              </a:rPr>
              <a:t>Episode</a:t>
            </a:r>
          </a:p>
          <a:p>
            <a:r>
              <a:rPr lang="en-US" sz="2800" dirty="0" smtClean="0">
                <a:latin typeface="FreesiaUPC" panose="020B0604020202020204" pitchFamily="34" charset="-34"/>
                <a:cs typeface="FreesiaUPC" panose="020B0604020202020204" pitchFamily="34" charset="-34"/>
              </a:rPr>
              <a:t>January 1, 2007 to December 31, 2007 over CONUS</a:t>
            </a:r>
            <a:endParaRPr lang="en-US" sz="2800" dirty="0">
              <a:latin typeface="FreesiaUPC" panose="020B0604020202020204" pitchFamily="34" charset="-34"/>
              <a:cs typeface="FreesiaUPC" panose="020B0604020202020204" pitchFamily="34" charset="-34"/>
            </a:endParaRPr>
          </a:p>
          <a:p>
            <a:r>
              <a:rPr lang="en-US" sz="2800" b="1" dirty="0" smtClean="0">
                <a:latin typeface="FreesiaUPC" panose="020B0604020202020204" pitchFamily="34" charset="-34"/>
                <a:cs typeface="FreesiaUPC" panose="020B0604020202020204" pitchFamily="34" charset="-34"/>
              </a:rPr>
              <a:t>Meteorology</a:t>
            </a:r>
          </a:p>
          <a:p>
            <a:endParaRPr lang="en-US" sz="2800" b="1" dirty="0" smtClean="0">
              <a:latin typeface="FreesiaUPC" panose="020B0604020202020204" pitchFamily="34" charset="-34"/>
              <a:cs typeface="FreesiaUPC" panose="020B0604020202020204" pitchFamily="34" charset="-34"/>
            </a:endParaRPr>
          </a:p>
          <a:p>
            <a:pPr marL="514350" indent="-514350">
              <a:buFont typeface="+mj-lt"/>
              <a:buAutoNum type="arabicPeriod"/>
            </a:pPr>
            <a:endParaRPr lang="en-US" sz="2800" dirty="0" smtClean="0">
              <a:latin typeface="FreesiaUPC" panose="020B0604020202020204" pitchFamily="34" charset="-34"/>
              <a:cs typeface="FreesiaUPC" panose="020B0604020202020204" pitchFamily="34" charset="-34"/>
            </a:endParaRPr>
          </a:p>
          <a:p>
            <a:pPr marL="514350" indent="-514350">
              <a:buFont typeface="+mj-lt"/>
              <a:buAutoNum type="arabicPeriod"/>
            </a:pPr>
            <a:endParaRPr lang="en-US" sz="2800" dirty="0">
              <a:latin typeface="FreesiaUPC" panose="020B0604020202020204" pitchFamily="34" charset="-34"/>
              <a:cs typeface="FreesiaUPC" panose="020B0604020202020204" pitchFamily="34" charset="-34"/>
            </a:endParaRPr>
          </a:p>
          <a:p>
            <a:pPr marL="514350" indent="-514350">
              <a:buFont typeface="+mj-lt"/>
              <a:buAutoNum type="arabicPeriod"/>
            </a:pPr>
            <a:endParaRPr lang="en-US" sz="2800" dirty="0" smtClean="0">
              <a:latin typeface="FreesiaUPC" panose="020B0604020202020204" pitchFamily="34" charset="-34"/>
              <a:cs typeface="FreesiaUPC" panose="020B0604020202020204" pitchFamily="34" charset="-34"/>
            </a:endParaRPr>
          </a:p>
          <a:p>
            <a:endParaRPr lang="en-US" sz="2800" b="1" dirty="0" smtClean="0">
              <a:latin typeface="FreesiaUPC" panose="020B0604020202020204" pitchFamily="34" charset="-34"/>
              <a:cs typeface="FreesiaUPC" panose="020B0604020202020204" pitchFamily="34" charset="-34"/>
            </a:endParaRPr>
          </a:p>
          <a:p>
            <a:r>
              <a:rPr lang="en-US" sz="2800" b="1" dirty="0" smtClean="0">
                <a:latin typeface="FreesiaUPC" panose="020B0604020202020204" pitchFamily="34" charset="-34"/>
                <a:cs typeface="FreesiaUPC" panose="020B0604020202020204" pitchFamily="34" charset="-34"/>
              </a:rPr>
              <a:t>Emissions</a:t>
            </a:r>
          </a:p>
          <a:p>
            <a:endParaRPr lang="en-US" sz="2800" dirty="0">
              <a:latin typeface="FreesiaUPC" panose="020B0604020202020204" pitchFamily="34" charset="-34"/>
              <a:cs typeface="FreesiaUPC" panose="020B0604020202020204" pitchFamily="34" charset="-34"/>
            </a:endParaRPr>
          </a:p>
          <a:p>
            <a:endParaRPr lang="en-US" sz="2800" dirty="0" smtClean="0">
              <a:latin typeface="FreesiaUPC" panose="020B0604020202020204" pitchFamily="34" charset="-34"/>
              <a:cs typeface="FreesiaUPC" panose="020B0604020202020204" pitchFamily="34" charset="-34"/>
            </a:endParaRPr>
          </a:p>
          <a:p>
            <a:endParaRPr lang="en-US" sz="2800" dirty="0" smtClean="0">
              <a:latin typeface="FreesiaUPC" panose="020B0604020202020204" pitchFamily="34" charset="-34"/>
              <a:cs typeface="FreesiaUPC" panose="020B0604020202020204" pitchFamily="34" charset="-34"/>
            </a:endParaRPr>
          </a:p>
        </p:txBody>
      </p:sp>
      <p:graphicFrame>
        <p:nvGraphicFramePr>
          <p:cNvPr id="12" name="Table 11"/>
          <p:cNvGraphicFramePr>
            <a:graphicFrameLocks noGrp="1"/>
          </p:cNvGraphicFramePr>
          <p:nvPr>
            <p:extLst>
              <p:ext uri="{D42A27DB-BD31-4B8C-83A1-F6EECF244321}">
                <p14:modId xmlns:p14="http://schemas.microsoft.com/office/powerpoint/2010/main" val="1770023052"/>
              </p:ext>
            </p:extLst>
          </p:nvPr>
        </p:nvGraphicFramePr>
        <p:xfrm>
          <a:off x="152400" y="2286000"/>
          <a:ext cx="5614416" cy="1752600"/>
        </p:xfrm>
        <a:graphic>
          <a:graphicData uri="http://schemas.openxmlformats.org/drawingml/2006/table">
            <a:tbl>
              <a:tblPr firstRow="1" bandRow="1">
                <a:tableStyleId>{2D5ABB26-0587-4C30-8999-92F81FD0307C}</a:tableStyleId>
              </a:tblPr>
              <a:tblGrid>
                <a:gridCol w="1845834"/>
                <a:gridCol w="3768582"/>
              </a:tblGrid>
              <a:tr h="370840">
                <a:tc>
                  <a:txBody>
                    <a:bodyPr/>
                    <a:lstStyle/>
                    <a:p>
                      <a:r>
                        <a:rPr lang="en-US" dirty="0" smtClean="0"/>
                        <a:t>WRF</a:t>
                      </a:r>
                      <a:r>
                        <a:rPr lang="en-US" baseline="0" dirty="0" smtClean="0"/>
                        <a:t> ARW v3.3.1</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err="1" smtClean="0"/>
                        <a:t>Kain</a:t>
                      </a:r>
                      <a:r>
                        <a:rPr lang="en-US" dirty="0" smtClean="0"/>
                        <a:t>-Fritsch cumulus</a:t>
                      </a:r>
                      <a:r>
                        <a:rPr lang="en-US" baseline="0" dirty="0" smtClean="0"/>
                        <a:t> parameterization</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ACM2 PBL scheme</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RRTM</a:t>
                      </a:r>
                      <a:r>
                        <a:rPr lang="en-US" baseline="0" dirty="0" smtClean="0"/>
                        <a:t> longwave radiation </a:t>
                      </a:r>
                      <a:endParaRPr lang="en-US"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err="1" smtClean="0"/>
                        <a:t>Pleim-Xiu</a:t>
                      </a:r>
                      <a:r>
                        <a:rPr lang="en-US" dirty="0" smtClean="0"/>
                        <a:t> LSM</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err="1" smtClean="0"/>
                        <a:t>Dudhia</a:t>
                      </a:r>
                      <a:r>
                        <a:rPr lang="en-US" baseline="0" dirty="0" smtClean="0"/>
                        <a:t> shortwave radiation</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36-km</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Morrison 2-moment microphysics</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178887824"/>
              </p:ext>
            </p:extLst>
          </p:nvPr>
        </p:nvGraphicFramePr>
        <p:xfrm>
          <a:off x="141183" y="4909810"/>
          <a:ext cx="4173910" cy="741680"/>
        </p:xfrm>
        <a:graphic>
          <a:graphicData uri="http://schemas.openxmlformats.org/drawingml/2006/table">
            <a:tbl>
              <a:tblPr firstRow="1" bandRow="1">
                <a:tableStyleId>{2D5ABB26-0587-4C30-8999-92F81FD0307C}</a:tableStyleId>
              </a:tblPr>
              <a:tblGrid>
                <a:gridCol w="2032372"/>
                <a:gridCol w="2141538"/>
              </a:tblGrid>
              <a:tr h="370840">
                <a:tc>
                  <a:txBody>
                    <a:bodyPr/>
                    <a:lstStyle/>
                    <a:p>
                      <a:r>
                        <a:rPr lang="en-US" dirty="0" smtClean="0"/>
                        <a:t>SMOKE v3.1</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NEI 2008</a:t>
                      </a:r>
                      <a:r>
                        <a:rPr lang="en-US" baseline="0" dirty="0" smtClean="0"/>
                        <a:t> Platform</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SAPRC99 speciation</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 source categories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14" name="Rectangle 13"/>
          <p:cNvSpPr/>
          <p:nvPr/>
        </p:nvSpPr>
        <p:spPr>
          <a:xfrm>
            <a:off x="4337764" y="4419600"/>
            <a:ext cx="1460656" cy="523220"/>
          </a:xfrm>
          <a:prstGeom prst="rect">
            <a:avLst/>
          </a:prstGeom>
        </p:spPr>
        <p:txBody>
          <a:bodyPr wrap="none">
            <a:spAutoFit/>
          </a:bodyPr>
          <a:lstStyle/>
          <a:p>
            <a:r>
              <a:rPr lang="en-US" sz="2800" b="1" dirty="0">
                <a:latin typeface="FreesiaUPC" panose="020B0604020202020204" pitchFamily="34" charset="-34"/>
                <a:cs typeface="FreesiaUPC" panose="020B0604020202020204" pitchFamily="34" charset="-34"/>
              </a:rPr>
              <a:t>CMAQ-DDM</a:t>
            </a:r>
          </a:p>
        </p:txBody>
      </p:sp>
      <p:graphicFrame>
        <p:nvGraphicFramePr>
          <p:cNvPr id="36" name="Table 35"/>
          <p:cNvGraphicFramePr>
            <a:graphicFrameLocks noGrp="1"/>
          </p:cNvGraphicFramePr>
          <p:nvPr>
            <p:extLst>
              <p:ext uri="{D42A27DB-BD31-4B8C-83A1-F6EECF244321}">
                <p14:modId xmlns:p14="http://schemas.microsoft.com/office/powerpoint/2010/main" val="2235098894"/>
              </p:ext>
            </p:extLst>
          </p:nvPr>
        </p:nvGraphicFramePr>
        <p:xfrm>
          <a:off x="4418495" y="4901905"/>
          <a:ext cx="4170493" cy="741680"/>
        </p:xfrm>
        <a:graphic>
          <a:graphicData uri="http://schemas.openxmlformats.org/drawingml/2006/table">
            <a:tbl>
              <a:tblPr firstRow="1" bandRow="1">
                <a:tableStyleId>{2D5ABB26-0587-4C30-8999-92F81FD0307C}</a:tableStyleId>
              </a:tblPr>
              <a:tblGrid>
                <a:gridCol w="1554417"/>
                <a:gridCol w="2616076"/>
              </a:tblGrid>
              <a:tr h="370840">
                <a:tc>
                  <a:txBody>
                    <a:bodyPr/>
                    <a:lstStyle/>
                    <a:p>
                      <a:r>
                        <a:rPr lang="en-US" dirty="0" smtClean="0"/>
                        <a:t>v5.0.2</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Aerosol module 6</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0840">
                <a:tc>
                  <a:txBody>
                    <a:bodyPr/>
                    <a:lstStyle/>
                    <a:p>
                      <a:r>
                        <a:rPr lang="en-US" dirty="0" smtClean="0"/>
                        <a:t>1</a:t>
                      </a:r>
                      <a:r>
                        <a:rPr lang="en-US" baseline="30000" dirty="0" smtClean="0"/>
                        <a:t>st</a:t>
                      </a:r>
                      <a:r>
                        <a:rPr lang="en-US" dirty="0" smtClean="0"/>
                        <a:t> order DDM</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SAPRC07tc</a:t>
                      </a:r>
                      <a:r>
                        <a:rPr lang="en-US" baseline="0" dirty="0" smtClean="0"/>
                        <a:t> mechanism</a:t>
                      </a:r>
                      <a:endParaRPr lang="en-US"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6147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6</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351248" y="-14932"/>
            <a:ext cx="2792752"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Study 1: Results </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grpSp>
        <p:nvGrpSpPr>
          <p:cNvPr id="16" name="Group 15"/>
          <p:cNvGrpSpPr/>
          <p:nvPr/>
        </p:nvGrpSpPr>
        <p:grpSpPr>
          <a:xfrm>
            <a:off x="5471395" y="687665"/>
            <a:ext cx="3520205" cy="152407"/>
            <a:chOff x="5303120" y="687665"/>
            <a:chExt cx="3520205" cy="152407"/>
          </a:xfrm>
        </p:grpSpPr>
        <p:sp>
          <p:nvSpPr>
            <p:cNvPr id="17" name="Oval 16"/>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6975" y="687670"/>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sp>
        <p:nvSpPr>
          <p:cNvPr id="33" name="Rectangle 32"/>
          <p:cNvSpPr/>
          <p:nvPr/>
        </p:nvSpPr>
        <p:spPr>
          <a:xfrm>
            <a:off x="1878795" y="1066800"/>
            <a:ext cx="5386411" cy="523220"/>
          </a:xfrm>
          <a:prstGeom prst="rect">
            <a:avLst/>
          </a:prstGeom>
        </p:spPr>
        <p:txBody>
          <a:bodyPr wrap="none">
            <a:spAutoFit/>
          </a:bodyPr>
          <a:lstStyle/>
          <a:p>
            <a:r>
              <a:rPr lang="en-US" sz="2800" b="1" dirty="0" smtClean="0">
                <a:latin typeface="FreesiaUPC" panose="020B0604020202020204" pitchFamily="34" charset="-34"/>
                <a:cs typeface="FreesiaUPC" panose="020B0604020202020204" pitchFamily="34" charset="-34"/>
              </a:rPr>
              <a:t>2007 Monthly-Averaged 8-hr Max Ozone (ppb) </a:t>
            </a:r>
            <a:endParaRPr lang="en-US" sz="2800" b="1" dirty="0">
              <a:latin typeface="FreesiaUPC" panose="020B0604020202020204" pitchFamily="34" charset="-34"/>
              <a:cs typeface="FreesiaUPC" panose="020B0604020202020204" pitchFamily="34" charset="-34"/>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2181" t="6606" r="22370" b="9732"/>
          <a:stretch/>
        </p:blipFill>
        <p:spPr>
          <a:xfrm>
            <a:off x="533401" y="1889759"/>
            <a:ext cx="1677943" cy="146076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1873" t="5645" r="22370" b="8289"/>
          <a:stretch/>
        </p:blipFill>
        <p:spPr>
          <a:xfrm>
            <a:off x="2552265" y="1887483"/>
            <a:ext cx="1745090" cy="14630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0950" t="6126" r="22370" b="6847"/>
          <a:stretch/>
        </p:blipFill>
        <p:spPr>
          <a:xfrm>
            <a:off x="4528839" y="1889760"/>
            <a:ext cx="1752918" cy="146304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10950" t="4202" r="4813" b="7808"/>
          <a:stretch/>
        </p:blipFill>
        <p:spPr>
          <a:xfrm>
            <a:off x="6496549" y="1887483"/>
            <a:ext cx="2190251" cy="1463040"/>
          </a:xfrm>
          <a:prstGeom prst="rect">
            <a:avLst/>
          </a:prstGeom>
        </p:spPr>
      </p:pic>
      <p:sp>
        <p:nvSpPr>
          <p:cNvPr id="8" name="TextBox 7"/>
          <p:cNvSpPr txBox="1"/>
          <p:nvPr/>
        </p:nvSpPr>
        <p:spPr>
          <a:xfrm>
            <a:off x="1067682" y="1534180"/>
            <a:ext cx="532518" cy="523220"/>
          </a:xfrm>
          <a:prstGeom prst="rect">
            <a:avLst/>
          </a:prstGeom>
          <a:noFill/>
        </p:spPr>
        <p:txBody>
          <a:bodyPr wrap="none" rtlCol="0">
            <a:spAutoFit/>
          </a:bodyPr>
          <a:lstStyle/>
          <a:p>
            <a:r>
              <a:rPr lang="en-US" sz="2800" dirty="0">
                <a:latin typeface="FreesiaUPC" panose="020B0604020202020204" pitchFamily="34" charset="-34"/>
                <a:cs typeface="FreesiaUPC" panose="020B0604020202020204" pitchFamily="34" charset="-34"/>
              </a:rPr>
              <a:t>Jan</a:t>
            </a:r>
          </a:p>
        </p:txBody>
      </p:sp>
      <p:sp>
        <p:nvSpPr>
          <p:cNvPr id="34" name="TextBox 33"/>
          <p:cNvSpPr txBox="1"/>
          <p:nvPr/>
        </p:nvSpPr>
        <p:spPr>
          <a:xfrm>
            <a:off x="3107449" y="1534180"/>
            <a:ext cx="550151"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Feb</a:t>
            </a:r>
            <a:endParaRPr lang="en-US" sz="2800" dirty="0">
              <a:latin typeface="FreesiaUPC" panose="020B0604020202020204" pitchFamily="34" charset="-34"/>
              <a:cs typeface="FreesiaUPC" panose="020B0604020202020204" pitchFamily="34" charset="-34"/>
            </a:endParaRPr>
          </a:p>
        </p:txBody>
      </p:sp>
      <p:sp>
        <p:nvSpPr>
          <p:cNvPr id="35" name="TextBox 34"/>
          <p:cNvSpPr txBox="1"/>
          <p:nvPr/>
        </p:nvSpPr>
        <p:spPr>
          <a:xfrm>
            <a:off x="5134392" y="1534180"/>
            <a:ext cx="580608"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Mar</a:t>
            </a:r>
            <a:endParaRPr lang="en-US" sz="2800" dirty="0">
              <a:latin typeface="FreesiaUPC" panose="020B0604020202020204" pitchFamily="34" charset="-34"/>
              <a:cs typeface="FreesiaUPC" panose="020B0604020202020204" pitchFamily="34" charset="-34"/>
            </a:endParaRPr>
          </a:p>
        </p:txBody>
      </p:sp>
      <p:sp>
        <p:nvSpPr>
          <p:cNvPr id="36" name="TextBox 35"/>
          <p:cNvSpPr txBox="1"/>
          <p:nvPr/>
        </p:nvSpPr>
        <p:spPr>
          <a:xfrm>
            <a:off x="7178109" y="1534180"/>
            <a:ext cx="518091"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Apr</a:t>
            </a:r>
            <a:endParaRPr lang="en-US" sz="2800" dirty="0">
              <a:latin typeface="FreesiaUPC" panose="020B0604020202020204" pitchFamily="34" charset="-34"/>
              <a:cs typeface="FreesiaUPC" panose="020B0604020202020204" pitchFamily="34" charset="-34"/>
            </a:endParaRPr>
          </a:p>
        </p:txBody>
      </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11259" t="6126" r="22369" b="8770"/>
          <a:stretch/>
        </p:blipFill>
        <p:spPr>
          <a:xfrm>
            <a:off x="551277" y="3642360"/>
            <a:ext cx="1660067" cy="1463040"/>
          </a:xfrm>
          <a:prstGeom prst="rect">
            <a:avLst/>
          </a:prstGeom>
        </p:spPr>
      </p:pic>
      <p:sp>
        <p:nvSpPr>
          <p:cNvPr id="37" name="TextBox 36"/>
          <p:cNvSpPr txBox="1"/>
          <p:nvPr/>
        </p:nvSpPr>
        <p:spPr>
          <a:xfrm>
            <a:off x="1067682" y="3276600"/>
            <a:ext cx="604653"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May</a:t>
            </a:r>
            <a:endParaRPr lang="en-US" sz="2800" dirty="0">
              <a:latin typeface="FreesiaUPC" panose="020B0604020202020204" pitchFamily="34" charset="-34"/>
              <a:cs typeface="FreesiaUPC" panose="020B0604020202020204" pitchFamily="34" charset="-34"/>
            </a:endParaRPr>
          </a:p>
        </p:txBody>
      </p:sp>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11259" t="6126" r="22369" b="6366"/>
          <a:stretch/>
        </p:blipFill>
        <p:spPr>
          <a:xfrm>
            <a:off x="2550027" y="3657600"/>
            <a:ext cx="1717173" cy="1447800"/>
          </a:xfrm>
          <a:prstGeom prst="rect">
            <a:avLst/>
          </a:prstGeom>
        </p:spPr>
      </p:pic>
      <p:sp>
        <p:nvSpPr>
          <p:cNvPr id="38" name="TextBox 37"/>
          <p:cNvSpPr txBox="1"/>
          <p:nvPr/>
        </p:nvSpPr>
        <p:spPr>
          <a:xfrm>
            <a:off x="3125082" y="3286780"/>
            <a:ext cx="532518"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Jun</a:t>
            </a:r>
            <a:endParaRPr lang="en-US" sz="2800" dirty="0">
              <a:latin typeface="FreesiaUPC" panose="020B0604020202020204" pitchFamily="34" charset="-34"/>
              <a:cs typeface="FreesiaUPC" panose="020B0604020202020204" pitchFamily="34" charset="-34"/>
            </a:endParaRPr>
          </a:p>
        </p:txBody>
      </p:sp>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l="10643" t="6126" r="22370" b="7808"/>
          <a:stretch/>
        </p:blipFill>
        <p:spPr>
          <a:xfrm>
            <a:off x="4543923" y="3642360"/>
            <a:ext cx="1670881" cy="1463040"/>
          </a:xfrm>
          <a:prstGeom prst="rect">
            <a:avLst/>
          </a:prstGeom>
        </p:spPr>
      </p:pic>
      <p:sp>
        <p:nvSpPr>
          <p:cNvPr id="39" name="TextBox 38"/>
          <p:cNvSpPr txBox="1"/>
          <p:nvPr/>
        </p:nvSpPr>
        <p:spPr>
          <a:xfrm>
            <a:off x="5105400" y="3286780"/>
            <a:ext cx="461986"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Jul</a:t>
            </a:r>
            <a:endParaRPr lang="en-US" sz="2800" dirty="0">
              <a:latin typeface="FreesiaUPC" panose="020B0604020202020204" pitchFamily="34" charset="-34"/>
              <a:cs typeface="FreesiaUPC" panose="020B0604020202020204" pitchFamily="34" charset="-34"/>
            </a:endParaRPr>
          </a:p>
        </p:txBody>
      </p:sp>
      <p:pic>
        <p:nvPicPr>
          <p:cNvPr id="15" name="Picture 14"/>
          <p:cNvPicPr>
            <a:picLocks noChangeAspect="1"/>
          </p:cNvPicPr>
          <p:nvPr/>
        </p:nvPicPr>
        <p:blipFill rotWithShape="1">
          <a:blip r:embed="rId11">
            <a:extLst>
              <a:ext uri="{28A0092B-C50C-407E-A947-70E740481C1C}">
                <a14:useLocalDpi xmlns:a14="http://schemas.microsoft.com/office/drawing/2010/main" val="0"/>
              </a:ext>
            </a:extLst>
          </a:blip>
          <a:srcRect l="11566" t="5645" r="5305" b="8289"/>
          <a:stretch/>
        </p:blipFill>
        <p:spPr>
          <a:xfrm>
            <a:off x="6477000" y="3642360"/>
            <a:ext cx="2209800" cy="1463040"/>
          </a:xfrm>
          <a:prstGeom prst="rect">
            <a:avLst/>
          </a:prstGeom>
        </p:spPr>
      </p:pic>
      <p:sp>
        <p:nvSpPr>
          <p:cNvPr id="40" name="TextBox 39"/>
          <p:cNvSpPr txBox="1"/>
          <p:nvPr/>
        </p:nvSpPr>
        <p:spPr>
          <a:xfrm>
            <a:off x="7136431" y="3286780"/>
            <a:ext cx="559769"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Aug</a:t>
            </a:r>
            <a:endParaRPr lang="en-US" sz="2800" dirty="0">
              <a:latin typeface="FreesiaUPC" panose="020B0604020202020204" pitchFamily="34" charset="-34"/>
              <a:cs typeface="FreesiaUPC" panose="020B0604020202020204" pitchFamily="34" charset="-34"/>
            </a:endParaRPr>
          </a:p>
        </p:txBody>
      </p:sp>
      <p:sp>
        <p:nvSpPr>
          <p:cNvPr id="43" name="Right Arrow 42"/>
          <p:cNvSpPr/>
          <p:nvPr/>
        </p:nvSpPr>
        <p:spPr>
          <a:xfrm>
            <a:off x="83249" y="4191000"/>
            <a:ext cx="450152"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12">
            <a:extLst>
              <a:ext uri="{28A0092B-C50C-407E-A947-70E740481C1C}">
                <a14:useLocalDpi xmlns:a14="http://schemas.microsoft.com/office/drawing/2010/main" val="0"/>
              </a:ext>
            </a:extLst>
          </a:blip>
          <a:srcRect l="11566" t="5163" r="22370" b="9731"/>
          <a:stretch/>
        </p:blipFill>
        <p:spPr>
          <a:xfrm>
            <a:off x="533401" y="5410200"/>
            <a:ext cx="1665000" cy="1371600"/>
          </a:xfrm>
          <a:prstGeom prst="rect">
            <a:avLst/>
          </a:prstGeom>
        </p:spPr>
      </p:pic>
      <p:sp>
        <p:nvSpPr>
          <p:cNvPr id="45" name="TextBox 44"/>
          <p:cNvSpPr txBox="1"/>
          <p:nvPr/>
        </p:nvSpPr>
        <p:spPr>
          <a:xfrm>
            <a:off x="1070045" y="5029200"/>
            <a:ext cx="583814"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Sep</a:t>
            </a:r>
            <a:endParaRPr lang="en-US" sz="2800" dirty="0">
              <a:latin typeface="FreesiaUPC" panose="020B0604020202020204" pitchFamily="34" charset="-34"/>
              <a:cs typeface="FreesiaUPC" panose="020B0604020202020204" pitchFamily="34" charset="-34"/>
            </a:endParaRPr>
          </a:p>
        </p:txBody>
      </p:sp>
      <p:pic>
        <p:nvPicPr>
          <p:cNvPr id="46" name="Picture 45"/>
          <p:cNvPicPr>
            <a:picLocks noChangeAspect="1"/>
          </p:cNvPicPr>
          <p:nvPr/>
        </p:nvPicPr>
        <p:blipFill rotWithShape="1">
          <a:blip r:embed="rId13">
            <a:extLst>
              <a:ext uri="{28A0092B-C50C-407E-A947-70E740481C1C}">
                <a14:useLocalDpi xmlns:a14="http://schemas.microsoft.com/office/drawing/2010/main" val="0"/>
              </a:ext>
            </a:extLst>
          </a:blip>
          <a:srcRect l="10643" t="5164" r="22369" b="8289"/>
          <a:stretch/>
        </p:blipFill>
        <p:spPr>
          <a:xfrm>
            <a:off x="2550027" y="5394960"/>
            <a:ext cx="1660111" cy="1371600"/>
          </a:xfrm>
          <a:prstGeom prst="rect">
            <a:avLst/>
          </a:prstGeom>
        </p:spPr>
      </p:pic>
      <p:sp>
        <p:nvSpPr>
          <p:cNvPr id="47" name="TextBox 46"/>
          <p:cNvSpPr txBox="1"/>
          <p:nvPr/>
        </p:nvSpPr>
        <p:spPr>
          <a:xfrm>
            <a:off x="3143512" y="5039380"/>
            <a:ext cx="527709"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Oct</a:t>
            </a:r>
            <a:endParaRPr lang="en-US" sz="2800" dirty="0">
              <a:latin typeface="FreesiaUPC" panose="020B0604020202020204" pitchFamily="34" charset="-34"/>
              <a:cs typeface="FreesiaUPC" panose="020B0604020202020204" pitchFamily="34" charset="-34"/>
            </a:endParaRPr>
          </a:p>
        </p:txBody>
      </p:sp>
      <p:pic>
        <p:nvPicPr>
          <p:cNvPr id="48" name="Picture 47"/>
          <p:cNvPicPr>
            <a:picLocks noChangeAspect="1"/>
          </p:cNvPicPr>
          <p:nvPr/>
        </p:nvPicPr>
        <p:blipFill rotWithShape="1">
          <a:blip r:embed="rId14">
            <a:extLst>
              <a:ext uri="{28A0092B-C50C-407E-A947-70E740481C1C}">
                <a14:useLocalDpi xmlns:a14="http://schemas.microsoft.com/office/drawing/2010/main" val="0"/>
              </a:ext>
            </a:extLst>
          </a:blip>
          <a:srcRect l="12732" t="4363" r="23748" b="7047"/>
          <a:stretch/>
        </p:blipFill>
        <p:spPr>
          <a:xfrm>
            <a:off x="4591673" y="5394960"/>
            <a:ext cx="1537854" cy="1371600"/>
          </a:xfrm>
          <a:prstGeom prst="rect">
            <a:avLst/>
          </a:prstGeom>
        </p:spPr>
      </p:pic>
      <p:sp>
        <p:nvSpPr>
          <p:cNvPr id="49" name="TextBox 48"/>
          <p:cNvSpPr txBox="1"/>
          <p:nvPr/>
        </p:nvSpPr>
        <p:spPr>
          <a:xfrm>
            <a:off x="5029200" y="5039380"/>
            <a:ext cx="570990"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Nov</a:t>
            </a:r>
            <a:endParaRPr lang="en-US" sz="2800" dirty="0">
              <a:latin typeface="FreesiaUPC" panose="020B0604020202020204" pitchFamily="34" charset="-34"/>
              <a:cs typeface="FreesiaUPC" panose="020B0604020202020204" pitchFamily="34" charset="-34"/>
            </a:endParaRPr>
          </a:p>
        </p:txBody>
      </p:sp>
      <p:pic>
        <p:nvPicPr>
          <p:cNvPr id="50" name="Picture 49"/>
          <p:cNvPicPr>
            <a:picLocks noChangeAspect="1"/>
          </p:cNvPicPr>
          <p:nvPr/>
        </p:nvPicPr>
        <p:blipFill rotWithShape="1">
          <a:blip r:embed="rId15">
            <a:extLst>
              <a:ext uri="{28A0092B-C50C-407E-A947-70E740481C1C}">
                <a14:useLocalDpi xmlns:a14="http://schemas.microsoft.com/office/drawing/2010/main" val="0"/>
              </a:ext>
            </a:extLst>
          </a:blip>
          <a:srcRect l="11873" t="5163" r="7797" b="8289"/>
          <a:stretch/>
        </p:blipFill>
        <p:spPr>
          <a:xfrm>
            <a:off x="6477000" y="5410200"/>
            <a:ext cx="2133600" cy="1371600"/>
          </a:xfrm>
          <a:prstGeom prst="rect">
            <a:avLst/>
          </a:prstGeom>
        </p:spPr>
      </p:pic>
      <p:sp>
        <p:nvSpPr>
          <p:cNvPr id="51" name="TextBox 50"/>
          <p:cNvSpPr txBox="1"/>
          <p:nvPr/>
        </p:nvSpPr>
        <p:spPr>
          <a:xfrm>
            <a:off x="7086600" y="5029200"/>
            <a:ext cx="579005"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Dec</a:t>
            </a:r>
            <a:endParaRPr lang="en-US" sz="2800" dirty="0">
              <a:latin typeface="FreesiaUPC" panose="020B0604020202020204" pitchFamily="34" charset="-34"/>
              <a:cs typeface="FreesiaUPC" panose="020B0604020202020204" pitchFamily="34" charset="-34"/>
            </a:endParaRPr>
          </a:p>
        </p:txBody>
      </p:sp>
    </p:spTree>
    <p:extLst>
      <p:ext uri="{BB962C8B-B14F-4D97-AF65-F5344CB8AC3E}">
        <p14:creationId xmlns:p14="http://schemas.microsoft.com/office/powerpoint/2010/main" val="137042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7</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351248" y="-14932"/>
            <a:ext cx="2792752"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Study 1: Results </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sp>
        <p:nvSpPr>
          <p:cNvPr id="8" name="TextBox 7"/>
          <p:cNvSpPr txBox="1"/>
          <p:nvPr/>
        </p:nvSpPr>
        <p:spPr>
          <a:xfrm>
            <a:off x="1523338" y="1534180"/>
            <a:ext cx="604653"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May</a:t>
            </a:r>
            <a:endParaRPr lang="en-US" sz="2800" dirty="0">
              <a:latin typeface="FreesiaUPC" panose="020B0604020202020204" pitchFamily="34" charset="-34"/>
              <a:cs typeface="FreesiaUPC" panose="020B0604020202020204" pitchFamily="34" charset="-34"/>
            </a:endParaRPr>
          </a:p>
        </p:txBody>
      </p:sp>
      <p:sp>
        <p:nvSpPr>
          <p:cNvPr id="34" name="TextBox 33"/>
          <p:cNvSpPr txBox="1"/>
          <p:nvPr/>
        </p:nvSpPr>
        <p:spPr>
          <a:xfrm>
            <a:off x="3376822" y="1534180"/>
            <a:ext cx="532518"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Jun</a:t>
            </a:r>
            <a:endParaRPr lang="en-US" sz="2800" dirty="0">
              <a:latin typeface="FreesiaUPC" panose="020B0604020202020204" pitchFamily="34" charset="-34"/>
              <a:cs typeface="FreesiaUPC" panose="020B0604020202020204" pitchFamily="34" charset="-34"/>
            </a:endParaRPr>
          </a:p>
        </p:txBody>
      </p:sp>
      <p:sp>
        <p:nvSpPr>
          <p:cNvPr id="35" name="TextBox 34"/>
          <p:cNvSpPr txBox="1"/>
          <p:nvPr/>
        </p:nvSpPr>
        <p:spPr>
          <a:xfrm>
            <a:off x="5286792" y="1534180"/>
            <a:ext cx="461986"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Jul</a:t>
            </a:r>
            <a:endParaRPr lang="en-US" sz="2800" dirty="0">
              <a:latin typeface="FreesiaUPC" panose="020B0604020202020204" pitchFamily="34" charset="-34"/>
              <a:cs typeface="FreesiaUPC" panose="020B0604020202020204" pitchFamily="34" charset="-34"/>
            </a:endParaRPr>
          </a:p>
        </p:txBody>
      </p:sp>
      <p:sp>
        <p:nvSpPr>
          <p:cNvPr id="36" name="TextBox 35"/>
          <p:cNvSpPr txBox="1"/>
          <p:nvPr/>
        </p:nvSpPr>
        <p:spPr>
          <a:xfrm>
            <a:off x="7162800" y="1534180"/>
            <a:ext cx="559769"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Aug</a:t>
            </a:r>
            <a:endParaRPr lang="en-US" sz="2800" dirty="0">
              <a:latin typeface="FreesiaUPC" panose="020B0604020202020204" pitchFamily="34" charset="-34"/>
              <a:cs typeface="FreesiaUPC" panose="020B0604020202020204" pitchFamily="34" charset="-34"/>
            </a:endParaRPr>
          </a:p>
        </p:txBody>
      </p:sp>
      <p:sp>
        <p:nvSpPr>
          <p:cNvPr id="53" name="TextBox 52"/>
          <p:cNvSpPr txBox="1"/>
          <p:nvPr/>
        </p:nvSpPr>
        <p:spPr>
          <a:xfrm>
            <a:off x="-19613" y="2209800"/>
            <a:ext cx="1010213" cy="830997"/>
          </a:xfrm>
          <a:prstGeom prst="rect">
            <a:avLst/>
          </a:prstGeom>
          <a:noFill/>
        </p:spPr>
        <p:txBody>
          <a:bodyPr wrap="none" rtlCol="0">
            <a:spAutoFit/>
          </a:bodyPr>
          <a:lstStyle/>
          <a:p>
            <a:pPr algn="ctr"/>
            <a:r>
              <a:rPr lang="en-US" sz="2400" dirty="0" smtClean="0">
                <a:latin typeface="FreesiaUPC" panose="020B0604020202020204" pitchFamily="34" charset="-34"/>
                <a:cs typeface="FreesiaUPC" panose="020B0604020202020204" pitchFamily="34" charset="-34"/>
              </a:rPr>
              <a:t>On-road </a:t>
            </a:r>
          </a:p>
          <a:p>
            <a:pPr algn="ctr"/>
            <a:r>
              <a:rPr lang="en-US" sz="2400" dirty="0" smtClean="0">
                <a:latin typeface="FreesiaUPC" panose="020B0604020202020204" pitchFamily="34" charset="-34"/>
                <a:cs typeface="FreesiaUPC" panose="020B0604020202020204" pitchFamily="34" charset="-34"/>
              </a:rPr>
              <a:t>Gas</a:t>
            </a:r>
            <a:endParaRPr lang="en-US" sz="2400" dirty="0">
              <a:latin typeface="FreesiaUPC" panose="020B0604020202020204" pitchFamily="34" charset="-34"/>
              <a:cs typeface="FreesiaUPC" panose="020B0604020202020204" pitchFamily="34" charset="-34"/>
            </a:endParaRPr>
          </a:p>
        </p:txBody>
      </p:sp>
      <p:sp>
        <p:nvSpPr>
          <p:cNvPr id="54" name="TextBox 53"/>
          <p:cNvSpPr txBox="1"/>
          <p:nvPr/>
        </p:nvSpPr>
        <p:spPr>
          <a:xfrm>
            <a:off x="-23431" y="3893403"/>
            <a:ext cx="1010213" cy="830997"/>
          </a:xfrm>
          <a:prstGeom prst="rect">
            <a:avLst/>
          </a:prstGeom>
          <a:noFill/>
        </p:spPr>
        <p:txBody>
          <a:bodyPr wrap="none" rtlCol="0">
            <a:spAutoFit/>
          </a:bodyPr>
          <a:lstStyle/>
          <a:p>
            <a:pPr algn="ctr"/>
            <a:r>
              <a:rPr lang="en-US" sz="2400" dirty="0" smtClean="0">
                <a:latin typeface="FreesiaUPC" panose="020B0604020202020204" pitchFamily="34" charset="-34"/>
                <a:cs typeface="FreesiaUPC" panose="020B0604020202020204" pitchFamily="34" charset="-34"/>
              </a:rPr>
              <a:t>On-road </a:t>
            </a:r>
          </a:p>
          <a:p>
            <a:pPr algn="ctr"/>
            <a:r>
              <a:rPr lang="en-US" sz="2400" dirty="0" smtClean="0">
                <a:latin typeface="FreesiaUPC" panose="020B0604020202020204" pitchFamily="34" charset="-34"/>
                <a:cs typeface="FreesiaUPC" panose="020B0604020202020204" pitchFamily="34" charset="-34"/>
              </a:rPr>
              <a:t>Diesel</a:t>
            </a:r>
            <a:endParaRPr lang="en-US" sz="2400" dirty="0">
              <a:latin typeface="FreesiaUPC" panose="020B0604020202020204" pitchFamily="34" charset="-34"/>
              <a:cs typeface="FreesiaUPC" panose="020B0604020202020204" pitchFamily="34" charset="-34"/>
            </a:endParaRPr>
          </a:p>
        </p:txBody>
      </p:sp>
      <p:sp>
        <p:nvSpPr>
          <p:cNvPr id="55" name="TextBox 54"/>
          <p:cNvSpPr txBox="1"/>
          <p:nvPr/>
        </p:nvSpPr>
        <p:spPr>
          <a:xfrm>
            <a:off x="193775" y="5722203"/>
            <a:ext cx="575800" cy="461665"/>
          </a:xfrm>
          <a:prstGeom prst="rect">
            <a:avLst/>
          </a:prstGeom>
          <a:noFill/>
        </p:spPr>
        <p:txBody>
          <a:bodyPr wrap="none" rtlCol="0">
            <a:spAutoFit/>
          </a:bodyPr>
          <a:lstStyle/>
          <a:p>
            <a:pPr algn="ctr"/>
            <a:r>
              <a:rPr lang="en-US" sz="2400" dirty="0" smtClean="0">
                <a:latin typeface="FreesiaUPC" panose="020B0604020202020204" pitchFamily="34" charset="-34"/>
                <a:cs typeface="FreesiaUPC" panose="020B0604020202020204" pitchFamily="34" charset="-34"/>
              </a:rPr>
              <a:t>Coal</a:t>
            </a:r>
            <a:endParaRPr lang="en-US" sz="2400" dirty="0">
              <a:latin typeface="FreesiaUPC" panose="020B0604020202020204" pitchFamily="34" charset="-34"/>
              <a:cs typeface="FreesiaUPC" panose="020B0604020202020204" pitchFamily="34" charset="-34"/>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515" t="7047" r="22370" b="8289"/>
          <a:stretch/>
        </p:blipFill>
        <p:spPr>
          <a:xfrm>
            <a:off x="990600" y="1981200"/>
            <a:ext cx="1700283" cy="13716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0515" t="7047" r="22370" b="8289"/>
          <a:stretch/>
        </p:blipFill>
        <p:spPr>
          <a:xfrm>
            <a:off x="2819399" y="1981200"/>
            <a:ext cx="1700283" cy="1371600"/>
          </a:xfrm>
          <a:prstGeom prst="rect">
            <a:avLst/>
          </a:prstGeom>
        </p:spPr>
      </p:pic>
      <p:pic>
        <p:nvPicPr>
          <p:cNvPr id="41" name="Picture 40"/>
          <p:cNvPicPr>
            <a:picLocks noChangeAspect="1"/>
          </p:cNvPicPr>
          <p:nvPr/>
        </p:nvPicPr>
        <p:blipFill rotWithShape="1">
          <a:blip r:embed="rId6">
            <a:extLst>
              <a:ext uri="{28A0092B-C50C-407E-A947-70E740481C1C}">
                <a14:useLocalDpi xmlns:a14="http://schemas.microsoft.com/office/drawing/2010/main" val="0"/>
              </a:ext>
            </a:extLst>
          </a:blip>
          <a:srcRect l="10515" t="7047" r="22370" b="7808"/>
          <a:stretch/>
        </p:blipFill>
        <p:spPr>
          <a:xfrm>
            <a:off x="4633919" y="1981200"/>
            <a:ext cx="1733285" cy="1371600"/>
          </a:xfrm>
          <a:prstGeom prst="rect">
            <a:avLst/>
          </a:prstGeom>
        </p:spPr>
      </p:pic>
      <p:pic>
        <p:nvPicPr>
          <p:cNvPr id="42" name="Picture 41"/>
          <p:cNvPicPr>
            <a:picLocks noChangeAspect="1"/>
          </p:cNvPicPr>
          <p:nvPr/>
        </p:nvPicPr>
        <p:blipFill rotWithShape="1">
          <a:blip r:embed="rId7">
            <a:extLst>
              <a:ext uri="{28A0092B-C50C-407E-A947-70E740481C1C}">
                <a14:useLocalDpi xmlns:a14="http://schemas.microsoft.com/office/drawing/2010/main" val="0"/>
              </a:ext>
            </a:extLst>
          </a:blip>
          <a:srcRect l="10515" t="1677" r="8770" b="4363"/>
          <a:stretch/>
        </p:blipFill>
        <p:spPr>
          <a:xfrm>
            <a:off x="6553200" y="1905000"/>
            <a:ext cx="1965361" cy="1539240"/>
          </a:xfrm>
          <a:prstGeom prst="rect">
            <a:avLst/>
          </a:prstGeom>
        </p:spPr>
      </p:pic>
      <p:pic>
        <p:nvPicPr>
          <p:cNvPr id="56" name="Picture 55"/>
          <p:cNvPicPr>
            <a:picLocks noChangeAspect="1"/>
          </p:cNvPicPr>
          <p:nvPr/>
        </p:nvPicPr>
        <p:blipFill rotWithShape="1">
          <a:blip r:embed="rId8">
            <a:extLst>
              <a:ext uri="{28A0092B-C50C-407E-A947-70E740481C1C}">
                <a14:useLocalDpi xmlns:a14="http://schemas.microsoft.com/office/drawing/2010/main" val="0"/>
              </a:ext>
            </a:extLst>
          </a:blip>
          <a:srcRect l="10515" t="7047" r="22370" b="9250"/>
          <a:stretch/>
        </p:blipFill>
        <p:spPr>
          <a:xfrm>
            <a:off x="990600" y="3657600"/>
            <a:ext cx="1719817" cy="1371600"/>
          </a:xfrm>
          <a:prstGeom prst="rect">
            <a:avLst/>
          </a:prstGeom>
        </p:spPr>
      </p:pic>
      <p:pic>
        <p:nvPicPr>
          <p:cNvPr id="57" name="Picture 56"/>
          <p:cNvPicPr>
            <a:picLocks noChangeAspect="1"/>
          </p:cNvPicPr>
          <p:nvPr/>
        </p:nvPicPr>
        <p:blipFill rotWithShape="1">
          <a:blip r:embed="rId9">
            <a:extLst>
              <a:ext uri="{28A0092B-C50C-407E-A947-70E740481C1C}">
                <a14:useLocalDpi xmlns:a14="http://schemas.microsoft.com/office/drawing/2010/main" val="0"/>
              </a:ext>
            </a:extLst>
          </a:blip>
          <a:srcRect l="10515" t="7047" r="22370" b="8769"/>
          <a:stretch/>
        </p:blipFill>
        <p:spPr>
          <a:xfrm>
            <a:off x="2819399" y="3657600"/>
            <a:ext cx="1709994" cy="1371600"/>
          </a:xfrm>
          <a:prstGeom prst="rect">
            <a:avLst/>
          </a:prstGeom>
        </p:spPr>
      </p:pic>
      <p:pic>
        <p:nvPicPr>
          <p:cNvPr id="58" name="Picture 57"/>
          <p:cNvPicPr>
            <a:picLocks noChangeAspect="1"/>
          </p:cNvPicPr>
          <p:nvPr/>
        </p:nvPicPr>
        <p:blipFill rotWithShape="1">
          <a:blip r:embed="rId10">
            <a:extLst>
              <a:ext uri="{28A0092B-C50C-407E-A947-70E740481C1C}">
                <a14:useLocalDpi xmlns:a14="http://schemas.microsoft.com/office/drawing/2010/main" val="0"/>
              </a:ext>
            </a:extLst>
          </a:blip>
          <a:srcRect l="10515" t="7047" r="22370" b="8769"/>
          <a:stretch/>
        </p:blipFill>
        <p:spPr>
          <a:xfrm>
            <a:off x="4651687" y="3657600"/>
            <a:ext cx="1709994" cy="1371600"/>
          </a:xfrm>
          <a:prstGeom prst="rect">
            <a:avLst/>
          </a:prstGeom>
        </p:spPr>
      </p:pic>
      <p:pic>
        <p:nvPicPr>
          <p:cNvPr id="59" name="Picture 58"/>
          <p:cNvPicPr>
            <a:picLocks noChangeAspect="1"/>
          </p:cNvPicPr>
          <p:nvPr/>
        </p:nvPicPr>
        <p:blipFill rotWithShape="1">
          <a:blip r:embed="rId7">
            <a:extLst>
              <a:ext uri="{28A0092B-C50C-407E-A947-70E740481C1C}">
                <a14:useLocalDpi xmlns:a14="http://schemas.microsoft.com/office/drawing/2010/main" val="0"/>
              </a:ext>
            </a:extLst>
          </a:blip>
          <a:srcRect l="10515" t="1678" r="8770" b="9251"/>
          <a:stretch/>
        </p:blipFill>
        <p:spPr>
          <a:xfrm>
            <a:off x="6553200" y="3566160"/>
            <a:ext cx="1965361" cy="1463040"/>
          </a:xfrm>
          <a:prstGeom prst="rect">
            <a:avLst/>
          </a:prstGeom>
        </p:spPr>
      </p:pic>
      <p:pic>
        <p:nvPicPr>
          <p:cNvPr id="60" name="Picture 59"/>
          <p:cNvPicPr>
            <a:picLocks noChangeAspect="1"/>
          </p:cNvPicPr>
          <p:nvPr/>
        </p:nvPicPr>
        <p:blipFill rotWithShape="1">
          <a:blip r:embed="rId11">
            <a:extLst>
              <a:ext uri="{28A0092B-C50C-407E-A947-70E740481C1C}">
                <a14:useLocalDpi xmlns:a14="http://schemas.microsoft.com/office/drawing/2010/main" val="0"/>
              </a:ext>
            </a:extLst>
          </a:blip>
          <a:srcRect l="10515" t="7048" r="23488" b="4362"/>
          <a:stretch/>
        </p:blipFill>
        <p:spPr>
          <a:xfrm>
            <a:off x="986782" y="5334000"/>
            <a:ext cx="1704365" cy="1463040"/>
          </a:xfrm>
          <a:prstGeom prst="rect">
            <a:avLst/>
          </a:prstGeom>
        </p:spPr>
      </p:pic>
      <p:pic>
        <p:nvPicPr>
          <p:cNvPr id="61" name="Picture 60"/>
          <p:cNvPicPr>
            <a:picLocks noChangeAspect="1"/>
          </p:cNvPicPr>
          <p:nvPr/>
        </p:nvPicPr>
        <p:blipFill rotWithShape="1">
          <a:blip r:embed="rId12">
            <a:extLst>
              <a:ext uri="{28A0092B-C50C-407E-A947-70E740481C1C}">
                <a14:useLocalDpi xmlns:a14="http://schemas.microsoft.com/office/drawing/2010/main" val="0"/>
              </a:ext>
            </a:extLst>
          </a:blip>
          <a:srcRect l="10515" t="7047" r="23488" b="8769"/>
          <a:stretch/>
        </p:blipFill>
        <p:spPr>
          <a:xfrm>
            <a:off x="2814301" y="5328994"/>
            <a:ext cx="1681499" cy="1452805"/>
          </a:xfrm>
          <a:prstGeom prst="rect">
            <a:avLst/>
          </a:prstGeom>
        </p:spPr>
      </p:pic>
      <p:pic>
        <p:nvPicPr>
          <p:cNvPr id="62" name="Picture 61"/>
          <p:cNvPicPr>
            <a:picLocks noChangeAspect="1"/>
          </p:cNvPicPr>
          <p:nvPr/>
        </p:nvPicPr>
        <p:blipFill rotWithShape="1">
          <a:blip r:embed="rId13">
            <a:extLst>
              <a:ext uri="{28A0092B-C50C-407E-A947-70E740481C1C}">
                <a14:useLocalDpi xmlns:a14="http://schemas.microsoft.com/office/drawing/2010/main" val="0"/>
              </a:ext>
            </a:extLst>
          </a:blip>
          <a:srcRect l="10515" t="7047" r="22370" b="7808"/>
          <a:stretch/>
        </p:blipFill>
        <p:spPr>
          <a:xfrm>
            <a:off x="4648200" y="5334000"/>
            <a:ext cx="1803393" cy="1463040"/>
          </a:xfrm>
          <a:prstGeom prst="rect">
            <a:avLst/>
          </a:prstGeom>
        </p:spPr>
      </p:pic>
      <p:pic>
        <p:nvPicPr>
          <p:cNvPr id="63" name="Picture 62"/>
          <p:cNvPicPr>
            <a:picLocks noChangeAspect="1"/>
          </p:cNvPicPr>
          <p:nvPr/>
        </p:nvPicPr>
        <p:blipFill rotWithShape="1">
          <a:blip r:embed="rId14">
            <a:extLst>
              <a:ext uri="{28A0092B-C50C-407E-A947-70E740481C1C}">
                <a14:useLocalDpi xmlns:a14="http://schemas.microsoft.com/office/drawing/2010/main" val="0"/>
              </a:ext>
            </a:extLst>
          </a:blip>
          <a:srcRect l="10515" t="1678" r="9680" b="4362"/>
          <a:stretch/>
        </p:blipFill>
        <p:spPr>
          <a:xfrm>
            <a:off x="6552063" y="5242560"/>
            <a:ext cx="1943196" cy="1615440"/>
          </a:xfrm>
          <a:prstGeom prst="rect">
            <a:avLst/>
          </a:prstGeom>
        </p:spPr>
      </p:pic>
      <p:grpSp>
        <p:nvGrpSpPr>
          <p:cNvPr id="96" name="Group 95"/>
          <p:cNvGrpSpPr/>
          <p:nvPr/>
        </p:nvGrpSpPr>
        <p:grpSpPr>
          <a:xfrm>
            <a:off x="5471395" y="687665"/>
            <a:ext cx="3520205" cy="152407"/>
            <a:chOff x="5303120" y="687665"/>
            <a:chExt cx="3520205" cy="152407"/>
          </a:xfrm>
        </p:grpSpPr>
        <p:sp>
          <p:nvSpPr>
            <p:cNvPr id="97" name="Oval 96"/>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515100" y="687669"/>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693374" y="1066800"/>
            <a:ext cx="7757252" cy="523220"/>
          </a:xfrm>
          <a:prstGeom prst="rect">
            <a:avLst/>
          </a:prstGeom>
        </p:spPr>
        <p:txBody>
          <a:bodyPr wrap="none">
            <a:spAutoFit/>
          </a:bodyPr>
          <a:lstStyle/>
          <a:p>
            <a:r>
              <a:rPr lang="en-US" sz="2800" b="1" dirty="0" smtClean="0">
                <a:latin typeface="FreesiaUPC" panose="020B0604020202020204" pitchFamily="34" charset="-34"/>
                <a:cs typeface="FreesiaUPC" panose="020B0604020202020204" pitchFamily="34" charset="-34"/>
              </a:rPr>
              <a:t>2007 Monthly-Averaged 8-hr Max 1</a:t>
            </a:r>
            <a:r>
              <a:rPr lang="en-US" sz="2800" b="1" baseline="30000" dirty="0" smtClean="0">
                <a:latin typeface="FreesiaUPC" panose="020B0604020202020204" pitchFamily="34" charset="-34"/>
                <a:cs typeface="FreesiaUPC" panose="020B0604020202020204" pitchFamily="34" charset="-34"/>
              </a:rPr>
              <a:t>st</a:t>
            </a:r>
            <a:r>
              <a:rPr lang="en-US" sz="2800" b="1" dirty="0" smtClean="0">
                <a:latin typeface="FreesiaUPC" panose="020B0604020202020204" pitchFamily="34" charset="-34"/>
                <a:cs typeface="FreesiaUPC" panose="020B0604020202020204" pitchFamily="34" charset="-34"/>
              </a:rPr>
              <a:t>-order Ozone Sensitivities (ppb) </a:t>
            </a:r>
            <a:endParaRPr lang="en-US" sz="2800" b="1" dirty="0">
              <a:latin typeface="FreesiaUPC" panose="020B0604020202020204" pitchFamily="34" charset="-34"/>
              <a:cs typeface="FreesiaUPC" panose="020B0604020202020204" pitchFamily="34" charset="-34"/>
            </a:endParaRPr>
          </a:p>
        </p:txBody>
      </p:sp>
    </p:spTree>
    <p:extLst>
      <p:ext uri="{BB962C8B-B14F-4D97-AF65-F5344CB8AC3E}">
        <p14:creationId xmlns:p14="http://schemas.microsoft.com/office/powerpoint/2010/main" val="417457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8</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351248" y="-14932"/>
            <a:ext cx="2792752"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Study 1: Results </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pic>
        <p:nvPicPr>
          <p:cNvPr id="32" name="Picture 3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sp>
        <p:nvSpPr>
          <p:cNvPr id="33" name="Rectangle 32"/>
          <p:cNvSpPr/>
          <p:nvPr/>
        </p:nvSpPr>
        <p:spPr>
          <a:xfrm>
            <a:off x="693374" y="1066800"/>
            <a:ext cx="7757252" cy="523220"/>
          </a:xfrm>
          <a:prstGeom prst="rect">
            <a:avLst/>
          </a:prstGeom>
        </p:spPr>
        <p:txBody>
          <a:bodyPr wrap="none">
            <a:spAutoFit/>
          </a:bodyPr>
          <a:lstStyle/>
          <a:p>
            <a:r>
              <a:rPr lang="en-US" sz="2800" b="1" dirty="0" smtClean="0">
                <a:latin typeface="FreesiaUPC" panose="020B0604020202020204" pitchFamily="34" charset="-34"/>
                <a:cs typeface="FreesiaUPC" panose="020B0604020202020204" pitchFamily="34" charset="-34"/>
              </a:rPr>
              <a:t>2007 Monthly-Averaged 8-hr Max 1</a:t>
            </a:r>
            <a:r>
              <a:rPr lang="en-US" sz="2800" b="1" baseline="30000" dirty="0" smtClean="0">
                <a:latin typeface="FreesiaUPC" panose="020B0604020202020204" pitchFamily="34" charset="-34"/>
                <a:cs typeface="FreesiaUPC" panose="020B0604020202020204" pitchFamily="34" charset="-34"/>
              </a:rPr>
              <a:t>st</a:t>
            </a:r>
            <a:r>
              <a:rPr lang="en-US" sz="2800" b="1" dirty="0" smtClean="0">
                <a:latin typeface="FreesiaUPC" panose="020B0604020202020204" pitchFamily="34" charset="-34"/>
                <a:cs typeface="FreesiaUPC" panose="020B0604020202020204" pitchFamily="34" charset="-34"/>
              </a:rPr>
              <a:t>-order Ozone Sensitivities (ppb) </a:t>
            </a:r>
            <a:endParaRPr lang="en-US" sz="2800" b="1" dirty="0">
              <a:latin typeface="FreesiaUPC" panose="020B0604020202020204" pitchFamily="34" charset="-34"/>
              <a:cs typeface="FreesiaUPC" panose="020B0604020202020204" pitchFamily="34" charset="-34"/>
            </a:endParaRPr>
          </a:p>
        </p:txBody>
      </p:sp>
      <p:sp>
        <p:nvSpPr>
          <p:cNvPr id="8" name="TextBox 7"/>
          <p:cNvSpPr txBox="1"/>
          <p:nvPr/>
        </p:nvSpPr>
        <p:spPr>
          <a:xfrm>
            <a:off x="1523338" y="1534180"/>
            <a:ext cx="604653"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May</a:t>
            </a:r>
            <a:endParaRPr lang="en-US" sz="2800" dirty="0">
              <a:latin typeface="FreesiaUPC" panose="020B0604020202020204" pitchFamily="34" charset="-34"/>
              <a:cs typeface="FreesiaUPC" panose="020B0604020202020204" pitchFamily="34" charset="-34"/>
            </a:endParaRPr>
          </a:p>
        </p:txBody>
      </p:sp>
      <p:sp>
        <p:nvSpPr>
          <p:cNvPr id="34" name="TextBox 33"/>
          <p:cNvSpPr txBox="1"/>
          <p:nvPr/>
        </p:nvSpPr>
        <p:spPr>
          <a:xfrm>
            <a:off x="3376822" y="1534180"/>
            <a:ext cx="532518"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Jun</a:t>
            </a:r>
            <a:endParaRPr lang="en-US" sz="2800" dirty="0">
              <a:latin typeface="FreesiaUPC" panose="020B0604020202020204" pitchFamily="34" charset="-34"/>
              <a:cs typeface="FreesiaUPC" panose="020B0604020202020204" pitchFamily="34" charset="-34"/>
            </a:endParaRPr>
          </a:p>
        </p:txBody>
      </p:sp>
      <p:sp>
        <p:nvSpPr>
          <p:cNvPr id="35" name="TextBox 34"/>
          <p:cNvSpPr txBox="1"/>
          <p:nvPr/>
        </p:nvSpPr>
        <p:spPr>
          <a:xfrm>
            <a:off x="5286792" y="1534180"/>
            <a:ext cx="461986"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Jul</a:t>
            </a:r>
            <a:endParaRPr lang="en-US" sz="2800" dirty="0">
              <a:latin typeface="FreesiaUPC" panose="020B0604020202020204" pitchFamily="34" charset="-34"/>
              <a:cs typeface="FreesiaUPC" panose="020B0604020202020204" pitchFamily="34" charset="-34"/>
            </a:endParaRPr>
          </a:p>
        </p:txBody>
      </p:sp>
      <p:sp>
        <p:nvSpPr>
          <p:cNvPr id="36" name="TextBox 35"/>
          <p:cNvSpPr txBox="1"/>
          <p:nvPr/>
        </p:nvSpPr>
        <p:spPr>
          <a:xfrm>
            <a:off x="7162800" y="1534180"/>
            <a:ext cx="559769" cy="523220"/>
          </a:xfrm>
          <a:prstGeom prst="rect">
            <a:avLst/>
          </a:prstGeom>
          <a:noFill/>
        </p:spPr>
        <p:txBody>
          <a:bodyPr wrap="none" rtlCol="0">
            <a:spAutoFit/>
          </a:bodyPr>
          <a:lstStyle/>
          <a:p>
            <a:r>
              <a:rPr lang="en-US" sz="2800" dirty="0" smtClean="0">
                <a:latin typeface="FreesiaUPC" panose="020B0604020202020204" pitchFamily="34" charset="-34"/>
                <a:cs typeface="FreesiaUPC" panose="020B0604020202020204" pitchFamily="34" charset="-34"/>
              </a:rPr>
              <a:t>Aug</a:t>
            </a:r>
            <a:endParaRPr lang="en-US" sz="2800" dirty="0">
              <a:latin typeface="FreesiaUPC" panose="020B0604020202020204" pitchFamily="34" charset="-34"/>
              <a:cs typeface="FreesiaUPC" panose="020B0604020202020204" pitchFamily="34" charset="-34"/>
            </a:endParaRPr>
          </a:p>
        </p:txBody>
      </p:sp>
      <p:sp>
        <p:nvSpPr>
          <p:cNvPr id="53" name="TextBox 52"/>
          <p:cNvSpPr txBox="1"/>
          <p:nvPr/>
        </p:nvSpPr>
        <p:spPr>
          <a:xfrm>
            <a:off x="10845" y="2209800"/>
            <a:ext cx="949299" cy="830997"/>
          </a:xfrm>
          <a:prstGeom prst="rect">
            <a:avLst/>
          </a:prstGeom>
          <a:noFill/>
        </p:spPr>
        <p:txBody>
          <a:bodyPr wrap="none" rtlCol="0">
            <a:spAutoFit/>
          </a:bodyPr>
          <a:lstStyle/>
          <a:p>
            <a:pPr algn="ctr"/>
            <a:r>
              <a:rPr lang="en-US" sz="2400" dirty="0" smtClean="0">
                <a:latin typeface="FreesiaUPC" panose="020B0604020202020204" pitchFamily="34" charset="-34"/>
                <a:cs typeface="FreesiaUPC" panose="020B0604020202020204" pitchFamily="34" charset="-34"/>
              </a:rPr>
              <a:t>Biomass</a:t>
            </a:r>
          </a:p>
          <a:p>
            <a:pPr algn="ctr"/>
            <a:r>
              <a:rPr lang="en-US" sz="2400" dirty="0" smtClean="0">
                <a:latin typeface="FreesiaUPC" panose="020B0604020202020204" pitchFamily="34" charset="-34"/>
                <a:cs typeface="FreesiaUPC" panose="020B0604020202020204" pitchFamily="34" charset="-34"/>
              </a:rPr>
              <a:t>Burning</a:t>
            </a:r>
            <a:endParaRPr lang="en-US" sz="2400" dirty="0">
              <a:latin typeface="FreesiaUPC" panose="020B0604020202020204" pitchFamily="34" charset="-34"/>
              <a:cs typeface="FreesiaUPC" panose="020B0604020202020204" pitchFamily="34" charset="-34"/>
            </a:endParaRPr>
          </a:p>
        </p:txBody>
      </p:sp>
      <p:sp>
        <p:nvSpPr>
          <p:cNvPr id="54" name="TextBox 53"/>
          <p:cNvSpPr txBox="1"/>
          <p:nvPr/>
        </p:nvSpPr>
        <p:spPr>
          <a:xfrm>
            <a:off x="-14483" y="3893403"/>
            <a:ext cx="1034257" cy="461665"/>
          </a:xfrm>
          <a:prstGeom prst="rect">
            <a:avLst/>
          </a:prstGeom>
          <a:noFill/>
        </p:spPr>
        <p:txBody>
          <a:bodyPr wrap="none" rtlCol="0">
            <a:spAutoFit/>
          </a:bodyPr>
          <a:lstStyle/>
          <a:p>
            <a:pPr algn="ctr"/>
            <a:r>
              <a:rPr lang="en-US" sz="2400" dirty="0" err="1" smtClean="0">
                <a:latin typeface="FreesiaUPC" panose="020B0604020202020204" pitchFamily="34" charset="-34"/>
                <a:cs typeface="FreesiaUPC" panose="020B0604020202020204" pitchFamily="34" charset="-34"/>
              </a:rPr>
              <a:t>Biogenics</a:t>
            </a:r>
            <a:endParaRPr lang="en-US" sz="2400" dirty="0">
              <a:latin typeface="FreesiaUPC" panose="020B0604020202020204" pitchFamily="34" charset="-34"/>
              <a:cs typeface="FreesiaUPC" panose="020B0604020202020204" pitchFamily="34" charset="-34"/>
            </a:endParaRPr>
          </a:p>
        </p:txBody>
      </p:sp>
      <p:sp>
        <p:nvSpPr>
          <p:cNvPr id="55" name="TextBox 54"/>
          <p:cNvSpPr txBox="1"/>
          <p:nvPr/>
        </p:nvSpPr>
        <p:spPr>
          <a:xfrm>
            <a:off x="59125" y="5722203"/>
            <a:ext cx="845104" cy="461665"/>
          </a:xfrm>
          <a:prstGeom prst="rect">
            <a:avLst/>
          </a:prstGeom>
          <a:noFill/>
        </p:spPr>
        <p:txBody>
          <a:bodyPr wrap="none" rtlCol="0">
            <a:spAutoFit/>
          </a:bodyPr>
          <a:lstStyle/>
          <a:p>
            <a:pPr algn="ctr"/>
            <a:r>
              <a:rPr lang="en-US" sz="2400" dirty="0" smtClean="0">
                <a:latin typeface="FreesiaUPC" panose="020B0604020202020204" pitchFamily="34" charset="-34"/>
                <a:cs typeface="FreesiaUPC" panose="020B0604020202020204" pitchFamily="34" charset="-34"/>
              </a:rPr>
              <a:t>Fuel Oil</a:t>
            </a:r>
            <a:endParaRPr lang="en-US" sz="2400" dirty="0">
              <a:latin typeface="FreesiaUPC" panose="020B0604020202020204" pitchFamily="34" charset="-34"/>
              <a:cs typeface="FreesiaUPC" panose="020B0604020202020204" pitchFamily="34" charset="-34"/>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515" t="7047" r="22370" b="4361"/>
          <a:stretch/>
        </p:blipFill>
        <p:spPr>
          <a:xfrm>
            <a:off x="990600" y="1981200"/>
            <a:ext cx="1733248" cy="146304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515" t="7047" r="22370" b="7808"/>
          <a:stretch/>
        </p:blipFill>
        <p:spPr>
          <a:xfrm>
            <a:off x="2819400" y="1981200"/>
            <a:ext cx="1690681" cy="13716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0515" t="7047" r="23488" b="4361"/>
          <a:stretch/>
        </p:blipFill>
        <p:spPr>
          <a:xfrm>
            <a:off x="4635607" y="1981200"/>
            <a:ext cx="1704365" cy="146304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0400" t="1677" r="9914" b="4363"/>
          <a:stretch/>
        </p:blipFill>
        <p:spPr>
          <a:xfrm>
            <a:off x="6486798" y="1905000"/>
            <a:ext cx="2061535" cy="1554480"/>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0515" t="7047" r="22370" b="7808"/>
          <a:stretch/>
        </p:blipFill>
        <p:spPr>
          <a:xfrm>
            <a:off x="1006510" y="3657600"/>
            <a:ext cx="1690681" cy="1371600"/>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10515" t="7047" r="22370" b="7327"/>
          <a:stretch/>
        </p:blipFill>
        <p:spPr>
          <a:xfrm>
            <a:off x="2819401" y="3657600"/>
            <a:ext cx="1681187" cy="1371600"/>
          </a:xfrm>
          <a:prstGeom prst="rect">
            <a:avLst/>
          </a:prstGeom>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l="10515" t="7047" r="20653" b="7808"/>
          <a:stretch/>
        </p:blipFill>
        <p:spPr>
          <a:xfrm>
            <a:off x="4666874" y="3657600"/>
            <a:ext cx="1733926" cy="1371600"/>
          </a:xfrm>
          <a:prstGeom prst="rect">
            <a:avLst/>
          </a:prstGeom>
        </p:spPr>
      </p:pic>
      <p:pic>
        <p:nvPicPr>
          <p:cNvPr id="15" name="Picture 14"/>
          <p:cNvPicPr>
            <a:picLocks noChangeAspect="1"/>
          </p:cNvPicPr>
          <p:nvPr/>
        </p:nvPicPr>
        <p:blipFill rotWithShape="1">
          <a:blip r:embed="rId10">
            <a:extLst>
              <a:ext uri="{28A0092B-C50C-407E-A947-70E740481C1C}">
                <a14:useLocalDpi xmlns:a14="http://schemas.microsoft.com/office/drawing/2010/main" val="0"/>
              </a:ext>
            </a:extLst>
          </a:blip>
          <a:srcRect l="10515" t="1677" r="7654" b="7809"/>
          <a:stretch/>
        </p:blipFill>
        <p:spPr>
          <a:xfrm>
            <a:off x="6466029" y="3566160"/>
            <a:ext cx="2068371" cy="1463040"/>
          </a:xfrm>
          <a:prstGeom prst="rect">
            <a:avLst/>
          </a:prstGeom>
        </p:spPr>
      </p:pic>
      <p:pic>
        <p:nvPicPr>
          <p:cNvPr id="37" name="Picture 36"/>
          <p:cNvPicPr>
            <a:picLocks noChangeAspect="1"/>
          </p:cNvPicPr>
          <p:nvPr/>
        </p:nvPicPr>
        <p:blipFill rotWithShape="1">
          <a:blip r:embed="rId11">
            <a:extLst>
              <a:ext uri="{28A0092B-C50C-407E-A947-70E740481C1C}">
                <a14:useLocalDpi xmlns:a14="http://schemas.microsoft.com/office/drawing/2010/main" val="0"/>
              </a:ext>
            </a:extLst>
          </a:blip>
          <a:srcRect l="10515" t="7047" r="22370" b="5884"/>
          <a:stretch/>
        </p:blipFill>
        <p:spPr>
          <a:xfrm>
            <a:off x="990600" y="5334000"/>
            <a:ext cx="1763556" cy="1463040"/>
          </a:xfrm>
          <a:prstGeom prst="rect">
            <a:avLst/>
          </a:prstGeom>
        </p:spPr>
      </p:pic>
      <p:pic>
        <p:nvPicPr>
          <p:cNvPr id="38" name="Picture 37"/>
          <p:cNvPicPr>
            <a:picLocks noChangeAspect="1"/>
          </p:cNvPicPr>
          <p:nvPr/>
        </p:nvPicPr>
        <p:blipFill rotWithShape="1">
          <a:blip r:embed="rId12">
            <a:extLst>
              <a:ext uri="{28A0092B-C50C-407E-A947-70E740481C1C}">
                <a14:useLocalDpi xmlns:a14="http://schemas.microsoft.com/office/drawing/2010/main" val="0"/>
              </a:ext>
            </a:extLst>
          </a:blip>
          <a:srcRect l="10515" t="1678" r="22370" b="6366"/>
          <a:stretch/>
        </p:blipFill>
        <p:spPr>
          <a:xfrm>
            <a:off x="2819400" y="5242560"/>
            <a:ext cx="1669808" cy="1539240"/>
          </a:xfrm>
          <a:prstGeom prst="rect">
            <a:avLst/>
          </a:prstGeom>
        </p:spPr>
      </p:pic>
      <p:pic>
        <p:nvPicPr>
          <p:cNvPr id="39" name="Picture 38"/>
          <p:cNvPicPr>
            <a:picLocks noChangeAspect="1"/>
          </p:cNvPicPr>
          <p:nvPr/>
        </p:nvPicPr>
        <p:blipFill rotWithShape="1">
          <a:blip r:embed="rId13">
            <a:extLst>
              <a:ext uri="{28A0092B-C50C-407E-A947-70E740481C1C}">
                <a14:useLocalDpi xmlns:a14="http://schemas.microsoft.com/office/drawing/2010/main" val="0"/>
              </a:ext>
            </a:extLst>
          </a:blip>
          <a:srcRect l="10515" t="7047" r="20653" b="6365"/>
          <a:stretch/>
        </p:blipFill>
        <p:spPr>
          <a:xfrm>
            <a:off x="4648200" y="5334000"/>
            <a:ext cx="1752600" cy="1463040"/>
          </a:xfrm>
          <a:prstGeom prst="rect">
            <a:avLst/>
          </a:prstGeom>
        </p:spPr>
      </p:pic>
      <p:pic>
        <p:nvPicPr>
          <p:cNvPr id="40" name="Picture 39"/>
          <p:cNvPicPr>
            <a:picLocks noChangeAspect="1"/>
          </p:cNvPicPr>
          <p:nvPr/>
        </p:nvPicPr>
        <p:blipFill rotWithShape="1">
          <a:blip r:embed="rId14">
            <a:extLst>
              <a:ext uri="{28A0092B-C50C-407E-A947-70E740481C1C}">
                <a14:useLocalDpi xmlns:a14="http://schemas.microsoft.com/office/drawing/2010/main" val="0"/>
              </a:ext>
            </a:extLst>
          </a:blip>
          <a:srcRect l="10514" t="1677" r="7798" b="7328"/>
          <a:stretch/>
        </p:blipFill>
        <p:spPr>
          <a:xfrm>
            <a:off x="6480551" y="5242560"/>
            <a:ext cx="2053849" cy="1463040"/>
          </a:xfrm>
          <a:prstGeom prst="rect">
            <a:avLst/>
          </a:prstGeom>
        </p:spPr>
      </p:pic>
      <p:grpSp>
        <p:nvGrpSpPr>
          <p:cNvPr id="80" name="Group 79"/>
          <p:cNvGrpSpPr/>
          <p:nvPr/>
        </p:nvGrpSpPr>
        <p:grpSpPr>
          <a:xfrm>
            <a:off x="5471395" y="687665"/>
            <a:ext cx="3520205" cy="152407"/>
            <a:chOff x="5303120" y="687665"/>
            <a:chExt cx="3520205" cy="152407"/>
          </a:xfrm>
        </p:grpSpPr>
        <p:sp>
          <p:nvSpPr>
            <p:cNvPr id="81" name="Oval 80"/>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515100" y="687669"/>
              <a:ext cx="152400" cy="152399"/>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769100" y="687668"/>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010400" y="687667"/>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492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E2E5CB-226C-4B03-94CF-6422BC80B530}" type="slidenum">
              <a:rPr lang="en-US" smtClean="0"/>
              <a:t>9</a:t>
            </a:fld>
            <a:endParaRPr lang="en-US"/>
          </a:p>
        </p:txBody>
      </p:sp>
      <p:sp>
        <p:nvSpPr>
          <p:cNvPr id="10" name="Rectangle 9"/>
          <p:cNvSpPr/>
          <p:nvPr/>
        </p:nvSpPr>
        <p:spPr>
          <a:xfrm>
            <a:off x="0" y="0"/>
            <a:ext cx="9144000"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03" r="21162"/>
          <a:stretch/>
        </p:blipFill>
        <p:spPr>
          <a:xfrm>
            <a:off x="83249" y="76200"/>
            <a:ext cx="4518239" cy="762000"/>
          </a:xfrm>
          <a:prstGeom prst="rect">
            <a:avLst/>
          </a:prstGeom>
          <a:noFill/>
          <a:ln>
            <a:noFill/>
          </a:ln>
        </p:spPr>
      </p:pic>
      <p:sp>
        <p:nvSpPr>
          <p:cNvPr id="33" name="TextBox 32"/>
          <p:cNvSpPr txBox="1"/>
          <p:nvPr/>
        </p:nvSpPr>
        <p:spPr>
          <a:xfrm>
            <a:off x="6351248" y="-14932"/>
            <a:ext cx="2792752" cy="707886"/>
          </a:xfrm>
          <a:prstGeom prst="rect">
            <a:avLst/>
          </a:prstGeom>
          <a:noFill/>
        </p:spPr>
        <p:txBody>
          <a:bodyPr wrap="none" rtlCol="0">
            <a:spAutoFit/>
          </a:bodyPr>
          <a:lstStyle/>
          <a:p>
            <a:r>
              <a:rPr lang="en-US" sz="4000" b="1" dirty="0" smtClean="0">
                <a:solidFill>
                  <a:schemeClr val="tx1">
                    <a:lumMod val="95000"/>
                    <a:lumOff val="5000"/>
                  </a:schemeClr>
                </a:solidFill>
                <a:latin typeface="FreesiaUPC" panose="020B0604020202020204" pitchFamily="34" charset="-34"/>
                <a:cs typeface="FreesiaUPC" panose="020B0604020202020204" pitchFamily="34" charset="-34"/>
              </a:rPr>
              <a:t>Study 1: Results </a:t>
            </a:r>
            <a:endParaRPr lang="en-US" sz="4000" b="1" dirty="0">
              <a:solidFill>
                <a:schemeClr val="tx1">
                  <a:lumMod val="95000"/>
                  <a:lumOff val="5000"/>
                </a:schemeClr>
              </a:solidFill>
              <a:latin typeface="FreesiaUPC" panose="020B0604020202020204" pitchFamily="34" charset="-34"/>
              <a:cs typeface="FreesiaUPC" panose="020B0604020202020204" pitchFamily="34" charset="-34"/>
            </a:endParaRPr>
          </a:p>
        </p:txBody>
      </p:sp>
      <p:sp>
        <p:nvSpPr>
          <p:cNvPr id="2" name="Rectangle 1"/>
          <p:cNvSpPr/>
          <p:nvPr/>
        </p:nvSpPr>
        <p:spPr>
          <a:xfrm>
            <a:off x="145953" y="990600"/>
            <a:ext cx="8852103" cy="954107"/>
          </a:xfrm>
          <a:prstGeom prst="rect">
            <a:avLst/>
          </a:prstGeom>
        </p:spPr>
        <p:txBody>
          <a:bodyPr wrap="none">
            <a:spAutoFit/>
          </a:bodyPr>
          <a:lstStyle/>
          <a:p>
            <a:pPr algn="ctr"/>
            <a:r>
              <a:rPr lang="en-US" sz="2800" b="1" dirty="0" smtClean="0">
                <a:latin typeface="FreesiaUPC" panose="020B0604020202020204" pitchFamily="34" charset="-34"/>
                <a:cs typeface="FreesiaUPC" panose="020B0604020202020204" pitchFamily="34" charset="-34"/>
              </a:rPr>
              <a:t>July 2007 Monthly-Averaged Diurnal Profiles for 8hr-Max Ozone (ppb) Local Time</a:t>
            </a:r>
          </a:p>
          <a:p>
            <a:pPr algn="ctr"/>
            <a:r>
              <a:rPr lang="en-US" sz="2800" b="1" dirty="0" smtClean="0">
                <a:solidFill>
                  <a:schemeClr val="accent1"/>
                </a:solidFill>
                <a:latin typeface="FreesiaUPC" panose="020B0604020202020204" pitchFamily="34" charset="-34"/>
                <a:cs typeface="FreesiaUPC" panose="020B0604020202020204" pitchFamily="34" charset="-34"/>
              </a:rPr>
              <a:t>Atlanta (GA), </a:t>
            </a:r>
            <a:r>
              <a:rPr lang="en-US" sz="2800" b="1" dirty="0" smtClean="0">
                <a:solidFill>
                  <a:srgbClr val="C00000"/>
                </a:solidFill>
                <a:latin typeface="FreesiaUPC" panose="020B0604020202020204" pitchFamily="34" charset="-34"/>
                <a:cs typeface="FreesiaUPC" panose="020B0604020202020204" pitchFamily="34" charset="-34"/>
              </a:rPr>
              <a:t>Salt Lake City (UT), </a:t>
            </a:r>
            <a:r>
              <a:rPr lang="en-US" sz="2800" b="1" dirty="0" smtClean="0">
                <a:latin typeface="FreesiaUPC" panose="020B0604020202020204" pitchFamily="34" charset="-34"/>
                <a:cs typeface="FreesiaUPC" panose="020B0604020202020204" pitchFamily="34" charset="-34"/>
              </a:rPr>
              <a:t>and </a:t>
            </a:r>
            <a:r>
              <a:rPr lang="en-US" sz="2800" b="1" dirty="0" smtClean="0">
                <a:solidFill>
                  <a:schemeClr val="accent3"/>
                </a:solidFill>
                <a:latin typeface="FreesiaUPC" panose="020B0604020202020204" pitchFamily="34" charset="-34"/>
                <a:cs typeface="FreesiaUPC" panose="020B0604020202020204" pitchFamily="34" charset="-34"/>
              </a:rPr>
              <a:t>Los Angeles (CA) </a:t>
            </a:r>
          </a:p>
        </p:txBody>
      </p:sp>
      <p:graphicFrame>
        <p:nvGraphicFramePr>
          <p:cNvPr id="39" name="Chart 38"/>
          <p:cNvGraphicFramePr>
            <a:graphicFrameLocks/>
          </p:cNvGraphicFramePr>
          <p:nvPr>
            <p:extLst>
              <p:ext uri="{D42A27DB-BD31-4B8C-83A1-F6EECF244321}">
                <p14:modId xmlns:p14="http://schemas.microsoft.com/office/powerpoint/2010/main" val="166122942"/>
              </p:ext>
            </p:extLst>
          </p:nvPr>
        </p:nvGraphicFramePr>
        <p:xfrm>
          <a:off x="990600" y="2377237"/>
          <a:ext cx="2286000"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41" name="TextBox 40"/>
          <p:cNvSpPr txBox="1"/>
          <p:nvPr/>
        </p:nvSpPr>
        <p:spPr>
          <a:xfrm>
            <a:off x="1905000" y="2133600"/>
            <a:ext cx="615874" cy="461665"/>
          </a:xfrm>
          <a:prstGeom prst="rect">
            <a:avLst/>
          </a:prstGeom>
          <a:noFill/>
        </p:spPr>
        <p:txBody>
          <a:bodyPr wrap="none" rtlCol="0">
            <a:spAutoFit/>
          </a:bodyPr>
          <a:lstStyle/>
          <a:p>
            <a:r>
              <a:rPr lang="en-US" sz="2400" dirty="0" smtClean="0">
                <a:latin typeface="FreesiaUPC" panose="020B0604020202020204" pitchFamily="34" charset="-34"/>
                <a:cs typeface="FreesiaUPC" panose="020B0604020202020204" pitchFamily="34" charset="-34"/>
              </a:rPr>
              <a:t>Total</a:t>
            </a:r>
            <a:endParaRPr lang="en-US" sz="2400" dirty="0">
              <a:latin typeface="FreesiaUPC" panose="020B0604020202020204" pitchFamily="34" charset="-34"/>
              <a:cs typeface="FreesiaUPC" panose="020B0604020202020204" pitchFamily="34" charset="-34"/>
            </a:endParaRPr>
          </a:p>
        </p:txBody>
      </p:sp>
      <p:graphicFrame>
        <p:nvGraphicFramePr>
          <p:cNvPr id="45" name="Chart 44"/>
          <p:cNvGraphicFramePr>
            <a:graphicFrameLocks/>
          </p:cNvGraphicFramePr>
          <p:nvPr>
            <p:extLst>
              <p:ext uri="{D42A27DB-BD31-4B8C-83A1-F6EECF244321}">
                <p14:modId xmlns:p14="http://schemas.microsoft.com/office/powerpoint/2010/main" val="3122389401"/>
              </p:ext>
            </p:extLst>
          </p:nvPr>
        </p:nvGraphicFramePr>
        <p:xfrm>
          <a:off x="3352800" y="2362200"/>
          <a:ext cx="2286000"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p:cNvSpPr txBox="1"/>
          <p:nvPr/>
        </p:nvSpPr>
        <p:spPr>
          <a:xfrm>
            <a:off x="3893851" y="2126903"/>
            <a:ext cx="1309974" cy="461665"/>
          </a:xfrm>
          <a:prstGeom prst="rect">
            <a:avLst/>
          </a:prstGeom>
          <a:noFill/>
        </p:spPr>
        <p:txBody>
          <a:bodyPr wrap="none" rtlCol="0">
            <a:spAutoFit/>
          </a:bodyPr>
          <a:lstStyle/>
          <a:p>
            <a:r>
              <a:rPr lang="en-US" sz="2400" dirty="0" smtClean="0">
                <a:latin typeface="FreesiaUPC" panose="020B0604020202020204" pitchFamily="34" charset="-34"/>
                <a:cs typeface="FreesiaUPC" panose="020B0604020202020204" pitchFamily="34" charset="-34"/>
              </a:rPr>
              <a:t>Coal Burning</a:t>
            </a:r>
          </a:p>
        </p:txBody>
      </p:sp>
      <p:graphicFrame>
        <p:nvGraphicFramePr>
          <p:cNvPr id="47" name="Chart 46"/>
          <p:cNvGraphicFramePr>
            <a:graphicFrameLocks/>
          </p:cNvGraphicFramePr>
          <p:nvPr>
            <p:extLst>
              <p:ext uri="{D42A27DB-BD31-4B8C-83A1-F6EECF244321}">
                <p14:modId xmlns:p14="http://schemas.microsoft.com/office/powerpoint/2010/main" val="3297186465"/>
              </p:ext>
            </p:extLst>
          </p:nvPr>
        </p:nvGraphicFramePr>
        <p:xfrm>
          <a:off x="2042160" y="4654897"/>
          <a:ext cx="2377440" cy="1828800"/>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Box 47"/>
          <p:cNvSpPr txBox="1"/>
          <p:nvPr/>
        </p:nvSpPr>
        <p:spPr>
          <a:xfrm>
            <a:off x="2779198" y="4419600"/>
            <a:ext cx="1034257" cy="461665"/>
          </a:xfrm>
          <a:prstGeom prst="rect">
            <a:avLst/>
          </a:prstGeom>
          <a:noFill/>
        </p:spPr>
        <p:txBody>
          <a:bodyPr wrap="none" rtlCol="0">
            <a:spAutoFit/>
          </a:bodyPr>
          <a:lstStyle/>
          <a:p>
            <a:r>
              <a:rPr lang="en-US" sz="2400" dirty="0" err="1" smtClean="0">
                <a:latin typeface="FreesiaUPC" panose="020B0604020202020204" pitchFamily="34" charset="-34"/>
                <a:cs typeface="FreesiaUPC" panose="020B0604020202020204" pitchFamily="34" charset="-34"/>
              </a:rPr>
              <a:t>Biogenics</a:t>
            </a:r>
            <a:endParaRPr lang="en-US" sz="2400" dirty="0">
              <a:latin typeface="FreesiaUPC" panose="020B0604020202020204" pitchFamily="34" charset="-34"/>
              <a:cs typeface="FreesiaUPC" panose="020B0604020202020204" pitchFamily="34" charset="-34"/>
            </a:endParaRPr>
          </a:p>
        </p:txBody>
      </p:sp>
      <p:graphicFrame>
        <p:nvGraphicFramePr>
          <p:cNvPr id="49" name="Chart 48"/>
          <p:cNvGraphicFramePr>
            <a:graphicFrameLocks/>
          </p:cNvGraphicFramePr>
          <p:nvPr>
            <p:extLst>
              <p:ext uri="{D42A27DB-BD31-4B8C-83A1-F6EECF244321}">
                <p14:modId xmlns:p14="http://schemas.microsoft.com/office/powerpoint/2010/main" val="1922788044"/>
              </p:ext>
            </p:extLst>
          </p:nvPr>
        </p:nvGraphicFramePr>
        <p:xfrm>
          <a:off x="4495800" y="4650432"/>
          <a:ext cx="2286000"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50" name="TextBox 49"/>
          <p:cNvSpPr txBox="1"/>
          <p:nvPr/>
        </p:nvSpPr>
        <p:spPr>
          <a:xfrm>
            <a:off x="4884731" y="4419600"/>
            <a:ext cx="1683474" cy="461665"/>
          </a:xfrm>
          <a:prstGeom prst="rect">
            <a:avLst/>
          </a:prstGeom>
          <a:noFill/>
        </p:spPr>
        <p:txBody>
          <a:bodyPr wrap="none" rtlCol="0">
            <a:spAutoFit/>
          </a:bodyPr>
          <a:lstStyle/>
          <a:p>
            <a:r>
              <a:rPr lang="en-US" sz="2400" dirty="0" smtClean="0">
                <a:latin typeface="FreesiaUPC" panose="020B0604020202020204" pitchFamily="34" charset="-34"/>
                <a:cs typeface="FreesiaUPC" panose="020B0604020202020204" pitchFamily="34" charset="-34"/>
              </a:rPr>
              <a:t>Biomass Burning</a:t>
            </a:r>
            <a:endParaRPr lang="en-US" sz="2400" dirty="0">
              <a:latin typeface="FreesiaUPC" panose="020B0604020202020204" pitchFamily="34" charset="-34"/>
              <a:cs typeface="FreesiaUPC" panose="020B0604020202020204" pitchFamily="34" charset="-34"/>
            </a:endParaRPr>
          </a:p>
        </p:txBody>
      </p:sp>
      <p:graphicFrame>
        <p:nvGraphicFramePr>
          <p:cNvPr id="51" name="Chart 50"/>
          <p:cNvGraphicFramePr>
            <a:graphicFrameLocks/>
          </p:cNvGraphicFramePr>
          <p:nvPr>
            <p:extLst>
              <p:ext uri="{D42A27DB-BD31-4B8C-83A1-F6EECF244321}">
                <p14:modId xmlns:p14="http://schemas.microsoft.com/office/powerpoint/2010/main" val="275407470"/>
              </p:ext>
            </p:extLst>
          </p:nvPr>
        </p:nvGraphicFramePr>
        <p:xfrm>
          <a:off x="5629275" y="2356639"/>
          <a:ext cx="2286000" cy="1828800"/>
        </p:xfrm>
        <a:graphic>
          <a:graphicData uri="http://schemas.openxmlformats.org/drawingml/2006/chart">
            <c:chart xmlns:c="http://schemas.openxmlformats.org/drawingml/2006/chart" xmlns:r="http://schemas.openxmlformats.org/officeDocument/2006/relationships" r:id="rId9"/>
          </a:graphicData>
        </a:graphic>
      </p:graphicFrame>
      <p:sp>
        <p:nvSpPr>
          <p:cNvPr id="52" name="TextBox 51"/>
          <p:cNvSpPr txBox="1"/>
          <p:nvPr/>
        </p:nvSpPr>
        <p:spPr>
          <a:xfrm>
            <a:off x="6096000" y="2129135"/>
            <a:ext cx="1579278" cy="461665"/>
          </a:xfrm>
          <a:prstGeom prst="rect">
            <a:avLst/>
          </a:prstGeom>
          <a:noFill/>
        </p:spPr>
        <p:txBody>
          <a:bodyPr wrap="none" rtlCol="0">
            <a:spAutoFit/>
          </a:bodyPr>
          <a:lstStyle/>
          <a:p>
            <a:r>
              <a:rPr lang="en-US" sz="2400" dirty="0" smtClean="0">
                <a:latin typeface="FreesiaUPC" panose="020B0604020202020204" pitchFamily="34" charset="-34"/>
                <a:cs typeface="FreesiaUPC" panose="020B0604020202020204" pitchFamily="34" charset="-34"/>
              </a:rPr>
              <a:t>Fuel Oil Burning</a:t>
            </a:r>
            <a:endParaRPr lang="en-US" sz="2400" dirty="0">
              <a:latin typeface="FreesiaUPC" panose="020B0604020202020204" pitchFamily="34" charset="-34"/>
              <a:cs typeface="FreesiaUPC" panose="020B0604020202020204" pitchFamily="34" charset="-34"/>
            </a:endParaRPr>
          </a:p>
        </p:txBody>
      </p:sp>
      <p:grpSp>
        <p:nvGrpSpPr>
          <p:cNvPr id="53" name="Group 52"/>
          <p:cNvGrpSpPr/>
          <p:nvPr/>
        </p:nvGrpSpPr>
        <p:grpSpPr>
          <a:xfrm>
            <a:off x="5471395" y="687665"/>
            <a:ext cx="3520205" cy="152407"/>
            <a:chOff x="5303120" y="687665"/>
            <a:chExt cx="3520205" cy="152407"/>
          </a:xfrm>
        </p:grpSpPr>
        <p:sp>
          <p:nvSpPr>
            <p:cNvPr id="54" name="Oval 53"/>
            <p:cNvSpPr/>
            <p:nvPr/>
          </p:nvSpPr>
          <p:spPr>
            <a:xfrm>
              <a:off x="5303120"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53945"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79428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046529"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276975" y="687670"/>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515100" y="687669"/>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769100" y="687668"/>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010400" y="687667"/>
              <a:ext cx="152400" cy="1523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9427" y="687671"/>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478929"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47000" y="687666"/>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975600" y="687672"/>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2137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442325" y="687665"/>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670925" y="687673"/>
              <a:ext cx="152400" cy="152399"/>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0135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10246</TotalTime>
  <Words>865</Words>
  <Application>Microsoft Office PowerPoint</Application>
  <PresentationFormat>On-screen Show (4:3)</PresentationFormat>
  <Paragraphs>209</Paragraphs>
  <Slides>16</Slides>
  <Notes>4</Notes>
  <HiddenSlides>0</HiddenSlides>
  <MMClips>9</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Fine Scale Modeling of Ozone Exposure Estimates using a Source Sensitivity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Ivey, Cesunica E</dc:creator>
  <cp:lastModifiedBy>Ivey, Cesunica E</cp:lastModifiedBy>
  <cp:revision>185</cp:revision>
  <dcterms:created xsi:type="dcterms:W3CDTF">2015-09-28T14:51:28Z</dcterms:created>
  <dcterms:modified xsi:type="dcterms:W3CDTF">2015-10-06T12:03:59Z</dcterms:modified>
</cp:coreProperties>
</file>