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0"/>
  </p:sldMasterIdLst>
  <p:notesMasterIdLst>
    <p:notesMasterId r:id="rId60"/>
  </p:notesMasterIdLst>
  <p:sldIdLst>
    <p:sldId id="299" r:id="rId41"/>
    <p:sldId id="366" r:id="rId42"/>
    <p:sldId id="367" r:id="rId43"/>
    <p:sldId id="368" r:id="rId44"/>
    <p:sldId id="361" r:id="rId45"/>
    <p:sldId id="341" r:id="rId46"/>
    <p:sldId id="370" r:id="rId47"/>
    <p:sldId id="374" r:id="rId48"/>
    <p:sldId id="369" r:id="rId49"/>
    <p:sldId id="377" r:id="rId50"/>
    <p:sldId id="380" r:id="rId51"/>
    <p:sldId id="375" r:id="rId52"/>
    <p:sldId id="379" r:id="rId53"/>
    <p:sldId id="372" r:id="rId54"/>
    <p:sldId id="378" r:id="rId55"/>
    <p:sldId id="381" r:id="rId56"/>
    <p:sldId id="382" r:id="rId57"/>
    <p:sldId id="371" r:id="rId58"/>
    <p:sldId id="383" r:id="rId5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son, Scott" initials="JS" lastIdx="3" clrIdx="0">
    <p:extLst>
      <p:ext uri="{19B8F6BF-5375-455C-9EA6-DF929625EA0E}">
        <p15:presenceInfo xmlns:p15="http://schemas.microsoft.com/office/powerpoint/2012/main" userId="S-1-5-21-1339303556-449845944-1601390327-164830" providerId="AD"/>
      </p:ext>
    </p:extLst>
  </p:cmAuthor>
  <p:cmAuthor id="2" name="Gail Tonnesen" initials="GT" lastIdx="4" clrIdx="1">
    <p:extLst>
      <p:ext uri="{19B8F6BF-5375-455C-9EA6-DF929625EA0E}">
        <p15:presenceInfo xmlns:p15="http://schemas.microsoft.com/office/powerpoint/2012/main" userId="Gail Tonnesen" providerId="None"/>
      </p:ext>
    </p:extLst>
  </p:cmAuthor>
  <p:cmAuthor id="3" name="Lorang, Phil" initials="LP" lastIdx="5" clrIdx="2">
    <p:extLst>
      <p:ext uri="{19B8F6BF-5375-455C-9EA6-DF929625EA0E}">
        <p15:presenceInfo xmlns:p15="http://schemas.microsoft.com/office/powerpoint/2012/main" userId="S-1-5-21-1339303556-449845944-1601390327-1647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1" autoAdjust="0"/>
    <p:restoredTop sz="94552" autoAdjust="0"/>
  </p:normalViewPr>
  <p:slideViewPr>
    <p:cSldViewPr>
      <p:cViewPr varScale="1">
        <p:scale>
          <a:sx n="76" d="100"/>
          <a:sy n="76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5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2.xml"/><Relationship Id="rId47" Type="http://schemas.openxmlformats.org/officeDocument/2006/relationships/slide" Target="slides/slide7.xml"/><Relationship Id="rId50" Type="http://schemas.openxmlformats.org/officeDocument/2006/relationships/slide" Target="slides/slide10.xml"/><Relationship Id="rId55" Type="http://schemas.openxmlformats.org/officeDocument/2006/relationships/slide" Target="slides/slide15.xml"/><Relationship Id="rId63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1.xml"/><Relationship Id="rId54" Type="http://schemas.openxmlformats.org/officeDocument/2006/relationships/slide" Target="slides/slide14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slideMaster" Target="slideMasters/slideMaster1.xml"/><Relationship Id="rId45" Type="http://schemas.openxmlformats.org/officeDocument/2006/relationships/slide" Target="slides/slide5.xml"/><Relationship Id="rId53" Type="http://schemas.openxmlformats.org/officeDocument/2006/relationships/slide" Target="slides/slide13.xml"/><Relationship Id="rId58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9.xml"/><Relationship Id="rId57" Type="http://schemas.openxmlformats.org/officeDocument/2006/relationships/slide" Target="slides/slide17.xml"/><Relationship Id="rId61" Type="http://schemas.openxmlformats.org/officeDocument/2006/relationships/commentAuthors" Target="commentAuthor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4.xml"/><Relationship Id="rId52" Type="http://schemas.openxmlformats.org/officeDocument/2006/relationships/slide" Target="slides/slide12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3.xml"/><Relationship Id="rId48" Type="http://schemas.openxmlformats.org/officeDocument/2006/relationships/slide" Target="slides/slide8.xml"/><Relationship Id="rId56" Type="http://schemas.openxmlformats.org/officeDocument/2006/relationships/slide" Target="slides/slide16.xml"/><Relationship Id="rId64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1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" Target="slides/slide6.xml"/><Relationship Id="rId59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2753FNCCX1FS\RUSER$\MBEAVER\Net%20MyDocuments\OAQPS_AQPD_GSG\Regional_Haze_Rule\glidepath_workgroup\from_Scott_analysis\Margaret_Excel\Margaret_Excel\URP%20Plots%20current%20approach%201_MRBmod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42060367454069"/>
          <c:y val="3.4597586458717446E-2"/>
          <c:w val="0.8403849518810147"/>
          <c:h val="0.84263139628207628"/>
        </c:manualLayout>
      </c:layout>
      <c:scatterChart>
        <c:scatterStyle val="lineMarker"/>
        <c:varyColors val="0"/>
        <c:ser>
          <c:idx val="0"/>
          <c:order val="0"/>
          <c:tx>
            <c:v>Annual Avg.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xVal>
            <c:numRef>
              <c:f>haze_sort!$D$1:$Q$1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xVal>
          <c:yVal>
            <c:numRef>
              <c:f>haze_sort!$D$79:$Q$79</c:f>
              <c:numCache>
                <c:formatCode>General</c:formatCode>
                <c:ptCount val="14"/>
                <c:pt idx="1">
                  <c:v>14.467520526090693</c:v>
                </c:pt>
                <c:pt idx="2">
                  <c:v>14.244611052829212</c:v>
                </c:pt>
                <c:pt idx="3">
                  <c:v>13.276083064052019</c:v>
                </c:pt>
                <c:pt idx="4">
                  <c:v>13.136286501324541</c:v>
                </c:pt>
                <c:pt idx="5">
                  <c:v>11.87898802605357</c:v>
                </c:pt>
                <c:pt idx="6">
                  <c:v>19.181962793066781</c:v>
                </c:pt>
                <c:pt idx="7">
                  <c:v>17.368170620375448</c:v>
                </c:pt>
                <c:pt idx="9">
                  <c:v>10.618834229930647</c:v>
                </c:pt>
                <c:pt idx="10">
                  <c:v>14.663164113684802</c:v>
                </c:pt>
                <c:pt idx="11">
                  <c:v>11.38901084100309</c:v>
                </c:pt>
                <c:pt idx="12">
                  <c:v>24.63870847897719</c:v>
                </c:pt>
                <c:pt idx="13">
                  <c:v>16.896976480446671</c:v>
                </c:pt>
              </c:numCache>
            </c:numRef>
          </c:yVal>
          <c:smooth val="0"/>
        </c:ser>
        <c:ser>
          <c:idx val="1"/>
          <c:order val="1"/>
          <c:tx>
            <c:v>5-yr avg.</c:v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12700">
                <a:noFill/>
              </a:ln>
              <a:effectLst/>
            </c:spPr>
          </c:marker>
          <c:xVal>
            <c:numRef>
              <c:f>haze_sort!$R$1:$AA$1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xVal>
          <c:yVal>
            <c:numRef>
              <c:f>haze_sort!$R$79:$AA$79</c:f>
              <c:numCache>
                <c:formatCode>General</c:formatCode>
                <c:ptCount val="10"/>
                <c:pt idx="0">
                  <c:v>13.781125286074117</c:v>
                </c:pt>
                <c:pt idx="1">
                  <c:v>13.400697834070007</c:v>
                </c:pt>
                <c:pt idx="2">
                  <c:v>14.343586287465223</c:v>
                </c:pt>
                <c:pt idx="3">
                  <c:v>14.96829820097447</c:v>
                </c:pt>
                <c:pt idx="4">
                  <c:v>15.391351985205084</c:v>
                </c:pt>
                <c:pt idx="5">
                  <c:v>14.761988917356613</c:v>
                </c:pt>
                <c:pt idx="6">
                  <c:v>15.458032939264418</c:v>
                </c:pt>
                <c:pt idx="7">
                  <c:v>13.509794951248496</c:v>
                </c:pt>
                <c:pt idx="8">
                  <c:v>15.327429415898933</c:v>
                </c:pt>
                <c:pt idx="9">
                  <c:v>15.641338828808481</c:v>
                </c:pt>
              </c:numCache>
            </c:numRef>
          </c:yVal>
          <c:smooth val="0"/>
        </c:ser>
        <c:ser>
          <c:idx val="2"/>
          <c:order val="2"/>
          <c:tx>
            <c:v>Glidepath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Pt>
            <c:idx val="1"/>
            <c:marker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</c:dPt>
          <c:xVal>
            <c:numRef>
              <c:f>haze_sort!$EC$1:$ED$1</c:f>
              <c:numCache>
                <c:formatCode>General</c:formatCode>
                <c:ptCount val="2"/>
                <c:pt idx="0">
                  <c:v>2004</c:v>
                </c:pt>
                <c:pt idx="1">
                  <c:v>2064</c:v>
                </c:pt>
              </c:numCache>
            </c:numRef>
          </c:xVal>
          <c:yVal>
            <c:numRef>
              <c:f>haze_sort!$EC$79:$ED$79</c:f>
              <c:numCache>
                <c:formatCode>General</c:formatCode>
                <c:ptCount val="2"/>
                <c:pt idx="0">
                  <c:v>13.781125286074117</c:v>
                </c:pt>
                <c:pt idx="1">
                  <c:v>6.4233702121459038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4064936"/>
        <c:axId val="234065328"/>
      </c:scatterChart>
      <c:valAx>
        <c:axId val="234064936"/>
        <c:scaling>
          <c:orientation val="minMax"/>
          <c:max val="2064"/>
          <c:min val="2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34065328"/>
        <c:crosses val="autoZero"/>
        <c:crossBetween val="midCat"/>
        <c:majorUnit val="10"/>
      </c:valAx>
      <c:valAx>
        <c:axId val="234065328"/>
        <c:scaling>
          <c:orientation val="minMax"/>
          <c:max val="3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Deciviews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064936"/>
        <c:crosses val="autoZero"/>
        <c:crossBetween val="midCat"/>
        <c:majorUnit val="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213426138813448"/>
          <c:y val="0.27609689413823274"/>
          <c:w val="0.2723102580927384"/>
          <c:h val="0.2490759419535368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1505F43-FFC0-4F52-BD1B-334DCE67F73C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A066733-EAF0-4BCC-AD4E-9128AF0A3C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2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66733-EAF0-4BCC-AD4E-9128AF0A3C2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99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66733-EAF0-4BCC-AD4E-9128AF0A3C2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5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66733-EAF0-4BCC-AD4E-9128AF0A3C2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23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66733-EAF0-4BCC-AD4E-9128AF0A3C2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8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66733-EAF0-4BCC-AD4E-9128AF0A3C2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25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66733-EAF0-4BCC-AD4E-9128AF0A3C2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7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68AE-BF70-43F0-9614-86975762374A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EA82-36C5-4D3F-A788-BBA1F61FC42F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9092-FF05-4180-A0F6-F4D459CFED5F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9E31-9A1E-4B76-AD98-3498716034E7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5EFF-5580-4225-85AC-D18ADEF5E2D0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2478-5176-42D5-A4D9-5C997C7F631F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E947-7155-4972-9032-2B7D0A5FBFAA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BD4C-55A4-4F84-91A9-F437D6174534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1033-5C9E-4167-AA9E-74B187BDAC10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2C5B-3E75-4170-9BE7-E67A5C2539DC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9F61-41E2-4718-843B-2DA70C7BD5AE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45A5D-6116-4BC5-A7DE-871F25F8AA4D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5000" t="-100000" r="-54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76200"/>
            <a:ext cx="8305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Source </a:t>
            </a:r>
            <a:r>
              <a:rPr lang="en-US" sz="3600" dirty="0" smtClean="0">
                <a:solidFill>
                  <a:schemeClr val="bg1"/>
                </a:solidFill>
              </a:rPr>
              <a:t>Attribution Modeling </a:t>
            </a:r>
            <a:r>
              <a:rPr lang="en-US" sz="3600" dirty="0">
                <a:solidFill>
                  <a:schemeClr val="bg1"/>
                </a:solidFill>
              </a:rPr>
              <a:t>to I</a:t>
            </a:r>
            <a:r>
              <a:rPr lang="en-US" sz="3600" dirty="0" smtClean="0">
                <a:solidFill>
                  <a:schemeClr val="bg1"/>
                </a:solidFill>
              </a:rPr>
              <a:t>dentify </a:t>
            </a:r>
            <a:r>
              <a:rPr lang="en-US" sz="3600" dirty="0">
                <a:solidFill>
                  <a:schemeClr val="bg1"/>
                </a:solidFill>
              </a:rPr>
              <a:t>S</a:t>
            </a:r>
            <a:r>
              <a:rPr lang="en-US" sz="3600" dirty="0" smtClean="0">
                <a:solidFill>
                  <a:schemeClr val="bg1"/>
                </a:solidFill>
              </a:rPr>
              <a:t>ources </a:t>
            </a:r>
            <a:r>
              <a:rPr lang="en-US" sz="3600" dirty="0">
                <a:solidFill>
                  <a:schemeClr val="bg1"/>
                </a:solidFill>
              </a:rPr>
              <a:t>of </a:t>
            </a:r>
            <a:r>
              <a:rPr lang="en-US" sz="3600" dirty="0" smtClean="0">
                <a:solidFill>
                  <a:schemeClr val="bg1"/>
                </a:solidFill>
              </a:rPr>
              <a:t>Regional Haze </a:t>
            </a:r>
            <a:r>
              <a:rPr lang="en-US" sz="3600" dirty="0">
                <a:solidFill>
                  <a:schemeClr val="bg1"/>
                </a:solidFill>
              </a:rPr>
              <a:t>in </a:t>
            </a:r>
            <a:r>
              <a:rPr lang="en-US" sz="3600" dirty="0" smtClean="0">
                <a:solidFill>
                  <a:schemeClr val="bg1"/>
                </a:solidFill>
              </a:rPr>
              <a:t>Western U.S. Class </a:t>
            </a:r>
            <a:r>
              <a:rPr lang="en-US" sz="3600" dirty="0">
                <a:solidFill>
                  <a:schemeClr val="bg1"/>
                </a:solidFill>
              </a:rPr>
              <a:t>I </a:t>
            </a:r>
            <a:r>
              <a:rPr lang="en-US" sz="3600" dirty="0" smtClean="0">
                <a:solidFill>
                  <a:schemeClr val="bg1"/>
                </a:solidFill>
              </a:rPr>
              <a:t>Areas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4953000"/>
            <a:ext cx="7162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Gail Tonnesen, EPA Region 8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Pat Brewer, National Park Service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Tom Moore, WESTAR/WRAP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CMAS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, Chapel Hill, NC,  October 6, 2015</a:t>
            </a:r>
          </a:p>
          <a:p>
            <a:pPr lvl="0" algn="ctr">
              <a:spcBef>
                <a:spcPct val="20000"/>
              </a:spcBef>
              <a:defRPr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719" y="3881432"/>
            <a:ext cx="9514547" cy="2976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0"/>
            <a:ext cx="7391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MPE and PSAT results for Example class I Area: </a:t>
            </a:r>
            <a:r>
              <a:rPr lang="en-US" sz="2400" dirty="0" smtClean="0"/>
              <a:t>Rocky Mtn National Park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911046"/>
            <a:ext cx="9510027" cy="297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6" y="4006973"/>
            <a:ext cx="9128944" cy="28510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0"/>
            <a:ext cx="7391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CAMx performance for sulfate and nitrate: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400" dirty="0" smtClean="0"/>
              <a:t>Rocky Mtn National Park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12" y="1193572"/>
            <a:ext cx="9170112" cy="28510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1775417"/>
            <a:ext cx="838200" cy="550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81862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Biased high in winter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>
          <a:xfrm>
            <a:off x="609600" y="4614432"/>
            <a:ext cx="838200" cy="6433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4657636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Biased high in winter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4800600" y="4859910"/>
            <a:ext cx="838200" cy="550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00600" y="4903113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Biased low in summer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4267200" y="1868506"/>
            <a:ext cx="838200" cy="646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67200" y="1911710"/>
            <a:ext cx="838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Biased low in spring &amp; summer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395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719" y="3881432"/>
            <a:ext cx="9514547" cy="2976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0"/>
            <a:ext cx="7391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CAMx PSAT anthropogenic extinction: ROMO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719" y="909632"/>
            <a:ext cx="9514547" cy="297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733800"/>
            <a:ext cx="5061923" cy="30354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ROMO: contributions to sulfate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6" y="457200"/>
            <a:ext cx="10481214" cy="3278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49" y="3657600"/>
            <a:ext cx="3581751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19" y="3733800"/>
            <a:ext cx="9758119" cy="30527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0"/>
            <a:ext cx="7391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Lassen Volcanic National Park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19" y="1066800"/>
            <a:ext cx="9758119" cy="30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1307"/>
            <a:ext cx="9144000" cy="2411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" y="3773507"/>
            <a:ext cx="9136600" cy="24110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1775417"/>
            <a:ext cx="838200" cy="550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1862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Biased high in winter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1524000" y="4213816"/>
            <a:ext cx="838200" cy="6433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4257020"/>
            <a:ext cx="838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Biased high in winter and spring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4876800" y="4137617"/>
            <a:ext cx="838200" cy="550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76800" y="418082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Biased high for wildfire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2438400" y="1868507"/>
            <a:ext cx="838200" cy="550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38400" y="191171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Biased low in spring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5257800" y="1792307"/>
            <a:ext cx="838200" cy="550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57800" y="183551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Biased high for wildfire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228600"/>
            <a:ext cx="7391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CAMx performance for sulfate and nitrate: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400" dirty="0" smtClean="0"/>
              <a:t>Lassen Volcanic National Park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03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0"/>
            <a:ext cx="7391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CAMx PSAT anthropogenic extinction: Lassen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255737" cy="2895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18" y="3581400"/>
            <a:ext cx="9260256" cy="30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7316" y="152400"/>
            <a:ext cx="4120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Lassen: source contributions to sulfate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05232"/>
            <a:ext cx="9758119" cy="3052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675" y="0"/>
            <a:ext cx="4278325" cy="3822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6764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confidence do we have in global model estimates of boundary conditions?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Next Steps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423252"/>
            <a:ext cx="8153400" cy="49330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Global CTM evaluation and improvements: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How well do global CTMs perform for natural, anthropogenic and fire emissions?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Include source apportionment info in global models and pass through to nested  regional models.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Estimates of future trends in international transport</a:t>
            </a:r>
            <a:r>
              <a:rPr lang="en-US" sz="1600" dirty="0" smtClean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Need funding for global modeling improvements.</a:t>
            </a:r>
          </a:p>
          <a:p>
            <a:r>
              <a:rPr lang="en-US" sz="2000" dirty="0" smtClean="0"/>
              <a:t>Updated CAMx and CMAQ source apportionment simulations for more recent years: 2011, 2014: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1600" dirty="0" smtClean="0"/>
              <a:t>Need improved treatment of NH3 emissions and fate. 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1600" dirty="0" smtClean="0"/>
              <a:t>Improved model seasonal performance for sulfate and nitrate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1600" dirty="0" smtClean="0"/>
              <a:t>Improved treatment of episodic events: wild fires, wind blown dust.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1600" dirty="0" smtClean="0"/>
              <a:t>Assessment of seasonal variability in natural visibility conditions.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1600" dirty="0" smtClean="0"/>
              <a:t>Assessments of international transport (natural and anthropogenic contributions).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1600" dirty="0" smtClean="0"/>
              <a:t>Need funding to support regional modeling studies.</a:t>
            </a:r>
          </a:p>
          <a:p>
            <a:r>
              <a:rPr lang="en-US" sz="2000" dirty="0" smtClean="0"/>
              <a:t>More research is needed to improve estimates of international transport: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Same global/regional modeling platforms that would be useful for regional haze analysis can also be used to study background ozone in the western U.S.</a:t>
            </a:r>
            <a:endParaRPr lang="en-US" sz="2000" dirty="0"/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endParaRPr lang="en-US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2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600200"/>
            <a:ext cx="7620000" cy="464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ENVIRON performed CAMx PSAT simulations</a:t>
            </a:r>
          </a:p>
          <a:p>
            <a:r>
              <a:rPr lang="en-US" sz="2400" dirty="0" smtClean="0"/>
              <a:t>Air Resource Specialists helped with data analysis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29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8600"/>
            <a:ext cx="5831570" cy="425704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28600" y="170584"/>
            <a:ext cx="4114800" cy="51521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Regional Haze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685800"/>
            <a:ext cx="3352800" cy="3962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Clean Air Act goal is to achieve natural visibility at   Class I areas by 2064.</a:t>
            </a:r>
          </a:p>
          <a:p>
            <a:r>
              <a:rPr lang="en-US" sz="1800" dirty="0" smtClean="0"/>
              <a:t>Regional haze </a:t>
            </a:r>
            <a:r>
              <a:rPr lang="en-US" sz="1800" dirty="0"/>
              <a:t>metrics rely on IMPROVE monitoring data: </a:t>
            </a:r>
            <a:endParaRPr lang="en-US" sz="1800" dirty="0" smtClean="0"/>
          </a:p>
          <a:p>
            <a:pPr marL="0" indent="0">
              <a:buNone/>
            </a:pPr>
            <a:r>
              <a:rPr lang="en-US" sz="1600" dirty="0" smtClean="0"/>
              <a:t>          light extinction:  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ext</a:t>
            </a:r>
            <a:r>
              <a:rPr lang="en-US" sz="1600" dirty="0" smtClean="0"/>
              <a:t>  (</a:t>
            </a:r>
            <a:r>
              <a:rPr lang="en-US" sz="1400" dirty="0"/>
              <a:t>Mm</a:t>
            </a:r>
            <a:r>
              <a:rPr lang="en-US" sz="1400" baseline="30000" dirty="0"/>
              <a:t>-1</a:t>
            </a:r>
            <a:r>
              <a:rPr lang="en-US" sz="1600" dirty="0"/>
              <a:t>)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         visual </a:t>
            </a:r>
            <a:r>
              <a:rPr lang="en-US" sz="1600" dirty="0"/>
              <a:t>range = </a:t>
            </a:r>
            <a:r>
              <a:rPr lang="en-US" sz="1600" dirty="0" smtClean="0"/>
              <a:t>3.91/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ext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en-US" sz="1600" dirty="0" smtClean="0"/>
              <a:t>          deciviews = 10 ln(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ext</a:t>
            </a:r>
            <a:r>
              <a:rPr lang="en-US" sz="1600" dirty="0" smtClean="0"/>
              <a:t>/10 </a:t>
            </a:r>
            <a:r>
              <a:rPr lang="en-US" sz="1400" dirty="0" smtClean="0"/>
              <a:t>Mm</a:t>
            </a:r>
            <a:r>
              <a:rPr lang="en-US" sz="1400" baseline="30000" dirty="0" smtClean="0"/>
              <a:t>-1</a:t>
            </a:r>
            <a:r>
              <a:rPr lang="en-US" sz="1600" dirty="0" smtClean="0"/>
              <a:t>)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 smtClean="0"/>
              <a:t>        </a:t>
            </a:r>
            <a:r>
              <a:rPr lang="en-US" sz="1600" dirty="0" smtClean="0"/>
              <a:t>20 </a:t>
            </a:r>
            <a:r>
              <a:rPr lang="en-US" sz="1400" dirty="0"/>
              <a:t>Mm</a:t>
            </a:r>
            <a:r>
              <a:rPr lang="en-US" sz="1400" baseline="30000" dirty="0"/>
              <a:t>-1</a:t>
            </a:r>
            <a:r>
              <a:rPr lang="en-US" sz="1600" dirty="0"/>
              <a:t> </a:t>
            </a:r>
            <a:r>
              <a:rPr lang="en-US" sz="1600" dirty="0" smtClean="0"/>
              <a:t> =  200 </a:t>
            </a:r>
            <a:r>
              <a:rPr lang="en-US" sz="1600" dirty="0"/>
              <a:t>km </a:t>
            </a:r>
            <a:r>
              <a:rPr lang="en-US" sz="1600" dirty="0" smtClean="0"/>
              <a:t>=  11 </a:t>
            </a:r>
            <a:r>
              <a:rPr lang="en-US" sz="1600" dirty="0"/>
              <a:t>dv</a:t>
            </a:r>
          </a:p>
          <a:p>
            <a:pPr marL="0" indent="0">
              <a:buNone/>
            </a:pPr>
            <a:r>
              <a:rPr lang="en-US" sz="1600" dirty="0" smtClean="0"/>
              <a:t>        100 </a:t>
            </a:r>
            <a:r>
              <a:rPr lang="en-US" sz="1400" dirty="0" smtClean="0"/>
              <a:t>Mm</a:t>
            </a:r>
            <a:r>
              <a:rPr lang="en-US" sz="1400" baseline="30000" dirty="0" smtClean="0"/>
              <a:t>-1</a:t>
            </a:r>
            <a:r>
              <a:rPr lang="en-US" sz="1600" dirty="0" smtClean="0"/>
              <a:t>  =  40 km  =  24 dv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States </a:t>
            </a:r>
            <a:r>
              <a:rPr lang="en-US" sz="1800" dirty="0"/>
              <a:t>submit SIPs every 10 years showing progress on improving visibility.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" y="4648200"/>
            <a:ext cx="8001000" cy="15216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Regional Haze goal is linear progress in reducing haze (in deciviews) on the worst 20% </a:t>
            </a:r>
            <a:r>
              <a:rPr lang="en-US" sz="1800" dirty="0"/>
              <a:t>days and no degradation on </a:t>
            </a:r>
            <a:r>
              <a:rPr lang="en-US" sz="1800" dirty="0" smtClean="0"/>
              <a:t>the best </a:t>
            </a:r>
            <a:r>
              <a:rPr lang="en-US" sz="1800" dirty="0"/>
              <a:t>20% </a:t>
            </a:r>
            <a:r>
              <a:rPr lang="en-US" sz="1800" dirty="0" smtClean="0"/>
              <a:t>days.</a:t>
            </a:r>
          </a:p>
          <a:p>
            <a:r>
              <a:rPr lang="en-US" sz="1800" dirty="0" smtClean="0"/>
              <a:t>Uniform rate of progress (aka Glidepath) is defined as the slope of the line from baseline worst 20% deciviews to the natural deciviews.</a:t>
            </a:r>
          </a:p>
          <a:p>
            <a:r>
              <a:rPr lang="en-US" sz="1800" dirty="0" smtClean="0"/>
              <a:t>Model simulations did not show progress below the glidepath at some western Class I areas, but modeled progress was evaluated on the 20% worst days that included wildfires.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419217"/>
            <a:ext cx="4648200" cy="33391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403996"/>
            <a:ext cx="4724400" cy="28533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     Example of tracking progress: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At Sawtooth Wilderness Area episodic natural events (e.g. wildfires), not anthropogenic emissions, dominate the 20% worst visibility days. </a:t>
            </a: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266649"/>
              </p:ext>
            </p:extLst>
          </p:nvPr>
        </p:nvGraphicFramePr>
        <p:xfrm>
          <a:off x="152399" y="557787"/>
          <a:ext cx="3796645" cy="287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1789" y="0"/>
            <a:ext cx="3487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Sawtooth Wilderness Area, ID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39045" y="3825115"/>
            <a:ext cx="3810000" cy="2933282"/>
            <a:chOff x="365516" y="232003"/>
            <a:chExt cx="2862953" cy="21945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10" r="11684"/>
            <a:stretch/>
          </p:blipFill>
          <p:spPr>
            <a:xfrm>
              <a:off x="365516" y="232003"/>
              <a:ext cx="2862953" cy="21945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813970" y="447415"/>
              <a:ext cx="1518638" cy="783315"/>
              <a:chOff x="813970" y="498215"/>
              <a:chExt cx="1518638" cy="78331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337" t="35589" r="724" b="45174"/>
              <a:stretch/>
            </p:blipFill>
            <p:spPr>
              <a:xfrm>
                <a:off x="813970" y="498215"/>
                <a:ext cx="736310" cy="78331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337" t="54901" r="724" b="30727"/>
              <a:stretch/>
            </p:blipFill>
            <p:spPr>
              <a:xfrm>
                <a:off x="1596298" y="597272"/>
                <a:ext cx="736310" cy="585200"/>
              </a:xfrm>
              <a:prstGeom prst="rect">
                <a:avLst/>
              </a:prstGeom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5222713" y="3483235"/>
            <a:ext cx="1491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2012 IMPROVE daily data (</a:t>
            </a:r>
            <a:r>
              <a:rPr lang="en-US" sz="1400" b="1" dirty="0" err="1" smtClean="0"/>
              <a:t>bext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752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381000"/>
            <a:ext cx="86868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Regional Haze Research Topics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295400"/>
            <a:ext cx="7620000" cy="464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Improved estimates of natural visibility conditions: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Need site specific and seasonally varying estimates of </a:t>
            </a:r>
            <a:r>
              <a:rPr lang="en-US" sz="1800" dirty="0"/>
              <a:t>n</a:t>
            </a:r>
            <a:r>
              <a:rPr lang="en-US" sz="1800" dirty="0" smtClean="0"/>
              <a:t>atural haze.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Can </a:t>
            </a:r>
            <a:r>
              <a:rPr lang="en-US" sz="1800" dirty="0"/>
              <a:t>we quantify contributions from wildfires and other extreme episodic events?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How </a:t>
            </a:r>
            <a:r>
              <a:rPr lang="en-US" sz="1800" dirty="0" smtClean="0"/>
              <a:t>well can models estimate natural visibility conditions?</a:t>
            </a: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Can we use source apportionment modeling to distinguish domestic versus international contributions to </a:t>
            </a:r>
            <a:r>
              <a:rPr lang="en-US" sz="1800" dirty="0" smtClean="0"/>
              <a:t>natural haze?</a:t>
            </a:r>
          </a:p>
          <a:p>
            <a:pPr>
              <a:buSzPct val="100000"/>
            </a:pPr>
            <a:endParaRPr lang="en-US" sz="800" dirty="0" smtClean="0"/>
          </a:p>
          <a:p>
            <a:r>
              <a:rPr lang="en-US" sz="2200" dirty="0" smtClean="0"/>
              <a:t>Model evaluation – how accurately do models predict: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1800" dirty="0" smtClean="0"/>
              <a:t>The species composition of PM2.5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1800" dirty="0" smtClean="0"/>
              <a:t>Seasonal variations in speciated PM2.5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1800" dirty="0" smtClean="0"/>
              <a:t>Ammonia limited chemical regimes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1800" dirty="0" smtClean="0"/>
              <a:t>Source attribution and model response to emissions reductions</a:t>
            </a:r>
          </a:p>
          <a:p>
            <a:r>
              <a:rPr lang="en-US" sz="2200" dirty="0" smtClean="0"/>
              <a:t>International transport: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1800" dirty="0"/>
              <a:t>How reliable are model estimates for international transport?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1800" dirty="0"/>
              <a:t>Need evaluation of global scale chemistry-transport models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40030" y="1308295"/>
            <a:ext cx="8046720" cy="16635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Annual CAMx simulation with a 12 km grid over the western US.: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1600" dirty="0" smtClean="0"/>
              <a:t>Model performance evaluation completed for ozone and speciated PM2.5. 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1600" dirty="0" smtClean="0"/>
              <a:t>CAMx APCA used for ozone source apportionment and CAMx PSAT used for PM2.5 source apportionment.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147321"/>
            <a:ext cx="7968698" cy="919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altLang="en-US" sz="3200" b="1" dirty="0" err="1" smtClean="0"/>
              <a:t>WestJumpAQMS</a:t>
            </a:r>
            <a:r>
              <a:rPr lang="en-US" altLang="en-US" sz="3200" b="1" dirty="0" smtClean="0"/>
              <a:t> 2008 Modeling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3787" y="2743200"/>
            <a:ext cx="3200400" cy="2133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PSAT source regions treat each of the western states, Eastern US, MX, CA, off-shore shipping and boundary conditions.</a:t>
            </a:r>
            <a:endParaRPr lang="en-US" sz="1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4737296"/>
            <a:ext cx="8229600" cy="20573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Source Sector Categories: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1600" dirty="0" smtClean="0"/>
              <a:t>Total anthropogenic emissions 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1600" dirty="0" smtClean="0"/>
              <a:t>Biogenic Emissions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1600" dirty="0" smtClean="0"/>
              <a:t>3 classes of fire emissions: Wild fires, Prescribed fires and agricultural burning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484011"/>
            <a:ext cx="3730993" cy="27737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Nested 36/12/4-km CAMx Domains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752600"/>
            <a:ext cx="1676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Lateral BC from MOZART Global Model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25 CAMx layers from the surface to the lower stratosphere.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447800"/>
            <a:ext cx="5772331" cy="43603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948235"/>
            <a:ext cx="4267200" cy="28335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300" y="3945320"/>
            <a:ext cx="4346100" cy="2912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407" y="1066800"/>
            <a:ext cx="4257993" cy="2827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066800"/>
            <a:ext cx="4236130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CAMx 2008 Monthly average fractional bias</a:t>
            </a:r>
            <a:br>
              <a:rPr lang="en-US" sz="2400" b="1" dirty="0" smtClean="0"/>
            </a:br>
            <a:r>
              <a:rPr lang="en-US" sz="2400" b="1" dirty="0" smtClean="0"/>
              <a:t> </a:t>
            </a:r>
            <a:r>
              <a:rPr lang="en-US" sz="1800" b="1" dirty="0" smtClean="0"/>
              <a:t>36 &amp;12 km grids compared to IMPROVE data, averaged for all sites. More detailed results at: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http://www.wrapair2.org/WestJumpAQMS.aspx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08072" y="1066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SO4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104407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NO3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94532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OC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01000" y="394532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EC</a:t>
            </a:r>
            <a:endParaRPr lang="en-US" sz="24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381000"/>
            <a:ext cx="86868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of Aggregate Model Performance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295400"/>
            <a:ext cx="7620000" cy="464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Model performance </a:t>
            </a:r>
            <a:r>
              <a:rPr lang="en-US" sz="2200" dirty="0" smtClean="0"/>
              <a:t>(using monthly averages) is </a:t>
            </a:r>
            <a:r>
              <a:rPr lang="en-US" sz="2200" dirty="0"/>
              <a:t>similar for the 36, 12 and 4 km grids.</a:t>
            </a:r>
            <a:endParaRPr lang="en-US" sz="1800" dirty="0"/>
          </a:p>
          <a:p>
            <a:r>
              <a:rPr lang="en-US" sz="2200" dirty="0" smtClean="0"/>
              <a:t>Model is biased high for nitrate and EC, </a:t>
            </a:r>
            <a:r>
              <a:rPr lang="en-US" sz="2200" dirty="0"/>
              <a:t>biased low for </a:t>
            </a:r>
            <a:r>
              <a:rPr lang="en-US" sz="2200" dirty="0" smtClean="0"/>
              <a:t>OC, </a:t>
            </a:r>
            <a:r>
              <a:rPr lang="en-US" sz="2200" dirty="0"/>
              <a:t>and biased low for sulfate </a:t>
            </a:r>
            <a:r>
              <a:rPr lang="en-US" sz="2200" dirty="0" smtClean="0"/>
              <a:t>in spring &amp; summer.</a:t>
            </a:r>
          </a:p>
          <a:p>
            <a:r>
              <a:rPr lang="en-US" sz="2200" dirty="0" smtClean="0"/>
              <a:t>However, we should also evaluate model performance at individual Class I areas and for individual days.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38780"/>
            <a:ext cx="8991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MPE and PSAT results for Example class I Areas</a:t>
            </a:r>
            <a:endParaRPr lang="en-US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1295400"/>
            <a:ext cx="8001000" cy="464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Rocky Mt National Park (ROMO)</a:t>
            </a:r>
          </a:p>
          <a:p>
            <a:r>
              <a:rPr lang="en-US" sz="2200" dirty="0" smtClean="0"/>
              <a:t>Lassen Volcanic National Park</a:t>
            </a:r>
          </a:p>
          <a:p>
            <a:r>
              <a:rPr lang="en-US" sz="2200" dirty="0" smtClean="0"/>
              <a:t>For each site, compare IMPROVE data and model performance.</a:t>
            </a:r>
          </a:p>
          <a:p>
            <a:r>
              <a:rPr lang="en-US" sz="2200" dirty="0"/>
              <a:t>Show PSAT model estimate of U.S. anthropogenic contribution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Focus on the 20% worst visibility days:</a:t>
            </a:r>
          </a:p>
          <a:p>
            <a:pPr lvl="1"/>
            <a:r>
              <a:rPr lang="en-US" sz="2000" dirty="0" smtClean="0"/>
              <a:t>How does the seasonal distribution of the worst days compare for the model and the IMPROVE data?</a:t>
            </a:r>
          </a:p>
          <a:p>
            <a:pPr lvl="1"/>
            <a:r>
              <a:rPr lang="en-US" sz="2000" dirty="0" smtClean="0"/>
              <a:t>Does the seasonal distribution change for worst US contribution to have versus the total haze? </a:t>
            </a:r>
          </a:p>
        </p:txBody>
      </p:sp>
    </p:spTree>
    <p:extLst>
      <p:ext uri="{BB962C8B-B14F-4D97-AF65-F5344CB8AC3E}">
        <p14:creationId xmlns:p14="http://schemas.microsoft.com/office/powerpoint/2010/main" val="27512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98085105-A220-4FAD-891C-9619CB131F4A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31A98C15-D5AB-4208-8166-893F529BA509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76B75EB8-8D24-4890-B468-0A89039A0039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4521FA28-18F1-4473-9E16-3438488CFF06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607BF988-98B3-4D35-AFF0-DF8E223F4974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274A76E2-1E29-44CE-A716-4DE7B1898270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02DB917D-BC1F-4237-A556-AF7582637F8E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07CFC5A7-9C8A-40AD-A904-8CDE45C6E941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5A2F4082-C5FD-4FCF-B6A8-C92E06B5F001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C11662DC-77C8-45DC-8C7B-7A68D7B7EF97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ED62A9F0-3102-4378-AC56-FA56DDDC914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CEB0E7DF-C98E-4344-85DA-687E983EEC13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34C9C115-36EA-4D44-BB38-B59E3BE214E0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990CF262-5825-44F6-B38F-D6DF5EEFC154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768CDAC9-663B-4897-8F0E-467FE7C3C4F9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FDCE3B5-55A7-4D21-A1C1-F2FCD0E0A23E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5B4580C2-5F97-4417-9EBA-D8B4CB9B3686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27ED15EB-4369-4EB8-90DE-48A457C2681A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6426A18A-3228-491B-9505-05B1ECCE4150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42CC6C7D-FE23-41E4-B506-853736D0740A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6C660790-643D-4437-9D7D-305B1C951657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7ABA46F9-3933-4306-82FC-D79567E9E82B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B695D5D-70F8-412C-81AC-4AFBBFAD617A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8D07FAA9-EFC8-4E2A-AD08-48DCF9AF885F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36AE4B99-A353-4CE2-8CD2-472319FABD32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2B1B6D11-7E9D-4360-B5A3-63AE0473EFB6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5DE0C986-AA33-4E7E-96AA-DCF35BDA6EB2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D0DA88A6-31B5-4B6B-BADF-02274AEF8A93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E939AF89-DA13-45B3-841D-B08090848321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013B29F9-D4EE-4B98-8597-46316E60CB46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30ABAD5C-A677-4A2C-A84D-92FBA0B51DDF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23C62E90-5487-4665-925E-48BD13EB3B08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139BDF43-B304-4A5D-BCBC-7363D487F14C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E9A24673-70DA-40B3-ADA0-F24E1ADB3EE2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4FD7CDA7-490F-40CD-BEC7-48506D65272A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B4487339-B623-4FDF-B82B-E22EFA61E0AE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31A5B7A-1729-4238-8B2A-EA3B41D47DF0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26F5A3E-ED66-4D79-8D54-AEAE232092CE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081B48D4-9A98-408E-948A-E777561E731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20273</TotalTime>
  <Words>946</Words>
  <Application>Microsoft Office PowerPoint</Application>
  <PresentationFormat>On-screen Show (4:3)</PresentationFormat>
  <Paragraphs>130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Nested 36/12/4-km CAMx Domains</vt:lpstr>
      <vt:lpstr>CAMx 2008 Monthly average fractional bias  36 &amp;12 km grids compared to IMPROVE data, averaged for all sites. More detailed results at: http://www.wrapair2.org/WestJumpAQMS.aspx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Acknowledgments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CMAQ Ox Production</dc:title>
  <dc:creator>Payton, Richard</dc:creator>
  <cp:lastModifiedBy>Gail Tonnesen</cp:lastModifiedBy>
  <cp:revision>790</cp:revision>
  <dcterms:created xsi:type="dcterms:W3CDTF">2006-08-16T00:00:00Z</dcterms:created>
  <dcterms:modified xsi:type="dcterms:W3CDTF">2015-10-07T11:18:44Z</dcterms:modified>
</cp:coreProperties>
</file>