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59" r:id="rId4"/>
    <p:sldId id="260" r:id="rId5"/>
    <p:sldId id="261" r:id="rId6"/>
    <p:sldId id="262" r:id="rId7"/>
    <p:sldId id="273"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ko-KR"/>
    </a:defPPr>
    <a:lvl1pPr algn="l" rtl="0" fontAlgn="base" latinLnBrk="1">
      <a:spcBef>
        <a:spcPct val="0"/>
      </a:spcBef>
      <a:spcAft>
        <a:spcPct val="0"/>
      </a:spcAft>
      <a:defRPr kumimoji="1" kern="1200">
        <a:solidFill>
          <a:schemeClr val="tx1"/>
        </a:solidFill>
        <a:latin typeface="맑은 고딕" pitchFamily="50" charset="-127"/>
        <a:ea typeface="굴림" charset="-127"/>
        <a:cs typeface="+mn-cs"/>
      </a:defRPr>
    </a:lvl1pPr>
    <a:lvl2pPr marL="457200" algn="l" rtl="0" fontAlgn="base" latinLnBrk="1">
      <a:spcBef>
        <a:spcPct val="0"/>
      </a:spcBef>
      <a:spcAft>
        <a:spcPct val="0"/>
      </a:spcAft>
      <a:defRPr kumimoji="1" kern="1200">
        <a:solidFill>
          <a:schemeClr val="tx1"/>
        </a:solidFill>
        <a:latin typeface="맑은 고딕" pitchFamily="50" charset="-127"/>
        <a:ea typeface="굴림" charset="-127"/>
        <a:cs typeface="+mn-cs"/>
      </a:defRPr>
    </a:lvl2pPr>
    <a:lvl3pPr marL="914400" algn="l" rtl="0" fontAlgn="base" latinLnBrk="1">
      <a:spcBef>
        <a:spcPct val="0"/>
      </a:spcBef>
      <a:spcAft>
        <a:spcPct val="0"/>
      </a:spcAft>
      <a:defRPr kumimoji="1" kern="1200">
        <a:solidFill>
          <a:schemeClr val="tx1"/>
        </a:solidFill>
        <a:latin typeface="맑은 고딕" pitchFamily="50" charset="-127"/>
        <a:ea typeface="굴림" charset="-127"/>
        <a:cs typeface="+mn-cs"/>
      </a:defRPr>
    </a:lvl3pPr>
    <a:lvl4pPr marL="1371600" algn="l" rtl="0" fontAlgn="base" latinLnBrk="1">
      <a:spcBef>
        <a:spcPct val="0"/>
      </a:spcBef>
      <a:spcAft>
        <a:spcPct val="0"/>
      </a:spcAft>
      <a:defRPr kumimoji="1" kern="1200">
        <a:solidFill>
          <a:schemeClr val="tx1"/>
        </a:solidFill>
        <a:latin typeface="맑은 고딕" pitchFamily="50" charset="-127"/>
        <a:ea typeface="굴림" charset="-127"/>
        <a:cs typeface="+mn-cs"/>
      </a:defRPr>
    </a:lvl4pPr>
    <a:lvl5pPr marL="1828800" algn="l" rtl="0" fontAlgn="base" latinLnBrk="1">
      <a:spcBef>
        <a:spcPct val="0"/>
      </a:spcBef>
      <a:spcAft>
        <a:spcPct val="0"/>
      </a:spcAft>
      <a:defRPr kumimoji="1" kern="1200">
        <a:solidFill>
          <a:schemeClr val="tx1"/>
        </a:solidFill>
        <a:latin typeface="맑은 고딕" pitchFamily="50" charset="-127"/>
        <a:ea typeface="굴림" charset="-127"/>
        <a:cs typeface="+mn-cs"/>
      </a:defRPr>
    </a:lvl5pPr>
    <a:lvl6pPr marL="2286000" algn="l" defTabSz="914400" rtl="0" eaLnBrk="1" latinLnBrk="1" hangingPunct="1">
      <a:defRPr kumimoji="1" kern="1200">
        <a:solidFill>
          <a:schemeClr val="tx1"/>
        </a:solidFill>
        <a:latin typeface="맑은 고딕" pitchFamily="50" charset="-127"/>
        <a:ea typeface="굴림" charset="-127"/>
        <a:cs typeface="+mn-cs"/>
      </a:defRPr>
    </a:lvl6pPr>
    <a:lvl7pPr marL="2743200" algn="l" defTabSz="914400" rtl="0" eaLnBrk="1" latinLnBrk="1" hangingPunct="1">
      <a:defRPr kumimoji="1" kern="1200">
        <a:solidFill>
          <a:schemeClr val="tx1"/>
        </a:solidFill>
        <a:latin typeface="맑은 고딕" pitchFamily="50" charset="-127"/>
        <a:ea typeface="굴림" charset="-127"/>
        <a:cs typeface="+mn-cs"/>
      </a:defRPr>
    </a:lvl7pPr>
    <a:lvl8pPr marL="3200400" algn="l" defTabSz="914400" rtl="0" eaLnBrk="1" latinLnBrk="1" hangingPunct="1">
      <a:defRPr kumimoji="1" kern="1200">
        <a:solidFill>
          <a:schemeClr val="tx1"/>
        </a:solidFill>
        <a:latin typeface="맑은 고딕" pitchFamily="50" charset="-127"/>
        <a:ea typeface="굴림" charset="-127"/>
        <a:cs typeface="+mn-cs"/>
      </a:defRPr>
    </a:lvl8pPr>
    <a:lvl9pPr marL="3657600" algn="l" defTabSz="914400" rtl="0" eaLnBrk="1" latinLnBrk="1" hangingPunct="1">
      <a:defRPr kumimoji="1" kern="1200">
        <a:solidFill>
          <a:schemeClr val="tx1"/>
        </a:solidFill>
        <a:latin typeface="맑은 고딕" pitchFamily="50" charset="-127"/>
        <a:ea typeface="굴림"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73" autoAdjust="0"/>
  </p:normalViewPr>
  <p:slideViewPr>
    <p:cSldViewPr>
      <p:cViewPr>
        <p:scale>
          <a:sx n="80" d="100"/>
          <a:sy n="80" d="100"/>
        </p:scale>
        <p:origin x="-1512" y="226"/>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0" sz="1200" smtClean="0">
                <a:latin typeface="+mn-lt"/>
                <a:ea typeface="+mn-ea"/>
              </a:defRPr>
            </a:lvl1pPr>
          </a:lstStyle>
          <a:p>
            <a:pPr>
              <a:defRPr/>
            </a:pPr>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0" sz="1200" smtClean="0">
                <a:latin typeface="+mn-lt"/>
                <a:ea typeface="+mn-ea"/>
              </a:defRPr>
            </a:lvl1pPr>
          </a:lstStyle>
          <a:p>
            <a:pPr>
              <a:defRPr/>
            </a:pPr>
            <a:fld id="{428864FF-D329-4C2A-8A51-B0F1DD80FD5D}" type="datetimeFigureOut">
              <a:rPr lang="ko-KR" altLang="en-US"/>
              <a:pPr>
                <a:defRPr/>
              </a:pPr>
              <a:t>2015-10-07</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ko-KR" altLang="en-US" noProof="0" smtClean="0"/>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0" sz="1200" smtClean="0">
                <a:latin typeface="+mn-lt"/>
                <a:ea typeface="+mn-ea"/>
              </a:defRPr>
            </a:lvl1pPr>
          </a:lstStyle>
          <a:p>
            <a:pPr>
              <a:defRPr/>
            </a:pPr>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0" sz="1200" smtClean="0">
                <a:latin typeface="+mn-lt"/>
                <a:ea typeface="+mn-ea"/>
              </a:defRPr>
            </a:lvl1pPr>
          </a:lstStyle>
          <a:p>
            <a:pPr>
              <a:defRPr/>
            </a:pPr>
            <a:fld id="{D8034C0F-27BF-493D-82E2-5007CC03A2DF}" type="slidenum">
              <a:rPr lang="ko-KR" altLang="en-US"/>
              <a:pPr>
                <a:defRPr/>
              </a:pPr>
              <a:t>‹#›</a:t>
            </a:fld>
            <a:endParaRPr lang="ko-KR" altLang="en-US"/>
          </a:p>
        </p:txBody>
      </p:sp>
    </p:spTree>
    <p:extLst>
      <p:ext uri="{BB962C8B-B14F-4D97-AF65-F5344CB8AC3E}">
        <p14:creationId xmlns:p14="http://schemas.microsoft.com/office/powerpoint/2010/main" val="1955401152"/>
      </p:ext>
    </p:extLst>
  </p:cSld>
  <p:clrMap bg1="lt1" tx1="dk1" bg2="lt2" tx2="dk2" accent1="accent1" accent2="accent2" accent3="accent3" accent4="accent4" accent5="accent5" accent6="accent6" hlink="hlink" folHlink="folHlink"/>
  <p:notesStyle>
    <a:lvl1pPr algn="l" rtl="0" fontAlgn="base" latinLnBrk="1">
      <a:spcBef>
        <a:spcPct val="30000"/>
      </a:spcBef>
      <a:spcAft>
        <a:spcPct val="0"/>
      </a:spcAft>
      <a:defRPr sz="1200" kern="1200">
        <a:solidFill>
          <a:schemeClr val="tx1"/>
        </a:solidFill>
        <a:latin typeface="+mn-lt"/>
        <a:ea typeface="+mn-ea"/>
        <a:cs typeface="+mn-cs"/>
      </a:defRPr>
    </a:lvl1pPr>
    <a:lvl2pPr marL="457200" algn="l" rtl="0" fontAlgn="base" latinLnBrk="1">
      <a:spcBef>
        <a:spcPct val="30000"/>
      </a:spcBef>
      <a:spcAft>
        <a:spcPct val="0"/>
      </a:spcAft>
      <a:defRPr sz="1200" kern="1200">
        <a:solidFill>
          <a:schemeClr val="tx1"/>
        </a:solidFill>
        <a:latin typeface="+mn-lt"/>
        <a:ea typeface="+mn-ea"/>
        <a:cs typeface="+mn-cs"/>
      </a:defRPr>
    </a:lvl2pPr>
    <a:lvl3pPr marL="914400" algn="l" rtl="0" fontAlgn="base" latinLnBrk="1">
      <a:spcBef>
        <a:spcPct val="30000"/>
      </a:spcBef>
      <a:spcAft>
        <a:spcPct val="0"/>
      </a:spcAft>
      <a:defRPr sz="1200" kern="1200">
        <a:solidFill>
          <a:schemeClr val="tx1"/>
        </a:solidFill>
        <a:latin typeface="+mn-lt"/>
        <a:ea typeface="+mn-ea"/>
        <a:cs typeface="+mn-cs"/>
      </a:defRPr>
    </a:lvl3pPr>
    <a:lvl4pPr marL="1371600" algn="l" rtl="0" fontAlgn="base" latinLnBrk="1">
      <a:spcBef>
        <a:spcPct val="30000"/>
      </a:spcBef>
      <a:spcAft>
        <a:spcPct val="0"/>
      </a:spcAft>
      <a:defRPr sz="1200" kern="1200">
        <a:solidFill>
          <a:schemeClr val="tx1"/>
        </a:solidFill>
        <a:latin typeface="+mn-lt"/>
        <a:ea typeface="+mn-ea"/>
        <a:cs typeface="+mn-cs"/>
      </a:defRPr>
    </a:lvl4pPr>
    <a:lvl5pPr marL="1828800" algn="l" rtl="0" fontAlgn="base" latinLnBrk="1">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vl="0" fontAlgn="base" latinLnBrk="1"/>
            <a:r>
              <a:rPr lang="en-US" altLang="ko-KR" sz="1200" kern="1200" dirty="0" smtClean="0">
                <a:solidFill>
                  <a:schemeClr val="tx1"/>
                </a:solidFill>
                <a:effectLst/>
                <a:latin typeface="+mn-lt"/>
                <a:ea typeface="+mn-ea"/>
                <a:cs typeface="+mn-cs"/>
              </a:rPr>
              <a:t>Good morning everyone, nice to meet you my name is </a:t>
            </a:r>
            <a:r>
              <a:rPr lang="en-US" altLang="ko-KR" sz="1200" kern="1200" dirty="0" err="1" smtClean="0">
                <a:solidFill>
                  <a:schemeClr val="tx1"/>
                </a:solidFill>
                <a:effectLst/>
                <a:latin typeface="+mn-lt"/>
                <a:ea typeface="+mn-ea"/>
                <a:cs typeface="+mn-cs"/>
              </a:rPr>
              <a:t>Changhan</a:t>
            </a:r>
            <a:r>
              <a:rPr lang="en-US" altLang="ko-KR" sz="1200" kern="1200" dirty="0" smtClean="0">
                <a:solidFill>
                  <a:schemeClr val="tx1"/>
                </a:solidFill>
                <a:effectLst/>
                <a:latin typeface="+mn-lt"/>
                <a:ea typeface="+mn-ea"/>
                <a:cs typeface="+mn-cs"/>
              </a:rPr>
              <a:t> Bae.</a:t>
            </a:r>
          </a:p>
          <a:p>
            <a:pPr lvl="0" fontAlgn="base" latinLnBrk="1"/>
            <a:r>
              <a:rPr lang="en-US" altLang="ko-KR" sz="1200" kern="1200" dirty="0" smtClean="0">
                <a:solidFill>
                  <a:schemeClr val="tx1"/>
                </a:solidFill>
                <a:effectLst/>
                <a:latin typeface="+mn-lt"/>
                <a:ea typeface="+mn-ea"/>
                <a:cs typeface="+mn-cs"/>
              </a:rPr>
              <a:t>My topic is improvement of PM Forecast using PSAT-based Customized Emission Inventory over Northeast Asia.</a:t>
            </a:r>
          </a:p>
          <a:p>
            <a:pPr lvl="0" fontAlgn="base" latinLnBrk="1"/>
            <a:r>
              <a:rPr lang="en-US" altLang="ko-KR" sz="1200" kern="1200" dirty="0" smtClean="0">
                <a:solidFill>
                  <a:schemeClr val="tx1"/>
                </a:solidFill>
                <a:effectLst/>
                <a:latin typeface="+mn-lt"/>
                <a:ea typeface="+mn-ea"/>
                <a:cs typeface="+mn-cs"/>
              </a:rPr>
              <a:t>Briefly Today I want to discuss about air quality forecasting and emission adjustment.</a:t>
            </a:r>
          </a:p>
          <a:p>
            <a:endParaRPr lang="ko-KR" altLang="en-US" dirty="0"/>
          </a:p>
        </p:txBody>
      </p:sp>
      <p:sp>
        <p:nvSpPr>
          <p:cNvPr id="4" name="슬라이드 번호 개체 틀 3"/>
          <p:cNvSpPr>
            <a:spLocks noGrp="1"/>
          </p:cNvSpPr>
          <p:nvPr>
            <p:ph type="sldNum" sz="quarter" idx="10"/>
          </p:nvPr>
        </p:nvSpPr>
        <p:spPr/>
        <p:txBody>
          <a:bodyPr/>
          <a:lstStyle/>
          <a:p>
            <a:pPr>
              <a:defRPr/>
            </a:pPr>
            <a:fld id="{D8034C0F-27BF-493D-82E2-5007CC03A2DF}" type="slidenum">
              <a:rPr lang="ko-KR" altLang="en-US" smtClean="0"/>
              <a:pPr>
                <a:defRPr/>
              </a:pPr>
              <a:t>1</a:t>
            </a:fld>
            <a:endParaRPr lang="ko-KR" altLang="en-US"/>
          </a:p>
        </p:txBody>
      </p:sp>
    </p:spTree>
    <p:extLst>
      <p:ext uri="{BB962C8B-B14F-4D97-AF65-F5344CB8AC3E}">
        <p14:creationId xmlns:p14="http://schemas.microsoft.com/office/powerpoint/2010/main" val="921913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fontAlgn="base" latinLnBrk="1"/>
            <a:r>
              <a:rPr lang="en-US" altLang="ko-KR" sz="1200" kern="1200" dirty="0" err="1" smtClean="0">
                <a:solidFill>
                  <a:schemeClr val="tx1"/>
                </a:solidFill>
                <a:effectLst/>
                <a:latin typeface="+mn-lt"/>
                <a:ea typeface="+mn-ea"/>
                <a:cs typeface="+mn-cs"/>
              </a:rPr>
              <a:t>CAMx</a:t>
            </a:r>
            <a:r>
              <a:rPr lang="en-US" altLang="ko-KR" sz="1200" kern="1200" dirty="0" smtClean="0">
                <a:solidFill>
                  <a:schemeClr val="tx1"/>
                </a:solidFill>
                <a:effectLst/>
                <a:latin typeface="+mn-lt"/>
                <a:ea typeface="+mn-ea"/>
                <a:cs typeface="+mn-cs"/>
              </a:rPr>
              <a:t>/PSAT Results about each PM2.5Species</a:t>
            </a:r>
          </a:p>
          <a:p>
            <a:pPr lvl="0" fontAlgn="base" latinLnBrk="1"/>
            <a:r>
              <a:rPr lang="en-US" altLang="ko-KR" sz="1200" kern="1200" dirty="0" err="1" smtClean="0">
                <a:solidFill>
                  <a:schemeClr val="tx1"/>
                </a:solidFill>
                <a:effectLst/>
                <a:latin typeface="+mn-lt"/>
                <a:ea typeface="+mn-ea"/>
                <a:cs typeface="+mn-cs"/>
              </a:rPr>
              <a:t>CAMx</a:t>
            </a:r>
            <a:r>
              <a:rPr lang="en-US" altLang="ko-KR" sz="1200" kern="1200" dirty="0" smtClean="0">
                <a:solidFill>
                  <a:schemeClr val="tx1"/>
                </a:solidFill>
                <a:effectLst/>
                <a:latin typeface="+mn-lt"/>
                <a:ea typeface="+mn-ea"/>
                <a:cs typeface="+mn-cs"/>
              </a:rPr>
              <a:t>/PSAT simulations explain that most of sulfate, unknown concentration is contributed form sources in China during 2014.</a:t>
            </a:r>
          </a:p>
          <a:p>
            <a:pPr lvl="0" fontAlgn="base" latinLnBrk="1"/>
            <a:r>
              <a:rPr lang="en-US" altLang="ko-KR" sz="1200" kern="1200" dirty="0" smtClean="0">
                <a:solidFill>
                  <a:schemeClr val="tx1"/>
                </a:solidFill>
                <a:effectLst/>
                <a:latin typeface="+mn-lt"/>
                <a:ea typeface="+mn-ea"/>
                <a:cs typeface="+mn-cs"/>
              </a:rPr>
              <a:t>Contributions of Sulfate from China is relatively higher during 1st half period than 2nd half period. The differences between simulations and observations is large and high contributions from china is simulated for unknown species.</a:t>
            </a:r>
          </a:p>
          <a:p>
            <a:pPr lvl="0" fontAlgn="base" latinLnBrk="0"/>
            <a:r>
              <a:rPr lang="en-US" altLang="ko-KR" sz="1200" u="none" kern="1200" dirty="0" smtClean="0">
                <a:solidFill>
                  <a:schemeClr val="tx1"/>
                </a:solidFill>
                <a:effectLst/>
                <a:latin typeface="+mn-lt"/>
                <a:ea typeface="+mn-ea"/>
                <a:cs typeface="+mn-cs"/>
              </a:rPr>
              <a:t>In case of simulated</a:t>
            </a:r>
            <a:r>
              <a:rPr lang="en-US" altLang="ko-KR" sz="1200" u="none" kern="1200" baseline="0" dirty="0" smtClean="0">
                <a:solidFill>
                  <a:schemeClr val="tx1"/>
                </a:solidFill>
                <a:effectLst/>
                <a:latin typeface="+mn-lt"/>
                <a:ea typeface="+mn-ea"/>
                <a:cs typeface="+mn-cs"/>
              </a:rPr>
              <a:t> </a:t>
            </a:r>
            <a:r>
              <a:rPr lang="en-US" altLang="ko-KR" sz="1200" u="none" kern="1200" dirty="0" smtClean="0">
                <a:solidFill>
                  <a:schemeClr val="tx1"/>
                </a:solidFill>
                <a:effectLst/>
                <a:latin typeface="+mn-lt"/>
                <a:ea typeface="+mn-ea"/>
                <a:cs typeface="+mn-cs"/>
              </a:rPr>
              <a:t>Nitrate, small scale </a:t>
            </a:r>
            <a:r>
              <a:rPr lang="en-US" altLang="ko-KR" sz="1200" u="none" kern="1200" dirty="0" err="1" smtClean="0">
                <a:solidFill>
                  <a:schemeClr val="tx1"/>
                </a:solidFill>
                <a:effectLst/>
                <a:latin typeface="+mn-lt"/>
                <a:ea typeface="+mn-ea"/>
                <a:cs typeface="+mn-cs"/>
              </a:rPr>
              <a:t>underprediction</a:t>
            </a:r>
            <a:r>
              <a:rPr lang="en-US" altLang="ko-KR" sz="1200" u="none" kern="1200" dirty="0" smtClean="0">
                <a:solidFill>
                  <a:schemeClr val="tx1"/>
                </a:solidFill>
                <a:effectLst/>
                <a:latin typeface="+mn-lt"/>
                <a:ea typeface="+mn-ea"/>
                <a:cs typeface="+mn-cs"/>
              </a:rPr>
              <a:t> is presented and south</a:t>
            </a:r>
            <a:r>
              <a:rPr lang="en-US" altLang="ko-KR" sz="1200" u="none" kern="1200" baseline="0" dirty="0" smtClean="0">
                <a:solidFill>
                  <a:schemeClr val="tx1"/>
                </a:solidFill>
                <a:effectLst/>
                <a:latin typeface="+mn-lt"/>
                <a:ea typeface="+mn-ea"/>
                <a:cs typeface="+mn-cs"/>
              </a:rPr>
              <a:t> </a:t>
            </a:r>
            <a:r>
              <a:rPr lang="en-US" altLang="ko-KR" sz="1200" u="none" kern="1200" baseline="0" dirty="0" err="1" smtClean="0">
                <a:solidFill>
                  <a:schemeClr val="tx1"/>
                </a:solidFill>
                <a:effectLst/>
                <a:latin typeface="+mn-lt"/>
                <a:ea typeface="+mn-ea"/>
                <a:cs typeface="+mn-cs"/>
              </a:rPr>
              <a:t>korea</a:t>
            </a:r>
            <a:r>
              <a:rPr lang="en-US" altLang="ko-KR" sz="1200" u="none" kern="1200" dirty="0" smtClean="0">
                <a:solidFill>
                  <a:schemeClr val="tx1"/>
                </a:solidFill>
                <a:effectLst/>
                <a:latin typeface="+mn-lt"/>
                <a:ea typeface="+mn-ea"/>
                <a:cs typeface="+mn-cs"/>
              </a:rPr>
              <a:t> contribution is increased between APR-SEP (period). </a:t>
            </a:r>
          </a:p>
          <a:p>
            <a:pPr lvl="0" fontAlgn="base" latinLnBrk="0"/>
            <a:r>
              <a:rPr lang="en-US" altLang="ko-KR" sz="1200" u="none" kern="1200" dirty="0" smtClean="0">
                <a:solidFill>
                  <a:schemeClr val="tx1"/>
                </a:solidFill>
                <a:effectLst/>
                <a:latin typeface="+mn-lt"/>
                <a:ea typeface="+mn-ea"/>
                <a:cs typeface="+mn-cs"/>
              </a:rPr>
              <a:t>For Ammonium, South Korea contribution is dominant.</a:t>
            </a:r>
          </a:p>
          <a:p>
            <a:pPr fontAlgn="base" latinLnBrk="1"/>
            <a:r>
              <a:rPr lang="en-US" altLang="ko-KR" sz="1200" kern="1200" dirty="0" smtClean="0">
                <a:solidFill>
                  <a:schemeClr val="tx1"/>
                </a:solidFill>
                <a:effectLst/>
                <a:latin typeface="+mn-lt"/>
                <a:ea typeface="+mn-ea"/>
                <a:cs typeface="+mn-cs"/>
              </a:rPr>
              <a:t>I</a:t>
            </a:r>
            <a:endParaRPr lang="en-US" altLang="ko-KR" sz="1200" kern="1200" dirty="0">
              <a:solidFill>
                <a:schemeClr val="tx1"/>
              </a:solidFill>
              <a:effectLst/>
              <a:latin typeface="+mn-lt"/>
              <a:ea typeface="+mn-ea"/>
              <a:cs typeface="+mn-cs"/>
            </a:endParaRPr>
          </a:p>
        </p:txBody>
      </p:sp>
      <p:sp>
        <p:nvSpPr>
          <p:cNvPr id="2458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fontAlgn="base">
              <a:spcBef>
                <a:spcPct val="0"/>
              </a:spcBef>
              <a:spcAft>
                <a:spcPct val="0"/>
              </a:spcAft>
            </a:pPr>
            <a:fld id="{EAB8D455-7480-4B68-B5CB-F0CDA27B70E3}" type="slidenum">
              <a:rPr lang="ko-KR" altLang="en-US"/>
              <a:pPr fontAlgn="base">
                <a:spcBef>
                  <a:spcPct val="0"/>
                </a:spcBef>
                <a:spcAft>
                  <a:spcPct val="0"/>
                </a:spcAft>
              </a:pPr>
              <a:t>10</a:t>
            </a:fld>
            <a:endParaRPr lang="ko-K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fontAlgn="base" latinLnBrk="1"/>
            <a:r>
              <a:rPr lang="en-US" altLang="ko-KR" sz="1200" kern="1200" dirty="0" smtClean="0">
                <a:solidFill>
                  <a:schemeClr val="tx1"/>
                </a:solidFill>
                <a:effectLst/>
                <a:latin typeface="+mn-lt"/>
                <a:ea typeface="+mn-ea"/>
                <a:cs typeface="+mn-cs"/>
              </a:rPr>
              <a:t>To adjust emission inventory, we need to know emission to concentration relationship</a:t>
            </a:r>
          </a:p>
          <a:p>
            <a:pPr lvl="0" fontAlgn="base" latinLnBrk="1"/>
            <a:r>
              <a:rPr lang="en-US" altLang="ko-KR" sz="1200" kern="1200" dirty="0" smtClean="0">
                <a:solidFill>
                  <a:schemeClr val="tx1"/>
                </a:solidFill>
                <a:effectLst/>
                <a:latin typeface="+mn-lt"/>
                <a:ea typeface="+mn-ea"/>
                <a:cs typeface="+mn-cs"/>
              </a:rPr>
              <a:t>We chose this episode (2014. 02. 24 ~02. 28), because it shows high concentration due to regional transport</a:t>
            </a:r>
          </a:p>
          <a:p>
            <a:pPr lvl="0" fontAlgn="base" latinLnBrk="1"/>
            <a:r>
              <a:rPr lang="en-US" altLang="ko-KR" sz="1200" kern="1200" dirty="0" smtClean="0">
                <a:solidFill>
                  <a:schemeClr val="tx1"/>
                </a:solidFill>
                <a:effectLst/>
                <a:latin typeface="+mn-lt"/>
                <a:ea typeface="+mn-ea"/>
                <a:cs typeface="+mn-cs"/>
              </a:rPr>
              <a:t>Sulfate, ammonium, and unknown species are under predicted.</a:t>
            </a:r>
          </a:p>
          <a:p>
            <a:pPr lvl="0" fontAlgn="base" latinLnBrk="0"/>
            <a:r>
              <a:rPr lang="en-US" altLang="ko-KR" sz="1200" u="none" kern="1200" dirty="0" smtClean="0">
                <a:solidFill>
                  <a:schemeClr val="tx1"/>
                </a:solidFill>
                <a:effectLst/>
                <a:latin typeface="+mn-lt"/>
                <a:ea typeface="+mn-ea"/>
                <a:cs typeface="+mn-cs"/>
              </a:rPr>
              <a:t>February case especially has </a:t>
            </a:r>
            <a:r>
              <a:rPr lang="en-US" altLang="ko-KR" sz="1200" u="none" kern="1200" dirty="0" err="1" smtClean="0">
                <a:solidFill>
                  <a:schemeClr val="tx1"/>
                </a:solidFill>
                <a:effectLst/>
                <a:latin typeface="+mn-lt"/>
                <a:ea typeface="+mn-ea"/>
                <a:cs typeface="+mn-cs"/>
              </a:rPr>
              <a:t>underprediction</a:t>
            </a:r>
            <a:r>
              <a:rPr lang="en-US" altLang="ko-KR" sz="1200" u="none" kern="1200" dirty="0" smtClean="0">
                <a:solidFill>
                  <a:schemeClr val="tx1"/>
                </a:solidFill>
                <a:effectLst/>
                <a:latin typeface="+mn-lt"/>
                <a:ea typeface="+mn-ea"/>
                <a:cs typeface="+mn-cs"/>
              </a:rPr>
              <a:t>, but high concentration is simulated in model. . It is decided result from PSAT is relatively reliable because moving pattern from China presents clearly.</a:t>
            </a:r>
            <a:endParaRPr lang="en-US" altLang="ko-KR" sz="1200" u="none" kern="1200" dirty="0">
              <a:solidFill>
                <a:schemeClr val="tx1"/>
              </a:solidFill>
              <a:effectLst/>
              <a:latin typeface="+mn-lt"/>
              <a:ea typeface="+mn-ea"/>
              <a:cs typeface="+mn-cs"/>
            </a:endParaRPr>
          </a:p>
        </p:txBody>
      </p:sp>
      <p:sp>
        <p:nvSpPr>
          <p:cNvPr id="2560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fontAlgn="base">
              <a:spcBef>
                <a:spcPct val="0"/>
              </a:spcBef>
              <a:spcAft>
                <a:spcPct val="0"/>
              </a:spcAft>
            </a:pPr>
            <a:fld id="{C156CA08-452E-43A4-83A1-0F5C26AEBF75}" type="slidenum">
              <a:rPr lang="ko-KR" altLang="en-US"/>
              <a:pPr fontAlgn="base">
                <a:spcBef>
                  <a:spcPct val="0"/>
                </a:spcBef>
                <a:spcAft>
                  <a:spcPct val="0"/>
                </a:spcAft>
              </a:pPr>
              <a:t>11</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sz="1200" kern="1200" dirty="0" smtClean="0">
                <a:solidFill>
                  <a:schemeClr val="tx1"/>
                </a:solidFill>
                <a:effectLst/>
                <a:latin typeface="+mn-lt"/>
                <a:ea typeface="+mn-ea"/>
                <a:cs typeface="+mn-cs"/>
              </a:rPr>
              <a:t>Because SO2, NOx and NH3 basically have an interactional effect on them in the air, we analyzed the concentration together when we compare emission concentration</a:t>
            </a:r>
          </a:p>
          <a:p>
            <a:pPr latinLnBrk="1"/>
            <a:endParaRPr lang="en-US" altLang="ko-KR" sz="1200" kern="1200" dirty="0" smtClean="0">
              <a:solidFill>
                <a:schemeClr val="tx1"/>
              </a:solidFill>
              <a:effectLst/>
              <a:latin typeface="+mn-lt"/>
              <a:ea typeface="+mn-ea"/>
              <a:cs typeface="+mn-cs"/>
            </a:endParaRPr>
          </a:p>
          <a:p>
            <a:pPr latinLnBrk="1"/>
            <a:r>
              <a:rPr lang="en-US" altLang="ko-KR" sz="1200" kern="1200" dirty="0" smtClean="0">
                <a:solidFill>
                  <a:schemeClr val="tx1"/>
                </a:solidFill>
                <a:effectLst/>
                <a:latin typeface="+mn-lt"/>
                <a:ea typeface="+mn-ea"/>
                <a:cs typeface="+mn-cs"/>
              </a:rPr>
              <a:t>Case 1 is 50% </a:t>
            </a:r>
            <a:r>
              <a:rPr lang="en-US" altLang="ko-KR" sz="1200" kern="1200" dirty="0" err="1" smtClean="0">
                <a:solidFill>
                  <a:schemeClr val="tx1"/>
                </a:solidFill>
                <a:effectLst/>
                <a:latin typeface="+mn-lt"/>
                <a:ea typeface="+mn-ea"/>
                <a:cs typeface="+mn-cs"/>
              </a:rPr>
              <a:t>increse</a:t>
            </a:r>
            <a:r>
              <a:rPr lang="en-US" altLang="ko-KR" sz="1200" kern="1200" dirty="0" smtClean="0">
                <a:solidFill>
                  <a:schemeClr val="tx1"/>
                </a:solidFill>
                <a:effectLst/>
                <a:latin typeface="+mn-lt"/>
                <a:ea typeface="+mn-ea"/>
                <a:cs typeface="+mn-cs"/>
              </a:rPr>
              <a:t> of china so2 emissions to increase sulfate concentration.</a:t>
            </a:r>
            <a:endParaRPr lang="ko-KR" altLang="ko-KR" sz="1200" kern="1200" dirty="0" smtClean="0">
              <a:solidFill>
                <a:schemeClr val="tx1"/>
              </a:solidFill>
              <a:effectLst/>
              <a:latin typeface="+mn-lt"/>
              <a:ea typeface="+mn-ea"/>
              <a:cs typeface="+mn-cs"/>
            </a:endParaRPr>
          </a:p>
          <a:p>
            <a:pPr lvl="0" fontAlgn="base" latinLnBrk="1"/>
            <a:r>
              <a:rPr lang="en-US" altLang="ko-KR" sz="1200" kern="1200" dirty="0" smtClean="0">
                <a:solidFill>
                  <a:schemeClr val="tx1"/>
                </a:solidFill>
                <a:effectLst/>
                <a:latin typeface="+mn-lt"/>
                <a:ea typeface="+mn-ea"/>
                <a:cs typeface="+mn-cs"/>
              </a:rPr>
              <a:t>As a result sulfate concentration is increase around 5 </a:t>
            </a:r>
            <a:r>
              <a:rPr lang="en-US" altLang="ko-KR" sz="1200" kern="1200" dirty="0" err="1" smtClean="0">
                <a:solidFill>
                  <a:schemeClr val="tx1"/>
                </a:solidFill>
                <a:effectLst/>
                <a:latin typeface="+mn-lt"/>
                <a:ea typeface="+mn-ea"/>
                <a:cs typeface="+mn-cs"/>
              </a:rPr>
              <a:t>ug</a:t>
            </a:r>
            <a:r>
              <a:rPr lang="en-US" altLang="ko-KR" sz="1200" kern="1200" dirty="0" smtClean="0">
                <a:solidFill>
                  <a:schemeClr val="tx1"/>
                </a:solidFill>
                <a:effectLst/>
                <a:latin typeface="+mn-lt"/>
                <a:ea typeface="+mn-ea"/>
                <a:cs typeface="+mn-cs"/>
              </a:rPr>
              <a:t>/m3, </a:t>
            </a:r>
          </a:p>
          <a:p>
            <a:pPr lvl="0" fontAlgn="base" latinLnBrk="1"/>
            <a:r>
              <a:rPr lang="en-US" altLang="ko-KR" sz="1200" kern="1200" dirty="0" smtClean="0">
                <a:solidFill>
                  <a:schemeClr val="tx1"/>
                </a:solidFill>
                <a:effectLst/>
                <a:latin typeface="+mn-lt"/>
                <a:ea typeface="+mn-ea"/>
                <a:cs typeface="+mn-cs"/>
              </a:rPr>
              <a:t>Case 2 is China SO</a:t>
            </a:r>
            <a:r>
              <a:rPr lang="en-US" altLang="ko-KR" sz="1200" kern="1200" baseline="-25000" dirty="0" smtClean="0">
                <a:solidFill>
                  <a:schemeClr val="tx1"/>
                </a:solidFill>
                <a:effectLst/>
                <a:latin typeface="+mn-lt"/>
                <a:ea typeface="+mn-ea"/>
                <a:cs typeface="+mn-cs"/>
              </a:rPr>
              <a:t>2</a:t>
            </a:r>
            <a:r>
              <a:rPr lang="en-US" altLang="ko-KR" sz="1200" kern="1200" dirty="0" smtClean="0">
                <a:solidFill>
                  <a:schemeClr val="tx1"/>
                </a:solidFill>
                <a:effectLst/>
                <a:latin typeface="+mn-lt"/>
                <a:ea typeface="+mn-ea"/>
                <a:cs typeface="+mn-cs"/>
              </a:rPr>
              <a:t> and NH</a:t>
            </a:r>
            <a:r>
              <a:rPr lang="en-US" altLang="ko-KR" sz="1200" kern="1200" baseline="-25000" dirty="0" smtClean="0">
                <a:solidFill>
                  <a:schemeClr val="tx1"/>
                </a:solidFill>
                <a:effectLst/>
                <a:latin typeface="+mn-lt"/>
                <a:ea typeface="+mn-ea"/>
                <a:cs typeface="+mn-cs"/>
              </a:rPr>
              <a:t>3</a:t>
            </a:r>
            <a:r>
              <a:rPr lang="en-US" altLang="ko-KR" sz="1200" kern="1200" dirty="0" smtClean="0">
                <a:solidFill>
                  <a:schemeClr val="tx1"/>
                </a:solidFill>
                <a:effectLst/>
                <a:latin typeface="+mn-lt"/>
                <a:ea typeface="+mn-ea"/>
                <a:cs typeface="+mn-cs"/>
              </a:rPr>
              <a:t> emission adjustment increases sulfate concentrations, however increase of china NH3 emissions result in additional high bias nitrate concentration.</a:t>
            </a:r>
          </a:p>
          <a:p>
            <a:pPr marL="0" marR="0" lvl="0" indent="0" algn="l" defTabSz="914400" rtl="0" eaLnBrk="1" fontAlgn="base" latinLnBrk="1" hangingPunct="1">
              <a:lnSpc>
                <a:spcPct val="100000"/>
              </a:lnSpc>
              <a:spcBef>
                <a:spcPct val="30000"/>
              </a:spcBef>
              <a:spcAft>
                <a:spcPct val="0"/>
              </a:spcAft>
              <a:buClrTx/>
              <a:buSzTx/>
              <a:buFontTx/>
              <a:buNone/>
              <a:tabLst/>
              <a:defRPr/>
            </a:pPr>
            <a:r>
              <a:rPr lang="en-US" altLang="ko-KR" sz="1200" u="none" kern="1200" dirty="0" smtClean="0">
                <a:solidFill>
                  <a:schemeClr val="tx1"/>
                </a:solidFill>
                <a:effectLst/>
                <a:latin typeface="+mn-lt"/>
                <a:ea typeface="+mn-ea"/>
                <a:cs typeface="+mn-cs"/>
              </a:rPr>
              <a:t>Unfortunately, we could not carry out more detailed analysis. However, it is estimated that the effects are thought to occur due to the lack of an ammonia concentration of the atmosphere in the China region.</a:t>
            </a:r>
          </a:p>
          <a:p>
            <a:pPr lvl="0" fontAlgn="base" latinLnBrk="1"/>
            <a:endParaRPr lang="ko-KR" altLang="en-US" sz="1200" kern="1200" dirty="0">
              <a:solidFill>
                <a:schemeClr val="tx1"/>
              </a:solidFill>
              <a:effectLst/>
              <a:latin typeface="+mn-lt"/>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base" latinLnBrk="1"/>
            <a:r>
              <a:rPr lang="en-US" altLang="ko-KR" sz="1200" kern="1200" dirty="0" smtClean="0">
                <a:solidFill>
                  <a:schemeClr val="tx1"/>
                </a:solidFill>
                <a:effectLst/>
                <a:latin typeface="+mn-lt"/>
                <a:ea typeface="+mn-ea"/>
                <a:cs typeface="+mn-cs"/>
              </a:rPr>
              <a:t>For case 3, South Korea NOx emission is decreased to improve </a:t>
            </a:r>
            <a:r>
              <a:rPr lang="en-US" altLang="ko-KR" sz="1200" kern="1200" dirty="0" err="1" smtClean="0">
                <a:solidFill>
                  <a:schemeClr val="tx1"/>
                </a:solidFill>
                <a:effectLst/>
                <a:latin typeface="+mn-lt"/>
                <a:ea typeface="+mn-ea"/>
                <a:cs typeface="+mn-cs"/>
              </a:rPr>
              <a:t>overestimaion</a:t>
            </a:r>
            <a:r>
              <a:rPr lang="en-US" altLang="ko-KR" sz="1200" kern="1200" dirty="0" smtClean="0">
                <a:solidFill>
                  <a:schemeClr val="tx1"/>
                </a:solidFill>
                <a:effectLst/>
                <a:latin typeface="+mn-lt"/>
                <a:ea typeface="+mn-ea"/>
                <a:cs typeface="+mn-cs"/>
              </a:rPr>
              <a:t> of nitrate but it doesn't have any effect</a:t>
            </a:r>
          </a:p>
          <a:p>
            <a:pPr lvl="0" fontAlgn="base" latinLnBrk="1"/>
            <a:r>
              <a:rPr lang="en-US" altLang="ko-KR" sz="1200" kern="1200" dirty="0" smtClean="0">
                <a:solidFill>
                  <a:schemeClr val="tx1"/>
                </a:solidFill>
                <a:effectLst/>
                <a:latin typeface="+mn-lt"/>
                <a:ea typeface="+mn-ea"/>
                <a:cs typeface="+mn-cs"/>
              </a:rPr>
              <a:t>Because the Ammonia emission increase occurred overestimation of nitrate, we decided not to correct. Thus it is not modified. </a:t>
            </a:r>
          </a:p>
          <a:p>
            <a:pPr lvl="0" fontAlgn="base" latinLnBrk="1"/>
            <a:r>
              <a:rPr lang="en-US" altLang="ko-KR" sz="1200" kern="1200" dirty="0" smtClean="0">
                <a:solidFill>
                  <a:schemeClr val="tx1"/>
                </a:solidFill>
                <a:effectLst/>
                <a:latin typeface="+mn-lt"/>
                <a:ea typeface="+mn-ea"/>
                <a:cs typeface="+mn-cs"/>
              </a:rPr>
              <a:t>Case 4  200% increase of china SO</a:t>
            </a:r>
            <a:r>
              <a:rPr lang="en-US" altLang="ko-KR" sz="1200" kern="1200" baseline="-25000" dirty="0" smtClean="0">
                <a:solidFill>
                  <a:schemeClr val="tx1"/>
                </a:solidFill>
                <a:effectLst/>
                <a:latin typeface="+mn-lt"/>
                <a:ea typeface="+mn-ea"/>
                <a:cs typeface="+mn-cs"/>
              </a:rPr>
              <a:t>2,</a:t>
            </a:r>
            <a:r>
              <a:rPr lang="en-US" altLang="ko-KR" sz="1200" kern="1200" baseline="0" dirty="0" smtClean="0">
                <a:solidFill>
                  <a:schemeClr val="tx1"/>
                </a:solidFill>
                <a:effectLst/>
                <a:latin typeface="+mn-lt"/>
                <a:ea typeface="+mn-ea"/>
                <a:cs typeface="+mn-cs"/>
              </a:rPr>
              <a:t> </a:t>
            </a:r>
            <a:r>
              <a:rPr lang="en-US" altLang="ko-KR" sz="1200" kern="1200" baseline="0" smtClean="0">
                <a:solidFill>
                  <a:schemeClr val="tx1"/>
                </a:solidFill>
                <a:effectLst/>
                <a:latin typeface="+mn-lt"/>
                <a:ea typeface="+mn-ea"/>
                <a:cs typeface="+mn-cs"/>
              </a:rPr>
              <a:t>emssions,</a:t>
            </a:r>
            <a:r>
              <a:rPr lang="en-US" altLang="ko-KR" sz="1200" kern="1200" smtClean="0">
                <a:solidFill>
                  <a:schemeClr val="tx1"/>
                </a:solidFill>
                <a:effectLst/>
                <a:latin typeface="+mn-lt"/>
                <a:ea typeface="+mn-ea"/>
                <a:cs typeface="+mn-cs"/>
              </a:rPr>
              <a:t>Sulfate</a:t>
            </a:r>
            <a:r>
              <a:rPr lang="en-US" altLang="ko-KR" sz="1200" kern="1200" dirty="0" smtClean="0">
                <a:solidFill>
                  <a:schemeClr val="tx1"/>
                </a:solidFill>
                <a:effectLst/>
                <a:latin typeface="+mn-lt"/>
                <a:ea typeface="+mn-ea"/>
                <a:cs typeface="+mn-cs"/>
              </a:rPr>
              <a:t> concentration is close to observed </a:t>
            </a:r>
            <a:r>
              <a:rPr lang="en-US" altLang="ko-KR" sz="1200" kern="1200" dirty="0" err="1" smtClean="0">
                <a:solidFill>
                  <a:schemeClr val="tx1"/>
                </a:solidFill>
                <a:effectLst/>
                <a:latin typeface="+mn-lt"/>
                <a:ea typeface="+mn-ea"/>
                <a:cs typeface="+mn-cs"/>
              </a:rPr>
              <a:t>concentraion</a:t>
            </a:r>
            <a:r>
              <a:rPr lang="en-US" altLang="ko-KR" sz="1200" kern="1200" dirty="0" smtClean="0">
                <a:solidFill>
                  <a:schemeClr val="tx1"/>
                </a:solidFill>
                <a:effectLst/>
                <a:latin typeface="+mn-lt"/>
                <a:ea typeface="+mn-ea"/>
                <a:cs typeface="+mn-cs"/>
              </a:rPr>
              <a:t> level. Ammonium is also increased and it has similar level with the observed concentration. </a:t>
            </a:r>
            <a:endParaRPr lang="en-US" altLang="ko-KR" sz="1200" kern="1200" dirty="0">
              <a:solidFill>
                <a:schemeClr val="tx1"/>
              </a:solidFill>
              <a:effectLst/>
              <a:latin typeface="+mn-lt"/>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base" latinLnBrk="1"/>
            <a:r>
              <a:rPr lang="en-US" altLang="ko-KR" sz="1200" kern="1200" dirty="0" smtClean="0">
                <a:solidFill>
                  <a:schemeClr val="tx1"/>
                </a:solidFill>
                <a:effectLst/>
                <a:latin typeface="+mn-lt"/>
                <a:ea typeface="+mn-ea"/>
                <a:cs typeface="+mn-cs"/>
              </a:rPr>
              <a:t>For many cases, simulated</a:t>
            </a:r>
            <a:r>
              <a:rPr lang="en-US" altLang="ko-KR" sz="1200" kern="1200" baseline="0" dirty="0" smtClean="0">
                <a:solidFill>
                  <a:schemeClr val="tx1"/>
                </a:solidFill>
                <a:effectLst/>
                <a:latin typeface="+mn-lt"/>
                <a:ea typeface="+mn-ea"/>
                <a:cs typeface="+mn-cs"/>
              </a:rPr>
              <a:t> PM10 concentration</a:t>
            </a:r>
            <a:r>
              <a:rPr lang="ko-KR" altLang="en-US" sz="1200" kern="120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shows improvement effects increasing to similar level with the analysis. </a:t>
            </a:r>
          </a:p>
          <a:p>
            <a:pPr fontAlgn="base" latinLnBrk="1"/>
            <a:r>
              <a:rPr lang="en-US" altLang="ko-KR" sz="1200" kern="1200" dirty="0" smtClean="0">
                <a:solidFill>
                  <a:schemeClr val="tx1"/>
                </a:solidFill>
                <a:effectLst/>
                <a:latin typeface="+mn-lt"/>
                <a:ea typeface="+mn-ea"/>
                <a:cs typeface="+mn-cs"/>
              </a:rPr>
              <a:t>When we examine them quarterly, concentration improvement between ARP-JUN (period) is remarkable.</a:t>
            </a:r>
            <a:endParaRPr lang="en-US" altLang="ko-KR" sz="1200" kern="1200" dirty="0">
              <a:solidFill>
                <a:schemeClr val="tx1"/>
              </a:solidFill>
              <a:effectLst/>
              <a:latin typeface="+mn-lt"/>
              <a:ea typeface="+mn-ea"/>
              <a:cs typeface="+mn-cs"/>
            </a:endParaRPr>
          </a:p>
        </p:txBody>
      </p:sp>
      <p:sp>
        <p:nvSpPr>
          <p:cNvPr id="2867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fontAlgn="base">
              <a:spcBef>
                <a:spcPct val="0"/>
              </a:spcBef>
              <a:spcAft>
                <a:spcPct val="0"/>
              </a:spcAft>
            </a:pPr>
            <a:fld id="{BBA3528C-4C67-43A0-ADC2-7FEC977AB833}" type="slidenum">
              <a:rPr lang="ko-KR" altLang="en-US"/>
              <a:pPr fontAlgn="base">
                <a:spcBef>
                  <a:spcPct val="0"/>
                </a:spcBef>
                <a:spcAft>
                  <a:spcPct val="0"/>
                </a:spcAft>
              </a:pPr>
              <a:t>14</a:t>
            </a:fld>
            <a:endParaRPr lang="ko-KR"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ko-KR" altLang="en-US" dirty="0" smtClean="0"/>
              <a:t>거의</a:t>
            </a:r>
            <a:r>
              <a:rPr lang="en-US" altLang="ko-KR" dirty="0" smtClean="0"/>
              <a:t> </a:t>
            </a:r>
            <a:r>
              <a:rPr lang="ko-KR" altLang="en-US" dirty="0" smtClean="0"/>
              <a:t>관측과 유사한 수준으로 농도가 증가</a:t>
            </a:r>
            <a:r>
              <a:rPr lang="en-US" altLang="ko-KR" dirty="0" smtClean="0"/>
              <a:t>,</a:t>
            </a:r>
            <a:r>
              <a:rPr lang="en-US" altLang="ko-KR" baseline="0" dirty="0" smtClean="0"/>
              <a:t> </a:t>
            </a:r>
            <a:r>
              <a:rPr lang="ko-KR" altLang="en-US" baseline="0" dirty="0" smtClean="0"/>
              <a:t>오히려 어떤 경우 과대 모의 하는 경우가 발생</a:t>
            </a:r>
            <a:endParaRPr lang="en-US" altLang="ko-KR" baseline="0" dirty="0" smtClean="0"/>
          </a:p>
          <a:p>
            <a:pPr>
              <a:spcBef>
                <a:spcPct val="0"/>
              </a:spcBef>
            </a:pPr>
            <a:endParaRPr lang="ko-KR" altLang="en-US" dirty="0" smtClean="0"/>
          </a:p>
        </p:txBody>
      </p:sp>
      <p:sp>
        <p:nvSpPr>
          <p:cNvPr id="2970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fontAlgn="base">
              <a:spcBef>
                <a:spcPct val="0"/>
              </a:spcBef>
              <a:spcAft>
                <a:spcPct val="0"/>
              </a:spcAft>
            </a:pPr>
            <a:fld id="{20971E36-7178-481E-99D9-338BFBF0914D}" type="slidenum">
              <a:rPr lang="ko-KR" altLang="en-US"/>
              <a:pPr fontAlgn="base">
                <a:spcBef>
                  <a:spcPct val="0"/>
                </a:spcBef>
                <a:spcAft>
                  <a:spcPct val="0"/>
                </a:spcAft>
              </a:pPr>
              <a:t>15</a:t>
            </a:fld>
            <a:endParaRPr lang="ko-K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t>
            </a:r>
            <a:r>
              <a:rPr lang="ko-KR" altLang="en-US" dirty="0" smtClean="0"/>
              <a:t>할</a:t>
            </a:r>
            <a:r>
              <a:rPr lang="en-US" altLang="ko-KR" dirty="0" smtClean="0"/>
              <a:t> </a:t>
            </a:r>
            <a:r>
              <a:rPr lang="ko-KR" altLang="en-US" dirty="0" smtClean="0"/>
              <a:t>것으로 판단됨</a:t>
            </a:r>
            <a:r>
              <a:rPr lang="en-US" altLang="ko-KR" dirty="0" smtClean="0"/>
              <a:t>. </a:t>
            </a:r>
            <a:r>
              <a:rPr lang="ko-KR" altLang="en-US" dirty="0" smtClean="0"/>
              <a:t>사료됨 표현</a:t>
            </a:r>
            <a:r>
              <a:rPr lang="en-US" altLang="ko-KR" dirty="0" smtClean="0"/>
              <a:t>..</a:t>
            </a:r>
            <a:endParaRPr lang="ko-KR" altLang="en-US" dirty="0"/>
          </a:p>
        </p:txBody>
      </p:sp>
      <p:sp>
        <p:nvSpPr>
          <p:cNvPr id="4" name="슬라이드 번호 개체 틀 3"/>
          <p:cNvSpPr>
            <a:spLocks noGrp="1"/>
          </p:cNvSpPr>
          <p:nvPr>
            <p:ph type="sldNum" sz="quarter" idx="10"/>
          </p:nvPr>
        </p:nvSpPr>
        <p:spPr/>
        <p:txBody>
          <a:bodyPr/>
          <a:lstStyle/>
          <a:p>
            <a:pPr>
              <a:defRPr/>
            </a:pPr>
            <a:fld id="{D8034C0F-27BF-493D-82E2-5007CC03A2DF}" type="slidenum">
              <a:rPr lang="ko-KR" altLang="en-US" smtClean="0"/>
              <a:pPr>
                <a:defRPr/>
              </a:pPr>
              <a:t>16</a:t>
            </a:fld>
            <a:endParaRPr lang="ko-KR" altLang="en-US"/>
          </a:p>
        </p:txBody>
      </p:sp>
    </p:spTree>
    <p:extLst>
      <p:ext uri="{BB962C8B-B14F-4D97-AF65-F5344CB8AC3E}">
        <p14:creationId xmlns:p14="http://schemas.microsoft.com/office/powerpoint/2010/main" val="2667865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기준</a:t>
            </a:r>
            <a:r>
              <a:rPr lang="en-US" altLang="ko-KR" dirty="0" smtClean="0"/>
              <a:t>, </a:t>
            </a:r>
            <a:r>
              <a:rPr lang="ko-KR" altLang="en-US" dirty="0" smtClean="0"/>
              <a:t>왜 했는가</a:t>
            </a:r>
            <a:r>
              <a:rPr lang="en-US" altLang="ko-KR" dirty="0" smtClean="0"/>
              <a:t>?.. </a:t>
            </a:r>
            <a:r>
              <a:rPr lang="ko-KR" altLang="en-US" dirty="0" err="1" smtClean="0"/>
              <a:t>팩트만</a:t>
            </a:r>
            <a:r>
              <a:rPr lang="ko-KR" altLang="en-US" dirty="0" smtClean="0"/>
              <a:t> 있다</a:t>
            </a:r>
            <a:r>
              <a:rPr lang="en-US" altLang="ko-KR" dirty="0" smtClean="0"/>
              <a:t>.. </a:t>
            </a:r>
            <a:endParaRPr lang="ko-KR" altLang="en-US" dirty="0"/>
          </a:p>
        </p:txBody>
      </p:sp>
      <p:sp>
        <p:nvSpPr>
          <p:cNvPr id="4" name="슬라이드 번호 개체 틀 3"/>
          <p:cNvSpPr>
            <a:spLocks noGrp="1"/>
          </p:cNvSpPr>
          <p:nvPr>
            <p:ph type="sldNum" sz="quarter" idx="10"/>
          </p:nvPr>
        </p:nvSpPr>
        <p:spPr/>
        <p:txBody>
          <a:bodyPr/>
          <a:lstStyle/>
          <a:p>
            <a:pPr>
              <a:defRPr/>
            </a:pPr>
            <a:fld id="{D8034C0F-27BF-493D-82E2-5007CC03A2DF}" type="slidenum">
              <a:rPr lang="ko-KR" altLang="en-US" smtClean="0"/>
              <a:pPr>
                <a:defRPr/>
              </a:pPr>
              <a:t>17</a:t>
            </a:fld>
            <a:endParaRPr lang="ko-KR" altLang="en-US"/>
          </a:p>
        </p:txBody>
      </p:sp>
    </p:spTree>
    <p:extLst>
      <p:ext uri="{BB962C8B-B14F-4D97-AF65-F5344CB8AC3E}">
        <p14:creationId xmlns:p14="http://schemas.microsoft.com/office/powerpoint/2010/main" val="3865757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fontAlgn="base" latinLnBrk="1"/>
            <a:r>
              <a:rPr lang="en-US" altLang="ko-KR" sz="1200" kern="1200" dirty="0" smtClean="0">
                <a:solidFill>
                  <a:schemeClr val="tx1"/>
                </a:solidFill>
                <a:effectLst/>
                <a:latin typeface="+mn-lt"/>
                <a:ea typeface="+mn-ea"/>
                <a:cs typeface="+mn-cs"/>
              </a:rPr>
              <a:t>High PM event is a big public health concern in South Korea.</a:t>
            </a:r>
          </a:p>
          <a:p>
            <a:pPr lvl="0" fontAlgn="base" latinLnBrk="1"/>
            <a:r>
              <a:rPr lang="en-US" altLang="ko-KR" sz="1200" kern="1200" dirty="0" smtClean="0">
                <a:solidFill>
                  <a:schemeClr val="tx1"/>
                </a:solidFill>
                <a:effectLst/>
                <a:latin typeface="+mn-lt"/>
                <a:ea typeface="+mn-ea"/>
                <a:cs typeface="+mn-cs"/>
              </a:rPr>
              <a:t>It shows end of February case. Long range transported PM from China contributed high concentrations of PM to South Korea. </a:t>
            </a:r>
          </a:p>
          <a:p>
            <a:pPr lvl="0" fontAlgn="base" latinLnBrk="1"/>
            <a:r>
              <a:rPr lang="en-US" altLang="ko-KR" sz="1200" kern="1200" dirty="0" smtClean="0">
                <a:solidFill>
                  <a:schemeClr val="tx1"/>
                </a:solidFill>
                <a:effectLst/>
                <a:latin typeface="+mn-lt"/>
                <a:ea typeface="+mn-ea"/>
                <a:cs typeface="+mn-cs"/>
              </a:rPr>
              <a:t>These pattern can be observed frequently during spring season.</a:t>
            </a:r>
          </a:p>
          <a:p>
            <a:pPr lvl="0" fontAlgn="base" latinLnBrk="1"/>
            <a:r>
              <a:rPr lang="en-US" altLang="ko-KR" sz="1200" kern="1200" dirty="0" smtClean="0">
                <a:solidFill>
                  <a:schemeClr val="tx1"/>
                </a:solidFill>
                <a:effectLst/>
                <a:latin typeface="+mn-lt"/>
                <a:ea typeface="+mn-ea"/>
                <a:cs typeface="+mn-cs"/>
              </a:rPr>
              <a:t>So Korea government and many researchers have developed and have been operating air quality forecasting system to protect public health from the air pollutants.</a:t>
            </a:r>
          </a:p>
          <a:p>
            <a:pPr>
              <a:spcBef>
                <a:spcPct val="0"/>
              </a:spcBef>
            </a:pPr>
            <a:endParaRPr lang="ko-KR" altLang="en-US" dirty="0" smtClean="0"/>
          </a:p>
        </p:txBody>
      </p:sp>
      <p:sp>
        <p:nvSpPr>
          <p:cNvPr id="2048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fontAlgn="base">
              <a:spcBef>
                <a:spcPct val="0"/>
              </a:spcBef>
              <a:spcAft>
                <a:spcPct val="0"/>
              </a:spcAft>
            </a:pPr>
            <a:fld id="{5EF20E83-36FB-4170-9CE4-2C174F460300}" type="slidenum">
              <a:rPr lang="ko-KR" altLang="en-US"/>
              <a:pPr fontAlgn="base">
                <a:spcBef>
                  <a:spcPct val="0"/>
                </a:spcBef>
                <a:spcAft>
                  <a:spcPct val="0"/>
                </a:spcAft>
              </a:pPr>
              <a:t>2</a:t>
            </a:fld>
            <a:endParaRPr lang="ko-K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vl="0" fontAlgn="base" latinLnBrk="1"/>
            <a:r>
              <a:rPr lang="en-US" altLang="ko-KR" sz="1200" kern="1200" dirty="0" smtClean="0">
                <a:solidFill>
                  <a:schemeClr val="tx1"/>
                </a:solidFill>
                <a:effectLst/>
                <a:latin typeface="+mn-lt"/>
                <a:ea typeface="+mn-ea"/>
                <a:cs typeface="+mn-cs"/>
              </a:rPr>
              <a:t>In our group's forecasting system The IMAQS/K(Integrated Multidimensional Air Quality System for Korea) has been operated since May 2012, to provide regional air quality forecast over Northeast Asia (27-km), South Korea (9-km), and over the Seoul Metropolitan Area (SMA, 3-km).</a:t>
            </a:r>
          </a:p>
          <a:p>
            <a:pPr lvl="0" fontAlgn="base" latinLnBrk="1"/>
            <a:r>
              <a:rPr lang="en-US" altLang="ko-KR" sz="1200" kern="1200" dirty="0" smtClean="0">
                <a:solidFill>
                  <a:schemeClr val="tx1"/>
                </a:solidFill>
                <a:effectLst/>
                <a:latin typeface="+mn-lt"/>
                <a:ea typeface="+mn-ea"/>
                <a:cs typeface="+mn-cs"/>
              </a:rPr>
              <a:t>Area of SMA is similar while populations of SMA are 2 times compared with LA</a:t>
            </a:r>
          </a:p>
          <a:p>
            <a:pPr lvl="0" fontAlgn="base" latinLnBrk="1"/>
            <a:r>
              <a:rPr lang="en-US" altLang="ko-KR" sz="1200" kern="1200" dirty="0" smtClean="0">
                <a:solidFill>
                  <a:schemeClr val="tx1"/>
                </a:solidFill>
                <a:effectLst/>
                <a:latin typeface="+mn-lt"/>
                <a:ea typeface="+mn-ea"/>
                <a:cs typeface="+mn-cs"/>
              </a:rPr>
              <a:t>The targeted pollutants are daily mean PM10, PM2.5 concentration, and daily maximum ozone concentration.</a:t>
            </a:r>
          </a:p>
          <a:p>
            <a:pPr lvl="0" fontAlgn="base" latinLnBrk="1"/>
            <a:r>
              <a:rPr lang="en-US" altLang="ko-KR" sz="1200" kern="1200" dirty="0" smtClean="0">
                <a:solidFill>
                  <a:schemeClr val="tx1"/>
                </a:solidFill>
                <a:effectLst/>
                <a:latin typeface="+mn-lt"/>
                <a:ea typeface="+mn-ea"/>
                <a:cs typeface="+mn-cs"/>
              </a:rPr>
              <a:t>Typically, the forecasting accuracy is around 70%, however that include human forecasts.</a:t>
            </a:r>
          </a:p>
          <a:p>
            <a:pPr lvl="0" fontAlgn="base" latinLnBrk="1"/>
            <a:r>
              <a:rPr lang="en-US" altLang="ko-KR" sz="1200" kern="1200" dirty="0" smtClean="0">
                <a:solidFill>
                  <a:schemeClr val="tx1"/>
                </a:solidFill>
                <a:effectLst/>
                <a:latin typeface="+mn-lt"/>
                <a:ea typeface="+mn-ea"/>
                <a:cs typeface="+mn-cs"/>
              </a:rPr>
              <a:t>I mean With the forecasting system, forecasters can use real time surface observation data, </a:t>
            </a:r>
            <a:r>
              <a:rPr lang="ko-KR" altLang="en-US" sz="1200" kern="1200" dirty="0" err="1" smtClean="0">
                <a:solidFill>
                  <a:schemeClr val="tx1"/>
                </a:solidFill>
                <a:effectLst/>
                <a:latin typeface="+mn-lt"/>
                <a:ea typeface="+mn-ea"/>
                <a:cs typeface="+mn-cs"/>
              </a:rPr>
              <a:t>세틀라잇</a:t>
            </a:r>
            <a:r>
              <a:rPr lang="ko-KR" altLang="en-US" sz="1200" kern="1200" dirty="0" smtClean="0">
                <a:solidFill>
                  <a:schemeClr val="tx1"/>
                </a:solidFill>
                <a:effectLst/>
                <a:latin typeface="+mn-lt"/>
                <a:ea typeface="+mn-ea"/>
                <a:cs typeface="+mn-cs"/>
              </a:rPr>
              <a:t> 데이터</a:t>
            </a:r>
            <a:r>
              <a:rPr lang="en-US" altLang="ko-KR" sz="1200" kern="1200" dirty="0" smtClean="0">
                <a:solidFill>
                  <a:schemeClr val="tx1"/>
                </a:solidFill>
                <a:effectLst/>
                <a:latin typeface="+mn-lt"/>
                <a:ea typeface="+mn-ea"/>
                <a:cs typeface="+mn-cs"/>
              </a:rPr>
              <a:t>, and their experience to improve the accuracy of the forecast.</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a:defRPr/>
            </a:pPr>
            <a:fld id="{D8034C0F-27BF-493D-82E2-5007CC03A2DF}" type="slidenum">
              <a:rPr lang="ko-KR" altLang="en-US" smtClean="0"/>
              <a:pPr>
                <a:defRPr/>
              </a:pPr>
              <a:t>3</a:t>
            </a:fld>
            <a:endParaRPr lang="ko-KR" altLang="en-US"/>
          </a:p>
        </p:txBody>
      </p:sp>
    </p:spTree>
    <p:extLst>
      <p:ext uri="{BB962C8B-B14F-4D97-AF65-F5344CB8AC3E}">
        <p14:creationId xmlns:p14="http://schemas.microsoft.com/office/powerpoint/2010/main" val="2768155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vl="0" fontAlgn="base" latinLnBrk="1"/>
            <a:r>
              <a:rPr lang="en-US" altLang="ko-KR" sz="1200" kern="1200" dirty="0" smtClean="0">
                <a:solidFill>
                  <a:schemeClr val="tx1"/>
                </a:solidFill>
                <a:effectLst/>
                <a:latin typeface="+mn-lt"/>
                <a:ea typeface="+mn-ea"/>
                <a:cs typeface="+mn-cs"/>
              </a:rPr>
              <a:t>This graph is a comparison of observations and simulated PM10 concentrations over an SMA.</a:t>
            </a:r>
          </a:p>
          <a:p>
            <a:pPr lvl="0" fontAlgn="base" latinLnBrk="1"/>
            <a:r>
              <a:rPr lang="en-US" altLang="ko-KR" sz="1200" kern="1200" dirty="0" smtClean="0">
                <a:solidFill>
                  <a:schemeClr val="tx1"/>
                </a:solidFill>
                <a:effectLst/>
                <a:latin typeface="+mn-lt"/>
                <a:ea typeface="+mn-ea"/>
                <a:cs typeface="+mn-cs"/>
              </a:rPr>
              <a:t>Black line is simulated PM10 and orange circle is observation data.</a:t>
            </a:r>
          </a:p>
          <a:p>
            <a:pPr lvl="0" fontAlgn="base" latinLnBrk="1"/>
            <a:r>
              <a:rPr lang="en-US" altLang="ko-KR" sz="1200" kern="1200" dirty="0" smtClean="0">
                <a:solidFill>
                  <a:schemeClr val="tx1"/>
                </a:solidFill>
                <a:effectLst/>
                <a:latin typeface="+mn-lt"/>
                <a:ea typeface="+mn-ea"/>
                <a:cs typeface="+mn-cs"/>
              </a:rPr>
              <a:t>Sometimes simulated PM is similar with observations in high concentrations of PM10 event.</a:t>
            </a:r>
          </a:p>
          <a:p>
            <a:pPr lvl="0" fontAlgn="base" latinLnBrk="1"/>
            <a:r>
              <a:rPr lang="en-US" altLang="ko-KR" sz="1200" kern="1200" dirty="0" smtClean="0">
                <a:solidFill>
                  <a:schemeClr val="tx1"/>
                </a:solidFill>
                <a:effectLst/>
                <a:latin typeface="+mn-lt"/>
                <a:ea typeface="+mn-ea"/>
                <a:cs typeface="+mn-cs"/>
              </a:rPr>
              <a:t>Overall, the simulated PM10 time series shows similar daily variation compared to the observations. However, the total mass is under-predicted about 25% annually</a:t>
            </a:r>
          </a:p>
          <a:p>
            <a:pPr lvl="0" fontAlgn="base" latinLnBrk="1"/>
            <a:r>
              <a:rPr lang="en-US" altLang="ko-KR" sz="1200" kern="1200" dirty="0" smtClean="0">
                <a:solidFill>
                  <a:schemeClr val="tx1"/>
                </a:solidFill>
                <a:effectLst/>
                <a:latin typeface="+mn-lt"/>
                <a:ea typeface="+mn-ea"/>
                <a:cs typeface="+mn-cs"/>
              </a:rPr>
              <a:t>Especially, the under-prediction tendency during first half year is more apparent than second half year</a:t>
            </a:r>
          </a:p>
          <a:p>
            <a:pPr lvl="0" fontAlgn="base" latinLnBrk="1"/>
            <a:r>
              <a:rPr lang="en-US" altLang="ko-KR" sz="1200" kern="1200" dirty="0" smtClean="0">
                <a:solidFill>
                  <a:schemeClr val="tx1"/>
                </a:solidFill>
                <a:effectLst/>
                <a:latin typeface="+mn-lt"/>
                <a:ea typeface="+mn-ea"/>
                <a:cs typeface="+mn-cs"/>
              </a:rPr>
              <a:t>The photo chemical Model has systematic under-prediction </a:t>
            </a:r>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a:defRPr/>
            </a:pPr>
            <a:fld id="{D8034C0F-27BF-493D-82E2-5007CC03A2DF}" type="slidenum">
              <a:rPr lang="ko-KR" altLang="en-US" smtClean="0"/>
              <a:pPr>
                <a:defRPr/>
              </a:pPr>
              <a:t>4</a:t>
            </a:fld>
            <a:endParaRPr lang="ko-KR" altLang="en-US"/>
          </a:p>
        </p:txBody>
      </p:sp>
    </p:spTree>
    <p:extLst>
      <p:ext uri="{BB962C8B-B14F-4D97-AF65-F5344CB8AC3E}">
        <p14:creationId xmlns:p14="http://schemas.microsoft.com/office/powerpoint/2010/main" val="2921890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fontAlgn="base" latinLnBrk="1"/>
            <a:r>
              <a:rPr lang="en-US" altLang="ko-KR" sz="1200" kern="1200" dirty="0" smtClean="0">
                <a:solidFill>
                  <a:schemeClr val="tx1"/>
                </a:solidFill>
                <a:effectLst/>
                <a:latin typeface="+mn-lt"/>
                <a:ea typeface="+mn-ea"/>
                <a:cs typeface="+mn-cs"/>
              </a:rPr>
              <a:t>Theses are three most commonly used emissions inventories for AQF systems in South Korea</a:t>
            </a:r>
          </a:p>
          <a:p>
            <a:pPr lvl="0" fontAlgn="base" latinLnBrk="1"/>
            <a:r>
              <a:rPr lang="en-US" altLang="ko-KR" sz="1200" kern="1200" dirty="0" smtClean="0">
                <a:solidFill>
                  <a:schemeClr val="tx1"/>
                </a:solidFill>
                <a:effectLst/>
                <a:latin typeface="+mn-lt"/>
                <a:ea typeface="+mn-ea"/>
                <a:cs typeface="+mn-cs"/>
              </a:rPr>
              <a:t>There are various differences among these emissions inventories</a:t>
            </a:r>
          </a:p>
          <a:p>
            <a:pPr lvl="0" fontAlgn="base" latinLnBrk="1"/>
            <a:r>
              <a:rPr lang="en-US" altLang="ko-KR" sz="1200" kern="1200" dirty="0" smtClean="0">
                <a:solidFill>
                  <a:schemeClr val="tx1"/>
                </a:solidFill>
                <a:effectLst/>
                <a:latin typeface="+mn-lt"/>
                <a:ea typeface="+mn-ea"/>
                <a:cs typeface="+mn-cs"/>
              </a:rPr>
              <a:t>For example, SO2 emissions from MICS-Asia are higher than that from INTEX-B when annual data but from INTEX-B is higher when January data</a:t>
            </a:r>
          </a:p>
          <a:p>
            <a:pPr lvl="0" fontAlgn="base" latinLnBrk="1"/>
            <a:r>
              <a:rPr lang="en-US" altLang="ko-KR" sz="1200" kern="1200" dirty="0" smtClean="0">
                <a:solidFill>
                  <a:schemeClr val="tx1"/>
                </a:solidFill>
                <a:effectLst/>
                <a:latin typeface="+mn-lt"/>
                <a:ea typeface="+mn-ea"/>
                <a:cs typeface="+mn-cs"/>
              </a:rPr>
              <a:t>Spatial distribution also somewhat difference in this area</a:t>
            </a:r>
          </a:p>
          <a:p>
            <a:pPr>
              <a:spcBef>
                <a:spcPct val="0"/>
              </a:spcBef>
            </a:pPr>
            <a:endParaRPr lang="ko-KR" altLang="en-US" dirty="0" smtClean="0"/>
          </a:p>
        </p:txBody>
      </p:sp>
      <p:sp>
        <p:nvSpPr>
          <p:cNvPr id="2150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fontAlgn="base">
              <a:spcBef>
                <a:spcPct val="0"/>
              </a:spcBef>
              <a:spcAft>
                <a:spcPct val="0"/>
              </a:spcAft>
            </a:pPr>
            <a:fld id="{165E644C-83A7-4947-9109-4195E522CC40}" type="slidenum">
              <a:rPr lang="ko-KR" altLang="en-US"/>
              <a:pPr fontAlgn="base">
                <a:spcBef>
                  <a:spcPct val="0"/>
                </a:spcBef>
                <a:spcAft>
                  <a:spcPct val="0"/>
                </a:spcAft>
              </a:pPr>
              <a:t>5</a:t>
            </a:fld>
            <a:endParaRPr lang="ko-K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fontAlgn="base" latinLnBrk="1"/>
            <a:endParaRPr lang="en-US" altLang="ko-KR" sz="1200" kern="1200" dirty="0">
              <a:solidFill>
                <a:schemeClr val="tx1"/>
              </a:solidFill>
              <a:effectLst/>
              <a:latin typeface="+mn-lt"/>
              <a:ea typeface="+mn-ea"/>
              <a:cs typeface="+mn-cs"/>
            </a:endParaRPr>
          </a:p>
        </p:txBody>
      </p:sp>
      <p:sp>
        <p:nvSpPr>
          <p:cNvPr id="22532"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fontAlgn="base">
              <a:spcBef>
                <a:spcPct val="0"/>
              </a:spcBef>
              <a:spcAft>
                <a:spcPct val="0"/>
              </a:spcAft>
            </a:pPr>
            <a:fld id="{670ACD50-BCCF-432A-A958-FC4A2D2FE148}" type="slidenum">
              <a:rPr lang="ko-KR" altLang="en-US"/>
              <a:pPr fontAlgn="base">
                <a:spcBef>
                  <a:spcPct val="0"/>
                </a:spcBef>
                <a:spcAft>
                  <a:spcPct val="0"/>
                </a:spcAft>
              </a:pPr>
              <a:t>6</a:t>
            </a:fld>
            <a:endParaRPr lang="ko-K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vl="0" fontAlgn="base" latinLnBrk="1"/>
            <a:r>
              <a:rPr lang="en-US" altLang="ko-KR" sz="1200" kern="1200" dirty="0" smtClean="0">
                <a:solidFill>
                  <a:schemeClr val="tx1"/>
                </a:solidFill>
                <a:effectLst/>
                <a:latin typeface="+mn-lt"/>
                <a:ea typeface="+mn-ea"/>
                <a:cs typeface="+mn-cs"/>
              </a:rPr>
              <a:t>Air quality forecasting system are operated using WRF-SMOKE-CMAQ/</a:t>
            </a:r>
            <a:r>
              <a:rPr lang="en-US" altLang="ko-KR" sz="1200" kern="1200" dirty="0" err="1" smtClean="0">
                <a:solidFill>
                  <a:schemeClr val="tx1"/>
                </a:solidFill>
                <a:effectLst/>
                <a:latin typeface="+mn-lt"/>
                <a:ea typeface="+mn-ea"/>
                <a:cs typeface="+mn-cs"/>
              </a:rPr>
              <a:t>CAMx</a:t>
            </a:r>
            <a:r>
              <a:rPr lang="en-US" altLang="ko-KR" sz="1200" kern="1200" dirty="0" smtClean="0">
                <a:solidFill>
                  <a:schemeClr val="tx1"/>
                </a:solidFill>
                <a:effectLst/>
                <a:latin typeface="+mn-lt"/>
                <a:ea typeface="+mn-ea"/>
                <a:cs typeface="+mn-cs"/>
              </a:rPr>
              <a:t>.</a:t>
            </a:r>
          </a:p>
          <a:p>
            <a:pPr lvl="0" fontAlgn="base" latinLnBrk="1"/>
            <a:r>
              <a:rPr lang="en-US" altLang="ko-KR" sz="1200" kern="1200" dirty="0" smtClean="0">
                <a:solidFill>
                  <a:schemeClr val="tx1"/>
                </a:solidFill>
                <a:effectLst/>
                <a:latin typeface="+mn-lt"/>
                <a:ea typeface="+mn-ea"/>
                <a:cs typeface="+mn-cs"/>
              </a:rPr>
              <a:t>WRF is used to simulate regional meteorology using GFS from NCEP</a:t>
            </a:r>
          </a:p>
          <a:p>
            <a:pPr lvl="0" fontAlgn="base" latinLnBrk="1"/>
            <a:r>
              <a:rPr lang="en-US" altLang="ko-KR" sz="1200" kern="1200" dirty="0" smtClean="0">
                <a:solidFill>
                  <a:schemeClr val="tx1"/>
                </a:solidFill>
                <a:effectLst/>
                <a:latin typeface="+mn-lt"/>
                <a:ea typeface="+mn-ea"/>
                <a:cs typeface="+mn-cs"/>
              </a:rPr>
              <a:t>SMOKE and MEGAN are used to estimate anthropogenic and biogenic emissions. </a:t>
            </a:r>
          </a:p>
          <a:p>
            <a:pPr lvl="0" fontAlgn="base" latinLnBrk="1"/>
            <a:r>
              <a:rPr lang="en-US" altLang="ko-KR" sz="1200" kern="1200" dirty="0" smtClean="0">
                <a:solidFill>
                  <a:schemeClr val="tx1"/>
                </a:solidFill>
                <a:effectLst/>
                <a:latin typeface="+mn-lt"/>
                <a:ea typeface="+mn-ea"/>
                <a:cs typeface="+mn-cs"/>
              </a:rPr>
              <a:t>Photochemical model are performed to forecast air quality using meteorological and emissions inputs.</a:t>
            </a:r>
          </a:p>
          <a:p>
            <a:endParaRPr lang="ko-KR" altLang="en-US" dirty="0"/>
          </a:p>
        </p:txBody>
      </p:sp>
      <p:sp>
        <p:nvSpPr>
          <p:cNvPr id="4" name="슬라이드 번호 개체 틀 3"/>
          <p:cNvSpPr>
            <a:spLocks noGrp="1"/>
          </p:cNvSpPr>
          <p:nvPr>
            <p:ph type="sldNum" sz="quarter" idx="10"/>
          </p:nvPr>
        </p:nvSpPr>
        <p:spPr/>
        <p:txBody>
          <a:bodyPr/>
          <a:lstStyle/>
          <a:p>
            <a:pPr>
              <a:defRPr/>
            </a:pPr>
            <a:fld id="{D8034C0F-27BF-493D-82E2-5007CC03A2DF}" type="slidenum">
              <a:rPr lang="ko-KR" altLang="en-US" smtClean="0"/>
              <a:pPr>
                <a:defRPr/>
              </a:pPr>
              <a:t>7</a:t>
            </a:fld>
            <a:endParaRPr lang="ko-KR" altLang="en-US"/>
          </a:p>
        </p:txBody>
      </p:sp>
    </p:spTree>
    <p:extLst>
      <p:ext uri="{BB962C8B-B14F-4D97-AF65-F5344CB8AC3E}">
        <p14:creationId xmlns:p14="http://schemas.microsoft.com/office/powerpoint/2010/main" val="9096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vl="0" fontAlgn="base" latinLnBrk="1"/>
            <a:r>
              <a:rPr lang="en-US" altLang="ko-KR" sz="1200" kern="1200" dirty="0" smtClean="0">
                <a:solidFill>
                  <a:schemeClr val="tx1"/>
                </a:solidFill>
                <a:effectLst/>
                <a:latin typeface="+mn-lt"/>
                <a:ea typeface="+mn-ea"/>
                <a:cs typeface="+mn-cs"/>
              </a:rPr>
              <a:t>PM source apportionment Technology(PSAT) is a tagged species method that apportions concentrations of PM components to their respective primary precursors</a:t>
            </a:r>
          </a:p>
          <a:p>
            <a:pPr lvl="0" fontAlgn="base" latinLnBrk="1"/>
            <a:r>
              <a:rPr lang="en-US" altLang="ko-KR" sz="1200" kern="1200" dirty="0" smtClean="0">
                <a:solidFill>
                  <a:schemeClr val="tx1"/>
                </a:solidFill>
                <a:effectLst/>
                <a:latin typeface="+mn-lt"/>
                <a:ea typeface="+mn-ea"/>
                <a:cs typeface="+mn-cs"/>
              </a:rPr>
              <a:t>In this study, five emissions source regions are tracked for contribution to particulate matter</a:t>
            </a:r>
          </a:p>
          <a:p>
            <a:pPr lvl="0" fontAlgn="base" latinLnBrk="1"/>
            <a:r>
              <a:rPr lang="en-US" altLang="ko-KR" sz="1200" kern="1200" dirty="0" smtClean="0">
                <a:solidFill>
                  <a:schemeClr val="tx1"/>
                </a:solidFill>
                <a:effectLst/>
                <a:latin typeface="+mn-lt"/>
                <a:ea typeface="+mn-ea"/>
                <a:cs typeface="+mn-cs"/>
              </a:rPr>
              <a:t>South Korea, North Korea, China, Japan and Others</a:t>
            </a:r>
          </a:p>
          <a:p>
            <a:pPr lvl="0" fontAlgn="base" latinLnBrk="1"/>
            <a:r>
              <a:rPr lang="en-US" altLang="ko-KR" sz="1200" kern="1200" dirty="0" smtClean="0">
                <a:solidFill>
                  <a:schemeClr val="tx1"/>
                </a:solidFill>
                <a:effectLst/>
                <a:latin typeface="+mn-lt"/>
                <a:ea typeface="+mn-ea"/>
                <a:cs typeface="+mn-cs"/>
              </a:rPr>
              <a:t>Individual PM2.5 </a:t>
            </a:r>
            <a:r>
              <a:rPr lang="en-US" altLang="ko-KR" sz="1200" kern="1200" dirty="0" err="1" smtClean="0">
                <a:solidFill>
                  <a:schemeClr val="tx1"/>
                </a:solidFill>
                <a:effectLst/>
                <a:latin typeface="+mn-lt"/>
                <a:ea typeface="+mn-ea"/>
                <a:cs typeface="+mn-cs"/>
              </a:rPr>
              <a:t>speciese</a:t>
            </a:r>
            <a:r>
              <a:rPr lang="en-US" altLang="ko-KR" sz="1200" kern="1200" dirty="0" smtClean="0">
                <a:solidFill>
                  <a:schemeClr val="tx1"/>
                </a:solidFill>
                <a:effectLst/>
                <a:latin typeface="+mn-lt"/>
                <a:ea typeface="+mn-ea"/>
                <a:cs typeface="+mn-cs"/>
              </a:rPr>
              <a:t> concentrations are evaluated with over super observation site (</a:t>
            </a:r>
            <a:r>
              <a:rPr lang="en-US" altLang="ko-KR" sz="1200" kern="1200" dirty="0" err="1" smtClean="0">
                <a:solidFill>
                  <a:schemeClr val="tx1"/>
                </a:solidFill>
                <a:effectLst/>
                <a:latin typeface="+mn-lt"/>
                <a:ea typeface="+mn-ea"/>
                <a:cs typeface="+mn-cs"/>
              </a:rPr>
              <a:t>Bulgwang</a:t>
            </a:r>
            <a:r>
              <a:rPr lang="en-US" altLang="ko-KR" sz="1200" kern="1200" dirty="0" smtClean="0">
                <a:solidFill>
                  <a:schemeClr val="tx1"/>
                </a:solidFill>
                <a:effectLst/>
                <a:latin typeface="+mn-lt"/>
                <a:ea typeface="+mn-ea"/>
                <a:cs typeface="+mn-cs"/>
              </a:rPr>
              <a:t>)</a:t>
            </a:r>
          </a:p>
          <a:p>
            <a:endParaRPr lang="ko-KR" altLang="en-US" dirty="0"/>
          </a:p>
        </p:txBody>
      </p:sp>
      <p:sp>
        <p:nvSpPr>
          <p:cNvPr id="4" name="슬라이드 번호 개체 틀 3"/>
          <p:cNvSpPr>
            <a:spLocks noGrp="1"/>
          </p:cNvSpPr>
          <p:nvPr>
            <p:ph type="sldNum" sz="quarter" idx="10"/>
          </p:nvPr>
        </p:nvSpPr>
        <p:spPr/>
        <p:txBody>
          <a:bodyPr/>
          <a:lstStyle/>
          <a:p>
            <a:pPr>
              <a:defRPr/>
            </a:pPr>
            <a:fld id="{D8034C0F-27BF-493D-82E2-5007CC03A2DF}" type="slidenum">
              <a:rPr lang="ko-KR" altLang="en-US" smtClean="0"/>
              <a:pPr>
                <a:defRPr/>
              </a:pPr>
              <a:t>8</a:t>
            </a:fld>
            <a:endParaRPr lang="ko-KR" altLang="en-US"/>
          </a:p>
        </p:txBody>
      </p:sp>
    </p:spTree>
    <p:extLst>
      <p:ext uri="{BB962C8B-B14F-4D97-AF65-F5344CB8AC3E}">
        <p14:creationId xmlns:p14="http://schemas.microsoft.com/office/powerpoint/2010/main" val="408127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fontAlgn="base" latinLnBrk="1"/>
            <a:r>
              <a:rPr lang="en-US" altLang="ko-KR" sz="1200" kern="1200" dirty="0" smtClean="0">
                <a:solidFill>
                  <a:schemeClr val="tx1"/>
                </a:solidFill>
                <a:effectLst/>
                <a:latin typeface="+mn-lt"/>
                <a:ea typeface="+mn-ea"/>
                <a:cs typeface="+mn-cs"/>
              </a:rPr>
              <a:t>These spatial plots show PM2.5 annual concentration and contribution. </a:t>
            </a:r>
          </a:p>
          <a:p>
            <a:pPr lvl="0" fontAlgn="base" latinLnBrk="1"/>
            <a:r>
              <a:rPr lang="en-US" altLang="ko-KR" sz="1200" kern="1200" dirty="0" smtClean="0">
                <a:solidFill>
                  <a:schemeClr val="tx1"/>
                </a:solidFill>
                <a:effectLst/>
                <a:latin typeface="+mn-lt"/>
                <a:ea typeface="+mn-ea"/>
                <a:cs typeface="+mn-cs"/>
              </a:rPr>
              <a:t>Basically, simulated PM2.5 concentration is around 25 </a:t>
            </a:r>
            <a:r>
              <a:rPr lang="en-US" altLang="ko-KR" sz="1200" kern="1200" dirty="0" err="1" smtClean="0">
                <a:solidFill>
                  <a:schemeClr val="tx1"/>
                </a:solidFill>
                <a:effectLst/>
                <a:latin typeface="+mn-lt"/>
                <a:ea typeface="+mn-ea"/>
                <a:cs typeface="+mn-cs"/>
              </a:rPr>
              <a:t>ug</a:t>
            </a:r>
            <a:r>
              <a:rPr lang="en-US" altLang="ko-KR" sz="1200" kern="1200" dirty="0" smtClean="0">
                <a:solidFill>
                  <a:schemeClr val="tx1"/>
                </a:solidFill>
                <a:effectLst/>
                <a:latin typeface="+mn-lt"/>
                <a:ea typeface="+mn-ea"/>
                <a:cs typeface="+mn-cs"/>
              </a:rPr>
              <a:t>/m3 over the SMA.</a:t>
            </a:r>
          </a:p>
          <a:p>
            <a:pPr lvl="0" fontAlgn="base" latinLnBrk="1"/>
            <a:r>
              <a:rPr lang="en-US" altLang="ko-KR" sz="1200" kern="1200" dirty="0" smtClean="0">
                <a:solidFill>
                  <a:schemeClr val="tx1"/>
                </a:solidFill>
                <a:effectLst/>
                <a:latin typeface="+mn-lt"/>
                <a:ea typeface="+mn-ea"/>
                <a:cs typeface="+mn-cs"/>
              </a:rPr>
              <a:t>South Korea contribute 10 </a:t>
            </a:r>
            <a:r>
              <a:rPr lang="en-US" altLang="ko-KR" sz="1200" kern="1200" dirty="0" err="1" smtClean="0">
                <a:solidFill>
                  <a:schemeClr val="tx1"/>
                </a:solidFill>
                <a:effectLst/>
                <a:latin typeface="+mn-lt"/>
                <a:ea typeface="+mn-ea"/>
                <a:cs typeface="+mn-cs"/>
              </a:rPr>
              <a:t>ug</a:t>
            </a:r>
            <a:r>
              <a:rPr lang="en-US" altLang="ko-KR" sz="1200" kern="1200" dirty="0" smtClean="0">
                <a:solidFill>
                  <a:schemeClr val="tx1"/>
                </a:solidFill>
                <a:effectLst/>
                <a:latin typeface="+mn-lt"/>
                <a:ea typeface="+mn-ea"/>
                <a:cs typeface="+mn-cs"/>
              </a:rPr>
              <a:t>/m3, North Korea contribute around 2 </a:t>
            </a:r>
            <a:r>
              <a:rPr lang="en-US" altLang="ko-KR" sz="1200" kern="1200" dirty="0" err="1" smtClean="0">
                <a:solidFill>
                  <a:schemeClr val="tx1"/>
                </a:solidFill>
                <a:effectLst/>
                <a:latin typeface="+mn-lt"/>
                <a:ea typeface="+mn-ea"/>
                <a:cs typeface="+mn-cs"/>
              </a:rPr>
              <a:t>ug</a:t>
            </a:r>
            <a:r>
              <a:rPr lang="en-US" altLang="ko-KR" sz="1200" kern="1200" dirty="0" smtClean="0">
                <a:solidFill>
                  <a:schemeClr val="tx1"/>
                </a:solidFill>
                <a:effectLst/>
                <a:latin typeface="+mn-lt"/>
                <a:ea typeface="+mn-ea"/>
                <a:cs typeface="+mn-cs"/>
              </a:rPr>
              <a:t>/m3 and China contribute around 12 </a:t>
            </a:r>
            <a:r>
              <a:rPr lang="en-US" altLang="ko-KR" sz="1200" kern="1200" dirty="0" err="1" smtClean="0">
                <a:solidFill>
                  <a:schemeClr val="tx1"/>
                </a:solidFill>
                <a:effectLst/>
                <a:latin typeface="+mn-lt"/>
                <a:ea typeface="+mn-ea"/>
                <a:cs typeface="+mn-cs"/>
              </a:rPr>
              <a:t>ug</a:t>
            </a:r>
            <a:r>
              <a:rPr lang="en-US" altLang="ko-KR" sz="1200" kern="1200" dirty="0" smtClean="0">
                <a:solidFill>
                  <a:schemeClr val="tx1"/>
                </a:solidFill>
                <a:effectLst/>
                <a:latin typeface="+mn-lt"/>
                <a:ea typeface="+mn-ea"/>
                <a:cs typeface="+mn-cs"/>
              </a:rPr>
              <a:t>/m3. Around half of PM2.5 concentration is contributed form sources in China.</a:t>
            </a:r>
            <a:endParaRPr lang="en-US" altLang="ko-KR" sz="1200" kern="1200" dirty="0">
              <a:solidFill>
                <a:schemeClr val="tx1"/>
              </a:solidFill>
              <a:effectLst/>
              <a:latin typeface="+mn-lt"/>
              <a:ea typeface="+mn-ea"/>
              <a:cs typeface="+mn-cs"/>
            </a:endParaRPr>
          </a:p>
        </p:txBody>
      </p:sp>
      <p:sp>
        <p:nvSpPr>
          <p:cNvPr id="2355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fontAlgn="base">
              <a:spcBef>
                <a:spcPct val="0"/>
              </a:spcBef>
              <a:spcAft>
                <a:spcPct val="0"/>
              </a:spcAft>
            </a:pPr>
            <a:fld id="{1D6C8C1A-AF0A-48EE-B595-41F5AC248DDC}" type="slidenum">
              <a:rPr lang="ko-KR" altLang="en-US"/>
              <a:pPr fontAlgn="base">
                <a:spcBef>
                  <a:spcPct val="0"/>
                </a:spcBef>
                <a:spcAft>
                  <a:spcPct val="0"/>
                </a:spcAft>
              </a:pPr>
              <a:t>9</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pPr>
              <a:defRPr/>
            </a:pPr>
            <a:fld id="{97D6B984-A93D-4100-A5B0-7992CF169342}" type="datetimeFigureOut">
              <a:rPr lang="ko-KR" altLang="en-US"/>
              <a:pPr>
                <a:defRPr/>
              </a:pPr>
              <a:t>2015-10-07</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3C6D8AE5-AEB4-44C1-AC98-29B15128300C}" type="slidenum">
              <a:rPr lang="ko-KR" altLang="en-US"/>
              <a:pPr>
                <a:defRPr/>
              </a:pPr>
              <a:t>‹#›</a:t>
            </a:fld>
            <a:endParaRPr lang="ko-KR" altLang="en-US"/>
          </a:p>
        </p:txBody>
      </p:sp>
    </p:spTree>
    <p:extLst>
      <p:ext uri="{BB962C8B-B14F-4D97-AF65-F5344CB8AC3E}">
        <p14:creationId xmlns:p14="http://schemas.microsoft.com/office/powerpoint/2010/main" val="2369726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F8C12635-29CE-4433-AD88-F16E18FA7FEA}" type="datetimeFigureOut">
              <a:rPr lang="ko-KR" altLang="en-US"/>
              <a:pPr>
                <a:defRPr/>
              </a:pPr>
              <a:t>2015-10-07</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A6E04DF1-6A45-4D55-85CA-D5E197DA3186}" type="slidenum">
              <a:rPr lang="ko-KR" altLang="en-US"/>
              <a:pPr>
                <a:defRPr/>
              </a:pPr>
              <a:t>‹#›</a:t>
            </a:fld>
            <a:endParaRPr lang="ko-KR" altLang="en-US"/>
          </a:p>
        </p:txBody>
      </p:sp>
    </p:spTree>
    <p:extLst>
      <p:ext uri="{BB962C8B-B14F-4D97-AF65-F5344CB8AC3E}">
        <p14:creationId xmlns:p14="http://schemas.microsoft.com/office/powerpoint/2010/main" val="30413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59A1DA90-8DA8-4CFB-97D8-5EABAC97C9A2}" type="datetimeFigureOut">
              <a:rPr lang="ko-KR" altLang="en-US"/>
              <a:pPr>
                <a:defRPr/>
              </a:pPr>
              <a:t>2015-10-07</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90AD0DC4-281A-4E08-9EC1-A7F4F96AC08A}" type="slidenum">
              <a:rPr lang="ko-KR" altLang="en-US"/>
              <a:pPr>
                <a:defRPr/>
              </a:pPr>
              <a:t>‹#›</a:t>
            </a:fld>
            <a:endParaRPr lang="ko-KR" altLang="en-US"/>
          </a:p>
        </p:txBody>
      </p:sp>
    </p:spTree>
    <p:extLst>
      <p:ext uri="{BB962C8B-B14F-4D97-AF65-F5344CB8AC3E}">
        <p14:creationId xmlns:p14="http://schemas.microsoft.com/office/powerpoint/2010/main" val="244115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BB318DB2-DEFC-43F0-8B29-FCF2E7F56F10}" type="datetimeFigureOut">
              <a:rPr lang="ko-KR" altLang="en-US"/>
              <a:pPr>
                <a:defRPr/>
              </a:pPr>
              <a:t>2015-10-07</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679377FD-F459-4B4D-A9FE-67810B468E58}" type="slidenum">
              <a:rPr lang="ko-KR" altLang="en-US"/>
              <a:pPr>
                <a:defRPr/>
              </a:pPr>
              <a:t>‹#›</a:t>
            </a:fld>
            <a:endParaRPr lang="ko-KR" altLang="en-US"/>
          </a:p>
        </p:txBody>
      </p:sp>
    </p:spTree>
    <p:extLst>
      <p:ext uri="{BB962C8B-B14F-4D97-AF65-F5344CB8AC3E}">
        <p14:creationId xmlns:p14="http://schemas.microsoft.com/office/powerpoint/2010/main" val="167676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E293D276-99BE-4993-9F0E-3810AB8542F1}" type="datetimeFigureOut">
              <a:rPr lang="ko-KR" altLang="en-US"/>
              <a:pPr>
                <a:defRPr/>
              </a:pPr>
              <a:t>2015-10-07</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3588BC92-9684-4B44-BF9D-B1260477431D}" type="slidenum">
              <a:rPr lang="ko-KR" altLang="en-US"/>
              <a:pPr>
                <a:defRPr/>
              </a:pPr>
              <a:t>‹#›</a:t>
            </a:fld>
            <a:endParaRPr lang="ko-KR" altLang="en-US"/>
          </a:p>
        </p:txBody>
      </p:sp>
    </p:spTree>
    <p:extLst>
      <p:ext uri="{BB962C8B-B14F-4D97-AF65-F5344CB8AC3E}">
        <p14:creationId xmlns:p14="http://schemas.microsoft.com/office/powerpoint/2010/main" val="752587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D99F59EC-E7E1-4BD7-A611-1D1D2384453A}" type="datetimeFigureOut">
              <a:rPr lang="ko-KR" altLang="en-US"/>
              <a:pPr>
                <a:defRPr/>
              </a:pPr>
              <a:t>2015-10-07</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588C674D-89A6-4859-8219-88E480E22863}" type="slidenum">
              <a:rPr lang="ko-KR" altLang="en-US"/>
              <a:pPr>
                <a:defRPr/>
              </a:pPr>
              <a:t>‹#›</a:t>
            </a:fld>
            <a:endParaRPr lang="ko-KR" altLang="en-US"/>
          </a:p>
        </p:txBody>
      </p:sp>
    </p:spTree>
    <p:extLst>
      <p:ext uri="{BB962C8B-B14F-4D97-AF65-F5344CB8AC3E}">
        <p14:creationId xmlns:p14="http://schemas.microsoft.com/office/powerpoint/2010/main" val="1949819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FBBB43E6-B6E4-4E5C-9C1E-C2DA8983A34C}" type="datetimeFigureOut">
              <a:rPr lang="ko-KR" altLang="en-US"/>
              <a:pPr>
                <a:defRPr/>
              </a:pPr>
              <a:t>2015-10-07</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963D471A-0D84-4F03-B6C4-C69BE3DA00BF}" type="slidenum">
              <a:rPr lang="ko-KR" altLang="en-US"/>
              <a:pPr>
                <a:defRPr/>
              </a:pPr>
              <a:t>‹#›</a:t>
            </a:fld>
            <a:endParaRPr lang="ko-KR" altLang="en-US"/>
          </a:p>
        </p:txBody>
      </p:sp>
    </p:spTree>
    <p:extLst>
      <p:ext uri="{BB962C8B-B14F-4D97-AF65-F5344CB8AC3E}">
        <p14:creationId xmlns:p14="http://schemas.microsoft.com/office/powerpoint/2010/main" val="3664410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0D79BE7B-BA58-446A-9724-C622BB86A9ED}" type="datetimeFigureOut">
              <a:rPr lang="ko-KR" altLang="en-US"/>
              <a:pPr>
                <a:defRPr/>
              </a:pPr>
              <a:t>2015-10-07</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89332929-6476-44A2-B447-FF39B7696ED8}" type="slidenum">
              <a:rPr lang="ko-KR" altLang="en-US"/>
              <a:pPr>
                <a:defRPr/>
              </a:pPr>
              <a:t>‹#›</a:t>
            </a:fld>
            <a:endParaRPr lang="ko-KR" altLang="en-US"/>
          </a:p>
        </p:txBody>
      </p:sp>
    </p:spTree>
    <p:extLst>
      <p:ext uri="{BB962C8B-B14F-4D97-AF65-F5344CB8AC3E}">
        <p14:creationId xmlns:p14="http://schemas.microsoft.com/office/powerpoint/2010/main" val="81507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62018207-CADC-4463-9776-7CCC9E2851F4}" type="datetimeFigureOut">
              <a:rPr lang="ko-KR" altLang="en-US"/>
              <a:pPr>
                <a:defRPr/>
              </a:pPr>
              <a:t>2015-10-07</a:t>
            </a:fld>
            <a:endParaRPr lang="ko-KR" altLang="en-US"/>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2466C563-2D6F-4BDE-ADD2-1CC849D0282B}" type="slidenum">
              <a:rPr lang="ko-KR" altLang="en-US"/>
              <a:pPr>
                <a:defRPr/>
              </a:pPr>
              <a:t>‹#›</a:t>
            </a:fld>
            <a:endParaRPr lang="ko-KR" altLang="en-US"/>
          </a:p>
        </p:txBody>
      </p:sp>
    </p:spTree>
    <p:extLst>
      <p:ext uri="{BB962C8B-B14F-4D97-AF65-F5344CB8AC3E}">
        <p14:creationId xmlns:p14="http://schemas.microsoft.com/office/powerpoint/2010/main" val="474429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42E01322-FA35-4E81-A1B4-90567A99837E}" type="datetimeFigureOut">
              <a:rPr lang="ko-KR" altLang="en-US"/>
              <a:pPr>
                <a:defRPr/>
              </a:pPr>
              <a:t>2015-10-07</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96061779-DE37-46FF-B551-30A9F7709D12}" type="slidenum">
              <a:rPr lang="ko-KR" altLang="en-US"/>
              <a:pPr>
                <a:defRPr/>
              </a:pPr>
              <a:t>‹#›</a:t>
            </a:fld>
            <a:endParaRPr lang="ko-KR" altLang="en-US"/>
          </a:p>
        </p:txBody>
      </p:sp>
    </p:spTree>
    <p:extLst>
      <p:ext uri="{BB962C8B-B14F-4D97-AF65-F5344CB8AC3E}">
        <p14:creationId xmlns:p14="http://schemas.microsoft.com/office/powerpoint/2010/main" val="1578788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E57A7EFE-930C-4A1F-A5C9-2104FC2BCCE0}" type="datetimeFigureOut">
              <a:rPr lang="ko-KR" altLang="en-US"/>
              <a:pPr>
                <a:defRPr/>
              </a:pPr>
              <a:t>2015-10-07</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5BAFCDA7-D579-41CE-82CC-2D53196AAC68}" type="slidenum">
              <a:rPr lang="ko-KR" altLang="en-US"/>
              <a:pPr>
                <a:defRPr/>
              </a:pPr>
              <a:t>‹#›</a:t>
            </a:fld>
            <a:endParaRPr lang="ko-KR" altLang="en-US"/>
          </a:p>
        </p:txBody>
      </p:sp>
    </p:spTree>
    <p:extLst>
      <p:ext uri="{BB962C8B-B14F-4D97-AF65-F5344CB8AC3E}">
        <p14:creationId xmlns:p14="http://schemas.microsoft.com/office/powerpoint/2010/main" val="2666233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제목 개체 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텍스트 개체 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C8D21EB7-9623-4086-8FB2-C9B4D4920006}" type="datetimeFigureOut">
              <a:rPr lang="ko-KR" altLang="en-US"/>
              <a:pPr>
                <a:defRPr/>
              </a:pPr>
              <a:t>2015-10-07</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0BA2940C-B03C-4215-BE06-79B1758F4002}"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latinLnBrk="1">
        <a:spcBef>
          <a:spcPct val="0"/>
        </a:spcBef>
        <a:spcAft>
          <a:spcPct val="0"/>
        </a:spcAft>
        <a:defRPr sz="4400" kern="1200">
          <a:solidFill>
            <a:schemeClr val="tx1"/>
          </a:solidFill>
          <a:latin typeface="+mj-lt"/>
          <a:ea typeface="+mj-ea"/>
          <a:cs typeface="+mj-cs"/>
        </a:defRPr>
      </a:lvl1pPr>
      <a:lvl2pPr algn="ctr" rtl="0" fontAlgn="base" latinLnBrk="1">
        <a:spcBef>
          <a:spcPct val="0"/>
        </a:spcBef>
        <a:spcAft>
          <a:spcPct val="0"/>
        </a:spcAft>
        <a:defRPr sz="4400">
          <a:solidFill>
            <a:schemeClr val="tx1"/>
          </a:solidFill>
          <a:latin typeface="맑은 고딕" pitchFamily="50" charset="-127"/>
          <a:ea typeface="맑은 고딕" pitchFamily="50" charset="-127"/>
        </a:defRPr>
      </a:lvl2pPr>
      <a:lvl3pPr algn="ctr" rtl="0" fontAlgn="base" latinLnBrk="1">
        <a:spcBef>
          <a:spcPct val="0"/>
        </a:spcBef>
        <a:spcAft>
          <a:spcPct val="0"/>
        </a:spcAft>
        <a:defRPr sz="4400">
          <a:solidFill>
            <a:schemeClr val="tx1"/>
          </a:solidFill>
          <a:latin typeface="맑은 고딕" pitchFamily="50" charset="-127"/>
          <a:ea typeface="맑은 고딕" pitchFamily="50" charset="-127"/>
        </a:defRPr>
      </a:lvl3pPr>
      <a:lvl4pPr algn="ctr" rtl="0" fontAlgn="base" latinLnBrk="1">
        <a:spcBef>
          <a:spcPct val="0"/>
        </a:spcBef>
        <a:spcAft>
          <a:spcPct val="0"/>
        </a:spcAft>
        <a:defRPr sz="4400">
          <a:solidFill>
            <a:schemeClr val="tx1"/>
          </a:solidFill>
          <a:latin typeface="맑은 고딕" pitchFamily="50" charset="-127"/>
          <a:ea typeface="맑은 고딕" pitchFamily="50" charset="-127"/>
        </a:defRPr>
      </a:lvl4pPr>
      <a:lvl5pPr algn="ctr" rtl="0" fontAlgn="base" latinLnBrk="1">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fontAlgn="base" latinLnBrk="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7"/>
          <p:cNvSpPr txBox="1">
            <a:spLocks noChangeArrowheads="1"/>
          </p:cNvSpPr>
          <p:nvPr/>
        </p:nvSpPr>
        <p:spPr bwMode="auto">
          <a:xfrm>
            <a:off x="3635375" y="6351588"/>
            <a:ext cx="2109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Air Quality Research Laboratory</a:t>
            </a:r>
          </a:p>
        </p:txBody>
      </p:sp>
      <p:sp>
        <p:nvSpPr>
          <p:cNvPr id="10" name="Title 4"/>
          <p:cNvSpPr txBox="1">
            <a:spLocks/>
          </p:cNvSpPr>
          <p:nvPr/>
        </p:nvSpPr>
        <p:spPr>
          <a:xfrm>
            <a:off x="179388" y="1557338"/>
            <a:ext cx="8677275" cy="1362075"/>
          </a:xfrm>
          <a:prstGeom prst="rect">
            <a:avLst/>
          </a:prstGeom>
        </p:spPr>
        <p:txBody>
          <a:bodyPr anchor="ctr">
            <a:normAutofit fontScale="85000" lnSpcReduction="10000"/>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fontAlgn="auto">
              <a:lnSpc>
                <a:spcPct val="150000"/>
              </a:lnSpc>
              <a:spcAft>
                <a:spcPts val="0"/>
              </a:spcAft>
              <a:defRPr/>
            </a:pPr>
            <a:r>
              <a:rPr kumimoji="0" lang="en-US" altLang="ko-KR" sz="3200" b="1" dirty="0">
                <a:latin typeface="Times New Roman" panose="02020603050405020304" pitchFamily="18" charset="0"/>
                <a:cs typeface="Times New Roman" panose="02020603050405020304" pitchFamily="18" charset="0"/>
              </a:rPr>
              <a:t>Improvement of PM Forecast using PSAT-based </a:t>
            </a:r>
            <a:r>
              <a:rPr kumimoji="0" lang="en-US" altLang="ko-KR" sz="3200" b="1" dirty="0" smtClean="0">
                <a:latin typeface="Times New Roman" panose="02020603050405020304" pitchFamily="18" charset="0"/>
                <a:cs typeface="Times New Roman" panose="02020603050405020304" pitchFamily="18" charset="0"/>
              </a:rPr>
              <a:t>Customized Emission Inventory over </a:t>
            </a:r>
            <a:r>
              <a:rPr kumimoji="0" lang="en-US" altLang="ko-KR" sz="3200" b="1" dirty="0">
                <a:latin typeface="Times New Roman" panose="02020603050405020304" pitchFamily="18" charset="0"/>
                <a:cs typeface="Times New Roman" panose="02020603050405020304" pitchFamily="18" charset="0"/>
              </a:rPr>
              <a:t>Northeast Asia</a:t>
            </a:r>
            <a:endParaRPr kumimoji="0" lang="en-US" sz="3200" dirty="0">
              <a:latin typeface="Times New Roman" panose="02020603050405020304" pitchFamily="18" charset="0"/>
              <a:cs typeface="Times New Roman" panose="02020603050405020304" pitchFamily="18" charset="0"/>
            </a:endParaRPr>
          </a:p>
        </p:txBody>
      </p:sp>
      <p:sp>
        <p:nvSpPr>
          <p:cNvPr id="11" name="Text Placeholder 5"/>
          <p:cNvSpPr txBox="1">
            <a:spLocks/>
          </p:cNvSpPr>
          <p:nvPr/>
        </p:nvSpPr>
        <p:spPr>
          <a:xfrm>
            <a:off x="323850" y="3141663"/>
            <a:ext cx="8709025" cy="2951162"/>
          </a:xfrm>
          <a:prstGeom prst="rect">
            <a:avLst/>
          </a:prstGeom>
        </p:spPr>
        <p:txBody>
          <a:bodyPr>
            <a:normAutofit lnSpcReduction="10000"/>
          </a:bodyPr>
          <a:lstStyle>
            <a:lvl1pPr marL="0" indent="0" algn="ctr" defTabSz="914400" rtl="0" eaLnBrk="1" latinLnBrk="1"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1"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1"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1"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r>
              <a:rPr kumimoji="0" lang="en-US" sz="2000" dirty="0" smtClean="0">
                <a:solidFill>
                  <a:schemeClr val="tx1"/>
                </a:solidFill>
                <a:latin typeface="Times New Roman" panose="02020603050405020304" pitchFamily="18" charset="0"/>
                <a:cs typeface="Times New Roman" panose="02020603050405020304" pitchFamily="18" charset="0"/>
              </a:rPr>
              <a:t>Chang Han Bae</a:t>
            </a:r>
            <a:r>
              <a:rPr kumimoji="0" lang="en-US" altLang="ko-KR" sz="2000" baseline="30000" dirty="0" smtClean="0">
                <a:solidFill>
                  <a:schemeClr val="tx1"/>
                </a:solidFill>
                <a:latin typeface="Times New Roman" panose="02020603050405020304" pitchFamily="18" charset="0"/>
                <a:cs typeface="Times New Roman" panose="02020603050405020304" pitchFamily="18" charset="0"/>
              </a:rPr>
              <a:t> 1</a:t>
            </a:r>
            <a:r>
              <a:rPr kumimoji="0" lang="en-US" altLang="ko-KR" sz="2000" dirty="0" smtClean="0">
                <a:solidFill>
                  <a:schemeClr val="tx1"/>
                </a:solidFill>
                <a:latin typeface="Times New Roman" panose="02020603050405020304" pitchFamily="18" charset="0"/>
                <a:cs typeface="Times New Roman" panose="02020603050405020304" pitchFamily="18" charset="0"/>
              </a:rPr>
              <a:t>, Soon Tae Kim</a:t>
            </a:r>
            <a:r>
              <a:rPr kumimoji="0" lang="en-US" altLang="ko-KR" sz="2000" baseline="30000" dirty="0">
                <a:solidFill>
                  <a:schemeClr val="tx1"/>
                </a:solidFill>
                <a:latin typeface="Times New Roman" panose="02020603050405020304" pitchFamily="18" charset="0"/>
                <a:cs typeface="Times New Roman" panose="02020603050405020304" pitchFamily="18" charset="0"/>
              </a:rPr>
              <a:t> 1</a:t>
            </a:r>
            <a:r>
              <a:rPr kumimoji="0" lang="en-US" altLang="ko-KR" sz="2000" dirty="0" smtClean="0">
                <a:solidFill>
                  <a:schemeClr val="tx1"/>
                </a:solidFill>
                <a:latin typeface="Times New Roman" panose="02020603050405020304" pitchFamily="18" charset="0"/>
                <a:cs typeface="Times New Roman" panose="02020603050405020304" pitchFamily="18" charset="0"/>
              </a:rPr>
              <a:t>,</a:t>
            </a:r>
            <a:endParaRPr kumimoji="0" lang="en-US" sz="2000" dirty="0" smtClean="0">
              <a:solidFill>
                <a:schemeClr val="tx1"/>
              </a:solidFill>
              <a:latin typeface="Times New Roman" panose="02020603050405020304" pitchFamily="18" charset="0"/>
              <a:cs typeface="Times New Roman" panose="02020603050405020304" pitchFamily="18" charset="0"/>
            </a:endParaRPr>
          </a:p>
          <a:p>
            <a:pPr fontAlgn="auto">
              <a:spcAft>
                <a:spcPts val="0"/>
              </a:spcAft>
              <a:defRPr/>
            </a:pPr>
            <a:r>
              <a:rPr kumimoji="0" lang="en-US" sz="2000" dirty="0" smtClean="0">
                <a:solidFill>
                  <a:schemeClr val="tx1"/>
                </a:solidFill>
                <a:latin typeface="Times New Roman" panose="02020603050405020304" pitchFamily="18" charset="0"/>
                <a:cs typeface="Times New Roman" panose="02020603050405020304" pitchFamily="18" charset="0"/>
              </a:rPr>
              <a:t>Hyun </a:t>
            </a:r>
            <a:r>
              <a:rPr kumimoji="0" lang="en-US" sz="2000" dirty="0" err="1" smtClean="0">
                <a:solidFill>
                  <a:schemeClr val="tx1"/>
                </a:solidFill>
                <a:latin typeface="Times New Roman" panose="02020603050405020304" pitchFamily="18" charset="0"/>
                <a:cs typeface="Times New Roman" panose="02020603050405020304" pitchFamily="18" charset="0"/>
              </a:rPr>
              <a:t>Cheol</a:t>
            </a:r>
            <a:r>
              <a:rPr kumimoji="0" lang="en-US" sz="2000" dirty="0" smtClean="0">
                <a:solidFill>
                  <a:schemeClr val="tx1"/>
                </a:solidFill>
                <a:latin typeface="Times New Roman" panose="02020603050405020304" pitchFamily="18" charset="0"/>
                <a:cs typeface="Times New Roman" panose="02020603050405020304" pitchFamily="18" charset="0"/>
              </a:rPr>
              <a:t> Kim </a:t>
            </a:r>
            <a:r>
              <a:rPr kumimoji="0" lang="en-US" sz="2000" baseline="30000" dirty="0" smtClean="0">
                <a:solidFill>
                  <a:schemeClr val="tx1"/>
                </a:solidFill>
                <a:latin typeface="Times New Roman" panose="02020603050405020304" pitchFamily="18" charset="0"/>
                <a:cs typeface="Times New Roman" panose="02020603050405020304" pitchFamily="18" charset="0"/>
              </a:rPr>
              <a:t>2,3 </a:t>
            </a:r>
            <a:r>
              <a:rPr kumimoji="0" lang="en-US" sz="2000" dirty="0" smtClean="0">
                <a:solidFill>
                  <a:schemeClr val="tx1"/>
                </a:solidFill>
                <a:latin typeface="Times New Roman" panose="02020603050405020304" pitchFamily="18" charset="0"/>
                <a:cs typeface="Times New Roman" panose="02020603050405020304" pitchFamily="18" charset="0"/>
              </a:rPr>
              <a:t>and </a:t>
            </a:r>
            <a:r>
              <a:rPr kumimoji="0" lang="en-US" sz="2000" dirty="0" err="1" smtClean="0">
                <a:solidFill>
                  <a:schemeClr val="tx1"/>
                </a:solidFill>
                <a:latin typeface="Times New Roman" panose="02020603050405020304" pitchFamily="18" charset="0"/>
                <a:cs typeface="Times New Roman" panose="02020603050405020304" pitchFamily="18" charset="0"/>
              </a:rPr>
              <a:t>Byeong-Uk</a:t>
            </a:r>
            <a:r>
              <a:rPr kumimoji="0" lang="en-US" sz="2000" dirty="0" smtClean="0">
                <a:solidFill>
                  <a:schemeClr val="tx1"/>
                </a:solidFill>
                <a:latin typeface="Times New Roman" panose="02020603050405020304" pitchFamily="18" charset="0"/>
                <a:cs typeface="Times New Roman" panose="02020603050405020304" pitchFamily="18" charset="0"/>
              </a:rPr>
              <a:t> Kim </a:t>
            </a:r>
            <a:r>
              <a:rPr kumimoji="0" lang="en-US" sz="2000" baseline="30000" dirty="0" smtClean="0">
                <a:solidFill>
                  <a:schemeClr val="tx1"/>
                </a:solidFill>
                <a:latin typeface="Times New Roman" panose="02020603050405020304" pitchFamily="18" charset="0"/>
                <a:cs typeface="Times New Roman" panose="02020603050405020304" pitchFamily="18" charset="0"/>
              </a:rPr>
              <a:t>4</a:t>
            </a:r>
          </a:p>
          <a:p>
            <a:pPr fontAlgn="auto">
              <a:spcAft>
                <a:spcPts val="0"/>
              </a:spcAft>
              <a:defRPr/>
            </a:pPr>
            <a:endParaRPr kumimoji="0" lang="en-US" sz="2000" dirty="0" smtClean="0">
              <a:solidFill>
                <a:schemeClr val="tx1"/>
              </a:solidFill>
              <a:latin typeface="Times New Roman" panose="02020603050405020304" pitchFamily="18" charset="0"/>
              <a:cs typeface="Times New Roman" panose="02020603050405020304" pitchFamily="18" charset="0"/>
            </a:endParaRPr>
          </a:p>
          <a:p>
            <a:pPr fontAlgn="auto">
              <a:spcAft>
                <a:spcPts val="0"/>
              </a:spcAft>
              <a:defRPr/>
            </a:pPr>
            <a:r>
              <a:rPr kumimoji="0" lang="en-US" altLang="ko-KR" sz="1400" baseline="30000" dirty="0">
                <a:solidFill>
                  <a:schemeClr val="tx1"/>
                </a:solidFill>
                <a:latin typeface="Times New Roman" panose="02020603050405020304" pitchFamily="18" charset="0"/>
                <a:cs typeface="Times New Roman" panose="02020603050405020304" pitchFamily="18" charset="0"/>
              </a:rPr>
              <a:t>1</a:t>
            </a:r>
            <a:r>
              <a:rPr kumimoji="0" lang="en-US" altLang="ko-KR" sz="1400" dirty="0">
                <a:solidFill>
                  <a:schemeClr val="tx1"/>
                </a:solidFill>
                <a:latin typeface="Times New Roman" panose="02020603050405020304" pitchFamily="18" charset="0"/>
                <a:cs typeface="Times New Roman" panose="02020603050405020304" pitchFamily="18" charset="0"/>
              </a:rPr>
              <a:t>Ajou University, Dept. of Environmental Engineering, Suwon, </a:t>
            </a:r>
            <a:r>
              <a:rPr kumimoji="0" lang="en-US" altLang="ko-KR" sz="1400" dirty="0" smtClean="0">
                <a:solidFill>
                  <a:schemeClr val="tx1"/>
                </a:solidFill>
                <a:latin typeface="Times New Roman" panose="02020603050405020304" pitchFamily="18" charset="0"/>
                <a:cs typeface="Times New Roman" panose="02020603050405020304" pitchFamily="18" charset="0"/>
              </a:rPr>
              <a:t>Korea</a:t>
            </a:r>
            <a:endParaRPr kumimoji="0" lang="en-US" altLang="ko-KR" sz="1400" dirty="0">
              <a:solidFill>
                <a:schemeClr val="tx1"/>
              </a:solidFill>
              <a:latin typeface="Times New Roman" panose="02020603050405020304" pitchFamily="18" charset="0"/>
              <a:cs typeface="Times New Roman" panose="02020603050405020304" pitchFamily="18" charset="0"/>
            </a:endParaRPr>
          </a:p>
          <a:p>
            <a:pPr fontAlgn="auto">
              <a:spcAft>
                <a:spcPts val="0"/>
              </a:spcAft>
              <a:defRPr/>
            </a:pPr>
            <a:r>
              <a:rPr kumimoji="0" lang="en-US" altLang="ko-KR" sz="1400" baseline="30000" dirty="0">
                <a:solidFill>
                  <a:schemeClr val="tx1"/>
                </a:solidFill>
                <a:latin typeface="Times New Roman" panose="02020603050405020304" pitchFamily="18" charset="0"/>
                <a:cs typeface="Times New Roman" panose="02020603050405020304" pitchFamily="18" charset="0"/>
              </a:rPr>
              <a:t>2</a:t>
            </a:r>
            <a:r>
              <a:rPr kumimoji="0" lang="en-US" altLang="ko-KR" sz="1400" dirty="0">
                <a:solidFill>
                  <a:schemeClr val="tx1"/>
                </a:solidFill>
                <a:latin typeface="Times New Roman" panose="02020603050405020304" pitchFamily="18" charset="0"/>
                <a:cs typeface="Times New Roman" panose="02020603050405020304" pitchFamily="18" charset="0"/>
              </a:rPr>
              <a:t> NOAA/Air Resources Laboratory, College Park, MD</a:t>
            </a:r>
          </a:p>
          <a:p>
            <a:pPr fontAlgn="auto">
              <a:spcAft>
                <a:spcPts val="0"/>
              </a:spcAft>
              <a:defRPr/>
            </a:pPr>
            <a:r>
              <a:rPr kumimoji="0" lang="en-US" altLang="ko-KR" sz="1400" baseline="30000" dirty="0">
                <a:solidFill>
                  <a:schemeClr val="tx1"/>
                </a:solidFill>
                <a:latin typeface="Times New Roman" panose="02020603050405020304" pitchFamily="18" charset="0"/>
                <a:cs typeface="Times New Roman" panose="02020603050405020304" pitchFamily="18" charset="0"/>
              </a:rPr>
              <a:t>3</a:t>
            </a:r>
            <a:r>
              <a:rPr kumimoji="0" lang="en-US" altLang="ko-KR" sz="1400" dirty="0">
                <a:solidFill>
                  <a:schemeClr val="tx1"/>
                </a:solidFill>
                <a:latin typeface="Times New Roman" panose="02020603050405020304" pitchFamily="18" charset="0"/>
                <a:cs typeface="Times New Roman" panose="02020603050405020304" pitchFamily="18" charset="0"/>
              </a:rPr>
              <a:t> UMD/Cooperative Institute for Climate and Satellites, College Park, MD</a:t>
            </a:r>
          </a:p>
          <a:p>
            <a:pPr fontAlgn="auto">
              <a:spcAft>
                <a:spcPts val="0"/>
              </a:spcAft>
              <a:defRPr/>
            </a:pPr>
            <a:r>
              <a:rPr kumimoji="0" lang="en-US" altLang="ko-KR" sz="1400" baseline="30000" dirty="0">
                <a:solidFill>
                  <a:schemeClr val="tx1"/>
                </a:solidFill>
                <a:latin typeface="Times New Roman" panose="02020603050405020304" pitchFamily="18" charset="0"/>
                <a:cs typeface="Times New Roman" panose="02020603050405020304" pitchFamily="18" charset="0"/>
              </a:rPr>
              <a:t>4</a:t>
            </a:r>
            <a:r>
              <a:rPr kumimoji="0" lang="en-US" altLang="ko-KR" sz="1400" dirty="0">
                <a:solidFill>
                  <a:schemeClr val="tx1"/>
                </a:solidFill>
                <a:latin typeface="Times New Roman" panose="02020603050405020304" pitchFamily="18" charset="0"/>
                <a:cs typeface="Times New Roman" panose="02020603050405020304" pitchFamily="18" charset="0"/>
              </a:rPr>
              <a:t> Georgia Environmental Protection Division, Atlanta, </a:t>
            </a:r>
            <a:r>
              <a:rPr kumimoji="0" lang="en-US" altLang="ko-KR" sz="1400" dirty="0" smtClean="0">
                <a:solidFill>
                  <a:schemeClr val="tx1"/>
                </a:solidFill>
                <a:latin typeface="Times New Roman" panose="02020603050405020304" pitchFamily="18" charset="0"/>
                <a:cs typeface="Times New Roman" panose="02020603050405020304" pitchFamily="18" charset="0"/>
              </a:rPr>
              <a:t>GA</a:t>
            </a:r>
          </a:p>
          <a:p>
            <a:pPr fontAlgn="auto">
              <a:spcAft>
                <a:spcPts val="0"/>
              </a:spcAft>
              <a:defRPr/>
            </a:pPr>
            <a:endParaRPr kumimoji="0" lang="en-US" altLang="ko-KR" sz="1400" dirty="0" smtClean="0">
              <a:solidFill>
                <a:schemeClr val="tx1"/>
              </a:solidFill>
              <a:latin typeface="Times New Roman" panose="02020603050405020304" pitchFamily="18" charset="0"/>
              <a:cs typeface="Times New Roman" panose="02020603050405020304" pitchFamily="18" charset="0"/>
            </a:endParaRPr>
          </a:p>
          <a:p>
            <a:pPr fontAlgn="auto">
              <a:spcAft>
                <a:spcPts val="0"/>
              </a:spcAft>
              <a:defRPr/>
            </a:pPr>
            <a:r>
              <a:rPr kumimoji="0" lang="en-US" altLang="ko-KR" sz="1800" dirty="0">
                <a:solidFill>
                  <a:schemeClr val="tx1"/>
                </a:solidFill>
                <a:latin typeface="Times New Roman" panose="02020603050405020304" pitchFamily="18" charset="0"/>
                <a:cs typeface="Times New Roman" panose="02020603050405020304" pitchFamily="18" charset="0"/>
              </a:rPr>
              <a:t>October 7, 2015</a:t>
            </a:r>
            <a:endParaRPr kumimoji="0" lang="en-US" altLang="ko-KR" sz="2000" dirty="0">
              <a:solidFill>
                <a:schemeClr val="tx1"/>
              </a:solidFill>
              <a:latin typeface="Times New Roman" panose="02020603050405020304" pitchFamily="18" charset="0"/>
              <a:cs typeface="Times New Roman" panose="02020603050405020304" pitchFamily="18" charset="0"/>
            </a:endParaRPr>
          </a:p>
          <a:p>
            <a:pPr fontAlgn="auto">
              <a:spcAft>
                <a:spcPts val="0"/>
              </a:spcAft>
              <a:defRPr/>
            </a:pPr>
            <a:r>
              <a:rPr kumimoji="0" lang="en-US" altLang="ko-KR" sz="1800" dirty="0" smtClean="0">
                <a:solidFill>
                  <a:schemeClr val="tx1"/>
                </a:solidFill>
                <a:latin typeface="Times New Roman" panose="02020603050405020304" pitchFamily="18" charset="0"/>
                <a:cs typeface="Times New Roman" panose="02020603050405020304" pitchFamily="18" charset="0"/>
              </a:rPr>
              <a:t>CMAS </a:t>
            </a:r>
            <a:r>
              <a:rPr kumimoji="0" lang="en-US" altLang="ko-KR" sz="1800" dirty="0">
                <a:solidFill>
                  <a:schemeClr val="tx1"/>
                </a:solidFill>
                <a:latin typeface="Times New Roman" panose="02020603050405020304" pitchFamily="18" charset="0"/>
                <a:cs typeface="Times New Roman" panose="02020603050405020304" pitchFamily="18" charset="0"/>
              </a:rPr>
              <a:t>meeting, Chapel Hill, </a:t>
            </a:r>
            <a:r>
              <a:rPr kumimoji="0" lang="en-US" altLang="ko-KR" sz="1800" dirty="0" smtClean="0">
                <a:solidFill>
                  <a:schemeClr val="tx1"/>
                </a:solidFill>
                <a:latin typeface="Times New Roman" panose="02020603050405020304" pitchFamily="18" charset="0"/>
                <a:cs typeface="Times New Roman" panose="02020603050405020304" pitchFamily="18" charset="0"/>
              </a:rPr>
              <a:t>NC</a:t>
            </a:r>
            <a:endParaRPr kumimoji="0" lang="en-US" baseline="30000" dirty="0" smtClean="0">
              <a:solidFill>
                <a:schemeClr val="tx1"/>
              </a:solidFill>
              <a:latin typeface="Times New Roman" panose="02020603050405020304" pitchFamily="18" charset="0"/>
              <a:cs typeface="Times New Roman" panose="02020603050405020304" pitchFamily="18" charset="0"/>
            </a:endParaRPr>
          </a:p>
        </p:txBody>
      </p:sp>
      <p:pic>
        <p:nvPicPr>
          <p:cNvPr id="2053" name="Picture 194" descr="캐치프레이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182563"/>
            <a:ext cx="974725" cy="920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084263"/>
            <a:ext cx="3960813" cy="259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0244"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0245"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024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0247"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9" name="직사각형 28"/>
          <p:cNvSpPr/>
          <p:nvPr/>
        </p:nvSpPr>
        <p:spPr>
          <a:xfrm>
            <a:off x="107504" y="6407617"/>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10251" name="TextBox 29"/>
          <p:cNvSpPr txBox="1">
            <a:spLocks noChangeArrowheads="1"/>
          </p:cNvSpPr>
          <p:nvPr/>
        </p:nvSpPr>
        <p:spPr bwMode="auto">
          <a:xfrm>
            <a:off x="7291388" y="6443663"/>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Ajou University</a:t>
            </a:r>
          </a:p>
          <a:p>
            <a:pPr algn="r"/>
            <a:r>
              <a:rPr kumimoji="0" lang="en-US" altLang="ko-KR" sz="1000" b="1">
                <a:solidFill>
                  <a:srgbClr val="0070C0"/>
                </a:solidFill>
                <a:latin typeface="Trebuchet MS" pitchFamily="34" charset="0"/>
              </a:rPr>
              <a:t>Environmental Engineering</a:t>
            </a:r>
            <a:endParaRPr kumimoji="0" lang="ko-KR" altLang="en-US" sz="1000" b="1">
              <a:solidFill>
                <a:srgbClr val="0070C0"/>
              </a:solidFill>
              <a:latin typeface="Trebuchet MS" pitchFamily="34" charset="0"/>
            </a:endParaRPr>
          </a:p>
        </p:txBody>
      </p:sp>
      <p:sp>
        <p:nvSpPr>
          <p:cNvPr id="18" name="슬라이드 번호 개체 틀 2"/>
          <p:cNvSpPr>
            <a:spLocks noGrp="1"/>
          </p:cNvSpPr>
          <p:nvPr>
            <p:ph type="sldNum" sz="quarter" idx="12"/>
          </p:nvPr>
        </p:nvSpPr>
        <p:spPr>
          <a:xfrm>
            <a:off x="20638" y="6505575"/>
            <a:ext cx="1238250" cy="338138"/>
          </a:xfrm>
        </p:spPr>
        <p:txBody>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hangingPunct="0">
              <a:spcBef>
                <a:spcPct val="0"/>
              </a:spcBef>
              <a:spcAft>
                <a:spcPct val="0"/>
              </a:spcAft>
              <a:defRPr kumimoji="1" sz="2400">
                <a:solidFill>
                  <a:schemeClr val="tx1"/>
                </a:solidFill>
                <a:latin typeface="굴림" charset="-127"/>
                <a:ea typeface="굴림" charset="-127"/>
              </a:defRPr>
            </a:lvl6pPr>
            <a:lvl7pPr marL="2971800" indent="-228600" eaLnBrk="0" fontAlgn="base" hangingPunct="0">
              <a:spcBef>
                <a:spcPct val="0"/>
              </a:spcBef>
              <a:spcAft>
                <a:spcPct val="0"/>
              </a:spcAft>
              <a:defRPr kumimoji="1" sz="2400">
                <a:solidFill>
                  <a:schemeClr val="tx1"/>
                </a:solidFill>
                <a:latin typeface="굴림" charset="-127"/>
                <a:ea typeface="굴림" charset="-127"/>
              </a:defRPr>
            </a:lvl7pPr>
            <a:lvl8pPr marL="3429000" indent="-228600" eaLnBrk="0" fontAlgn="base" hangingPunct="0">
              <a:spcBef>
                <a:spcPct val="0"/>
              </a:spcBef>
              <a:spcAft>
                <a:spcPct val="0"/>
              </a:spcAft>
              <a:defRPr kumimoji="1" sz="2400">
                <a:solidFill>
                  <a:schemeClr val="tx1"/>
                </a:solidFill>
                <a:latin typeface="굴림" charset="-127"/>
                <a:ea typeface="굴림" charset="-127"/>
              </a:defRPr>
            </a:lvl8pPr>
            <a:lvl9pPr marL="3886200" indent="-228600" eaLnBrk="0" fontAlgn="base" hangingPunct="0">
              <a:spcBef>
                <a:spcPct val="0"/>
              </a:spcBef>
              <a:spcAft>
                <a:spcPct val="0"/>
              </a:spcAft>
              <a:defRPr kumimoji="1" sz="2400">
                <a:solidFill>
                  <a:schemeClr val="tx1"/>
                </a:solidFill>
                <a:latin typeface="굴림" charset="-127"/>
                <a:ea typeface="굴림" charset="-127"/>
              </a:defRPr>
            </a:lvl9pPr>
          </a:lstStyle>
          <a:p>
            <a:pPr algn="l" eaLnBrk="1" hangingPunct="1">
              <a:defRPr/>
            </a:pPr>
            <a:fld id="{5DF22CF8-9DF3-4BCD-8C0C-105BA9936D7B}" type="slidenum">
              <a:rPr lang="en-US" altLang="ko-KR" sz="1600" b="1" i="1" smtClean="0">
                <a:solidFill>
                  <a:schemeClr val="bg1">
                    <a:lumMod val="50000"/>
                  </a:schemeClr>
                </a:solidFill>
                <a:latin typeface="Trebuchet MS" pitchFamily="34" charset="0"/>
                <a:cs typeface="Times New Roman" pitchFamily="18" charset="0"/>
              </a:rPr>
              <a:pPr algn="l" eaLnBrk="1" hangingPunct="1">
                <a:defRPr/>
              </a:pPr>
              <a:t>10</a:t>
            </a:fld>
            <a:r>
              <a:rPr lang="en-US" altLang="ko-KR" sz="1600" b="1" i="1" dirty="0" smtClean="0">
                <a:solidFill>
                  <a:schemeClr val="bg1">
                    <a:lumMod val="50000"/>
                  </a:schemeClr>
                </a:solidFill>
                <a:latin typeface="Trebuchet MS" pitchFamily="34" charset="0"/>
                <a:cs typeface="Times New Roman" pitchFamily="18" charset="0"/>
              </a:rPr>
              <a:t>/16</a:t>
            </a:r>
          </a:p>
        </p:txBody>
      </p:sp>
      <p:sp>
        <p:nvSpPr>
          <p:cNvPr id="10253" name="TextBox 19"/>
          <p:cNvSpPr txBox="1">
            <a:spLocks noChangeArrowheads="1"/>
          </p:cNvSpPr>
          <p:nvPr/>
        </p:nvSpPr>
        <p:spPr bwMode="auto">
          <a:xfrm>
            <a:off x="0" y="260350"/>
            <a:ext cx="8316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dirty="0" err="1">
                <a:solidFill>
                  <a:srgbClr val="0070C0"/>
                </a:solidFill>
                <a:latin typeface="Times New Roman" pitchFamily="18" charset="0"/>
                <a:ea typeface="HY울릉도B" pitchFamily="18" charset="-127"/>
                <a:cs typeface="Times New Roman" pitchFamily="18" charset="0"/>
              </a:rPr>
              <a:t>CAMx</a:t>
            </a:r>
            <a:r>
              <a:rPr kumimoji="0" lang="en-US" altLang="ko-KR" sz="3200" b="1" dirty="0">
                <a:solidFill>
                  <a:srgbClr val="0070C0"/>
                </a:solidFill>
                <a:latin typeface="Times New Roman" pitchFamily="18" charset="0"/>
                <a:ea typeface="HY울릉도B" pitchFamily="18" charset="-127"/>
                <a:cs typeface="Times New Roman" pitchFamily="18" charset="0"/>
              </a:rPr>
              <a:t>/PSAT Results – PM</a:t>
            </a:r>
            <a:r>
              <a:rPr kumimoji="0" lang="en-US" altLang="ko-KR" sz="3200" b="1" baseline="-25000" dirty="0">
                <a:solidFill>
                  <a:srgbClr val="0070C0"/>
                </a:solidFill>
                <a:latin typeface="Times New Roman" pitchFamily="18" charset="0"/>
                <a:ea typeface="HY울릉도B" pitchFamily="18" charset="-127"/>
                <a:cs typeface="Times New Roman" pitchFamily="18" charset="0"/>
              </a:rPr>
              <a:t>2.5</a:t>
            </a:r>
            <a:r>
              <a:rPr kumimoji="0" lang="en-US" altLang="ko-KR" sz="3200" b="1" dirty="0">
                <a:solidFill>
                  <a:srgbClr val="0070C0"/>
                </a:solidFill>
                <a:latin typeface="Times New Roman" pitchFamily="18" charset="0"/>
                <a:ea typeface="HY울릉도B" pitchFamily="18" charset="-127"/>
                <a:cs typeface="Times New Roman" pitchFamily="18" charset="0"/>
              </a:rPr>
              <a:t> Species</a:t>
            </a:r>
            <a:endParaRPr kumimoji="0" lang="ko-KR" altLang="en-US" sz="3200" b="1" dirty="0">
              <a:solidFill>
                <a:srgbClr val="0070C0"/>
              </a:solidFill>
              <a:latin typeface="Times New Roman" pitchFamily="18" charset="0"/>
              <a:ea typeface="HY울릉도B" pitchFamily="18" charset="-127"/>
              <a:cs typeface="Times New Roman" pitchFamily="18" charset="0"/>
            </a:endParaRPr>
          </a:p>
        </p:txBody>
      </p:sp>
      <p:pic>
        <p:nvPicPr>
          <p:cNvPr id="10254" name="Picture 194" descr="캐치프레이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413" y="128588"/>
            <a:ext cx="974725" cy="919162"/>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7" name="직사각형 26"/>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31" name="TextBox 30"/>
          <p:cNvSpPr txBox="1"/>
          <p:nvPr/>
        </p:nvSpPr>
        <p:spPr>
          <a:xfrm>
            <a:off x="2087563" y="1960563"/>
            <a:ext cx="1223962" cy="306387"/>
          </a:xfrm>
          <a:prstGeom prst="rect">
            <a:avLst/>
          </a:prstGeom>
          <a:solidFill>
            <a:schemeClr val="bg1"/>
          </a:solidFill>
          <a:ln>
            <a:solidFill>
              <a:schemeClr val="tx1">
                <a:lumMod val="95000"/>
                <a:lumOff val="5000"/>
              </a:schemeClr>
            </a:solidFill>
          </a:ln>
        </p:spPr>
        <p:txBody>
          <a:bodyPr>
            <a:spAutoFit/>
          </a:bodyPr>
          <a:lstStyle/>
          <a:p>
            <a:pPr algn="ctr" fontAlgn="auto">
              <a:spcBef>
                <a:spcPts val="0"/>
              </a:spcBef>
              <a:spcAft>
                <a:spcPts val="0"/>
              </a:spcAft>
              <a:defRPr/>
            </a:pPr>
            <a:r>
              <a:rPr kumimoji="0" lang="en-US" altLang="ko-KR" sz="1400" b="1" dirty="0">
                <a:latin typeface="+mj-ea"/>
                <a:ea typeface="+mj-ea"/>
              </a:rPr>
              <a:t>China</a:t>
            </a:r>
            <a:r>
              <a:rPr kumimoji="0" lang="ko-KR" altLang="en-US" sz="1400" b="1" dirty="0">
                <a:latin typeface="+mj-ea"/>
                <a:ea typeface="+mj-ea"/>
              </a:rPr>
              <a:t> </a:t>
            </a:r>
            <a:r>
              <a:rPr kumimoji="0" lang="en-US" altLang="ko-KR" sz="1400" b="1" dirty="0">
                <a:latin typeface="+mj-ea"/>
                <a:ea typeface="+mj-ea"/>
              </a:rPr>
              <a:t>~70%</a:t>
            </a:r>
            <a:endParaRPr kumimoji="0" lang="ko-KR" altLang="en-US" sz="1400" b="1" dirty="0">
              <a:latin typeface="+mj-ea"/>
              <a:ea typeface="+mj-ea"/>
            </a:endParaRPr>
          </a:p>
        </p:txBody>
      </p:sp>
      <p:sp>
        <p:nvSpPr>
          <p:cNvPr id="23" name="TextBox 22"/>
          <p:cNvSpPr txBox="1"/>
          <p:nvPr/>
        </p:nvSpPr>
        <p:spPr>
          <a:xfrm>
            <a:off x="2239963" y="1052513"/>
            <a:ext cx="1223962" cy="307975"/>
          </a:xfrm>
          <a:prstGeom prst="rect">
            <a:avLst/>
          </a:prstGeom>
          <a:solidFill>
            <a:schemeClr val="bg1"/>
          </a:solidFill>
          <a:ln>
            <a:solidFill>
              <a:schemeClr val="tx1">
                <a:lumMod val="95000"/>
                <a:lumOff val="5000"/>
              </a:schemeClr>
            </a:solidFill>
          </a:ln>
        </p:spPr>
        <p:txBody>
          <a:bodyPr>
            <a:spAutoFit/>
          </a:bodyPr>
          <a:lstStyle/>
          <a:p>
            <a:pPr algn="ctr" fontAlgn="auto">
              <a:spcBef>
                <a:spcPts val="0"/>
              </a:spcBef>
              <a:spcAft>
                <a:spcPts val="0"/>
              </a:spcAft>
              <a:defRPr/>
            </a:pPr>
            <a:r>
              <a:rPr kumimoji="0" lang="en-US" altLang="ko-KR" sz="1400" b="1" dirty="0">
                <a:latin typeface="+mj-ea"/>
                <a:ea typeface="+mj-ea"/>
              </a:rPr>
              <a:t>Sulfate</a:t>
            </a:r>
            <a:endParaRPr kumimoji="0" lang="ko-KR" altLang="en-US" sz="1400" b="1" dirty="0">
              <a:latin typeface="+mj-ea"/>
              <a:ea typeface="+mj-ea"/>
            </a:endParaRPr>
          </a:p>
        </p:txBody>
      </p:sp>
      <p:pic>
        <p:nvPicPr>
          <p:cNvPr id="1026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3215" y="1052736"/>
            <a:ext cx="3959225" cy="258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3215" y="3787353"/>
            <a:ext cx="3959225"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6373440" y="1174973"/>
            <a:ext cx="1223962" cy="307975"/>
          </a:xfrm>
          <a:prstGeom prst="rect">
            <a:avLst/>
          </a:prstGeom>
          <a:solidFill>
            <a:schemeClr val="bg1"/>
          </a:solidFill>
          <a:ln>
            <a:solidFill>
              <a:schemeClr val="tx1">
                <a:lumMod val="95000"/>
                <a:lumOff val="5000"/>
              </a:schemeClr>
            </a:solidFill>
          </a:ln>
        </p:spPr>
        <p:txBody>
          <a:bodyPr>
            <a:spAutoFit/>
          </a:bodyPr>
          <a:lstStyle/>
          <a:p>
            <a:pPr algn="ctr" fontAlgn="auto">
              <a:spcBef>
                <a:spcPts val="0"/>
              </a:spcBef>
              <a:spcAft>
                <a:spcPts val="0"/>
              </a:spcAft>
              <a:defRPr/>
            </a:pPr>
            <a:r>
              <a:rPr kumimoji="0" lang="en-US" altLang="ko-KR" sz="1400" b="1" dirty="0">
                <a:latin typeface="+mj-ea"/>
                <a:ea typeface="+mj-ea"/>
              </a:rPr>
              <a:t>Nitrate</a:t>
            </a:r>
            <a:endParaRPr kumimoji="0" lang="ko-KR" altLang="en-US" sz="1400" b="1" dirty="0">
              <a:latin typeface="+mj-ea"/>
              <a:ea typeface="+mj-ea"/>
            </a:endParaRPr>
          </a:p>
        </p:txBody>
      </p:sp>
      <p:sp>
        <p:nvSpPr>
          <p:cNvPr id="28" name="TextBox 27"/>
          <p:cNvSpPr txBox="1"/>
          <p:nvPr/>
        </p:nvSpPr>
        <p:spPr>
          <a:xfrm>
            <a:off x="6157540" y="3985121"/>
            <a:ext cx="1223962" cy="307975"/>
          </a:xfrm>
          <a:prstGeom prst="rect">
            <a:avLst/>
          </a:prstGeom>
          <a:solidFill>
            <a:schemeClr val="bg1"/>
          </a:solidFill>
          <a:ln>
            <a:solidFill>
              <a:schemeClr val="tx1">
                <a:lumMod val="95000"/>
                <a:lumOff val="5000"/>
              </a:schemeClr>
            </a:solidFill>
          </a:ln>
        </p:spPr>
        <p:txBody>
          <a:bodyPr>
            <a:spAutoFit/>
          </a:bodyPr>
          <a:lstStyle/>
          <a:p>
            <a:pPr algn="ctr" fontAlgn="auto">
              <a:spcBef>
                <a:spcPts val="0"/>
              </a:spcBef>
              <a:spcAft>
                <a:spcPts val="0"/>
              </a:spcAft>
              <a:defRPr/>
            </a:pPr>
            <a:r>
              <a:rPr kumimoji="0" lang="en-US" altLang="ko-KR" sz="1400" b="1" dirty="0">
                <a:latin typeface="+mj-ea"/>
                <a:ea typeface="+mj-ea"/>
              </a:rPr>
              <a:t>Unknown</a:t>
            </a:r>
            <a:endParaRPr kumimoji="0" lang="ko-KR" altLang="en-US" sz="1400" b="1" dirty="0">
              <a:latin typeface="+mj-ea"/>
              <a:ea typeface="+mj-ea"/>
            </a:endParaRPr>
          </a:p>
        </p:txBody>
      </p:sp>
      <p:pic>
        <p:nvPicPr>
          <p:cNvPr id="1026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759" y="3714750"/>
            <a:ext cx="3959225"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053084" y="3841750"/>
            <a:ext cx="1223962" cy="307975"/>
          </a:xfrm>
          <a:prstGeom prst="rect">
            <a:avLst/>
          </a:prstGeom>
          <a:solidFill>
            <a:schemeClr val="bg1"/>
          </a:solidFill>
          <a:ln>
            <a:solidFill>
              <a:schemeClr val="tx1">
                <a:lumMod val="95000"/>
                <a:lumOff val="5000"/>
              </a:schemeClr>
            </a:solidFill>
          </a:ln>
        </p:spPr>
        <p:txBody>
          <a:bodyPr>
            <a:spAutoFit/>
          </a:bodyPr>
          <a:lstStyle/>
          <a:p>
            <a:pPr algn="ctr" fontAlgn="auto">
              <a:spcBef>
                <a:spcPts val="0"/>
              </a:spcBef>
              <a:spcAft>
                <a:spcPts val="0"/>
              </a:spcAft>
              <a:defRPr/>
            </a:pPr>
            <a:r>
              <a:rPr kumimoji="0" lang="en-US" altLang="ko-KR" sz="1400" b="1" dirty="0">
                <a:latin typeface="+mj-ea"/>
                <a:ea typeface="+mj-ea"/>
              </a:rPr>
              <a:t>Ammonium</a:t>
            </a:r>
            <a:endParaRPr kumimoji="0" lang="ko-KR" altLang="en-US" sz="1400" b="1" dirty="0">
              <a:latin typeface="+mj-ea"/>
              <a:ea typeface="+mj-ea"/>
            </a:endParaRPr>
          </a:p>
        </p:txBody>
      </p:sp>
      <p:sp>
        <p:nvSpPr>
          <p:cNvPr id="35" name="TextBox 34"/>
          <p:cNvSpPr txBox="1"/>
          <p:nvPr/>
        </p:nvSpPr>
        <p:spPr>
          <a:xfrm>
            <a:off x="1116459" y="5568950"/>
            <a:ext cx="1944687" cy="307975"/>
          </a:xfrm>
          <a:prstGeom prst="rect">
            <a:avLst/>
          </a:prstGeom>
          <a:solidFill>
            <a:schemeClr val="bg1"/>
          </a:solidFill>
          <a:ln>
            <a:solidFill>
              <a:schemeClr val="tx1">
                <a:lumMod val="95000"/>
                <a:lumOff val="5000"/>
              </a:schemeClr>
            </a:solidFill>
          </a:ln>
        </p:spPr>
        <p:txBody>
          <a:bodyPr>
            <a:spAutoFit/>
          </a:bodyPr>
          <a:lstStyle/>
          <a:p>
            <a:pPr algn="ctr" fontAlgn="auto">
              <a:spcBef>
                <a:spcPts val="0"/>
              </a:spcBef>
              <a:spcAft>
                <a:spcPts val="0"/>
              </a:spcAft>
              <a:defRPr/>
            </a:pPr>
            <a:r>
              <a:rPr kumimoji="0" lang="en-US" altLang="ko-KR" sz="1400" b="1" dirty="0">
                <a:latin typeface="+mj-ea"/>
                <a:ea typeface="+mj-ea"/>
              </a:rPr>
              <a:t>South Korea</a:t>
            </a:r>
            <a:r>
              <a:rPr kumimoji="0" lang="ko-KR" altLang="en-US" sz="1400" b="1" dirty="0">
                <a:latin typeface="+mj-ea"/>
                <a:ea typeface="+mj-ea"/>
              </a:rPr>
              <a:t> </a:t>
            </a:r>
            <a:r>
              <a:rPr kumimoji="0" lang="en-US" altLang="ko-KR" sz="1400" b="1" dirty="0">
                <a:latin typeface="+mj-ea"/>
                <a:ea typeface="+mj-ea"/>
              </a:rPr>
              <a:t>~80%</a:t>
            </a:r>
            <a:endParaRPr kumimoji="0" lang="ko-KR" altLang="en-US" sz="1400" b="1" dirty="0">
              <a:latin typeface="+mj-ea"/>
              <a:ea typeface="+mj-ea"/>
            </a:endParaRPr>
          </a:p>
        </p:txBody>
      </p:sp>
      <p:sp>
        <p:nvSpPr>
          <p:cNvPr id="36" name="TextBox 35"/>
          <p:cNvSpPr txBox="1"/>
          <p:nvPr/>
        </p:nvSpPr>
        <p:spPr>
          <a:xfrm>
            <a:off x="5148064" y="5013176"/>
            <a:ext cx="1223962" cy="306387"/>
          </a:xfrm>
          <a:prstGeom prst="rect">
            <a:avLst/>
          </a:prstGeom>
          <a:solidFill>
            <a:schemeClr val="bg1"/>
          </a:solidFill>
          <a:ln>
            <a:solidFill>
              <a:schemeClr val="tx1">
                <a:lumMod val="95000"/>
                <a:lumOff val="5000"/>
              </a:schemeClr>
            </a:solidFill>
          </a:ln>
        </p:spPr>
        <p:txBody>
          <a:bodyPr>
            <a:spAutoFit/>
          </a:bodyPr>
          <a:lstStyle/>
          <a:p>
            <a:pPr algn="ctr" fontAlgn="auto">
              <a:spcBef>
                <a:spcPts val="0"/>
              </a:spcBef>
              <a:spcAft>
                <a:spcPts val="0"/>
              </a:spcAft>
              <a:defRPr/>
            </a:pPr>
            <a:r>
              <a:rPr kumimoji="0" lang="en-US" altLang="ko-KR" sz="1400" b="1" dirty="0">
                <a:latin typeface="+mj-ea"/>
                <a:ea typeface="+mj-ea"/>
              </a:rPr>
              <a:t>China</a:t>
            </a:r>
            <a:r>
              <a:rPr kumimoji="0" lang="ko-KR" altLang="en-US" sz="1400" b="1" dirty="0">
                <a:latin typeface="+mj-ea"/>
                <a:ea typeface="+mj-ea"/>
              </a:rPr>
              <a:t> </a:t>
            </a:r>
            <a:r>
              <a:rPr kumimoji="0" lang="en-US" altLang="ko-KR" sz="1400" b="1" dirty="0">
                <a:latin typeface="+mj-ea"/>
                <a:ea typeface="+mj-ea"/>
              </a:rPr>
              <a:t>~60%</a:t>
            </a:r>
            <a:endParaRPr kumimoji="0" lang="ko-KR" altLang="en-US" sz="1400" b="1" dirty="0">
              <a:latin typeface="+mj-ea"/>
              <a:ea typeface="+mj-ea"/>
            </a:endParaRPr>
          </a:p>
        </p:txBody>
      </p:sp>
      <p:sp>
        <p:nvSpPr>
          <p:cNvPr id="37" name="TextBox 36"/>
          <p:cNvSpPr txBox="1"/>
          <p:nvPr/>
        </p:nvSpPr>
        <p:spPr>
          <a:xfrm>
            <a:off x="6155952" y="1751236"/>
            <a:ext cx="1225550" cy="306387"/>
          </a:xfrm>
          <a:prstGeom prst="rect">
            <a:avLst/>
          </a:prstGeom>
          <a:solidFill>
            <a:schemeClr val="bg1"/>
          </a:solidFill>
          <a:ln>
            <a:solidFill>
              <a:schemeClr val="tx1">
                <a:lumMod val="95000"/>
                <a:lumOff val="5000"/>
              </a:schemeClr>
            </a:solidFill>
          </a:ln>
        </p:spPr>
        <p:txBody>
          <a:bodyPr>
            <a:spAutoFit/>
          </a:bodyPr>
          <a:lstStyle/>
          <a:p>
            <a:pPr algn="ctr" fontAlgn="auto">
              <a:spcBef>
                <a:spcPts val="0"/>
              </a:spcBef>
              <a:spcAft>
                <a:spcPts val="0"/>
              </a:spcAft>
              <a:defRPr/>
            </a:pPr>
            <a:r>
              <a:rPr kumimoji="0" lang="en-US" altLang="ko-KR" sz="1400" b="1" dirty="0">
                <a:latin typeface="+mj-ea"/>
                <a:ea typeface="+mj-ea"/>
              </a:rPr>
              <a:t>China</a:t>
            </a:r>
            <a:r>
              <a:rPr kumimoji="0" lang="ko-KR" altLang="en-US" sz="1400" b="1" dirty="0">
                <a:latin typeface="+mj-ea"/>
                <a:ea typeface="+mj-ea"/>
              </a:rPr>
              <a:t> </a:t>
            </a:r>
            <a:r>
              <a:rPr kumimoji="0" lang="en-US" altLang="ko-KR" sz="1400" b="1" dirty="0">
                <a:latin typeface="+mj-ea"/>
                <a:ea typeface="+mj-ea"/>
              </a:rPr>
              <a:t>~50%</a:t>
            </a:r>
            <a:endParaRPr kumimoji="0" lang="ko-KR" altLang="en-US" sz="1400" b="1" dirty="0">
              <a:latin typeface="+mj-ea"/>
              <a:ea typeface="+mj-ea"/>
            </a:endParaRPr>
          </a:p>
        </p:txBody>
      </p:sp>
      <p:sp>
        <p:nvSpPr>
          <p:cNvPr id="26" name="TextBox 25"/>
          <p:cNvSpPr txBox="1"/>
          <p:nvPr/>
        </p:nvSpPr>
        <p:spPr>
          <a:xfrm>
            <a:off x="6156350" y="4437112"/>
            <a:ext cx="1223962" cy="523220"/>
          </a:xfrm>
          <a:prstGeom prst="rect">
            <a:avLst/>
          </a:prstGeom>
          <a:solidFill>
            <a:schemeClr val="bg1"/>
          </a:solidFill>
          <a:ln>
            <a:solidFill>
              <a:schemeClr val="tx1">
                <a:lumMod val="95000"/>
                <a:lumOff val="5000"/>
              </a:schemeClr>
            </a:solidFill>
          </a:ln>
        </p:spPr>
        <p:txBody>
          <a:bodyPr>
            <a:spAutoFit/>
          </a:bodyPr>
          <a:lstStyle/>
          <a:p>
            <a:pPr algn="ctr" fontAlgn="auto">
              <a:spcBef>
                <a:spcPts val="0"/>
              </a:spcBef>
              <a:spcAft>
                <a:spcPts val="0"/>
              </a:spcAft>
              <a:defRPr/>
            </a:pPr>
            <a:r>
              <a:rPr kumimoji="0" lang="en-US" altLang="ko-KR" sz="1400" b="1" dirty="0" smtClean="0">
                <a:latin typeface="+mj-ea"/>
                <a:ea typeface="+mj-ea"/>
              </a:rPr>
              <a:t>Model/OBS</a:t>
            </a:r>
          </a:p>
          <a:p>
            <a:pPr algn="ctr" fontAlgn="auto">
              <a:spcBef>
                <a:spcPts val="0"/>
              </a:spcBef>
              <a:spcAft>
                <a:spcPts val="0"/>
              </a:spcAft>
              <a:defRPr/>
            </a:pPr>
            <a:r>
              <a:rPr kumimoji="0" lang="en-US" altLang="ko-KR" sz="1400" b="1" dirty="0" smtClean="0">
                <a:latin typeface="+mj-ea"/>
                <a:ea typeface="+mj-ea"/>
              </a:rPr>
              <a:t>= ~ 0.4</a:t>
            </a:r>
            <a:endParaRPr kumimoji="0" lang="ko-KR" altLang="en-US" sz="1400" b="1" dirty="0">
              <a:latin typeface="+mj-ea"/>
              <a:ea typeface="+mj-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372518"/>
            <a:ext cx="5038725" cy="221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r="2153"/>
          <a:stretch/>
        </p:blipFill>
        <p:spPr bwMode="auto">
          <a:xfrm>
            <a:off x="4212520" y="1412776"/>
            <a:ext cx="4931480" cy="221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139952" y="3784972"/>
            <a:ext cx="4909628" cy="2308324"/>
          </a:xfrm>
          <a:prstGeom prst="rect">
            <a:avLst/>
          </a:prstGeom>
          <a:solidFill>
            <a:schemeClr val="bg1"/>
          </a:solidFill>
          <a:ln w="19050">
            <a:solidFill>
              <a:schemeClr val="tx1">
                <a:lumMod val="95000"/>
                <a:lumOff val="5000"/>
              </a:schemeClr>
            </a:solidFill>
          </a:ln>
        </p:spPr>
        <p:txBody>
          <a:bodyPr wrap="square">
            <a:spAutoFit/>
          </a:bodyPr>
          <a:lstStyle/>
          <a:p>
            <a:pPr marL="285750" indent="-285750" fontAlgn="auto">
              <a:lnSpc>
                <a:spcPct val="150000"/>
              </a:lnSpc>
              <a:spcBef>
                <a:spcPts val="0"/>
              </a:spcBef>
              <a:spcAft>
                <a:spcPts val="0"/>
              </a:spcAft>
              <a:buFont typeface="Arial" panose="020B0604020202020204" pitchFamily="34" charset="0"/>
              <a:buChar char="•"/>
              <a:defRPr/>
            </a:pPr>
            <a:r>
              <a:rPr kumimoji="0" lang="en-US" altLang="ko-KR" sz="1600" dirty="0" smtClean="0">
                <a:latin typeface="Times New Roman" panose="02020603050405020304" pitchFamily="18" charset="0"/>
                <a:ea typeface="맑은 고딕" panose="020B0503020000020004" pitchFamily="50" charset="-127"/>
                <a:cs typeface="Times New Roman" panose="02020603050405020304" pitchFamily="18" charset="0"/>
              </a:rPr>
              <a:t>To adjust emission inventory, we need to know emission to concentration relationship</a:t>
            </a:r>
          </a:p>
          <a:p>
            <a:pPr marL="285750" indent="-285750" fontAlgn="auto">
              <a:lnSpc>
                <a:spcPct val="150000"/>
              </a:lnSpc>
              <a:spcBef>
                <a:spcPts val="0"/>
              </a:spcBef>
              <a:spcAft>
                <a:spcPts val="0"/>
              </a:spcAft>
              <a:buFont typeface="Arial" panose="020B0604020202020204" pitchFamily="34" charset="0"/>
              <a:buChar char="•"/>
              <a:defRPr/>
            </a:pPr>
            <a:r>
              <a:rPr kumimoji="0" lang="en-US" altLang="ko-KR" sz="1600" dirty="0" smtClean="0">
                <a:latin typeface="Times New Roman" panose="02020603050405020304" pitchFamily="18" charset="0"/>
                <a:ea typeface="맑은 고딕" panose="020B0503020000020004" pitchFamily="50" charset="-127"/>
                <a:cs typeface="Times New Roman" panose="02020603050405020304" pitchFamily="18" charset="0"/>
              </a:rPr>
              <a:t>We chose this episode (2014. 02. 24 ~02. 28), because it shows high concentration due to regional transport</a:t>
            </a:r>
          </a:p>
          <a:p>
            <a:pPr marL="285750" indent="-285750" fontAlgn="auto">
              <a:lnSpc>
                <a:spcPct val="150000"/>
              </a:lnSpc>
              <a:spcBef>
                <a:spcPts val="0"/>
              </a:spcBef>
              <a:spcAft>
                <a:spcPts val="0"/>
              </a:spcAft>
              <a:buFont typeface="Arial" panose="020B0604020202020204" pitchFamily="34" charset="0"/>
              <a:buChar char="•"/>
              <a:defRPr/>
            </a:pPr>
            <a:r>
              <a:rPr kumimoji="0" lang="en-US" altLang="ko-KR" sz="1600" dirty="0" smtClean="0">
                <a:latin typeface="Times New Roman" panose="02020603050405020304" pitchFamily="18" charset="0"/>
                <a:ea typeface="맑은 고딕" panose="020B0503020000020004" pitchFamily="50" charset="-127"/>
                <a:cs typeface="Times New Roman" panose="02020603050405020304" pitchFamily="18" charset="0"/>
              </a:rPr>
              <a:t>Sulfate, ammonium, and unknown species are under predicted.</a:t>
            </a:r>
            <a:endParaRPr kumimoji="0" lang="ko-KR" altLang="en-US" sz="1600" dirty="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271" name="TextBox 12"/>
          <p:cNvSpPr txBox="1">
            <a:spLocks noChangeArrowheads="1"/>
          </p:cNvSpPr>
          <p:nvPr/>
        </p:nvSpPr>
        <p:spPr bwMode="auto">
          <a:xfrm>
            <a:off x="684213" y="1052736"/>
            <a:ext cx="1584325" cy="3698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dirty="0" smtClean="0">
                <a:latin typeface="Times New Roman" pitchFamily="18" charset="0"/>
                <a:cs typeface="Times New Roman" pitchFamily="18" charset="0"/>
              </a:rPr>
              <a:t>PM</a:t>
            </a:r>
            <a:r>
              <a:rPr kumimoji="0" lang="en-US" altLang="ko-KR" baseline="-25000" dirty="0" smtClean="0">
                <a:latin typeface="Times New Roman" pitchFamily="18" charset="0"/>
                <a:cs typeface="Times New Roman" pitchFamily="18" charset="0"/>
              </a:rPr>
              <a:t>2.5 </a:t>
            </a:r>
            <a:r>
              <a:rPr kumimoji="0" lang="en-US" altLang="ko-KR" dirty="0" smtClean="0">
                <a:latin typeface="Times New Roman" pitchFamily="18" charset="0"/>
                <a:cs typeface="Times New Roman" pitchFamily="18" charset="0"/>
              </a:rPr>
              <a:t>(</a:t>
            </a:r>
            <a:r>
              <a:rPr kumimoji="0" lang="en-US" altLang="ko-KR" dirty="0">
                <a:latin typeface="Times New Roman" pitchFamily="18" charset="0"/>
                <a:cs typeface="Times New Roman" pitchFamily="18" charset="0"/>
              </a:rPr>
              <a:t>OBS)</a:t>
            </a:r>
            <a:endParaRPr kumimoji="0" lang="ko-KR" altLang="en-US" sz="1400" dirty="0">
              <a:latin typeface="Times New Roman" pitchFamily="18" charset="0"/>
              <a:cs typeface="Times New Roman" pitchFamily="18" charset="0"/>
            </a:endParaRPr>
          </a:p>
        </p:txBody>
      </p:sp>
      <p:sp>
        <p:nvSpPr>
          <p:cNvPr id="11272" name="TextBox 13"/>
          <p:cNvSpPr txBox="1">
            <a:spLocks noChangeArrowheads="1"/>
          </p:cNvSpPr>
          <p:nvPr/>
        </p:nvSpPr>
        <p:spPr bwMode="auto">
          <a:xfrm>
            <a:off x="4859338" y="1052736"/>
            <a:ext cx="2051050" cy="36988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dirty="0">
                <a:latin typeface="Times New Roman" pitchFamily="18" charset="0"/>
                <a:cs typeface="Times New Roman" pitchFamily="18" charset="0"/>
              </a:rPr>
              <a:t>PM</a:t>
            </a:r>
            <a:r>
              <a:rPr kumimoji="0" lang="en-US" altLang="ko-KR" baseline="-25000" dirty="0">
                <a:latin typeface="Times New Roman" pitchFamily="18" charset="0"/>
                <a:cs typeface="Times New Roman" pitchFamily="18" charset="0"/>
              </a:rPr>
              <a:t>2.5 </a:t>
            </a:r>
            <a:r>
              <a:rPr kumimoji="0" lang="en-US" altLang="ko-KR" dirty="0">
                <a:latin typeface="Times New Roman" pitchFamily="18" charset="0"/>
                <a:cs typeface="Times New Roman" pitchFamily="18" charset="0"/>
              </a:rPr>
              <a:t>(Model)</a:t>
            </a:r>
            <a:endParaRPr kumimoji="0" lang="ko-KR" altLang="en-US" sz="1400" dirty="0">
              <a:latin typeface="Times New Roman" pitchFamily="18" charset="0"/>
              <a:cs typeface="Times New Roman" pitchFamily="18" charset="0"/>
            </a:endParaRPr>
          </a:p>
        </p:txBody>
      </p:sp>
      <p:sp>
        <p:nvSpPr>
          <p:cNvPr id="27"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8"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9"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30"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31"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32" name="TextBox 19"/>
          <p:cNvSpPr txBox="1">
            <a:spLocks noChangeArrowheads="1"/>
          </p:cNvSpPr>
          <p:nvPr/>
        </p:nvSpPr>
        <p:spPr bwMode="auto">
          <a:xfrm>
            <a:off x="0" y="260350"/>
            <a:ext cx="83169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dirty="0" smtClean="0">
                <a:solidFill>
                  <a:srgbClr val="0070C0"/>
                </a:solidFill>
                <a:latin typeface="Times New Roman" pitchFamily="18" charset="0"/>
                <a:ea typeface="HY울릉도B" pitchFamily="18" charset="-127"/>
                <a:cs typeface="Times New Roman" pitchFamily="18" charset="0"/>
              </a:rPr>
              <a:t>Sensitivity </a:t>
            </a:r>
            <a:r>
              <a:rPr kumimoji="0" lang="en-US" altLang="ko-KR" sz="3200" b="1" dirty="0">
                <a:solidFill>
                  <a:srgbClr val="0070C0"/>
                </a:solidFill>
                <a:latin typeface="Times New Roman" pitchFamily="18" charset="0"/>
                <a:ea typeface="HY울릉도B" pitchFamily="18" charset="-127"/>
                <a:cs typeface="Times New Roman" pitchFamily="18" charset="0"/>
              </a:rPr>
              <a:t>T</a:t>
            </a:r>
            <a:r>
              <a:rPr kumimoji="0" lang="en-US" altLang="ko-KR" sz="3200" b="1" dirty="0" smtClean="0">
                <a:solidFill>
                  <a:srgbClr val="0070C0"/>
                </a:solidFill>
                <a:latin typeface="Times New Roman" pitchFamily="18" charset="0"/>
                <a:ea typeface="HY울릉도B" pitchFamily="18" charset="-127"/>
                <a:cs typeface="Times New Roman" pitchFamily="18" charset="0"/>
              </a:rPr>
              <a:t>est </a:t>
            </a:r>
            <a:r>
              <a:rPr kumimoji="0" lang="en-US" altLang="ko-KR" sz="3200" b="1" dirty="0">
                <a:solidFill>
                  <a:srgbClr val="0070C0"/>
                </a:solidFill>
                <a:latin typeface="Times New Roman" pitchFamily="18" charset="0"/>
                <a:ea typeface="HY울릉도B" pitchFamily="18" charset="-127"/>
                <a:cs typeface="Times New Roman" pitchFamily="18" charset="0"/>
              </a:rPr>
              <a:t>– </a:t>
            </a:r>
            <a:r>
              <a:rPr kumimoji="0" lang="en-US" altLang="ko-KR" sz="3200" b="1" dirty="0" smtClean="0">
                <a:solidFill>
                  <a:srgbClr val="0070C0"/>
                </a:solidFill>
                <a:latin typeface="Times New Roman" pitchFamily="18" charset="0"/>
                <a:ea typeface="HY울릉도B" pitchFamily="18" charset="-127"/>
                <a:cs typeface="Times New Roman" pitchFamily="18" charset="0"/>
              </a:rPr>
              <a:t>High PM</a:t>
            </a:r>
            <a:r>
              <a:rPr kumimoji="0" lang="en-US" altLang="ko-KR" sz="3200" b="1" baseline="-25000" dirty="0" smtClean="0">
                <a:solidFill>
                  <a:srgbClr val="0070C0"/>
                </a:solidFill>
                <a:latin typeface="Times New Roman" pitchFamily="18" charset="0"/>
                <a:ea typeface="HY울릉도B" pitchFamily="18" charset="-127"/>
                <a:cs typeface="Times New Roman" pitchFamily="18" charset="0"/>
              </a:rPr>
              <a:t>2.5</a:t>
            </a:r>
            <a:r>
              <a:rPr kumimoji="0" lang="en-US" altLang="ko-KR" sz="3200" b="1" dirty="0" smtClean="0">
                <a:solidFill>
                  <a:srgbClr val="0070C0"/>
                </a:solidFill>
                <a:latin typeface="Times New Roman" pitchFamily="18" charset="0"/>
                <a:ea typeface="HY울릉도B" pitchFamily="18" charset="-127"/>
                <a:cs typeface="Times New Roman" pitchFamily="18" charset="0"/>
              </a:rPr>
              <a:t> Case</a:t>
            </a:r>
            <a:endParaRPr kumimoji="0" lang="ko-KR" altLang="en-US" sz="3200" b="1" dirty="0">
              <a:solidFill>
                <a:srgbClr val="0070C0"/>
              </a:solidFill>
              <a:latin typeface="Times New Roman" pitchFamily="18" charset="0"/>
              <a:ea typeface="HY울릉도B" pitchFamily="18" charset="-127"/>
              <a:cs typeface="Times New Roman" pitchFamily="18" charset="0"/>
            </a:endParaRPr>
          </a:p>
        </p:txBody>
      </p:sp>
      <p:sp>
        <p:nvSpPr>
          <p:cNvPr id="33" name="직사각형 32"/>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34" name="직사각형 33"/>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pic>
        <p:nvPicPr>
          <p:cNvPr id="35" name="Picture 194" descr="캐치프레이즈"/>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6413" y="128588"/>
            <a:ext cx="974725" cy="919162"/>
          </a:xfrm>
          <a:prstGeom prst="rect">
            <a:avLst/>
          </a:prstGeom>
          <a:noFill/>
          <a:extLst>
            <a:ext uri="{909E8E84-426E-40DD-AFC4-6F175D3DCCD1}">
              <a14:hiddenFill xmlns:a14="http://schemas.microsoft.com/office/drawing/2010/main">
                <a:solidFill>
                  <a:srgbClr val="FFFFFF"/>
                </a:solidFill>
              </a14:hiddenFill>
            </a:ext>
          </a:extLst>
        </p:spPr>
      </p:pic>
      <p:sp>
        <p:nvSpPr>
          <p:cNvPr id="40" name="직사각형 39"/>
          <p:cNvSpPr/>
          <p:nvPr/>
        </p:nvSpPr>
        <p:spPr>
          <a:xfrm>
            <a:off x="107504" y="6407617"/>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41" name="TextBox 29"/>
          <p:cNvSpPr txBox="1">
            <a:spLocks noChangeArrowheads="1"/>
          </p:cNvSpPr>
          <p:nvPr/>
        </p:nvSpPr>
        <p:spPr bwMode="auto">
          <a:xfrm>
            <a:off x="7291388" y="6443663"/>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Ajou University</a:t>
            </a:r>
          </a:p>
          <a:p>
            <a:pPr algn="r"/>
            <a:r>
              <a:rPr kumimoji="0" lang="en-US" altLang="ko-KR" sz="1000" b="1">
                <a:solidFill>
                  <a:srgbClr val="0070C0"/>
                </a:solidFill>
                <a:latin typeface="Trebuchet MS" pitchFamily="34" charset="0"/>
              </a:rPr>
              <a:t>Environmental Engineering</a:t>
            </a:r>
            <a:endParaRPr kumimoji="0" lang="ko-KR" altLang="en-US" sz="1000" b="1">
              <a:solidFill>
                <a:srgbClr val="0070C0"/>
              </a:solidFill>
              <a:latin typeface="Trebuchet MS" pitchFamily="34" charset="0"/>
            </a:endParaRPr>
          </a:p>
        </p:txBody>
      </p:sp>
      <p:sp>
        <p:nvSpPr>
          <p:cNvPr id="42" name="슬라이드 번호 개체 틀 2"/>
          <p:cNvSpPr>
            <a:spLocks noGrp="1"/>
          </p:cNvSpPr>
          <p:nvPr>
            <p:ph type="sldNum" sz="quarter" idx="12"/>
          </p:nvPr>
        </p:nvSpPr>
        <p:spPr>
          <a:xfrm>
            <a:off x="20638" y="6505575"/>
            <a:ext cx="1238250" cy="338138"/>
          </a:xfrm>
        </p:spPr>
        <p:txBody>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hangingPunct="0">
              <a:spcBef>
                <a:spcPct val="0"/>
              </a:spcBef>
              <a:spcAft>
                <a:spcPct val="0"/>
              </a:spcAft>
              <a:defRPr kumimoji="1" sz="2400">
                <a:solidFill>
                  <a:schemeClr val="tx1"/>
                </a:solidFill>
                <a:latin typeface="굴림" charset="-127"/>
                <a:ea typeface="굴림" charset="-127"/>
              </a:defRPr>
            </a:lvl6pPr>
            <a:lvl7pPr marL="2971800" indent="-228600" eaLnBrk="0" fontAlgn="base" hangingPunct="0">
              <a:spcBef>
                <a:spcPct val="0"/>
              </a:spcBef>
              <a:spcAft>
                <a:spcPct val="0"/>
              </a:spcAft>
              <a:defRPr kumimoji="1" sz="2400">
                <a:solidFill>
                  <a:schemeClr val="tx1"/>
                </a:solidFill>
                <a:latin typeface="굴림" charset="-127"/>
                <a:ea typeface="굴림" charset="-127"/>
              </a:defRPr>
            </a:lvl7pPr>
            <a:lvl8pPr marL="3429000" indent="-228600" eaLnBrk="0" fontAlgn="base" hangingPunct="0">
              <a:spcBef>
                <a:spcPct val="0"/>
              </a:spcBef>
              <a:spcAft>
                <a:spcPct val="0"/>
              </a:spcAft>
              <a:defRPr kumimoji="1" sz="2400">
                <a:solidFill>
                  <a:schemeClr val="tx1"/>
                </a:solidFill>
                <a:latin typeface="굴림" charset="-127"/>
                <a:ea typeface="굴림" charset="-127"/>
              </a:defRPr>
            </a:lvl8pPr>
            <a:lvl9pPr marL="3886200" indent="-228600" eaLnBrk="0" fontAlgn="base" hangingPunct="0">
              <a:spcBef>
                <a:spcPct val="0"/>
              </a:spcBef>
              <a:spcAft>
                <a:spcPct val="0"/>
              </a:spcAft>
              <a:defRPr kumimoji="1" sz="2400">
                <a:solidFill>
                  <a:schemeClr val="tx1"/>
                </a:solidFill>
                <a:latin typeface="굴림" charset="-127"/>
                <a:ea typeface="굴림" charset="-127"/>
              </a:defRPr>
            </a:lvl9pPr>
          </a:lstStyle>
          <a:p>
            <a:pPr algn="l" eaLnBrk="1" hangingPunct="1">
              <a:defRPr/>
            </a:pPr>
            <a:fld id="{5DF22CF8-9DF3-4BCD-8C0C-105BA9936D7B}" type="slidenum">
              <a:rPr lang="en-US" altLang="ko-KR" sz="1600" b="1" i="1" smtClean="0">
                <a:solidFill>
                  <a:schemeClr val="bg1">
                    <a:lumMod val="50000"/>
                  </a:schemeClr>
                </a:solidFill>
                <a:latin typeface="Trebuchet MS" pitchFamily="34" charset="0"/>
                <a:cs typeface="Times New Roman" pitchFamily="18" charset="0"/>
              </a:rPr>
              <a:pPr algn="l" eaLnBrk="1" hangingPunct="1">
                <a:defRPr/>
              </a:pPr>
              <a:t>11</a:t>
            </a:fld>
            <a:r>
              <a:rPr lang="en-US" altLang="ko-KR" sz="1600" b="1" i="1" dirty="0" smtClean="0">
                <a:solidFill>
                  <a:schemeClr val="bg1">
                    <a:lumMod val="50000"/>
                  </a:schemeClr>
                </a:solidFill>
                <a:latin typeface="Trebuchet MS" pitchFamily="34" charset="0"/>
                <a:cs typeface="Times New Roman" pitchFamily="18" charset="0"/>
              </a:rPr>
              <a:t>/16</a:t>
            </a:r>
          </a:p>
        </p:txBody>
      </p:sp>
      <p:grpSp>
        <p:nvGrpSpPr>
          <p:cNvPr id="2" name="그룹 1"/>
          <p:cNvGrpSpPr/>
          <p:nvPr/>
        </p:nvGrpSpPr>
        <p:grpSpPr>
          <a:xfrm>
            <a:off x="151327" y="3657947"/>
            <a:ext cx="3916617" cy="2579365"/>
            <a:chOff x="151327" y="3657947"/>
            <a:chExt cx="3916617" cy="2579365"/>
          </a:xfrm>
        </p:grpSpPr>
        <p:pic>
          <p:nvPicPr>
            <p:cNvPr id="1126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327" y="3657947"/>
              <a:ext cx="3916617" cy="257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82359" t="11195" r="3024" b="38686"/>
            <a:stretch/>
          </p:blipFill>
          <p:spPr bwMode="auto">
            <a:xfrm>
              <a:off x="3115417" y="4077072"/>
              <a:ext cx="880519" cy="155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79388" y="5838825"/>
            <a:ext cx="8823325" cy="830997"/>
          </a:xfrm>
          <a:prstGeom prst="rect">
            <a:avLst/>
          </a:prstGeom>
          <a:solidFill>
            <a:schemeClr val="bg1">
              <a:lumMod val="95000"/>
            </a:schemeClr>
          </a:solidFill>
          <a:ln w="19050">
            <a:solidFill>
              <a:schemeClr val="tx1">
                <a:lumMod val="95000"/>
                <a:lumOff val="5000"/>
              </a:schemeClr>
            </a:solidFill>
          </a:ln>
        </p:spPr>
        <p:txBody>
          <a:bodyPr>
            <a:spAutoFit/>
          </a:bodyPr>
          <a:lstStyle/>
          <a:p>
            <a:pPr marL="285750" indent="-285750" fontAlgn="auto">
              <a:lnSpc>
                <a:spcPct val="150000"/>
              </a:lnSpc>
              <a:spcBef>
                <a:spcPts val="0"/>
              </a:spcBef>
              <a:spcAft>
                <a:spcPts val="0"/>
              </a:spcAft>
              <a:buFont typeface="Arial" panose="020B0604020202020204" pitchFamily="34" charset="0"/>
              <a:buChar char="•"/>
              <a:defRPr/>
            </a:pPr>
            <a:r>
              <a:rPr kumimoji="0" lang="en-US" altLang="ko-KR" sz="1600" dirty="0" smtClean="0">
                <a:latin typeface="Times New Roman" panose="02020603050405020304" pitchFamily="18" charset="0"/>
                <a:ea typeface="맑은 고딕" panose="020B0503020000020004" pitchFamily="50" charset="-127"/>
                <a:cs typeface="Times New Roman" panose="02020603050405020304" pitchFamily="18" charset="0"/>
              </a:rPr>
              <a:t>China SO</a:t>
            </a:r>
            <a:r>
              <a:rPr kumimoji="0" lang="en-US" altLang="ko-KR" sz="1600" baseline="-25000" dirty="0" smtClean="0">
                <a:latin typeface="Times New Roman" panose="02020603050405020304" pitchFamily="18" charset="0"/>
                <a:ea typeface="맑은 고딕" panose="020B0503020000020004" pitchFamily="50" charset="-127"/>
                <a:cs typeface="Times New Roman" panose="02020603050405020304" pitchFamily="18" charset="0"/>
              </a:rPr>
              <a:t>2</a:t>
            </a:r>
            <a:r>
              <a:rPr kumimoji="0" lang="en-US" altLang="ko-KR" sz="1600" dirty="0" smtClean="0">
                <a:latin typeface="Times New Roman" panose="02020603050405020304" pitchFamily="18" charset="0"/>
                <a:ea typeface="맑은 고딕" panose="020B0503020000020004" pitchFamily="50" charset="-127"/>
                <a:cs typeface="Times New Roman" panose="02020603050405020304" pitchFamily="18" charset="0"/>
              </a:rPr>
              <a:t> and NH</a:t>
            </a:r>
            <a:r>
              <a:rPr kumimoji="0" lang="en-US" altLang="ko-KR" sz="1600" baseline="-25000" dirty="0" smtClean="0">
                <a:latin typeface="Times New Roman" panose="02020603050405020304" pitchFamily="18" charset="0"/>
                <a:ea typeface="맑은 고딕" panose="020B0503020000020004" pitchFamily="50" charset="-127"/>
                <a:cs typeface="Times New Roman" panose="02020603050405020304" pitchFamily="18" charset="0"/>
              </a:rPr>
              <a:t>3</a:t>
            </a:r>
            <a:r>
              <a:rPr kumimoji="0" lang="en-US" altLang="ko-KR" sz="1600" dirty="0" smtClean="0">
                <a:latin typeface="Times New Roman" panose="02020603050405020304" pitchFamily="18" charset="0"/>
                <a:ea typeface="맑은 고딕" panose="020B0503020000020004" pitchFamily="50" charset="-127"/>
                <a:cs typeface="Times New Roman" panose="02020603050405020304" pitchFamily="18" charset="0"/>
              </a:rPr>
              <a:t> emission adjustment increases sulfate concentrations, however increase of china NH3 emissions result in additional high bias nitrate concentration.</a:t>
            </a:r>
            <a:endParaRPr kumimoji="0" lang="ko-KR" altLang="en-US" sz="1600" dirty="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 name="슬라이드 번호 개체 틀 1"/>
          <p:cNvSpPr>
            <a:spLocks noGrp="1"/>
          </p:cNvSpPr>
          <p:nvPr>
            <p:ph type="sldNum" sz="quarter" idx="12"/>
          </p:nvPr>
        </p:nvSpPr>
        <p:spPr/>
        <p:txBody>
          <a:bodyPr/>
          <a:lstStyle/>
          <a:p>
            <a:pPr>
              <a:defRPr/>
            </a:pPr>
            <a:fld id="{72762ADA-A2ED-460D-A98C-AFCA7AC56040}" type="slidenum">
              <a:rPr lang="ko-KR" altLang="en-US"/>
              <a:pPr>
                <a:defRPr/>
              </a:pPr>
              <a:t>12</a:t>
            </a:fld>
            <a:endParaRPr lang="ko-KR" altLang="en-US"/>
          </a:p>
        </p:txBody>
      </p:sp>
      <p:sp>
        <p:nvSpPr>
          <p:cNvPr id="12293" name="TextBox 23"/>
          <p:cNvSpPr txBox="1">
            <a:spLocks noChangeArrowheads="1"/>
          </p:cNvSpPr>
          <p:nvPr/>
        </p:nvSpPr>
        <p:spPr bwMode="auto">
          <a:xfrm>
            <a:off x="207293" y="898873"/>
            <a:ext cx="6884987" cy="369887"/>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r>
              <a:rPr kumimoji="0" lang="en-US" altLang="ko-KR" b="1" dirty="0" smtClean="0">
                <a:latin typeface="Times New Roman" pitchFamily="18" charset="0"/>
                <a:cs typeface="Times New Roman" pitchFamily="18" charset="0"/>
              </a:rPr>
              <a:t>Case 1</a:t>
            </a:r>
            <a:r>
              <a:rPr kumimoji="0" lang="en-US" altLang="ko-KR" b="1" dirty="0">
                <a:latin typeface="Times New Roman" pitchFamily="18" charset="0"/>
                <a:cs typeface="Times New Roman" pitchFamily="18" charset="0"/>
              </a:rPr>
              <a:t>. SO</a:t>
            </a:r>
            <a:r>
              <a:rPr kumimoji="0" lang="en-US" altLang="ko-KR" b="1" baseline="-25000" dirty="0">
                <a:latin typeface="Times New Roman" pitchFamily="18" charset="0"/>
                <a:cs typeface="Times New Roman" pitchFamily="18" charset="0"/>
              </a:rPr>
              <a:t>2</a:t>
            </a:r>
            <a:r>
              <a:rPr kumimoji="0" lang="en-US" altLang="ko-KR" b="1" dirty="0">
                <a:latin typeface="Times New Roman" pitchFamily="18" charset="0"/>
                <a:cs typeface="Times New Roman" pitchFamily="18" charset="0"/>
              </a:rPr>
              <a:t> r</a:t>
            </a:r>
            <a:r>
              <a:rPr kumimoji="0" lang="en-US" altLang="ko-KR" b="1" dirty="0" smtClean="0">
                <a:latin typeface="Times New Roman" pitchFamily="18" charset="0"/>
                <a:cs typeface="Times New Roman" pitchFamily="18" charset="0"/>
              </a:rPr>
              <a:t>evision </a:t>
            </a:r>
            <a:r>
              <a:rPr kumimoji="0" lang="en-US" altLang="ko-KR" b="1" dirty="0">
                <a:latin typeface="Times New Roman" pitchFamily="18" charset="0"/>
                <a:cs typeface="Times New Roman" pitchFamily="18" charset="0"/>
              </a:rPr>
              <a:t>: </a:t>
            </a:r>
            <a:r>
              <a:rPr kumimoji="0" lang="en-US" altLang="ko-KR" sz="1400" dirty="0" smtClean="0">
                <a:latin typeface="Times New Roman" pitchFamily="18" charset="0"/>
                <a:cs typeface="Times New Roman" pitchFamily="18" charset="0"/>
              </a:rPr>
              <a:t>50</a:t>
            </a:r>
            <a:r>
              <a:rPr kumimoji="0" lang="en-US" altLang="ko-KR" sz="1400" dirty="0">
                <a:latin typeface="Times New Roman" pitchFamily="18" charset="0"/>
                <a:cs typeface="Times New Roman" pitchFamily="18" charset="0"/>
              </a:rPr>
              <a:t>% </a:t>
            </a:r>
            <a:r>
              <a:rPr kumimoji="0" lang="en-US" altLang="ko-KR" sz="1400" dirty="0" smtClean="0">
                <a:latin typeface="Times New Roman" pitchFamily="18" charset="0"/>
                <a:cs typeface="Times New Roman" pitchFamily="18" charset="0"/>
              </a:rPr>
              <a:t>increase of china SO</a:t>
            </a:r>
            <a:r>
              <a:rPr kumimoji="0" lang="en-US" altLang="ko-KR" sz="1400" baseline="-25000" dirty="0" smtClean="0">
                <a:latin typeface="Times New Roman" pitchFamily="18" charset="0"/>
                <a:cs typeface="Times New Roman" pitchFamily="18" charset="0"/>
              </a:rPr>
              <a:t>2</a:t>
            </a:r>
            <a:endParaRPr kumimoji="0" lang="en-US" altLang="ko-KR" sz="1400" baseline="-25000" dirty="0">
              <a:latin typeface="Times New Roman" pitchFamily="18" charset="0"/>
              <a:cs typeface="Times New Roman" pitchFamily="18" charset="0"/>
            </a:endParaRPr>
          </a:p>
        </p:txBody>
      </p:sp>
      <p:pic>
        <p:nvPicPr>
          <p:cNvPr id="122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673101"/>
            <a:ext cx="3059112"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5" y="1609601"/>
            <a:ext cx="3060700"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6" name="TextBox 27"/>
          <p:cNvSpPr txBox="1">
            <a:spLocks noChangeArrowheads="1"/>
          </p:cNvSpPr>
          <p:nvPr/>
        </p:nvSpPr>
        <p:spPr bwMode="auto">
          <a:xfrm>
            <a:off x="207963" y="3356992"/>
            <a:ext cx="8685212" cy="368300"/>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r>
              <a:rPr kumimoji="0" lang="en-US" altLang="ko-KR" b="1" dirty="0">
                <a:latin typeface="Times New Roman" pitchFamily="18" charset="0"/>
                <a:cs typeface="Times New Roman" pitchFamily="18" charset="0"/>
              </a:rPr>
              <a:t>Case2. SO</a:t>
            </a:r>
            <a:r>
              <a:rPr kumimoji="0" lang="en-US" altLang="ko-KR" b="1" baseline="-25000" dirty="0">
                <a:latin typeface="Times New Roman" pitchFamily="18" charset="0"/>
                <a:cs typeface="Times New Roman" pitchFamily="18" charset="0"/>
              </a:rPr>
              <a:t>2</a:t>
            </a:r>
            <a:r>
              <a:rPr kumimoji="0" lang="en-US" altLang="ko-KR" b="1" dirty="0">
                <a:latin typeface="Times New Roman" pitchFamily="18" charset="0"/>
                <a:cs typeface="Times New Roman" pitchFamily="18" charset="0"/>
              </a:rPr>
              <a:t> &amp; </a:t>
            </a:r>
            <a:r>
              <a:rPr kumimoji="0" lang="en-US" altLang="ko-KR" b="1" dirty="0" smtClean="0">
                <a:latin typeface="Times New Roman" pitchFamily="18" charset="0"/>
                <a:cs typeface="Times New Roman" pitchFamily="18" charset="0"/>
              </a:rPr>
              <a:t>NH</a:t>
            </a:r>
            <a:r>
              <a:rPr kumimoji="0" lang="en-US" altLang="ko-KR" b="1" baseline="-25000" dirty="0" smtClean="0">
                <a:latin typeface="Times New Roman" pitchFamily="18" charset="0"/>
                <a:cs typeface="Times New Roman" pitchFamily="18" charset="0"/>
              </a:rPr>
              <a:t>3</a:t>
            </a:r>
            <a:r>
              <a:rPr kumimoji="0" lang="en-US" altLang="ko-KR" b="1" dirty="0" smtClean="0">
                <a:latin typeface="Times New Roman" pitchFamily="18" charset="0"/>
                <a:cs typeface="Times New Roman" pitchFamily="18" charset="0"/>
              </a:rPr>
              <a:t> </a:t>
            </a:r>
            <a:r>
              <a:rPr kumimoji="0" lang="en-US" altLang="ko-KR" b="1" dirty="0">
                <a:latin typeface="Times New Roman" pitchFamily="18" charset="0"/>
                <a:cs typeface="Times New Roman" pitchFamily="18" charset="0"/>
              </a:rPr>
              <a:t>revision : </a:t>
            </a:r>
            <a:r>
              <a:rPr kumimoji="0" lang="en-US" altLang="ko-KR" sz="1400" dirty="0" smtClean="0">
                <a:latin typeface="Times New Roman" pitchFamily="18" charset="0"/>
                <a:cs typeface="Times New Roman" pitchFamily="18" charset="0"/>
              </a:rPr>
              <a:t>50% increase of china </a:t>
            </a:r>
            <a:r>
              <a:rPr kumimoji="0" lang="en-US" altLang="ko-KR" sz="1400" dirty="0" smtClean="0">
                <a:latin typeface="Times New Roman" pitchFamily="18" charset="0"/>
                <a:cs typeface="Times New Roman" pitchFamily="18" charset="0"/>
              </a:rPr>
              <a:t>SO</a:t>
            </a:r>
            <a:r>
              <a:rPr kumimoji="0" lang="en-US" altLang="ko-KR" sz="1400" baseline="-25000" dirty="0">
                <a:latin typeface="Times New Roman" pitchFamily="18" charset="0"/>
                <a:cs typeface="Times New Roman" pitchFamily="18" charset="0"/>
              </a:rPr>
              <a:t>2</a:t>
            </a:r>
            <a:r>
              <a:rPr kumimoji="0" lang="en-US" altLang="ko-KR" sz="1400" dirty="0" smtClean="0">
                <a:latin typeface="Times New Roman" pitchFamily="18" charset="0"/>
                <a:cs typeface="Times New Roman" pitchFamily="18" charset="0"/>
              </a:rPr>
              <a:t> </a:t>
            </a:r>
            <a:r>
              <a:rPr kumimoji="0" lang="en-US" altLang="ko-KR" sz="1400" dirty="0" smtClean="0">
                <a:latin typeface="Times New Roman" pitchFamily="18" charset="0"/>
                <a:cs typeface="Times New Roman" pitchFamily="18" charset="0"/>
              </a:rPr>
              <a:t>and </a:t>
            </a:r>
            <a:r>
              <a:rPr kumimoji="0" lang="en-US" altLang="ko-KR" sz="1400" dirty="0" smtClean="0">
                <a:latin typeface="Times New Roman" pitchFamily="18" charset="0"/>
                <a:cs typeface="Times New Roman" pitchFamily="18" charset="0"/>
              </a:rPr>
              <a:t>100</a:t>
            </a:r>
            <a:r>
              <a:rPr kumimoji="0" lang="en-US" altLang="ko-KR" sz="1400" dirty="0">
                <a:latin typeface="Times New Roman" pitchFamily="18" charset="0"/>
                <a:cs typeface="Times New Roman" pitchFamily="18" charset="0"/>
              </a:rPr>
              <a:t>% </a:t>
            </a:r>
            <a:r>
              <a:rPr kumimoji="0" lang="en-US" altLang="ko-KR" sz="1400" dirty="0" smtClean="0">
                <a:latin typeface="Times New Roman" pitchFamily="18" charset="0"/>
                <a:cs typeface="Times New Roman" pitchFamily="18" charset="0"/>
              </a:rPr>
              <a:t>increase of china</a:t>
            </a:r>
            <a:r>
              <a:rPr kumimoji="0" lang="en-US" altLang="ko-KR" sz="1400" dirty="0" smtClean="0">
                <a:latin typeface="Times New Roman" pitchFamily="18" charset="0"/>
                <a:cs typeface="Times New Roman" pitchFamily="18" charset="0"/>
              </a:rPr>
              <a:t> </a:t>
            </a:r>
            <a:r>
              <a:rPr kumimoji="0" lang="en-US" altLang="ko-KR" sz="1400" dirty="0">
                <a:latin typeface="Times New Roman" pitchFamily="18" charset="0"/>
                <a:cs typeface="Times New Roman" pitchFamily="18" charset="0"/>
              </a:rPr>
              <a:t>NH</a:t>
            </a:r>
            <a:r>
              <a:rPr kumimoji="0" lang="en-US" altLang="ko-KR" sz="1400" baseline="-25000" dirty="0">
                <a:latin typeface="Times New Roman" pitchFamily="18" charset="0"/>
                <a:cs typeface="Times New Roman" pitchFamily="18" charset="0"/>
              </a:rPr>
              <a:t>3</a:t>
            </a:r>
            <a:r>
              <a:rPr kumimoji="0" lang="en-US" altLang="ko-KR" sz="1400" dirty="0">
                <a:latin typeface="Times New Roman" pitchFamily="18" charset="0"/>
                <a:cs typeface="Times New Roman" pitchFamily="18" charset="0"/>
              </a:rPr>
              <a:t> </a:t>
            </a:r>
            <a:endParaRPr kumimoji="0" lang="en-US" altLang="ko-KR" sz="1400" dirty="0">
              <a:latin typeface="Times New Roman" pitchFamily="18" charset="0"/>
              <a:cs typeface="Times New Roman" pitchFamily="18" charset="0"/>
            </a:endParaRPr>
          </a:p>
        </p:txBody>
      </p:sp>
      <p:pic>
        <p:nvPicPr>
          <p:cNvPr id="1229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188" y="1655638"/>
            <a:ext cx="3060700" cy="153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4122960"/>
            <a:ext cx="3060700" cy="153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4188" y="4122960"/>
            <a:ext cx="3060700" cy="153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8375" y="4049935"/>
            <a:ext cx="3060700"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95536" y="1404268"/>
            <a:ext cx="1728787"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smtClean="0">
                <a:latin typeface="Times New Roman" panose="02020603050405020304" pitchFamily="18" charset="0"/>
                <a:ea typeface="+mn-ea"/>
                <a:cs typeface="Times New Roman" panose="02020603050405020304" pitchFamily="18" charset="0"/>
              </a:rPr>
              <a:t>Sulfate</a:t>
            </a:r>
            <a:endParaRPr kumimoji="0" lang="en-US" dirty="0">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3419277" y="1404268"/>
            <a:ext cx="1728787"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smtClean="0">
                <a:latin typeface="Times New Roman" panose="02020603050405020304" pitchFamily="18" charset="0"/>
                <a:ea typeface="+mn-ea"/>
                <a:cs typeface="Times New Roman" panose="02020603050405020304" pitchFamily="18" charset="0"/>
              </a:rPr>
              <a:t>Nitrate</a:t>
            </a:r>
            <a:endParaRPr kumimoji="0" lang="en-US" dirty="0">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6443613" y="1404268"/>
            <a:ext cx="1728787"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smtClean="0">
                <a:latin typeface="Times New Roman" panose="02020603050405020304" pitchFamily="18" charset="0"/>
                <a:ea typeface="+mn-ea"/>
                <a:cs typeface="Times New Roman" panose="02020603050405020304" pitchFamily="18" charset="0"/>
              </a:rPr>
              <a:t>Ammonium</a:t>
            </a:r>
            <a:endParaRPr kumimoji="0" lang="en-US" dirty="0">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395536" y="3861048"/>
            <a:ext cx="1728787"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smtClean="0">
                <a:latin typeface="Times New Roman" panose="02020603050405020304" pitchFamily="18" charset="0"/>
                <a:ea typeface="+mn-ea"/>
                <a:cs typeface="Times New Roman" panose="02020603050405020304" pitchFamily="18" charset="0"/>
              </a:rPr>
              <a:t>Sulfate</a:t>
            </a:r>
            <a:endParaRPr kumimoji="0" lang="en-US" dirty="0">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3419277" y="3861048"/>
            <a:ext cx="1728787"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smtClean="0">
                <a:latin typeface="Times New Roman" panose="02020603050405020304" pitchFamily="18" charset="0"/>
                <a:ea typeface="+mn-ea"/>
                <a:cs typeface="Times New Roman" panose="02020603050405020304" pitchFamily="18" charset="0"/>
              </a:rPr>
              <a:t>Nitrate</a:t>
            </a:r>
            <a:endParaRPr kumimoji="0" lang="en-US" dirty="0">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6443613" y="3861048"/>
            <a:ext cx="1728787"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smtClean="0">
                <a:latin typeface="Times New Roman" panose="02020603050405020304" pitchFamily="18" charset="0"/>
                <a:ea typeface="+mn-ea"/>
                <a:cs typeface="Times New Roman" panose="02020603050405020304" pitchFamily="18" charset="0"/>
              </a:rPr>
              <a:t>Ammonium</a:t>
            </a:r>
            <a:endParaRPr kumimoji="0" lang="en-US" dirty="0">
              <a:latin typeface="Times New Roman" panose="02020603050405020304" pitchFamily="18" charset="0"/>
              <a:ea typeface="+mn-ea"/>
              <a:cs typeface="Times New Roman" panose="02020603050405020304" pitchFamily="18" charset="0"/>
            </a:endParaRPr>
          </a:p>
        </p:txBody>
      </p:sp>
      <p:sp>
        <p:nvSpPr>
          <p:cNvPr id="25" name="TextBox 19"/>
          <p:cNvSpPr txBox="1">
            <a:spLocks noChangeArrowheads="1"/>
          </p:cNvSpPr>
          <p:nvPr/>
        </p:nvSpPr>
        <p:spPr bwMode="auto">
          <a:xfrm>
            <a:off x="0" y="121320"/>
            <a:ext cx="8316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dirty="0" smtClean="0">
                <a:solidFill>
                  <a:srgbClr val="0070C0"/>
                </a:solidFill>
                <a:latin typeface="Times New Roman" pitchFamily="18" charset="0"/>
                <a:ea typeface="HY울릉도B" pitchFamily="18" charset="-127"/>
                <a:cs typeface="Times New Roman" pitchFamily="18" charset="0"/>
              </a:rPr>
              <a:t>Sensitivity Test Results</a:t>
            </a:r>
            <a:endParaRPr kumimoji="0" lang="ko-KR" altLang="en-US" sz="3200" b="1" dirty="0">
              <a:solidFill>
                <a:srgbClr val="0070C0"/>
              </a:solidFill>
              <a:latin typeface="Times New Roman" pitchFamily="18" charset="0"/>
              <a:ea typeface="HY울릉도B" pitchFamily="18" charset="-127"/>
              <a:cs typeface="Times New Roman" pitchFamily="18" charset="0"/>
            </a:endParaRPr>
          </a:p>
        </p:txBody>
      </p:sp>
      <p:sp>
        <p:nvSpPr>
          <p:cNvPr id="26" name="직사각형 25"/>
          <p:cNvSpPr/>
          <p:nvPr/>
        </p:nvSpPr>
        <p:spPr>
          <a:xfrm>
            <a:off x="107504" y="389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7" name="직사각형 26"/>
          <p:cNvSpPr/>
          <p:nvPr/>
        </p:nvSpPr>
        <p:spPr>
          <a:xfrm>
            <a:off x="107504" y="79597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pic>
        <p:nvPicPr>
          <p:cNvPr id="28" name="Picture 194" descr="캐치프레이즈"/>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6413" y="-10442"/>
            <a:ext cx="974725" cy="919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79388" y="5982379"/>
            <a:ext cx="8823325" cy="830997"/>
          </a:xfrm>
          <a:prstGeom prst="rect">
            <a:avLst/>
          </a:prstGeom>
          <a:solidFill>
            <a:schemeClr val="bg1">
              <a:lumMod val="95000"/>
            </a:schemeClr>
          </a:solidFill>
          <a:ln w="19050">
            <a:solidFill>
              <a:schemeClr val="tx1">
                <a:lumMod val="95000"/>
                <a:lumOff val="5000"/>
              </a:schemeClr>
            </a:solidFill>
          </a:ln>
        </p:spPr>
        <p:txBody>
          <a:bodyPr>
            <a:spAutoFit/>
          </a:bodyPr>
          <a:lstStyle/>
          <a:p>
            <a:pPr marL="285750" indent="-285750" fontAlgn="auto">
              <a:spcBef>
                <a:spcPts val="0"/>
              </a:spcBef>
              <a:spcAft>
                <a:spcPts val="0"/>
              </a:spcAft>
              <a:buFont typeface="Arial" panose="020B0604020202020204" pitchFamily="34" charset="0"/>
              <a:buChar char="•"/>
              <a:defRPr/>
            </a:pPr>
            <a:r>
              <a:rPr kumimoji="0" lang="en-US" altLang="ko-KR" sz="1600" dirty="0" smtClean="0">
                <a:latin typeface="Times New Roman" panose="02020603050405020304" pitchFamily="18" charset="0"/>
                <a:ea typeface="맑은 고딕" panose="020B0503020000020004" pitchFamily="50" charset="-127"/>
                <a:cs typeface="Times New Roman" panose="02020603050405020304" pitchFamily="18" charset="0"/>
              </a:rPr>
              <a:t>Korea sulfate concentration show linear relationship to China SO2 emission changes</a:t>
            </a:r>
          </a:p>
          <a:p>
            <a:pPr marL="285750" indent="-285750" fontAlgn="auto">
              <a:spcBef>
                <a:spcPts val="0"/>
              </a:spcBef>
              <a:spcAft>
                <a:spcPts val="0"/>
              </a:spcAft>
              <a:buFont typeface="Arial" panose="020B0604020202020204" pitchFamily="34" charset="0"/>
              <a:buChar char="•"/>
              <a:defRPr/>
            </a:pPr>
            <a:r>
              <a:rPr kumimoji="0" lang="en-US" altLang="ko-KR" sz="1600" dirty="0" smtClean="0">
                <a:latin typeface="Times New Roman" panose="02020603050405020304" pitchFamily="18" charset="0"/>
                <a:ea typeface="맑은 고딕" panose="020B0503020000020004" pitchFamily="50" charset="-127"/>
                <a:cs typeface="Times New Roman" panose="02020603050405020304" pitchFamily="18" charset="0"/>
              </a:rPr>
              <a:t>Based on these analysis result we derived emissions scaling factor and apply those factor to an annual simulation.</a:t>
            </a:r>
            <a:endParaRPr kumimoji="0" lang="ko-KR" altLang="en-US" sz="1600" dirty="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 name="슬라이드 번호 개체 틀 1"/>
          <p:cNvSpPr>
            <a:spLocks noGrp="1"/>
          </p:cNvSpPr>
          <p:nvPr>
            <p:ph type="sldNum" sz="quarter" idx="12"/>
          </p:nvPr>
        </p:nvSpPr>
        <p:spPr/>
        <p:txBody>
          <a:bodyPr/>
          <a:lstStyle/>
          <a:p>
            <a:pPr>
              <a:defRPr/>
            </a:pPr>
            <a:fld id="{4E2BC89D-1634-4F59-BA8B-6101ADA0679C}" type="slidenum">
              <a:rPr lang="ko-KR" altLang="en-US"/>
              <a:pPr>
                <a:defRPr/>
              </a:pPr>
              <a:t>13</a:t>
            </a:fld>
            <a:endParaRPr lang="ko-KR" altLang="en-US"/>
          </a:p>
        </p:txBody>
      </p:sp>
      <p:sp>
        <p:nvSpPr>
          <p:cNvPr id="13317" name="TextBox 23"/>
          <p:cNvSpPr txBox="1">
            <a:spLocks noChangeArrowheads="1"/>
          </p:cNvSpPr>
          <p:nvPr/>
        </p:nvSpPr>
        <p:spPr bwMode="auto">
          <a:xfrm>
            <a:off x="207963" y="836712"/>
            <a:ext cx="8936037" cy="585787"/>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r>
              <a:rPr kumimoji="0" lang="en-US" altLang="ko-KR" b="1" dirty="0" smtClean="0">
                <a:latin typeface="Times New Roman" pitchFamily="18" charset="0"/>
                <a:cs typeface="Times New Roman" pitchFamily="18" charset="0"/>
              </a:rPr>
              <a:t>Case 3</a:t>
            </a:r>
            <a:r>
              <a:rPr kumimoji="0" lang="en-US" altLang="ko-KR" b="1" dirty="0">
                <a:latin typeface="Times New Roman" pitchFamily="18" charset="0"/>
                <a:cs typeface="Times New Roman" pitchFamily="18" charset="0"/>
              </a:rPr>
              <a:t>. SO</a:t>
            </a:r>
            <a:r>
              <a:rPr kumimoji="0" lang="en-US" altLang="ko-KR" b="1" baseline="-25000" dirty="0">
                <a:latin typeface="Times New Roman" pitchFamily="18" charset="0"/>
                <a:cs typeface="Times New Roman" pitchFamily="18" charset="0"/>
              </a:rPr>
              <a:t>2</a:t>
            </a:r>
            <a:r>
              <a:rPr kumimoji="0" lang="en-US" altLang="ko-KR" b="1" dirty="0">
                <a:latin typeface="Times New Roman" pitchFamily="18" charset="0"/>
                <a:cs typeface="Times New Roman" pitchFamily="18" charset="0"/>
              </a:rPr>
              <a:t> &amp; NOx revision : </a:t>
            </a:r>
            <a:r>
              <a:rPr kumimoji="0" lang="en-US" altLang="ko-KR" sz="1400" dirty="0" smtClean="0">
                <a:solidFill>
                  <a:srgbClr val="FF0000"/>
                </a:solidFill>
                <a:latin typeface="Times New Roman" pitchFamily="18" charset="0"/>
                <a:cs typeface="Times New Roman" pitchFamily="18" charset="0"/>
              </a:rPr>
              <a:t>100% </a:t>
            </a:r>
            <a:r>
              <a:rPr kumimoji="0" lang="en-US" altLang="ko-KR" sz="1400" dirty="0">
                <a:solidFill>
                  <a:srgbClr val="FF0000"/>
                </a:solidFill>
                <a:latin typeface="Times New Roman" pitchFamily="18" charset="0"/>
                <a:cs typeface="Times New Roman" pitchFamily="18" charset="0"/>
              </a:rPr>
              <a:t>increase of china SO</a:t>
            </a:r>
            <a:r>
              <a:rPr kumimoji="0" lang="en-US" altLang="ko-KR" sz="1400" baseline="-25000" dirty="0">
                <a:solidFill>
                  <a:srgbClr val="FF0000"/>
                </a:solidFill>
                <a:latin typeface="Times New Roman" pitchFamily="18" charset="0"/>
                <a:cs typeface="Times New Roman" pitchFamily="18" charset="0"/>
              </a:rPr>
              <a:t>2</a:t>
            </a:r>
            <a:r>
              <a:rPr kumimoji="0" lang="en-US" altLang="ko-KR" sz="1400" dirty="0">
                <a:latin typeface="Times New Roman" pitchFamily="18" charset="0"/>
                <a:cs typeface="Times New Roman" pitchFamily="18" charset="0"/>
              </a:rPr>
              <a:t> ,</a:t>
            </a:r>
            <a:r>
              <a:rPr kumimoji="0" lang="en-US" altLang="ko-KR" sz="1400" dirty="0" smtClean="0">
                <a:latin typeface="Times New Roman" pitchFamily="18" charset="0"/>
                <a:cs typeface="Times New Roman" pitchFamily="18" charset="0"/>
              </a:rPr>
              <a:t>100</a:t>
            </a:r>
            <a:r>
              <a:rPr kumimoji="0" lang="en-US" altLang="ko-KR" sz="1400" dirty="0">
                <a:latin typeface="Times New Roman" pitchFamily="18" charset="0"/>
                <a:cs typeface="Times New Roman" pitchFamily="18" charset="0"/>
              </a:rPr>
              <a:t>% increase of china </a:t>
            </a:r>
            <a:r>
              <a:rPr kumimoji="0" lang="en-US" altLang="ko-KR" sz="1400" dirty="0" smtClean="0">
                <a:latin typeface="Times New Roman" pitchFamily="18" charset="0"/>
                <a:cs typeface="Times New Roman" pitchFamily="18" charset="0"/>
              </a:rPr>
              <a:t>NH</a:t>
            </a:r>
            <a:r>
              <a:rPr kumimoji="0" lang="en-US" altLang="ko-KR" sz="1400" baseline="-25000" dirty="0" smtClean="0">
                <a:latin typeface="Times New Roman" pitchFamily="18" charset="0"/>
                <a:cs typeface="Times New Roman" pitchFamily="18" charset="0"/>
              </a:rPr>
              <a:t>3,</a:t>
            </a:r>
            <a:r>
              <a:rPr kumimoji="0" lang="en-US" altLang="ko-KR" sz="1400" dirty="0" smtClean="0">
                <a:latin typeface="Times New Roman" pitchFamily="18" charset="0"/>
                <a:cs typeface="Times New Roman" pitchFamily="18" charset="0"/>
              </a:rPr>
              <a:t> </a:t>
            </a:r>
            <a:endParaRPr kumimoji="0" lang="en-US" altLang="ko-KR" sz="1400" dirty="0">
              <a:latin typeface="Times New Roman" pitchFamily="18" charset="0"/>
              <a:cs typeface="Times New Roman" pitchFamily="18" charset="0"/>
            </a:endParaRPr>
          </a:p>
          <a:p>
            <a:r>
              <a:rPr kumimoji="0" lang="en-US" altLang="ko-KR" sz="1400" dirty="0" smtClean="0">
                <a:solidFill>
                  <a:srgbClr val="FF0000"/>
                </a:solidFill>
                <a:latin typeface="Times New Roman" pitchFamily="18" charset="0"/>
                <a:cs typeface="Times New Roman" pitchFamily="18" charset="0"/>
              </a:rPr>
              <a:t>,                                                                 and 50</a:t>
            </a:r>
            <a:r>
              <a:rPr kumimoji="0" lang="en-US" altLang="ko-KR" sz="1400" dirty="0">
                <a:solidFill>
                  <a:srgbClr val="FF0000"/>
                </a:solidFill>
                <a:latin typeface="Times New Roman" pitchFamily="18" charset="0"/>
                <a:cs typeface="Times New Roman" pitchFamily="18" charset="0"/>
              </a:rPr>
              <a:t>% </a:t>
            </a:r>
            <a:r>
              <a:rPr kumimoji="0" lang="en-US" altLang="ko-KR" sz="1400" dirty="0" smtClean="0">
                <a:solidFill>
                  <a:srgbClr val="FF0000"/>
                </a:solidFill>
                <a:latin typeface="Times New Roman" pitchFamily="18" charset="0"/>
                <a:cs typeface="Times New Roman" pitchFamily="18" charset="0"/>
              </a:rPr>
              <a:t>decrease of South Korea NOx</a:t>
            </a:r>
            <a:endParaRPr kumimoji="0" lang="en-US" altLang="ko-KR" sz="1400" dirty="0">
              <a:solidFill>
                <a:srgbClr val="FF0000"/>
              </a:solidFill>
              <a:latin typeface="Times New Roman" pitchFamily="18" charset="0"/>
              <a:cs typeface="Times New Roman" pitchFamily="18" charset="0"/>
            </a:endParaRPr>
          </a:p>
        </p:txBody>
      </p:sp>
      <p:sp>
        <p:nvSpPr>
          <p:cNvPr id="13318" name="TextBox 27"/>
          <p:cNvSpPr txBox="1">
            <a:spLocks noChangeArrowheads="1"/>
          </p:cNvSpPr>
          <p:nvPr/>
        </p:nvSpPr>
        <p:spPr bwMode="auto">
          <a:xfrm>
            <a:off x="207963" y="3429000"/>
            <a:ext cx="8685212" cy="58477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r>
              <a:rPr kumimoji="0" lang="en-US" altLang="ko-KR" b="1" dirty="0" smtClean="0">
                <a:latin typeface="Times New Roman" pitchFamily="18" charset="0"/>
                <a:cs typeface="Times New Roman" pitchFamily="18" charset="0"/>
              </a:rPr>
              <a:t>Case 4</a:t>
            </a:r>
            <a:r>
              <a:rPr kumimoji="0" lang="en-US" altLang="ko-KR" b="1" dirty="0">
                <a:latin typeface="Times New Roman" pitchFamily="18" charset="0"/>
                <a:cs typeface="Times New Roman" pitchFamily="18" charset="0"/>
              </a:rPr>
              <a:t>. SO</a:t>
            </a:r>
            <a:r>
              <a:rPr kumimoji="0" lang="en-US" altLang="ko-KR" b="1" baseline="-25000" dirty="0">
                <a:latin typeface="Times New Roman" pitchFamily="18" charset="0"/>
                <a:cs typeface="Times New Roman" pitchFamily="18" charset="0"/>
              </a:rPr>
              <a:t>2</a:t>
            </a:r>
            <a:r>
              <a:rPr kumimoji="0" lang="en-US" altLang="ko-KR" b="1" dirty="0">
                <a:latin typeface="Times New Roman" pitchFamily="18" charset="0"/>
                <a:cs typeface="Times New Roman" pitchFamily="18" charset="0"/>
              </a:rPr>
              <a:t> &amp; NOx revision : </a:t>
            </a:r>
            <a:r>
              <a:rPr kumimoji="0" lang="en-US" altLang="ko-KR" sz="1400" dirty="0" smtClean="0">
                <a:solidFill>
                  <a:srgbClr val="FF0000"/>
                </a:solidFill>
                <a:latin typeface="Times New Roman" pitchFamily="18" charset="0"/>
                <a:cs typeface="Times New Roman" pitchFamily="18" charset="0"/>
              </a:rPr>
              <a:t>200</a:t>
            </a:r>
            <a:r>
              <a:rPr kumimoji="0" lang="en-US" altLang="ko-KR" sz="1400" dirty="0">
                <a:solidFill>
                  <a:srgbClr val="FF0000"/>
                </a:solidFill>
                <a:latin typeface="Times New Roman" pitchFamily="18" charset="0"/>
                <a:cs typeface="Times New Roman" pitchFamily="18" charset="0"/>
              </a:rPr>
              <a:t>% increase of china </a:t>
            </a:r>
            <a:r>
              <a:rPr kumimoji="0" lang="en-US" altLang="ko-KR" sz="1400" dirty="0" smtClean="0">
                <a:solidFill>
                  <a:srgbClr val="FF0000"/>
                </a:solidFill>
                <a:latin typeface="Times New Roman" pitchFamily="18" charset="0"/>
                <a:cs typeface="Times New Roman" pitchFamily="18" charset="0"/>
              </a:rPr>
              <a:t>SO</a:t>
            </a:r>
            <a:r>
              <a:rPr kumimoji="0" lang="en-US" altLang="ko-KR" sz="1400" baseline="-25000" dirty="0" smtClean="0">
                <a:solidFill>
                  <a:srgbClr val="FF0000"/>
                </a:solidFill>
                <a:latin typeface="Times New Roman" pitchFamily="18" charset="0"/>
                <a:cs typeface="Times New Roman" pitchFamily="18" charset="0"/>
              </a:rPr>
              <a:t>2</a:t>
            </a:r>
            <a:r>
              <a:rPr kumimoji="0" lang="en-US" altLang="ko-KR" sz="1400" dirty="0" smtClean="0">
                <a:solidFill>
                  <a:srgbClr val="FF0000"/>
                </a:solidFill>
                <a:latin typeface="Times New Roman" pitchFamily="18" charset="0"/>
                <a:cs typeface="Times New Roman" pitchFamily="18" charset="0"/>
              </a:rPr>
              <a:t>,</a:t>
            </a:r>
            <a:r>
              <a:rPr kumimoji="0" lang="en-US" altLang="ko-KR" sz="1400" dirty="0" smtClean="0">
                <a:latin typeface="Times New Roman" pitchFamily="18" charset="0"/>
                <a:cs typeface="Times New Roman" pitchFamily="18" charset="0"/>
              </a:rPr>
              <a:t> </a:t>
            </a:r>
          </a:p>
          <a:p>
            <a:r>
              <a:rPr kumimoji="0" lang="en-US" altLang="ko-KR" sz="1400" dirty="0">
                <a:latin typeface="Times New Roman" pitchFamily="18" charset="0"/>
                <a:cs typeface="Times New Roman" pitchFamily="18" charset="0"/>
              </a:rPr>
              <a:t> </a:t>
            </a:r>
            <a:r>
              <a:rPr kumimoji="0" lang="en-US" altLang="ko-KR" sz="1400" dirty="0" smtClean="0">
                <a:latin typeface="Times New Roman" pitchFamily="18" charset="0"/>
                <a:cs typeface="Times New Roman" pitchFamily="18" charset="0"/>
              </a:rPr>
              <a:t>                                                                and</a:t>
            </a:r>
            <a:r>
              <a:rPr kumimoji="0" lang="en-US" altLang="ko-KR" sz="1400" dirty="0">
                <a:latin typeface="Times New Roman" pitchFamily="18" charset="0"/>
                <a:cs typeface="Times New Roman" pitchFamily="18" charset="0"/>
              </a:rPr>
              <a:t> </a:t>
            </a:r>
            <a:r>
              <a:rPr kumimoji="0" lang="en-US" altLang="ko-KR" sz="1400" dirty="0" smtClean="0">
                <a:latin typeface="Times New Roman" pitchFamily="18" charset="0"/>
                <a:cs typeface="Times New Roman" pitchFamily="18" charset="0"/>
              </a:rPr>
              <a:t>50</a:t>
            </a:r>
            <a:r>
              <a:rPr kumimoji="0" lang="en-US" altLang="ko-KR" sz="1400" dirty="0">
                <a:latin typeface="Times New Roman" pitchFamily="18" charset="0"/>
                <a:cs typeface="Times New Roman" pitchFamily="18" charset="0"/>
              </a:rPr>
              <a:t>% decrease of South Korea NOx</a:t>
            </a:r>
            <a:endParaRPr kumimoji="0" lang="en-US" altLang="ko-KR" sz="1400" dirty="0">
              <a:latin typeface="Times New Roman" pitchFamily="18" charset="0"/>
              <a:cs typeface="Times New Roman" pitchFamily="18" charset="0"/>
            </a:endParaRPr>
          </a:p>
        </p:txBody>
      </p:sp>
      <p:pic>
        <p:nvPicPr>
          <p:cNvPr id="133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772444"/>
            <a:ext cx="3060700"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1772444"/>
            <a:ext cx="3059112"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188" y="1818481"/>
            <a:ext cx="3060700" cy="153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347021"/>
            <a:ext cx="3059113"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625" y="4302571"/>
            <a:ext cx="3060700"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888" y="4275584"/>
            <a:ext cx="3059112"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95536" y="1485007"/>
            <a:ext cx="1728787"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smtClean="0">
                <a:latin typeface="Times New Roman" panose="02020603050405020304" pitchFamily="18" charset="0"/>
                <a:ea typeface="+mn-ea"/>
                <a:cs typeface="Times New Roman" panose="02020603050405020304" pitchFamily="18" charset="0"/>
              </a:rPr>
              <a:t>Sulfate</a:t>
            </a:r>
            <a:endParaRPr kumimoji="0" lang="en-US" dirty="0">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3419277" y="1485007"/>
            <a:ext cx="1728787"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smtClean="0">
                <a:latin typeface="Times New Roman" panose="02020603050405020304" pitchFamily="18" charset="0"/>
                <a:ea typeface="+mn-ea"/>
                <a:cs typeface="Times New Roman" panose="02020603050405020304" pitchFamily="18" charset="0"/>
              </a:rPr>
              <a:t>Nitrate</a:t>
            </a:r>
            <a:endParaRPr kumimoji="0" lang="en-US" dirty="0">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6443613" y="1485007"/>
            <a:ext cx="1728787"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smtClean="0">
                <a:latin typeface="Times New Roman" panose="02020603050405020304" pitchFamily="18" charset="0"/>
                <a:ea typeface="+mn-ea"/>
                <a:cs typeface="Times New Roman" panose="02020603050405020304" pitchFamily="18" charset="0"/>
              </a:rPr>
              <a:t>Ammonium</a:t>
            </a:r>
            <a:endParaRPr kumimoji="0" lang="en-US" dirty="0">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395536" y="4086919"/>
            <a:ext cx="1728787"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smtClean="0">
                <a:latin typeface="Times New Roman" panose="02020603050405020304" pitchFamily="18" charset="0"/>
                <a:ea typeface="+mn-ea"/>
                <a:cs typeface="Times New Roman" panose="02020603050405020304" pitchFamily="18" charset="0"/>
              </a:rPr>
              <a:t>Sulfate</a:t>
            </a:r>
            <a:endParaRPr kumimoji="0" lang="en-US" dirty="0">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3419277" y="4086919"/>
            <a:ext cx="1728787"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smtClean="0">
                <a:latin typeface="Times New Roman" panose="02020603050405020304" pitchFamily="18" charset="0"/>
                <a:ea typeface="+mn-ea"/>
                <a:cs typeface="Times New Roman" panose="02020603050405020304" pitchFamily="18" charset="0"/>
              </a:rPr>
              <a:t>Nitrate</a:t>
            </a:r>
            <a:endParaRPr kumimoji="0" lang="en-US" dirty="0">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6443613" y="4086919"/>
            <a:ext cx="1728787"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smtClean="0">
                <a:latin typeface="Times New Roman" panose="02020603050405020304" pitchFamily="18" charset="0"/>
                <a:ea typeface="+mn-ea"/>
                <a:cs typeface="Times New Roman" panose="02020603050405020304" pitchFamily="18" charset="0"/>
              </a:rPr>
              <a:t>Ammonium</a:t>
            </a:r>
            <a:endParaRPr kumimoji="0" lang="en-US" dirty="0">
              <a:latin typeface="Times New Roman" panose="02020603050405020304" pitchFamily="18" charset="0"/>
              <a:ea typeface="+mn-ea"/>
              <a:cs typeface="Times New Roman" panose="02020603050405020304" pitchFamily="18" charset="0"/>
            </a:endParaRPr>
          </a:p>
        </p:txBody>
      </p:sp>
      <p:sp>
        <p:nvSpPr>
          <p:cNvPr id="20" name="TextBox 19"/>
          <p:cNvSpPr txBox="1">
            <a:spLocks noChangeArrowheads="1"/>
          </p:cNvSpPr>
          <p:nvPr/>
        </p:nvSpPr>
        <p:spPr bwMode="auto">
          <a:xfrm>
            <a:off x="0" y="121320"/>
            <a:ext cx="8316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dirty="0">
                <a:solidFill>
                  <a:srgbClr val="0070C0"/>
                </a:solidFill>
                <a:latin typeface="Times New Roman" pitchFamily="18" charset="0"/>
                <a:ea typeface="HY울릉도B" pitchFamily="18" charset="-127"/>
                <a:cs typeface="Times New Roman" pitchFamily="18" charset="0"/>
              </a:rPr>
              <a:t>Sensitivity Test Results</a:t>
            </a:r>
            <a:endParaRPr kumimoji="0" lang="ko-KR" altLang="en-US" sz="3200" b="1" dirty="0">
              <a:solidFill>
                <a:srgbClr val="0070C0"/>
              </a:solidFill>
              <a:latin typeface="Times New Roman" pitchFamily="18" charset="0"/>
              <a:ea typeface="HY울릉도B" pitchFamily="18" charset="-127"/>
              <a:cs typeface="Times New Roman" pitchFamily="18" charset="0"/>
            </a:endParaRPr>
          </a:p>
        </p:txBody>
      </p:sp>
      <p:sp>
        <p:nvSpPr>
          <p:cNvPr id="22" name="직사각형 21"/>
          <p:cNvSpPr/>
          <p:nvPr/>
        </p:nvSpPr>
        <p:spPr>
          <a:xfrm>
            <a:off x="107504" y="389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3" name="직사각형 22"/>
          <p:cNvSpPr/>
          <p:nvPr/>
        </p:nvSpPr>
        <p:spPr>
          <a:xfrm>
            <a:off x="107504" y="79597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pic>
        <p:nvPicPr>
          <p:cNvPr id="24" name="Picture 194" descr="캐치프레이즈"/>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6413" y="-10442"/>
            <a:ext cx="974725" cy="919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4339"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4340"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4341"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4342"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9" name="직사각형 28"/>
          <p:cNvSpPr/>
          <p:nvPr/>
        </p:nvSpPr>
        <p:spPr>
          <a:xfrm>
            <a:off x="107504" y="6407617"/>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14346" name="TextBox 29"/>
          <p:cNvSpPr txBox="1">
            <a:spLocks noChangeArrowheads="1"/>
          </p:cNvSpPr>
          <p:nvPr/>
        </p:nvSpPr>
        <p:spPr bwMode="auto">
          <a:xfrm>
            <a:off x="7291388" y="6443663"/>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Ajou University</a:t>
            </a:r>
          </a:p>
          <a:p>
            <a:pPr algn="r"/>
            <a:r>
              <a:rPr kumimoji="0" lang="en-US" altLang="ko-KR" sz="1000" b="1">
                <a:solidFill>
                  <a:srgbClr val="0070C0"/>
                </a:solidFill>
                <a:latin typeface="Trebuchet MS" pitchFamily="34" charset="0"/>
              </a:rPr>
              <a:t>Environmental Engineering</a:t>
            </a:r>
            <a:endParaRPr kumimoji="0" lang="ko-KR" altLang="en-US" sz="1000" b="1">
              <a:solidFill>
                <a:srgbClr val="0070C0"/>
              </a:solidFill>
              <a:latin typeface="Trebuchet MS" pitchFamily="34" charset="0"/>
            </a:endParaRPr>
          </a:p>
        </p:txBody>
      </p:sp>
      <p:sp>
        <p:nvSpPr>
          <p:cNvPr id="18" name="슬라이드 번호 개체 틀 2"/>
          <p:cNvSpPr>
            <a:spLocks noGrp="1"/>
          </p:cNvSpPr>
          <p:nvPr>
            <p:ph type="sldNum" sz="quarter" idx="12"/>
          </p:nvPr>
        </p:nvSpPr>
        <p:spPr>
          <a:xfrm>
            <a:off x="20638" y="6505575"/>
            <a:ext cx="1238250" cy="338138"/>
          </a:xfrm>
        </p:spPr>
        <p:txBody>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hangingPunct="0">
              <a:spcBef>
                <a:spcPct val="0"/>
              </a:spcBef>
              <a:spcAft>
                <a:spcPct val="0"/>
              </a:spcAft>
              <a:defRPr kumimoji="1" sz="2400">
                <a:solidFill>
                  <a:schemeClr val="tx1"/>
                </a:solidFill>
                <a:latin typeface="굴림" charset="-127"/>
                <a:ea typeface="굴림" charset="-127"/>
              </a:defRPr>
            </a:lvl6pPr>
            <a:lvl7pPr marL="2971800" indent="-228600" eaLnBrk="0" fontAlgn="base" hangingPunct="0">
              <a:spcBef>
                <a:spcPct val="0"/>
              </a:spcBef>
              <a:spcAft>
                <a:spcPct val="0"/>
              </a:spcAft>
              <a:defRPr kumimoji="1" sz="2400">
                <a:solidFill>
                  <a:schemeClr val="tx1"/>
                </a:solidFill>
                <a:latin typeface="굴림" charset="-127"/>
                <a:ea typeface="굴림" charset="-127"/>
              </a:defRPr>
            </a:lvl7pPr>
            <a:lvl8pPr marL="3429000" indent="-228600" eaLnBrk="0" fontAlgn="base" hangingPunct="0">
              <a:spcBef>
                <a:spcPct val="0"/>
              </a:spcBef>
              <a:spcAft>
                <a:spcPct val="0"/>
              </a:spcAft>
              <a:defRPr kumimoji="1" sz="2400">
                <a:solidFill>
                  <a:schemeClr val="tx1"/>
                </a:solidFill>
                <a:latin typeface="굴림" charset="-127"/>
                <a:ea typeface="굴림" charset="-127"/>
              </a:defRPr>
            </a:lvl8pPr>
            <a:lvl9pPr marL="3886200" indent="-228600" eaLnBrk="0" fontAlgn="base" hangingPunct="0">
              <a:spcBef>
                <a:spcPct val="0"/>
              </a:spcBef>
              <a:spcAft>
                <a:spcPct val="0"/>
              </a:spcAft>
              <a:defRPr kumimoji="1" sz="2400">
                <a:solidFill>
                  <a:schemeClr val="tx1"/>
                </a:solidFill>
                <a:latin typeface="굴림" charset="-127"/>
                <a:ea typeface="굴림" charset="-127"/>
              </a:defRPr>
            </a:lvl9pPr>
          </a:lstStyle>
          <a:p>
            <a:pPr algn="l" eaLnBrk="1" hangingPunct="1">
              <a:defRPr/>
            </a:pPr>
            <a:fld id="{87C0F9A5-784D-4695-A8E2-144CD72C73D1}" type="slidenum">
              <a:rPr lang="en-US" altLang="ko-KR" sz="1600" b="1" i="1" smtClean="0">
                <a:solidFill>
                  <a:schemeClr val="bg1">
                    <a:lumMod val="50000"/>
                  </a:schemeClr>
                </a:solidFill>
                <a:latin typeface="Trebuchet MS" pitchFamily="34" charset="0"/>
                <a:cs typeface="Times New Roman" pitchFamily="18" charset="0"/>
              </a:rPr>
              <a:pPr algn="l" eaLnBrk="1" hangingPunct="1">
                <a:defRPr/>
              </a:pPr>
              <a:t>14</a:t>
            </a:fld>
            <a:r>
              <a:rPr lang="en-US" altLang="ko-KR" sz="1600" b="1" i="1" dirty="0" smtClean="0">
                <a:solidFill>
                  <a:schemeClr val="bg1">
                    <a:lumMod val="50000"/>
                  </a:schemeClr>
                </a:solidFill>
                <a:latin typeface="Trebuchet MS" pitchFamily="34" charset="0"/>
                <a:cs typeface="Times New Roman" pitchFamily="18" charset="0"/>
              </a:rPr>
              <a:t>/16</a:t>
            </a:r>
          </a:p>
        </p:txBody>
      </p:sp>
      <p:sp>
        <p:nvSpPr>
          <p:cNvPr id="14348" name="TextBox 19"/>
          <p:cNvSpPr txBox="1">
            <a:spLocks noChangeArrowheads="1"/>
          </p:cNvSpPr>
          <p:nvPr/>
        </p:nvSpPr>
        <p:spPr bwMode="auto">
          <a:xfrm>
            <a:off x="0" y="260350"/>
            <a:ext cx="8316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dirty="0">
                <a:solidFill>
                  <a:srgbClr val="0070C0"/>
                </a:solidFill>
                <a:latin typeface="Times New Roman" pitchFamily="18" charset="0"/>
                <a:ea typeface="HY울릉도B" pitchFamily="18" charset="-127"/>
                <a:cs typeface="Times New Roman" pitchFamily="18" charset="0"/>
              </a:rPr>
              <a:t>Preliminary Results – </a:t>
            </a:r>
            <a:r>
              <a:rPr kumimoji="0" lang="en-US" altLang="ko-KR" sz="3200" b="1" dirty="0" smtClean="0">
                <a:solidFill>
                  <a:srgbClr val="0070C0"/>
                </a:solidFill>
                <a:latin typeface="Times New Roman" pitchFamily="18" charset="0"/>
                <a:ea typeface="HY울릉도B" pitchFamily="18" charset="-127"/>
                <a:cs typeface="Times New Roman" pitchFamily="18" charset="0"/>
              </a:rPr>
              <a:t>Annual PM</a:t>
            </a:r>
            <a:r>
              <a:rPr kumimoji="0" lang="en-US" altLang="ko-KR" sz="3200" b="1" baseline="-25000" dirty="0" smtClean="0">
                <a:solidFill>
                  <a:srgbClr val="0070C0"/>
                </a:solidFill>
                <a:latin typeface="Times New Roman" pitchFamily="18" charset="0"/>
                <a:ea typeface="HY울릉도B" pitchFamily="18" charset="-127"/>
                <a:cs typeface="Times New Roman" pitchFamily="18" charset="0"/>
              </a:rPr>
              <a:t>10</a:t>
            </a:r>
            <a:endParaRPr kumimoji="0" lang="ko-KR" altLang="en-US" sz="3200" b="1" baseline="-25000" dirty="0">
              <a:solidFill>
                <a:srgbClr val="0070C0"/>
              </a:solidFill>
              <a:latin typeface="Times New Roman" pitchFamily="18" charset="0"/>
              <a:ea typeface="HY울릉도B" pitchFamily="18" charset="-127"/>
              <a:cs typeface="Times New Roman" pitchFamily="18" charset="0"/>
            </a:endParaRPr>
          </a:p>
        </p:txBody>
      </p:sp>
      <p:pic>
        <p:nvPicPr>
          <p:cNvPr id="14349" name="Picture 194" descr="캐치프레이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128588"/>
            <a:ext cx="974725" cy="919162"/>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7" name="직사각형 26"/>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3" name="직사각형 22"/>
          <p:cNvSpPr/>
          <p:nvPr/>
        </p:nvSpPr>
        <p:spPr>
          <a:xfrm>
            <a:off x="630238" y="5805488"/>
            <a:ext cx="8053387" cy="57626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fontAlgn="auto">
              <a:lnSpc>
                <a:spcPct val="150000"/>
              </a:lnSpc>
              <a:spcBef>
                <a:spcPts val="0"/>
              </a:spcBef>
              <a:spcAft>
                <a:spcPts val="0"/>
              </a:spcAft>
              <a:buFont typeface="Arial" panose="020B0604020202020204" pitchFamily="34" charset="0"/>
              <a:buChar char="•"/>
              <a:defRPr/>
            </a:pPr>
            <a:r>
              <a:rPr kumimoji="0" lang="en-US" altLang="ko-KR" sz="1600" dirty="0" smtClean="0">
                <a:solidFill>
                  <a:schemeClr val="tx1"/>
                </a:solidFill>
                <a:latin typeface="Times New Roman" panose="02020603050405020304" pitchFamily="18" charset="0"/>
                <a:cs typeface="Times New Roman" panose="02020603050405020304" pitchFamily="18" charset="0"/>
              </a:rPr>
              <a:t>PM10</a:t>
            </a:r>
            <a:r>
              <a:rPr kumimoji="0" lang="ko-KR" altLang="en-US" sz="1600" dirty="0" smtClean="0">
                <a:solidFill>
                  <a:schemeClr val="tx1"/>
                </a:solidFill>
                <a:latin typeface="Times New Roman" panose="02020603050405020304" pitchFamily="18" charset="0"/>
                <a:cs typeface="Times New Roman" panose="02020603050405020304" pitchFamily="18" charset="0"/>
              </a:rPr>
              <a:t> </a:t>
            </a:r>
            <a:r>
              <a:rPr kumimoji="0" lang="en-US" altLang="ko-KR" sz="1600" dirty="0" smtClean="0">
                <a:solidFill>
                  <a:schemeClr val="tx1"/>
                </a:solidFill>
                <a:latin typeface="Times New Roman" panose="02020603050405020304" pitchFamily="18" charset="0"/>
                <a:cs typeface="Times New Roman" panose="02020603050405020304" pitchFamily="18" charset="0"/>
              </a:rPr>
              <a:t>bias is improved from </a:t>
            </a:r>
            <a:r>
              <a:rPr kumimoji="0" lang="en-US" altLang="ko-KR" sz="1600" dirty="0">
                <a:solidFill>
                  <a:schemeClr val="tx1"/>
                </a:solidFill>
                <a:latin typeface="Times New Roman" panose="02020603050405020304" pitchFamily="18" charset="0"/>
                <a:cs typeface="Times New Roman" panose="02020603050405020304" pitchFamily="18" charset="0"/>
              </a:rPr>
              <a:t>-20.8 ㎍/㎥ </a:t>
            </a:r>
            <a:r>
              <a:rPr kumimoji="0" lang="en-US" altLang="ko-KR" sz="16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to </a:t>
            </a:r>
            <a:r>
              <a:rPr kumimoji="0" lang="en-US" altLang="ko-KR" sz="1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-11.2</a:t>
            </a:r>
            <a:r>
              <a:rPr kumimoji="0" lang="en-US" altLang="ko-KR" sz="1600" dirty="0">
                <a:solidFill>
                  <a:schemeClr val="tx1"/>
                </a:solidFill>
                <a:latin typeface="Times New Roman" panose="02020603050405020304" pitchFamily="18" charset="0"/>
                <a:cs typeface="Times New Roman" panose="02020603050405020304" pitchFamily="18" charset="0"/>
              </a:rPr>
              <a:t> ㎍/</a:t>
            </a:r>
            <a:r>
              <a:rPr kumimoji="0" lang="en-US" altLang="ko-KR" sz="1600" dirty="0" smtClean="0">
                <a:solidFill>
                  <a:schemeClr val="tx1"/>
                </a:solidFill>
                <a:latin typeface="Times New Roman" panose="02020603050405020304" pitchFamily="18" charset="0"/>
                <a:cs typeface="Times New Roman" panose="02020603050405020304" pitchFamily="18" charset="0"/>
              </a:rPr>
              <a:t>㎥</a:t>
            </a:r>
            <a:endParaRPr kumimoji="0" lang="en-US" altLang="ko-KR" sz="1600" dirty="0">
              <a:solidFill>
                <a:schemeClr val="tx1"/>
              </a:solidFill>
              <a:latin typeface="Times New Roman" panose="02020603050405020304" pitchFamily="18" charset="0"/>
              <a:cs typeface="Times New Roman" panose="02020603050405020304" pitchFamily="18" charset="0"/>
            </a:endParaRPr>
          </a:p>
        </p:txBody>
      </p:sp>
      <p:pic>
        <p:nvPicPr>
          <p:cNvPr id="1435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1538" y="3500438"/>
            <a:ext cx="5264150"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052513"/>
            <a:ext cx="8072437"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238" y="3500438"/>
            <a:ext cx="2447925" cy="229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4828" t="91246" r="26547"/>
          <a:stretch/>
        </p:blipFill>
        <p:spPr bwMode="auto">
          <a:xfrm>
            <a:off x="4211463" y="5513263"/>
            <a:ext cx="4248969" cy="22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5363"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5364"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5365"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5366"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9" name="직사각형 28"/>
          <p:cNvSpPr/>
          <p:nvPr/>
        </p:nvSpPr>
        <p:spPr>
          <a:xfrm>
            <a:off x="107504" y="6407617"/>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15370" name="TextBox 29"/>
          <p:cNvSpPr txBox="1">
            <a:spLocks noChangeArrowheads="1"/>
          </p:cNvSpPr>
          <p:nvPr/>
        </p:nvSpPr>
        <p:spPr bwMode="auto">
          <a:xfrm>
            <a:off x="7291388" y="6443663"/>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Ajou University</a:t>
            </a:r>
          </a:p>
          <a:p>
            <a:pPr algn="r"/>
            <a:r>
              <a:rPr kumimoji="0" lang="en-US" altLang="ko-KR" sz="1000" b="1">
                <a:solidFill>
                  <a:srgbClr val="0070C0"/>
                </a:solidFill>
                <a:latin typeface="Trebuchet MS" pitchFamily="34" charset="0"/>
              </a:rPr>
              <a:t>Environmental Engineering</a:t>
            </a:r>
            <a:endParaRPr kumimoji="0" lang="ko-KR" altLang="en-US" sz="1000" b="1">
              <a:solidFill>
                <a:srgbClr val="0070C0"/>
              </a:solidFill>
              <a:latin typeface="Trebuchet MS" pitchFamily="34" charset="0"/>
            </a:endParaRPr>
          </a:p>
        </p:txBody>
      </p:sp>
      <p:sp>
        <p:nvSpPr>
          <p:cNvPr id="18" name="슬라이드 번호 개체 틀 2"/>
          <p:cNvSpPr>
            <a:spLocks noGrp="1"/>
          </p:cNvSpPr>
          <p:nvPr>
            <p:ph type="sldNum" sz="quarter" idx="12"/>
          </p:nvPr>
        </p:nvSpPr>
        <p:spPr>
          <a:xfrm>
            <a:off x="20638" y="6505575"/>
            <a:ext cx="1238250" cy="338138"/>
          </a:xfrm>
        </p:spPr>
        <p:txBody>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hangingPunct="0">
              <a:spcBef>
                <a:spcPct val="0"/>
              </a:spcBef>
              <a:spcAft>
                <a:spcPct val="0"/>
              </a:spcAft>
              <a:defRPr kumimoji="1" sz="2400">
                <a:solidFill>
                  <a:schemeClr val="tx1"/>
                </a:solidFill>
                <a:latin typeface="굴림" charset="-127"/>
                <a:ea typeface="굴림" charset="-127"/>
              </a:defRPr>
            </a:lvl6pPr>
            <a:lvl7pPr marL="2971800" indent="-228600" eaLnBrk="0" fontAlgn="base" hangingPunct="0">
              <a:spcBef>
                <a:spcPct val="0"/>
              </a:spcBef>
              <a:spcAft>
                <a:spcPct val="0"/>
              </a:spcAft>
              <a:defRPr kumimoji="1" sz="2400">
                <a:solidFill>
                  <a:schemeClr val="tx1"/>
                </a:solidFill>
                <a:latin typeface="굴림" charset="-127"/>
                <a:ea typeface="굴림" charset="-127"/>
              </a:defRPr>
            </a:lvl7pPr>
            <a:lvl8pPr marL="3429000" indent="-228600" eaLnBrk="0" fontAlgn="base" hangingPunct="0">
              <a:spcBef>
                <a:spcPct val="0"/>
              </a:spcBef>
              <a:spcAft>
                <a:spcPct val="0"/>
              </a:spcAft>
              <a:defRPr kumimoji="1" sz="2400">
                <a:solidFill>
                  <a:schemeClr val="tx1"/>
                </a:solidFill>
                <a:latin typeface="굴림" charset="-127"/>
                <a:ea typeface="굴림" charset="-127"/>
              </a:defRPr>
            </a:lvl8pPr>
            <a:lvl9pPr marL="3886200" indent="-228600" eaLnBrk="0" fontAlgn="base" hangingPunct="0">
              <a:spcBef>
                <a:spcPct val="0"/>
              </a:spcBef>
              <a:spcAft>
                <a:spcPct val="0"/>
              </a:spcAft>
              <a:defRPr kumimoji="1" sz="2400">
                <a:solidFill>
                  <a:schemeClr val="tx1"/>
                </a:solidFill>
                <a:latin typeface="굴림" charset="-127"/>
                <a:ea typeface="굴림" charset="-127"/>
              </a:defRPr>
            </a:lvl9pPr>
          </a:lstStyle>
          <a:p>
            <a:pPr algn="l" eaLnBrk="1" hangingPunct="1">
              <a:defRPr/>
            </a:pPr>
            <a:fld id="{B49611D1-3435-4C03-B1F4-C188EE5E353B}" type="slidenum">
              <a:rPr lang="en-US" altLang="ko-KR" sz="1600" b="1" i="1" smtClean="0">
                <a:solidFill>
                  <a:schemeClr val="bg1">
                    <a:lumMod val="50000"/>
                  </a:schemeClr>
                </a:solidFill>
                <a:latin typeface="Trebuchet MS" pitchFamily="34" charset="0"/>
                <a:cs typeface="Times New Roman" pitchFamily="18" charset="0"/>
              </a:rPr>
              <a:pPr algn="l" eaLnBrk="1" hangingPunct="1">
                <a:defRPr/>
              </a:pPr>
              <a:t>15</a:t>
            </a:fld>
            <a:r>
              <a:rPr lang="en-US" altLang="ko-KR" sz="1600" b="1" i="1" dirty="0" smtClean="0">
                <a:solidFill>
                  <a:schemeClr val="bg1">
                    <a:lumMod val="50000"/>
                  </a:schemeClr>
                </a:solidFill>
                <a:latin typeface="Trebuchet MS" pitchFamily="34" charset="0"/>
                <a:cs typeface="Times New Roman" pitchFamily="18" charset="0"/>
              </a:rPr>
              <a:t>/16</a:t>
            </a:r>
          </a:p>
        </p:txBody>
      </p:sp>
      <p:sp>
        <p:nvSpPr>
          <p:cNvPr id="15372" name="TextBox 19"/>
          <p:cNvSpPr txBox="1">
            <a:spLocks noChangeArrowheads="1"/>
          </p:cNvSpPr>
          <p:nvPr/>
        </p:nvSpPr>
        <p:spPr bwMode="auto">
          <a:xfrm>
            <a:off x="0" y="260350"/>
            <a:ext cx="8316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a:solidFill>
                  <a:srgbClr val="0070C0"/>
                </a:solidFill>
                <a:latin typeface="Times New Roman" pitchFamily="18" charset="0"/>
                <a:ea typeface="HY울릉도B" pitchFamily="18" charset="-127"/>
                <a:cs typeface="Times New Roman" pitchFamily="18" charset="0"/>
              </a:rPr>
              <a:t>Preliminary Results – PM</a:t>
            </a:r>
            <a:r>
              <a:rPr kumimoji="0" lang="en-US" altLang="ko-KR" sz="3200" b="1" baseline="-25000">
                <a:solidFill>
                  <a:srgbClr val="0070C0"/>
                </a:solidFill>
                <a:latin typeface="Times New Roman" pitchFamily="18" charset="0"/>
                <a:ea typeface="HY울릉도B" pitchFamily="18" charset="-127"/>
                <a:cs typeface="Times New Roman" pitchFamily="18" charset="0"/>
              </a:rPr>
              <a:t>2.5</a:t>
            </a:r>
            <a:endParaRPr kumimoji="0" lang="ko-KR" altLang="en-US" sz="3200" b="1" baseline="-25000">
              <a:solidFill>
                <a:srgbClr val="0070C0"/>
              </a:solidFill>
              <a:latin typeface="Times New Roman" pitchFamily="18" charset="0"/>
              <a:ea typeface="HY울릉도B" pitchFamily="18" charset="-127"/>
              <a:cs typeface="Times New Roman" pitchFamily="18" charset="0"/>
            </a:endParaRPr>
          </a:p>
        </p:txBody>
      </p:sp>
      <p:pic>
        <p:nvPicPr>
          <p:cNvPr id="15373" name="Picture 194" descr="캐치프레이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128588"/>
            <a:ext cx="974725" cy="919162"/>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7" name="직사각형 26"/>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pic>
        <p:nvPicPr>
          <p:cNvPr id="1538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025" y="3506788"/>
            <a:ext cx="5030788"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8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175" y="3508375"/>
            <a:ext cx="2447925" cy="229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직사각형 30"/>
          <p:cNvSpPr/>
          <p:nvPr/>
        </p:nvSpPr>
        <p:spPr>
          <a:xfrm>
            <a:off x="539750" y="5805264"/>
            <a:ext cx="8135938" cy="57626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fontAlgn="auto">
              <a:lnSpc>
                <a:spcPct val="150000"/>
              </a:lnSpc>
              <a:spcBef>
                <a:spcPts val="0"/>
              </a:spcBef>
              <a:spcAft>
                <a:spcPts val="0"/>
              </a:spcAft>
              <a:buFont typeface="Arial" panose="020B0604020202020204" pitchFamily="34" charset="0"/>
              <a:buChar char="•"/>
              <a:defRPr/>
            </a:pPr>
            <a:r>
              <a:rPr kumimoji="0" lang="en-US" altLang="ko-KR" sz="1600" dirty="0" smtClean="0">
                <a:solidFill>
                  <a:schemeClr val="tx1"/>
                </a:solidFill>
                <a:latin typeface="Times New Roman" panose="02020603050405020304" pitchFamily="18" charset="0"/>
                <a:cs typeface="Times New Roman" panose="02020603050405020304" pitchFamily="18" charset="0"/>
              </a:rPr>
              <a:t>PM</a:t>
            </a:r>
            <a:r>
              <a:rPr kumimoji="0" lang="en-US" altLang="ko-KR" sz="1600" baseline="-25000" dirty="0" smtClean="0">
                <a:solidFill>
                  <a:schemeClr val="tx1"/>
                </a:solidFill>
                <a:latin typeface="Times New Roman" panose="02020603050405020304" pitchFamily="18" charset="0"/>
                <a:cs typeface="Times New Roman" panose="02020603050405020304" pitchFamily="18" charset="0"/>
              </a:rPr>
              <a:t>2.5</a:t>
            </a:r>
            <a:r>
              <a:rPr kumimoji="0" lang="ko-KR" altLang="en-US" sz="1600" dirty="0" smtClean="0">
                <a:solidFill>
                  <a:schemeClr val="tx1"/>
                </a:solidFill>
                <a:latin typeface="Times New Roman" panose="02020603050405020304" pitchFamily="18" charset="0"/>
                <a:cs typeface="Times New Roman" panose="02020603050405020304" pitchFamily="18" charset="0"/>
              </a:rPr>
              <a:t> </a:t>
            </a:r>
            <a:r>
              <a:rPr kumimoji="0" lang="en-US" altLang="ko-KR" sz="1600" dirty="0">
                <a:solidFill>
                  <a:schemeClr val="tx1"/>
                </a:solidFill>
                <a:latin typeface="Times New Roman" panose="02020603050405020304" pitchFamily="18" charset="0"/>
                <a:cs typeface="Times New Roman" panose="02020603050405020304" pitchFamily="18" charset="0"/>
              </a:rPr>
              <a:t>bias is improved from </a:t>
            </a:r>
            <a:r>
              <a:rPr kumimoji="0" lang="en-US" altLang="ko-KR" sz="1600" dirty="0" smtClean="0">
                <a:solidFill>
                  <a:schemeClr val="tx1"/>
                </a:solidFill>
                <a:latin typeface="Times New Roman" panose="02020603050405020304" pitchFamily="18" charset="0"/>
                <a:cs typeface="Times New Roman" panose="02020603050405020304" pitchFamily="18" charset="0"/>
              </a:rPr>
              <a:t>-11.4 </a:t>
            </a:r>
            <a:r>
              <a:rPr kumimoji="0" lang="en-US" altLang="ko-KR" sz="1600" dirty="0">
                <a:solidFill>
                  <a:schemeClr val="tx1"/>
                </a:solidFill>
                <a:latin typeface="Times New Roman" panose="02020603050405020304" pitchFamily="18" charset="0"/>
                <a:cs typeface="Times New Roman" panose="02020603050405020304" pitchFamily="18" charset="0"/>
              </a:rPr>
              <a:t>㎍/㎥ </a:t>
            </a:r>
            <a:r>
              <a:rPr kumimoji="0" lang="en-US" altLang="ko-KR" sz="16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to </a:t>
            </a:r>
            <a:r>
              <a:rPr kumimoji="0" lang="en-US" altLang="ko-KR" sz="1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-1.9</a:t>
            </a:r>
            <a:r>
              <a:rPr kumimoji="0" lang="en-US" altLang="ko-KR" sz="1600" dirty="0">
                <a:solidFill>
                  <a:schemeClr val="tx1"/>
                </a:solidFill>
                <a:latin typeface="Times New Roman" panose="02020603050405020304" pitchFamily="18" charset="0"/>
                <a:cs typeface="Times New Roman" panose="02020603050405020304" pitchFamily="18" charset="0"/>
              </a:rPr>
              <a:t> ㎍/</a:t>
            </a:r>
            <a:r>
              <a:rPr kumimoji="0" lang="en-US" altLang="ko-KR" sz="1600" dirty="0" smtClean="0">
                <a:solidFill>
                  <a:schemeClr val="tx1"/>
                </a:solidFill>
                <a:latin typeface="Times New Roman" panose="02020603050405020304" pitchFamily="18" charset="0"/>
                <a:cs typeface="Times New Roman" panose="02020603050405020304" pitchFamily="18" charset="0"/>
              </a:rPr>
              <a:t>㎥</a:t>
            </a:r>
            <a:endParaRPr kumimoji="0" lang="en-US" altLang="ko-KR" sz="1600" dirty="0">
              <a:solidFill>
                <a:schemeClr val="tx1"/>
              </a:solidFill>
              <a:latin typeface="Times New Roman" panose="02020603050405020304" pitchFamily="18" charset="0"/>
              <a:cs typeface="Times New Roman" panose="02020603050405020304" pitchFamily="18" charset="0"/>
            </a:endParaRPr>
          </a:p>
        </p:txBody>
      </p:sp>
      <p:pic>
        <p:nvPicPr>
          <p:cNvPr id="1538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052513"/>
            <a:ext cx="8135938" cy="237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4828" t="91246" r="26547"/>
          <a:stretch/>
        </p:blipFill>
        <p:spPr bwMode="auto">
          <a:xfrm>
            <a:off x="4139952" y="5517232"/>
            <a:ext cx="4248969" cy="22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6387"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6388"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6389"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6390"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9" name="직사각형 28"/>
          <p:cNvSpPr/>
          <p:nvPr/>
        </p:nvSpPr>
        <p:spPr>
          <a:xfrm>
            <a:off x="107504" y="6407617"/>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16394" name="TextBox 29"/>
          <p:cNvSpPr txBox="1">
            <a:spLocks noChangeArrowheads="1"/>
          </p:cNvSpPr>
          <p:nvPr/>
        </p:nvSpPr>
        <p:spPr bwMode="auto">
          <a:xfrm>
            <a:off x="7291388" y="6443663"/>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Ajou University</a:t>
            </a:r>
          </a:p>
          <a:p>
            <a:pPr algn="r"/>
            <a:r>
              <a:rPr kumimoji="0" lang="en-US" altLang="ko-KR" sz="1000" b="1">
                <a:solidFill>
                  <a:srgbClr val="0070C0"/>
                </a:solidFill>
                <a:latin typeface="Trebuchet MS" pitchFamily="34" charset="0"/>
              </a:rPr>
              <a:t>Environmental Engineering</a:t>
            </a:r>
            <a:endParaRPr kumimoji="0" lang="ko-KR" altLang="en-US" sz="1000" b="1">
              <a:solidFill>
                <a:srgbClr val="0070C0"/>
              </a:solidFill>
              <a:latin typeface="Trebuchet MS" pitchFamily="34" charset="0"/>
            </a:endParaRPr>
          </a:p>
        </p:txBody>
      </p:sp>
      <p:sp>
        <p:nvSpPr>
          <p:cNvPr id="18" name="슬라이드 번호 개체 틀 2"/>
          <p:cNvSpPr>
            <a:spLocks noGrp="1"/>
          </p:cNvSpPr>
          <p:nvPr>
            <p:ph type="sldNum" sz="quarter" idx="12"/>
          </p:nvPr>
        </p:nvSpPr>
        <p:spPr>
          <a:xfrm>
            <a:off x="20638" y="6505575"/>
            <a:ext cx="1238250" cy="338138"/>
          </a:xfrm>
        </p:spPr>
        <p:txBody>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hangingPunct="0">
              <a:spcBef>
                <a:spcPct val="0"/>
              </a:spcBef>
              <a:spcAft>
                <a:spcPct val="0"/>
              </a:spcAft>
              <a:defRPr kumimoji="1" sz="2400">
                <a:solidFill>
                  <a:schemeClr val="tx1"/>
                </a:solidFill>
                <a:latin typeface="굴림" charset="-127"/>
                <a:ea typeface="굴림" charset="-127"/>
              </a:defRPr>
            </a:lvl6pPr>
            <a:lvl7pPr marL="2971800" indent="-228600" eaLnBrk="0" fontAlgn="base" hangingPunct="0">
              <a:spcBef>
                <a:spcPct val="0"/>
              </a:spcBef>
              <a:spcAft>
                <a:spcPct val="0"/>
              </a:spcAft>
              <a:defRPr kumimoji="1" sz="2400">
                <a:solidFill>
                  <a:schemeClr val="tx1"/>
                </a:solidFill>
                <a:latin typeface="굴림" charset="-127"/>
                <a:ea typeface="굴림" charset="-127"/>
              </a:defRPr>
            </a:lvl7pPr>
            <a:lvl8pPr marL="3429000" indent="-228600" eaLnBrk="0" fontAlgn="base" hangingPunct="0">
              <a:spcBef>
                <a:spcPct val="0"/>
              </a:spcBef>
              <a:spcAft>
                <a:spcPct val="0"/>
              </a:spcAft>
              <a:defRPr kumimoji="1" sz="2400">
                <a:solidFill>
                  <a:schemeClr val="tx1"/>
                </a:solidFill>
                <a:latin typeface="굴림" charset="-127"/>
                <a:ea typeface="굴림" charset="-127"/>
              </a:defRPr>
            </a:lvl8pPr>
            <a:lvl9pPr marL="3886200" indent="-228600" eaLnBrk="0" fontAlgn="base" hangingPunct="0">
              <a:spcBef>
                <a:spcPct val="0"/>
              </a:spcBef>
              <a:spcAft>
                <a:spcPct val="0"/>
              </a:spcAft>
              <a:defRPr kumimoji="1" sz="2400">
                <a:solidFill>
                  <a:schemeClr val="tx1"/>
                </a:solidFill>
                <a:latin typeface="굴림" charset="-127"/>
                <a:ea typeface="굴림" charset="-127"/>
              </a:defRPr>
            </a:lvl9pPr>
          </a:lstStyle>
          <a:p>
            <a:pPr algn="l" eaLnBrk="1" hangingPunct="1">
              <a:defRPr/>
            </a:pPr>
            <a:fld id="{7CC6AF2F-194A-4B57-9AA2-6DFE622DD045}" type="slidenum">
              <a:rPr lang="en-US" altLang="ko-KR" sz="1600" b="1" i="1" smtClean="0">
                <a:solidFill>
                  <a:schemeClr val="bg1">
                    <a:lumMod val="50000"/>
                  </a:schemeClr>
                </a:solidFill>
                <a:latin typeface="Trebuchet MS" pitchFamily="34" charset="0"/>
                <a:cs typeface="Times New Roman" pitchFamily="18" charset="0"/>
              </a:rPr>
              <a:pPr algn="l" eaLnBrk="1" hangingPunct="1">
                <a:defRPr/>
              </a:pPr>
              <a:t>16</a:t>
            </a:fld>
            <a:r>
              <a:rPr lang="en-US" altLang="ko-KR" sz="1600" b="1" i="1" dirty="0" smtClean="0">
                <a:solidFill>
                  <a:schemeClr val="bg1">
                    <a:lumMod val="50000"/>
                  </a:schemeClr>
                </a:solidFill>
                <a:latin typeface="Trebuchet MS" pitchFamily="34" charset="0"/>
                <a:cs typeface="Times New Roman" pitchFamily="18" charset="0"/>
              </a:rPr>
              <a:t>/16</a:t>
            </a:r>
          </a:p>
        </p:txBody>
      </p:sp>
      <p:sp>
        <p:nvSpPr>
          <p:cNvPr id="16396" name="TextBox 19"/>
          <p:cNvSpPr txBox="1">
            <a:spLocks noChangeArrowheads="1"/>
          </p:cNvSpPr>
          <p:nvPr/>
        </p:nvSpPr>
        <p:spPr bwMode="auto">
          <a:xfrm>
            <a:off x="0" y="260350"/>
            <a:ext cx="8316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dirty="0">
                <a:solidFill>
                  <a:srgbClr val="0070C0"/>
                </a:solidFill>
                <a:latin typeface="Times New Roman" pitchFamily="18" charset="0"/>
                <a:ea typeface="HY울릉도B" pitchFamily="18" charset="-127"/>
                <a:cs typeface="Times New Roman" pitchFamily="18" charset="0"/>
              </a:rPr>
              <a:t> </a:t>
            </a:r>
            <a:r>
              <a:rPr kumimoji="0" lang="en-US" altLang="ko-KR" sz="3200" b="1" dirty="0" smtClean="0">
                <a:solidFill>
                  <a:srgbClr val="0070C0"/>
                </a:solidFill>
                <a:latin typeface="Times New Roman" pitchFamily="18" charset="0"/>
                <a:ea typeface="HY울릉도B" pitchFamily="18" charset="-127"/>
                <a:cs typeface="Times New Roman" pitchFamily="18" charset="0"/>
              </a:rPr>
              <a:t>Conclusions</a:t>
            </a:r>
            <a:endParaRPr kumimoji="0" lang="ko-KR" altLang="en-US" sz="3200" b="1" dirty="0">
              <a:solidFill>
                <a:srgbClr val="0070C0"/>
              </a:solidFill>
              <a:latin typeface="Times New Roman" pitchFamily="18" charset="0"/>
              <a:ea typeface="HY울릉도B" pitchFamily="18" charset="-127"/>
              <a:cs typeface="Times New Roman" pitchFamily="18" charset="0"/>
            </a:endParaRPr>
          </a:p>
        </p:txBody>
      </p:sp>
      <p:pic>
        <p:nvPicPr>
          <p:cNvPr id="16397" name="Picture 194" descr="캐치프레이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128588"/>
            <a:ext cx="974725" cy="919162"/>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7" name="직사각형 26"/>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16404" name="Content Placeholder 3"/>
          <p:cNvSpPr txBox="1">
            <a:spLocks/>
          </p:cNvSpPr>
          <p:nvPr/>
        </p:nvSpPr>
        <p:spPr bwMode="auto">
          <a:xfrm>
            <a:off x="179388" y="1125538"/>
            <a:ext cx="8632825" cy="516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맑은 고딕" pitchFamily="50" charset="-127"/>
                <a:ea typeface="맑은 고딕" pitchFamily="50" charset="-127"/>
              </a:defRPr>
            </a:lvl1pPr>
            <a:lvl2pPr>
              <a:spcBef>
                <a:spcPct val="20000"/>
              </a:spcBef>
              <a:buFont typeface="Arial" charset="0"/>
              <a:buChar char="–"/>
              <a:defRPr sz="2800">
                <a:solidFill>
                  <a:schemeClr val="tx1"/>
                </a:solidFill>
                <a:latin typeface="맑은 고딕" pitchFamily="50" charset="-127"/>
                <a:ea typeface="맑은 고딕" pitchFamily="50" charset="-127"/>
              </a:defRPr>
            </a:lvl2pPr>
            <a:lvl3pPr>
              <a:spcBef>
                <a:spcPct val="20000"/>
              </a:spcBef>
              <a:buFont typeface="Arial" charset="0"/>
              <a:buChar char="•"/>
              <a:defRPr sz="2400">
                <a:solidFill>
                  <a:schemeClr val="tx1"/>
                </a:solidFill>
                <a:latin typeface="맑은 고딕" pitchFamily="50" charset="-127"/>
                <a:ea typeface="맑은 고딕" pitchFamily="50" charset="-127"/>
              </a:defRPr>
            </a:lvl3pPr>
            <a:lvl4pPr>
              <a:spcBef>
                <a:spcPct val="20000"/>
              </a:spcBef>
              <a:buFont typeface="Arial" charset="0"/>
              <a:buChar char="–"/>
              <a:defRPr sz="2000">
                <a:solidFill>
                  <a:schemeClr val="tx1"/>
                </a:solidFill>
                <a:latin typeface="맑은 고딕" pitchFamily="50" charset="-127"/>
                <a:ea typeface="맑은 고딕" pitchFamily="50" charset="-127"/>
              </a:defRPr>
            </a:lvl4pPr>
            <a:lvl5pPr>
              <a:spcBef>
                <a:spcPct val="20000"/>
              </a:spcBef>
              <a:buFont typeface="Arial" charset="0"/>
              <a:buChar char="»"/>
              <a:defRPr sz="2000">
                <a:solidFill>
                  <a:schemeClr val="tx1"/>
                </a:solidFill>
                <a:latin typeface="맑은 고딕" pitchFamily="50" charset="-127"/>
                <a:ea typeface="맑은 고딕" pitchFamily="50" charset="-127"/>
              </a:defRPr>
            </a:lvl5pPr>
            <a:lvl6pPr fontAlgn="base">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fontAlgn="base">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fontAlgn="base">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fontAlgn="base">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nSpc>
                <a:spcPct val="200000"/>
              </a:lnSpc>
            </a:pPr>
            <a:r>
              <a:rPr kumimoji="0" lang="en-US" altLang="ko-KR" sz="1800" dirty="0" smtClean="0">
                <a:latin typeface="Times New Roman" panose="02020603050405020304" pitchFamily="18" charset="0"/>
                <a:cs typeface="Times New Roman" panose="02020603050405020304" pitchFamily="18" charset="0"/>
              </a:rPr>
              <a:t>IMAQS K using the unadjusted 2006 INTEX-B emission inventory underestimates PM10 concentrations about 20 </a:t>
            </a:r>
            <a:r>
              <a:rPr kumimoji="0" lang="en-US" altLang="ko-KR" sz="1800" dirty="0" smtClean="0">
                <a:latin typeface="Times New Roman" panose="02020603050405020304" pitchFamily="18" charset="0"/>
                <a:ea typeface="맑은 고딕"/>
                <a:cs typeface="Times New Roman" panose="02020603050405020304" pitchFamily="18" charset="0"/>
              </a:rPr>
              <a:t>㎍/㎥</a:t>
            </a:r>
            <a:r>
              <a:rPr kumimoji="0" lang="en-US" altLang="ko-KR" sz="1800" dirty="0" smtClean="0">
                <a:latin typeface="Times New Roman" panose="02020603050405020304" pitchFamily="18" charset="0"/>
                <a:cs typeface="Times New Roman" panose="02020603050405020304" pitchFamily="18" charset="0"/>
              </a:rPr>
              <a:t> compared to observations over SMA in 2014.</a:t>
            </a:r>
          </a:p>
          <a:p>
            <a:pPr lvl="1">
              <a:lnSpc>
                <a:spcPct val="200000"/>
              </a:lnSpc>
            </a:pPr>
            <a:r>
              <a:rPr kumimoji="0" lang="en-US" altLang="ko-KR" sz="1400" dirty="0" smtClean="0">
                <a:latin typeface="Times New Roman" panose="02020603050405020304" pitchFamily="18" charset="0"/>
                <a:cs typeface="Times New Roman" panose="02020603050405020304" pitchFamily="18" charset="0"/>
              </a:rPr>
              <a:t> The model underestimates sulfate about </a:t>
            </a:r>
            <a:r>
              <a:rPr kumimoji="0" lang="en-US" altLang="ko-KR" sz="1400" dirty="0" smtClean="0">
                <a:latin typeface="Times New Roman" panose="02020603050405020304" pitchFamily="18" charset="0"/>
                <a:cs typeface="Times New Roman" panose="02020603050405020304" pitchFamily="18" charset="0"/>
              </a:rPr>
              <a:t>6 </a:t>
            </a:r>
            <a:r>
              <a:rPr kumimoji="0" lang="en-US" altLang="ko-KR" sz="1400" dirty="0">
                <a:latin typeface="Times New Roman" panose="02020603050405020304" pitchFamily="18" charset="0"/>
                <a:ea typeface="맑은 고딕"/>
                <a:cs typeface="Times New Roman" panose="02020603050405020304" pitchFamily="18" charset="0"/>
              </a:rPr>
              <a:t>㎍/㎥</a:t>
            </a:r>
            <a:r>
              <a:rPr kumimoji="0" lang="en-US" altLang="ko-KR" sz="1400" dirty="0" smtClean="0">
                <a:latin typeface="Times New Roman" panose="02020603050405020304" pitchFamily="18" charset="0"/>
                <a:cs typeface="Times New Roman" panose="02020603050405020304" pitchFamily="18" charset="0"/>
              </a:rPr>
              <a:t> and unknown species underestimates </a:t>
            </a:r>
            <a:r>
              <a:rPr kumimoji="0" lang="en-US" altLang="ko-KR" sz="1400" dirty="0">
                <a:latin typeface="Times New Roman" panose="02020603050405020304" pitchFamily="18" charset="0"/>
                <a:cs typeface="Times New Roman" panose="02020603050405020304" pitchFamily="18" charset="0"/>
              </a:rPr>
              <a:t>about </a:t>
            </a:r>
            <a:r>
              <a:rPr kumimoji="0" lang="en-US" altLang="ko-KR" sz="1400" dirty="0" smtClean="0">
                <a:latin typeface="Times New Roman" panose="02020603050405020304" pitchFamily="18" charset="0"/>
                <a:cs typeface="Times New Roman" panose="02020603050405020304" pitchFamily="18" charset="0"/>
              </a:rPr>
              <a:t>11 </a:t>
            </a:r>
            <a:r>
              <a:rPr kumimoji="0" lang="en-US" altLang="ko-KR" sz="1400" dirty="0">
                <a:latin typeface="Times New Roman" panose="02020603050405020304" pitchFamily="18" charset="0"/>
                <a:ea typeface="맑은 고딕"/>
                <a:cs typeface="Times New Roman" panose="02020603050405020304" pitchFamily="18" charset="0"/>
              </a:rPr>
              <a:t>㎍/㎥ </a:t>
            </a:r>
            <a:endParaRPr kumimoji="0" lang="en-US" altLang="ko-KR" sz="1400" dirty="0" smtClean="0">
              <a:latin typeface="Times New Roman" panose="02020603050405020304" pitchFamily="18" charset="0"/>
              <a:cs typeface="Times New Roman" panose="02020603050405020304" pitchFamily="18" charset="0"/>
            </a:endParaRPr>
          </a:p>
          <a:p>
            <a:pPr>
              <a:lnSpc>
                <a:spcPct val="200000"/>
              </a:lnSpc>
            </a:pPr>
            <a:r>
              <a:rPr lang="en-US" altLang="ko-KR" sz="1800" dirty="0" err="1" smtClean="0">
                <a:latin typeface="Times New Roman" panose="02020603050405020304" pitchFamily="18" charset="0"/>
                <a:cs typeface="Times New Roman" panose="02020603050405020304" pitchFamily="18" charset="0"/>
              </a:rPr>
              <a:t>CAMx</a:t>
            </a:r>
            <a:r>
              <a:rPr lang="en-US" altLang="ko-KR" sz="1800" dirty="0" smtClean="0">
                <a:latin typeface="Times New Roman" panose="02020603050405020304" pitchFamily="18" charset="0"/>
                <a:cs typeface="Times New Roman" panose="02020603050405020304" pitchFamily="18" charset="0"/>
              </a:rPr>
              <a:t>/PSAT results show that the half of PM</a:t>
            </a:r>
            <a:r>
              <a:rPr lang="en-US" altLang="ko-KR" sz="1800" baseline="-25000" dirty="0" smtClean="0">
                <a:latin typeface="Times New Roman" panose="02020603050405020304" pitchFamily="18" charset="0"/>
                <a:cs typeface="Times New Roman" panose="02020603050405020304" pitchFamily="18" charset="0"/>
              </a:rPr>
              <a:t>2.5</a:t>
            </a:r>
            <a:r>
              <a:rPr lang="en-US" altLang="ko-KR" sz="1800" dirty="0" smtClean="0">
                <a:latin typeface="Times New Roman" panose="02020603050405020304" pitchFamily="18" charset="0"/>
                <a:cs typeface="Times New Roman" panose="02020603050405020304" pitchFamily="18" charset="0"/>
              </a:rPr>
              <a:t> concentrations are </a:t>
            </a:r>
            <a:r>
              <a:rPr lang="en-US" altLang="ko-KR" sz="1800" dirty="0">
                <a:latin typeface="Times New Roman" panose="02020603050405020304" pitchFamily="18" charset="0"/>
                <a:cs typeface="Times New Roman" panose="02020603050405020304" pitchFamily="18" charset="0"/>
              </a:rPr>
              <a:t>contributed </a:t>
            </a:r>
            <a:r>
              <a:rPr lang="en-US" altLang="ko-KR" sz="1800" dirty="0" smtClean="0">
                <a:latin typeface="Times New Roman" panose="02020603050405020304" pitchFamily="18" charset="0"/>
                <a:cs typeface="Times New Roman" panose="02020603050405020304" pitchFamily="18" charset="0"/>
              </a:rPr>
              <a:t>by China </a:t>
            </a:r>
            <a:r>
              <a:rPr lang="en-US" altLang="ko-KR" sz="1800" dirty="0">
                <a:latin typeface="Times New Roman" panose="02020603050405020304" pitchFamily="18" charset="0"/>
                <a:cs typeface="Times New Roman" panose="02020603050405020304" pitchFamily="18" charset="0"/>
              </a:rPr>
              <a:t>during </a:t>
            </a:r>
            <a:r>
              <a:rPr lang="en-US" altLang="ko-KR" sz="1800" dirty="0" smtClean="0">
                <a:latin typeface="Times New Roman" panose="02020603050405020304" pitchFamily="18" charset="0"/>
                <a:cs typeface="Times New Roman" panose="02020603050405020304" pitchFamily="18" charset="0"/>
              </a:rPr>
              <a:t>2014.</a:t>
            </a:r>
          </a:p>
          <a:p>
            <a:pPr>
              <a:lnSpc>
                <a:spcPct val="200000"/>
              </a:lnSpc>
            </a:pPr>
            <a:r>
              <a:rPr kumimoji="0" lang="en-US" altLang="ko-KR" sz="1800" dirty="0" smtClean="0">
                <a:latin typeface="Times New Roman" panose="02020603050405020304" pitchFamily="18" charset="0"/>
                <a:cs typeface="Times New Roman" panose="02020603050405020304" pitchFamily="18" charset="0"/>
              </a:rPr>
              <a:t>We derived emission scaling factors based on </a:t>
            </a:r>
            <a:r>
              <a:rPr kumimoji="0" lang="en-US" altLang="ko-KR" sz="1800" dirty="0" err="1" smtClean="0">
                <a:latin typeface="Times New Roman" panose="02020603050405020304" pitchFamily="18" charset="0"/>
                <a:cs typeface="Times New Roman" panose="02020603050405020304" pitchFamily="18" charset="0"/>
              </a:rPr>
              <a:t>CAMx</a:t>
            </a:r>
            <a:r>
              <a:rPr kumimoji="0" lang="en-US" altLang="ko-KR" sz="1800" dirty="0" smtClean="0">
                <a:latin typeface="Times New Roman" panose="02020603050405020304" pitchFamily="18" charset="0"/>
                <a:cs typeface="Times New Roman" panose="02020603050405020304" pitchFamily="18" charset="0"/>
              </a:rPr>
              <a:t>/PSAT results from high PM event case and applied to the annual simulation.</a:t>
            </a:r>
          </a:p>
          <a:p>
            <a:pPr>
              <a:lnSpc>
                <a:spcPct val="200000"/>
              </a:lnSpc>
            </a:pPr>
            <a:r>
              <a:rPr kumimoji="0" lang="en-US" altLang="ko-KR" sz="1800" dirty="0" smtClean="0">
                <a:latin typeface="Times New Roman" panose="02020603050405020304" pitchFamily="18" charset="0"/>
                <a:cs typeface="Times New Roman" panose="02020603050405020304" pitchFamily="18" charset="0"/>
              </a:rPr>
              <a:t>We showed emission revision for China SO</a:t>
            </a:r>
            <a:r>
              <a:rPr kumimoji="0" lang="en-US" altLang="ko-KR" sz="1800" baseline="-25000" dirty="0" smtClean="0">
                <a:latin typeface="Times New Roman" panose="02020603050405020304" pitchFamily="18" charset="0"/>
                <a:cs typeface="Times New Roman" panose="02020603050405020304" pitchFamily="18" charset="0"/>
              </a:rPr>
              <a:t>2</a:t>
            </a:r>
            <a:r>
              <a:rPr kumimoji="0" lang="en-US" altLang="ko-KR" sz="1800" dirty="0" smtClean="0">
                <a:latin typeface="Times New Roman" panose="02020603050405020304" pitchFamily="18" charset="0"/>
                <a:cs typeface="Times New Roman" panose="02020603050405020304" pitchFamily="18" charset="0"/>
              </a:rPr>
              <a:t> can improve PM forecasting accuracy in SMA.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7411"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7412"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7413"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17414"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9" name="직사각형 28"/>
          <p:cNvSpPr/>
          <p:nvPr/>
        </p:nvSpPr>
        <p:spPr>
          <a:xfrm>
            <a:off x="107504" y="6407617"/>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17418" name="TextBox 29"/>
          <p:cNvSpPr txBox="1">
            <a:spLocks noChangeArrowheads="1"/>
          </p:cNvSpPr>
          <p:nvPr/>
        </p:nvSpPr>
        <p:spPr bwMode="auto">
          <a:xfrm>
            <a:off x="7291388" y="6443663"/>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Ajou University</a:t>
            </a:r>
          </a:p>
          <a:p>
            <a:pPr algn="r"/>
            <a:r>
              <a:rPr kumimoji="0" lang="en-US" altLang="ko-KR" sz="1000" b="1">
                <a:solidFill>
                  <a:srgbClr val="0070C0"/>
                </a:solidFill>
                <a:latin typeface="Trebuchet MS" pitchFamily="34" charset="0"/>
              </a:rPr>
              <a:t>Environmental Engineering</a:t>
            </a:r>
            <a:endParaRPr kumimoji="0" lang="ko-KR" altLang="en-US" sz="1000" b="1">
              <a:solidFill>
                <a:srgbClr val="0070C0"/>
              </a:solidFill>
              <a:latin typeface="Trebuchet MS" pitchFamily="34" charset="0"/>
            </a:endParaRPr>
          </a:p>
        </p:txBody>
      </p:sp>
      <p:sp>
        <p:nvSpPr>
          <p:cNvPr id="17420" name="TextBox 19"/>
          <p:cNvSpPr txBox="1">
            <a:spLocks noChangeArrowheads="1"/>
          </p:cNvSpPr>
          <p:nvPr/>
        </p:nvSpPr>
        <p:spPr bwMode="auto">
          <a:xfrm>
            <a:off x="0" y="260350"/>
            <a:ext cx="8316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dirty="0">
                <a:solidFill>
                  <a:srgbClr val="0070C0"/>
                </a:solidFill>
                <a:latin typeface="Times New Roman" pitchFamily="18" charset="0"/>
                <a:ea typeface="HY울릉도B" pitchFamily="18" charset="-127"/>
                <a:cs typeface="Times New Roman" pitchFamily="18" charset="0"/>
              </a:rPr>
              <a:t>Future </a:t>
            </a:r>
            <a:r>
              <a:rPr kumimoji="0" lang="en-US" altLang="ko-KR" sz="3200" b="1" dirty="0" smtClean="0">
                <a:solidFill>
                  <a:srgbClr val="0070C0"/>
                </a:solidFill>
                <a:latin typeface="Times New Roman" pitchFamily="18" charset="0"/>
                <a:ea typeface="HY울릉도B" pitchFamily="18" charset="-127"/>
                <a:cs typeface="Times New Roman" pitchFamily="18" charset="0"/>
              </a:rPr>
              <a:t>Direction</a:t>
            </a:r>
            <a:endParaRPr kumimoji="0" lang="ko-KR" altLang="en-US" sz="3200" b="1" dirty="0">
              <a:solidFill>
                <a:srgbClr val="0070C0"/>
              </a:solidFill>
              <a:latin typeface="Times New Roman" pitchFamily="18" charset="0"/>
              <a:ea typeface="HY울릉도B" pitchFamily="18" charset="-127"/>
              <a:cs typeface="Times New Roman" pitchFamily="18" charset="0"/>
            </a:endParaRPr>
          </a:p>
        </p:txBody>
      </p:sp>
      <p:pic>
        <p:nvPicPr>
          <p:cNvPr id="17421" name="Picture 194" descr="캐치프레이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128588"/>
            <a:ext cx="974725" cy="919162"/>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7" name="직사각형 26"/>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17428" name="Content Placeholder 3"/>
          <p:cNvSpPr txBox="1">
            <a:spLocks/>
          </p:cNvSpPr>
          <p:nvPr/>
        </p:nvSpPr>
        <p:spPr bwMode="auto">
          <a:xfrm>
            <a:off x="179388" y="1098551"/>
            <a:ext cx="8632825" cy="393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맑은 고딕" pitchFamily="50" charset="-127"/>
                <a:ea typeface="맑은 고딕" pitchFamily="50" charset="-127"/>
              </a:defRPr>
            </a:lvl1pPr>
            <a:lvl2pPr>
              <a:spcBef>
                <a:spcPct val="20000"/>
              </a:spcBef>
              <a:buFont typeface="Arial" charset="0"/>
              <a:buChar char="–"/>
              <a:defRPr sz="2800">
                <a:solidFill>
                  <a:schemeClr val="tx1"/>
                </a:solidFill>
                <a:latin typeface="맑은 고딕" pitchFamily="50" charset="-127"/>
                <a:ea typeface="맑은 고딕" pitchFamily="50" charset="-127"/>
              </a:defRPr>
            </a:lvl2pPr>
            <a:lvl3pPr>
              <a:spcBef>
                <a:spcPct val="20000"/>
              </a:spcBef>
              <a:buFont typeface="Arial" charset="0"/>
              <a:buChar char="•"/>
              <a:defRPr sz="2400">
                <a:solidFill>
                  <a:schemeClr val="tx1"/>
                </a:solidFill>
                <a:latin typeface="맑은 고딕" pitchFamily="50" charset="-127"/>
                <a:ea typeface="맑은 고딕" pitchFamily="50" charset="-127"/>
              </a:defRPr>
            </a:lvl3pPr>
            <a:lvl4pPr>
              <a:spcBef>
                <a:spcPct val="20000"/>
              </a:spcBef>
              <a:buFont typeface="Arial" charset="0"/>
              <a:buChar char="–"/>
              <a:defRPr sz="2000">
                <a:solidFill>
                  <a:schemeClr val="tx1"/>
                </a:solidFill>
                <a:latin typeface="맑은 고딕" pitchFamily="50" charset="-127"/>
                <a:ea typeface="맑은 고딕" pitchFamily="50" charset="-127"/>
              </a:defRPr>
            </a:lvl4pPr>
            <a:lvl5pPr>
              <a:spcBef>
                <a:spcPct val="20000"/>
              </a:spcBef>
              <a:buFont typeface="Arial" charset="0"/>
              <a:buChar char="»"/>
              <a:defRPr sz="2000">
                <a:solidFill>
                  <a:schemeClr val="tx1"/>
                </a:solidFill>
                <a:latin typeface="맑은 고딕" pitchFamily="50" charset="-127"/>
                <a:ea typeface="맑은 고딕" pitchFamily="50" charset="-127"/>
              </a:defRPr>
            </a:lvl5pPr>
            <a:lvl6pPr fontAlgn="base">
              <a:spcBef>
                <a:spcPct val="20000"/>
              </a:spcBef>
              <a:spcAft>
                <a:spcPct val="0"/>
              </a:spcAft>
              <a:buFont typeface="Arial" charset="0"/>
              <a:buChar char="»"/>
              <a:defRPr sz="2000">
                <a:solidFill>
                  <a:schemeClr val="tx1"/>
                </a:solidFill>
                <a:latin typeface="맑은 고딕" pitchFamily="50" charset="-127"/>
                <a:ea typeface="맑은 고딕" pitchFamily="50" charset="-127"/>
              </a:defRPr>
            </a:lvl6pPr>
            <a:lvl7pPr fontAlgn="base">
              <a:spcBef>
                <a:spcPct val="20000"/>
              </a:spcBef>
              <a:spcAft>
                <a:spcPct val="0"/>
              </a:spcAft>
              <a:buFont typeface="Arial" charset="0"/>
              <a:buChar char="»"/>
              <a:defRPr sz="2000">
                <a:solidFill>
                  <a:schemeClr val="tx1"/>
                </a:solidFill>
                <a:latin typeface="맑은 고딕" pitchFamily="50" charset="-127"/>
                <a:ea typeface="맑은 고딕" pitchFamily="50" charset="-127"/>
              </a:defRPr>
            </a:lvl7pPr>
            <a:lvl8pPr fontAlgn="base">
              <a:spcBef>
                <a:spcPct val="20000"/>
              </a:spcBef>
              <a:spcAft>
                <a:spcPct val="0"/>
              </a:spcAft>
              <a:buFont typeface="Arial" charset="0"/>
              <a:buChar char="»"/>
              <a:defRPr sz="2000">
                <a:solidFill>
                  <a:schemeClr val="tx1"/>
                </a:solidFill>
                <a:latin typeface="맑은 고딕" pitchFamily="50" charset="-127"/>
                <a:ea typeface="맑은 고딕" pitchFamily="50" charset="-127"/>
              </a:defRPr>
            </a:lvl8pPr>
            <a:lvl9pPr fontAlgn="base">
              <a:spcBef>
                <a:spcPct val="20000"/>
              </a:spcBef>
              <a:spcAft>
                <a:spcPct val="0"/>
              </a:spcAft>
              <a:buFont typeface="Arial" charset="0"/>
              <a:buChar char="»"/>
              <a:defRPr sz="2000">
                <a:solidFill>
                  <a:schemeClr val="tx1"/>
                </a:solidFill>
                <a:latin typeface="맑은 고딕" pitchFamily="50" charset="-127"/>
                <a:ea typeface="맑은 고딕" pitchFamily="50" charset="-127"/>
              </a:defRPr>
            </a:lvl9pPr>
          </a:lstStyle>
          <a:p>
            <a:pPr>
              <a:lnSpc>
                <a:spcPct val="200000"/>
              </a:lnSpc>
            </a:pPr>
            <a:r>
              <a:rPr kumimoji="0" lang="en-US" altLang="ko-KR" sz="2400" dirty="0" smtClean="0">
                <a:latin typeface="Times New Roman" panose="02020603050405020304" pitchFamily="18" charset="0"/>
                <a:cs typeface="Times New Roman" panose="02020603050405020304" pitchFamily="18" charset="0"/>
              </a:rPr>
              <a:t>Extended model performance evaluation for areas outside of SMA, South Korea</a:t>
            </a:r>
          </a:p>
          <a:p>
            <a:pPr>
              <a:lnSpc>
                <a:spcPct val="200000"/>
              </a:lnSpc>
            </a:pPr>
            <a:r>
              <a:rPr kumimoji="0" lang="en-US" altLang="ko-KR" sz="2400" dirty="0" smtClean="0">
                <a:latin typeface="Times New Roman" panose="02020603050405020304" pitchFamily="18" charset="0"/>
                <a:cs typeface="Times New Roman" panose="02020603050405020304" pitchFamily="18" charset="0"/>
              </a:rPr>
              <a:t>Statistical approach to derive emission scaling factor such as least square method</a:t>
            </a:r>
          </a:p>
          <a:p>
            <a:pPr lvl="1">
              <a:lnSpc>
                <a:spcPct val="200000"/>
              </a:lnSpc>
            </a:pPr>
            <a:r>
              <a:rPr kumimoji="0" lang="en-US" altLang="ko-KR" sz="2000" dirty="0" smtClean="0">
                <a:latin typeface="Times New Roman" panose="02020603050405020304" pitchFamily="18" charset="0"/>
                <a:cs typeface="Times New Roman" panose="02020603050405020304" pitchFamily="18" charset="0"/>
              </a:rPr>
              <a:t> Scaling factors reflecting spatial and temporal variability  </a:t>
            </a:r>
            <a:endParaRPr kumimoji="0" lang="en-US" altLang="ko-KR" sz="2000" dirty="0">
              <a:latin typeface="Times New Roman" panose="02020603050405020304" pitchFamily="18" charset="0"/>
              <a:cs typeface="Times New Roman" panose="02020603050405020304" pitchFamily="18" charset="0"/>
            </a:endParaRPr>
          </a:p>
        </p:txBody>
      </p:sp>
      <p:sp>
        <p:nvSpPr>
          <p:cNvPr id="15" name="TextBox 19"/>
          <p:cNvSpPr txBox="1">
            <a:spLocks noChangeArrowheads="1"/>
          </p:cNvSpPr>
          <p:nvPr/>
        </p:nvSpPr>
        <p:spPr bwMode="auto">
          <a:xfrm>
            <a:off x="359543" y="5877272"/>
            <a:ext cx="831691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dirty="0" smtClean="0">
                <a:solidFill>
                  <a:srgbClr val="0070C0"/>
                </a:solidFill>
                <a:latin typeface="Times New Roman" pitchFamily="18" charset="0"/>
                <a:ea typeface="HY울릉도B" pitchFamily="18" charset="-127"/>
                <a:cs typeface="Times New Roman" pitchFamily="18" charset="0"/>
              </a:rPr>
              <a:t>Thank you</a:t>
            </a:r>
          </a:p>
          <a:p>
            <a:pPr algn="ctr"/>
            <a:r>
              <a:rPr kumimoji="0" lang="en-US" altLang="ko-KR" sz="2000" b="1" dirty="0" smtClean="0">
                <a:latin typeface="Times New Roman" pitchFamily="18" charset="0"/>
                <a:ea typeface="HY울릉도B" pitchFamily="18" charset="-127"/>
                <a:cs typeface="Times New Roman" pitchFamily="18" charset="0"/>
              </a:rPr>
              <a:t>Email : again1210@ajou.ac.kr</a:t>
            </a:r>
            <a:endParaRPr kumimoji="0" lang="ko-KR" altLang="en-US" sz="2000" b="1" dirty="0">
              <a:latin typeface="Times New Roman" pitchFamily="18" charset="0"/>
              <a:ea typeface="HY울릉도B" pitchFamily="18" charset="-127"/>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3075"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3076"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3077"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3078"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9" name="직사각형 28"/>
          <p:cNvSpPr/>
          <p:nvPr/>
        </p:nvSpPr>
        <p:spPr>
          <a:xfrm>
            <a:off x="107504" y="6407617"/>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3082" name="TextBox 29"/>
          <p:cNvSpPr txBox="1">
            <a:spLocks noChangeArrowheads="1"/>
          </p:cNvSpPr>
          <p:nvPr/>
        </p:nvSpPr>
        <p:spPr bwMode="auto">
          <a:xfrm>
            <a:off x="7291388" y="6443663"/>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Ajou University</a:t>
            </a:r>
          </a:p>
          <a:p>
            <a:pPr algn="r"/>
            <a:r>
              <a:rPr kumimoji="0" lang="en-US" altLang="ko-KR" sz="1000" b="1">
                <a:solidFill>
                  <a:srgbClr val="0070C0"/>
                </a:solidFill>
                <a:latin typeface="Trebuchet MS" pitchFamily="34" charset="0"/>
              </a:rPr>
              <a:t>Environmental Engineering</a:t>
            </a:r>
            <a:endParaRPr kumimoji="0" lang="ko-KR" altLang="en-US" sz="1000" b="1">
              <a:solidFill>
                <a:srgbClr val="0070C0"/>
              </a:solidFill>
              <a:latin typeface="Trebuchet MS" pitchFamily="34" charset="0"/>
            </a:endParaRPr>
          </a:p>
        </p:txBody>
      </p:sp>
      <p:sp>
        <p:nvSpPr>
          <p:cNvPr id="18" name="슬라이드 번호 개체 틀 2"/>
          <p:cNvSpPr>
            <a:spLocks noGrp="1"/>
          </p:cNvSpPr>
          <p:nvPr>
            <p:ph type="sldNum" sz="quarter" idx="12"/>
          </p:nvPr>
        </p:nvSpPr>
        <p:spPr>
          <a:xfrm>
            <a:off x="20638" y="6505575"/>
            <a:ext cx="1238250" cy="338138"/>
          </a:xfrm>
        </p:spPr>
        <p:txBody>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hangingPunct="0">
              <a:spcBef>
                <a:spcPct val="0"/>
              </a:spcBef>
              <a:spcAft>
                <a:spcPct val="0"/>
              </a:spcAft>
              <a:defRPr kumimoji="1" sz="2400">
                <a:solidFill>
                  <a:schemeClr val="tx1"/>
                </a:solidFill>
                <a:latin typeface="굴림" charset="-127"/>
                <a:ea typeface="굴림" charset="-127"/>
              </a:defRPr>
            </a:lvl6pPr>
            <a:lvl7pPr marL="2971800" indent="-228600" eaLnBrk="0" fontAlgn="base" hangingPunct="0">
              <a:spcBef>
                <a:spcPct val="0"/>
              </a:spcBef>
              <a:spcAft>
                <a:spcPct val="0"/>
              </a:spcAft>
              <a:defRPr kumimoji="1" sz="2400">
                <a:solidFill>
                  <a:schemeClr val="tx1"/>
                </a:solidFill>
                <a:latin typeface="굴림" charset="-127"/>
                <a:ea typeface="굴림" charset="-127"/>
              </a:defRPr>
            </a:lvl7pPr>
            <a:lvl8pPr marL="3429000" indent="-228600" eaLnBrk="0" fontAlgn="base" hangingPunct="0">
              <a:spcBef>
                <a:spcPct val="0"/>
              </a:spcBef>
              <a:spcAft>
                <a:spcPct val="0"/>
              </a:spcAft>
              <a:defRPr kumimoji="1" sz="2400">
                <a:solidFill>
                  <a:schemeClr val="tx1"/>
                </a:solidFill>
                <a:latin typeface="굴림" charset="-127"/>
                <a:ea typeface="굴림" charset="-127"/>
              </a:defRPr>
            </a:lvl8pPr>
            <a:lvl9pPr marL="3886200" indent="-228600" eaLnBrk="0" fontAlgn="base" hangingPunct="0">
              <a:spcBef>
                <a:spcPct val="0"/>
              </a:spcBef>
              <a:spcAft>
                <a:spcPct val="0"/>
              </a:spcAft>
              <a:defRPr kumimoji="1" sz="2400">
                <a:solidFill>
                  <a:schemeClr val="tx1"/>
                </a:solidFill>
                <a:latin typeface="굴림" charset="-127"/>
                <a:ea typeface="굴림" charset="-127"/>
              </a:defRPr>
            </a:lvl9pPr>
          </a:lstStyle>
          <a:p>
            <a:pPr algn="l" eaLnBrk="1" hangingPunct="1">
              <a:defRPr/>
            </a:pPr>
            <a:fld id="{7F44BD94-0C9C-4E01-B0F5-28B38298D31B}" type="slidenum">
              <a:rPr lang="en-US" altLang="ko-KR" sz="1600" b="1" i="1" smtClean="0">
                <a:solidFill>
                  <a:schemeClr val="bg1">
                    <a:lumMod val="50000"/>
                  </a:schemeClr>
                </a:solidFill>
                <a:latin typeface="Trebuchet MS" pitchFamily="34" charset="0"/>
                <a:cs typeface="Times New Roman" pitchFamily="18" charset="0"/>
              </a:rPr>
              <a:pPr algn="l" eaLnBrk="1" hangingPunct="1">
                <a:defRPr/>
              </a:pPr>
              <a:t>2</a:t>
            </a:fld>
            <a:r>
              <a:rPr lang="en-US" altLang="ko-KR" sz="1600" b="1" i="1" dirty="0" smtClean="0">
                <a:solidFill>
                  <a:schemeClr val="bg1">
                    <a:lumMod val="50000"/>
                  </a:schemeClr>
                </a:solidFill>
                <a:latin typeface="Trebuchet MS" pitchFamily="34" charset="0"/>
                <a:cs typeface="Times New Roman" pitchFamily="18" charset="0"/>
              </a:rPr>
              <a:t>/16</a:t>
            </a:r>
          </a:p>
        </p:txBody>
      </p:sp>
      <p:sp>
        <p:nvSpPr>
          <p:cNvPr id="3084" name="TextBox 19"/>
          <p:cNvSpPr txBox="1">
            <a:spLocks noChangeArrowheads="1"/>
          </p:cNvSpPr>
          <p:nvPr/>
        </p:nvSpPr>
        <p:spPr bwMode="auto">
          <a:xfrm>
            <a:off x="0" y="260350"/>
            <a:ext cx="8316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a:solidFill>
                  <a:srgbClr val="0070C0"/>
                </a:solidFill>
                <a:latin typeface="Times New Roman" pitchFamily="18" charset="0"/>
                <a:ea typeface="HY울릉도B" pitchFamily="18" charset="-127"/>
                <a:cs typeface="Times New Roman" pitchFamily="18" charset="0"/>
              </a:rPr>
              <a:t>Background – PM</a:t>
            </a:r>
            <a:r>
              <a:rPr kumimoji="0" lang="en-US" altLang="ko-KR" sz="3200" b="1" baseline="-25000">
                <a:solidFill>
                  <a:srgbClr val="0070C0"/>
                </a:solidFill>
                <a:latin typeface="Times New Roman" pitchFamily="18" charset="0"/>
                <a:ea typeface="HY울릉도B" pitchFamily="18" charset="-127"/>
                <a:cs typeface="Times New Roman" pitchFamily="18" charset="0"/>
              </a:rPr>
              <a:t>10</a:t>
            </a:r>
            <a:r>
              <a:rPr kumimoji="0" lang="en-US" altLang="ko-KR" sz="3200" b="1">
                <a:solidFill>
                  <a:srgbClr val="0070C0"/>
                </a:solidFill>
                <a:latin typeface="Times New Roman" pitchFamily="18" charset="0"/>
                <a:ea typeface="HY울릉도B" pitchFamily="18" charset="-127"/>
                <a:cs typeface="Times New Roman" pitchFamily="18" charset="0"/>
              </a:rPr>
              <a:t> Transport</a:t>
            </a:r>
            <a:endParaRPr kumimoji="0" lang="ko-KR" altLang="en-US" sz="3200" b="1">
              <a:solidFill>
                <a:srgbClr val="0070C0"/>
              </a:solidFill>
              <a:latin typeface="Times New Roman" pitchFamily="18" charset="0"/>
              <a:ea typeface="HY울릉도B" pitchFamily="18" charset="-127"/>
              <a:cs typeface="Times New Roman" pitchFamily="18" charset="0"/>
            </a:endParaRPr>
          </a:p>
        </p:txBody>
      </p:sp>
      <p:pic>
        <p:nvPicPr>
          <p:cNvPr id="3085" name="Picture 194" descr="캐치프레이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128588"/>
            <a:ext cx="974725" cy="919162"/>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pic>
        <p:nvPicPr>
          <p:cNvPr id="3089" name="Picture 2" descr="C:\Users\Cbae\Documents\카카오톡 받은 파일\test.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1550" y="935038"/>
            <a:ext cx="72104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직사각형 14"/>
          <p:cNvSpPr/>
          <p:nvPr/>
        </p:nvSpPr>
        <p:spPr>
          <a:xfrm>
            <a:off x="250825" y="5451475"/>
            <a:ext cx="8642350" cy="923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285750" indent="-285750" fontAlgn="auto">
              <a:lnSpc>
                <a:spcPct val="150000"/>
              </a:lnSpc>
              <a:spcBef>
                <a:spcPts val="0"/>
              </a:spcBef>
              <a:spcAft>
                <a:spcPts val="0"/>
              </a:spcAft>
              <a:buFont typeface="Arial" panose="020B0604020202020204" pitchFamily="34" charset="0"/>
              <a:buChar char="•"/>
              <a:defRPr/>
            </a:pPr>
            <a:r>
              <a:rPr kumimoji="0" lang="en-US" altLang="ko-KR" b="1" dirty="0">
                <a:solidFill>
                  <a:schemeClr val="tx1"/>
                </a:solidFill>
                <a:latin typeface="Times New Roman" panose="02020603050405020304" pitchFamily="18" charset="0"/>
                <a:cs typeface="Times New Roman" panose="02020603050405020304" pitchFamily="18" charset="0"/>
              </a:rPr>
              <a:t>High </a:t>
            </a:r>
            <a:r>
              <a:rPr kumimoji="0" lang="en-US" altLang="ko-KR" b="1" dirty="0" smtClean="0">
                <a:solidFill>
                  <a:schemeClr val="tx1"/>
                </a:solidFill>
                <a:latin typeface="Times New Roman" panose="02020603050405020304" pitchFamily="18" charset="0"/>
                <a:cs typeface="Times New Roman" panose="02020603050405020304" pitchFamily="18" charset="0"/>
              </a:rPr>
              <a:t>PM event </a:t>
            </a:r>
            <a:r>
              <a:rPr kumimoji="0" lang="en-US" altLang="ko-KR" b="1" dirty="0">
                <a:solidFill>
                  <a:schemeClr val="tx1"/>
                </a:solidFill>
                <a:latin typeface="Times New Roman" panose="02020603050405020304" pitchFamily="18" charset="0"/>
                <a:cs typeface="Times New Roman" panose="02020603050405020304" pitchFamily="18" charset="0"/>
              </a:rPr>
              <a:t>is </a:t>
            </a:r>
            <a:r>
              <a:rPr kumimoji="0" lang="en-US" altLang="ko-KR" b="1" dirty="0" smtClean="0">
                <a:solidFill>
                  <a:schemeClr val="tx1"/>
                </a:solidFill>
                <a:latin typeface="Times New Roman" panose="02020603050405020304" pitchFamily="18" charset="0"/>
                <a:cs typeface="Times New Roman" panose="02020603050405020304" pitchFamily="18" charset="0"/>
              </a:rPr>
              <a:t>a big public health concern in </a:t>
            </a:r>
            <a:r>
              <a:rPr kumimoji="0" lang="en-US" altLang="ko-KR" b="1" dirty="0">
                <a:solidFill>
                  <a:schemeClr val="tx1"/>
                </a:solidFill>
                <a:latin typeface="Times New Roman" panose="02020603050405020304" pitchFamily="18" charset="0"/>
                <a:cs typeface="Times New Roman" panose="02020603050405020304" pitchFamily="18" charset="0"/>
              </a:rPr>
              <a:t>South </a:t>
            </a:r>
            <a:r>
              <a:rPr kumimoji="0" lang="en-US" altLang="ko-KR" b="1" dirty="0" smtClean="0">
                <a:solidFill>
                  <a:schemeClr val="tx1"/>
                </a:solidFill>
                <a:latin typeface="Times New Roman" panose="02020603050405020304" pitchFamily="18" charset="0"/>
                <a:cs typeface="Times New Roman" panose="02020603050405020304" pitchFamily="18" charset="0"/>
              </a:rPr>
              <a:t>Korea.</a:t>
            </a:r>
            <a:endParaRPr kumimoji="0" lang="en-US" altLang="ko-KR" b="1" dirty="0">
              <a:solidFill>
                <a:schemeClr val="tx1"/>
              </a:solidFill>
              <a:latin typeface="Times New Roman" panose="02020603050405020304" pitchFamily="18" charset="0"/>
              <a:cs typeface="Times New Roman" panose="02020603050405020304" pitchFamily="18" charset="0"/>
            </a:endParaRPr>
          </a:p>
          <a:p>
            <a:pPr marL="285750" indent="-285750" fontAlgn="auto">
              <a:lnSpc>
                <a:spcPct val="150000"/>
              </a:lnSpc>
              <a:spcBef>
                <a:spcPts val="0"/>
              </a:spcBef>
              <a:spcAft>
                <a:spcPts val="0"/>
              </a:spcAft>
              <a:buFont typeface="Arial" panose="020B0604020202020204" pitchFamily="34" charset="0"/>
              <a:buChar char="•"/>
              <a:defRPr/>
            </a:pPr>
            <a:r>
              <a:rPr kumimoji="0" lang="en-US" altLang="ko-KR" b="1" dirty="0">
                <a:solidFill>
                  <a:schemeClr val="tx1"/>
                </a:solidFill>
                <a:latin typeface="Times New Roman" panose="02020603050405020304" pitchFamily="18" charset="0"/>
                <a:cs typeface="Times New Roman" panose="02020603050405020304" pitchFamily="18" charset="0"/>
              </a:rPr>
              <a:t>Air quality forecasting </a:t>
            </a:r>
            <a:r>
              <a:rPr kumimoji="0" lang="en-US" altLang="ko-KR" b="1" dirty="0" smtClean="0">
                <a:solidFill>
                  <a:schemeClr val="tx1"/>
                </a:solidFill>
                <a:latin typeface="Times New Roman" panose="02020603050405020304" pitchFamily="18" charset="0"/>
                <a:cs typeface="Times New Roman" panose="02020603050405020304" pitchFamily="18" charset="0"/>
              </a:rPr>
              <a:t>system is developed </a:t>
            </a:r>
            <a:r>
              <a:rPr kumimoji="0" lang="en-US" altLang="ko-KR" b="1" dirty="0">
                <a:solidFill>
                  <a:schemeClr val="tx1"/>
                </a:solidFill>
                <a:latin typeface="Times New Roman" panose="02020603050405020304" pitchFamily="18" charset="0"/>
                <a:cs typeface="Times New Roman" panose="02020603050405020304" pitchFamily="18" charset="0"/>
              </a:rPr>
              <a:t>to protect public </a:t>
            </a:r>
            <a:r>
              <a:rPr kumimoji="0" lang="en-US" altLang="ko-KR" b="1" dirty="0" smtClean="0">
                <a:solidFill>
                  <a:schemeClr val="tx1"/>
                </a:solidFill>
                <a:latin typeface="Times New Roman" panose="02020603050405020304" pitchFamily="18" charset="0"/>
                <a:cs typeface="Times New Roman" panose="02020603050405020304" pitchFamily="18" charset="0"/>
              </a:rPr>
              <a:t>health.</a:t>
            </a:r>
            <a:endParaRPr kumimoji="0" lang="en-US" altLang="ko-KR" b="1" dirty="0">
              <a:solidFill>
                <a:schemeClr val="tx1"/>
              </a:solidFill>
              <a:latin typeface="Times New Roman" panose="02020603050405020304" pitchFamily="18" charset="0"/>
              <a:cs typeface="Times New Roman" panose="02020603050405020304" pitchFamily="18" charset="0"/>
            </a:endParaRPr>
          </a:p>
        </p:txBody>
      </p:sp>
      <p:sp>
        <p:nvSpPr>
          <p:cNvPr id="27" name="직사각형 26"/>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3" name="타원 2"/>
          <p:cNvSpPr/>
          <p:nvPr/>
        </p:nvSpPr>
        <p:spPr>
          <a:xfrm>
            <a:off x="4356100" y="3500438"/>
            <a:ext cx="576263"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p>
        </p:txBody>
      </p:sp>
      <p:sp>
        <p:nvSpPr>
          <p:cNvPr id="3095" name="TextBox 16"/>
          <p:cNvSpPr txBox="1">
            <a:spLocks noChangeArrowheads="1"/>
          </p:cNvSpPr>
          <p:nvPr/>
        </p:nvSpPr>
        <p:spPr bwMode="auto">
          <a:xfrm>
            <a:off x="7488238" y="5064125"/>
            <a:ext cx="828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nSpc>
                <a:spcPct val="150000"/>
              </a:lnSpc>
            </a:pPr>
            <a:r>
              <a:rPr kumimoji="0" lang="en-US" altLang="ko-KR" sz="1200" b="1">
                <a:cs typeface="Times New Roman" pitchFamily="18" charset="0"/>
              </a:rPr>
              <a:t>(㎍/㎥)</a:t>
            </a:r>
            <a:endParaRPr kumimoji="0" lang="en-US" altLang="ko-KR" sz="12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4099"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4100"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4101"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4102"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9" name="직사각형 28"/>
          <p:cNvSpPr/>
          <p:nvPr/>
        </p:nvSpPr>
        <p:spPr>
          <a:xfrm>
            <a:off x="107504" y="6407617"/>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4106" name="TextBox 29"/>
          <p:cNvSpPr txBox="1">
            <a:spLocks noChangeArrowheads="1"/>
          </p:cNvSpPr>
          <p:nvPr/>
        </p:nvSpPr>
        <p:spPr bwMode="auto">
          <a:xfrm>
            <a:off x="7291388" y="6443663"/>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Ajou University</a:t>
            </a:r>
          </a:p>
          <a:p>
            <a:pPr algn="r"/>
            <a:r>
              <a:rPr kumimoji="0" lang="en-US" altLang="ko-KR" sz="1000" b="1">
                <a:solidFill>
                  <a:srgbClr val="0070C0"/>
                </a:solidFill>
                <a:latin typeface="Trebuchet MS" pitchFamily="34" charset="0"/>
              </a:rPr>
              <a:t>Environmental Engineering</a:t>
            </a:r>
            <a:endParaRPr kumimoji="0" lang="ko-KR" altLang="en-US" sz="1000" b="1">
              <a:solidFill>
                <a:srgbClr val="0070C0"/>
              </a:solidFill>
              <a:latin typeface="Trebuchet MS" pitchFamily="34" charset="0"/>
            </a:endParaRPr>
          </a:p>
        </p:txBody>
      </p:sp>
      <p:sp>
        <p:nvSpPr>
          <p:cNvPr id="18" name="슬라이드 번호 개체 틀 2"/>
          <p:cNvSpPr>
            <a:spLocks noGrp="1"/>
          </p:cNvSpPr>
          <p:nvPr>
            <p:ph type="sldNum" sz="quarter" idx="12"/>
          </p:nvPr>
        </p:nvSpPr>
        <p:spPr>
          <a:xfrm>
            <a:off x="20638" y="6505575"/>
            <a:ext cx="1238250" cy="338138"/>
          </a:xfrm>
        </p:spPr>
        <p:txBody>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hangingPunct="0">
              <a:spcBef>
                <a:spcPct val="0"/>
              </a:spcBef>
              <a:spcAft>
                <a:spcPct val="0"/>
              </a:spcAft>
              <a:defRPr kumimoji="1" sz="2400">
                <a:solidFill>
                  <a:schemeClr val="tx1"/>
                </a:solidFill>
                <a:latin typeface="굴림" charset="-127"/>
                <a:ea typeface="굴림" charset="-127"/>
              </a:defRPr>
            </a:lvl6pPr>
            <a:lvl7pPr marL="2971800" indent="-228600" eaLnBrk="0" fontAlgn="base" hangingPunct="0">
              <a:spcBef>
                <a:spcPct val="0"/>
              </a:spcBef>
              <a:spcAft>
                <a:spcPct val="0"/>
              </a:spcAft>
              <a:defRPr kumimoji="1" sz="2400">
                <a:solidFill>
                  <a:schemeClr val="tx1"/>
                </a:solidFill>
                <a:latin typeface="굴림" charset="-127"/>
                <a:ea typeface="굴림" charset="-127"/>
              </a:defRPr>
            </a:lvl7pPr>
            <a:lvl8pPr marL="3429000" indent="-228600" eaLnBrk="0" fontAlgn="base" hangingPunct="0">
              <a:spcBef>
                <a:spcPct val="0"/>
              </a:spcBef>
              <a:spcAft>
                <a:spcPct val="0"/>
              </a:spcAft>
              <a:defRPr kumimoji="1" sz="2400">
                <a:solidFill>
                  <a:schemeClr val="tx1"/>
                </a:solidFill>
                <a:latin typeface="굴림" charset="-127"/>
                <a:ea typeface="굴림" charset="-127"/>
              </a:defRPr>
            </a:lvl8pPr>
            <a:lvl9pPr marL="3886200" indent="-228600" eaLnBrk="0" fontAlgn="base" hangingPunct="0">
              <a:spcBef>
                <a:spcPct val="0"/>
              </a:spcBef>
              <a:spcAft>
                <a:spcPct val="0"/>
              </a:spcAft>
              <a:defRPr kumimoji="1" sz="2400">
                <a:solidFill>
                  <a:schemeClr val="tx1"/>
                </a:solidFill>
                <a:latin typeface="굴림" charset="-127"/>
                <a:ea typeface="굴림" charset="-127"/>
              </a:defRPr>
            </a:lvl9pPr>
          </a:lstStyle>
          <a:p>
            <a:pPr algn="l" eaLnBrk="1" hangingPunct="1">
              <a:defRPr/>
            </a:pPr>
            <a:fld id="{EC25B98B-1B6F-4D26-99C6-C726079EC37A}" type="slidenum">
              <a:rPr lang="en-US" altLang="ko-KR" sz="1600" b="1" i="1" smtClean="0">
                <a:solidFill>
                  <a:schemeClr val="bg1">
                    <a:lumMod val="50000"/>
                  </a:schemeClr>
                </a:solidFill>
                <a:latin typeface="Trebuchet MS" pitchFamily="34" charset="0"/>
                <a:cs typeface="Times New Roman" pitchFamily="18" charset="0"/>
              </a:rPr>
              <a:pPr algn="l" eaLnBrk="1" hangingPunct="1">
                <a:defRPr/>
              </a:pPr>
              <a:t>3</a:t>
            </a:fld>
            <a:r>
              <a:rPr lang="en-US" altLang="ko-KR" sz="1600" b="1" i="1" dirty="0" smtClean="0">
                <a:solidFill>
                  <a:schemeClr val="bg1">
                    <a:lumMod val="50000"/>
                  </a:schemeClr>
                </a:solidFill>
                <a:latin typeface="Trebuchet MS" pitchFamily="34" charset="0"/>
                <a:cs typeface="Times New Roman" pitchFamily="18" charset="0"/>
              </a:rPr>
              <a:t>/16</a:t>
            </a:r>
          </a:p>
        </p:txBody>
      </p:sp>
      <p:sp>
        <p:nvSpPr>
          <p:cNvPr id="4108" name="TextBox 37"/>
          <p:cNvSpPr txBox="1">
            <a:spLocks noChangeArrowheads="1"/>
          </p:cNvSpPr>
          <p:nvPr/>
        </p:nvSpPr>
        <p:spPr bwMode="auto">
          <a:xfrm>
            <a:off x="395288" y="1052513"/>
            <a:ext cx="82804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nSpc>
                <a:spcPct val="150000"/>
              </a:lnSpc>
              <a:buFont typeface="Arial" charset="0"/>
              <a:buChar char="•"/>
            </a:pPr>
            <a:r>
              <a:rPr kumimoji="0" lang="en-US" altLang="ko-KR" b="1" dirty="0" smtClean="0">
                <a:latin typeface="Times New Roman" pitchFamily="18" charset="0"/>
                <a:cs typeface="Times New Roman" pitchFamily="18" charset="0"/>
              </a:rPr>
              <a:t>The IMAQS/K(</a:t>
            </a:r>
            <a:r>
              <a:rPr lang="en-US" altLang="ko-KR" b="1" dirty="0">
                <a:latin typeface="Times New Roman" panose="02020603050405020304" pitchFamily="18" charset="0"/>
                <a:cs typeface="Times New Roman" panose="02020603050405020304" pitchFamily="18" charset="0"/>
              </a:rPr>
              <a:t>Integrated Multidimensional Air Quality System for Korea</a:t>
            </a:r>
            <a:r>
              <a:rPr kumimoji="0" lang="en-US" altLang="ko-KR" b="1" dirty="0" smtClean="0">
                <a:latin typeface="Times New Roman" pitchFamily="18" charset="0"/>
                <a:cs typeface="Times New Roman" pitchFamily="18" charset="0"/>
              </a:rPr>
              <a:t> ) has </a:t>
            </a:r>
            <a:r>
              <a:rPr kumimoji="0" lang="en-US" altLang="ko-KR" b="1" dirty="0">
                <a:latin typeface="Times New Roman" pitchFamily="18" charset="0"/>
                <a:cs typeface="Times New Roman" pitchFamily="18" charset="0"/>
              </a:rPr>
              <a:t>been </a:t>
            </a:r>
            <a:r>
              <a:rPr kumimoji="0" lang="en-US" altLang="ko-KR" b="1" dirty="0" smtClean="0">
                <a:latin typeface="Times New Roman" pitchFamily="18" charset="0"/>
                <a:cs typeface="Times New Roman" pitchFamily="18" charset="0"/>
              </a:rPr>
              <a:t>operated </a:t>
            </a:r>
            <a:r>
              <a:rPr kumimoji="0" lang="en-US" altLang="ko-KR" b="1" dirty="0">
                <a:latin typeface="Times New Roman" pitchFamily="18" charset="0"/>
                <a:cs typeface="Times New Roman" pitchFamily="18" charset="0"/>
              </a:rPr>
              <a:t>since May 2012, to provide regional air quality forecast over Northeast Asia (27-km), South Korea (9-km), and over the Seoul Metropolitan Area (SMA, </a:t>
            </a:r>
            <a:r>
              <a:rPr kumimoji="0" lang="en-US" altLang="ko-KR" b="1" dirty="0" smtClean="0">
                <a:latin typeface="Times New Roman" pitchFamily="18" charset="0"/>
                <a:cs typeface="Times New Roman" pitchFamily="18" charset="0"/>
              </a:rPr>
              <a:t>3-km).</a:t>
            </a:r>
            <a:endParaRPr kumimoji="0" lang="en-US" altLang="ko-KR" b="1" dirty="0">
              <a:latin typeface="Times New Roman" pitchFamily="18" charset="0"/>
              <a:cs typeface="Times New Roman" pitchFamily="18" charset="0"/>
            </a:endParaRPr>
          </a:p>
          <a:p>
            <a:pPr>
              <a:lnSpc>
                <a:spcPct val="150000"/>
              </a:lnSpc>
              <a:buFont typeface="Arial" charset="0"/>
              <a:buChar char="•"/>
            </a:pPr>
            <a:r>
              <a:rPr kumimoji="0" lang="en-US" altLang="ko-KR" b="1" dirty="0">
                <a:latin typeface="Times New Roman" pitchFamily="18" charset="0"/>
                <a:cs typeface="Times New Roman" pitchFamily="18" charset="0"/>
              </a:rPr>
              <a:t>Targeted pollutants : PM</a:t>
            </a:r>
            <a:r>
              <a:rPr kumimoji="0" lang="en-US" altLang="ko-KR" b="1" baseline="-25000" dirty="0">
                <a:latin typeface="Times New Roman" pitchFamily="18" charset="0"/>
                <a:cs typeface="Times New Roman" pitchFamily="18" charset="0"/>
              </a:rPr>
              <a:t>10</a:t>
            </a:r>
            <a:r>
              <a:rPr kumimoji="0" lang="en-US" altLang="ko-KR" b="1" dirty="0">
                <a:latin typeface="Times New Roman" pitchFamily="18" charset="0"/>
                <a:cs typeface="Times New Roman" pitchFamily="18" charset="0"/>
              </a:rPr>
              <a:t>, </a:t>
            </a:r>
            <a:r>
              <a:rPr kumimoji="0" lang="en-US" altLang="ko-KR" b="1" dirty="0" smtClean="0">
                <a:latin typeface="Times New Roman" pitchFamily="18" charset="0"/>
                <a:cs typeface="Times New Roman" pitchFamily="18" charset="0"/>
              </a:rPr>
              <a:t>PM</a:t>
            </a:r>
            <a:r>
              <a:rPr kumimoji="0" lang="en-US" altLang="ko-KR" b="1" baseline="-25000" dirty="0" smtClean="0">
                <a:latin typeface="Times New Roman" pitchFamily="18" charset="0"/>
                <a:cs typeface="Times New Roman" pitchFamily="18" charset="0"/>
              </a:rPr>
              <a:t>2.5</a:t>
            </a:r>
            <a:r>
              <a:rPr kumimoji="0" lang="en-US" altLang="ko-KR" b="1" dirty="0" smtClean="0">
                <a:latin typeface="Times New Roman" pitchFamily="18" charset="0"/>
                <a:cs typeface="Times New Roman" pitchFamily="18" charset="0"/>
              </a:rPr>
              <a:t> (</a:t>
            </a:r>
            <a:r>
              <a:rPr kumimoji="0" lang="en-US" altLang="ko-KR" b="1" dirty="0">
                <a:latin typeface="Times New Roman" pitchFamily="18" charset="0"/>
                <a:cs typeface="Times New Roman" pitchFamily="18" charset="0"/>
              </a:rPr>
              <a:t>daily mean), </a:t>
            </a:r>
            <a:r>
              <a:rPr kumimoji="0" lang="en-US" altLang="ko-KR" b="1" dirty="0" smtClean="0">
                <a:latin typeface="Times New Roman" pitchFamily="18" charset="0"/>
                <a:cs typeface="Times New Roman" pitchFamily="18" charset="0"/>
              </a:rPr>
              <a:t>O</a:t>
            </a:r>
            <a:r>
              <a:rPr kumimoji="0" lang="en-US" altLang="ko-KR" b="1" baseline="-25000" dirty="0" smtClean="0">
                <a:latin typeface="Times New Roman" pitchFamily="18" charset="0"/>
                <a:cs typeface="Times New Roman" pitchFamily="18" charset="0"/>
              </a:rPr>
              <a:t>3</a:t>
            </a:r>
            <a:r>
              <a:rPr kumimoji="0" lang="en-US" altLang="ko-KR" b="1" dirty="0" smtClean="0">
                <a:latin typeface="Times New Roman" pitchFamily="18" charset="0"/>
                <a:cs typeface="Times New Roman" pitchFamily="18" charset="0"/>
              </a:rPr>
              <a:t> (daily </a:t>
            </a:r>
            <a:r>
              <a:rPr kumimoji="0" lang="en-US" altLang="ko-KR" b="1" dirty="0">
                <a:latin typeface="Times New Roman" pitchFamily="18" charset="0"/>
                <a:cs typeface="Times New Roman" pitchFamily="18" charset="0"/>
              </a:rPr>
              <a:t>max</a:t>
            </a:r>
            <a:r>
              <a:rPr kumimoji="0" lang="en-US" altLang="ko-KR" b="1" dirty="0" smtClean="0">
                <a:latin typeface="Times New Roman" pitchFamily="18" charset="0"/>
                <a:cs typeface="Times New Roman" pitchFamily="18" charset="0"/>
              </a:rPr>
              <a:t>).</a:t>
            </a:r>
            <a:endParaRPr kumimoji="0" lang="en-US" altLang="ko-KR" b="1" dirty="0">
              <a:latin typeface="Times New Roman" pitchFamily="18" charset="0"/>
              <a:cs typeface="Times New Roman" pitchFamily="18" charset="0"/>
            </a:endParaRPr>
          </a:p>
          <a:p>
            <a:pPr>
              <a:lnSpc>
                <a:spcPct val="150000"/>
              </a:lnSpc>
              <a:buFont typeface="Arial" charset="0"/>
              <a:buChar char="•"/>
            </a:pPr>
            <a:r>
              <a:rPr kumimoji="0" lang="en-US" altLang="ko-KR" b="1" dirty="0">
                <a:latin typeface="Times New Roman" pitchFamily="18" charset="0"/>
                <a:cs typeface="Times New Roman" pitchFamily="18" charset="0"/>
              </a:rPr>
              <a:t>The forecasting accuracy is </a:t>
            </a:r>
            <a:r>
              <a:rPr kumimoji="0" lang="en-US" altLang="ko-KR" b="1" dirty="0" smtClean="0">
                <a:latin typeface="Times New Roman" pitchFamily="18" charset="0"/>
                <a:cs typeface="Times New Roman" pitchFamily="18" charset="0"/>
              </a:rPr>
              <a:t>about </a:t>
            </a:r>
            <a:r>
              <a:rPr kumimoji="0" lang="en-US" altLang="ko-KR" b="1" dirty="0">
                <a:latin typeface="Times New Roman" pitchFamily="18" charset="0"/>
                <a:cs typeface="Times New Roman" pitchFamily="18" charset="0"/>
              </a:rPr>
              <a:t>70</a:t>
            </a:r>
            <a:r>
              <a:rPr kumimoji="0" lang="en-US" altLang="ko-KR" b="1" dirty="0" smtClean="0">
                <a:latin typeface="Times New Roman" pitchFamily="18" charset="0"/>
                <a:cs typeface="Times New Roman" pitchFamily="18" charset="0"/>
              </a:rPr>
              <a:t>% </a:t>
            </a:r>
            <a:endParaRPr kumimoji="0" lang="en-US" altLang="ko-KR" b="1" dirty="0">
              <a:latin typeface="Times New Roman" pitchFamily="18" charset="0"/>
              <a:cs typeface="Times New Roman" pitchFamily="18" charset="0"/>
            </a:endParaRPr>
          </a:p>
        </p:txBody>
      </p:sp>
      <p:sp>
        <p:nvSpPr>
          <p:cNvPr id="4109" name="TextBox 19"/>
          <p:cNvSpPr txBox="1">
            <a:spLocks noChangeArrowheads="1"/>
          </p:cNvSpPr>
          <p:nvPr/>
        </p:nvSpPr>
        <p:spPr bwMode="auto">
          <a:xfrm>
            <a:off x="0" y="260350"/>
            <a:ext cx="8316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a:solidFill>
                  <a:srgbClr val="0070C0"/>
                </a:solidFill>
                <a:latin typeface="Times New Roman" pitchFamily="18" charset="0"/>
                <a:ea typeface="HY울릉도B" pitchFamily="18" charset="-127"/>
                <a:cs typeface="Times New Roman" pitchFamily="18" charset="0"/>
              </a:rPr>
              <a:t>Background</a:t>
            </a:r>
            <a:endParaRPr kumimoji="0" lang="ko-KR" altLang="en-US" sz="3200" b="1">
              <a:solidFill>
                <a:srgbClr val="0070C0"/>
              </a:solidFill>
              <a:latin typeface="Times New Roman" pitchFamily="18" charset="0"/>
              <a:ea typeface="HY울릉도B" pitchFamily="18" charset="-127"/>
              <a:cs typeface="Times New Roman" pitchFamily="18" charset="0"/>
            </a:endParaRPr>
          </a:p>
        </p:txBody>
      </p:sp>
      <p:pic>
        <p:nvPicPr>
          <p:cNvPr id="4110" name="Picture 194" descr="캐치프레이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128588"/>
            <a:ext cx="974725" cy="919162"/>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7" name="직사각형 26"/>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pic>
        <p:nvPicPr>
          <p:cNvPr id="41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564086"/>
            <a:ext cx="7319963"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8" name="Picture 3"/>
          <p:cNvPicPr>
            <a:picLocks noChangeAspect="1" noChangeArrowheads="1"/>
          </p:cNvPicPr>
          <p:nvPr/>
        </p:nvPicPr>
        <p:blipFill>
          <a:blip r:embed="rId5">
            <a:extLst>
              <a:ext uri="{28A0092B-C50C-407E-A947-70E740481C1C}">
                <a14:useLocalDpi xmlns:a14="http://schemas.microsoft.com/office/drawing/2010/main" val="0"/>
              </a:ext>
            </a:extLst>
          </a:blip>
          <a:srcRect l="22380" t="9152" r="30995" b="13274"/>
          <a:stretch>
            <a:fillRect/>
          </a:stretch>
        </p:blipFill>
        <p:spPr bwMode="auto">
          <a:xfrm>
            <a:off x="6156325" y="3830538"/>
            <a:ext cx="2125663" cy="226275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5123"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5124"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5125"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5126"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9" name="직사각형 28"/>
          <p:cNvSpPr/>
          <p:nvPr/>
        </p:nvSpPr>
        <p:spPr>
          <a:xfrm>
            <a:off x="107504" y="6479625"/>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5130" name="TextBox 29"/>
          <p:cNvSpPr txBox="1">
            <a:spLocks noChangeArrowheads="1"/>
          </p:cNvSpPr>
          <p:nvPr/>
        </p:nvSpPr>
        <p:spPr bwMode="auto">
          <a:xfrm>
            <a:off x="7291388" y="6443663"/>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Ajou University</a:t>
            </a:r>
          </a:p>
          <a:p>
            <a:pPr algn="r"/>
            <a:r>
              <a:rPr kumimoji="0" lang="en-US" altLang="ko-KR" sz="1000" b="1">
                <a:solidFill>
                  <a:srgbClr val="0070C0"/>
                </a:solidFill>
                <a:latin typeface="Trebuchet MS" pitchFamily="34" charset="0"/>
              </a:rPr>
              <a:t>Environmental Engineering</a:t>
            </a:r>
            <a:endParaRPr kumimoji="0" lang="ko-KR" altLang="en-US" sz="1000" b="1">
              <a:solidFill>
                <a:srgbClr val="0070C0"/>
              </a:solidFill>
              <a:latin typeface="Trebuchet MS" pitchFamily="34" charset="0"/>
            </a:endParaRPr>
          </a:p>
        </p:txBody>
      </p:sp>
      <p:sp>
        <p:nvSpPr>
          <p:cNvPr id="18" name="슬라이드 번호 개체 틀 2"/>
          <p:cNvSpPr>
            <a:spLocks noGrp="1"/>
          </p:cNvSpPr>
          <p:nvPr>
            <p:ph type="sldNum" sz="quarter" idx="12"/>
          </p:nvPr>
        </p:nvSpPr>
        <p:spPr>
          <a:xfrm>
            <a:off x="20638" y="6505575"/>
            <a:ext cx="1238250" cy="338138"/>
          </a:xfrm>
        </p:spPr>
        <p:txBody>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hangingPunct="0">
              <a:spcBef>
                <a:spcPct val="0"/>
              </a:spcBef>
              <a:spcAft>
                <a:spcPct val="0"/>
              </a:spcAft>
              <a:defRPr kumimoji="1" sz="2400">
                <a:solidFill>
                  <a:schemeClr val="tx1"/>
                </a:solidFill>
                <a:latin typeface="굴림" charset="-127"/>
                <a:ea typeface="굴림" charset="-127"/>
              </a:defRPr>
            </a:lvl6pPr>
            <a:lvl7pPr marL="2971800" indent="-228600" eaLnBrk="0" fontAlgn="base" hangingPunct="0">
              <a:spcBef>
                <a:spcPct val="0"/>
              </a:spcBef>
              <a:spcAft>
                <a:spcPct val="0"/>
              </a:spcAft>
              <a:defRPr kumimoji="1" sz="2400">
                <a:solidFill>
                  <a:schemeClr val="tx1"/>
                </a:solidFill>
                <a:latin typeface="굴림" charset="-127"/>
                <a:ea typeface="굴림" charset="-127"/>
              </a:defRPr>
            </a:lvl7pPr>
            <a:lvl8pPr marL="3429000" indent="-228600" eaLnBrk="0" fontAlgn="base" hangingPunct="0">
              <a:spcBef>
                <a:spcPct val="0"/>
              </a:spcBef>
              <a:spcAft>
                <a:spcPct val="0"/>
              </a:spcAft>
              <a:defRPr kumimoji="1" sz="2400">
                <a:solidFill>
                  <a:schemeClr val="tx1"/>
                </a:solidFill>
                <a:latin typeface="굴림" charset="-127"/>
                <a:ea typeface="굴림" charset="-127"/>
              </a:defRPr>
            </a:lvl8pPr>
            <a:lvl9pPr marL="3886200" indent="-228600" eaLnBrk="0" fontAlgn="base" hangingPunct="0">
              <a:spcBef>
                <a:spcPct val="0"/>
              </a:spcBef>
              <a:spcAft>
                <a:spcPct val="0"/>
              </a:spcAft>
              <a:defRPr kumimoji="1" sz="2400">
                <a:solidFill>
                  <a:schemeClr val="tx1"/>
                </a:solidFill>
                <a:latin typeface="굴림" charset="-127"/>
                <a:ea typeface="굴림" charset="-127"/>
              </a:defRPr>
            </a:lvl9pPr>
          </a:lstStyle>
          <a:p>
            <a:pPr algn="l" eaLnBrk="1" hangingPunct="1">
              <a:defRPr/>
            </a:pPr>
            <a:fld id="{38596D09-1AD9-450D-8C22-7EA567596270}" type="slidenum">
              <a:rPr lang="en-US" altLang="ko-KR" sz="1600" b="1" i="1" smtClean="0">
                <a:solidFill>
                  <a:schemeClr val="bg1">
                    <a:lumMod val="50000"/>
                  </a:schemeClr>
                </a:solidFill>
                <a:latin typeface="Trebuchet MS" pitchFamily="34" charset="0"/>
                <a:cs typeface="Times New Roman" pitchFamily="18" charset="0"/>
              </a:rPr>
              <a:pPr algn="l" eaLnBrk="1" hangingPunct="1">
                <a:defRPr/>
              </a:pPr>
              <a:t>4</a:t>
            </a:fld>
            <a:r>
              <a:rPr lang="en-US" altLang="ko-KR" sz="1600" b="1" i="1" dirty="0" smtClean="0">
                <a:solidFill>
                  <a:schemeClr val="bg1">
                    <a:lumMod val="50000"/>
                  </a:schemeClr>
                </a:solidFill>
                <a:latin typeface="Trebuchet MS" pitchFamily="34" charset="0"/>
                <a:cs typeface="Times New Roman" pitchFamily="18" charset="0"/>
              </a:rPr>
              <a:t>/16</a:t>
            </a:r>
          </a:p>
        </p:txBody>
      </p:sp>
      <p:sp>
        <p:nvSpPr>
          <p:cNvPr id="5132" name="TextBox 19"/>
          <p:cNvSpPr txBox="1">
            <a:spLocks noChangeArrowheads="1"/>
          </p:cNvSpPr>
          <p:nvPr/>
        </p:nvSpPr>
        <p:spPr bwMode="auto">
          <a:xfrm>
            <a:off x="0" y="260350"/>
            <a:ext cx="8316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2800" b="1" dirty="0" smtClean="0">
                <a:solidFill>
                  <a:srgbClr val="0070C0"/>
                </a:solidFill>
                <a:latin typeface="Times New Roman" pitchFamily="18" charset="0"/>
                <a:ea typeface="HY울릉도B" pitchFamily="18" charset="-127"/>
                <a:cs typeface="Times New Roman" pitchFamily="18" charset="0"/>
              </a:rPr>
              <a:t>Base Run </a:t>
            </a:r>
            <a:r>
              <a:rPr kumimoji="0" lang="en-US" altLang="ko-KR" sz="2800" b="1" dirty="0">
                <a:solidFill>
                  <a:srgbClr val="0070C0"/>
                </a:solidFill>
                <a:latin typeface="Times New Roman" pitchFamily="18" charset="0"/>
                <a:ea typeface="한컴 윤고딕 240" pitchFamily="18" charset="-127"/>
                <a:cs typeface="Times New Roman" pitchFamily="18" charset="0"/>
              </a:rPr>
              <a:t>Performance Evaluation</a:t>
            </a:r>
            <a:endParaRPr kumimoji="0" lang="ko-KR" altLang="en-US" sz="2800" b="1" dirty="0">
              <a:solidFill>
                <a:srgbClr val="0070C0"/>
              </a:solidFill>
              <a:latin typeface="Times New Roman" pitchFamily="18" charset="0"/>
              <a:ea typeface="한컴 윤고딕 240" pitchFamily="18" charset="-127"/>
              <a:cs typeface="Times New Roman" pitchFamily="18" charset="0"/>
            </a:endParaRPr>
          </a:p>
        </p:txBody>
      </p:sp>
      <p:pic>
        <p:nvPicPr>
          <p:cNvPr id="5133" name="Picture 194" descr="캐치프레이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128588"/>
            <a:ext cx="974725" cy="919162"/>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7" name="직사각형 26"/>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pic>
        <p:nvPicPr>
          <p:cNvPr id="5140" name="그림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352800"/>
            <a:ext cx="432117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표 18"/>
          <p:cNvGraphicFramePr>
            <a:graphicFrameLocks noGrp="1"/>
          </p:cNvGraphicFramePr>
          <p:nvPr>
            <p:extLst>
              <p:ext uri="{D42A27DB-BD31-4B8C-83A1-F6EECF244321}">
                <p14:modId xmlns:p14="http://schemas.microsoft.com/office/powerpoint/2010/main" val="4054896386"/>
              </p:ext>
            </p:extLst>
          </p:nvPr>
        </p:nvGraphicFramePr>
        <p:xfrm>
          <a:off x="4643438" y="3467100"/>
          <a:ext cx="4392612" cy="2232025"/>
        </p:xfrm>
        <a:graphic>
          <a:graphicData uri="http://schemas.openxmlformats.org/drawingml/2006/table">
            <a:tbl>
              <a:tblPr>
                <a:tableStyleId>{9D7B26C5-4107-4FEC-AEDC-1716B250A1EF}</a:tableStyleId>
              </a:tblPr>
              <a:tblGrid>
                <a:gridCol w="1098153"/>
                <a:gridCol w="1098153"/>
                <a:gridCol w="1098153"/>
                <a:gridCol w="1098153"/>
              </a:tblGrid>
              <a:tr h="446405">
                <a:tc>
                  <a:txBody>
                    <a:bodyPr/>
                    <a:lstStyle/>
                    <a:p>
                      <a:pPr algn="ctr" fontAlgn="ctr"/>
                      <a:r>
                        <a:rPr lang="en-US" altLang="ko-KR" sz="1400" b="1" u="none" strike="noStrike" dirty="0" smtClean="0">
                          <a:effectLst/>
                          <a:latin typeface="Times New Roman" panose="02020603050405020304" pitchFamily="18" charset="0"/>
                          <a:cs typeface="Times New Roman" panose="02020603050405020304" pitchFamily="18" charset="0"/>
                        </a:rPr>
                        <a:t>PM10</a:t>
                      </a:r>
                    </a:p>
                    <a:p>
                      <a:pPr algn="ctr" fontAlgn="ctr"/>
                      <a:r>
                        <a:rPr lang="en-US" altLang="ko-KR" sz="1400" b="1" u="none" strike="noStrike" dirty="0" smtClean="0">
                          <a:effectLst/>
                          <a:latin typeface="Times New Roman" panose="02020603050405020304" pitchFamily="18" charset="0"/>
                          <a:cs typeface="Times New Roman" panose="02020603050405020304" pitchFamily="18" charset="0"/>
                        </a:rPr>
                        <a:t>(SMA)</a:t>
                      </a:r>
                      <a:endParaRPr lang="ko-KR" alt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sz="1400" b="1" u="none" strike="noStrike" dirty="0" smtClean="0">
                          <a:effectLst/>
                          <a:latin typeface="Times New Roman" panose="02020603050405020304" pitchFamily="18" charset="0"/>
                          <a:cs typeface="Times New Roman" panose="02020603050405020304" pitchFamily="18" charset="0"/>
                        </a:rPr>
                        <a:t>R</a:t>
                      </a:r>
                      <a:r>
                        <a:rPr lang="en-US" sz="1400" b="1" u="none" strike="noStrike" baseline="30000" dirty="0" smtClean="0">
                          <a:effectLst/>
                          <a:latin typeface="Times New Roman" panose="02020603050405020304" pitchFamily="18" charset="0"/>
                          <a:cs typeface="Times New Roman" panose="02020603050405020304" pitchFamily="18" charset="0"/>
                        </a:rPr>
                        <a:t>2</a:t>
                      </a:r>
                      <a:endParaRPr lang="en-US" sz="1400" b="1" i="0" u="none" strike="noStrike" baseline="30000"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BIAS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sz="1400" b="1" i="0" u="none" strike="noStrike" dirty="0" smtClean="0">
                          <a:solidFill>
                            <a:srgbClr val="000000"/>
                          </a:solidFill>
                          <a:effectLst/>
                          <a:latin typeface="Times New Roman" panose="02020603050405020304" pitchFamily="18" charset="0"/>
                          <a:cs typeface="Times New Roman" panose="02020603050405020304" pitchFamily="18" charset="0"/>
                        </a:rPr>
                        <a:t>FB</a:t>
                      </a:r>
                    </a:p>
                    <a:p>
                      <a:pPr algn="ctr" fontAlgn="ctr"/>
                      <a:r>
                        <a:rPr lang="en-US" sz="1100" b="1" i="0" u="none" strike="noStrike" dirty="0" smtClean="0">
                          <a:solidFill>
                            <a:srgbClr val="000000"/>
                          </a:solidFill>
                          <a:effectLst/>
                          <a:latin typeface="Times New Roman" panose="02020603050405020304" pitchFamily="18" charset="0"/>
                          <a:cs typeface="Times New Roman" panose="02020603050405020304" pitchFamily="18" charset="0"/>
                        </a:rPr>
                        <a:t>(Fractional</a:t>
                      </a:r>
                      <a:r>
                        <a:rPr lang="en-US" sz="1100" b="1" i="0" u="none" strike="noStrike" baseline="0" dirty="0" smtClean="0">
                          <a:solidFill>
                            <a:srgbClr val="000000"/>
                          </a:solidFill>
                          <a:effectLst/>
                          <a:latin typeface="Times New Roman" panose="02020603050405020304" pitchFamily="18" charset="0"/>
                          <a:cs typeface="Times New Roman" panose="02020603050405020304" pitchFamily="18" charset="0"/>
                        </a:rPr>
                        <a:t> Bias)</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r>
              <a:tr h="446405">
                <a:tc>
                  <a:txBody>
                    <a:bodyPr/>
                    <a:lstStyle/>
                    <a:p>
                      <a:pPr algn="ctr" fontAlgn="ctr"/>
                      <a:r>
                        <a:rPr lang="en-US" sz="1400" b="1" u="none" strike="noStrike" dirty="0" smtClean="0">
                          <a:effectLst/>
                          <a:latin typeface="Times New Roman" panose="02020603050405020304" pitchFamily="18" charset="0"/>
                          <a:cs typeface="Times New Roman" panose="02020603050405020304" pitchFamily="18" charset="0"/>
                        </a:rPr>
                        <a:t>Jan-Mar</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altLang="ko-KR" sz="1400" b="1" i="0" u="none" strike="noStrike" dirty="0" smtClean="0">
                          <a:solidFill>
                            <a:srgbClr val="000000"/>
                          </a:solidFill>
                          <a:effectLst/>
                          <a:latin typeface="Times New Roman" panose="02020603050405020304" pitchFamily="18" charset="0"/>
                          <a:cs typeface="Times New Roman" panose="02020603050405020304" pitchFamily="18" charset="0"/>
                        </a:rPr>
                        <a:t>0.6290</a:t>
                      </a:r>
                      <a:endParaRPr lang="en-US" altLang="ko-K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altLang="ko-KR" sz="1400" b="1" i="0" u="none" strike="noStrike" dirty="0" smtClean="0">
                          <a:solidFill>
                            <a:srgbClr val="000000"/>
                          </a:solidFill>
                          <a:effectLst/>
                          <a:latin typeface="Times New Roman" panose="02020603050405020304" pitchFamily="18" charset="0"/>
                          <a:cs typeface="Times New Roman" panose="02020603050405020304" pitchFamily="18" charset="0"/>
                        </a:rPr>
                        <a:t>-13.71</a:t>
                      </a:r>
                      <a:endParaRPr lang="en-US" altLang="ko-K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altLang="ko-KR" sz="1400" b="1" i="0" u="none" strike="noStrike" dirty="0" smtClean="0">
                          <a:solidFill>
                            <a:srgbClr val="000000"/>
                          </a:solidFill>
                          <a:effectLst/>
                          <a:latin typeface="Times New Roman" panose="02020603050405020304" pitchFamily="18" charset="0"/>
                          <a:cs typeface="Times New Roman" panose="02020603050405020304" pitchFamily="18" charset="0"/>
                        </a:rPr>
                        <a:t>-22%</a:t>
                      </a:r>
                      <a:endParaRPr lang="en-US" altLang="ko-K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r>
              <a:tr h="446405">
                <a:tc>
                  <a:txBody>
                    <a:bodyPr/>
                    <a:lstStyle/>
                    <a:p>
                      <a:pPr algn="ctr" fontAlgn="ctr"/>
                      <a:r>
                        <a:rPr lang="en-US" sz="1400" b="1" u="none" strike="noStrike" dirty="0" smtClean="0">
                          <a:effectLst/>
                          <a:latin typeface="Times New Roman" panose="02020603050405020304" pitchFamily="18" charset="0"/>
                          <a:cs typeface="Times New Roman" panose="02020603050405020304" pitchFamily="18" charset="0"/>
                        </a:rPr>
                        <a:t>Apr-Jun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altLang="ko-KR" sz="1400" b="1" i="0" u="none" strike="noStrike" dirty="0" smtClean="0">
                          <a:solidFill>
                            <a:srgbClr val="000000"/>
                          </a:solidFill>
                          <a:effectLst/>
                          <a:latin typeface="Times New Roman" panose="02020603050405020304" pitchFamily="18" charset="0"/>
                          <a:cs typeface="Times New Roman" panose="02020603050405020304" pitchFamily="18" charset="0"/>
                        </a:rPr>
                        <a:t>0.6848</a:t>
                      </a:r>
                      <a:endParaRPr lang="en-US" altLang="ko-K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altLang="ko-KR" sz="1400" b="1" i="0" u="none" strike="noStrike" dirty="0" smtClean="0">
                          <a:solidFill>
                            <a:srgbClr val="000000"/>
                          </a:solidFill>
                          <a:effectLst/>
                          <a:latin typeface="Times New Roman" panose="02020603050405020304" pitchFamily="18" charset="0"/>
                          <a:cs typeface="Times New Roman" panose="02020603050405020304" pitchFamily="18" charset="0"/>
                        </a:rPr>
                        <a:t>-18.81</a:t>
                      </a:r>
                      <a:endParaRPr lang="en-US" altLang="ko-K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altLang="ko-KR" sz="1400" b="1" i="0" u="none" strike="noStrike" dirty="0" smtClean="0">
                          <a:solidFill>
                            <a:srgbClr val="000000"/>
                          </a:solidFill>
                          <a:effectLst/>
                          <a:latin typeface="Times New Roman" panose="02020603050405020304" pitchFamily="18" charset="0"/>
                          <a:cs typeface="Times New Roman" panose="02020603050405020304" pitchFamily="18" charset="0"/>
                        </a:rPr>
                        <a:t>-35%</a:t>
                      </a:r>
                      <a:endParaRPr lang="en-US" altLang="ko-K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r>
              <a:tr h="446405">
                <a:tc>
                  <a:txBody>
                    <a:bodyPr/>
                    <a:lstStyle/>
                    <a:p>
                      <a:pPr algn="ctr" fontAlgn="ctr"/>
                      <a:r>
                        <a:rPr lang="en-US" sz="1400" b="1" u="none" strike="noStrike" dirty="0" smtClean="0">
                          <a:effectLst/>
                          <a:latin typeface="Times New Roman" panose="02020603050405020304" pitchFamily="18" charset="0"/>
                          <a:cs typeface="Times New Roman" panose="02020603050405020304" pitchFamily="18" charset="0"/>
                        </a:rPr>
                        <a:t>Jul-Sep</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altLang="ko-KR" sz="1400" b="1" i="0" u="none" strike="noStrike" dirty="0" smtClean="0">
                          <a:solidFill>
                            <a:srgbClr val="000000"/>
                          </a:solidFill>
                          <a:effectLst/>
                          <a:latin typeface="Times New Roman" panose="02020603050405020304" pitchFamily="18" charset="0"/>
                          <a:cs typeface="Times New Roman" panose="02020603050405020304" pitchFamily="18" charset="0"/>
                        </a:rPr>
                        <a:t>0.6285</a:t>
                      </a:r>
                      <a:endParaRPr lang="en-US" altLang="ko-K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altLang="ko-KR" sz="1400" b="1" i="0" u="none" strike="noStrike" dirty="0" smtClean="0">
                          <a:solidFill>
                            <a:srgbClr val="000000"/>
                          </a:solidFill>
                          <a:effectLst/>
                          <a:latin typeface="Times New Roman" panose="02020603050405020304" pitchFamily="18" charset="0"/>
                          <a:cs typeface="Times New Roman" panose="02020603050405020304" pitchFamily="18" charset="0"/>
                        </a:rPr>
                        <a:t>-10.12</a:t>
                      </a:r>
                      <a:endParaRPr lang="en-US" altLang="ko-K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altLang="ko-KR" sz="1400" b="1" i="0" u="none" strike="noStrike" dirty="0" smtClean="0">
                          <a:solidFill>
                            <a:srgbClr val="000000"/>
                          </a:solidFill>
                          <a:effectLst/>
                          <a:latin typeface="Times New Roman" panose="02020603050405020304" pitchFamily="18" charset="0"/>
                          <a:cs typeface="Times New Roman" panose="02020603050405020304" pitchFamily="18" charset="0"/>
                        </a:rPr>
                        <a:t>-23%</a:t>
                      </a:r>
                      <a:endParaRPr lang="en-US" altLang="ko-K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r>
              <a:tr h="446405">
                <a:tc>
                  <a:txBody>
                    <a:bodyPr/>
                    <a:lstStyle/>
                    <a:p>
                      <a:pPr algn="ctr" fontAlgn="ctr"/>
                      <a:r>
                        <a:rPr lang="en-US" sz="1400" b="1" u="none" strike="noStrike" dirty="0" smtClean="0">
                          <a:effectLst/>
                          <a:latin typeface="Times New Roman" panose="02020603050405020304" pitchFamily="18" charset="0"/>
                          <a:cs typeface="Times New Roman" panose="02020603050405020304" pitchFamily="18" charset="0"/>
                        </a:rPr>
                        <a:t>Oct-Dec</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altLang="ko-KR" sz="1400" b="1" i="0" u="none" strike="noStrike" dirty="0" smtClean="0">
                          <a:solidFill>
                            <a:srgbClr val="000000"/>
                          </a:solidFill>
                          <a:effectLst/>
                          <a:latin typeface="Times New Roman" panose="02020603050405020304" pitchFamily="18" charset="0"/>
                          <a:cs typeface="Times New Roman" panose="02020603050405020304" pitchFamily="18" charset="0"/>
                        </a:rPr>
                        <a:t>0.5634</a:t>
                      </a:r>
                      <a:endParaRPr lang="en-US" altLang="ko-K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altLang="ko-KR" sz="1400" b="1" i="0" u="none" strike="noStrike" dirty="0" smtClean="0">
                          <a:solidFill>
                            <a:srgbClr val="000000"/>
                          </a:solidFill>
                          <a:effectLst/>
                          <a:latin typeface="Times New Roman" panose="02020603050405020304" pitchFamily="18" charset="0"/>
                          <a:cs typeface="Times New Roman" panose="02020603050405020304" pitchFamily="18" charset="0"/>
                        </a:rPr>
                        <a:t>-6.29</a:t>
                      </a:r>
                      <a:endParaRPr lang="en-US" altLang="ko-K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c>
                  <a:txBody>
                    <a:bodyPr/>
                    <a:lstStyle/>
                    <a:p>
                      <a:pPr algn="ctr" fontAlgn="ctr"/>
                      <a:r>
                        <a:rPr lang="en-US" altLang="ko-KR" sz="1400" b="1" i="0" u="none" strike="noStrike" dirty="0" smtClean="0">
                          <a:solidFill>
                            <a:srgbClr val="000000"/>
                          </a:solidFill>
                          <a:effectLst/>
                          <a:latin typeface="Times New Roman" panose="02020603050405020304" pitchFamily="18" charset="0"/>
                          <a:cs typeface="Times New Roman" panose="02020603050405020304" pitchFamily="18" charset="0"/>
                        </a:rPr>
                        <a:t>-14%</a:t>
                      </a:r>
                      <a:endParaRPr lang="en-US" altLang="ko-K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4" marB="0" anchor="ctr"/>
                </a:tc>
              </a:tr>
            </a:tbl>
          </a:graphicData>
        </a:graphic>
      </p:graphicFrame>
      <p:pic>
        <p:nvPicPr>
          <p:cNvPr id="516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981075"/>
            <a:ext cx="89281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직사각형 22"/>
          <p:cNvSpPr/>
          <p:nvPr/>
        </p:nvSpPr>
        <p:spPr>
          <a:xfrm>
            <a:off x="611188" y="6021388"/>
            <a:ext cx="8424862" cy="73818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285750" indent="-285750" fontAlgn="auto">
              <a:spcBef>
                <a:spcPts val="0"/>
              </a:spcBef>
              <a:spcAft>
                <a:spcPts val="0"/>
              </a:spcAft>
              <a:buFont typeface="Arial" panose="020B0604020202020204" pitchFamily="34" charset="0"/>
              <a:buChar char="•"/>
              <a:defRPr/>
            </a:pPr>
            <a:r>
              <a:rPr kumimoji="0" lang="en-US" altLang="ko-KR" sz="1400" dirty="0">
                <a:solidFill>
                  <a:schemeClr val="tx1"/>
                </a:solidFill>
                <a:latin typeface="Times New Roman" panose="02020603050405020304" pitchFamily="18" charset="0"/>
                <a:cs typeface="Times New Roman" panose="02020603050405020304" pitchFamily="18" charset="0"/>
              </a:rPr>
              <a:t>Long-term comparisons of simulated PM10 and PM2.5 concentrations to the observed concentrations show consistent under-predictions.</a:t>
            </a:r>
          </a:p>
          <a:p>
            <a:pPr marL="285750" indent="-285750" fontAlgn="auto">
              <a:spcBef>
                <a:spcPts val="0"/>
              </a:spcBef>
              <a:spcAft>
                <a:spcPts val="0"/>
              </a:spcAft>
              <a:buFont typeface="Arial" panose="020B0604020202020204" pitchFamily="34" charset="0"/>
              <a:buChar char="•"/>
              <a:defRPr/>
            </a:pPr>
            <a:r>
              <a:rPr kumimoji="0" lang="en-US" altLang="ko-KR" sz="1400" dirty="0">
                <a:solidFill>
                  <a:schemeClr val="tx1"/>
                </a:solidFill>
                <a:latin typeface="Times New Roman" panose="02020603050405020304" pitchFamily="18" charset="0"/>
                <a:cs typeface="Times New Roman" panose="02020603050405020304" pitchFamily="18" charset="0"/>
              </a:rPr>
              <a:t>Especially, </a:t>
            </a:r>
            <a:r>
              <a:rPr kumimoji="0" lang="en-US" altLang="ko-KR" sz="1400" dirty="0" smtClean="0">
                <a:solidFill>
                  <a:schemeClr val="tx1"/>
                </a:solidFill>
                <a:latin typeface="Times New Roman" panose="02020603050405020304" pitchFamily="18" charset="0"/>
                <a:cs typeface="Times New Roman" panose="02020603050405020304" pitchFamily="18" charset="0"/>
              </a:rPr>
              <a:t>the under-prediction tendency during first half year is more apparent </a:t>
            </a:r>
            <a:r>
              <a:rPr kumimoji="0" lang="en-US" altLang="ko-KR" sz="1400" dirty="0">
                <a:solidFill>
                  <a:schemeClr val="tx1"/>
                </a:solidFill>
                <a:latin typeface="Times New Roman" panose="02020603050405020304" pitchFamily="18" charset="0"/>
                <a:cs typeface="Times New Roman" panose="02020603050405020304" pitchFamily="18" charset="0"/>
              </a:rPr>
              <a:t>than </a:t>
            </a:r>
            <a:r>
              <a:rPr kumimoji="0" lang="en-US" altLang="ko-KR" sz="1400" dirty="0" smtClean="0">
                <a:solidFill>
                  <a:schemeClr val="tx1"/>
                </a:solidFill>
                <a:latin typeface="Times New Roman" panose="02020603050405020304" pitchFamily="18" charset="0"/>
                <a:cs typeface="Times New Roman" panose="02020603050405020304" pitchFamily="18" charset="0"/>
              </a:rPr>
              <a:t>second half year</a:t>
            </a:r>
            <a:endParaRPr kumimoji="0" lang="en-US" altLang="ko-KR" sz="1400" dirty="0">
              <a:solidFill>
                <a:schemeClr val="tx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683568" y="1084094"/>
            <a:ext cx="1368152" cy="184666"/>
          </a:xfrm>
          <a:prstGeom prst="rect">
            <a:avLst/>
          </a:prstGeom>
          <a:solidFill>
            <a:schemeClr val="bg1"/>
          </a:solidFill>
          <a:ln>
            <a:solidFill>
              <a:schemeClr val="tx1">
                <a:lumMod val="95000"/>
                <a:lumOff val="5000"/>
                <a:alpha val="99000"/>
              </a:schemeClr>
            </a:solidFill>
          </a:ln>
        </p:spPr>
        <p:txBody>
          <a:bodyPr wrap="square" tIns="0" bIns="0" anchor="ctr">
            <a:spAutoFit/>
          </a:bodyPr>
          <a:lstStyle/>
          <a:p>
            <a:pPr algn="ctr" fontAlgn="auto">
              <a:spcBef>
                <a:spcPts val="0"/>
              </a:spcBef>
              <a:spcAft>
                <a:spcPts val="0"/>
              </a:spcAft>
              <a:defRPr/>
            </a:pPr>
            <a:r>
              <a:rPr kumimoji="0" lang="en-US" sz="1200" dirty="0" smtClean="0">
                <a:latin typeface="Times New Roman" panose="02020603050405020304" pitchFamily="18" charset="0"/>
                <a:ea typeface="+mn-ea"/>
                <a:cs typeface="Times New Roman" panose="02020603050405020304" pitchFamily="18" charset="0"/>
              </a:rPr>
              <a:t>SMA(2014)</a:t>
            </a:r>
            <a:endParaRPr kumimoji="0" lang="en-US" sz="1200" dirty="0">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C:\Users\Cbae\Desktop\cmas_발표\INTEX-B.CREATE.MICS-Asia.KNU_27_01.SO2.pmean_emi.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268413"/>
            <a:ext cx="215900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descr="C:\Users\Cbae\Desktop\cmas_발표\INTEX-B.CREATE.MICS-Asia.KNU_27_01.PMFINE.pmean_emi.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268413"/>
            <a:ext cx="215900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5" descr="C:\Users\Cbae\Desktop\cmas_발표\INTEX-B.CREATE.MICS-Asia.KNU_27_01.NOX.pmean_emi.ba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1268413"/>
            <a:ext cx="2160587"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615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6151"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6152"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6153"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9" name="직사각형 28"/>
          <p:cNvSpPr/>
          <p:nvPr/>
        </p:nvSpPr>
        <p:spPr>
          <a:xfrm>
            <a:off x="107504" y="6407617"/>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6157" name="TextBox 29"/>
          <p:cNvSpPr txBox="1">
            <a:spLocks noChangeArrowheads="1"/>
          </p:cNvSpPr>
          <p:nvPr/>
        </p:nvSpPr>
        <p:spPr bwMode="auto">
          <a:xfrm>
            <a:off x="7291388" y="6443663"/>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Ajou University</a:t>
            </a:r>
          </a:p>
          <a:p>
            <a:pPr algn="r"/>
            <a:r>
              <a:rPr kumimoji="0" lang="en-US" altLang="ko-KR" sz="1000" b="1">
                <a:solidFill>
                  <a:srgbClr val="0070C0"/>
                </a:solidFill>
                <a:latin typeface="Trebuchet MS" pitchFamily="34" charset="0"/>
              </a:rPr>
              <a:t>Environmental Engineering</a:t>
            </a:r>
            <a:endParaRPr kumimoji="0" lang="ko-KR" altLang="en-US" sz="1000" b="1">
              <a:solidFill>
                <a:srgbClr val="0070C0"/>
              </a:solidFill>
              <a:latin typeface="Trebuchet MS" pitchFamily="34" charset="0"/>
            </a:endParaRPr>
          </a:p>
        </p:txBody>
      </p:sp>
      <p:sp>
        <p:nvSpPr>
          <p:cNvPr id="18" name="슬라이드 번호 개체 틀 2"/>
          <p:cNvSpPr>
            <a:spLocks noGrp="1"/>
          </p:cNvSpPr>
          <p:nvPr>
            <p:ph type="sldNum" sz="quarter" idx="12"/>
          </p:nvPr>
        </p:nvSpPr>
        <p:spPr>
          <a:xfrm>
            <a:off x="20638" y="6505575"/>
            <a:ext cx="1238250" cy="338138"/>
          </a:xfrm>
        </p:spPr>
        <p:txBody>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hangingPunct="0">
              <a:spcBef>
                <a:spcPct val="0"/>
              </a:spcBef>
              <a:spcAft>
                <a:spcPct val="0"/>
              </a:spcAft>
              <a:defRPr kumimoji="1" sz="2400">
                <a:solidFill>
                  <a:schemeClr val="tx1"/>
                </a:solidFill>
                <a:latin typeface="굴림" charset="-127"/>
                <a:ea typeface="굴림" charset="-127"/>
              </a:defRPr>
            </a:lvl6pPr>
            <a:lvl7pPr marL="2971800" indent="-228600" eaLnBrk="0" fontAlgn="base" hangingPunct="0">
              <a:spcBef>
                <a:spcPct val="0"/>
              </a:spcBef>
              <a:spcAft>
                <a:spcPct val="0"/>
              </a:spcAft>
              <a:defRPr kumimoji="1" sz="2400">
                <a:solidFill>
                  <a:schemeClr val="tx1"/>
                </a:solidFill>
                <a:latin typeface="굴림" charset="-127"/>
                <a:ea typeface="굴림" charset="-127"/>
              </a:defRPr>
            </a:lvl7pPr>
            <a:lvl8pPr marL="3429000" indent="-228600" eaLnBrk="0" fontAlgn="base" hangingPunct="0">
              <a:spcBef>
                <a:spcPct val="0"/>
              </a:spcBef>
              <a:spcAft>
                <a:spcPct val="0"/>
              </a:spcAft>
              <a:defRPr kumimoji="1" sz="2400">
                <a:solidFill>
                  <a:schemeClr val="tx1"/>
                </a:solidFill>
                <a:latin typeface="굴림" charset="-127"/>
                <a:ea typeface="굴림" charset="-127"/>
              </a:defRPr>
            </a:lvl8pPr>
            <a:lvl9pPr marL="3886200" indent="-228600" eaLnBrk="0" fontAlgn="base" hangingPunct="0">
              <a:spcBef>
                <a:spcPct val="0"/>
              </a:spcBef>
              <a:spcAft>
                <a:spcPct val="0"/>
              </a:spcAft>
              <a:defRPr kumimoji="1" sz="2400">
                <a:solidFill>
                  <a:schemeClr val="tx1"/>
                </a:solidFill>
                <a:latin typeface="굴림" charset="-127"/>
                <a:ea typeface="굴림" charset="-127"/>
              </a:defRPr>
            </a:lvl9pPr>
          </a:lstStyle>
          <a:p>
            <a:pPr algn="l" eaLnBrk="1" hangingPunct="1">
              <a:defRPr/>
            </a:pPr>
            <a:fld id="{A174521A-E81F-478A-BC73-BAE08241A641}" type="slidenum">
              <a:rPr lang="en-US" altLang="ko-KR" sz="1600" b="1" i="1" smtClean="0">
                <a:solidFill>
                  <a:schemeClr val="bg1">
                    <a:lumMod val="50000"/>
                  </a:schemeClr>
                </a:solidFill>
                <a:latin typeface="Trebuchet MS" pitchFamily="34" charset="0"/>
                <a:cs typeface="Times New Roman" pitchFamily="18" charset="0"/>
              </a:rPr>
              <a:pPr algn="l" eaLnBrk="1" hangingPunct="1">
                <a:defRPr/>
              </a:pPr>
              <a:t>5</a:t>
            </a:fld>
            <a:r>
              <a:rPr lang="en-US" altLang="ko-KR" sz="1600" b="1" i="1" dirty="0" smtClean="0">
                <a:solidFill>
                  <a:schemeClr val="bg1">
                    <a:lumMod val="50000"/>
                  </a:schemeClr>
                </a:solidFill>
                <a:latin typeface="Trebuchet MS" pitchFamily="34" charset="0"/>
                <a:cs typeface="Times New Roman" pitchFamily="18" charset="0"/>
              </a:rPr>
              <a:t>/16</a:t>
            </a:r>
          </a:p>
        </p:txBody>
      </p:sp>
      <p:sp>
        <p:nvSpPr>
          <p:cNvPr id="6159" name="TextBox 19"/>
          <p:cNvSpPr txBox="1">
            <a:spLocks noChangeArrowheads="1"/>
          </p:cNvSpPr>
          <p:nvPr/>
        </p:nvSpPr>
        <p:spPr bwMode="auto">
          <a:xfrm>
            <a:off x="0" y="260350"/>
            <a:ext cx="83169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dirty="0" smtClean="0">
                <a:solidFill>
                  <a:srgbClr val="0070C0"/>
                </a:solidFill>
                <a:latin typeface="Times New Roman" pitchFamily="18" charset="0"/>
                <a:ea typeface="HY울릉도B" pitchFamily="18" charset="-127"/>
                <a:cs typeface="Times New Roman" pitchFamily="18" charset="0"/>
              </a:rPr>
              <a:t>Emission Inventories in Northeast Asia</a:t>
            </a:r>
            <a:endParaRPr kumimoji="0" lang="ko-KR" altLang="en-US" sz="3200" b="1" dirty="0">
              <a:solidFill>
                <a:srgbClr val="0070C0"/>
              </a:solidFill>
              <a:latin typeface="Times New Roman" pitchFamily="18" charset="0"/>
              <a:ea typeface="한컴 윤고딕 240" pitchFamily="18" charset="-127"/>
              <a:cs typeface="Times New Roman" pitchFamily="18" charset="0"/>
            </a:endParaRPr>
          </a:p>
        </p:txBody>
      </p:sp>
      <p:pic>
        <p:nvPicPr>
          <p:cNvPr id="6160" name="Picture 194" descr="캐치프레이즈"/>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6413" y="128588"/>
            <a:ext cx="974725" cy="919162"/>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7" name="직사각형 26"/>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8" name="TextBox 27"/>
          <p:cNvSpPr txBox="1"/>
          <p:nvPr/>
        </p:nvSpPr>
        <p:spPr>
          <a:xfrm>
            <a:off x="211138" y="5858203"/>
            <a:ext cx="8609012" cy="523220"/>
          </a:xfrm>
          <a:prstGeom prst="rect">
            <a:avLst/>
          </a:prstGeom>
          <a:solidFill>
            <a:schemeClr val="bg1"/>
          </a:solidFill>
          <a:ln>
            <a:solidFill>
              <a:schemeClr val="tx1">
                <a:lumMod val="95000"/>
                <a:lumOff val="5000"/>
              </a:schemeClr>
            </a:solidFill>
          </a:ln>
        </p:spPr>
        <p:txBody>
          <a:bodyPr anchor="ctr">
            <a:spAutoFit/>
          </a:bodyPr>
          <a:lstStyle/>
          <a:p>
            <a:pPr marL="285750" indent="-285750" fontAlgn="auto">
              <a:spcBef>
                <a:spcPts val="0"/>
              </a:spcBef>
              <a:spcAft>
                <a:spcPts val="0"/>
              </a:spcAft>
              <a:buFont typeface="Wingdings" panose="05000000000000000000" pitchFamily="2" charset="2"/>
              <a:buChar char="à"/>
              <a:defRPr/>
            </a:pPr>
            <a:r>
              <a:rPr kumimoji="0" lang="en-US" altLang="ko-KR" sz="1400" b="1" dirty="0" smtClean="0">
                <a:latin typeface="Times New Roman" panose="02020603050405020304" pitchFamily="18" charset="0"/>
                <a:ea typeface="+mn-ea"/>
                <a:cs typeface="Times New Roman" panose="02020603050405020304" pitchFamily="18" charset="0"/>
              </a:rPr>
              <a:t>Theses are three most commonly used emissions inventories for AQF systems  in South Korea</a:t>
            </a:r>
          </a:p>
          <a:p>
            <a:pPr marL="285750" indent="-285750" fontAlgn="auto">
              <a:spcBef>
                <a:spcPts val="0"/>
              </a:spcBef>
              <a:spcAft>
                <a:spcPts val="0"/>
              </a:spcAft>
              <a:buFont typeface="Wingdings" panose="05000000000000000000" pitchFamily="2" charset="2"/>
              <a:buChar char="à"/>
              <a:defRPr/>
            </a:pPr>
            <a:r>
              <a:rPr kumimoji="0" lang="en-US" altLang="ko-KR" sz="1400" b="1" dirty="0" smtClean="0">
                <a:latin typeface="Times New Roman" panose="02020603050405020304" pitchFamily="18" charset="0"/>
                <a:ea typeface="+mn-ea"/>
                <a:cs typeface="Times New Roman" panose="02020603050405020304" pitchFamily="18" charset="0"/>
              </a:rPr>
              <a:t>There </a:t>
            </a:r>
            <a:r>
              <a:rPr kumimoji="0" lang="en-US" altLang="ko-KR" sz="1400" b="1" dirty="0">
                <a:latin typeface="Times New Roman" panose="02020603050405020304" pitchFamily="18" charset="0"/>
                <a:ea typeface="+mn-ea"/>
                <a:cs typeface="Times New Roman" panose="02020603050405020304" pitchFamily="18" charset="0"/>
              </a:rPr>
              <a:t>are various </a:t>
            </a:r>
            <a:r>
              <a:rPr kumimoji="0" lang="en-US" altLang="ko-KR" sz="1400" b="1" dirty="0" smtClean="0">
                <a:latin typeface="Times New Roman" panose="02020603050405020304" pitchFamily="18" charset="0"/>
                <a:ea typeface="+mn-ea"/>
                <a:cs typeface="Times New Roman" panose="02020603050405020304" pitchFamily="18" charset="0"/>
              </a:rPr>
              <a:t>differences among these emissions inventories  </a:t>
            </a:r>
            <a:r>
              <a:rPr kumimoji="0" lang="en-US" altLang="ko-KR" sz="1400" b="1" dirty="0">
                <a:latin typeface="Times New Roman" panose="02020603050405020304" pitchFamily="18" charset="0"/>
                <a:ea typeface="+mn-ea"/>
                <a:cs typeface="Times New Roman" panose="02020603050405020304" pitchFamily="18" charset="0"/>
              </a:rPr>
              <a:t>(</a:t>
            </a:r>
            <a:r>
              <a:rPr kumimoji="0" lang="en-US" altLang="ko-KR" sz="1400" b="1" dirty="0" smtClean="0">
                <a:latin typeface="Times New Roman" panose="02020603050405020304" pitchFamily="18" charset="0"/>
                <a:ea typeface="+mn-ea"/>
                <a:cs typeface="Times New Roman" panose="02020603050405020304" pitchFamily="18" charset="0"/>
              </a:rPr>
              <a:t>e.g. emission rate).</a:t>
            </a:r>
            <a:endParaRPr kumimoji="0" lang="en-US" altLang="ko-KR" sz="1400" b="1" dirty="0">
              <a:latin typeface="Times New Roman" panose="02020603050405020304" pitchFamily="18" charset="0"/>
              <a:ea typeface="+mn-ea"/>
              <a:cs typeface="Times New Roman" panose="02020603050405020304" pitchFamily="18" charset="0"/>
            </a:endParaRPr>
          </a:p>
        </p:txBody>
      </p:sp>
      <p:sp>
        <p:nvSpPr>
          <p:cNvPr id="6168" name="TextBox 2"/>
          <p:cNvSpPr txBox="1">
            <a:spLocks noChangeArrowheads="1"/>
          </p:cNvSpPr>
          <p:nvPr/>
        </p:nvSpPr>
        <p:spPr bwMode="auto">
          <a:xfrm>
            <a:off x="6588224" y="1652786"/>
            <a:ext cx="2592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r>
              <a:rPr kumimoji="0" lang="ko-KR" altLang="en-US">
                <a:solidFill>
                  <a:srgbClr val="FFC000"/>
                </a:solidFill>
                <a:latin typeface="Times New Roman" pitchFamily="18" charset="0"/>
                <a:cs typeface="Times New Roman" pitchFamily="18" charset="0"/>
              </a:rPr>
              <a:t>■</a:t>
            </a:r>
            <a:r>
              <a:rPr kumimoji="0" lang="ko-KR" altLang="en-US">
                <a:latin typeface="Times New Roman" pitchFamily="18" charset="0"/>
                <a:cs typeface="Times New Roman" pitchFamily="18" charset="0"/>
              </a:rPr>
              <a:t> </a:t>
            </a:r>
            <a:r>
              <a:rPr kumimoji="0" lang="en-US" altLang="ko-KR">
                <a:latin typeface="Times New Roman" pitchFamily="18" charset="0"/>
                <a:cs typeface="Times New Roman" pitchFamily="18" charset="0"/>
              </a:rPr>
              <a:t>INTEX–B 2006</a:t>
            </a:r>
          </a:p>
          <a:p>
            <a:r>
              <a:rPr kumimoji="0" lang="ko-KR" altLang="en-US">
                <a:solidFill>
                  <a:srgbClr val="0000FF"/>
                </a:solidFill>
                <a:latin typeface="Times New Roman" pitchFamily="18" charset="0"/>
                <a:cs typeface="Times New Roman" pitchFamily="18" charset="0"/>
              </a:rPr>
              <a:t>■</a:t>
            </a:r>
            <a:r>
              <a:rPr kumimoji="0" lang="ko-KR" altLang="en-US">
                <a:latin typeface="Times New Roman" pitchFamily="18" charset="0"/>
                <a:cs typeface="Times New Roman" pitchFamily="18" charset="0"/>
              </a:rPr>
              <a:t> </a:t>
            </a:r>
            <a:r>
              <a:rPr kumimoji="0" lang="en-US" altLang="ko-KR">
                <a:latin typeface="Times New Roman" pitchFamily="18" charset="0"/>
                <a:cs typeface="Times New Roman" pitchFamily="18" charset="0"/>
              </a:rPr>
              <a:t>CREATE-KNU 2010 </a:t>
            </a:r>
          </a:p>
          <a:p>
            <a:r>
              <a:rPr kumimoji="0" lang="ko-KR" altLang="en-US">
                <a:solidFill>
                  <a:srgbClr val="FF0000"/>
                </a:solidFill>
                <a:latin typeface="Times New Roman" pitchFamily="18" charset="0"/>
                <a:cs typeface="Times New Roman" pitchFamily="18" charset="0"/>
              </a:rPr>
              <a:t>■</a:t>
            </a:r>
            <a:r>
              <a:rPr kumimoji="0" lang="ko-KR" altLang="en-US">
                <a:latin typeface="Times New Roman" pitchFamily="18" charset="0"/>
                <a:cs typeface="Times New Roman" pitchFamily="18" charset="0"/>
              </a:rPr>
              <a:t> </a:t>
            </a:r>
            <a:r>
              <a:rPr kumimoji="0" lang="en-US" altLang="ko-KR">
                <a:latin typeface="Times New Roman" pitchFamily="18" charset="0"/>
                <a:cs typeface="Times New Roman" pitchFamily="18" charset="0"/>
              </a:rPr>
              <a:t>MICS-Asia 2010</a:t>
            </a:r>
          </a:p>
          <a:p>
            <a:endParaRPr kumimoji="0" lang="ko-KR" altLang="en-US">
              <a:latin typeface="Times New Roman" pitchFamily="18" charset="0"/>
              <a:cs typeface="Times New Roman" pitchFamily="18" charset="0"/>
            </a:endParaRPr>
          </a:p>
        </p:txBody>
      </p:sp>
      <p:sp>
        <p:nvSpPr>
          <p:cNvPr id="32" name="TextBox 31"/>
          <p:cNvSpPr txBox="1"/>
          <p:nvPr/>
        </p:nvSpPr>
        <p:spPr>
          <a:xfrm>
            <a:off x="1042988" y="3132138"/>
            <a:ext cx="936625" cy="368300"/>
          </a:xfrm>
          <a:prstGeom prst="rect">
            <a:avLst/>
          </a:prstGeom>
          <a:solidFill>
            <a:schemeClr val="bg1"/>
          </a:solidFill>
          <a:ln>
            <a:solidFill>
              <a:schemeClr val="tx1">
                <a:lumMod val="95000"/>
                <a:lumOff val="5000"/>
                <a:alpha val="99000"/>
              </a:schemeClr>
            </a:solidFill>
          </a:ln>
        </p:spPr>
        <p:txBody>
          <a:bodyPr>
            <a:spAutoFit/>
          </a:bodyPr>
          <a:lstStyle/>
          <a:p>
            <a:pPr algn="ctr" fontAlgn="auto">
              <a:spcBef>
                <a:spcPts val="0"/>
              </a:spcBef>
              <a:spcAft>
                <a:spcPts val="0"/>
              </a:spcAft>
              <a:defRPr/>
            </a:pPr>
            <a:r>
              <a:rPr kumimoji="0" lang="en-US" dirty="0">
                <a:latin typeface="Times New Roman" panose="02020603050405020304" pitchFamily="18" charset="0"/>
                <a:ea typeface="+mn-ea"/>
                <a:cs typeface="Times New Roman" panose="02020603050405020304" pitchFamily="18" charset="0"/>
              </a:rPr>
              <a:t>SO</a:t>
            </a:r>
            <a:r>
              <a:rPr kumimoji="0" lang="en-US" baseline="-25000" dirty="0">
                <a:latin typeface="Times New Roman" panose="02020603050405020304" pitchFamily="18" charset="0"/>
                <a:ea typeface="+mn-ea"/>
                <a:cs typeface="Times New Roman" panose="02020603050405020304" pitchFamily="18" charset="0"/>
              </a:rPr>
              <a:t>2</a:t>
            </a:r>
          </a:p>
        </p:txBody>
      </p:sp>
      <p:sp>
        <p:nvSpPr>
          <p:cNvPr id="33" name="TextBox 32"/>
          <p:cNvSpPr txBox="1"/>
          <p:nvPr/>
        </p:nvSpPr>
        <p:spPr>
          <a:xfrm>
            <a:off x="3276600" y="3141663"/>
            <a:ext cx="935038" cy="368300"/>
          </a:xfrm>
          <a:prstGeom prst="rect">
            <a:avLst/>
          </a:prstGeom>
          <a:solidFill>
            <a:schemeClr val="bg1"/>
          </a:solidFill>
          <a:ln>
            <a:solidFill>
              <a:schemeClr val="tx1">
                <a:lumMod val="95000"/>
                <a:lumOff val="5000"/>
                <a:alpha val="99000"/>
              </a:schemeClr>
            </a:solidFill>
          </a:ln>
        </p:spPr>
        <p:txBody>
          <a:bodyPr>
            <a:spAutoFit/>
          </a:bodyPr>
          <a:lstStyle/>
          <a:p>
            <a:pPr algn="ctr" fontAlgn="auto">
              <a:spcBef>
                <a:spcPts val="0"/>
              </a:spcBef>
              <a:spcAft>
                <a:spcPts val="0"/>
              </a:spcAft>
              <a:defRPr/>
            </a:pPr>
            <a:r>
              <a:rPr kumimoji="0" lang="en-US" dirty="0">
                <a:latin typeface="Times New Roman" panose="02020603050405020304" pitchFamily="18" charset="0"/>
                <a:ea typeface="+mn-ea"/>
                <a:cs typeface="Times New Roman" panose="02020603050405020304" pitchFamily="18" charset="0"/>
              </a:rPr>
              <a:t>NOx</a:t>
            </a:r>
          </a:p>
        </p:txBody>
      </p:sp>
      <p:sp>
        <p:nvSpPr>
          <p:cNvPr id="34" name="TextBox 33"/>
          <p:cNvSpPr txBox="1"/>
          <p:nvPr/>
        </p:nvSpPr>
        <p:spPr>
          <a:xfrm>
            <a:off x="5291559" y="3108325"/>
            <a:ext cx="936625" cy="369888"/>
          </a:xfrm>
          <a:prstGeom prst="rect">
            <a:avLst/>
          </a:prstGeom>
          <a:solidFill>
            <a:schemeClr val="bg1"/>
          </a:solidFill>
          <a:ln>
            <a:solidFill>
              <a:schemeClr val="tx1">
                <a:lumMod val="95000"/>
                <a:lumOff val="5000"/>
                <a:alpha val="99000"/>
              </a:schemeClr>
            </a:solidFill>
          </a:ln>
        </p:spPr>
        <p:txBody>
          <a:bodyPr>
            <a:spAutoFit/>
          </a:bodyPr>
          <a:lstStyle/>
          <a:p>
            <a:pPr algn="ctr" fontAlgn="auto">
              <a:spcBef>
                <a:spcPts val="0"/>
              </a:spcBef>
              <a:spcAft>
                <a:spcPts val="0"/>
              </a:spcAft>
              <a:defRPr/>
            </a:pPr>
            <a:r>
              <a:rPr kumimoji="0" lang="en-US" dirty="0">
                <a:latin typeface="Times New Roman" panose="02020603050405020304" pitchFamily="18" charset="0"/>
                <a:ea typeface="+mn-ea"/>
                <a:cs typeface="Times New Roman" panose="02020603050405020304" pitchFamily="18" charset="0"/>
              </a:rPr>
              <a:t>PM fine</a:t>
            </a:r>
          </a:p>
        </p:txBody>
      </p:sp>
      <p:sp>
        <p:nvSpPr>
          <p:cNvPr id="6172" name="TextBox 34"/>
          <p:cNvSpPr txBox="1">
            <a:spLocks noChangeArrowheads="1"/>
          </p:cNvSpPr>
          <p:nvPr/>
        </p:nvSpPr>
        <p:spPr bwMode="auto">
          <a:xfrm>
            <a:off x="611188" y="882650"/>
            <a:ext cx="828198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nSpc>
                <a:spcPct val="150000"/>
              </a:lnSpc>
              <a:buFont typeface="Arial" charset="0"/>
              <a:buChar char="•"/>
            </a:pPr>
            <a:r>
              <a:rPr kumimoji="0" lang="en-US" altLang="ko-KR" b="1" dirty="0" smtClean="0">
                <a:latin typeface="Times New Roman" pitchFamily="18" charset="0"/>
                <a:cs typeface="Times New Roman" pitchFamily="18" charset="0"/>
              </a:rPr>
              <a:t>Daily Emission Rate</a:t>
            </a:r>
            <a:endParaRPr kumimoji="0" lang="en-US" altLang="ko-KR" b="1" dirty="0">
              <a:latin typeface="Times New Roman" pitchFamily="18" charset="0"/>
              <a:cs typeface="Times New Roman" pitchFamily="18" charset="0"/>
            </a:endParaRPr>
          </a:p>
        </p:txBody>
      </p:sp>
      <p:sp>
        <p:nvSpPr>
          <p:cNvPr id="6173" name="TextBox 35"/>
          <p:cNvSpPr txBox="1">
            <a:spLocks noChangeArrowheads="1"/>
          </p:cNvSpPr>
          <p:nvPr/>
        </p:nvSpPr>
        <p:spPr bwMode="auto">
          <a:xfrm>
            <a:off x="611188" y="3644900"/>
            <a:ext cx="30607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nSpc>
                <a:spcPct val="150000"/>
              </a:lnSpc>
              <a:buFont typeface="Arial" charset="0"/>
              <a:buChar char="•"/>
            </a:pPr>
            <a:r>
              <a:rPr kumimoji="0" lang="en-US" altLang="ko-KR" b="1" dirty="0">
                <a:latin typeface="Times New Roman" pitchFamily="18" charset="0"/>
                <a:cs typeface="Times New Roman" pitchFamily="18" charset="0"/>
              </a:rPr>
              <a:t>Spatial </a:t>
            </a:r>
            <a:r>
              <a:rPr kumimoji="0" lang="en-US" altLang="ko-KR" b="1" dirty="0" smtClean="0">
                <a:latin typeface="Times New Roman" pitchFamily="18" charset="0"/>
                <a:cs typeface="Times New Roman" pitchFamily="18" charset="0"/>
              </a:rPr>
              <a:t>Variation (</a:t>
            </a:r>
            <a:r>
              <a:rPr kumimoji="0" lang="en-US" altLang="ko-KR" b="1" dirty="0">
                <a:latin typeface="Times New Roman" pitchFamily="18" charset="0"/>
                <a:cs typeface="Times New Roman" pitchFamily="18" charset="0"/>
              </a:rPr>
              <a:t>Jan.)</a:t>
            </a:r>
          </a:p>
        </p:txBody>
      </p:sp>
      <p:sp>
        <p:nvSpPr>
          <p:cNvPr id="6174" name="TextBox 36"/>
          <p:cNvSpPr txBox="1">
            <a:spLocks noChangeArrowheads="1"/>
          </p:cNvSpPr>
          <p:nvPr/>
        </p:nvSpPr>
        <p:spPr bwMode="auto">
          <a:xfrm>
            <a:off x="5364163" y="3644900"/>
            <a:ext cx="259238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nSpc>
                <a:spcPct val="150000"/>
              </a:lnSpc>
              <a:buFont typeface="Arial" charset="0"/>
              <a:buChar char="•"/>
            </a:pPr>
            <a:r>
              <a:rPr kumimoji="0" lang="en-US" altLang="ko-KR" b="1" dirty="0" smtClean="0">
                <a:latin typeface="Times New Roman" pitchFamily="18" charset="0"/>
                <a:cs typeface="Times New Roman" pitchFamily="18" charset="0"/>
              </a:rPr>
              <a:t>Temporal Variation</a:t>
            </a:r>
            <a:endParaRPr kumimoji="0" lang="en-US" altLang="ko-KR" b="1" dirty="0">
              <a:latin typeface="Times New Roman" pitchFamily="18" charset="0"/>
              <a:cs typeface="Times New Roman" pitchFamily="18" charset="0"/>
            </a:endParaRPr>
          </a:p>
        </p:txBody>
      </p:sp>
      <p:pic>
        <p:nvPicPr>
          <p:cNvPr id="6175" name="Picture 9" descr="C:\Users\Cbae\Application Data\SSH\temp\INTEX-B.KNU_27_01.SO2.pmean_emi.sp.png"/>
          <p:cNvPicPr>
            <a:picLocks noChangeAspect="1" noChangeArrowheads="1"/>
          </p:cNvPicPr>
          <p:nvPr/>
        </p:nvPicPr>
        <p:blipFill>
          <a:blip r:embed="rId7" cstate="print">
            <a:extLst>
              <a:ext uri="{28A0092B-C50C-407E-A947-70E740481C1C}">
                <a14:useLocalDpi xmlns:a14="http://schemas.microsoft.com/office/drawing/2010/main" val="0"/>
              </a:ext>
            </a:extLst>
          </a:blip>
          <a:srcRect t="9805" b="2"/>
          <a:stretch>
            <a:fillRect/>
          </a:stretch>
        </p:blipFill>
        <p:spPr bwMode="auto">
          <a:xfrm>
            <a:off x="71438" y="4094163"/>
            <a:ext cx="2519362"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8" descr="C:\Users\Cbae\Application Data\SSH\temp\MISC-Asia.KNU_27_01.SO2.pmean_emi.sp.png"/>
          <p:cNvPicPr>
            <a:picLocks noChangeAspect="1" noChangeArrowheads="1"/>
          </p:cNvPicPr>
          <p:nvPr/>
        </p:nvPicPr>
        <p:blipFill>
          <a:blip r:embed="rId8" cstate="print">
            <a:extLst>
              <a:ext uri="{28A0092B-C50C-407E-A947-70E740481C1C}">
                <a14:useLocalDpi xmlns:a14="http://schemas.microsoft.com/office/drawing/2010/main" val="0"/>
              </a:ext>
            </a:extLst>
          </a:blip>
          <a:srcRect t="9805"/>
          <a:stretch>
            <a:fillRect/>
          </a:stretch>
        </p:blipFill>
        <p:spPr bwMode="auto">
          <a:xfrm>
            <a:off x="2411413" y="4094163"/>
            <a:ext cx="25209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179388" y="4160838"/>
            <a:ext cx="1728787"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a:latin typeface="Times New Roman" panose="02020603050405020304" pitchFamily="18" charset="0"/>
                <a:ea typeface="+mn-ea"/>
                <a:cs typeface="Times New Roman" panose="02020603050405020304" pitchFamily="18" charset="0"/>
              </a:rPr>
              <a:t>SO</a:t>
            </a:r>
            <a:r>
              <a:rPr kumimoji="0" lang="en-US" baseline="-25000" dirty="0">
                <a:latin typeface="Times New Roman" panose="02020603050405020304" pitchFamily="18" charset="0"/>
                <a:ea typeface="+mn-ea"/>
                <a:cs typeface="Times New Roman" panose="02020603050405020304" pitchFamily="18" charset="0"/>
              </a:rPr>
              <a:t>2</a:t>
            </a:r>
            <a:r>
              <a:rPr kumimoji="0" lang="en-US" dirty="0">
                <a:latin typeface="Times New Roman" panose="02020603050405020304" pitchFamily="18" charset="0"/>
                <a:ea typeface="+mn-ea"/>
                <a:cs typeface="Times New Roman" panose="02020603050405020304" pitchFamily="18" charset="0"/>
              </a:rPr>
              <a:t>(INTEX-B)</a:t>
            </a:r>
          </a:p>
        </p:txBody>
      </p:sp>
      <p:sp>
        <p:nvSpPr>
          <p:cNvPr id="39" name="TextBox 38"/>
          <p:cNvSpPr txBox="1"/>
          <p:nvPr/>
        </p:nvSpPr>
        <p:spPr>
          <a:xfrm>
            <a:off x="2555875" y="4160838"/>
            <a:ext cx="2000250" cy="277812"/>
          </a:xfrm>
          <a:prstGeom prst="rect">
            <a:avLst/>
          </a:prstGeom>
          <a:solidFill>
            <a:schemeClr val="bg1"/>
          </a:solidFill>
          <a:ln>
            <a:solidFill>
              <a:schemeClr val="tx1">
                <a:lumMod val="95000"/>
                <a:lumOff val="5000"/>
                <a:alpha val="99000"/>
              </a:schemeClr>
            </a:solidFill>
          </a:ln>
        </p:spPr>
        <p:txBody>
          <a:bodyPr tIns="0" bIns="0" anchor="ctr">
            <a:spAutoFit/>
          </a:bodyPr>
          <a:lstStyle/>
          <a:p>
            <a:pPr algn="ctr" fontAlgn="auto">
              <a:spcBef>
                <a:spcPts val="0"/>
              </a:spcBef>
              <a:spcAft>
                <a:spcPts val="0"/>
              </a:spcAft>
              <a:defRPr/>
            </a:pPr>
            <a:r>
              <a:rPr kumimoji="0" lang="en-US" dirty="0">
                <a:latin typeface="Times New Roman" panose="02020603050405020304" pitchFamily="18" charset="0"/>
                <a:ea typeface="+mn-ea"/>
                <a:cs typeface="Times New Roman" panose="02020603050405020304" pitchFamily="18" charset="0"/>
              </a:rPr>
              <a:t>SO</a:t>
            </a:r>
            <a:r>
              <a:rPr kumimoji="0" lang="en-US" baseline="-25000" dirty="0">
                <a:latin typeface="Times New Roman" panose="02020603050405020304" pitchFamily="18" charset="0"/>
                <a:ea typeface="+mn-ea"/>
                <a:cs typeface="Times New Roman" panose="02020603050405020304" pitchFamily="18" charset="0"/>
              </a:rPr>
              <a:t>2</a:t>
            </a:r>
            <a:r>
              <a:rPr kumimoji="0" lang="en-US" dirty="0">
                <a:latin typeface="Times New Roman" panose="02020603050405020304" pitchFamily="18" charset="0"/>
                <a:ea typeface="+mn-ea"/>
                <a:cs typeface="Times New Roman" panose="02020603050405020304" pitchFamily="18" charset="0"/>
              </a:rPr>
              <a:t>(MICS-Asia)</a:t>
            </a:r>
          </a:p>
        </p:txBody>
      </p:sp>
      <p:pic>
        <p:nvPicPr>
          <p:cNvPr id="6179" name="Picture 2" descr="C:\Users\Cbae\Desktop\cmas_발표\INTEX-B.CREATE.MICS-Asia.KNU_27_01.SO2.ts_dail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3800" y="4067175"/>
            <a:ext cx="4049713"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직사각형 1"/>
          <p:cNvSpPr/>
          <p:nvPr/>
        </p:nvSpPr>
        <p:spPr>
          <a:xfrm>
            <a:off x="6588893" y="1662212"/>
            <a:ext cx="2376264" cy="310327"/>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7171"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7172"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7173"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7174"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9" name="직사각형 28"/>
          <p:cNvSpPr/>
          <p:nvPr/>
        </p:nvSpPr>
        <p:spPr>
          <a:xfrm>
            <a:off x="107504" y="6407617"/>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7178" name="TextBox 29"/>
          <p:cNvSpPr txBox="1">
            <a:spLocks noChangeArrowheads="1"/>
          </p:cNvSpPr>
          <p:nvPr/>
        </p:nvSpPr>
        <p:spPr bwMode="auto">
          <a:xfrm>
            <a:off x="7291388" y="6443663"/>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Ajou University</a:t>
            </a:r>
          </a:p>
          <a:p>
            <a:pPr algn="r"/>
            <a:r>
              <a:rPr kumimoji="0" lang="en-US" altLang="ko-KR" sz="1000" b="1">
                <a:solidFill>
                  <a:srgbClr val="0070C0"/>
                </a:solidFill>
                <a:latin typeface="Trebuchet MS" pitchFamily="34" charset="0"/>
              </a:rPr>
              <a:t>Environmental Engineering</a:t>
            </a:r>
            <a:endParaRPr kumimoji="0" lang="ko-KR" altLang="en-US" sz="1000" b="1">
              <a:solidFill>
                <a:srgbClr val="0070C0"/>
              </a:solidFill>
              <a:latin typeface="Trebuchet MS" pitchFamily="34" charset="0"/>
            </a:endParaRPr>
          </a:p>
        </p:txBody>
      </p:sp>
      <p:sp>
        <p:nvSpPr>
          <p:cNvPr id="18" name="슬라이드 번호 개체 틀 2"/>
          <p:cNvSpPr>
            <a:spLocks noGrp="1"/>
          </p:cNvSpPr>
          <p:nvPr>
            <p:ph type="sldNum" sz="quarter" idx="12"/>
          </p:nvPr>
        </p:nvSpPr>
        <p:spPr>
          <a:xfrm>
            <a:off x="20638" y="6505575"/>
            <a:ext cx="1238250" cy="338138"/>
          </a:xfrm>
        </p:spPr>
        <p:txBody>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hangingPunct="0">
              <a:spcBef>
                <a:spcPct val="0"/>
              </a:spcBef>
              <a:spcAft>
                <a:spcPct val="0"/>
              </a:spcAft>
              <a:defRPr kumimoji="1" sz="2400">
                <a:solidFill>
                  <a:schemeClr val="tx1"/>
                </a:solidFill>
                <a:latin typeface="굴림" charset="-127"/>
                <a:ea typeface="굴림" charset="-127"/>
              </a:defRPr>
            </a:lvl6pPr>
            <a:lvl7pPr marL="2971800" indent="-228600" eaLnBrk="0" fontAlgn="base" hangingPunct="0">
              <a:spcBef>
                <a:spcPct val="0"/>
              </a:spcBef>
              <a:spcAft>
                <a:spcPct val="0"/>
              </a:spcAft>
              <a:defRPr kumimoji="1" sz="2400">
                <a:solidFill>
                  <a:schemeClr val="tx1"/>
                </a:solidFill>
                <a:latin typeface="굴림" charset="-127"/>
                <a:ea typeface="굴림" charset="-127"/>
              </a:defRPr>
            </a:lvl7pPr>
            <a:lvl8pPr marL="3429000" indent="-228600" eaLnBrk="0" fontAlgn="base" hangingPunct="0">
              <a:spcBef>
                <a:spcPct val="0"/>
              </a:spcBef>
              <a:spcAft>
                <a:spcPct val="0"/>
              </a:spcAft>
              <a:defRPr kumimoji="1" sz="2400">
                <a:solidFill>
                  <a:schemeClr val="tx1"/>
                </a:solidFill>
                <a:latin typeface="굴림" charset="-127"/>
                <a:ea typeface="굴림" charset="-127"/>
              </a:defRPr>
            </a:lvl8pPr>
            <a:lvl9pPr marL="3886200" indent="-228600" eaLnBrk="0" fontAlgn="base" hangingPunct="0">
              <a:spcBef>
                <a:spcPct val="0"/>
              </a:spcBef>
              <a:spcAft>
                <a:spcPct val="0"/>
              </a:spcAft>
              <a:defRPr kumimoji="1" sz="2400">
                <a:solidFill>
                  <a:schemeClr val="tx1"/>
                </a:solidFill>
                <a:latin typeface="굴림" charset="-127"/>
                <a:ea typeface="굴림" charset="-127"/>
              </a:defRPr>
            </a:lvl9pPr>
          </a:lstStyle>
          <a:p>
            <a:pPr algn="l" eaLnBrk="1" hangingPunct="1">
              <a:defRPr/>
            </a:pPr>
            <a:fld id="{45369845-CCCE-455C-A539-C8BE3AD0C240}" type="slidenum">
              <a:rPr lang="en-US" altLang="ko-KR" sz="1600" b="1" i="1" smtClean="0">
                <a:solidFill>
                  <a:schemeClr val="bg1">
                    <a:lumMod val="50000"/>
                  </a:schemeClr>
                </a:solidFill>
                <a:latin typeface="Trebuchet MS" pitchFamily="34" charset="0"/>
                <a:cs typeface="Times New Roman" pitchFamily="18" charset="0"/>
              </a:rPr>
              <a:pPr algn="l" eaLnBrk="1" hangingPunct="1">
                <a:defRPr/>
              </a:pPr>
              <a:t>6</a:t>
            </a:fld>
            <a:r>
              <a:rPr lang="en-US" altLang="ko-KR" sz="1600" b="1" i="1" dirty="0" smtClean="0">
                <a:solidFill>
                  <a:schemeClr val="bg1">
                    <a:lumMod val="50000"/>
                  </a:schemeClr>
                </a:solidFill>
                <a:latin typeface="Trebuchet MS" pitchFamily="34" charset="0"/>
                <a:cs typeface="Times New Roman" pitchFamily="18" charset="0"/>
              </a:rPr>
              <a:t>/16</a:t>
            </a:r>
          </a:p>
        </p:txBody>
      </p:sp>
      <p:sp>
        <p:nvSpPr>
          <p:cNvPr id="7180" name="TextBox 19"/>
          <p:cNvSpPr txBox="1">
            <a:spLocks noChangeArrowheads="1"/>
          </p:cNvSpPr>
          <p:nvPr/>
        </p:nvSpPr>
        <p:spPr bwMode="auto">
          <a:xfrm>
            <a:off x="0" y="260350"/>
            <a:ext cx="8316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endParaRPr kumimoji="0" lang="ko-KR" altLang="en-US" sz="3200" b="1">
              <a:solidFill>
                <a:srgbClr val="0070C0"/>
              </a:solidFill>
              <a:latin typeface="Times New Roman" pitchFamily="18" charset="0"/>
              <a:ea typeface="HY울릉도B" pitchFamily="18" charset="-127"/>
              <a:cs typeface="Times New Roman" pitchFamily="18" charset="0"/>
            </a:endParaRPr>
          </a:p>
        </p:txBody>
      </p:sp>
      <p:pic>
        <p:nvPicPr>
          <p:cNvPr id="7181" name="Picture 194" descr="캐치프레이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128588"/>
            <a:ext cx="974725" cy="919162"/>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7" name="직사각형 26"/>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15" name="직사각형 14"/>
          <p:cNvSpPr/>
          <p:nvPr/>
        </p:nvSpPr>
        <p:spPr>
          <a:xfrm>
            <a:off x="493713" y="1341438"/>
            <a:ext cx="8255000" cy="45005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fontAlgn="auto">
              <a:lnSpc>
                <a:spcPct val="200000"/>
              </a:lnSpc>
              <a:spcBef>
                <a:spcPts val="0"/>
              </a:spcBef>
              <a:spcAft>
                <a:spcPts val="0"/>
              </a:spcAft>
              <a:buFont typeface="Arial" panose="020B0604020202020204" pitchFamily="34" charset="0"/>
              <a:buChar char="•"/>
              <a:defRPr/>
            </a:pPr>
            <a:r>
              <a:rPr kumimoji="0" lang="en-US" altLang="ko-KR" b="1" dirty="0">
                <a:solidFill>
                  <a:schemeClr val="tx1"/>
                </a:solidFill>
                <a:latin typeface="Times New Roman" panose="02020603050405020304" pitchFamily="18" charset="0"/>
                <a:cs typeface="Times New Roman" panose="02020603050405020304" pitchFamily="18" charset="0"/>
              </a:rPr>
              <a:t>Among various uncertainties </a:t>
            </a:r>
            <a:r>
              <a:rPr kumimoji="0" lang="en-US" altLang="ko-KR" b="1" dirty="0" smtClean="0">
                <a:solidFill>
                  <a:schemeClr val="tx1"/>
                </a:solidFill>
                <a:latin typeface="Times New Roman" panose="02020603050405020304" pitchFamily="18" charset="0"/>
                <a:cs typeface="Times New Roman" panose="02020603050405020304" pitchFamily="18" charset="0"/>
              </a:rPr>
              <a:t>in </a:t>
            </a:r>
            <a:r>
              <a:rPr kumimoji="0" lang="en-US" altLang="ko-KR" b="1" dirty="0">
                <a:solidFill>
                  <a:schemeClr val="tx1"/>
                </a:solidFill>
                <a:latin typeface="Times New Roman" panose="02020603050405020304" pitchFamily="18" charset="0"/>
                <a:cs typeface="Times New Roman" panose="02020603050405020304" pitchFamily="18" charset="0"/>
              </a:rPr>
              <a:t>current air quality </a:t>
            </a:r>
            <a:r>
              <a:rPr kumimoji="0" lang="en-US" altLang="ko-KR" b="1" dirty="0" smtClean="0">
                <a:solidFill>
                  <a:schemeClr val="tx1"/>
                </a:solidFill>
                <a:latin typeface="Times New Roman" panose="02020603050405020304" pitchFamily="18" charset="0"/>
                <a:cs typeface="Times New Roman" panose="02020603050405020304" pitchFamily="18" charset="0"/>
              </a:rPr>
              <a:t>forecasting systems, emission </a:t>
            </a:r>
            <a:r>
              <a:rPr kumimoji="0" lang="en-US" altLang="ko-KR" b="1" dirty="0">
                <a:solidFill>
                  <a:schemeClr val="tx1"/>
                </a:solidFill>
                <a:latin typeface="Times New Roman" panose="02020603050405020304" pitchFamily="18" charset="0"/>
                <a:cs typeface="Times New Roman" panose="02020603050405020304" pitchFamily="18" charset="0"/>
              </a:rPr>
              <a:t>inventory is one of the </a:t>
            </a:r>
            <a:r>
              <a:rPr kumimoji="0" lang="en-US" altLang="ko-KR" b="1" dirty="0" smtClean="0">
                <a:solidFill>
                  <a:schemeClr val="tx1"/>
                </a:solidFill>
                <a:latin typeface="Times New Roman" panose="02020603050405020304" pitchFamily="18" charset="0"/>
                <a:cs typeface="Times New Roman" panose="02020603050405020304" pitchFamily="18" charset="0"/>
              </a:rPr>
              <a:t>biggest components to improve the accuracy of PM10 forecast  </a:t>
            </a:r>
            <a:endParaRPr kumimoji="0" lang="en-US" altLang="ko-KR" b="1" dirty="0">
              <a:solidFill>
                <a:schemeClr val="tx1"/>
              </a:solidFill>
              <a:latin typeface="Times New Roman" panose="02020603050405020304" pitchFamily="18" charset="0"/>
              <a:cs typeface="Times New Roman" panose="02020603050405020304" pitchFamily="18" charset="0"/>
            </a:endParaRPr>
          </a:p>
          <a:p>
            <a:pPr marL="285750" indent="-285750" fontAlgn="auto">
              <a:lnSpc>
                <a:spcPct val="200000"/>
              </a:lnSpc>
              <a:spcBef>
                <a:spcPts val="0"/>
              </a:spcBef>
              <a:spcAft>
                <a:spcPts val="0"/>
              </a:spcAft>
              <a:buFont typeface="Arial" panose="020B0604020202020204" pitchFamily="34" charset="0"/>
              <a:buChar char="•"/>
              <a:defRPr/>
            </a:pPr>
            <a:r>
              <a:rPr kumimoji="0" lang="en-US" altLang="ko-KR" b="1" dirty="0" smtClean="0">
                <a:solidFill>
                  <a:schemeClr val="tx1"/>
                </a:solidFill>
                <a:latin typeface="Times New Roman" panose="02020603050405020304" pitchFamily="18" charset="0"/>
                <a:cs typeface="Times New Roman" panose="02020603050405020304" pitchFamily="18" charset="0"/>
              </a:rPr>
              <a:t>Therefore we </a:t>
            </a:r>
            <a:r>
              <a:rPr kumimoji="0" lang="en-US" altLang="ko-KR" b="1" dirty="0">
                <a:solidFill>
                  <a:schemeClr val="tx1"/>
                </a:solidFill>
                <a:latin typeface="Times New Roman" panose="02020603050405020304" pitchFamily="18" charset="0"/>
                <a:cs typeface="Times New Roman" panose="02020603050405020304" pitchFamily="18" charset="0"/>
              </a:rPr>
              <a:t>attempted to </a:t>
            </a:r>
            <a:r>
              <a:rPr kumimoji="0" lang="en-US" altLang="ko-KR" b="1" dirty="0" smtClean="0">
                <a:solidFill>
                  <a:schemeClr val="tx1"/>
                </a:solidFill>
                <a:latin typeface="Times New Roman" panose="02020603050405020304" pitchFamily="18" charset="0"/>
                <a:cs typeface="Times New Roman" panose="02020603050405020304" pitchFamily="18" charset="0"/>
              </a:rPr>
              <a:t>revise our </a:t>
            </a:r>
            <a:r>
              <a:rPr kumimoji="0" lang="en-US" altLang="ko-KR" b="1" dirty="0">
                <a:solidFill>
                  <a:schemeClr val="tx1"/>
                </a:solidFill>
                <a:latin typeface="Times New Roman" panose="02020603050405020304" pitchFamily="18" charset="0"/>
                <a:cs typeface="Times New Roman" panose="02020603050405020304" pitchFamily="18" charset="0"/>
              </a:rPr>
              <a:t>base inventory using source contribution analysis </a:t>
            </a:r>
            <a:r>
              <a:rPr kumimoji="0" lang="en-US" altLang="ko-KR" b="1" dirty="0" smtClean="0">
                <a:solidFill>
                  <a:schemeClr val="tx1"/>
                </a:solidFill>
                <a:latin typeface="Times New Roman" panose="02020603050405020304" pitchFamily="18" charset="0"/>
                <a:cs typeface="Times New Roman" panose="02020603050405020304" pitchFamily="18" charset="0"/>
              </a:rPr>
              <a:t>results</a:t>
            </a:r>
            <a:endParaRPr kumimoji="0" lang="en-US" altLang="ko-KR" b="1" dirty="0">
              <a:solidFill>
                <a:schemeClr val="tx1"/>
              </a:solidFill>
              <a:latin typeface="Times New Roman" panose="02020603050405020304" pitchFamily="18" charset="0"/>
              <a:cs typeface="Times New Roman" panose="02020603050405020304" pitchFamily="18" charset="0"/>
            </a:endParaRPr>
          </a:p>
        </p:txBody>
      </p:sp>
      <p:sp>
        <p:nvSpPr>
          <p:cNvPr id="7189" name="TextBox 15"/>
          <p:cNvSpPr txBox="1">
            <a:spLocks noChangeArrowheads="1"/>
          </p:cNvSpPr>
          <p:nvPr/>
        </p:nvSpPr>
        <p:spPr bwMode="auto">
          <a:xfrm>
            <a:off x="152400" y="260350"/>
            <a:ext cx="8316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a:solidFill>
                  <a:srgbClr val="0070C0"/>
                </a:solidFill>
                <a:latin typeface="Times New Roman" pitchFamily="18" charset="0"/>
                <a:ea typeface="HY울릉도B" pitchFamily="18" charset="-127"/>
                <a:cs typeface="Times New Roman" pitchFamily="18" charset="0"/>
              </a:rPr>
              <a:t>Goal</a:t>
            </a:r>
            <a:endParaRPr kumimoji="0" lang="ko-KR" altLang="en-US" sz="3200" b="1">
              <a:solidFill>
                <a:srgbClr val="0070C0"/>
              </a:solidFill>
              <a:latin typeface="Times New Roman" pitchFamily="18" charset="0"/>
              <a:ea typeface="HY울릉도B" pitchFamily="18" charset="-127"/>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2"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9" name="직사각형 28"/>
          <p:cNvSpPr/>
          <p:nvPr/>
        </p:nvSpPr>
        <p:spPr>
          <a:xfrm>
            <a:off x="107504" y="6407617"/>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rebuchet MS" pitchFamily="34" charset="0"/>
            </a:endParaRPr>
          </a:p>
        </p:txBody>
      </p:sp>
      <p:sp>
        <p:nvSpPr>
          <p:cNvPr id="30" name="TextBox 29"/>
          <p:cNvSpPr txBox="1"/>
          <p:nvPr/>
        </p:nvSpPr>
        <p:spPr>
          <a:xfrm>
            <a:off x="7291913" y="6443208"/>
            <a:ext cx="1805302" cy="400110"/>
          </a:xfrm>
          <a:prstGeom prst="rect">
            <a:avLst/>
          </a:prstGeom>
          <a:noFill/>
        </p:spPr>
        <p:txBody>
          <a:bodyPr wrap="none" rtlCol="0">
            <a:spAutoFit/>
          </a:bodyPr>
          <a:lstStyle/>
          <a:p>
            <a:pPr algn="r"/>
            <a:r>
              <a:rPr lang="en-US" altLang="ko-KR" sz="1000" b="1" dirty="0" err="1" smtClean="0">
                <a:solidFill>
                  <a:srgbClr val="0070C0"/>
                </a:solidFill>
                <a:latin typeface="Trebuchet MS" pitchFamily="34" charset="0"/>
              </a:rPr>
              <a:t>Ajou</a:t>
            </a:r>
            <a:r>
              <a:rPr lang="en-US" altLang="ko-KR" sz="1000" b="1" dirty="0" smtClean="0">
                <a:solidFill>
                  <a:srgbClr val="0070C0"/>
                </a:solidFill>
                <a:latin typeface="Trebuchet MS" pitchFamily="34" charset="0"/>
              </a:rPr>
              <a:t> University</a:t>
            </a:r>
          </a:p>
          <a:p>
            <a:pPr algn="r"/>
            <a:r>
              <a:rPr lang="en-US" altLang="ko-KR" sz="1000" b="1" dirty="0" smtClean="0">
                <a:solidFill>
                  <a:srgbClr val="0070C0"/>
                </a:solidFill>
                <a:latin typeface="Trebuchet MS" pitchFamily="34" charset="0"/>
              </a:rPr>
              <a:t>Environmental Engineering</a:t>
            </a:r>
            <a:endParaRPr lang="ko-KR" altLang="en-US" sz="1000" b="1" dirty="0">
              <a:solidFill>
                <a:srgbClr val="0070C0"/>
              </a:solidFill>
              <a:latin typeface="Trebuchet MS" pitchFamily="34" charset="0"/>
            </a:endParaRPr>
          </a:p>
        </p:txBody>
      </p:sp>
      <p:sp>
        <p:nvSpPr>
          <p:cNvPr id="18" name="슬라이드 번호 개체 틀 2"/>
          <p:cNvSpPr>
            <a:spLocks noGrp="1"/>
          </p:cNvSpPr>
          <p:nvPr>
            <p:ph type="sldNum" sz="quarter" idx="12"/>
          </p:nvPr>
        </p:nvSpPr>
        <p:spPr>
          <a:xfrm>
            <a:off x="19868" y="6506294"/>
            <a:ext cx="1239763" cy="337024"/>
          </a:xfrm>
          <a:noFill/>
        </p:spPr>
        <p:txBody>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hangingPunct="0">
              <a:spcBef>
                <a:spcPct val="0"/>
              </a:spcBef>
              <a:spcAft>
                <a:spcPct val="0"/>
              </a:spcAft>
              <a:defRPr kumimoji="1" sz="2400">
                <a:solidFill>
                  <a:schemeClr val="tx1"/>
                </a:solidFill>
                <a:latin typeface="굴림" charset="-127"/>
                <a:ea typeface="굴림" charset="-127"/>
              </a:defRPr>
            </a:lvl6pPr>
            <a:lvl7pPr marL="2971800" indent="-228600" eaLnBrk="0" fontAlgn="base" hangingPunct="0">
              <a:spcBef>
                <a:spcPct val="0"/>
              </a:spcBef>
              <a:spcAft>
                <a:spcPct val="0"/>
              </a:spcAft>
              <a:defRPr kumimoji="1" sz="2400">
                <a:solidFill>
                  <a:schemeClr val="tx1"/>
                </a:solidFill>
                <a:latin typeface="굴림" charset="-127"/>
                <a:ea typeface="굴림" charset="-127"/>
              </a:defRPr>
            </a:lvl7pPr>
            <a:lvl8pPr marL="3429000" indent="-228600" eaLnBrk="0" fontAlgn="base" hangingPunct="0">
              <a:spcBef>
                <a:spcPct val="0"/>
              </a:spcBef>
              <a:spcAft>
                <a:spcPct val="0"/>
              </a:spcAft>
              <a:defRPr kumimoji="1" sz="2400">
                <a:solidFill>
                  <a:schemeClr val="tx1"/>
                </a:solidFill>
                <a:latin typeface="굴림" charset="-127"/>
                <a:ea typeface="굴림" charset="-127"/>
              </a:defRPr>
            </a:lvl8pPr>
            <a:lvl9pPr marL="3886200" indent="-228600" eaLnBrk="0" fontAlgn="base" hangingPunct="0">
              <a:spcBef>
                <a:spcPct val="0"/>
              </a:spcBef>
              <a:spcAft>
                <a:spcPct val="0"/>
              </a:spcAft>
              <a:defRPr kumimoji="1" sz="2400">
                <a:solidFill>
                  <a:schemeClr val="tx1"/>
                </a:solidFill>
                <a:latin typeface="굴림" charset="-127"/>
                <a:ea typeface="굴림" charset="-127"/>
              </a:defRPr>
            </a:lvl9pPr>
          </a:lstStyle>
          <a:p>
            <a:pPr algn="l" eaLnBrk="1" hangingPunct="1"/>
            <a:fld id="{04D6A8AA-4B47-4BA5-A5C0-DA528FB7669B}" type="slidenum">
              <a:rPr lang="en-US" altLang="ko-KR" sz="1600" b="1" i="1" smtClean="0">
                <a:solidFill>
                  <a:schemeClr val="bg1">
                    <a:lumMod val="50000"/>
                  </a:schemeClr>
                </a:solidFill>
                <a:latin typeface="Trebuchet MS" pitchFamily="34" charset="0"/>
                <a:cs typeface="Times New Roman" pitchFamily="18" charset="0"/>
              </a:rPr>
              <a:pPr algn="l" eaLnBrk="1" hangingPunct="1"/>
              <a:t>7</a:t>
            </a:fld>
            <a:r>
              <a:rPr lang="en-US" altLang="ko-KR" sz="1600" b="1" i="1" dirty="0" smtClean="0">
                <a:solidFill>
                  <a:schemeClr val="bg1">
                    <a:lumMod val="50000"/>
                  </a:schemeClr>
                </a:solidFill>
                <a:latin typeface="Trebuchet MS" pitchFamily="34" charset="0"/>
                <a:cs typeface="Times New Roman" pitchFamily="18" charset="0"/>
              </a:rPr>
              <a:t>/14</a:t>
            </a:r>
          </a:p>
        </p:txBody>
      </p:sp>
      <p:sp>
        <p:nvSpPr>
          <p:cNvPr id="20" name="TextBox 19"/>
          <p:cNvSpPr txBox="1"/>
          <p:nvPr/>
        </p:nvSpPr>
        <p:spPr>
          <a:xfrm>
            <a:off x="0" y="260648"/>
            <a:ext cx="8316416" cy="584775"/>
          </a:xfrm>
          <a:prstGeom prst="rect">
            <a:avLst/>
          </a:prstGeom>
          <a:noFill/>
        </p:spPr>
        <p:txBody>
          <a:bodyPr wrap="square" rtlCol="0">
            <a:spAutoFit/>
          </a:bodyPr>
          <a:lstStyle/>
          <a:p>
            <a:pPr algn="ctr"/>
            <a:r>
              <a:rPr lang="en-US" altLang="ko-KR" sz="3200" b="1" dirty="0" smtClean="0">
                <a:solidFill>
                  <a:srgbClr val="0070C0"/>
                </a:solidFill>
                <a:latin typeface="Times New Roman" panose="02020603050405020304" pitchFamily="18" charset="0"/>
                <a:ea typeface="HY울릉도B" panose="02030600000101010101" pitchFamily="18" charset="-127"/>
                <a:cs typeface="Times New Roman" panose="02020603050405020304" pitchFamily="18" charset="0"/>
              </a:rPr>
              <a:t>Air Quality Forecasting System</a:t>
            </a:r>
            <a:endParaRPr lang="ko-KR" altLang="en-US" sz="3200" b="1" dirty="0">
              <a:solidFill>
                <a:srgbClr val="0070C0"/>
              </a:solidFill>
              <a:latin typeface="Times New Roman" panose="02020603050405020304" pitchFamily="18" charset="0"/>
              <a:ea typeface="HY울릉도B" panose="02030600000101010101" pitchFamily="18" charset="-127"/>
              <a:cs typeface="Times New Roman" panose="02020603050405020304" pitchFamily="18" charset="0"/>
            </a:endParaRPr>
          </a:p>
        </p:txBody>
      </p:sp>
      <p:pic>
        <p:nvPicPr>
          <p:cNvPr id="21" name="Picture 194" descr="캐치프레이즈"/>
          <p:cNvPicPr>
            <a:picLocks noChangeAspect="1" noChangeArrowheads="1"/>
          </p:cNvPicPr>
          <p:nvPr/>
        </p:nvPicPr>
        <p:blipFill>
          <a:blip r:embed="rId3" cstate="print"/>
          <a:srcRect l="57850"/>
          <a:stretch>
            <a:fillRect/>
          </a:stretch>
        </p:blipFill>
        <p:spPr bwMode="auto">
          <a:xfrm>
            <a:off x="8244408" y="188640"/>
            <a:ext cx="787742" cy="7379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직사각형 21"/>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rebuchet MS" pitchFamily="34" charset="0"/>
            </a:endParaRPr>
          </a:p>
        </p:txBody>
      </p:sp>
      <p:sp>
        <p:nvSpPr>
          <p:cNvPr id="27" name="직사각형 26"/>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Times New Roman" panose="02020603050405020304" pitchFamily="18" charset="0"/>
              <a:cs typeface="Times New Roman" panose="02020603050405020304" pitchFamily="18" charset="0"/>
            </a:endParaRPr>
          </a:p>
        </p:txBody>
      </p:sp>
      <p:sp>
        <p:nvSpPr>
          <p:cNvPr id="34" name="직사각형 33"/>
          <p:cNvSpPr/>
          <p:nvPr/>
        </p:nvSpPr>
        <p:spPr>
          <a:xfrm>
            <a:off x="1840042" y="4797152"/>
            <a:ext cx="7192108" cy="1419384"/>
          </a:xfrm>
          <a:prstGeom prst="rect">
            <a:avLst/>
          </a:prstGeom>
          <a:solidFill>
            <a:schemeClr val="bg1">
              <a:lumMod val="95000"/>
            </a:schemeClr>
          </a:solidFill>
          <a:ln w="25400">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a:latin typeface="Times New Roman" panose="02020603050405020304" pitchFamily="18" charset="0"/>
              <a:cs typeface="Times New Roman" panose="02020603050405020304" pitchFamily="18" charset="0"/>
            </a:endParaRPr>
          </a:p>
        </p:txBody>
      </p:sp>
      <p:sp>
        <p:nvSpPr>
          <p:cNvPr id="36" name="직사각형 35"/>
          <p:cNvSpPr/>
          <p:nvPr/>
        </p:nvSpPr>
        <p:spPr>
          <a:xfrm>
            <a:off x="1840042" y="3501008"/>
            <a:ext cx="7196454" cy="1012701"/>
          </a:xfrm>
          <a:prstGeom prst="rect">
            <a:avLst/>
          </a:prstGeom>
          <a:solidFill>
            <a:schemeClr val="bg1">
              <a:lumMod val="95000"/>
            </a:schemeClr>
          </a:solidFill>
          <a:ln w="25400">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a:latin typeface="Times New Roman" panose="02020603050405020304" pitchFamily="18" charset="0"/>
              <a:cs typeface="Times New Roman" panose="02020603050405020304" pitchFamily="18" charset="0"/>
            </a:endParaRPr>
          </a:p>
        </p:txBody>
      </p:sp>
      <p:sp>
        <p:nvSpPr>
          <p:cNvPr id="37" name="직사각형 36"/>
          <p:cNvSpPr/>
          <p:nvPr/>
        </p:nvSpPr>
        <p:spPr>
          <a:xfrm>
            <a:off x="1840042" y="2311272"/>
            <a:ext cx="7192108" cy="1008112"/>
          </a:xfrm>
          <a:prstGeom prst="rect">
            <a:avLst/>
          </a:prstGeom>
          <a:solidFill>
            <a:schemeClr val="bg1">
              <a:lumMod val="95000"/>
            </a:schemeClr>
          </a:solidFill>
          <a:ln w="25400">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a:latin typeface="Times New Roman" panose="02020603050405020304" pitchFamily="18" charset="0"/>
              <a:cs typeface="Times New Roman" panose="02020603050405020304" pitchFamily="18" charset="0"/>
            </a:endParaRPr>
          </a:p>
        </p:txBody>
      </p:sp>
      <p:sp>
        <p:nvSpPr>
          <p:cNvPr id="38" name="직사각형 37"/>
          <p:cNvSpPr/>
          <p:nvPr/>
        </p:nvSpPr>
        <p:spPr>
          <a:xfrm>
            <a:off x="1833324" y="1196752"/>
            <a:ext cx="7203172" cy="800219"/>
          </a:xfrm>
          <a:prstGeom prst="rect">
            <a:avLst/>
          </a:prstGeom>
          <a:solidFill>
            <a:schemeClr val="bg1">
              <a:lumMod val="95000"/>
            </a:schemeClr>
          </a:solidFill>
          <a:ln w="25400">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a:latin typeface="Times New Roman" panose="02020603050405020304" pitchFamily="18" charset="0"/>
              <a:cs typeface="Times New Roman" panose="02020603050405020304" pitchFamily="18" charset="0"/>
            </a:endParaRPr>
          </a:p>
        </p:txBody>
      </p:sp>
      <p:sp>
        <p:nvSpPr>
          <p:cNvPr id="39" name="직사각형 38"/>
          <p:cNvSpPr/>
          <p:nvPr/>
        </p:nvSpPr>
        <p:spPr>
          <a:xfrm>
            <a:off x="4513321" y="4869160"/>
            <a:ext cx="2072531" cy="1253402"/>
          </a:xfrm>
          <a:prstGeom prst="rect">
            <a:avLst/>
          </a:prstGeom>
          <a:noFill/>
          <a:ln w="28575">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72000" bIns="72000" rtlCol="0" anchor="ctr">
            <a:spAutoFit/>
          </a:bodyPr>
          <a:lstStyle/>
          <a:p>
            <a:pPr algn="ctr"/>
            <a:endParaRPr lang="en-US" altLang="ko-KR"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US" altLang="ko-KR"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US" altLang="ko-KR"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altLang="ko-KR" b="1" dirty="0" smtClean="0">
                <a:solidFill>
                  <a:schemeClr val="tx1">
                    <a:lumMod val="95000"/>
                    <a:lumOff val="5000"/>
                  </a:schemeClr>
                </a:solidFill>
                <a:latin typeface="Times New Roman" panose="02020603050405020304" pitchFamily="18" charset="0"/>
                <a:cs typeface="Times New Roman" panose="02020603050405020304" pitchFamily="18" charset="0"/>
              </a:rPr>
              <a:t>Two-way nesting</a:t>
            </a:r>
          </a:p>
        </p:txBody>
      </p:sp>
      <p:sp>
        <p:nvSpPr>
          <p:cNvPr id="40" name="직사각형 39"/>
          <p:cNvSpPr/>
          <p:nvPr/>
        </p:nvSpPr>
        <p:spPr>
          <a:xfrm>
            <a:off x="2395312" y="1440332"/>
            <a:ext cx="1570097" cy="386579"/>
          </a:xfrm>
          <a:prstGeom prst="rect">
            <a:avLst/>
          </a:prstGeom>
          <a:solidFill>
            <a:srgbClr val="FFFFE1"/>
          </a:solidFill>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ko-KR" b="1" dirty="0" smtClean="0">
                <a:solidFill>
                  <a:srgbClr val="0070C0"/>
                </a:solidFill>
                <a:latin typeface="Times New Roman" panose="02020603050405020304" pitchFamily="18" charset="0"/>
                <a:cs typeface="Times New Roman" panose="02020603050405020304" pitchFamily="18" charset="0"/>
              </a:rPr>
              <a:t>Initiation</a:t>
            </a:r>
            <a:endParaRPr lang="ko-KR" altLang="en-US" b="1" dirty="0">
              <a:solidFill>
                <a:srgbClr val="0070C0"/>
              </a:solidFill>
              <a:latin typeface="Times New Roman" panose="02020603050405020304" pitchFamily="18" charset="0"/>
              <a:cs typeface="Times New Roman" panose="02020603050405020304" pitchFamily="18" charset="0"/>
            </a:endParaRPr>
          </a:p>
        </p:txBody>
      </p:sp>
      <p:sp>
        <p:nvSpPr>
          <p:cNvPr id="41" name="직사각형 40"/>
          <p:cNvSpPr/>
          <p:nvPr/>
        </p:nvSpPr>
        <p:spPr>
          <a:xfrm>
            <a:off x="2272090" y="2475964"/>
            <a:ext cx="1821313" cy="699404"/>
          </a:xfrm>
          <a:prstGeom prst="rect">
            <a:avLst/>
          </a:prstGeom>
          <a:solidFill>
            <a:srgbClr val="FFFFE1"/>
          </a:solidFill>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square" tIns="72000" bIns="72000" rtlCol="0" anchor="ctr">
            <a:spAutoFit/>
          </a:bodyPr>
          <a:lstStyle/>
          <a:p>
            <a:pPr algn="ctr"/>
            <a:r>
              <a:rPr lang="en-US" altLang="ko-KR" b="1" dirty="0" smtClean="0">
                <a:solidFill>
                  <a:srgbClr val="0070C0"/>
                </a:solidFill>
                <a:latin typeface="Times New Roman" panose="02020603050405020304" pitchFamily="18" charset="0"/>
                <a:cs typeface="Times New Roman" panose="02020603050405020304" pitchFamily="18" charset="0"/>
              </a:rPr>
              <a:t>Data downloading</a:t>
            </a:r>
            <a:endParaRPr lang="ko-KR" altLang="en-US" b="1" dirty="0">
              <a:solidFill>
                <a:srgbClr val="0070C0"/>
              </a:solidFill>
              <a:latin typeface="Times New Roman" panose="02020603050405020304" pitchFamily="18" charset="0"/>
              <a:cs typeface="Times New Roman" panose="02020603050405020304" pitchFamily="18" charset="0"/>
            </a:endParaRPr>
          </a:p>
        </p:txBody>
      </p:sp>
      <p:sp>
        <p:nvSpPr>
          <p:cNvPr id="42" name="직사각형 41"/>
          <p:cNvSpPr/>
          <p:nvPr/>
        </p:nvSpPr>
        <p:spPr>
          <a:xfrm>
            <a:off x="4627241" y="2614463"/>
            <a:ext cx="1821313" cy="422405"/>
          </a:xfrm>
          <a:prstGeom prst="rect">
            <a:avLst/>
          </a:prstGeom>
          <a:solidFill>
            <a:srgbClr val="FFFFE1"/>
          </a:solidFill>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square" tIns="72000" bIns="72000" rtlCol="0" anchor="ctr">
            <a:spAutoFit/>
          </a:bodyPr>
          <a:lstStyle/>
          <a:p>
            <a:pPr algn="ctr"/>
            <a:r>
              <a:rPr lang="en-US" altLang="ko-KR" b="1" dirty="0" smtClean="0">
                <a:solidFill>
                  <a:srgbClr val="0070C0"/>
                </a:solidFill>
                <a:latin typeface="Times New Roman" panose="02020603050405020304" pitchFamily="18" charset="0"/>
                <a:cs typeface="Times New Roman" panose="02020603050405020304" pitchFamily="18" charset="0"/>
              </a:rPr>
              <a:t>WRF</a:t>
            </a:r>
            <a:endParaRPr lang="ko-KR" altLang="en-US" b="1" dirty="0">
              <a:solidFill>
                <a:srgbClr val="0070C0"/>
              </a:solidFill>
              <a:latin typeface="Times New Roman" panose="02020603050405020304" pitchFamily="18" charset="0"/>
              <a:cs typeface="Times New Roman" panose="02020603050405020304" pitchFamily="18" charset="0"/>
            </a:endParaRPr>
          </a:p>
        </p:txBody>
      </p:sp>
      <p:sp>
        <p:nvSpPr>
          <p:cNvPr id="44" name="직사각형 43"/>
          <p:cNvSpPr/>
          <p:nvPr/>
        </p:nvSpPr>
        <p:spPr>
          <a:xfrm>
            <a:off x="6839442" y="3693661"/>
            <a:ext cx="1821313" cy="699404"/>
          </a:xfrm>
          <a:prstGeom prst="rect">
            <a:avLst/>
          </a:prstGeom>
          <a:solidFill>
            <a:srgbClr val="FFFFE1"/>
          </a:solidFill>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square" tIns="72000" bIns="72000" rtlCol="0" anchor="ctr">
            <a:spAutoFit/>
          </a:bodyPr>
          <a:lstStyle/>
          <a:p>
            <a:pPr algn="ctr"/>
            <a:r>
              <a:rPr lang="en-US" altLang="ko-KR" b="1" dirty="0" smtClean="0">
                <a:solidFill>
                  <a:srgbClr val="0070C0"/>
                </a:solidFill>
                <a:latin typeface="Times New Roman" panose="02020603050405020304" pitchFamily="18" charset="0"/>
                <a:cs typeface="Times New Roman" panose="02020603050405020304" pitchFamily="18" charset="0"/>
              </a:rPr>
              <a:t>SMOKE/</a:t>
            </a:r>
          </a:p>
          <a:p>
            <a:pPr algn="ctr"/>
            <a:r>
              <a:rPr lang="en-US" altLang="ko-KR" b="1" dirty="0" smtClean="0">
                <a:solidFill>
                  <a:srgbClr val="0070C0"/>
                </a:solidFill>
                <a:latin typeface="Times New Roman" panose="02020603050405020304" pitchFamily="18" charset="0"/>
                <a:cs typeface="Times New Roman" panose="02020603050405020304" pitchFamily="18" charset="0"/>
              </a:rPr>
              <a:t>MEGAN</a:t>
            </a:r>
            <a:endParaRPr lang="ko-KR" altLang="en-US" b="1" dirty="0">
              <a:solidFill>
                <a:srgbClr val="0070C0"/>
              </a:solidFill>
              <a:latin typeface="Times New Roman" panose="02020603050405020304" pitchFamily="18" charset="0"/>
              <a:cs typeface="Times New Roman" panose="02020603050405020304" pitchFamily="18" charset="0"/>
            </a:endParaRPr>
          </a:p>
        </p:txBody>
      </p:sp>
      <p:sp>
        <p:nvSpPr>
          <p:cNvPr id="46" name="직사각형 45"/>
          <p:cNvSpPr/>
          <p:nvPr/>
        </p:nvSpPr>
        <p:spPr>
          <a:xfrm>
            <a:off x="4620523" y="5013176"/>
            <a:ext cx="1821313" cy="699404"/>
          </a:xfrm>
          <a:prstGeom prst="rect">
            <a:avLst/>
          </a:prstGeom>
          <a:solidFill>
            <a:srgbClr val="FFFFE1"/>
          </a:solidFill>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square" tIns="72000" bIns="72000" rtlCol="0" anchor="ctr">
            <a:spAutoFit/>
          </a:bodyPr>
          <a:lstStyle/>
          <a:p>
            <a:pPr algn="ctr"/>
            <a:r>
              <a:rPr lang="en-US" altLang="ko-KR" b="1" dirty="0" err="1" smtClean="0">
                <a:solidFill>
                  <a:srgbClr val="0070C0"/>
                </a:solidFill>
                <a:latin typeface="Times New Roman" panose="02020603050405020304" pitchFamily="18" charset="0"/>
                <a:cs typeface="Times New Roman" panose="02020603050405020304" pitchFamily="18" charset="0"/>
              </a:rPr>
              <a:t>CAMx</a:t>
            </a:r>
            <a:endParaRPr lang="en-US" altLang="ko-KR" b="1" dirty="0" smtClean="0">
              <a:solidFill>
                <a:srgbClr val="0070C0"/>
              </a:solidFill>
              <a:latin typeface="Times New Roman" panose="02020603050405020304" pitchFamily="18" charset="0"/>
              <a:cs typeface="Times New Roman" panose="02020603050405020304" pitchFamily="18" charset="0"/>
            </a:endParaRPr>
          </a:p>
          <a:p>
            <a:pPr algn="ctr"/>
            <a:r>
              <a:rPr lang="en-US" altLang="ko-KR" b="1" dirty="0" smtClean="0">
                <a:solidFill>
                  <a:srgbClr val="0070C0"/>
                </a:solidFill>
                <a:latin typeface="Times New Roman" panose="02020603050405020304" pitchFamily="18" charset="0"/>
                <a:cs typeface="Times New Roman" panose="02020603050405020304" pitchFamily="18" charset="0"/>
              </a:rPr>
              <a:t>(27/9/3-km)</a:t>
            </a:r>
            <a:endParaRPr lang="ko-KR" altLang="en-US" b="1" dirty="0">
              <a:solidFill>
                <a:srgbClr val="0070C0"/>
              </a:solidFill>
              <a:latin typeface="Times New Roman" panose="02020603050405020304" pitchFamily="18" charset="0"/>
              <a:cs typeface="Times New Roman" panose="02020603050405020304" pitchFamily="18" charset="0"/>
            </a:endParaRPr>
          </a:p>
        </p:txBody>
      </p:sp>
      <p:cxnSp>
        <p:nvCxnSpPr>
          <p:cNvPr id="47" name="직선 화살표 연결선 46"/>
          <p:cNvCxnSpPr>
            <a:stCxn id="40" idx="2"/>
            <a:endCxn id="41" idx="0"/>
          </p:cNvCxnSpPr>
          <p:nvPr/>
        </p:nvCxnSpPr>
        <p:spPr>
          <a:xfrm>
            <a:off x="3180361" y="1826911"/>
            <a:ext cx="2386" cy="6490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직선 화살표 연결선 47"/>
          <p:cNvCxnSpPr>
            <a:stCxn id="41" idx="3"/>
            <a:endCxn id="42" idx="1"/>
          </p:cNvCxnSpPr>
          <p:nvPr/>
        </p:nvCxnSpPr>
        <p:spPr>
          <a:xfrm>
            <a:off x="4093403" y="2825666"/>
            <a:ext cx="5338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직선 화살표 연결선 49"/>
          <p:cNvCxnSpPr>
            <a:stCxn id="42" idx="2"/>
            <a:endCxn id="46" idx="0"/>
          </p:cNvCxnSpPr>
          <p:nvPr/>
        </p:nvCxnSpPr>
        <p:spPr>
          <a:xfrm flipH="1">
            <a:off x="5531180" y="3036868"/>
            <a:ext cx="6718" cy="19763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꺾인 연결선 51"/>
          <p:cNvCxnSpPr>
            <a:stCxn id="44" idx="1"/>
            <a:endCxn id="46" idx="3"/>
          </p:cNvCxnSpPr>
          <p:nvPr/>
        </p:nvCxnSpPr>
        <p:spPr>
          <a:xfrm rot="10800000" flipV="1">
            <a:off x="6441836" y="4043362"/>
            <a:ext cx="397606" cy="1319515"/>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직사각형 52"/>
          <p:cNvSpPr/>
          <p:nvPr/>
        </p:nvSpPr>
        <p:spPr>
          <a:xfrm>
            <a:off x="3528711" y="2166446"/>
            <a:ext cx="1695707" cy="360850"/>
          </a:xfrm>
          <a:prstGeom prst="rect">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wrap="square" tIns="72000" bIns="72000" rtlCol="0" anchor="ctr">
            <a:spAutoFit/>
          </a:bodyPr>
          <a:lstStyle/>
          <a:p>
            <a:pPr algn="ctr"/>
            <a:r>
              <a:rPr lang="en-US" altLang="ko-KR" sz="1400" b="1" dirty="0" smtClean="0">
                <a:solidFill>
                  <a:schemeClr val="tx1">
                    <a:lumMod val="95000"/>
                    <a:lumOff val="5000"/>
                  </a:schemeClr>
                </a:solidFill>
                <a:latin typeface="Times New Roman" panose="02020603050405020304" pitchFamily="18" charset="0"/>
                <a:cs typeface="Times New Roman" panose="02020603050405020304" pitchFamily="18" charset="0"/>
              </a:rPr>
              <a:t>GFS data (NOAA)</a:t>
            </a:r>
            <a:endParaRPr lang="ko-KR" altLang="en-US" sz="1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4" name="직사각형 53"/>
          <p:cNvSpPr/>
          <p:nvPr/>
        </p:nvSpPr>
        <p:spPr>
          <a:xfrm>
            <a:off x="4316309" y="1422419"/>
            <a:ext cx="1256084" cy="422405"/>
          </a:xfrm>
          <a:prstGeom prst="rect">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wrap="square" tIns="72000" bIns="72000" rtlCol="0" anchor="ctr">
            <a:spAutoFit/>
          </a:bodyPr>
          <a:lstStyle/>
          <a:p>
            <a:pPr algn="ctr"/>
            <a:r>
              <a:rPr lang="en-US" altLang="ko-KR" b="1" dirty="0" smtClean="0">
                <a:solidFill>
                  <a:schemeClr val="tx1">
                    <a:lumMod val="95000"/>
                    <a:lumOff val="5000"/>
                  </a:schemeClr>
                </a:solidFill>
                <a:latin typeface="Times New Roman" panose="02020603050405020304" pitchFamily="18" charset="0"/>
                <a:cs typeface="Times New Roman" panose="02020603050405020304" pitchFamily="18" charset="0"/>
              </a:rPr>
              <a:t>09 KST</a:t>
            </a:r>
            <a:endParaRPr lang="ko-KR" altLang="en-US"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55" name="직선 화살표 연결선 54"/>
          <p:cNvCxnSpPr>
            <a:stCxn id="54" idx="1"/>
            <a:endCxn id="40" idx="3"/>
          </p:cNvCxnSpPr>
          <p:nvPr/>
        </p:nvCxnSpPr>
        <p:spPr>
          <a:xfrm flipH="1">
            <a:off x="3965409" y="1633622"/>
            <a:ext cx="3509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직사각형 59"/>
          <p:cNvSpPr/>
          <p:nvPr/>
        </p:nvSpPr>
        <p:spPr>
          <a:xfrm>
            <a:off x="4159301" y="3397412"/>
            <a:ext cx="1570099" cy="391628"/>
          </a:xfrm>
          <a:prstGeom prst="rect">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wrap="square" tIns="72000" bIns="72000" rtlCol="0" anchor="ctr">
            <a:spAutoFit/>
          </a:bodyPr>
          <a:lstStyle/>
          <a:p>
            <a:pPr algn="ctr"/>
            <a:r>
              <a:rPr lang="en-US" altLang="ko-KR" sz="1600" b="1" dirty="0" smtClean="0">
                <a:solidFill>
                  <a:schemeClr val="tx1">
                    <a:lumMod val="95000"/>
                    <a:lumOff val="5000"/>
                  </a:schemeClr>
                </a:solidFill>
                <a:latin typeface="Times New Roman" panose="02020603050405020304" pitchFamily="18" charset="0"/>
                <a:cs typeface="Times New Roman" panose="02020603050405020304" pitchFamily="18" charset="0"/>
              </a:rPr>
              <a:t>WRF2CAMx</a:t>
            </a:r>
            <a:endParaRPr lang="ko-KR" altLang="en-US" sz="1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7" name="TextBox 66"/>
          <p:cNvSpPr txBox="1"/>
          <p:nvPr/>
        </p:nvSpPr>
        <p:spPr>
          <a:xfrm>
            <a:off x="105132" y="2539641"/>
            <a:ext cx="2013354" cy="433553"/>
          </a:xfrm>
          <a:prstGeom prst="rect">
            <a:avLst/>
          </a:prstGeom>
          <a:solidFill>
            <a:schemeClr val="accent5">
              <a:lumMod val="20000"/>
              <a:lumOff val="80000"/>
            </a:schemeClr>
          </a:solidFill>
          <a:ln w="38100">
            <a:solidFill>
              <a:schemeClr val="tx1"/>
            </a:solidFill>
          </a:ln>
        </p:spPr>
        <p:txBody>
          <a:bodyPr wrap="square" tIns="108000" bIns="108000" rtlCol="0" anchor="ctr">
            <a:spAutoFit/>
          </a:bodyPr>
          <a:lstStyle/>
          <a:p>
            <a:pPr algn="ctr"/>
            <a:r>
              <a:rPr lang="en-US" altLang="ko-KR" sz="1400" b="1" dirty="0" smtClean="0">
                <a:latin typeface="Times New Roman" panose="02020603050405020304" pitchFamily="18" charset="0"/>
                <a:ea typeface="HY헤드라인M" panose="02030600000101010101" pitchFamily="18" charset="-127"/>
                <a:cs typeface="Times New Roman" panose="02020603050405020304" pitchFamily="18" charset="0"/>
              </a:rPr>
              <a:t>Meteorology data</a:t>
            </a:r>
            <a:endParaRPr lang="ko-KR" altLang="en-US" sz="1400" b="1" dirty="0">
              <a:latin typeface="Times New Roman" panose="02020603050405020304" pitchFamily="18" charset="0"/>
              <a:ea typeface="HY헤드라인M" panose="02030600000101010101" pitchFamily="18" charset="-127"/>
              <a:cs typeface="Times New Roman" panose="02020603050405020304" pitchFamily="18" charset="0"/>
            </a:endParaRPr>
          </a:p>
        </p:txBody>
      </p:sp>
      <p:sp>
        <p:nvSpPr>
          <p:cNvPr id="68" name="TextBox 67"/>
          <p:cNvSpPr txBox="1"/>
          <p:nvPr/>
        </p:nvSpPr>
        <p:spPr>
          <a:xfrm>
            <a:off x="105132" y="3787535"/>
            <a:ext cx="2013354" cy="433553"/>
          </a:xfrm>
          <a:prstGeom prst="rect">
            <a:avLst/>
          </a:prstGeom>
          <a:solidFill>
            <a:schemeClr val="accent5">
              <a:lumMod val="40000"/>
              <a:lumOff val="60000"/>
            </a:schemeClr>
          </a:solidFill>
          <a:ln w="38100">
            <a:solidFill>
              <a:schemeClr val="tx1"/>
            </a:solidFill>
          </a:ln>
        </p:spPr>
        <p:txBody>
          <a:bodyPr wrap="square" tIns="108000" bIns="108000" rtlCol="0" anchor="ctr">
            <a:spAutoFit/>
          </a:bodyPr>
          <a:lstStyle/>
          <a:p>
            <a:pPr algn="ctr"/>
            <a:r>
              <a:rPr lang="en-US" altLang="ko-KR" sz="1400" b="1" dirty="0" smtClean="0">
                <a:latin typeface="Times New Roman" panose="02020603050405020304" pitchFamily="18" charset="0"/>
                <a:ea typeface="HY헤드라인M" panose="02030600000101010101" pitchFamily="18" charset="-127"/>
                <a:cs typeface="Times New Roman" panose="02020603050405020304" pitchFamily="18" charset="0"/>
              </a:rPr>
              <a:t>Emission data</a:t>
            </a:r>
            <a:endParaRPr lang="ko-KR" altLang="en-US" sz="1400" b="1" dirty="0">
              <a:latin typeface="Times New Roman" panose="02020603050405020304" pitchFamily="18" charset="0"/>
              <a:ea typeface="HY헤드라인M" panose="02030600000101010101" pitchFamily="18" charset="-127"/>
              <a:cs typeface="Times New Roman" panose="02020603050405020304" pitchFamily="18" charset="0"/>
            </a:endParaRPr>
          </a:p>
        </p:txBody>
      </p:sp>
      <p:sp>
        <p:nvSpPr>
          <p:cNvPr id="69" name="TextBox 68"/>
          <p:cNvSpPr txBox="1"/>
          <p:nvPr/>
        </p:nvSpPr>
        <p:spPr>
          <a:xfrm>
            <a:off x="105132" y="5085184"/>
            <a:ext cx="2013354" cy="954107"/>
          </a:xfrm>
          <a:prstGeom prst="rect">
            <a:avLst/>
          </a:prstGeom>
          <a:solidFill>
            <a:schemeClr val="accent5">
              <a:lumMod val="60000"/>
              <a:lumOff val="40000"/>
            </a:schemeClr>
          </a:solidFill>
          <a:ln w="38100">
            <a:solidFill>
              <a:schemeClr val="tx1"/>
            </a:solidFill>
          </a:ln>
        </p:spPr>
        <p:txBody>
          <a:bodyPr wrap="square" rtlCol="0">
            <a:spAutoFit/>
          </a:bodyPr>
          <a:lstStyle/>
          <a:p>
            <a:pPr algn="ctr"/>
            <a:endParaRPr lang="en-US" altLang="ko-KR" sz="1400" b="1" dirty="0" smtClean="0">
              <a:latin typeface="Times New Roman" panose="02020603050405020304" pitchFamily="18" charset="0"/>
              <a:ea typeface="HY헤드라인M" panose="02030600000101010101" pitchFamily="18" charset="-127"/>
              <a:cs typeface="Times New Roman" panose="02020603050405020304" pitchFamily="18" charset="0"/>
            </a:endParaRPr>
          </a:p>
          <a:p>
            <a:pPr algn="ctr"/>
            <a:r>
              <a:rPr lang="en-US" altLang="ko-KR" sz="1400" b="1" dirty="0" smtClean="0">
                <a:latin typeface="Times New Roman" panose="02020603050405020304" pitchFamily="18" charset="0"/>
                <a:ea typeface="HY헤드라인M" panose="02030600000101010101" pitchFamily="18" charset="-127"/>
                <a:cs typeface="Times New Roman" panose="02020603050405020304" pitchFamily="18" charset="0"/>
              </a:rPr>
              <a:t>Chemical Transport</a:t>
            </a:r>
          </a:p>
          <a:p>
            <a:pPr algn="ctr"/>
            <a:r>
              <a:rPr lang="en-US" altLang="ko-KR" sz="1400" b="1" dirty="0" smtClean="0">
                <a:latin typeface="Times New Roman" panose="02020603050405020304" pitchFamily="18" charset="0"/>
                <a:ea typeface="HY헤드라인M" panose="02030600000101010101" pitchFamily="18" charset="-127"/>
                <a:cs typeface="Times New Roman" panose="02020603050405020304" pitchFamily="18" charset="0"/>
              </a:rPr>
              <a:t>Model</a:t>
            </a:r>
          </a:p>
          <a:p>
            <a:pPr algn="ctr"/>
            <a:endParaRPr lang="ko-KR" altLang="en-US" sz="1400" b="1" dirty="0">
              <a:latin typeface="Times New Roman" panose="02020603050405020304" pitchFamily="18" charset="0"/>
              <a:ea typeface="HY헤드라인M" panose="02030600000101010101" pitchFamily="18" charset="-127"/>
              <a:cs typeface="Times New Roman" panose="02020603050405020304" pitchFamily="18" charset="0"/>
            </a:endParaRPr>
          </a:p>
        </p:txBody>
      </p:sp>
      <p:sp>
        <p:nvSpPr>
          <p:cNvPr id="70" name="직사각형 69"/>
          <p:cNvSpPr/>
          <p:nvPr/>
        </p:nvSpPr>
        <p:spPr>
          <a:xfrm>
            <a:off x="6846160" y="2614463"/>
            <a:ext cx="1821313" cy="422405"/>
          </a:xfrm>
          <a:prstGeom prst="rect">
            <a:avLst/>
          </a:prstGeom>
          <a:solidFill>
            <a:srgbClr val="FFFFE1"/>
          </a:solidFill>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square" tIns="72000" bIns="72000" rtlCol="0" anchor="ctr">
            <a:spAutoFit/>
          </a:bodyPr>
          <a:lstStyle/>
          <a:p>
            <a:pPr algn="ctr"/>
            <a:r>
              <a:rPr lang="en-US" altLang="ko-KR" b="1" dirty="0" smtClean="0">
                <a:solidFill>
                  <a:srgbClr val="0070C0"/>
                </a:solidFill>
                <a:latin typeface="Times New Roman" panose="02020603050405020304" pitchFamily="18" charset="0"/>
                <a:cs typeface="Times New Roman" panose="02020603050405020304" pitchFamily="18" charset="0"/>
              </a:rPr>
              <a:t>MCIP</a:t>
            </a:r>
            <a:endParaRPr lang="ko-KR" altLang="en-US" b="1" dirty="0">
              <a:solidFill>
                <a:srgbClr val="0070C0"/>
              </a:solidFill>
              <a:latin typeface="Times New Roman" panose="02020603050405020304" pitchFamily="18" charset="0"/>
              <a:cs typeface="Times New Roman" panose="02020603050405020304" pitchFamily="18" charset="0"/>
            </a:endParaRPr>
          </a:p>
        </p:txBody>
      </p:sp>
      <p:cxnSp>
        <p:nvCxnSpPr>
          <p:cNvPr id="71" name="직선 화살표 연결선 70"/>
          <p:cNvCxnSpPr>
            <a:stCxn id="42" idx="3"/>
            <a:endCxn id="70" idx="1"/>
          </p:cNvCxnSpPr>
          <p:nvPr/>
        </p:nvCxnSpPr>
        <p:spPr>
          <a:xfrm>
            <a:off x="6448554" y="2825666"/>
            <a:ext cx="39760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직선 화살표 연결선 81"/>
          <p:cNvCxnSpPr>
            <a:stCxn id="70" idx="2"/>
            <a:endCxn id="44" idx="0"/>
          </p:cNvCxnSpPr>
          <p:nvPr/>
        </p:nvCxnSpPr>
        <p:spPr>
          <a:xfrm flipH="1">
            <a:off x="7750099" y="3036868"/>
            <a:ext cx="6718" cy="6567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08002" y="1268760"/>
            <a:ext cx="2013354" cy="648997"/>
          </a:xfrm>
          <a:prstGeom prst="rect">
            <a:avLst/>
          </a:prstGeom>
          <a:solidFill>
            <a:schemeClr val="bg1"/>
          </a:solidFill>
          <a:ln w="38100">
            <a:solidFill>
              <a:schemeClr val="tx1"/>
            </a:solidFill>
          </a:ln>
        </p:spPr>
        <p:txBody>
          <a:bodyPr wrap="square" tIns="108000" bIns="108000" rtlCol="0" anchor="ctr">
            <a:spAutoFit/>
          </a:bodyPr>
          <a:lstStyle/>
          <a:p>
            <a:pPr algn="ctr"/>
            <a:r>
              <a:rPr lang="en-US" altLang="ko-KR" sz="1400" b="1" dirty="0">
                <a:latin typeface="Times New Roman" panose="02020603050405020304" pitchFamily="18" charset="0"/>
                <a:ea typeface="HY헤드라인M" panose="02030600000101010101" pitchFamily="18" charset="-127"/>
                <a:cs typeface="Times New Roman" panose="02020603050405020304" pitchFamily="18" charset="0"/>
              </a:rPr>
              <a:t>Forecasting date &amp; Starting time setup</a:t>
            </a:r>
          </a:p>
        </p:txBody>
      </p:sp>
      <p:sp>
        <p:nvSpPr>
          <p:cNvPr id="43" name="직사각형 42"/>
          <p:cNvSpPr/>
          <p:nvPr/>
        </p:nvSpPr>
        <p:spPr>
          <a:xfrm>
            <a:off x="6932563" y="4961844"/>
            <a:ext cx="1821313" cy="699404"/>
          </a:xfrm>
          <a:prstGeom prst="rect">
            <a:avLst/>
          </a:prstGeom>
          <a:solidFill>
            <a:srgbClr val="FFFFE1"/>
          </a:solidFill>
          <a:ln w="28575">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square" tIns="72000" bIns="72000" rtlCol="0" anchor="ctr">
            <a:spAutoFit/>
          </a:bodyPr>
          <a:lstStyle/>
          <a:p>
            <a:pPr algn="ctr"/>
            <a:r>
              <a:rPr lang="en-US" altLang="ko-KR" b="1" dirty="0" smtClean="0">
                <a:solidFill>
                  <a:srgbClr val="0070C0"/>
                </a:solidFill>
                <a:latin typeface="Times New Roman" panose="02020603050405020304" pitchFamily="18" charset="0"/>
                <a:cs typeface="Times New Roman" panose="02020603050405020304" pitchFamily="18" charset="0"/>
              </a:rPr>
              <a:t>CAMQ</a:t>
            </a:r>
          </a:p>
          <a:p>
            <a:pPr algn="ctr"/>
            <a:r>
              <a:rPr lang="en-US" altLang="ko-KR" b="1" dirty="0" smtClean="0">
                <a:solidFill>
                  <a:srgbClr val="0070C0"/>
                </a:solidFill>
                <a:latin typeface="Times New Roman" panose="02020603050405020304" pitchFamily="18" charset="0"/>
                <a:cs typeface="Times New Roman" panose="02020603050405020304" pitchFamily="18" charset="0"/>
              </a:rPr>
              <a:t>(27/9/3-km)</a:t>
            </a:r>
            <a:endParaRPr lang="ko-KR" altLang="en-US" b="1" dirty="0">
              <a:solidFill>
                <a:srgbClr val="0070C0"/>
              </a:solidFill>
              <a:latin typeface="Times New Roman" panose="02020603050405020304" pitchFamily="18" charset="0"/>
              <a:cs typeface="Times New Roman" panose="02020603050405020304" pitchFamily="18" charset="0"/>
            </a:endParaRPr>
          </a:p>
        </p:txBody>
      </p:sp>
      <p:sp>
        <p:nvSpPr>
          <p:cNvPr id="56" name="직사각형 55"/>
          <p:cNvSpPr/>
          <p:nvPr/>
        </p:nvSpPr>
        <p:spPr>
          <a:xfrm>
            <a:off x="6804248" y="4869160"/>
            <a:ext cx="2072531" cy="1253402"/>
          </a:xfrm>
          <a:prstGeom prst="rect">
            <a:avLst/>
          </a:prstGeom>
          <a:noFill/>
          <a:ln w="28575">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72000" bIns="72000" rtlCol="0" anchor="ctr">
            <a:spAutoFit/>
          </a:bodyPr>
          <a:lstStyle/>
          <a:p>
            <a:pPr algn="ctr"/>
            <a:endParaRPr lang="en-US" altLang="ko-KR"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US" altLang="ko-KR"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US" altLang="ko-KR"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altLang="ko-KR" b="1" dirty="0" smtClean="0">
                <a:solidFill>
                  <a:schemeClr val="tx1">
                    <a:lumMod val="95000"/>
                    <a:lumOff val="5000"/>
                  </a:schemeClr>
                </a:solidFill>
                <a:latin typeface="Times New Roman" panose="02020603050405020304" pitchFamily="18" charset="0"/>
                <a:cs typeface="Times New Roman" panose="02020603050405020304" pitchFamily="18" charset="0"/>
              </a:rPr>
              <a:t>One-way nesting</a:t>
            </a:r>
          </a:p>
        </p:txBody>
      </p:sp>
      <p:cxnSp>
        <p:nvCxnSpPr>
          <p:cNvPr id="57" name="직선 화살표 연결선 56"/>
          <p:cNvCxnSpPr/>
          <p:nvPr/>
        </p:nvCxnSpPr>
        <p:spPr>
          <a:xfrm flipH="1">
            <a:off x="7840513" y="4393065"/>
            <a:ext cx="2706" cy="5687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꺾인 연결선 58"/>
          <p:cNvCxnSpPr>
            <a:stCxn id="70" idx="3"/>
            <a:endCxn id="43" idx="3"/>
          </p:cNvCxnSpPr>
          <p:nvPr/>
        </p:nvCxnSpPr>
        <p:spPr>
          <a:xfrm>
            <a:off x="8667473" y="2825666"/>
            <a:ext cx="86403" cy="2485880"/>
          </a:xfrm>
          <a:prstGeom prst="bentConnector3">
            <a:avLst>
              <a:gd name="adj1" fmla="val 30284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123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8195"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8196"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8197"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8198"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9" name="직사각형 28"/>
          <p:cNvSpPr/>
          <p:nvPr/>
        </p:nvSpPr>
        <p:spPr>
          <a:xfrm>
            <a:off x="107504" y="6407617"/>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8202" name="TextBox 29"/>
          <p:cNvSpPr txBox="1">
            <a:spLocks noChangeArrowheads="1"/>
          </p:cNvSpPr>
          <p:nvPr/>
        </p:nvSpPr>
        <p:spPr bwMode="auto">
          <a:xfrm>
            <a:off x="7291388" y="6443663"/>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Ajou University</a:t>
            </a:r>
          </a:p>
          <a:p>
            <a:pPr algn="r"/>
            <a:r>
              <a:rPr kumimoji="0" lang="en-US" altLang="ko-KR" sz="1000" b="1">
                <a:solidFill>
                  <a:srgbClr val="0070C0"/>
                </a:solidFill>
                <a:latin typeface="Trebuchet MS" pitchFamily="34" charset="0"/>
              </a:rPr>
              <a:t>Environmental Engineering</a:t>
            </a:r>
            <a:endParaRPr kumimoji="0" lang="ko-KR" altLang="en-US" sz="1000" b="1">
              <a:solidFill>
                <a:srgbClr val="0070C0"/>
              </a:solidFill>
              <a:latin typeface="Trebuchet MS" pitchFamily="34" charset="0"/>
            </a:endParaRPr>
          </a:p>
        </p:txBody>
      </p:sp>
      <p:sp>
        <p:nvSpPr>
          <p:cNvPr id="18" name="슬라이드 번호 개체 틀 2"/>
          <p:cNvSpPr>
            <a:spLocks noGrp="1"/>
          </p:cNvSpPr>
          <p:nvPr>
            <p:ph type="sldNum" sz="quarter" idx="12"/>
          </p:nvPr>
        </p:nvSpPr>
        <p:spPr>
          <a:xfrm>
            <a:off x="20638" y="6505575"/>
            <a:ext cx="1238250" cy="338138"/>
          </a:xfrm>
        </p:spPr>
        <p:txBody>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hangingPunct="0">
              <a:spcBef>
                <a:spcPct val="0"/>
              </a:spcBef>
              <a:spcAft>
                <a:spcPct val="0"/>
              </a:spcAft>
              <a:defRPr kumimoji="1" sz="2400">
                <a:solidFill>
                  <a:schemeClr val="tx1"/>
                </a:solidFill>
                <a:latin typeface="굴림" charset="-127"/>
                <a:ea typeface="굴림" charset="-127"/>
              </a:defRPr>
            </a:lvl6pPr>
            <a:lvl7pPr marL="2971800" indent="-228600" eaLnBrk="0" fontAlgn="base" hangingPunct="0">
              <a:spcBef>
                <a:spcPct val="0"/>
              </a:spcBef>
              <a:spcAft>
                <a:spcPct val="0"/>
              </a:spcAft>
              <a:defRPr kumimoji="1" sz="2400">
                <a:solidFill>
                  <a:schemeClr val="tx1"/>
                </a:solidFill>
                <a:latin typeface="굴림" charset="-127"/>
                <a:ea typeface="굴림" charset="-127"/>
              </a:defRPr>
            </a:lvl7pPr>
            <a:lvl8pPr marL="3429000" indent="-228600" eaLnBrk="0" fontAlgn="base" hangingPunct="0">
              <a:spcBef>
                <a:spcPct val="0"/>
              </a:spcBef>
              <a:spcAft>
                <a:spcPct val="0"/>
              </a:spcAft>
              <a:defRPr kumimoji="1" sz="2400">
                <a:solidFill>
                  <a:schemeClr val="tx1"/>
                </a:solidFill>
                <a:latin typeface="굴림" charset="-127"/>
                <a:ea typeface="굴림" charset="-127"/>
              </a:defRPr>
            </a:lvl8pPr>
            <a:lvl9pPr marL="3886200" indent="-228600" eaLnBrk="0" fontAlgn="base" hangingPunct="0">
              <a:spcBef>
                <a:spcPct val="0"/>
              </a:spcBef>
              <a:spcAft>
                <a:spcPct val="0"/>
              </a:spcAft>
              <a:defRPr kumimoji="1" sz="2400">
                <a:solidFill>
                  <a:schemeClr val="tx1"/>
                </a:solidFill>
                <a:latin typeface="굴림" charset="-127"/>
                <a:ea typeface="굴림" charset="-127"/>
              </a:defRPr>
            </a:lvl9pPr>
          </a:lstStyle>
          <a:p>
            <a:pPr algn="l" eaLnBrk="1" hangingPunct="1">
              <a:defRPr/>
            </a:pPr>
            <a:fld id="{49BE1758-B099-4F7F-A7FC-9B83F15B4B9A}" type="slidenum">
              <a:rPr lang="en-US" altLang="ko-KR" sz="1600" b="1" i="1" smtClean="0">
                <a:solidFill>
                  <a:schemeClr val="bg1">
                    <a:lumMod val="50000"/>
                  </a:schemeClr>
                </a:solidFill>
                <a:latin typeface="Trebuchet MS" pitchFamily="34" charset="0"/>
                <a:cs typeface="Times New Roman" pitchFamily="18" charset="0"/>
              </a:rPr>
              <a:pPr algn="l" eaLnBrk="1" hangingPunct="1">
                <a:defRPr/>
              </a:pPr>
              <a:t>8</a:t>
            </a:fld>
            <a:r>
              <a:rPr lang="en-US" altLang="ko-KR" sz="1600" b="1" i="1" dirty="0" smtClean="0">
                <a:solidFill>
                  <a:schemeClr val="bg1">
                    <a:lumMod val="50000"/>
                  </a:schemeClr>
                </a:solidFill>
                <a:latin typeface="Trebuchet MS" pitchFamily="34" charset="0"/>
                <a:cs typeface="Times New Roman" pitchFamily="18" charset="0"/>
              </a:rPr>
              <a:t>/16</a:t>
            </a:r>
          </a:p>
        </p:txBody>
      </p:sp>
      <p:sp>
        <p:nvSpPr>
          <p:cNvPr id="8204" name="TextBox 19"/>
          <p:cNvSpPr txBox="1">
            <a:spLocks noChangeArrowheads="1"/>
          </p:cNvSpPr>
          <p:nvPr/>
        </p:nvSpPr>
        <p:spPr bwMode="auto">
          <a:xfrm>
            <a:off x="0" y="260350"/>
            <a:ext cx="83169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dirty="0" smtClean="0">
                <a:solidFill>
                  <a:srgbClr val="0070C0"/>
                </a:solidFill>
                <a:latin typeface="Times New Roman" pitchFamily="18" charset="0"/>
                <a:ea typeface="HY울릉도B" pitchFamily="18" charset="-127"/>
                <a:cs typeface="Times New Roman" pitchFamily="18" charset="0"/>
              </a:rPr>
              <a:t>Source Contribution Analysis - </a:t>
            </a:r>
            <a:r>
              <a:rPr kumimoji="0" lang="en-US" altLang="ko-KR" sz="3200" b="1" dirty="0">
                <a:solidFill>
                  <a:srgbClr val="0070C0"/>
                </a:solidFill>
                <a:latin typeface="Times New Roman" pitchFamily="18" charset="0"/>
                <a:ea typeface="HY울릉도B" pitchFamily="18" charset="-127"/>
                <a:cs typeface="Times New Roman" pitchFamily="18" charset="0"/>
              </a:rPr>
              <a:t>PSAT</a:t>
            </a:r>
            <a:endParaRPr kumimoji="0" lang="ko-KR" altLang="en-US" sz="3200" b="1" dirty="0">
              <a:solidFill>
                <a:srgbClr val="0070C0"/>
              </a:solidFill>
              <a:latin typeface="Times New Roman" pitchFamily="18" charset="0"/>
              <a:ea typeface="한컴 윤고딕 240" pitchFamily="18" charset="-127"/>
              <a:cs typeface="Times New Roman" pitchFamily="18" charset="0"/>
            </a:endParaRPr>
          </a:p>
        </p:txBody>
      </p:sp>
      <p:pic>
        <p:nvPicPr>
          <p:cNvPr id="8205" name="Picture 194" descr="캐치프레이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128588"/>
            <a:ext cx="974725" cy="919162"/>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7" name="직사각형 26"/>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pic>
        <p:nvPicPr>
          <p:cNvPr id="82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565525"/>
            <a:ext cx="3616325" cy="267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13" name="TextBox 14"/>
          <p:cNvSpPr txBox="1">
            <a:spLocks noChangeArrowheads="1"/>
          </p:cNvSpPr>
          <p:nvPr/>
        </p:nvSpPr>
        <p:spPr bwMode="auto">
          <a:xfrm>
            <a:off x="3170238" y="3729038"/>
            <a:ext cx="9144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a:latin typeface="Times New Roman" pitchFamily="18" charset="0"/>
                <a:cs typeface="Times New Roman" pitchFamily="18" charset="0"/>
              </a:rPr>
              <a:t>Sources</a:t>
            </a:r>
          </a:p>
        </p:txBody>
      </p:sp>
      <p:sp>
        <p:nvSpPr>
          <p:cNvPr id="8214" name="직사각형 1"/>
          <p:cNvSpPr>
            <a:spLocks noChangeArrowheads="1"/>
          </p:cNvSpPr>
          <p:nvPr/>
        </p:nvSpPr>
        <p:spPr bwMode="auto">
          <a:xfrm>
            <a:off x="107950" y="981075"/>
            <a:ext cx="8924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r>
              <a:rPr kumimoji="0" lang="fr-FR" altLang="ko-KR" u="sng" dirty="0">
                <a:latin typeface="Times New Roman" pitchFamily="18" charset="0"/>
                <a:cs typeface="Times New Roman" pitchFamily="18" charset="0"/>
              </a:rPr>
              <a:t>Particulate Source Apportionment Technology </a:t>
            </a:r>
            <a:r>
              <a:rPr kumimoji="0" lang="en-US" altLang="ko-KR" dirty="0">
                <a:latin typeface="Times New Roman" pitchFamily="18" charset="0"/>
                <a:cs typeface="Times New Roman" pitchFamily="18" charset="0"/>
              </a:rPr>
              <a:t>(</a:t>
            </a:r>
            <a:r>
              <a:rPr kumimoji="0" lang="en-US" altLang="ko-KR" dirty="0" err="1">
                <a:latin typeface="Times New Roman" pitchFamily="18" charset="0"/>
                <a:cs typeface="Times New Roman" pitchFamily="18" charset="0"/>
              </a:rPr>
              <a:t>Yarwood</a:t>
            </a:r>
            <a:r>
              <a:rPr kumimoji="0" lang="en-US" altLang="ko-KR" dirty="0">
                <a:latin typeface="Times New Roman" pitchFamily="18" charset="0"/>
                <a:cs typeface="Times New Roman" pitchFamily="18" charset="0"/>
              </a:rPr>
              <a:t> et al., 2004)</a:t>
            </a:r>
            <a:endParaRPr kumimoji="0" lang="ko-KR" altLang="en-US" dirty="0"/>
          </a:p>
        </p:txBody>
      </p:sp>
      <p:sp>
        <p:nvSpPr>
          <p:cNvPr id="17" name="TextBox 16"/>
          <p:cNvSpPr txBox="1"/>
          <p:nvPr/>
        </p:nvSpPr>
        <p:spPr>
          <a:xfrm>
            <a:off x="250825" y="1370013"/>
            <a:ext cx="8281988" cy="2169825"/>
          </a:xfrm>
          <a:prstGeom prst="rect">
            <a:avLst/>
          </a:prstGeom>
          <a:noFill/>
        </p:spPr>
        <p:txBody>
          <a:bodyPr>
            <a:spAutoFit/>
          </a:bodyPr>
          <a:lstStyle/>
          <a:p>
            <a:pPr marL="285750" indent="-285750" fontAlgn="auto">
              <a:lnSpc>
                <a:spcPct val="150000"/>
              </a:lnSpc>
              <a:spcBef>
                <a:spcPts val="0"/>
              </a:spcBef>
              <a:spcAft>
                <a:spcPts val="0"/>
              </a:spcAft>
              <a:buFont typeface="Arial" panose="020B0604020202020204" pitchFamily="34" charset="0"/>
              <a:buChar char="•"/>
              <a:defRPr/>
            </a:pPr>
            <a:r>
              <a:rPr kumimoji="0" lang="en-US" altLang="ko-KR" dirty="0" smtClean="0">
                <a:latin typeface="Times New Roman" panose="02020603050405020304" pitchFamily="18" charset="0"/>
                <a:ea typeface="+mn-ea"/>
                <a:cs typeface="Times New Roman" panose="02020603050405020304" pitchFamily="18" charset="0"/>
              </a:rPr>
              <a:t>PSAT </a:t>
            </a:r>
            <a:r>
              <a:rPr kumimoji="0" lang="en-US" altLang="ko-KR" dirty="0">
                <a:latin typeface="Times New Roman" panose="02020603050405020304" pitchFamily="18" charset="0"/>
                <a:ea typeface="+mn-ea"/>
                <a:cs typeface="Times New Roman" panose="02020603050405020304" pitchFamily="18" charset="0"/>
              </a:rPr>
              <a:t>has been developed for </a:t>
            </a:r>
            <a:r>
              <a:rPr kumimoji="0" lang="en-US" altLang="ko-KR" dirty="0" err="1" smtClean="0">
                <a:latin typeface="Times New Roman" panose="02020603050405020304" pitchFamily="18" charset="0"/>
                <a:ea typeface="+mn-ea"/>
                <a:cs typeface="Times New Roman" panose="02020603050405020304" pitchFamily="18" charset="0"/>
              </a:rPr>
              <a:t>CAMx</a:t>
            </a:r>
            <a:r>
              <a:rPr kumimoji="0" lang="en-US" altLang="ko-KR" dirty="0" smtClean="0">
                <a:latin typeface="Times New Roman" panose="02020603050405020304" pitchFamily="18" charset="0"/>
                <a:ea typeface="+mn-ea"/>
                <a:cs typeface="Times New Roman" panose="02020603050405020304" pitchFamily="18" charset="0"/>
              </a:rPr>
              <a:t>(Comprehensive Air quality Model with </a:t>
            </a:r>
            <a:r>
              <a:rPr kumimoji="0" lang="en-US" altLang="ko-KR" dirty="0" err="1" smtClean="0">
                <a:latin typeface="Times New Roman" panose="02020603050405020304" pitchFamily="18" charset="0"/>
                <a:ea typeface="+mn-ea"/>
                <a:cs typeface="Times New Roman" panose="02020603050405020304" pitchFamily="18" charset="0"/>
              </a:rPr>
              <a:t>eXtensions</a:t>
            </a:r>
            <a:r>
              <a:rPr kumimoji="0" lang="en-US" altLang="ko-KR" dirty="0" smtClean="0">
                <a:latin typeface="Times New Roman" panose="02020603050405020304" pitchFamily="18" charset="0"/>
                <a:ea typeface="+mn-ea"/>
                <a:cs typeface="Times New Roman" panose="02020603050405020304" pitchFamily="18" charset="0"/>
              </a:rPr>
              <a:t>) </a:t>
            </a:r>
            <a:r>
              <a:rPr kumimoji="0" lang="en-US" altLang="ko-KR" dirty="0">
                <a:latin typeface="Times New Roman" panose="02020603050405020304" pitchFamily="18" charset="0"/>
                <a:ea typeface="+mn-ea"/>
                <a:cs typeface="Times New Roman" panose="02020603050405020304" pitchFamily="18" charset="0"/>
              </a:rPr>
              <a:t>to </a:t>
            </a:r>
            <a:r>
              <a:rPr kumimoji="0" lang="en-US" altLang="ko-KR" dirty="0" smtClean="0">
                <a:latin typeface="Times New Roman" panose="02020603050405020304" pitchFamily="18" charset="0"/>
                <a:ea typeface="+mn-ea"/>
                <a:cs typeface="Times New Roman" panose="02020603050405020304" pitchFamily="18" charset="0"/>
              </a:rPr>
              <a:t>estimate </a:t>
            </a:r>
            <a:r>
              <a:rPr kumimoji="0" lang="en-US" altLang="ko-KR" dirty="0">
                <a:latin typeface="Times New Roman" panose="02020603050405020304" pitchFamily="18" charset="0"/>
                <a:ea typeface="+mn-ea"/>
                <a:cs typeface="Times New Roman" panose="02020603050405020304" pitchFamily="18" charset="0"/>
              </a:rPr>
              <a:t>PM source </a:t>
            </a:r>
            <a:r>
              <a:rPr kumimoji="0" lang="en-US" altLang="ko-KR" dirty="0" smtClean="0">
                <a:latin typeface="Times New Roman" panose="02020603050405020304" pitchFamily="18" charset="0"/>
                <a:ea typeface="+mn-ea"/>
                <a:cs typeface="Times New Roman" panose="02020603050405020304" pitchFamily="18" charset="0"/>
              </a:rPr>
              <a:t>contribution by specific </a:t>
            </a:r>
            <a:r>
              <a:rPr kumimoji="0" lang="en-US" altLang="ko-KR" dirty="0">
                <a:latin typeface="Times New Roman" panose="02020603050405020304" pitchFamily="18" charset="0"/>
                <a:ea typeface="+mn-ea"/>
                <a:cs typeface="Times New Roman" panose="02020603050405020304" pitchFamily="18" charset="0"/>
              </a:rPr>
              <a:t>geographic regions and source </a:t>
            </a:r>
            <a:r>
              <a:rPr kumimoji="0" lang="en-US" altLang="ko-KR" dirty="0" smtClean="0">
                <a:latin typeface="Times New Roman" panose="02020603050405020304" pitchFamily="18" charset="0"/>
                <a:ea typeface="+mn-ea"/>
                <a:cs typeface="Times New Roman" panose="02020603050405020304" pitchFamily="18" charset="0"/>
              </a:rPr>
              <a:t>categories (</a:t>
            </a:r>
            <a:r>
              <a:rPr kumimoji="0" lang="en-US" altLang="ko-KR" dirty="0">
                <a:latin typeface="Times New Roman" panose="02020603050405020304" pitchFamily="18" charset="0"/>
                <a:ea typeface="+mn-ea"/>
                <a:cs typeface="Times New Roman" panose="02020603050405020304" pitchFamily="18" charset="0"/>
              </a:rPr>
              <a:t>2011, Environ).</a:t>
            </a:r>
          </a:p>
          <a:p>
            <a:pPr marL="285750" indent="-285750" fontAlgn="auto">
              <a:lnSpc>
                <a:spcPct val="150000"/>
              </a:lnSpc>
              <a:spcBef>
                <a:spcPts val="0"/>
              </a:spcBef>
              <a:spcAft>
                <a:spcPts val="0"/>
              </a:spcAft>
              <a:buFont typeface="Arial" panose="020B0604020202020204" pitchFamily="34" charset="0"/>
              <a:buChar char="•"/>
              <a:defRPr/>
            </a:pPr>
            <a:r>
              <a:rPr kumimoji="0" lang="en-US" altLang="ko-KR" dirty="0" smtClean="0">
                <a:latin typeface="Times New Roman" panose="02020603050405020304" pitchFamily="18" charset="0"/>
                <a:ea typeface="+mn-ea"/>
                <a:cs typeface="Times New Roman" panose="02020603050405020304" pitchFamily="18" charset="0"/>
              </a:rPr>
              <a:t>For this study five </a:t>
            </a:r>
            <a:r>
              <a:rPr kumimoji="0" lang="en-US" altLang="ko-KR" dirty="0">
                <a:latin typeface="Times New Roman" panose="02020603050405020304" pitchFamily="18" charset="0"/>
                <a:ea typeface="+mn-ea"/>
                <a:cs typeface="Times New Roman" panose="02020603050405020304" pitchFamily="18" charset="0"/>
              </a:rPr>
              <a:t>emissions source regions are tracked for contribution to particulate matter </a:t>
            </a:r>
            <a:r>
              <a:rPr kumimoji="0" lang="en-US" altLang="ko-KR" dirty="0" smtClean="0">
                <a:latin typeface="Times New Roman" panose="02020603050405020304" pitchFamily="18" charset="0"/>
                <a:ea typeface="+mn-ea"/>
                <a:cs typeface="Times New Roman" panose="02020603050405020304" pitchFamily="18" charset="0"/>
              </a:rPr>
              <a:t>: </a:t>
            </a:r>
            <a:r>
              <a:rPr kumimoji="0" lang="en-US" altLang="ko-KR" dirty="0">
                <a:latin typeface="Times New Roman" panose="02020603050405020304" pitchFamily="18" charset="0"/>
                <a:ea typeface="+mn-ea"/>
                <a:cs typeface="Times New Roman" panose="02020603050405020304" pitchFamily="18" charset="0"/>
              </a:rPr>
              <a:t>South Korea, North Korea, </a:t>
            </a:r>
            <a:r>
              <a:rPr kumimoji="0" lang="en-US" altLang="ko-KR" dirty="0" smtClean="0">
                <a:latin typeface="Times New Roman" panose="02020603050405020304" pitchFamily="18" charset="0"/>
                <a:ea typeface="+mn-ea"/>
                <a:cs typeface="Times New Roman" panose="02020603050405020304" pitchFamily="18" charset="0"/>
              </a:rPr>
              <a:t>China, Japan, </a:t>
            </a:r>
            <a:r>
              <a:rPr kumimoji="0" lang="en-US" altLang="ko-KR" dirty="0">
                <a:latin typeface="Times New Roman" panose="02020603050405020304" pitchFamily="18" charset="0"/>
                <a:ea typeface="+mn-ea"/>
                <a:cs typeface="Times New Roman" panose="02020603050405020304" pitchFamily="18" charset="0"/>
              </a:rPr>
              <a:t>and Others</a:t>
            </a:r>
            <a:endParaRPr kumimoji="0" lang="en-US" altLang="ko-KR" b="1" dirty="0">
              <a:latin typeface="Times New Roman" panose="02020603050405020304" pitchFamily="18" charset="0"/>
              <a:ea typeface="맑은 고딕" panose="020B0503020000020004" pitchFamily="50" charset="-127"/>
              <a:cs typeface="Times New Roman" panose="02020603050405020304" pitchFamily="18" charset="0"/>
            </a:endParaRPr>
          </a:p>
        </p:txBody>
      </p:sp>
      <p:pic>
        <p:nvPicPr>
          <p:cNvPr id="8216" name="Picture 2"/>
          <p:cNvPicPr>
            <a:picLocks noChangeAspect="1" noChangeArrowheads="1"/>
          </p:cNvPicPr>
          <p:nvPr/>
        </p:nvPicPr>
        <p:blipFill>
          <a:blip r:embed="rId5">
            <a:extLst>
              <a:ext uri="{28A0092B-C50C-407E-A947-70E740481C1C}">
                <a14:useLocalDpi xmlns:a14="http://schemas.microsoft.com/office/drawing/2010/main" val="0"/>
              </a:ext>
            </a:extLst>
          </a:blip>
          <a:srcRect l="70480" t="7515" r="-351" b="10490"/>
          <a:stretch>
            <a:fillRect/>
          </a:stretch>
        </p:blipFill>
        <p:spPr bwMode="auto">
          <a:xfrm>
            <a:off x="5364163" y="3565525"/>
            <a:ext cx="252095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17" name="TextBox 22"/>
          <p:cNvSpPr txBox="1">
            <a:spLocks noChangeArrowheads="1"/>
          </p:cNvSpPr>
          <p:nvPr/>
        </p:nvSpPr>
        <p:spPr bwMode="auto">
          <a:xfrm>
            <a:off x="6659563" y="3695700"/>
            <a:ext cx="1135062"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dirty="0" err="1">
                <a:latin typeface="Times New Roman" pitchFamily="18" charset="0"/>
                <a:cs typeface="Times New Roman" pitchFamily="18" charset="0"/>
              </a:rPr>
              <a:t>Bulgwang</a:t>
            </a:r>
            <a:endParaRPr kumimoji="0" lang="en-US" altLang="ko-KR" dirty="0">
              <a:latin typeface="Times New Roman" pitchFamily="18" charset="0"/>
              <a:cs typeface="Times New Roman" pitchFamily="18" charset="0"/>
            </a:endParaRPr>
          </a:p>
          <a:p>
            <a:pPr algn="ctr"/>
            <a:r>
              <a:rPr kumimoji="0" lang="en-US" altLang="ko-KR" dirty="0" smtClean="0">
                <a:latin typeface="Times New Roman" pitchFamily="18" charset="0"/>
                <a:cs typeface="Times New Roman" pitchFamily="18" charset="0"/>
              </a:rPr>
              <a:t>supersite</a:t>
            </a:r>
            <a:endParaRPr kumimoji="0" lang="en-US" altLang="ko-KR" dirty="0">
              <a:latin typeface="Times New Roman" pitchFamily="18" charset="0"/>
              <a:cs typeface="Times New Roman" pitchFamily="18" charset="0"/>
            </a:endParaRPr>
          </a:p>
        </p:txBody>
      </p:sp>
      <p:sp>
        <p:nvSpPr>
          <p:cNvPr id="3" name="타원 2"/>
          <p:cNvSpPr/>
          <p:nvPr/>
        </p:nvSpPr>
        <p:spPr>
          <a:xfrm>
            <a:off x="6499225" y="4852988"/>
            <a:ext cx="53975" cy="52387"/>
          </a:xfrm>
          <a:prstGeom prst="ellipse">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p>
        </p:txBody>
      </p:sp>
      <p:cxnSp>
        <p:nvCxnSpPr>
          <p:cNvPr id="5" name="직선 화살표 연결선 4"/>
          <p:cNvCxnSpPr>
            <a:stCxn id="8217" idx="2"/>
          </p:cNvCxnSpPr>
          <p:nvPr/>
        </p:nvCxnSpPr>
        <p:spPr>
          <a:xfrm flipH="1">
            <a:off x="6553200" y="4341813"/>
            <a:ext cx="673100" cy="511175"/>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3620462" y="5013176"/>
            <a:ext cx="1311578" cy="11695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r>
              <a:rPr kumimoji="0" lang="en-US" altLang="ko-KR" sz="1400" dirty="0" smtClean="0">
                <a:solidFill>
                  <a:srgbClr val="00B0F0"/>
                </a:solidFill>
                <a:latin typeface="Times New Roman" pitchFamily="18" charset="0"/>
                <a:cs typeface="Times New Roman" pitchFamily="18" charset="0"/>
              </a:rPr>
              <a:t>■</a:t>
            </a:r>
            <a:r>
              <a:rPr kumimoji="0" lang="en-US" altLang="ko-KR" sz="1400" dirty="0" smtClean="0">
                <a:latin typeface="Times New Roman" pitchFamily="18" charset="0"/>
                <a:cs typeface="Times New Roman" pitchFamily="18" charset="0"/>
              </a:rPr>
              <a:t> South Korea</a:t>
            </a:r>
          </a:p>
          <a:p>
            <a:r>
              <a:rPr kumimoji="0" lang="en-US" altLang="ko-KR" sz="1400" dirty="0">
                <a:solidFill>
                  <a:schemeClr val="accent6">
                    <a:lumMod val="75000"/>
                  </a:schemeClr>
                </a:solidFill>
                <a:latin typeface="Times New Roman" pitchFamily="18" charset="0"/>
                <a:cs typeface="Times New Roman" pitchFamily="18" charset="0"/>
              </a:rPr>
              <a:t>■</a:t>
            </a:r>
            <a:r>
              <a:rPr kumimoji="0" lang="en-US" altLang="ko-KR" sz="1400" dirty="0">
                <a:latin typeface="Times New Roman" pitchFamily="18" charset="0"/>
                <a:cs typeface="Times New Roman" pitchFamily="18" charset="0"/>
              </a:rPr>
              <a:t> </a:t>
            </a:r>
            <a:r>
              <a:rPr kumimoji="0" lang="en-US" altLang="ko-KR" sz="1400" dirty="0" smtClean="0">
                <a:latin typeface="Times New Roman" pitchFamily="18" charset="0"/>
                <a:cs typeface="Times New Roman" pitchFamily="18" charset="0"/>
              </a:rPr>
              <a:t>North Korea</a:t>
            </a:r>
          </a:p>
          <a:p>
            <a:r>
              <a:rPr kumimoji="0" lang="en-US" altLang="ko-KR" sz="1400" dirty="0">
                <a:solidFill>
                  <a:srgbClr val="FF0000"/>
                </a:solidFill>
                <a:latin typeface="Times New Roman" pitchFamily="18" charset="0"/>
                <a:cs typeface="Times New Roman" pitchFamily="18" charset="0"/>
              </a:rPr>
              <a:t>■</a:t>
            </a:r>
            <a:r>
              <a:rPr kumimoji="0" lang="en-US" altLang="ko-KR" sz="1400" dirty="0">
                <a:latin typeface="Times New Roman" pitchFamily="18" charset="0"/>
                <a:cs typeface="Times New Roman" pitchFamily="18" charset="0"/>
              </a:rPr>
              <a:t> China</a:t>
            </a:r>
            <a:endParaRPr kumimoji="0" lang="en-US" altLang="ko-KR" sz="1400" dirty="0" smtClean="0">
              <a:latin typeface="Times New Roman" pitchFamily="18" charset="0"/>
              <a:cs typeface="Times New Roman" pitchFamily="18" charset="0"/>
            </a:endParaRPr>
          </a:p>
          <a:p>
            <a:r>
              <a:rPr kumimoji="0" lang="en-US" altLang="ko-KR" sz="1400" dirty="0">
                <a:solidFill>
                  <a:srgbClr val="CCCC00"/>
                </a:solidFill>
                <a:latin typeface="Times New Roman" pitchFamily="18" charset="0"/>
                <a:cs typeface="Times New Roman" pitchFamily="18" charset="0"/>
              </a:rPr>
              <a:t>■</a:t>
            </a:r>
            <a:r>
              <a:rPr kumimoji="0" lang="en-US" altLang="ko-KR" sz="1400" dirty="0">
                <a:latin typeface="Times New Roman" pitchFamily="18" charset="0"/>
                <a:cs typeface="Times New Roman" pitchFamily="18" charset="0"/>
              </a:rPr>
              <a:t> </a:t>
            </a:r>
            <a:r>
              <a:rPr kumimoji="0" lang="en-US" altLang="ko-KR" sz="1400" dirty="0" smtClean="0">
                <a:latin typeface="Times New Roman" pitchFamily="18" charset="0"/>
                <a:cs typeface="Times New Roman" pitchFamily="18" charset="0"/>
              </a:rPr>
              <a:t>Japan</a:t>
            </a:r>
          </a:p>
          <a:p>
            <a:r>
              <a:rPr kumimoji="0" lang="en-US" altLang="ko-KR" sz="1400" dirty="0">
                <a:solidFill>
                  <a:srgbClr val="00B050"/>
                </a:solidFill>
                <a:latin typeface="Times New Roman" pitchFamily="18" charset="0"/>
                <a:cs typeface="Times New Roman" pitchFamily="18" charset="0"/>
              </a:rPr>
              <a:t>■</a:t>
            </a:r>
            <a:r>
              <a:rPr kumimoji="0" lang="en-US" altLang="ko-KR" sz="1400" dirty="0">
                <a:latin typeface="Times New Roman" pitchFamily="18" charset="0"/>
                <a:cs typeface="Times New Roman" pitchFamily="18" charset="0"/>
              </a:rPr>
              <a:t> Others</a:t>
            </a:r>
            <a:endParaRPr kumimoji="0" lang="en-US" altLang="ko-KR"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08050"/>
            <a:ext cx="3635375" cy="2736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55" name="Picture 39" descr="http://venus.ajou.ac.kr/cbae/2014_6_10_a/PSAT/2014_6_10_a_PSAT/pmean/2014_6_10_a.KNU_27_01.PM2P5_NK.Ann.pmean_conc.s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749061"/>
            <a:ext cx="3636000" cy="2704275"/>
          </a:xfrm>
          <a:prstGeom prst="rect">
            <a:avLst/>
          </a:prstGeom>
          <a:noFill/>
          <a:extLst>
            <a:ext uri="{909E8E84-426E-40DD-AFC4-6F175D3DCCD1}">
              <a14:hiddenFill xmlns:a14="http://schemas.microsoft.com/office/drawing/2010/main">
                <a:solidFill>
                  <a:srgbClr val="FFFFFF"/>
                </a:solidFill>
              </a14:hiddenFill>
            </a:ext>
          </a:extLst>
        </p:spPr>
      </p:pic>
      <p:pic>
        <p:nvPicPr>
          <p:cNvPr id="9253"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908720"/>
            <a:ext cx="3636000" cy="270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51" name="Picture 35" descr="http://venus.ajou.ac.kr/cbae/2014_6_10_a/PSAT/2014_6_10_a_PSAT/pmean/2014_6_10_a.KNU_27_01.PM2P5_SK.Ann.pmean_conc.s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3749061"/>
            <a:ext cx="3636000" cy="2704275"/>
          </a:xfrm>
          <a:prstGeom prst="rect">
            <a:avLst/>
          </a:prstGeom>
          <a:noFill/>
          <a:extLst>
            <a:ext uri="{909E8E84-426E-40DD-AFC4-6F175D3DCCD1}">
              <a14:hiddenFill xmlns:a14="http://schemas.microsoft.com/office/drawing/2010/main">
                <a:solidFill>
                  <a:srgbClr val="FFFFFF"/>
                </a:solidFill>
              </a14:hiddenFill>
            </a:ext>
          </a:extLst>
        </p:spPr>
      </p:pic>
      <p:sp>
        <p:nvSpPr>
          <p:cNvPr id="9218"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9219"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9220"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9221"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9222"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endParaRPr kumimoji="0" lang="ko-KR" altLang="en-US"/>
          </a:p>
        </p:txBody>
      </p:sp>
      <p:sp>
        <p:nvSpPr>
          <p:cNvPr id="29" name="직사각형 28"/>
          <p:cNvSpPr/>
          <p:nvPr/>
        </p:nvSpPr>
        <p:spPr>
          <a:xfrm>
            <a:off x="107504" y="6407617"/>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9226" name="TextBox 29"/>
          <p:cNvSpPr txBox="1">
            <a:spLocks noChangeArrowheads="1"/>
          </p:cNvSpPr>
          <p:nvPr/>
        </p:nvSpPr>
        <p:spPr bwMode="auto">
          <a:xfrm>
            <a:off x="7291388" y="6443663"/>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r"/>
            <a:r>
              <a:rPr kumimoji="0" lang="en-US" altLang="ko-KR" sz="1000" b="1">
                <a:solidFill>
                  <a:srgbClr val="0070C0"/>
                </a:solidFill>
                <a:latin typeface="Trebuchet MS" pitchFamily="34" charset="0"/>
              </a:rPr>
              <a:t>Ajou University</a:t>
            </a:r>
          </a:p>
          <a:p>
            <a:pPr algn="r"/>
            <a:r>
              <a:rPr kumimoji="0" lang="en-US" altLang="ko-KR" sz="1000" b="1">
                <a:solidFill>
                  <a:srgbClr val="0070C0"/>
                </a:solidFill>
                <a:latin typeface="Trebuchet MS" pitchFamily="34" charset="0"/>
              </a:rPr>
              <a:t>Environmental Engineering</a:t>
            </a:r>
            <a:endParaRPr kumimoji="0" lang="ko-KR" altLang="en-US" sz="1000" b="1">
              <a:solidFill>
                <a:srgbClr val="0070C0"/>
              </a:solidFill>
              <a:latin typeface="Trebuchet MS" pitchFamily="34" charset="0"/>
            </a:endParaRPr>
          </a:p>
        </p:txBody>
      </p:sp>
      <p:sp>
        <p:nvSpPr>
          <p:cNvPr id="18" name="슬라이드 번호 개체 틀 2"/>
          <p:cNvSpPr>
            <a:spLocks noGrp="1"/>
          </p:cNvSpPr>
          <p:nvPr>
            <p:ph type="sldNum" sz="quarter" idx="12"/>
          </p:nvPr>
        </p:nvSpPr>
        <p:spPr>
          <a:xfrm>
            <a:off x="20638" y="6505575"/>
            <a:ext cx="1238250" cy="338138"/>
          </a:xfrm>
        </p:spPr>
        <p:txBody>
          <a:bodyPr/>
          <a:lstStyle>
            <a:lvl1pPr eaLnBrk="0" hangingPunct="0">
              <a:defRPr kumimoji="1" sz="2400">
                <a:solidFill>
                  <a:schemeClr val="tx1"/>
                </a:solidFill>
                <a:latin typeface="굴림" charset="-127"/>
                <a:ea typeface="굴림" charset="-127"/>
              </a:defRPr>
            </a:lvl1pPr>
            <a:lvl2pPr marL="742950" indent="-285750" eaLnBrk="0" hangingPunct="0">
              <a:defRPr kumimoji="1" sz="2400">
                <a:solidFill>
                  <a:schemeClr val="tx1"/>
                </a:solidFill>
                <a:latin typeface="굴림" charset="-127"/>
                <a:ea typeface="굴림" charset="-127"/>
              </a:defRPr>
            </a:lvl2pPr>
            <a:lvl3pPr marL="1143000" indent="-228600" eaLnBrk="0" hangingPunct="0">
              <a:defRPr kumimoji="1" sz="2400">
                <a:solidFill>
                  <a:schemeClr val="tx1"/>
                </a:solidFill>
                <a:latin typeface="굴림" charset="-127"/>
                <a:ea typeface="굴림" charset="-127"/>
              </a:defRPr>
            </a:lvl3pPr>
            <a:lvl4pPr marL="1600200" indent="-228600" eaLnBrk="0" hangingPunct="0">
              <a:defRPr kumimoji="1" sz="2400">
                <a:solidFill>
                  <a:schemeClr val="tx1"/>
                </a:solidFill>
                <a:latin typeface="굴림" charset="-127"/>
                <a:ea typeface="굴림" charset="-127"/>
              </a:defRPr>
            </a:lvl4pPr>
            <a:lvl5pPr marL="2057400" indent="-228600" eaLnBrk="0" hangingPunct="0">
              <a:defRPr kumimoji="1" sz="2400">
                <a:solidFill>
                  <a:schemeClr val="tx1"/>
                </a:solidFill>
                <a:latin typeface="굴림" charset="-127"/>
                <a:ea typeface="굴림" charset="-127"/>
              </a:defRPr>
            </a:lvl5pPr>
            <a:lvl6pPr marL="2514600" indent="-228600" eaLnBrk="0" fontAlgn="base" hangingPunct="0">
              <a:spcBef>
                <a:spcPct val="0"/>
              </a:spcBef>
              <a:spcAft>
                <a:spcPct val="0"/>
              </a:spcAft>
              <a:defRPr kumimoji="1" sz="2400">
                <a:solidFill>
                  <a:schemeClr val="tx1"/>
                </a:solidFill>
                <a:latin typeface="굴림" charset="-127"/>
                <a:ea typeface="굴림" charset="-127"/>
              </a:defRPr>
            </a:lvl6pPr>
            <a:lvl7pPr marL="2971800" indent="-228600" eaLnBrk="0" fontAlgn="base" hangingPunct="0">
              <a:spcBef>
                <a:spcPct val="0"/>
              </a:spcBef>
              <a:spcAft>
                <a:spcPct val="0"/>
              </a:spcAft>
              <a:defRPr kumimoji="1" sz="2400">
                <a:solidFill>
                  <a:schemeClr val="tx1"/>
                </a:solidFill>
                <a:latin typeface="굴림" charset="-127"/>
                <a:ea typeface="굴림" charset="-127"/>
              </a:defRPr>
            </a:lvl7pPr>
            <a:lvl8pPr marL="3429000" indent="-228600" eaLnBrk="0" fontAlgn="base" hangingPunct="0">
              <a:spcBef>
                <a:spcPct val="0"/>
              </a:spcBef>
              <a:spcAft>
                <a:spcPct val="0"/>
              </a:spcAft>
              <a:defRPr kumimoji="1" sz="2400">
                <a:solidFill>
                  <a:schemeClr val="tx1"/>
                </a:solidFill>
                <a:latin typeface="굴림" charset="-127"/>
                <a:ea typeface="굴림" charset="-127"/>
              </a:defRPr>
            </a:lvl8pPr>
            <a:lvl9pPr marL="3886200" indent="-228600" eaLnBrk="0" fontAlgn="base" hangingPunct="0">
              <a:spcBef>
                <a:spcPct val="0"/>
              </a:spcBef>
              <a:spcAft>
                <a:spcPct val="0"/>
              </a:spcAft>
              <a:defRPr kumimoji="1" sz="2400">
                <a:solidFill>
                  <a:schemeClr val="tx1"/>
                </a:solidFill>
                <a:latin typeface="굴림" charset="-127"/>
                <a:ea typeface="굴림" charset="-127"/>
              </a:defRPr>
            </a:lvl9pPr>
          </a:lstStyle>
          <a:p>
            <a:pPr algn="l" eaLnBrk="1" hangingPunct="1">
              <a:defRPr/>
            </a:pPr>
            <a:fld id="{1AA3C18A-E6E9-4547-8A8F-97BB7E01D4A8}" type="slidenum">
              <a:rPr lang="en-US" altLang="ko-KR" sz="1600" b="1" i="1" smtClean="0">
                <a:solidFill>
                  <a:schemeClr val="bg1">
                    <a:lumMod val="50000"/>
                  </a:schemeClr>
                </a:solidFill>
                <a:latin typeface="Trebuchet MS" pitchFamily="34" charset="0"/>
                <a:cs typeface="Times New Roman" pitchFamily="18" charset="0"/>
              </a:rPr>
              <a:pPr algn="l" eaLnBrk="1" hangingPunct="1">
                <a:defRPr/>
              </a:pPr>
              <a:t>9</a:t>
            </a:fld>
            <a:r>
              <a:rPr lang="en-US" altLang="ko-KR" sz="1600" b="1" i="1" dirty="0" smtClean="0">
                <a:solidFill>
                  <a:schemeClr val="bg1">
                    <a:lumMod val="50000"/>
                  </a:schemeClr>
                </a:solidFill>
                <a:latin typeface="Trebuchet MS" pitchFamily="34" charset="0"/>
                <a:cs typeface="Times New Roman" pitchFamily="18" charset="0"/>
              </a:rPr>
              <a:t>/16</a:t>
            </a:r>
          </a:p>
        </p:txBody>
      </p:sp>
      <p:sp>
        <p:nvSpPr>
          <p:cNvPr id="9228" name="TextBox 19"/>
          <p:cNvSpPr txBox="1">
            <a:spLocks noChangeArrowheads="1"/>
          </p:cNvSpPr>
          <p:nvPr/>
        </p:nvSpPr>
        <p:spPr bwMode="auto">
          <a:xfrm>
            <a:off x="0" y="260350"/>
            <a:ext cx="8316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3200" b="1" dirty="0" err="1">
                <a:solidFill>
                  <a:srgbClr val="0070C0"/>
                </a:solidFill>
                <a:latin typeface="Times New Roman" pitchFamily="18" charset="0"/>
                <a:ea typeface="HY울릉도B" pitchFamily="18" charset="-127"/>
                <a:cs typeface="Times New Roman" pitchFamily="18" charset="0"/>
              </a:rPr>
              <a:t>CAMx</a:t>
            </a:r>
            <a:r>
              <a:rPr kumimoji="0" lang="en-US" altLang="ko-KR" sz="3200" b="1" dirty="0">
                <a:solidFill>
                  <a:srgbClr val="0070C0"/>
                </a:solidFill>
                <a:latin typeface="Times New Roman" pitchFamily="18" charset="0"/>
                <a:ea typeface="HY울릉도B" pitchFamily="18" charset="-127"/>
                <a:cs typeface="Times New Roman" pitchFamily="18" charset="0"/>
              </a:rPr>
              <a:t>/PSAT </a:t>
            </a:r>
            <a:r>
              <a:rPr kumimoji="0" lang="en-US" altLang="ko-KR" sz="3200" b="1" dirty="0" smtClean="0">
                <a:solidFill>
                  <a:srgbClr val="0070C0"/>
                </a:solidFill>
                <a:latin typeface="Times New Roman" pitchFamily="18" charset="0"/>
                <a:ea typeface="HY울릉도B" pitchFamily="18" charset="-127"/>
                <a:cs typeface="Times New Roman" pitchFamily="18" charset="0"/>
              </a:rPr>
              <a:t>Results </a:t>
            </a:r>
            <a:r>
              <a:rPr kumimoji="0" lang="en-US" altLang="ko-KR" sz="3200" b="1" dirty="0">
                <a:solidFill>
                  <a:srgbClr val="0070C0"/>
                </a:solidFill>
                <a:latin typeface="Times New Roman" pitchFamily="18" charset="0"/>
                <a:ea typeface="HY울릉도B" pitchFamily="18" charset="-127"/>
                <a:cs typeface="Times New Roman" pitchFamily="18" charset="0"/>
              </a:rPr>
              <a:t>– </a:t>
            </a:r>
            <a:r>
              <a:rPr kumimoji="0" lang="en-US" altLang="ko-KR" sz="3200" b="1" dirty="0" smtClean="0">
                <a:solidFill>
                  <a:srgbClr val="0070C0"/>
                </a:solidFill>
                <a:latin typeface="Times New Roman" pitchFamily="18" charset="0"/>
                <a:ea typeface="HY울릉도B" pitchFamily="18" charset="-127"/>
                <a:cs typeface="Times New Roman" pitchFamily="18" charset="0"/>
              </a:rPr>
              <a:t>Annual PM</a:t>
            </a:r>
            <a:r>
              <a:rPr kumimoji="0" lang="en-US" altLang="ko-KR" sz="3200" b="1" baseline="-25000" dirty="0" smtClean="0">
                <a:solidFill>
                  <a:srgbClr val="0070C0"/>
                </a:solidFill>
                <a:latin typeface="Times New Roman" pitchFamily="18" charset="0"/>
                <a:ea typeface="HY울릉도B" pitchFamily="18" charset="-127"/>
                <a:cs typeface="Times New Roman" pitchFamily="18" charset="0"/>
              </a:rPr>
              <a:t>2.5</a:t>
            </a:r>
            <a:endParaRPr kumimoji="0" lang="ko-KR" altLang="en-US" sz="3200" b="1" dirty="0">
              <a:solidFill>
                <a:srgbClr val="0070C0"/>
              </a:solidFill>
              <a:latin typeface="Times New Roman" pitchFamily="18" charset="0"/>
              <a:ea typeface="HY울릉도B" pitchFamily="18" charset="-127"/>
              <a:cs typeface="Times New Roman" pitchFamily="18" charset="0"/>
            </a:endParaRPr>
          </a:p>
        </p:txBody>
      </p:sp>
      <p:pic>
        <p:nvPicPr>
          <p:cNvPr id="9229" name="Picture 194" descr="캐치프레이즈"/>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6413" y="128588"/>
            <a:ext cx="974725" cy="919162"/>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107504" y="142921"/>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27" name="직사각형 26"/>
          <p:cNvSpPr/>
          <p:nvPr/>
        </p:nvSpPr>
        <p:spPr>
          <a:xfrm>
            <a:off x="107504" y="935009"/>
            <a:ext cx="8928992" cy="45719"/>
          </a:xfrm>
          <a:prstGeom prst="rect">
            <a:avLst/>
          </a:prstGeom>
          <a:solidFill>
            <a:srgbClr val="0070C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latin typeface="Trebuchet MS" pitchFamily="34" charset="0"/>
            </a:endParaRPr>
          </a:p>
        </p:txBody>
      </p:sp>
      <p:sp>
        <p:nvSpPr>
          <p:cNvPr id="9239" name="TextBox 30"/>
          <p:cNvSpPr txBox="1">
            <a:spLocks noChangeArrowheads="1"/>
          </p:cNvSpPr>
          <p:nvPr/>
        </p:nvSpPr>
        <p:spPr bwMode="auto">
          <a:xfrm>
            <a:off x="6119068" y="1259036"/>
            <a:ext cx="1765300" cy="58578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1600" b="1">
                <a:latin typeface="Times New Roman" pitchFamily="18" charset="0"/>
                <a:cs typeface="Times New Roman" pitchFamily="18" charset="0"/>
              </a:rPr>
              <a:t>China Contribution</a:t>
            </a:r>
          </a:p>
        </p:txBody>
      </p:sp>
      <p:sp>
        <p:nvSpPr>
          <p:cNvPr id="9240" name="TextBox 33"/>
          <p:cNvSpPr txBox="1">
            <a:spLocks noChangeArrowheads="1"/>
          </p:cNvSpPr>
          <p:nvPr/>
        </p:nvSpPr>
        <p:spPr bwMode="auto">
          <a:xfrm>
            <a:off x="6678613" y="2801938"/>
            <a:ext cx="1152525" cy="3397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1600" b="1">
                <a:latin typeface="Times New Roman" pitchFamily="18" charset="0"/>
                <a:cs typeface="Times New Roman" pitchFamily="18" charset="0"/>
              </a:rPr>
              <a:t>~  12 </a:t>
            </a:r>
            <a:r>
              <a:rPr kumimoji="0" lang="en-US" altLang="ko-KR" sz="1600" b="1">
                <a:cs typeface="Times New Roman" pitchFamily="18" charset="0"/>
              </a:rPr>
              <a:t>㎍/㎥</a:t>
            </a:r>
            <a:r>
              <a:rPr kumimoji="0" lang="en-US" altLang="ko-KR" sz="1600" b="1">
                <a:latin typeface="Times New Roman" pitchFamily="18" charset="0"/>
                <a:cs typeface="Times New Roman" pitchFamily="18" charset="0"/>
              </a:rPr>
              <a:t> </a:t>
            </a:r>
            <a:endParaRPr kumimoji="0" lang="ko-KR" altLang="en-US" sz="1600" b="1">
              <a:latin typeface="Times New Roman" pitchFamily="18" charset="0"/>
              <a:cs typeface="Times New Roman" pitchFamily="18" charset="0"/>
            </a:endParaRPr>
          </a:p>
        </p:txBody>
      </p:sp>
      <p:sp>
        <p:nvSpPr>
          <p:cNvPr id="9241" name="TextBox 34"/>
          <p:cNvSpPr txBox="1">
            <a:spLocks noChangeArrowheads="1"/>
          </p:cNvSpPr>
          <p:nvPr/>
        </p:nvSpPr>
        <p:spPr bwMode="auto">
          <a:xfrm>
            <a:off x="2717800" y="5805264"/>
            <a:ext cx="1152525" cy="33813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1600" b="1" dirty="0">
                <a:latin typeface="Times New Roman" pitchFamily="18" charset="0"/>
                <a:cs typeface="Times New Roman" pitchFamily="18" charset="0"/>
              </a:rPr>
              <a:t>~  10 </a:t>
            </a:r>
            <a:r>
              <a:rPr kumimoji="0" lang="en-US" altLang="ko-KR" sz="1600" b="1" dirty="0">
                <a:cs typeface="Times New Roman" pitchFamily="18" charset="0"/>
              </a:rPr>
              <a:t>㎍/㎥</a:t>
            </a:r>
            <a:r>
              <a:rPr kumimoji="0" lang="en-US" altLang="ko-KR" sz="1600" b="1" dirty="0">
                <a:latin typeface="Times New Roman" pitchFamily="18" charset="0"/>
                <a:cs typeface="Times New Roman" pitchFamily="18" charset="0"/>
              </a:rPr>
              <a:t> </a:t>
            </a:r>
            <a:endParaRPr kumimoji="0" lang="ko-KR" altLang="en-US" sz="1600" b="1" dirty="0">
              <a:latin typeface="Times New Roman" pitchFamily="18" charset="0"/>
              <a:cs typeface="Times New Roman" pitchFamily="18" charset="0"/>
            </a:endParaRPr>
          </a:p>
        </p:txBody>
      </p:sp>
      <p:sp>
        <p:nvSpPr>
          <p:cNvPr id="9242" name="TextBox 35"/>
          <p:cNvSpPr txBox="1">
            <a:spLocks noChangeArrowheads="1"/>
          </p:cNvSpPr>
          <p:nvPr/>
        </p:nvSpPr>
        <p:spPr bwMode="auto">
          <a:xfrm>
            <a:off x="6660232" y="5755158"/>
            <a:ext cx="1152525" cy="338138"/>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1600" b="1" dirty="0">
                <a:latin typeface="Times New Roman" pitchFamily="18" charset="0"/>
                <a:cs typeface="Times New Roman" pitchFamily="18" charset="0"/>
              </a:rPr>
              <a:t>~  2 </a:t>
            </a:r>
            <a:r>
              <a:rPr kumimoji="0" lang="en-US" altLang="ko-KR" sz="1600" b="1" dirty="0">
                <a:cs typeface="Times New Roman" pitchFamily="18" charset="0"/>
              </a:rPr>
              <a:t>㎍/㎥</a:t>
            </a:r>
            <a:r>
              <a:rPr kumimoji="0" lang="en-US" altLang="ko-KR" sz="1600" b="1" dirty="0">
                <a:latin typeface="Times New Roman" pitchFamily="18" charset="0"/>
                <a:cs typeface="Times New Roman" pitchFamily="18" charset="0"/>
              </a:rPr>
              <a:t> </a:t>
            </a:r>
            <a:endParaRPr kumimoji="0" lang="ko-KR" altLang="en-US" sz="1600" b="1" dirty="0">
              <a:latin typeface="Times New Roman" pitchFamily="18" charset="0"/>
              <a:cs typeface="Times New Roman" pitchFamily="18" charset="0"/>
            </a:endParaRPr>
          </a:p>
        </p:txBody>
      </p:sp>
      <p:sp>
        <p:nvSpPr>
          <p:cNvPr id="9244" name="TextBox 37"/>
          <p:cNvSpPr txBox="1">
            <a:spLocks noChangeArrowheads="1"/>
          </p:cNvSpPr>
          <p:nvPr/>
        </p:nvSpPr>
        <p:spPr bwMode="auto">
          <a:xfrm>
            <a:off x="2771775" y="1055688"/>
            <a:ext cx="1152525" cy="3397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1600" b="1">
                <a:latin typeface="Times New Roman" pitchFamily="18" charset="0"/>
                <a:cs typeface="Times New Roman" pitchFamily="18" charset="0"/>
              </a:rPr>
              <a:t>PM</a:t>
            </a:r>
            <a:r>
              <a:rPr kumimoji="0" lang="en-US" altLang="ko-KR" sz="1600" b="1" baseline="-25000">
                <a:latin typeface="Times New Roman" pitchFamily="18" charset="0"/>
                <a:cs typeface="Times New Roman" pitchFamily="18" charset="0"/>
              </a:rPr>
              <a:t>2.5</a:t>
            </a:r>
            <a:endParaRPr kumimoji="0" lang="ko-KR" altLang="en-US" sz="1600" b="1">
              <a:latin typeface="Times New Roman" pitchFamily="18" charset="0"/>
              <a:cs typeface="Times New Roman" pitchFamily="18" charset="0"/>
            </a:endParaRPr>
          </a:p>
        </p:txBody>
      </p:sp>
      <p:sp>
        <p:nvSpPr>
          <p:cNvPr id="9245" name="TextBox 38"/>
          <p:cNvSpPr txBox="1">
            <a:spLocks noChangeArrowheads="1"/>
          </p:cNvSpPr>
          <p:nvPr/>
        </p:nvSpPr>
        <p:spPr bwMode="auto">
          <a:xfrm>
            <a:off x="2717800" y="2801938"/>
            <a:ext cx="1152525" cy="339725"/>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1600" b="1">
                <a:latin typeface="Times New Roman" pitchFamily="18" charset="0"/>
                <a:cs typeface="Times New Roman" pitchFamily="18" charset="0"/>
              </a:rPr>
              <a:t>~  25 </a:t>
            </a:r>
            <a:r>
              <a:rPr kumimoji="0" lang="en-US" altLang="ko-KR" sz="1600" b="1">
                <a:cs typeface="Times New Roman" pitchFamily="18" charset="0"/>
              </a:rPr>
              <a:t>㎍/㎥</a:t>
            </a:r>
            <a:r>
              <a:rPr kumimoji="0" lang="en-US" altLang="ko-KR" sz="1600" b="1">
                <a:latin typeface="Times New Roman" pitchFamily="18" charset="0"/>
                <a:cs typeface="Times New Roman" pitchFamily="18" charset="0"/>
              </a:rPr>
              <a:t> </a:t>
            </a:r>
            <a:endParaRPr kumimoji="0" lang="ko-KR" altLang="en-US" sz="1600" b="1">
              <a:latin typeface="Times New Roman" pitchFamily="18" charset="0"/>
              <a:cs typeface="Times New Roman" pitchFamily="18" charset="0"/>
            </a:endParaRPr>
          </a:p>
        </p:txBody>
      </p:sp>
      <p:sp>
        <p:nvSpPr>
          <p:cNvPr id="9246" name="TextBox 39"/>
          <p:cNvSpPr txBox="1">
            <a:spLocks noChangeArrowheads="1"/>
          </p:cNvSpPr>
          <p:nvPr/>
        </p:nvSpPr>
        <p:spPr bwMode="auto">
          <a:xfrm>
            <a:off x="2123728" y="4068936"/>
            <a:ext cx="1763713"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1600" b="1" dirty="0">
                <a:latin typeface="Times New Roman" pitchFamily="18" charset="0"/>
                <a:cs typeface="Times New Roman" pitchFamily="18" charset="0"/>
              </a:rPr>
              <a:t>South Korea</a:t>
            </a:r>
          </a:p>
          <a:p>
            <a:pPr algn="ctr"/>
            <a:r>
              <a:rPr kumimoji="0" lang="en-US" altLang="ko-KR" sz="1600" b="1" dirty="0">
                <a:latin typeface="Times New Roman" pitchFamily="18" charset="0"/>
                <a:cs typeface="Times New Roman" pitchFamily="18" charset="0"/>
              </a:rPr>
              <a:t>Contribution</a:t>
            </a:r>
          </a:p>
        </p:txBody>
      </p:sp>
      <p:sp>
        <p:nvSpPr>
          <p:cNvPr id="9247" name="TextBox 40"/>
          <p:cNvSpPr txBox="1">
            <a:spLocks noChangeArrowheads="1"/>
          </p:cNvSpPr>
          <p:nvPr/>
        </p:nvSpPr>
        <p:spPr bwMode="auto">
          <a:xfrm>
            <a:off x="5908328" y="4068936"/>
            <a:ext cx="1979613" cy="584200"/>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맑은 고딕" pitchFamily="50" charset="-127"/>
                <a:ea typeface="맑은 고딕" pitchFamily="50" charset="-127"/>
              </a:defRPr>
            </a:lvl1pPr>
            <a:lvl2pPr marL="742950" indent="-285750">
              <a:defRPr>
                <a:solidFill>
                  <a:schemeClr val="tx1"/>
                </a:solidFill>
                <a:latin typeface="맑은 고딕" pitchFamily="50" charset="-127"/>
                <a:ea typeface="맑은 고딕" pitchFamily="50" charset="-127"/>
              </a:defRPr>
            </a:lvl2pPr>
            <a:lvl3pPr marL="1143000" indent="-228600">
              <a:defRPr>
                <a:solidFill>
                  <a:schemeClr val="tx1"/>
                </a:solidFill>
                <a:latin typeface="맑은 고딕" pitchFamily="50" charset="-127"/>
                <a:ea typeface="맑은 고딕" pitchFamily="50" charset="-127"/>
              </a:defRPr>
            </a:lvl3pPr>
            <a:lvl4pPr marL="1600200" indent="-228600">
              <a:defRPr>
                <a:solidFill>
                  <a:schemeClr val="tx1"/>
                </a:solidFill>
                <a:latin typeface="맑은 고딕" pitchFamily="50" charset="-127"/>
                <a:ea typeface="맑은 고딕" pitchFamily="50" charset="-127"/>
              </a:defRPr>
            </a:lvl4pPr>
            <a:lvl5pPr marL="2057400" indent="-228600">
              <a:defRPr>
                <a:solidFill>
                  <a:schemeClr val="tx1"/>
                </a:solidFill>
                <a:latin typeface="맑은 고딕" pitchFamily="50" charset="-127"/>
                <a:ea typeface="맑은 고딕" pitchFamily="50" charset="-127"/>
              </a:defRPr>
            </a:lvl5pPr>
            <a:lvl6pPr marL="2514600" indent="-228600" fontAlgn="base">
              <a:spcBef>
                <a:spcPct val="0"/>
              </a:spcBef>
              <a:spcAft>
                <a:spcPct val="0"/>
              </a:spcAft>
              <a:defRPr>
                <a:solidFill>
                  <a:schemeClr val="tx1"/>
                </a:solidFill>
                <a:latin typeface="맑은 고딕" pitchFamily="50" charset="-127"/>
                <a:ea typeface="맑은 고딕" pitchFamily="50" charset="-127"/>
              </a:defRPr>
            </a:lvl6pPr>
            <a:lvl7pPr marL="2971800" indent="-228600" fontAlgn="base">
              <a:spcBef>
                <a:spcPct val="0"/>
              </a:spcBef>
              <a:spcAft>
                <a:spcPct val="0"/>
              </a:spcAft>
              <a:defRPr>
                <a:solidFill>
                  <a:schemeClr val="tx1"/>
                </a:solidFill>
                <a:latin typeface="맑은 고딕" pitchFamily="50" charset="-127"/>
                <a:ea typeface="맑은 고딕" pitchFamily="50" charset="-127"/>
              </a:defRPr>
            </a:lvl7pPr>
            <a:lvl8pPr marL="3429000" indent="-228600" fontAlgn="base">
              <a:spcBef>
                <a:spcPct val="0"/>
              </a:spcBef>
              <a:spcAft>
                <a:spcPct val="0"/>
              </a:spcAft>
              <a:defRPr>
                <a:solidFill>
                  <a:schemeClr val="tx1"/>
                </a:solidFill>
                <a:latin typeface="맑은 고딕" pitchFamily="50" charset="-127"/>
                <a:ea typeface="맑은 고딕" pitchFamily="50" charset="-127"/>
              </a:defRPr>
            </a:lvl8pPr>
            <a:lvl9pPr marL="3886200" indent="-228600" fontAlgn="base">
              <a:spcBef>
                <a:spcPct val="0"/>
              </a:spcBef>
              <a:spcAft>
                <a:spcPct val="0"/>
              </a:spcAft>
              <a:defRPr>
                <a:solidFill>
                  <a:schemeClr val="tx1"/>
                </a:solidFill>
                <a:latin typeface="맑은 고딕" pitchFamily="50" charset="-127"/>
                <a:ea typeface="맑은 고딕" pitchFamily="50" charset="-127"/>
              </a:defRPr>
            </a:lvl9pPr>
          </a:lstStyle>
          <a:p>
            <a:pPr algn="ctr"/>
            <a:r>
              <a:rPr kumimoji="0" lang="en-US" altLang="ko-KR" sz="1600" b="1">
                <a:latin typeface="Times New Roman" pitchFamily="18" charset="0"/>
                <a:cs typeface="Times New Roman" pitchFamily="18" charset="0"/>
              </a:rPr>
              <a:t>North Korea</a:t>
            </a:r>
          </a:p>
          <a:p>
            <a:pPr algn="ctr"/>
            <a:r>
              <a:rPr kumimoji="0" lang="en-US" altLang="ko-KR" sz="1600" b="1">
                <a:latin typeface="Times New Roman" pitchFamily="18" charset="0"/>
                <a:cs typeface="Times New Roman" pitchFamily="18" charset="0"/>
              </a:rPr>
              <a:t>Contribution</a:t>
            </a:r>
          </a:p>
        </p:txBody>
      </p:sp>
      <p:sp>
        <p:nvSpPr>
          <p:cNvPr id="2" name="직사각형 1"/>
          <p:cNvSpPr/>
          <p:nvPr/>
        </p:nvSpPr>
        <p:spPr>
          <a:xfrm>
            <a:off x="2371725" y="2349500"/>
            <a:ext cx="130175" cy="1428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p>
        </p:txBody>
      </p:sp>
      <p:cxnSp>
        <p:nvCxnSpPr>
          <p:cNvPr id="4" name="직선 화살표 연결선 3"/>
          <p:cNvCxnSpPr>
            <a:endCxn id="2" idx="3"/>
          </p:cNvCxnSpPr>
          <p:nvPr/>
        </p:nvCxnSpPr>
        <p:spPr>
          <a:xfrm flipH="1" flipV="1">
            <a:off x="2501900" y="2420938"/>
            <a:ext cx="792163"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1284</TotalTime>
  <Words>1981</Words>
  <Application>Microsoft Office PowerPoint</Application>
  <PresentationFormat>화면 슬라이드 쇼(4:3)</PresentationFormat>
  <Paragraphs>285</Paragraphs>
  <Slides>17</Slides>
  <Notes>17</Notes>
  <HiddenSlides>0</HiddenSlides>
  <MMClips>0</MMClips>
  <ScaleCrop>false</ScaleCrop>
  <HeadingPairs>
    <vt:vector size="4" baseType="variant">
      <vt:variant>
        <vt:lpstr>테마</vt:lpstr>
      </vt:variant>
      <vt:variant>
        <vt:i4>1</vt:i4>
      </vt:variant>
      <vt:variant>
        <vt:lpstr>슬라이드 제목</vt:lpstr>
      </vt:variant>
      <vt:variant>
        <vt:i4>17</vt:i4>
      </vt:variant>
    </vt:vector>
  </HeadingPairs>
  <TitlesOfParts>
    <vt:vector size="18" baseType="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Windows User</dc:creator>
  <cp:lastModifiedBy>Windows User</cp:lastModifiedBy>
  <cp:revision>80</cp:revision>
  <dcterms:created xsi:type="dcterms:W3CDTF">2015-10-06T04:53:11Z</dcterms:created>
  <dcterms:modified xsi:type="dcterms:W3CDTF">2015-10-07T09:41:20Z</dcterms:modified>
</cp:coreProperties>
</file>