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2" r:id="rId3"/>
    <p:sldId id="276" r:id="rId4"/>
    <p:sldId id="277" r:id="rId5"/>
    <p:sldId id="300" r:id="rId6"/>
    <p:sldId id="275" r:id="rId7"/>
    <p:sldId id="285" r:id="rId8"/>
    <p:sldId id="278" r:id="rId9"/>
    <p:sldId id="288" r:id="rId10"/>
    <p:sldId id="289" r:id="rId11"/>
    <p:sldId id="290" r:id="rId12"/>
    <p:sldId id="291" r:id="rId13"/>
    <p:sldId id="284" r:id="rId14"/>
    <p:sldId id="292" r:id="rId15"/>
    <p:sldId id="293" r:id="rId16"/>
    <p:sldId id="301" r:id="rId17"/>
    <p:sldId id="294" r:id="rId18"/>
    <p:sldId id="295" r:id="rId19"/>
    <p:sldId id="296" r:id="rId20"/>
    <p:sldId id="297" r:id="rId21"/>
    <p:sldId id="298" r:id="rId22"/>
    <p:sldId id="303" r:id="rId23"/>
    <p:sldId id="304" r:id="rId24"/>
    <p:sldId id="271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286" autoAdjust="0"/>
    <p:restoredTop sz="94660"/>
  </p:normalViewPr>
  <p:slideViewPr>
    <p:cSldViewPr showGuides="1">
      <p:cViewPr>
        <p:scale>
          <a:sx n="91" d="100"/>
          <a:sy n="91" d="100"/>
        </p:scale>
        <p:origin x="-1930" y="-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6" d="100"/>
          <a:sy n="96" d="100"/>
        </p:scale>
        <p:origin x="-360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88E8-A384-43EF-AD47-7131EA31A48D}" type="datetimeFigureOut">
              <a:rPr lang="de-DE" smtClean="0"/>
              <a:pPr/>
              <a:t>06.10.2015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75B27-EA39-4F13-BC45-9C0ECB6C1E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53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ights_ppt_st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0" y="4437112"/>
            <a:ext cx="9144000" cy="821953"/>
          </a:xfrm>
        </p:spPr>
        <p:txBody>
          <a:bodyPr lIns="0" tIns="0" rIns="0" bIns="0" anchor="t" anchorCtr="0">
            <a:noAutofit/>
          </a:bodyPr>
          <a:lstStyle>
            <a:lvl1pPr>
              <a:defRPr sz="5400" b="0" spc="-15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dirty="0" smtClean="0"/>
              <a:t>The Presentation Title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0" y="5187057"/>
            <a:ext cx="9144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a-IR" dirty="0" smtClean="0"/>
          </a:p>
          <a:p>
            <a:r>
              <a:rPr lang="fa-IR" dirty="0" smtClean="0"/>
              <a:t>استاد راهنما : دکتر محمدعلی شریفی</a:t>
            </a:r>
          </a:p>
          <a:p>
            <a:r>
              <a:rPr lang="fa-IR" dirty="0" smtClean="0"/>
              <a:t>دانشجو : امیرحسین سوری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539552" y="620688"/>
            <a:ext cx="8064896" cy="2304256"/>
          </a:xfrm>
        </p:spPr>
        <p:txBody>
          <a:bodyPr wrap="square" lIns="0" tIns="0" rIns="0" bIns="0" numCol="1" anchor="ctr" anchorCtr="0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2400" b="1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University of Tehran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45424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Headline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8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4048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3203848" y="6398656"/>
            <a:ext cx="3240360" cy="4593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University of Houston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 of Earth and Atmospheric Sciences</a:t>
            </a: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-126522" y="6395099"/>
            <a:ext cx="2916324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ctr" rtl="1"/>
            <a:r>
              <a:rPr lang="en-US" sz="1200" baseline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Souri</a:t>
            </a:r>
            <a:r>
              <a:rPr lang="en-US" sz="1200" baseline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Choi, </a:t>
            </a:r>
            <a:r>
              <a:rPr lang="en-US" sz="1200" baseline="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Diao</a:t>
            </a:r>
            <a:r>
              <a:rPr lang="en-US" sz="1200" baseline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Li</a:t>
            </a:r>
            <a:endParaRPr lang="de-DE" sz="12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73286"/>
            <a:ext cx="827584" cy="8275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Headline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1556792"/>
            <a:ext cx="7920880" cy="1872208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8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1560" y="3717032"/>
            <a:ext cx="7920880" cy="180020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 smtClean="0">
                <a:solidFill>
                  <a:schemeClr val="accent2"/>
                </a:solidFill>
              </a:rPr>
              <a:t>Lorem</a:t>
            </a:r>
            <a:r>
              <a:rPr lang="en-US" sz="1000" dirty="0" smtClean="0">
                <a:solidFill>
                  <a:schemeClr val="accent2"/>
                </a:solidFill>
              </a:rPr>
              <a:t> </a:t>
            </a:r>
            <a:r>
              <a:rPr lang="en-US" sz="1000" dirty="0" err="1" smtClean="0">
                <a:solidFill>
                  <a:schemeClr val="accent2"/>
                </a:solidFill>
              </a:rPr>
              <a:t>Ipsum</a:t>
            </a:r>
            <a:r>
              <a:rPr lang="en-US" sz="1000" dirty="0" smtClean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Phone  0123 4567 89</a:t>
            </a:r>
            <a:endParaRPr lang="de-DE" sz="1000" dirty="0" smtClean="0">
              <a:solidFill>
                <a:schemeClr val="accent2"/>
              </a:solidFill>
            </a:endParaRPr>
          </a:p>
        </p:txBody>
      </p:sp>
      <p:pic>
        <p:nvPicPr>
          <p:cNvPr id="22" name="Grafik 21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3" name="Grafik 22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Headline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3068960"/>
            <a:ext cx="2376264" cy="244827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9" name="Bildplatzhalter 2" descr="Click For Your Pic"/>
          <p:cNvSpPr>
            <a:spLocks noGrp="1"/>
          </p:cNvSpPr>
          <p:nvPr>
            <p:ph type="pic" idx="13" hasCustomPrompt="1"/>
          </p:nvPr>
        </p:nvSpPr>
        <p:spPr>
          <a:xfrm>
            <a:off x="611560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21" name="Bildplatzhalter 2" descr="Click For Your Pic"/>
          <p:cNvSpPr>
            <a:spLocks noGrp="1"/>
          </p:cNvSpPr>
          <p:nvPr>
            <p:ph type="pic" idx="14" hasCustomPrompt="1"/>
          </p:nvPr>
        </p:nvSpPr>
        <p:spPr>
          <a:xfrm>
            <a:off x="3383868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22" name="Bildplatzhalter 2" descr="Click For Your Pic"/>
          <p:cNvSpPr>
            <a:spLocks noGrp="1"/>
          </p:cNvSpPr>
          <p:nvPr>
            <p:ph type="pic" idx="15" hasCustomPrompt="1"/>
          </p:nvPr>
        </p:nvSpPr>
        <p:spPr>
          <a:xfrm>
            <a:off x="6156176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23" name="Inhaltsplatzhalter 2"/>
          <p:cNvSpPr>
            <a:spLocks noGrp="1"/>
          </p:cNvSpPr>
          <p:nvPr>
            <p:ph idx="16" hasCustomPrompt="1"/>
          </p:nvPr>
        </p:nvSpPr>
        <p:spPr>
          <a:xfrm>
            <a:off x="3383868" y="3068960"/>
            <a:ext cx="2376264" cy="244827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4" name="Inhaltsplatzhalter 2"/>
          <p:cNvSpPr>
            <a:spLocks noGrp="1"/>
          </p:cNvSpPr>
          <p:nvPr>
            <p:ph idx="17" hasCustomPrompt="1"/>
          </p:nvPr>
        </p:nvSpPr>
        <p:spPr>
          <a:xfrm>
            <a:off x="6156176" y="3068960"/>
            <a:ext cx="2376264" cy="244827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 smtClean="0">
                <a:solidFill>
                  <a:schemeClr val="accent2"/>
                </a:solidFill>
              </a:rPr>
              <a:t>Lorem</a:t>
            </a:r>
            <a:r>
              <a:rPr lang="en-US" sz="1000" dirty="0" smtClean="0">
                <a:solidFill>
                  <a:schemeClr val="accent2"/>
                </a:solidFill>
              </a:rPr>
              <a:t> </a:t>
            </a:r>
            <a:r>
              <a:rPr lang="en-US" sz="1000" dirty="0" err="1" smtClean="0">
                <a:solidFill>
                  <a:schemeClr val="accent2"/>
                </a:solidFill>
              </a:rPr>
              <a:t>Ipsum</a:t>
            </a:r>
            <a:r>
              <a:rPr lang="en-US" sz="1000" dirty="0" smtClean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Phone  0123 4567 89</a:t>
            </a:r>
            <a:endParaRPr lang="de-DE" sz="1000" dirty="0" smtClean="0">
              <a:solidFill>
                <a:schemeClr val="accent2"/>
              </a:solidFill>
            </a:endParaRPr>
          </a:p>
        </p:txBody>
      </p:sp>
      <p:pic>
        <p:nvPicPr>
          <p:cNvPr id="26" name="Grafik 25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7" name="Grafik 26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Headline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idx="20" hasCustomPrompt="1"/>
          </p:nvPr>
        </p:nvSpPr>
        <p:spPr>
          <a:xfrm>
            <a:off x="3419872" y="1700808"/>
            <a:ext cx="5148572" cy="100811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7" name="Bildplatzhalter 2" descr="Click For Your Pic"/>
          <p:cNvSpPr>
            <a:spLocks noGrp="1"/>
          </p:cNvSpPr>
          <p:nvPr>
            <p:ph type="pic" idx="13" hasCustomPrompt="1"/>
          </p:nvPr>
        </p:nvSpPr>
        <p:spPr>
          <a:xfrm>
            <a:off x="611560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28" name="Bildplatzhalter 2" descr="Click For Your Pic"/>
          <p:cNvSpPr>
            <a:spLocks noGrp="1"/>
          </p:cNvSpPr>
          <p:nvPr>
            <p:ph type="pic" idx="22" hasCustomPrompt="1"/>
          </p:nvPr>
        </p:nvSpPr>
        <p:spPr>
          <a:xfrm>
            <a:off x="611560" y="2924944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29" name="Bildplatzhalter 2" descr="Click For Your Pic"/>
          <p:cNvSpPr>
            <a:spLocks noGrp="1"/>
          </p:cNvSpPr>
          <p:nvPr>
            <p:ph type="pic" idx="23" hasCustomPrompt="1"/>
          </p:nvPr>
        </p:nvSpPr>
        <p:spPr>
          <a:xfrm>
            <a:off x="611560" y="4221088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30" name="Inhaltsplatzhalter 2"/>
          <p:cNvSpPr>
            <a:spLocks noGrp="1"/>
          </p:cNvSpPr>
          <p:nvPr>
            <p:ph idx="24" hasCustomPrompt="1"/>
          </p:nvPr>
        </p:nvSpPr>
        <p:spPr>
          <a:xfrm>
            <a:off x="3419872" y="2996952"/>
            <a:ext cx="5148572" cy="100811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31" name="Inhaltsplatzhalter 2"/>
          <p:cNvSpPr>
            <a:spLocks noGrp="1"/>
          </p:cNvSpPr>
          <p:nvPr>
            <p:ph idx="25" hasCustomPrompt="1"/>
          </p:nvPr>
        </p:nvSpPr>
        <p:spPr>
          <a:xfrm>
            <a:off x="3419872" y="4293096"/>
            <a:ext cx="5148572" cy="100811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 smtClean="0">
                <a:solidFill>
                  <a:schemeClr val="accent2"/>
                </a:solidFill>
              </a:rPr>
              <a:t>Lorem</a:t>
            </a:r>
            <a:r>
              <a:rPr lang="en-US" sz="1000" dirty="0" smtClean="0">
                <a:solidFill>
                  <a:schemeClr val="accent2"/>
                </a:solidFill>
              </a:rPr>
              <a:t> </a:t>
            </a:r>
            <a:r>
              <a:rPr lang="en-US" sz="1000" dirty="0" err="1" smtClean="0">
                <a:solidFill>
                  <a:schemeClr val="accent2"/>
                </a:solidFill>
              </a:rPr>
              <a:t>Ipsum</a:t>
            </a:r>
            <a:r>
              <a:rPr lang="en-US" sz="1000" dirty="0" smtClean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Phone  0123 4567 89</a:t>
            </a:r>
            <a:endParaRPr lang="de-DE" sz="1000" dirty="0" smtClean="0">
              <a:solidFill>
                <a:schemeClr val="accent2"/>
              </a:solidFill>
            </a:endParaRPr>
          </a:p>
        </p:txBody>
      </p:sp>
      <p:pic>
        <p:nvPicPr>
          <p:cNvPr id="21" name="Grafik 20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2" name="Grafik 21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Headline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8" name="Bildplatzhalter 2" descr="Click For Your Pic"/>
          <p:cNvSpPr>
            <a:spLocks noGrp="1"/>
          </p:cNvSpPr>
          <p:nvPr>
            <p:ph type="pic" idx="13" hasCustomPrompt="1"/>
          </p:nvPr>
        </p:nvSpPr>
        <p:spPr>
          <a:xfrm>
            <a:off x="5004048" y="1628800"/>
            <a:ext cx="3528392" cy="3384376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 smtClean="0">
                <a:solidFill>
                  <a:schemeClr val="accent2"/>
                </a:solidFill>
              </a:rPr>
              <a:t>Lorem</a:t>
            </a:r>
            <a:r>
              <a:rPr lang="en-US" sz="1000" dirty="0" smtClean="0">
                <a:solidFill>
                  <a:schemeClr val="accent2"/>
                </a:solidFill>
              </a:rPr>
              <a:t> </a:t>
            </a:r>
            <a:r>
              <a:rPr lang="en-US" sz="1000" dirty="0" err="1" smtClean="0">
                <a:solidFill>
                  <a:schemeClr val="accent2"/>
                </a:solidFill>
              </a:rPr>
              <a:t>Ipsum</a:t>
            </a:r>
            <a:r>
              <a:rPr lang="en-US" sz="1000" dirty="0" smtClean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Phone  0123 4567 89</a:t>
            </a:r>
            <a:endParaRPr lang="de-DE" sz="1000" dirty="0" smtClean="0">
              <a:solidFill>
                <a:schemeClr val="accent2"/>
              </a:solidFill>
            </a:endParaRPr>
          </a:p>
        </p:txBody>
      </p:sp>
      <p:pic>
        <p:nvPicPr>
          <p:cNvPr id="22" name="Grafik 21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3" name="Grafik 22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Headline</a:t>
            </a:r>
            <a:endParaRPr lang="de-DE" dirty="0"/>
          </a:p>
        </p:txBody>
      </p:sp>
      <p:sp>
        <p:nvSpPr>
          <p:cNvPr id="18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4048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 smtClean="0">
                <a:solidFill>
                  <a:schemeClr val="accent2"/>
                </a:solidFill>
              </a:rPr>
              <a:t>Lorem</a:t>
            </a:r>
            <a:r>
              <a:rPr lang="en-US" sz="1000" dirty="0" smtClean="0">
                <a:solidFill>
                  <a:schemeClr val="accent2"/>
                </a:solidFill>
              </a:rPr>
              <a:t> </a:t>
            </a:r>
            <a:r>
              <a:rPr lang="en-US" sz="1000" dirty="0" err="1" smtClean="0">
                <a:solidFill>
                  <a:schemeClr val="accent2"/>
                </a:solidFill>
              </a:rPr>
              <a:t>Ipsum</a:t>
            </a:r>
            <a:r>
              <a:rPr lang="en-US" sz="1000" dirty="0" smtClean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 smtClean="0">
                <a:solidFill>
                  <a:schemeClr val="accent2"/>
                </a:solidFill>
              </a:rPr>
              <a:t>Phone  0123 4567 89</a:t>
            </a:r>
            <a:endParaRPr lang="de-DE" sz="1000" dirty="0" smtClean="0">
              <a:solidFill>
                <a:schemeClr val="accent2"/>
              </a:solidFill>
            </a:endParaRPr>
          </a:p>
        </p:txBody>
      </p:sp>
      <p:sp>
        <p:nvSpPr>
          <p:cNvPr id="11" name="Bildplatzhalter 2" descr="Click For Your Pic"/>
          <p:cNvSpPr>
            <a:spLocks noGrp="1"/>
          </p:cNvSpPr>
          <p:nvPr>
            <p:ph type="pic" idx="14" hasCustomPrompt="1"/>
          </p:nvPr>
        </p:nvSpPr>
        <p:spPr>
          <a:xfrm>
            <a:off x="611560" y="1628800"/>
            <a:ext cx="3528392" cy="1800200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Place </a:t>
            </a:r>
            <a:r>
              <a:rPr lang="de-DE" dirty="0" err="1" smtClean="0"/>
              <a:t>Your</a:t>
            </a:r>
            <a:r>
              <a:rPr lang="de-DE" dirty="0" smtClean="0"/>
              <a:t> Picture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3717032"/>
            <a:ext cx="3528392" cy="180020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Your Text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Bullets</a:t>
            </a:r>
            <a:r>
              <a:rPr lang="de-DE" dirty="0" smtClean="0"/>
              <a:t> </a:t>
            </a:r>
            <a:r>
              <a:rPr lang="de-DE" dirty="0" err="1" smtClean="0"/>
              <a:t>goes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23" name="Grafik 22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4" name="Grafik 23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ights_ppt_st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0" y="4437112"/>
            <a:ext cx="9144000" cy="821953"/>
          </a:xfrm>
        </p:spPr>
        <p:txBody>
          <a:bodyPr lIns="0" tIns="0" rIns="0" bIns="0" anchor="t" anchorCtr="0">
            <a:noAutofit/>
          </a:bodyPr>
          <a:lstStyle>
            <a:lvl1pPr>
              <a:defRPr sz="5400" b="0" spc="-150" baseline="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dirty="0" err="1" smtClean="0"/>
              <a:t>Good</a:t>
            </a:r>
            <a:r>
              <a:rPr lang="de-DE" dirty="0" smtClean="0"/>
              <a:t> Bye Text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5187057"/>
            <a:ext cx="9144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Speakers Name, Date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539552" y="620688"/>
            <a:ext cx="8064896" cy="2304256"/>
          </a:xfrm>
        </p:spPr>
        <p:txBody>
          <a:bodyPr wrap="square" lIns="0" tIns="0" rIns="0" bIns="0" numCol="1" anchor="ctr" anchorCtr="0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4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 smtClean="0"/>
              <a:t>Your</a:t>
            </a:r>
            <a:r>
              <a:rPr lang="de-DE" dirty="0" smtClean="0"/>
              <a:t> Logo </a:t>
            </a:r>
            <a:r>
              <a:rPr lang="de-DE" dirty="0" err="1" smtClean="0"/>
              <a:t>or</a:t>
            </a:r>
            <a:r>
              <a:rPr lang="de-DE" dirty="0" smtClean="0"/>
              <a:t> Company Name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5A2E9-89E1-4605-85B7-FCAC8D801E55}" type="datetime1">
              <a:rPr lang="de-DE" smtClean="0"/>
              <a:pPr/>
              <a:t>06.10.2015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E49DB-545E-46CA-A06F-217AEC04D591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 descr="light-001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" y="3107531"/>
            <a:ext cx="9143998" cy="3750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63" r:id="rId4"/>
    <p:sldLayoutId id="2147483665" r:id="rId5"/>
    <p:sldLayoutId id="2147483662" r:id="rId6"/>
    <p:sldLayoutId id="2147483666" r:id="rId7"/>
    <p:sldLayoutId id="2147483667" r:id="rId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-108520" y="3789040"/>
            <a:ext cx="9144000" cy="821953"/>
          </a:xfrm>
        </p:spPr>
        <p:txBody>
          <a:bodyPr/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Nitrogen Oxide Emissions Constrained by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Space-based Observations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NO</a:t>
            </a:r>
            <a:r>
              <a:rPr lang="en-US" sz="3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Columns</a:t>
            </a:r>
            <a:endParaRPr lang="de-DE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373216"/>
            <a:ext cx="9144000" cy="576064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University of Houston</a:t>
            </a:r>
          </a:p>
          <a:p>
            <a:r>
              <a:rPr lang="en-US" sz="2000" b="1" dirty="0" smtClean="0"/>
              <a:t>Amir </a:t>
            </a:r>
            <a:r>
              <a:rPr lang="en-US" sz="2000" b="1" dirty="0" err="1" smtClean="0"/>
              <a:t>Souri</a:t>
            </a:r>
            <a:r>
              <a:rPr lang="en-US" sz="2000" b="1" dirty="0" smtClean="0"/>
              <a:t>, Yunsoo Choi, </a:t>
            </a:r>
            <a:r>
              <a:rPr lang="en-US" sz="2000" b="1" dirty="0" err="1" smtClean="0"/>
              <a:t>Lijun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Diao</a:t>
            </a:r>
            <a:r>
              <a:rPr lang="en-US" sz="2000" b="1" dirty="0"/>
              <a:t> </a:t>
            </a:r>
            <a:r>
              <a:rPr lang="en-US" sz="2000" b="1" dirty="0" smtClean="0"/>
              <a:t>&amp; </a:t>
            </a:r>
            <a:r>
              <a:rPr lang="en-US" sz="2000" b="1" dirty="0" err="1" smtClean="0"/>
              <a:t>Xiangshang</a:t>
            </a:r>
            <a:r>
              <a:rPr lang="en-US" sz="2000" b="1" dirty="0" smtClean="0"/>
              <a:t> Li</a:t>
            </a:r>
            <a:endParaRPr lang="en-US" sz="2000" b="1" dirty="0"/>
          </a:p>
          <a:p>
            <a:endParaRPr lang="en-US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Data: remote sensing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56792"/>
            <a:ext cx="6768752" cy="3960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Satellite tropospheric OMI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Noisy pixels filtered out based on cloud fraction, RMSE in the retrieval, VCD quality and etc.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OMI footprint is larger in pixels far from nadir. A remedy is  to use splines to correct geometric distortions based 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Kuhlmann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(2014)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73016"/>
            <a:ext cx="5400600" cy="24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48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Data: remote sensing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56792"/>
            <a:ext cx="6768752" cy="3960440"/>
          </a:xfrm>
        </p:spPr>
        <p:txBody>
          <a:bodyPr/>
          <a:lstStyle/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influences of priori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profiles removed by using Air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Factor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each granule and model simulation (e.g., Palmer et al., 2001; Choi et al., 2008; Duncan et al., 2014).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this adjustment, OMI shows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underprediction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overprediction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urban and rural areas respectively.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6731"/>
          <a:stretch/>
        </p:blipFill>
        <p:spPr>
          <a:xfrm>
            <a:off x="0" y="3471521"/>
            <a:ext cx="7452320" cy="254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64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Method: Inverse modeling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376772"/>
            <a:ext cx="6768752" cy="3960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Inverse modeling: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well-conditioned linear problems, under the assumption of independent and normally distributed data errors, least-squares (maximum likelihood principle) can be used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approach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variables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approach can naturally use a priori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929924"/>
            <a:ext cx="2304256" cy="4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0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method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768752" cy="3960440"/>
          </a:xfrm>
        </p:spPr>
        <p:txBody>
          <a:bodyPr/>
          <a:lstStyle/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odel (CMAQ or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determines, K = dNO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dE_NO</a:t>
            </a:r>
            <a:r>
              <a:rPr lang="en-US" sz="20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posteriori emission, x is determined at last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640920"/>
            <a:ext cx="1590675" cy="32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310383"/>
            <a:ext cx="4648200" cy="11906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46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1268760"/>
            <a:ext cx="8352928" cy="4320480"/>
          </a:xfrm>
        </p:spPr>
        <p:txBody>
          <a:bodyPr/>
          <a:lstStyle/>
          <a:p>
            <a:pPr indent="0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CMAQ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overpredicted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urban regions and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underpredicted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rural ones, which is similar to those by Choi et al. (2012) and Choi (2014)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9091"/>
          <a:stretch/>
        </p:blipFill>
        <p:spPr>
          <a:xfrm>
            <a:off x="0" y="1988840"/>
            <a:ext cx="9144000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84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268760"/>
            <a:ext cx="7848872" cy="4176464"/>
          </a:xfrm>
        </p:spPr>
        <p:txBody>
          <a:bodyPr/>
          <a:lstStyle/>
          <a:p>
            <a:pPr indent="0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Overall, all the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NO</a:t>
            </a:r>
            <a:r>
              <a:rPr lang="en-US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emissions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biogenic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emissions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Both reduction and enhancement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occurred evenly over the domain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" y="2420888"/>
            <a:ext cx="9144000" cy="33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17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696744" cy="3960440"/>
          </a:xfrm>
        </p:spPr>
        <p:txBody>
          <a:bodyPr/>
          <a:lstStyle/>
          <a:p>
            <a:pPr indent="0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priori &amp; posteriori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oint source comparison to TCEQ 2013 emission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/>
          <a:stretch/>
        </p:blipFill>
        <p:spPr bwMode="auto">
          <a:xfrm>
            <a:off x="0" y="1914079"/>
            <a:ext cx="4427984" cy="2595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 bwMode="auto">
          <a:xfrm>
            <a:off x="4427984" y="1914079"/>
            <a:ext cx="4716016" cy="2595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37112"/>
            <a:ext cx="5078288" cy="23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16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268760"/>
            <a:ext cx="6768752" cy="3960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 overview: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" y="2132856"/>
            <a:ext cx="9001000" cy="36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12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696744" cy="3960440"/>
          </a:xfrm>
        </p:spPr>
        <p:txBody>
          <a:bodyPr/>
          <a:lstStyle/>
          <a:p>
            <a:pPr indent="0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Comparison to OMI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91"/>
          <a:stretch/>
        </p:blipFill>
        <p:spPr>
          <a:xfrm>
            <a:off x="0" y="1853455"/>
            <a:ext cx="9144000" cy="2223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2"/>
          <a:stretch/>
        </p:blipFill>
        <p:spPr>
          <a:xfrm>
            <a:off x="0" y="4077071"/>
            <a:ext cx="9144000" cy="20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33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696744" cy="3960440"/>
          </a:xfrm>
        </p:spPr>
        <p:txBody>
          <a:bodyPr/>
          <a:lstStyle/>
          <a:p>
            <a:pPr indent="0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CAMS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values in morning time (06-12 LT) of Sep 2013 (before and after inverse modeling)</a:t>
            </a: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46520" y="3171480"/>
            <a:ext cx="1489976" cy="410760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46520" y="3603528"/>
            <a:ext cx="1489976" cy="4107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" y="2276873"/>
            <a:ext cx="4948822" cy="3472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76872"/>
            <a:ext cx="4834616" cy="35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8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980728"/>
            <a:ext cx="6840760" cy="3636404"/>
          </a:xfrm>
        </p:spPr>
        <p:txBody>
          <a:bodyPr/>
          <a:lstStyle/>
          <a:p>
            <a:pPr indent="0"/>
            <a:endParaRPr lang="en-US" sz="24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400" baseline="-25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Sources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 combustion (mobile, power plants and etc.)</a:t>
            </a: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 burning</a:t>
            </a: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Lightening</a:t>
            </a: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Microbial processes in soil amplified by fertilizers, rain and burning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400" baseline="-25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Roles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production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on the global climate indirectly by perturbing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greenhouse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gases</a:t>
            </a: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health effects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precursor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ammonium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nitrate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cidification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eutrophication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soils and surface waters</a:t>
            </a:r>
          </a:p>
          <a:p>
            <a:pPr marL="905850" lvl="1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900">
              <a:buFont typeface="Arial" panose="020B0604020202020204" pitchFamily="34" charset="0"/>
              <a:buChar char="•"/>
            </a:pPr>
            <a:endParaRPr lang="fa-IR" sz="2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55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696744" cy="3960440"/>
          </a:xfrm>
        </p:spPr>
        <p:txBody>
          <a:bodyPr/>
          <a:lstStyle/>
          <a:p>
            <a:pPr indent="0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series of CAMS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before (upper) and after (lower) adjusting emissions:</a:t>
            </a: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494"/>
            <a:ext cx="9144000" cy="243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7919"/>
            <a:ext cx="914400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77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696744" cy="3960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RMSE and bias between aircraft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simulated ones are 2.4 and 6.0ppbv for NEI2011 (left) and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1.9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4.1ppbv for adjusted NEI-2011 (right).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snapshot for Sep. 24</a:t>
            </a:r>
            <a:r>
              <a:rPr lang="en-US" sz="20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3258"/>
            <a:ext cx="4788023" cy="4094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63258"/>
            <a:ext cx="4499992" cy="40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8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696744" cy="3960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simulation based on NEI-2011 showed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overprediciton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underprediction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 urban region and rural region, respectively</a:t>
            </a:r>
            <a:endParaRPr 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Tropospheric OMI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successfully used to constrain the emission</a:t>
            </a: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emissions decreased after the adjustment, but biogenic emission increased</a:t>
            </a:r>
          </a:p>
          <a:p>
            <a:pPr indent="0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works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 modeling for biomass burning and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approach to US using 12km CMAQ &amp; PM2.5 study</a:t>
            </a:r>
            <a:endPara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168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84784"/>
            <a:ext cx="6696744" cy="3960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Quality Research Program – The University of Texas at Austin &amp; Texas Commission on Environmental Quality (TCEQ)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Baek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North Carolina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TCEQ CAMS monitoring site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DISCOVER-AQ aircraft campaign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OMI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 retrieval team</a:t>
            </a:r>
          </a:p>
          <a:p>
            <a:pPr indent="0"/>
            <a:endParaRPr lang="en-US" sz="20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62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cs typeface="B Titr" pitchFamily="2" charset="-78"/>
              </a:rPr>
              <a:t>Thanks for your attention</a:t>
            </a:r>
            <a:endParaRPr lang="de-DE" dirty="0"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56792"/>
            <a:ext cx="6768752" cy="3960440"/>
          </a:xfrm>
        </p:spPr>
        <p:txBody>
          <a:bodyPr/>
          <a:lstStyle/>
          <a:p>
            <a:pPr marL="16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‘Bottom-up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 inventories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statistics</a:t>
            </a: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n-tunnel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of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1800" baseline="-25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gricultural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9058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stimates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burned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endParaRPr lang="fa-IR" sz="18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5850" lvl="1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Labor-intensive and expensive</a:t>
            </a:r>
          </a:p>
          <a:p>
            <a:pPr marL="16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every 3 years in U.S.</a:t>
            </a:r>
          </a:p>
          <a:p>
            <a:pPr marL="16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high uncertainty (e.g., ~50% for NEI-2005)</a:t>
            </a:r>
          </a:p>
          <a:p>
            <a:pPr marL="16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soon become obsolete</a:t>
            </a:r>
            <a:r>
              <a:rPr lang="fa-IR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9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34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NO</a:t>
            </a:r>
            <a:r>
              <a:rPr lang="en-US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trends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96" y="1196752"/>
            <a:ext cx="9001000" cy="4320480"/>
          </a:xfrm>
        </p:spPr>
        <p:txBody>
          <a:bodyPr/>
          <a:lstStyle/>
          <a:p>
            <a:pPr marL="16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large and continuous decline in CAMS NO</a:t>
            </a:r>
            <a:r>
              <a:rPr lang="en-US" sz="2400" baseline="-25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during 2000-2014.</a:t>
            </a:r>
            <a:endParaRPr lang="en-US" sz="600" baseline="-25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328" y="199297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4328" y="2496599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2929080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HCHO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24328" y="3361128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HCHO/NO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25510" y="3793175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24328" y="4224790"/>
            <a:ext cx="1512168" cy="43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Analysis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24328" y="4728845"/>
            <a:ext cx="1512168" cy="43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969"/>
            <a:ext cx="9144000" cy="38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36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NO</a:t>
            </a:r>
            <a:r>
              <a:rPr lang="en-US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trends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340768"/>
            <a:ext cx="8930174" cy="4176464"/>
          </a:xfrm>
        </p:spPr>
        <p:txBody>
          <a:bodyPr/>
          <a:lstStyle/>
          <a:p>
            <a:pPr marL="16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continuous decline in OMI NO</a:t>
            </a:r>
            <a:r>
              <a:rPr lang="en-US" sz="2400" baseline="-25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during 2005-2014.</a:t>
            </a:r>
            <a:endParaRPr lang="en-US" sz="600" baseline="-250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328" y="199297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4328" y="2496599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2929080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HCHO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24328" y="3361128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HCHO/NO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25510" y="3793175"/>
            <a:ext cx="151216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24328" y="4224790"/>
            <a:ext cx="1512168" cy="43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Analysis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24328" y="4728845"/>
            <a:ext cx="1512168" cy="43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4871" r="2386" b="2562"/>
          <a:stretch/>
        </p:blipFill>
        <p:spPr bwMode="auto">
          <a:xfrm>
            <a:off x="0" y="1992976"/>
            <a:ext cx="9144000" cy="3676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9864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56792"/>
            <a:ext cx="6768752" cy="3960440"/>
          </a:xfrm>
        </p:spPr>
        <p:txBody>
          <a:bodyPr/>
          <a:lstStyle/>
          <a:p>
            <a:pPr marL="10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“Top-down” approach</a:t>
            </a:r>
          </a:p>
          <a:p>
            <a:pPr marL="848700"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atellite observations (y)</a:t>
            </a:r>
          </a:p>
          <a:p>
            <a:pPr marL="848700"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Emissions (x)</a:t>
            </a:r>
          </a:p>
          <a:p>
            <a:pPr marL="848700"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Jacobian matrix (K) from a forward model </a:t>
            </a:r>
          </a:p>
          <a:p>
            <a:pPr marL="848700" lvl="1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2950" lvl="1" indent="0">
              <a:buNone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a physical quantity is not directly accessible for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measurement, it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common to proceed by observing other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quantities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connected with it by physical laws.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notion of an inverse problem corresponds to the idea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inverting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physical laws to gain indirect access to the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quantity.</a:t>
            </a: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60" y="3096125"/>
            <a:ext cx="1368152" cy="53000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43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objective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12776"/>
            <a:ext cx="6768752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Quantify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posteriori NO</a:t>
            </a:r>
            <a:r>
              <a:rPr lang="en-US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emissions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a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 emissions (e.g., point, area, mobile, and soil sources) using an inverse method with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tropospheric OMI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high spatial resolution of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OMI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WRF-CMAQ simulation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objective analysis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the Bayesian framework for inverse modeling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Evaluate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adjusted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ircraft and ground-based observations. </a:t>
            </a: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2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Data: in-situ surface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56792"/>
            <a:ext cx="6768752" cy="3960440"/>
          </a:xfrm>
        </p:spPr>
        <p:txBody>
          <a:bodyPr/>
          <a:lstStyle/>
          <a:p>
            <a:pPr marL="10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CAMS for surface ozone and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Surface ozone                                     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" y="2139333"/>
            <a:ext cx="3901440" cy="2926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59104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6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Data: Aircraft and emission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56792"/>
            <a:ext cx="6768752" cy="3960440"/>
          </a:xfrm>
        </p:spPr>
        <p:txBody>
          <a:bodyPr/>
          <a:lstStyle/>
          <a:p>
            <a:pPr marL="10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Aircraft measurements (various gases including ozone and 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(10 flights in September 2013)</a:t>
            </a: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 inventories from four different sources (area, mobile, biogenic and point) based on NEI-2011</a:t>
            </a: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575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24328" y="1613932"/>
            <a:ext cx="1512168" cy="419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24328" y="2060848"/>
            <a:ext cx="1512168" cy="432048"/>
          </a:xfrm>
          <a:prstGeom prst="roundRect">
            <a:avLst/>
          </a:prstGeom>
          <a:solidFill>
            <a:srgbClr val="FD9B5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24328" y="2492896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4328" y="2924944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24328" y="3356992"/>
            <a:ext cx="1512168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76872"/>
            <a:ext cx="4320480" cy="23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68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sOn">
  <a:themeElements>
    <a:clrScheme name="Blue_Moving_Lights">
      <a:dk1>
        <a:srgbClr val="3C3C3C"/>
      </a:dk1>
      <a:lt1>
        <a:srgbClr val="64645A"/>
      </a:lt1>
      <a:dk2>
        <a:srgbClr val="FFFFF0"/>
      </a:dk2>
      <a:lt2>
        <a:srgbClr val="D2D2BE"/>
      </a:lt2>
      <a:accent1>
        <a:srgbClr val="0F4D78"/>
      </a:accent1>
      <a:accent2>
        <a:srgbClr val="82BEE6"/>
      </a:accent2>
      <a:accent3>
        <a:srgbClr val="647300"/>
      </a:accent3>
      <a:accent4>
        <a:srgbClr val="AF8700"/>
      </a:accent4>
      <a:accent5>
        <a:srgbClr val="B4DCF5"/>
      </a:accent5>
      <a:accent6>
        <a:srgbClr val="006464"/>
      </a:accent6>
      <a:hlink>
        <a:srgbClr val="FFA000"/>
      </a:hlink>
      <a:folHlink>
        <a:srgbClr val="006E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4794</TotalTime>
  <Words>902</Words>
  <Application>Microsoft Office PowerPoint</Application>
  <PresentationFormat>On-screen Show (4:3)</PresentationFormat>
  <Paragraphs>262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LightsOn</vt:lpstr>
      <vt:lpstr>Nitrogen Oxide Emissions Constrained by Space-based Observations of NO2 Columns</vt:lpstr>
      <vt:lpstr>Introduction</vt:lpstr>
      <vt:lpstr>Introduction</vt:lpstr>
      <vt:lpstr>Long-term NO2 trends</vt:lpstr>
      <vt:lpstr>Long-term NO2 trends</vt:lpstr>
      <vt:lpstr>Introduction</vt:lpstr>
      <vt:lpstr>Research objective</vt:lpstr>
      <vt:lpstr>Data: in-situ surface</vt:lpstr>
      <vt:lpstr>Data: Aircraft and emission</vt:lpstr>
      <vt:lpstr>Data: remote sensing</vt:lpstr>
      <vt:lpstr>Data: remote sensing</vt:lpstr>
      <vt:lpstr>Method: Inverse modeling</vt:lpstr>
      <vt:lpstr>Bayesian method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Conclusion</vt:lpstr>
      <vt:lpstr>Acknowledgements</vt:lpstr>
      <vt:lpstr>Thanks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booboo</dc:creator>
  <cp:lastModifiedBy>Yunsoo</cp:lastModifiedBy>
  <cp:revision>530</cp:revision>
  <dcterms:created xsi:type="dcterms:W3CDTF">2011-04-28T14:24:50Z</dcterms:created>
  <dcterms:modified xsi:type="dcterms:W3CDTF">2015-10-06T11:32:06Z</dcterms:modified>
</cp:coreProperties>
</file>