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0"/>
  </p:sldMasterIdLst>
  <p:notesMasterIdLst>
    <p:notesMasterId r:id="rId70"/>
  </p:notesMasterIdLst>
  <p:sldIdLst>
    <p:sldId id="279" r:id="rId31"/>
    <p:sldId id="282" r:id="rId32"/>
    <p:sldId id="301" r:id="rId33"/>
    <p:sldId id="304" r:id="rId34"/>
    <p:sldId id="283" r:id="rId35"/>
    <p:sldId id="305" r:id="rId36"/>
    <p:sldId id="285" r:id="rId37"/>
    <p:sldId id="287" r:id="rId38"/>
    <p:sldId id="306" r:id="rId39"/>
    <p:sldId id="307" r:id="rId40"/>
    <p:sldId id="314" r:id="rId41"/>
    <p:sldId id="284" r:id="rId42"/>
    <p:sldId id="319" r:id="rId43"/>
    <p:sldId id="288" r:id="rId44"/>
    <p:sldId id="310" r:id="rId45"/>
    <p:sldId id="311" r:id="rId46"/>
    <p:sldId id="320" r:id="rId47"/>
    <p:sldId id="313" r:id="rId48"/>
    <p:sldId id="312" r:id="rId49"/>
    <p:sldId id="318" r:id="rId50"/>
    <p:sldId id="292" r:id="rId51"/>
    <p:sldId id="293" r:id="rId52"/>
    <p:sldId id="295" r:id="rId53"/>
    <p:sldId id="296" r:id="rId54"/>
    <p:sldId id="315" r:id="rId55"/>
    <p:sldId id="317" r:id="rId56"/>
    <p:sldId id="299" r:id="rId57"/>
    <p:sldId id="300" r:id="rId58"/>
    <p:sldId id="309" r:id="rId59"/>
    <p:sldId id="316" r:id="rId60"/>
    <p:sldId id="321" r:id="rId61"/>
    <p:sldId id="322" r:id="rId62"/>
    <p:sldId id="323" r:id="rId63"/>
    <p:sldId id="324" r:id="rId64"/>
    <p:sldId id="325" r:id="rId65"/>
    <p:sldId id="326" r:id="rId66"/>
    <p:sldId id="327" r:id="rId67"/>
    <p:sldId id="328" r:id="rId68"/>
    <p:sldId id="329"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nek, Lindsay" initials="SL" lastIdx="4" clrIdx="0">
    <p:extLst/>
  </p:cmAuthor>
  <p:cmAuthor id="2" name="Appel, Keith Wyat" initials="AKW" lastIdx="1" clrIdx="1">
    <p:extLst>
      <p:ext uri="{19B8F6BF-5375-455C-9EA6-DF929625EA0E}">
        <p15:presenceInfo xmlns:p15="http://schemas.microsoft.com/office/powerpoint/2012/main" userId="S-1-5-21-1339303556-449845944-1601390327-33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8000"/>
    <a:srgbClr val="FF6600"/>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4" d="100"/>
          <a:sy n="84" d="100"/>
        </p:scale>
        <p:origin x="1426" y="8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 Type="http://schemas.openxmlformats.org/officeDocument/2006/relationships/customXml" Target="../customXml/item7.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slide" Target="slides/slide3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1.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8" Type="http://schemas.openxmlformats.org/officeDocument/2006/relationships/customXml" Target="../customXml/item8.xml"/><Relationship Id="rId51" Type="http://schemas.openxmlformats.org/officeDocument/2006/relationships/slide" Target="slides/slide21.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CD3B5-B3A2-479F-AC32-40C996F82EB0}" type="datetimeFigureOut">
              <a:rPr lang="en-US" smtClean="0"/>
              <a:pPr/>
              <a:t>10/6/2015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9EE4D71-1CBD-4053-A361-2337617C0F39}" type="slidenum">
              <a:rPr lang="en-US" smtClean="0"/>
              <a:pPr/>
              <a:t>‹#›</a:t>
            </a:fld>
            <a:endParaRPr lang="en-US"/>
          </a:p>
        </p:txBody>
      </p:sp>
    </p:spTree>
    <p:extLst>
      <p:ext uri="{BB962C8B-B14F-4D97-AF65-F5344CB8AC3E}">
        <p14:creationId xmlns:p14="http://schemas.microsoft.com/office/powerpoint/2010/main" val="45378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a:t>
            </a:fld>
            <a:endParaRPr lang="en-US"/>
          </a:p>
        </p:txBody>
      </p:sp>
    </p:spTree>
    <p:extLst>
      <p:ext uri="{BB962C8B-B14F-4D97-AF65-F5344CB8AC3E}">
        <p14:creationId xmlns:p14="http://schemas.microsoft.com/office/powerpoint/2010/main" val="20031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19</a:t>
            </a:fld>
            <a:endParaRPr lang="en-US"/>
          </a:p>
        </p:txBody>
      </p:sp>
    </p:spTree>
    <p:extLst>
      <p:ext uri="{BB962C8B-B14F-4D97-AF65-F5344CB8AC3E}">
        <p14:creationId xmlns:p14="http://schemas.microsoft.com/office/powerpoint/2010/main" val="387374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21</a:t>
            </a:fld>
            <a:endParaRPr lang="en-US"/>
          </a:p>
        </p:txBody>
      </p:sp>
    </p:spTree>
    <p:extLst>
      <p:ext uri="{BB962C8B-B14F-4D97-AF65-F5344CB8AC3E}">
        <p14:creationId xmlns:p14="http://schemas.microsoft.com/office/powerpoint/2010/main" val="71069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22</a:t>
            </a:fld>
            <a:endParaRPr lang="en-US"/>
          </a:p>
        </p:txBody>
      </p:sp>
    </p:spTree>
    <p:extLst>
      <p:ext uri="{BB962C8B-B14F-4D97-AF65-F5344CB8AC3E}">
        <p14:creationId xmlns:p14="http://schemas.microsoft.com/office/powerpoint/2010/main" val="229463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28</a:t>
            </a:fld>
            <a:endParaRPr lang="en-US"/>
          </a:p>
        </p:txBody>
      </p:sp>
    </p:spTree>
    <p:extLst>
      <p:ext uri="{BB962C8B-B14F-4D97-AF65-F5344CB8AC3E}">
        <p14:creationId xmlns:p14="http://schemas.microsoft.com/office/powerpoint/2010/main" val="131939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5</a:t>
            </a:fld>
            <a:endParaRPr lang="en-US"/>
          </a:p>
        </p:txBody>
      </p:sp>
    </p:spTree>
    <p:extLst>
      <p:ext uri="{BB962C8B-B14F-4D97-AF65-F5344CB8AC3E}">
        <p14:creationId xmlns:p14="http://schemas.microsoft.com/office/powerpoint/2010/main" val="412594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7</a:t>
            </a:fld>
            <a:endParaRPr lang="en-US"/>
          </a:p>
        </p:txBody>
      </p:sp>
    </p:spTree>
    <p:extLst>
      <p:ext uri="{BB962C8B-B14F-4D97-AF65-F5344CB8AC3E}">
        <p14:creationId xmlns:p14="http://schemas.microsoft.com/office/powerpoint/2010/main" val="13118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8</a:t>
            </a:fld>
            <a:endParaRPr lang="en-US"/>
          </a:p>
        </p:txBody>
      </p:sp>
    </p:spTree>
    <p:extLst>
      <p:ext uri="{BB962C8B-B14F-4D97-AF65-F5344CB8AC3E}">
        <p14:creationId xmlns:p14="http://schemas.microsoft.com/office/powerpoint/2010/main" val="159066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9</a:t>
            </a:fld>
            <a:endParaRPr lang="en-US"/>
          </a:p>
        </p:txBody>
      </p:sp>
    </p:spTree>
    <p:extLst>
      <p:ext uri="{BB962C8B-B14F-4D97-AF65-F5344CB8AC3E}">
        <p14:creationId xmlns:p14="http://schemas.microsoft.com/office/powerpoint/2010/main" val="310966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12</a:t>
            </a:fld>
            <a:endParaRPr lang="en-US"/>
          </a:p>
        </p:txBody>
      </p:sp>
    </p:spTree>
    <p:extLst>
      <p:ext uri="{BB962C8B-B14F-4D97-AF65-F5344CB8AC3E}">
        <p14:creationId xmlns:p14="http://schemas.microsoft.com/office/powerpoint/2010/main" val="13647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14</a:t>
            </a:fld>
            <a:endParaRPr lang="en-US"/>
          </a:p>
        </p:txBody>
      </p:sp>
    </p:spTree>
    <p:extLst>
      <p:ext uri="{BB962C8B-B14F-4D97-AF65-F5344CB8AC3E}">
        <p14:creationId xmlns:p14="http://schemas.microsoft.com/office/powerpoint/2010/main" val="67264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16</a:t>
            </a:fld>
            <a:endParaRPr lang="en-US"/>
          </a:p>
        </p:txBody>
      </p:sp>
    </p:spTree>
    <p:extLst>
      <p:ext uri="{BB962C8B-B14F-4D97-AF65-F5344CB8AC3E}">
        <p14:creationId xmlns:p14="http://schemas.microsoft.com/office/powerpoint/2010/main" val="120057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17</a:t>
            </a:fld>
            <a:endParaRPr lang="en-US"/>
          </a:p>
        </p:txBody>
      </p:sp>
    </p:spTree>
    <p:extLst>
      <p:ext uri="{BB962C8B-B14F-4D97-AF65-F5344CB8AC3E}">
        <p14:creationId xmlns:p14="http://schemas.microsoft.com/office/powerpoint/2010/main" val="713064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D931A533-516A-4378-939D-0DE9857BA770}" type="datetime1">
              <a:rPr lang="en-US" smtClean="0"/>
              <a:t>10/6/2015</a:t>
            </a:fld>
            <a:endParaRPr lang="en-US"/>
          </a:p>
        </p:txBody>
      </p:sp>
      <p:sp>
        <p:nvSpPr>
          <p:cNvPr id="9" name="Slide Number Placeholder 8"/>
          <p:cNvSpPr>
            <a:spLocks noGrp="1"/>
          </p:cNvSpPr>
          <p:nvPr>
            <p:ph type="sldNum" sz="quarter" idx="13"/>
          </p:nvPr>
        </p:nvSpPr>
        <p:spPr>
          <a:xfrm>
            <a:off x="6858000" y="6356350"/>
            <a:ext cx="2133600" cy="365125"/>
          </a:xfrm>
        </p:spPr>
        <p:txBody>
          <a:bodyPr/>
          <a:lstStyle>
            <a:lvl1pPr>
              <a:defRPr sz="20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CB369B3-F360-42D1-A551-9D41251165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CB369B3-F360-42D1-A551-9D412511656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pPr/>
              <a:t>‹#›</a:t>
            </a:fld>
            <a:endParaRPr lang="en-US"/>
          </a:p>
        </p:txBody>
      </p:sp>
    </p:spTree>
    <p:extLst>
      <p:ext uri="{BB962C8B-B14F-4D97-AF65-F5344CB8AC3E}">
        <p14:creationId xmlns:p14="http://schemas.microsoft.com/office/powerpoint/2010/main" val="174327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pPr/>
              <a:t>‹#›</a:t>
            </a:fld>
            <a:endParaRPr lang="en-US"/>
          </a:p>
        </p:txBody>
      </p:sp>
    </p:spTree>
    <p:extLst>
      <p:ext uri="{BB962C8B-B14F-4D97-AF65-F5344CB8AC3E}">
        <p14:creationId xmlns:p14="http://schemas.microsoft.com/office/powerpoint/2010/main" val="174327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6C2D5D-522A-4B4C-8E0C-376A1A4D829E}"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20FF65-6C70-4552-A9AF-0B390D79C619}" type="slidenum">
              <a:rPr lang="en-US" smtClean="0"/>
              <a:t>‹#›</a:t>
            </a:fld>
            <a:endParaRPr lang="en-US"/>
          </a:p>
        </p:txBody>
      </p:sp>
    </p:spTree>
    <p:extLst>
      <p:ext uri="{BB962C8B-B14F-4D97-AF65-F5344CB8AC3E}">
        <p14:creationId xmlns:p14="http://schemas.microsoft.com/office/powerpoint/2010/main" val="852975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9133A-3290-45A5-B47A-6C616886022C}"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0D0F6-F036-4593-8D14-D4CEBA6B2958}" type="slidenum">
              <a:rPr lang="en-US" smtClean="0"/>
              <a:t>‹#›</a:t>
            </a:fld>
            <a:endParaRPr lang="en-US"/>
          </a:p>
        </p:txBody>
      </p:sp>
    </p:spTree>
    <p:extLst>
      <p:ext uri="{BB962C8B-B14F-4D97-AF65-F5344CB8AC3E}">
        <p14:creationId xmlns:p14="http://schemas.microsoft.com/office/powerpoint/2010/main" val="301984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9133A-3290-45A5-B47A-6C616886022C}"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0D0F6-F036-4593-8D14-D4CEBA6B2958}" type="slidenum">
              <a:rPr lang="en-US" smtClean="0"/>
              <a:t>‹#›</a:t>
            </a:fld>
            <a:endParaRPr lang="en-US"/>
          </a:p>
        </p:txBody>
      </p:sp>
    </p:spTree>
    <p:extLst>
      <p:ext uri="{BB962C8B-B14F-4D97-AF65-F5344CB8AC3E}">
        <p14:creationId xmlns:p14="http://schemas.microsoft.com/office/powerpoint/2010/main" val="49802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smtClean="0">
                <a:solidFill>
                  <a:schemeClr val="accent3">
                    <a:lumMod val="75000"/>
                  </a:schemeClr>
                </a:solidFill>
                <a:latin typeface="Gill Sans MT" pitchFamily="34" charset="0"/>
              </a:rPr>
              <a:t>Title</a:t>
            </a:r>
            <a:r>
              <a:rPr lang="en-US" sz="8800" b="1" i="0" dirty="0" smtClean="0">
                <a:solidFill>
                  <a:schemeClr val="accent3">
                    <a:lumMod val="75000"/>
                  </a:schemeClr>
                </a:solidFill>
                <a:latin typeface="Gill Sans MT" pitchFamily="34" charset="0"/>
              </a:rPr>
              <a:t/>
            </a:r>
            <a:br>
              <a:rPr lang="en-US" sz="8800" b="1" i="0" dirty="0" smtClean="0">
                <a:solidFill>
                  <a:schemeClr val="accent3">
                    <a:lumMod val="75000"/>
                  </a:schemeClr>
                </a:solidFill>
                <a:latin typeface="Gill Sans MT" pitchFamily="34" charset="0"/>
              </a:rPr>
            </a:br>
            <a:r>
              <a:rPr lang="en-US" sz="3200" b="1" i="0" dirty="0" smtClean="0">
                <a:solidFill>
                  <a:schemeClr val="tx1"/>
                </a:solidFill>
                <a:latin typeface="Gill Sans MT" pitchFamily="34" charset="0"/>
              </a:rPr>
              <a:t>Presenter's</a:t>
            </a:r>
            <a:r>
              <a:rPr lang="en-US" b="1" dirty="0" smtClean="0">
                <a:latin typeface="Gill Sans MT" pitchFamily="34" charset="0"/>
              </a:rPr>
              <a:t> Name</a:t>
            </a:r>
            <a:r>
              <a:rPr lang="en-US" sz="5400" b="1" dirty="0" smtClean="0">
                <a:latin typeface="Gill Sans MT" pitchFamily="34" charset="0"/>
              </a:rPr>
              <a:t/>
            </a:r>
            <a:br>
              <a:rPr lang="en-US" sz="5400" b="1" dirty="0" smtClean="0">
                <a:latin typeface="Gill Sans MT" pitchFamily="34" charset="0"/>
              </a:rPr>
            </a:br>
            <a:r>
              <a:rPr lang="en-US" sz="2000" b="0" dirty="0" smtClean="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B0FEA574-73A0-4D6D-BEF4-F43F33338A63}" type="datetime1">
              <a:rPr lang="en-US" smtClean="0"/>
              <a:t>10/6/2015</a:t>
            </a:fld>
            <a:endParaRPr lang="en-US"/>
          </a:p>
        </p:txBody>
      </p:sp>
      <p:sp>
        <p:nvSpPr>
          <p:cNvPr id="8" name="Slide Number Placeholder 7"/>
          <p:cNvSpPr>
            <a:spLocks noGrp="1"/>
          </p:cNvSpPr>
          <p:nvPr>
            <p:ph type="sldNum" sz="quarter" idx="11"/>
          </p:nvPr>
        </p:nvSpPr>
        <p:spPr>
          <a:xfrm>
            <a:off x="6553200" y="6356350"/>
            <a:ext cx="2438400" cy="365125"/>
          </a:xfrm>
        </p:spPr>
        <p:txBody>
          <a:bodyPr/>
          <a:lstStyle>
            <a:lvl1pPr>
              <a:defRPr sz="20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endParaRPr lang="en-US"/>
          </a:p>
        </p:txBody>
      </p:sp>
      <p:sp>
        <p:nvSpPr>
          <p:cNvPr id="19" name="Picture Placeholder 18"/>
          <p:cNvSpPr>
            <a:spLocks noGrp="1"/>
          </p:cNvSpPr>
          <p:nvPr>
            <p:ph type="pic" sz="quarter" idx="13"/>
          </p:nvPr>
        </p:nvSpPr>
        <p:spPr>
          <a:xfrm>
            <a:off x="6248400" y="3886200"/>
            <a:ext cx="2743200" cy="2209800"/>
          </a:xfrm>
        </p:spPr>
        <p:txBody>
          <a:bodyPr/>
          <a:lstStyle/>
          <a:p>
            <a:endParaRPr lang="en-US"/>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Bullet 1</a:t>
            </a:r>
          </a:p>
          <a:p>
            <a:pPr lvl="0"/>
            <a:r>
              <a:rPr lang="en-US" dirty="0" smtClean="0"/>
              <a:t>Bullet 2</a:t>
            </a:r>
          </a:p>
          <a:p>
            <a:pPr lvl="0"/>
            <a:r>
              <a:rPr lang="en-US" dirty="0" smtClean="0"/>
              <a:t>Bullet 3</a:t>
            </a:r>
          </a:p>
          <a:p>
            <a:pPr lvl="0"/>
            <a:r>
              <a:rPr lang="en-US" dirty="0" smtClean="0"/>
              <a:t>Bullet 4</a:t>
            </a:r>
          </a:p>
          <a:p>
            <a:pPr lvl="0"/>
            <a:r>
              <a:rPr lang="en-US" dirty="0" smtClean="0"/>
              <a:t>Bullet 5</a:t>
            </a:r>
          </a:p>
          <a:p>
            <a:pPr lvl="0"/>
            <a:r>
              <a:rPr lang="en-US" dirty="0" smtClean="0"/>
              <a:t>Bullet 6</a:t>
            </a:r>
          </a:p>
          <a:p>
            <a:pPr lvl="0"/>
            <a:r>
              <a:rPr lang="en-US" dirty="0" smtClean="0"/>
              <a:t>Bullet 7</a:t>
            </a:r>
          </a:p>
          <a:p>
            <a:pPr lvl="0"/>
            <a:r>
              <a:rPr lang="en-US" dirty="0" smtClean="0"/>
              <a:t>Bullet 8</a:t>
            </a:r>
          </a:p>
          <a:p>
            <a:pPr lvl="0"/>
            <a:r>
              <a:rPr lang="en-US" dirty="0" smtClean="0"/>
              <a:t>Bullet 9</a:t>
            </a:r>
          </a:p>
          <a:p>
            <a:pPr lvl="0"/>
            <a:r>
              <a:rPr lang="en-US" dirty="0" smtClean="0"/>
              <a:t>Bullet 10</a:t>
            </a:r>
          </a:p>
        </p:txBody>
      </p:sp>
      <p:sp>
        <p:nvSpPr>
          <p:cNvPr id="8" name="Date Placeholder 7"/>
          <p:cNvSpPr>
            <a:spLocks noGrp="1"/>
          </p:cNvSpPr>
          <p:nvPr>
            <p:ph type="dt" sz="half" idx="15"/>
          </p:nvPr>
        </p:nvSpPr>
        <p:spPr/>
        <p:txBody>
          <a:bodyPr/>
          <a:lstStyle/>
          <a:p>
            <a:fld id="{8BDB4AF8-085E-435D-BAD3-3385BC2F99DE}" type="datetime1">
              <a:rPr lang="en-US" smtClean="0"/>
              <a:t>10/6/2015</a:t>
            </a:fld>
            <a:endParaRPr lang="en-US"/>
          </a:p>
        </p:txBody>
      </p:sp>
      <p:sp>
        <p:nvSpPr>
          <p:cNvPr id="9" name="Slide Number Placeholder 8"/>
          <p:cNvSpPr>
            <a:spLocks noGrp="1"/>
          </p:cNvSpPr>
          <p:nvPr>
            <p:ph type="sldNum" sz="quarter" idx="16"/>
          </p:nvPr>
        </p:nvSpPr>
        <p:spPr>
          <a:xfrm>
            <a:off x="6553200" y="6356350"/>
            <a:ext cx="2438400" cy="365125"/>
          </a:xfrm>
        </p:spPr>
        <p:txBody>
          <a:bodyPr/>
          <a:lstStyle>
            <a:lvl1pPr>
              <a:defRPr sz="20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smtClean="0"/>
              <a:t>Bullet 1</a:t>
            </a:r>
          </a:p>
          <a:p>
            <a:pPr lvl="0"/>
            <a:r>
              <a:rPr lang="en-US" dirty="0" smtClean="0"/>
              <a:t>Bullet 2</a:t>
            </a:r>
          </a:p>
          <a:p>
            <a:pPr lvl="0"/>
            <a:r>
              <a:rPr lang="en-US" dirty="0" smtClean="0"/>
              <a:t>Bullet 3</a:t>
            </a:r>
          </a:p>
          <a:p>
            <a:pPr lvl="0"/>
            <a:r>
              <a:rPr lang="en-US" dirty="0" smtClean="0"/>
              <a:t>Bullet 4</a:t>
            </a:r>
          </a:p>
          <a:p>
            <a:pPr lvl="0"/>
            <a:r>
              <a:rPr lang="en-US" dirty="0" smtClean="0"/>
              <a:t>Bullet 5</a:t>
            </a:r>
          </a:p>
          <a:p>
            <a:pPr lvl="0"/>
            <a:r>
              <a:rPr lang="en-US" dirty="0" smtClean="0"/>
              <a:t>Bullet 6</a:t>
            </a:r>
          </a:p>
          <a:p>
            <a:pPr lvl="0"/>
            <a:r>
              <a:rPr lang="en-US" dirty="0" smtClean="0"/>
              <a:t>Bullet 7</a:t>
            </a:r>
          </a:p>
          <a:p>
            <a:pPr lvl="0"/>
            <a:r>
              <a:rPr lang="en-US" dirty="0" smtClean="0"/>
              <a:t>Bullet 8</a:t>
            </a:r>
          </a:p>
          <a:p>
            <a:pPr lvl="0"/>
            <a:r>
              <a:rPr lang="en-US" dirty="0" smtClean="0"/>
              <a:t>Bullet 9</a:t>
            </a:r>
          </a:p>
          <a:p>
            <a:pPr lvl="0"/>
            <a:r>
              <a:rPr lang="en-US" dirty="0" smtClean="0"/>
              <a:t>Bullet 10</a:t>
            </a:r>
          </a:p>
          <a:p>
            <a:pPr lvl="0"/>
            <a:r>
              <a:rPr lang="en-US" dirty="0" smtClean="0"/>
              <a:t>Bullet 11</a:t>
            </a:r>
          </a:p>
          <a:p>
            <a:pPr lvl="0"/>
            <a:r>
              <a:rPr lang="en-US" dirty="0" smtClean="0"/>
              <a:t>Bullet 12</a:t>
            </a:r>
          </a:p>
          <a:p>
            <a:pPr lvl="0"/>
            <a:r>
              <a:rPr lang="en-US" dirty="0" smtClean="0"/>
              <a:t>Bullet 13</a:t>
            </a:r>
          </a:p>
          <a:p>
            <a:pPr lvl="0"/>
            <a:endParaRPr lang="en-US" dirty="0" smtClean="0"/>
          </a:p>
          <a:p>
            <a:pPr lvl="0"/>
            <a:endParaRPr lang="en-US" dirty="0"/>
          </a:p>
        </p:txBody>
      </p:sp>
      <p:sp>
        <p:nvSpPr>
          <p:cNvPr id="7" name="Date Placeholder 6"/>
          <p:cNvSpPr>
            <a:spLocks noGrp="1"/>
          </p:cNvSpPr>
          <p:nvPr>
            <p:ph type="dt" sz="half" idx="12"/>
          </p:nvPr>
        </p:nvSpPr>
        <p:spPr/>
        <p:txBody>
          <a:bodyPr/>
          <a:lstStyle/>
          <a:p>
            <a:fld id="{A82A480B-9F21-4B81-BA10-35BFC16210A6}" type="datetime1">
              <a:rPr lang="en-US" smtClean="0"/>
              <a:t>10/6/2015</a:t>
            </a:fld>
            <a:endParaRPr lang="en-US"/>
          </a:p>
        </p:txBody>
      </p:sp>
      <p:sp>
        <p:nvSpPr>
          <p:cNvPr id="8" name="Slide Number Placeholder 7"/>
          <p:cNvSpPr>
            <a:spLocks noGrp="1"/>
          </p:cNvSpPr>
          <p:nvPr>
            <p:ph type="sldNum" sz="quarter" idx="13"/>
          </p:nvPr>
        </p:nvSpPr>
        <p:spPr>
          <a:xfrm>
            <a:off x="6553200" y="6356350"/>
            <a:ext cx="2438400" cy="365125"/>
          </a:xfrm>
        </p:spPr>
        <p:txBody>
          <a:bodyPr/>
          <a:lstStyle>
            <a:lvl1pPr>
              <a:defRPr sz="20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A1F4C-8597-41F7-BDBE-CCA10BA03334}" type="datetime1">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FBDA9-C466-468B-B87E-27F38893F015}" type="slidenum">
              <a:rPr lang="en-US" smtClean="0"/>
              <a:t>‹#›</a:t>
            </a:fld>
            <a:endParaRPr lang="en-US"/>
          </a:p>
        </p:txBody>
      </p:sp>
    </p:spTree>
    <p:extLst>
      <p:ext uri="{BB962C8B-B14F-4D97-AF65-F5344CB8AC3E}">
        <p14:creationId xmlns:p14="http://schemas.microsoft.com/office/powerpoint/2010/main" val="148656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CB369B3-F360-42D1-A551-9D41251165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CB369B3-F360-42D1-A551-9D41251165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CB369B3-F360-42D1-A551-9D41251165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CB369B3-F360-42D1-A551-9D41251165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7F539-01F7-4A19-B59F-FEE377B0787B}" type="datetime1">
              <a:rPr lang="en-US" smtClean="0"/>
              <a:t>10/6/2015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a:p>
        </p:txBody>
      </p:sp>
      <p:pic>
        <p:nvPicPr>
          <p:cNvPr id="7" name="Picture 6" descr="pp_ord_blanc1.jpg"/>
          <p:cNvPicPr>
            <a:picLocks noChangeAspect="1"/>
          </p:cNvPicPr>
          <p:nvPr userDrawn="1"/>
        </p:nvPicPr>
        <p:blipFill>
          <a:blip r:embed="rId18"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7" r:id="rId5"/>
    <p:sldLayoutId id="2147483660" r:id="rId6"/>
    <p:sldLayoutId id="2147483661" r:id="rId7"/>
    <p:sldLayoutId id="2147483662"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52400" y="2057400"/>
            <a:ext cx="8839200" cy="3276600"/>
          </a:xfrm>
        </p:spPr>
        <p:txBody>
          <a:bodyPr>
            <a:normAutofit fontScale="92500" lnSpcReduction="10000"/>
          </a:bodyPr>
          <a:lstStyle/>
          <a:p>
            <a:pPr marL="0" indent="0" algn="ctr">
              <a:buNone/>
            </a:pPr>
            <a:r>
              <a:rPr lang="en-US" sz="3600" dirty="0" smtClean="0"/>
              <a:t>Evaluation of the Community Multiscale Air Quality (CMAQ) Model Version 5.1</a:t>
            </a:r>
            <a:endParaRPr lang="en-US" dirty="0" smtClean="0"/>
          </a:p>
          <a:p>
            <a:pPr marL="0" indent="0" algn="ctr">
              <a:buNone/>
            </a:pPr>
            <a:r>
              <a:rPr lang="en-US" i="1" dirty="0"/>
              <a:t> </a:t>
            </a:r>
            <a:r>
              <a:rPr lang="en-US" sz="2600" i="1" dirty="0" smtClean="0"/>
              <a:t>K. Wyat Appel, Sergey Napelenok, Christian Hogrefe, Kristen M. Foley, George Pouliot, Shawn J. Roselle, Jonathan E. Pleim and the CMAQ development team</a:t>
            </a:r>
            <a:endParaRPr lang="en-US" sz="2200" i="1" dirty="0" smtClean="0"/>
          </a:p>
          <a:p>
            <a:pPr marL="0" indent="0" algn="ctr">
              <a:buNone/>
            </a:pPr>
            <a:endParaRPr lang="en-US" sz="900" dirty="0" smtClean="0"/>
          </a:p>
          <a:p>
            <a:pPr marL="0" indent="0" algn="ctr">
              <a:buNone/>
            </a:pPr>
            <a:r>
              <a:rPr lang="en-US" sz="2600" dirty="0" smtClean="0"/>
              <a:t>U.S. EPA, National Exposure Research Laboratory, </a:t>
            </a:r>
          </a:p>
          <a:p>
            <a:pPr marL="0" indent="0" algn="ctr">
              <a:buNone/>
            </a:pPr>
            <a:r>
              <a:rPr lang="en-US" sz="2600" dirty="0" smtClean="0"/>
              <a:t>Atmospheric Modeling and Analysis Division, RTP, NC</a:t>
            </a:r>
          </a:p>
          <a:p>
            <a:pPr marL="0" indent="0" algn="ctr">
              <a:buNone/>
            </a:pPr>
            <a:endParaRPr lang="en-US" dirty="0"/>
          </a:p>
        </p:txBody>
      </p:sp>
      <p:sp>
        <p:nvSpPr>
          <p:cNvPr id="4" name="Slide Number Placeholder 3"/>
          <p:cNvSpPr>
            <a:spLocks noGrp="1"/>
          </p:cNvSpPr>
          <p:nvPr>
            <p:ph type="sldNum" sz="quarter" idx="11"/>
          </p:nvPr>
        </p:nvSpPr>
        <p:spPr/>
        <p:txBody>
          <a:bodyPr/>
          <a:lstStyle/>
          <a:p>
            <a:fld id="{6D3FAE4D-9488-4B48-8F4A-A56CB5A28AF9}" type="slidenum">
              <a:rPr lang="en-US" smtClean="0"/>
              <a:pPr/>
              <a:t>1</a:t>
            </a:fld>
            <a:endParaRPr lang="en-US" dirty="0"/>
          </a:p>
        </p:txBody>
      </p:sp>
      <p:sp>
        <p:nvSpPr>
          <p:cNvPr id="3" name="TextBox 2"/>
          <p:cNvSpPr txBox="1"/>
          <p:nvPr/>
        </p:nvSpPr>
        <p:spPr>
          <a:xfrm>
            <a:off x="990600" y="5867400"/>
            <a:ext cx="7086600" cy="369332"/>
          </a:xfrm>
          <a:prstGeom prst="rect">
            <a:avLst/>
          </a:prstGeom>
          <a:noFill/>
        </p:spPr>
        <p:txBody>
          <a:bodyPr wrap="square" rtlCol="0">
            <a:spAutoFit/>
          </a:bodyPr>
          <a:lstStyle/>
          <a:p>
            <a:pPr algn="ctr"/>
            <a:r>
              <a:rPr lang="en-US" dirty="0" smtClean="0"/>
              <a:t>CMAS Annual Conference – October 7, Chapel Hill, NC</a:t>
            </a:r>
            <a:endParaRPr lang="en-US" dirty="0"/>
          </a:p>
        </p:txBody>
      </p:sp>
    </p:spTree>
    <p:extLst>
      <p:ext uri="{BB962C8B-B14F-4D97-AF65-F5344CB8AC3E}">
        <p14:creationId xmlns:p14="http://schemas.microsoft.com/office/powerpoint/2010/main" val="3178407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875506"/>
          </a:xfrm>
        </p:spPr>
        <p:txBody>
          <a:bodyPr>
            <a:normAutofit fontScale="70000" lnSpcReduction="20000"/>
          </a:bodyPr>
          <a:lstStyle/>
          <a:p>
            <a:r>
              <a:rPr lang="en-US" sz="4500" dirty="0" smtClean="0"/>
              <a:t>NO</a:t>
            </a:r>
            <a:r>
              <a:rPr lang="en-US" sz="4500" baseline="-25000" dirty="0" smtClean="0"/>
              <a:t>X</a:t>
            </a:r>
            <a:r>
              <a:rPr lang="en-US" sz="4500" dirty="0" smtClean="0"/>
              <a:t> </a:t>
            </a:r>
            <a:r>
              <a:rPr lang="en-US" sz="4500" dirty="0"/>
              <a:t>Diurnal Performance -</a:t>
            </a:r>
          </a:p>
          <a:p>
            <a:r>
              <a:rPr lang="en-US" sz="4500" dirty="0"/>
              <a:t>all sites</a:t>
            </a:r>
            <a:r>
              <a:rPr lang="en-US" sz="4500" dirty="0" smtClean="0"/>
              <a:t>; July </a:t>
            </a:r>
            <a:r>
              <a:rPr lang="en-US" sz="4500" dirty="0"/>
              <a:t>average</a:t>
            </a:r>
          </a:p>
          <a:p>
            <a:endParaRPr lang="en-US"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95400"/>
            <a:ext cx="7072313" cy="5464969"/>
          </a:xfrm>
          <a:prstGeom prst="rect">
            <a:avLst/>
          </a:prstGeom>
        </p:spPr>
      </p:pic>
      <p:sp>
        <p:nvSpPr>
          <p:cNvPr id="6" name="TextBox 5"/>
          <p:cNvSpPr txBox="1"/>
          <p:nvPr/>
        </p:nvSpPr>
        <p:spPr>
          <a:xfrm>
            <a:off x="7239000" y="2550855"/>
            <a:ext cx="1905000" cy="2554545"/>
          </a:xfrm>
          <a:prstGeom prst="rect">
            <a:avLst/>
          </a:prstGeom>
          <a:noFill/>
        </p:spPr>
        <p:txBody>
          <a:bodyPr wrap="square" rtlCol="0">
            <a:spAutoFit/>
          </a:bodyPr>
          <a:lstStyle/>
          <a:p>
            <a:r>
              <a:rPr lang="en-US" sz="1600" dirty="0" smtClean="0"/>
              <a:t>Large improvement in the NO</a:t>
            </a:r>
            <a:r>
              <a:rPr lang="en-US" sz="1600" baseline="-25000" dirty="0" smtClean="0"/>
              <a:t>X</a:t>
            </a:r>
            <a:r>
              <a:rPr lang="en-US" sz="1600" dirty="0" smtClean="0"/>
              <a:t> mixing ratios biases during the morning and evening transitions, with a slight under-prediction in NO</a:t>
            </a:r>
            <a:r>
              <a:rPr lang="en-US" sz="1600" baseline="-25000" dirty="0" smtClean="0"/>
              <a:t>X</a:t>
            </a:r>
            <a:r>
              <a:rPr lang="en-US" sz="1600" dirty="0" smtClean="0"/>
              <a:t> mixing ratios during the middle of the day.</a:t>
            </a:r>
            <a:endParaRPr lang="en-US" sz="1600" dirty="0"/>
          </a:p>
        </p:txBody>
      </p:sp>
      <p:sp>
        <p:nvSpPr>
          <p:cNvPr id="7" name="Rectangle 6"/>
          <p:cNvSpPr/>
          <p:nvPr/>
        </p:nvSpPr>
        <p:spPr>
          <a:xfrm>
            <a:off x="731520" y="1627632"/>
            <a:ext cx="1676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77840" y="1627632"/>
            <a:ext cx="914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1520" y="4361688"/>
            <a:ext cx="1676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77840" y="4361688"/>
            <a:ext cx="914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956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457200"/>
            <a:ext cx="5791200" cy="685800"/>
          </a:xfrm>
        </p:spPr>
        <p:txBody>
          <a:bodyPr>
            <a:normAutofit/>
          </a:bodyPr>
          <a:lstStyle/>
          <a:p>
            <a:r>
              <a:rPr lang="en-US" dirty="0" smtClean="0"/>
              <a:t>Major Updates Affecting PM</a:t>
            </a:r>
            <a:endParaRPr lang="en-US" dirty="0"/>
          </a:p>
        </p:txBody>
      </p:sp>
      <p:sp>
        <p:nvSpPr>
          <p:cNvPr id="3" name="Text Placeholder 2"/>
          <p:cNvSpPr>
            <a:spLocks noGrp="1"/>
          </p:cNvSpPr>
          <p:nvPr>
            <p:ph type="body" sz="quarter" idx="11"/>
          </p:nvPr>
        </p:nvSpPr>
        <p:spPr>
          <a:xfrm>
            <a:off x="152400" y="1447799"/>
            <a:ext cx="8839200" cy="5273675"/>
          </a:xfrm>
        </p:spPr>
        <p:txBody>
          <a:bodyPr>
            <a:normAutofit fontScale="92500"/>
          </a:bodyPr>
          <a:lstStyle/>
          <a:p>
            <a:pPr lvl="0">
              <a:spcBef>
                <a:spcPts val="600"/>
              </a:spcBef>
              <a:spcAft>
                <a:spcPts val="0"/>
              </a:spcAft>
            </a:pPr>
            <a:r>
              <a:rPr lang="en-US" dirty="0"/>
              <a:t>Added SOA from isoprene </a:t>
            </a:r>
            <a:r>
              <a:rPr lang="en-US" dirty="0" err="1"/>
              <a:t>epoxydiols</a:t>
            </a:r>
            <a:r>
              <a:rPr lang="en-US" dirty="0"/>
              <a:t> (IEPOX)</a:t>
            </a:r>
          </a:p>
          <a:p>
            <a:pPr lvl="1">
              <a:spcBef>
                <a:spcPts val="0"/>
              </a:spcBef>
            </a:pPr>
            <a:r>
              <a:rPr lang="en-US" b="0" dirty="0"/>
              <a:t>adds approximately </a:t>
            </a:r>
            <a:r>
              <a:rPr lang="en-US" b="0" dirty="0" smtClean="0"/>
              <a:t>1.0 </a:t>
            </a:r>
            <a:r>
              <a:rPr lang="en-US" b="0" dirty="0"/>
              <a:t>µgm</a:t>
            </a:r>
            <a:r>
              <a:rPr lang="en-US" b="0" baseline="30000" dirty="0"/>
              <a:t>-3</a:t>
            </a:r>
            <a:r>
              <a:rPr lang="en-US" b="0" dirty="0"/>
              <a:t> of IEPOX SOA in the </a:t>
            </a:r>
            <a:r>
              <a:rPr lang="en-US" b="0" dirty="0" smtClean="0"/>
              <a:t>Southeast</a:t>
            </a:r>
          </a:p>
          <a:p>
            <a:pPr marL="457200" lvl="1" indent="0">
              <a:spcBef>
                <a:spcPts val="0"/>
              </a:spcBef>
              <a:buNone/>
            </a:pPr>
            <a:endParaRPr lang="en-US" dirty="0"/>
          </a:p>
          <a:p>
            <a:pPr lvl="0">
              <a:spcBef>
                <a:spcPts val="600"/>
              </a:spcBef>
              <a:spcAft>
                <a:spcPts val="0"/>
              </a:spcAft>
            </a:pPr>
            <a:r>
              <a:rPr lang="en-US" dirty="0"/>
              <a:t>Added SOA from </a:t>
            </a:r>
            <a:r>
              <a:rPr lang="en-US" dirty="0" smtClean="0"/>
              <a:t>isoprene + NO</a:t>
            </a:r>
            <a:r>
              <a:rPr lang="en-US" baseline="-25000" dirty="0" smtClean="0"/>
              <a:t>3</a:t>
            </a:r>
            <a:endParaRPr lang="en-US" dirty="0"/>
          </a:p>
          <a:p>
            <a:pPr lvl="1">
              <a:spcBef>
                <a:spcPts val="0"/>
              </a:spcBef>
            </a:pPr>
            <a:r>
              <a:rPr lang="en-US" b="0" dirty="0"/>
              <a:t>increases AlSO1J and AlSO2J by less than 0.5 µgm</a:t>
            </a:r>
            <a:r>
              <a:rPr lang="en-US" b="0" baseline="30000" dirty="0"/>
              <a:t>-3</a:t>
            </a:r>
            <a:r>
              <a:rPr lang="en-US" b="0" dirty="0"/>
              <a:t> in the Southeast</a:t>
            </a:r>
          </a:p>
          <a:p>
            <a:pPr marL="457200" lvl="1" indent="0">
              <a:spcBef>
                <a:spcPts val="0"/>
              </a:spcBef>
              <a:buNone/>
            </a:pPr>
            <a:endParaRPr lang="en-US" dirty="0"/>
          </a:p>
          <a:p>
            <a:pPr lvl="0">
              <a:lnSpc>
                <a:spcPct val="120000"/>
              </a:lnSpc>
              <a:spcBef>
                <a:spcPts val="600"/>
              </a:spcBef>
              <a:spcAft>
                <a:spcPts val="0"/>
              </a:spcAft>
            </a:pPr>
            <a:r>
              <a:rPr lang="en-US" dirty="0"/>
              <a:t>Added gravitational settling from upper layers</a:t>
            </a:r>
          </a:p>
          <a:p>
            <a:pPr lvl="1">
              <a:lnSpc>
                <a:spcPct val="120000"/>
              </a:lnSpc>
            </a:pPr>
            <a:r>
              <a:rPr lang="en-US" b="0" dirty="0"/>
              <a:t>results in additional fine and coarse (mostly coarse) mass in the surface layer</a:t>
            </a:r>
          </a:p>
          <a:p>
            <a:pPr lvl="1">
              <a:lnSpc>
                <a:spcPct val="120000"/>
              </a:lnSpc>
            </a:pPr>
            <a:r>
              <a:rPr lang="en-US" b="0" dirty="0"/>
              <a:t>should also result in small increase in coarse PM dry deposition</a:t>
            </a:r>
          </a:p>
          <a:p>
            <a:pPr lvl="1">
              <a:spcBef>
                <a:spcPts val="0"/>
              </a:spcBef>
            </a:pPr>
            <a:endParaRPr lang="en-US" dirty="0"/>
          </a:p>
          <a:p>
            <a:r>
              <a:rPr lang="en-US" dirty="0"/>
              <a:t>Update to ACM2 in </a:t>
            </a:r>
            <a:r>
              <a:rPr lang="en-US" dirty="0" smtClean="0"/>
              <a:t>WRFv3.7</a:t>
            </a:r>
            <a:endParaRPr lang="en-US" dirty="0"/>
          </a:p>
          <a:p>
            <a:pPr lvl="1"/>
            <a:r>
              <a:rPr lang="en-US" b="0" dirty="0"/>
              <a:t>Improvements in land surface and atmospheric boundary layer processes (PX LSM, ACM2)</a:t>
            </a:r>
          </a:p>
          <a:p>
            <a:pPr lvl="1"/>
            <a:r>
              <a:rPr lang="en-US" b="0" dirty="0">
                <a:sym typeface="Wingdings" panose="05000000000000000000" pitchFamily="2" charset="2"/>
              </a:rPr>
              <a:t>Consistent changes in ACM2 in CMAQ</a:t>
            </a:r>
          </a:p>
          <a:p>
            <a:pPr lvl="2"/>
            <a:r>
              <a:rPr lang="en-US" b="0" dirty="0"/>
              <a:t>more accurate representation of surface meteorology and pollutant concentrations day and night</a:t>
            </a:r>
          </a:p>
          <a:p>
            <a:pPr lvl="1"/>
            <a:endParaRPr lang="en-US" dirty="0"/>
          </a:p>
          <a:p>
            <a:r>
              <a:rPr lang="en-US" dirty="0"/>
              <a:t>Re-calculation of </a:t>
            </a:r>
            <a:r>
              <a:rPr lang="en-US" dirty="0" err="1"/>
              <a:t>Monin-Obukhov</a:t>
            </a:r>
            <a:r>
              <a:rPr lang="en-US" dirty="0"/>
              <a:t> length in CMAQ to be consistent with ACM2 in WRF</a:t>
            </a:r>
          </a:p>
          <a:p>
            <a:pPr lvl="1"/>
            <a:r>
              <a:rPr lang="en-US" b="0" dirty="0"/>
              <a:t>Tends to reduce stability in CMAQ </a:t>
            </a:r>
            <a:r>
              <a:rPr lang="en-US" b="0" dirty="0" smtClean="0"/>
              <a:t>(particularly during evening transition hours)</a:t>
            </a:r>
          </a:p>
          <a:p>
            <a:pPr lvl="1"/>
            <a:r>
              <a:rPr lang="en-US" b="0" dirty="0" smtClean="0"/>
              <a:t>Results in decreased concentrations of most primary emitted pollutants (through greater dilution)</a:t>
            </a:r>
            <a:endParaRPr lang="en-US" b="0" dirty="0"/>
          </a:p>
          <a:p>
            <a:endParaRPr lang="en-US" b="0" dirty="0" smtClean="0"/>
          </a:p>
        </p:txBody>
      </p:sp>
      <p:sp>
        <p:nvSpPr>
          <p:cNvPr id="4" name="Slide Number Placeholder 3"/>
          <p:cNvSpPr>
            <a:spLocks noGrp="1"/>
          </p:cNvSpPr>
          <p:nvPr>
            <p:ph type="sldNum" sz="quarter" idx="13"/>
          </p:nvPr>
        </p:nvSpPr>
        <p:spPr/>
        <p:txBody>
          <a:bodyPr/>
          <a:lstStyle/>
          <a:p>
            <a:fld id="{6D3FAE4D-9488-4B48-8F4A-A56CB5A28AF9}" type="slidenum">
              <a:rPr lang="en-US" smtClean="0"/>
              <a:pPr/>
              <a:t>11</a:t>
            </a:fld>
            <a:endParaRPr lang="en-US" dirty="0"/>
          </a:p>
        </p:txBody>
      </p:sp>
    </p:spTree>
    <p:extLst>
      <p:ext uri="{BB962C8B-B14F-4D97-AF65-F5344CB8AC3E}">
        <p14:creationId xmlns:p14="http://schemas.microsoft.com/office/powerpoint/2010/main" val="2087262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12</a:t>
            </a:fld>
            <a:endParaRPr lang="en-US"/>
          </a:p>
        </p:txBody>
      </p:sp>
      <p:sp>
        <p:nvSpPr>
          <p:cNvPr id="6" name="TextBox 5"/>
          <p:cNvSpPr txBox="1"/>
          <p:nvPr/>
        </p:nvSpPr>
        <p:spPr>
          <a:xfrm>
            <a:off x="838200" y="0"/>
            <a:ext cx="7620000" cy="523220"/>
          </a:xfrm>
          <a:prstGeom prst="rect">
            <a:avLst/>
          </a:prstGeom>
          <a:noFill/>
        </p:spPr>
        <p:txBody>
          <a:bodyPr wrap="square" rtlCol="0">
            <a:spAutoFit/>
          </a:bodyPr>
          <a:lstStyle/>
          <a:p>
            <a:pPr algn="ctr"/>
            <a:r>
              <a:rPr lang="en-US" sz="2800" dirty="0" smtClean="0"/>
              <a:t>July Monthly Average PM</a:t>
            </a:r>
            <a:r>
              <a:rPr lang="en-US" sz="2800" baseline="-25000" dirty="0" smtClean="0"/>
              <a:t>2.5</a:t>
            </a:r>
            <a:r>
              <a:rPr lang="en-US" sz="2800" dirty="0" smtClean="0"/>
              <a:t> (all hours)</a:t>
            </a:r>
            <a:endParaRPr lang="en-US" sz="2800" dirty="0"/>
          </a:p>
        </p:txBody>
      </p:sp>
      <p:sp>
        <p:nvSpPr>
          <p:cNvPr id="7" name="TextBox 6"/>
          <p:cNvSpPr txBox="1"/>
          <p:nvPr/>
        </p:nvSpPr>
        <p:spPr>
          <a:xfrm>
            <a:off x="5105400" y="457200"/>
            <a:ext cx="4038600" cy="3046988"/>
          </a:xfrm>
          <a:prstGeom prst="rect">
            <a:avLst/>
          </a:prstGeom>
          <a:noFill/>
        </p:spPr>
        <p:txBody>
          <a:bodyPr wrap="square" rtlCol="0">
            <a:spAutoFit/>
          </a:bodyPr>
          <a:lstStyle/>
          <a:p>
            <a:r>
              <a:rPr lang="en-US" sz="1600" dirty="0" smtClean="0"/>
              <a:t>PM</a:t>
            </a:r>
            <a:r>
              <a:rPr lang="en-US" sz="1600" baseline="-25000" dirty="0" smtClean="0"/>
              <a:t>2.5</a:t>
            </a:r>
            <a:r>
              <a:rPr lang="en-US" sz="1600" dirty="0" smtClean="0"/>
              <a:t> increases by approximately 0.5-3 µgm</a:t>
            </a:r>
            <a:r>
              <a:rPr lang="en-US" sz="1600" baseline="30000" dirty="0" smtClean="0"/>
              <a:t>-3</a:t>
            </a:r>
            <a:r>
              <a:rPr lang="en-US" sz="1600" dirty="0" smtClean="0"/>
              <a:t> on average for July, predominantly in the eastern United States. The increase in PM</a:t>
            </a:r>
            <a:r>
              <a:rPr lang="en-US" sz="1600" baseline="-25000" dirty="0" smtClean="0"/>
              <a:t>2.5</a:t>
            </a:r>
            <a:r>
              <a:rPr lang="en-US" sz="1600" dirty="0" smtClean="0"/>
              <a:t> in CMAQv5.1 is primarily due to increased SO</a:t>
            </a:r>
            <a:r>
              <a:rPr lang="en-US" sz="1600" baseline="-25000" dirty="0" smtClean="0"/>
              <a:t>4</a:t>
            </a:r>
            <a:r>
              <a:rPr lang="en-US" sz="1600" baseline="30000" dirty="0" smtClean="0"/>
              <a:t>2-</a:t>
            </a:r>
            <a:r>
              <a:rPr lang="en-US" sz="1600" dirty="0" smtClean="0"/>
              <a:t> (from greater OH</a:t>
            </a:r>
            <a:r>
              <a:rPr lang="en-US" sz="1600" baseline="30000" dirty="0" smtClean="0"/>
              <a:t>-</a:t>
            </a:r>
            <a:r>
              <a:rPr lang="en-US" sz="1600" dirty="0" smtClean="0"/>
              <a:t> concentrations) and additional secondary organic aerosol (SOA) from IEPOX, and changes affecting WRF (ACM2 and MOL).</a:t>
            </a:r>
          </a:p>
          <a:p>
            <a:endParaRPr lang="en-US" sz="1600" dirty="0"/>
          </a:p>
          <a:p>
            <a:r>
              <a:rPr lang="en-US" sz="1600" dirty="0" smtClean="0"/>
              <a:t>As a result, PM</a:t>
            </a:r>
            <a:r>
              <a:rPr lang="en-US" sz="1600" baseline="-25000" dirty="0" smtClean="0"/>
              <a:t>2.5</a:t>
            </a:r>
            <a:r>
              <a:rPr lang="en-US" sz="1600" dirty="0" smtClean="0"/>
              <a:t> biases decrease at most sites (since PM</a:t>
            </a:r>
            <a:r>
              <a:rPr lang="en-US" sz="1600" baseline="-25000" dirty="0" smtClean="0"/>
              <a:t>2.5</a:t>
            </a:r>
            <a:r>
              <a:rPr lang="en-US" sz="1600" dirty="0" smtClean="0"/>
              <a:t> is predominately underestimated during the summer)</a:t>
            </a:r>
            <a:endParaRPr lang="en-US"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57200"/>
            <a:ext cx="4981029" cy="316635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478" t="22223" r="5337" b="19999"/>
          <a:stretch/>
        </p:blipFill>
        <p:spPr>
          <a:xfrm>
            <a:off x="23949" y="3686208"/>
            <a:ext cx="5195316" cy="257293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3438821"/>
            <a:ext cx="3648464" cy="2820320"/>
          </a:xfrm>
          <a:prstGeom prst="rect">
            <a:avLst/>
          </a:prstGeom>
        </p:spPr>
      </p:pic>
      <p:sp>
        <p:nvSpPr>
          <p:cNvPr id="11" name="TextBox 10"/>
          <p:cNvSpPr txBox="1"/>
          <p:nvPr/>
        </p:nvSpPr>
        <p:spPr>
          <a:xfrm>
            <a:off x="228600" y="6211669"/>
            <a:ext cx="8658860" cy="646331"/>
          </a:xfrm>
          <a:prstGeom prst="rect">
            <a:avLst/>
          </a:prstGeom>
          <a:noFill/>
        </p:spPr>
        <p:txBody>
          <a:bodyPr wrap="square" rtlCol="0">
            <a:spAutoFit/>
          </a:bodyPr>
          <a:lstStyle/>
          <a:p>
            <a:pPr algn="ctr"/>
            <a:r>
              <a:rPr lang="en-US" dirty="0" smtClean="0">
                <a:solidFill>
                  <a:srgbClr val="FF0000"/>
                </a:solidFill>
              </a:rPr>
              <a:t>Warm colors represent an increase in PM</a:t>
            </a:r>
            <a:r>
              <a:rPr lang="en-US" baseline="-25000" dirty="0" smtClean="0">
                <a:solidFill>
                  <a:srgbClr val="FF0000"/>
                </a:solidFill>
              </a:rPr>
              <a:t>2.5</a:t>
            </a:r>
            <a:r>
              <a:rPr lang="en-US" dirty="0" smtClean="0">
                <a:solidFill>
                  <a:srgbClr val="FF0000"/>
                </a:solidFill>
              </a:rPr>
              <a:t> bias in CMAQv5.1 </a:t>
            </a:r>
          </a:p>
          <a:p>
            <a:pPr algn="ctr"/>
            <a:r>
              <a:rPr lang="en-US" dirty="0" smtClean="0">
                <a:solidFill>
                  <a:srgbClr val="0070C0"/>
                </a:solidFill>
              </a:rPr>
              <a:t>Cool colors represent a decrease in PM</a:t>
            </a:r>
            <a:r>
              <a:rPr lang="en-US" baseline="-25000" dirty="0" smtClean="0">
                <a:solidFill>
                  <a:srgbClr val="0070C0"/>
                </a:solidFill>
              </a:rPr>
              <a:t>2.5</a:t>
            </a:r>
            <a:r>
              <a:rPr lang="en-US" dirty="0" smtClean="0">
                <a:solidFill>
                  <a:srgbClr val="0070C0"/>
                </a:solidFill>
              </a:rPr>
              <a:t> bias in CMAQv5.1</a:t>
            </a:r>
            <a:endParaRPr lang="en-US" dirty="0">
              <a:solidFill>
                <a:srgbClr val="0070C0"/>
              </a:solidFill>
            </a:endParaRPr>
          </a:p>
        </p:txBody>
      </p:sp>
      <p:grpSp>
        <p:nvGrpSpPr>
          <p:cNvPr id="12" name="Group 16"/>
          <p:cNvGrpSpPr>
            <a:grpSpLocks/>
          </p:cNvGrpSpPr>
          <p:nvPr/>
        </p:nvGrpSpPr>
        <p:grpSpPr bwMode="auto">
          <a:xfrm rot="5400000">
            <a:off x="7114032" y="2560843"/>
            <a:ext cx="371535" cy="2736378"/>
            <a:chOff x="3962400" y="4335862"/>
            <a:chExt cx="742577" cy="1761127"/>
          </a:xfrm>
        </p:grpSpPr>
        <p:cxnSp>
          <p:nvCxnSpPr>
            <p:cNvPr id="13"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TextBox 20"/>
            <p:cNvSpPr txBox="1">
              <a:spLocks noChangeArrowheads="1"/>
            </p:cNvSpPr>
            <p:nvPr/>
          </p:nvSpPr>
          <p:spPr bwMode="auto">
            <a:xfrm rot="16200000">
              <a:off x="4073546" y="4461316"/>
              <a:ext cx="743023" cy="4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smtClean="0"/>
                <a:t>Increase in Bias</a:t>
              </a:r>
              <a:endParaRPr lang="en-US" altLang="en-US" sz="1000" b="1" dirty="0"/>
            </a:p>
          </p:txBody>
        </p:sp>
        <p:sp>
          <p:nvSpPr>
            <p:cNvPr id="17" name="TextBox 21"/>
            <p:cNvSpPr txBox="1">
              <a:spLocks noChangeArrowheads="1"/>
            </p:cNvSpPr>
            <p:nvPr/>
          </p:nvSpPr>
          <p:spPr bwMode="auto">
            <a:xfrm rot="16200000">
              <a:off x="4071417" y="5463428"/>
              <a:ext cx="775006" cy="4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smtClean="0"/>
                <a:t>Decrease in Bias</a:t>
              </a:r>
              <a:endParaRPr lang="en-US" altLang="en-US" sz="1000" b="1" dirty="0"/>
            </a:p>
          </p:txBody>
        </p:sp>
      </p:grpSp>
    </p:spTree>
    <p:extLst>
      <p:ext uri="{BB962C8B-B14F-4D97-AF65-F5344CB8AC3E}">
        <p14:creationId xmlns:p14="http://schemas.microsoft.com/office/powerpoint/2010/main" val="4129458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13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4" name="TextBox 3"/>
          <p:cNvSpPr txBox="1"/>
          <p:nvPr/>
        </p:nvSpPr>
        <p:spPr>
          <a:xfrm>
            <a:off x="285750" y="6400800"/>
            <a:ext cx="8572500" cy="369332"/>
          </a:xfrm>
          <a:prstGeom prst="rect">
            <a:avLst/>
          </a:prstGeom>
          <a:noFill/>
        </p:spPr>
        <p:txBody>
          <a:bodyPr wrap="square" rtlCol="0">
            <a:spAutoFit/>
          </a:bodyPr>
          <a:lstStyle/>
          <a:p>
            <a:pPr algn="ctr"/>
            <a:r>
              <a:rPr lang="en-US" dirty="0" smtClean="0">
                <a:solidFill>
                  <a:srgbClr val="FF0000"/>
                </a:solidFill>
              </a:rPr>
              <a:t>PM</a:t>
            </a:r>
            <a:r>
              <a:rPr lang="en-US" baseline="-25000" dirty="0" smtClean="0">
                <a:solidFill>
                  <a:srgbClr val="FF0000"/>
                </a:solidFill>
              </a:rPr>
              <a:t>2.5</a:t>
            </a:r>
            <a:r>
              <a:rPr lang="en-US" dirty="0" smtClean="0">
                <a:solidFill>
                  <a:srgbClr val="FF0000"/>
                </a:solidFill>
              </a:rPr>
              <a:t> increases in CMAQv5.1 primarily due to increases in SO</a:t>
            </a:r>
            <a:r>
              <a:rPr lang="en-US" baseline="-25000" dirty="0" smtClean="0">
                <a:solidFill>
                  <a:srgbClr val="FF0000"/>
                </a:solidFill>
              </a:rPr>
              <a:t>4</a:t>
            </a:r>
            <a:r>
              <a:rPr lang="en-US" baseline="30000" dirty="0" smtClean="0">
                <a:solidFill>
                  <a:srgbClr val="FF0000"/>
                </a:solidFill>
              </a:rPr>
              <a:t>2-</a:t>
            </a:r>
            <a:r>
              <a:rPr lang="en-US" dirty="0" smtClean="0">
                <a:solidFill>
                  <a:srgbClr val="FF0000"/>
                </a:solidFill>
              </a:rPr>
              <a:t>, </a:t>
            </a:r>
            <a:r>
              <a:rPr lang="en-US" dirty="0" smtClean="0">
                <a:solidFill>
                  <a:srgbClr val="FF0000"/>
                </a:solidFill>
              </a:rPr>
              <a:t>OC, Soil </a:t>
            </a:r>
            <a:r>
              <a:rPr lang="en-US" dirty="0" smtClean="0">
                <a:solidFill>
                  <a:srgbClr val="FF0000"/>
                </a:solidFill>
              </a:rPr>
              <a:t>and NCOM</a:t>
            </a:r>
            <a:endParaRPr lang="en-US" dirty="0">
              <a:solidFill>
                <a:srgbClr val="FF0000"/>
              </a:solidFill>
            </a:endParaRPr>
          </a:p>
        </p:txBody>
      </p:sp>
      <p:sp>
        <p:nvSpPr>
          <p:cNvPr id="5" name="TextBox 4"/>
          <p:cNvSpPr txBox="1"/>
          <p:nvPr/>
        </p:nvSpPr>
        <p:spPr>
          <a:xfrm>
            <a:off x="4148137" y="6019800"/>
            <a:ext cx="1219200" cy="369332"/>
          </a:xfrm>
          <a:prstGeom prst="rect">
            <a:avLst/>
          </a:prstGeom>
          <a:solidFill>
            <a:schemeClr val="bg1"/>
          </a:solidFill>
        </p:spPr>
        <p:txBody>
          <a:bodyPr wrap="square" rtlCol="0">
            <a:spAutoFit/>
          </a:bodyPr>
          <a:lstStyle/>
          <a:p>
            <a:pPr algn="ctr"/>
            <a:r>
              <a:rPr lang="en-US" dirty="0" smtClean="0"/>
              <a:t>CMAQv5.1</a:t>
            </a:r>
            <a:endParaRPr lang="en-US" dirty="0"/>
          </a:p>
        </p:txBody>
      </p:sp>
      <p:sp>
        <p:nvSpPr>
          <p:cNvPr id="6" name="TextBox 5"/>
          <p:cNvSpPr txBox="1"/>
          <p:nvPr/>
        </p:nvSpPr>
        <p:spPr>
          <a:xfrm>
            <a:off x="6019800" y="6023848"/>
            <a:ext cx="1371600" cy="369332"/>
          </a:xfrm>
          <a:prstGeom prst="rect">
            <a:avLst/>
          </a:prstGeom>
          <a:solidFill>
            <a:schemeClr val="bg1"/>
          </a:solidFill>
        </p:spPr>
        <p:txBody>
          <a:bodyPr wrap="square" rtlCol="0">
            <a:spAutoFit/>
          </a:bodyPr>
          <a:lstStyle/>
          <a:p>
            <a:pPr algn="ctr"/>
            <a:r>
              <a:rPr lang="en-US" dirty="0" smtClean="0"/>
              <a:t>CMAQv5.0.2</a:t>
            </a:r>
            <a:endParaRPr lang="en-US" dirty="0"/>
          </a:p>
        </p:txBody>
      </p:sp>
      <p:sp>
        <p:nvSpPr>
          <p:cNvPr id="7" name="TextBox 6"/>
          <p:cNvSpPr txBox="1"/>
          <p:nvPr/>
        </p:nvSpPr>
        <p:spPr>
          <a:xfrm>
            <a:off x="2200275" y="6019800"/>
            <a:ext cx="1219200" cy="369332"/>
          </a:xfrm>
          <a:prstGeom prst="rect">
            <a:avLst/>
          </a:prstGeom>
          <a:solidFill>
            <a:schemeClr val="bg1"/>
          </a:solidFill>
        </p:spPr>
        <p:txBody>
          <a:bodyPr wrap="square" rtlCol="0">
            <a:spAutoFit/>
          </a:bodyPr>
          <a:lstStyle/>
          <a:p>
            <a:pPr algn="ctr"/>
            <a:r>
              <a:rPr lang="en-US" dirty="0" smtClean="0"/>
              <a:t>IMPROVE</a:t>
            </a:r>
            <a:endParaRPr lang="en-US" dirty="0"/>
          </a:p>
        </p:txBody>
      </p:sp>
      <p:sp>
        <p:nvSpPr>
          <p:cNvPr id="8" name="Rectangle 7"/>
          <p:cNvSpPr/>
          <p:nvPr/>
        </p:nvSpPr>
        <p:spPr>
          <a:xfrm>
            <a:off x="1371600" y="457200"/>
            <a:ext cx="228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692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14</a:t>
            </a:fld>
            <a:endParaRPr lang="en-US"/>
          </a:p>
        </p:txBody>
      </p:sp>
      <p:sp>
        <p:nvSpPr>
          <p:cNvPr id="4" name="TextBox 3"/>
          <p:cNvSpPr txBox="1"/>
          <p:nvPr/>
        </p:nvSpPr>
        <p:spPr>
          <a:xfrm>
            <a:off x="285750" y="6400800"/>
            <a:ext cx="8572500" cy="369332"/>
          </a:xfrm>
          <a:prstGeom prst="rect">
            <a:avLst/>
          </a:prstGeom>
          <a:noFill/>
        </p:spPr>
        <p:txBody>
          <a:bodyPr wrap="square" rtlCol="0">
            <a:spAutoFit/>
          </a:bodyPr>
          <a:lstStyle/>
          <a:p>
            <a:pPr algn="ctr"/>
            <a:r>
              <a:rPr lang="en-US" dirty="0" smtClean="0">
                <a:solidFill>
                  <a:srgbClr val="FF0000"/>
                </a:solidFill>
              </a:rPr>
              <a:t>PM</a:t>
            </a:r>
            <a:r>
              <a:rPr lang="en-US" baseline="-25000" dirty="0" smtClean="0">
                <a:solidFill>
                  <a:srgbClr val="FF0000"/>
                </a:solidFill>
              </a:rPr>
              <a:t>2.5</a:t>
            </a:r>
            <a:r>
              <a:rPr lang="en-US" dirty="0" smtClean="0">
                <a:solidFill>
                  <a:srgbClr val="FF0000"/>
                </a:solidFill>
              </a:rPr>
              <a:t> increases in CMAQv5.1 primarily due to increases in SO</a:t>
            </a:r>
            <a:r>
              <a:rPr lang="en-US" baseline="-25000" dirty="0" smtClean="0">
                <a:solidFill>
                  <a:srgbClr val="FF0000"/>
                </a:solidFill>
              </a:rPr>
              <a:t>4</a:t>
            </a:r>
            <a:r>
              <a:rPr lang="en-US" baseline="30000" dirty="0" smtClean="0">
                <a:solidFill>
                  <a:srgbClr val="FF0000"/>
                </a:solidFill>
              </a:rPr>
              <a:t>2-</a:t>
            </a:r>
            <a:r>
              <a:rPr lang="en-US" dirty="0" smtClean="0">
                <a:solidFill>
                  <a:srgbClr val="FF0000"/>
                </a:solidFill>
              </a:rPr>
              <a:t>, </a:t>
            </a:r>
            <a:r>
              <a:rPr lang="en-US" dirty="0" smtClean="0">
                <a:solidFill>
                  <a:srgbClr val="FF0000"/>
                </a:solidFill>
              </a:rPr>
              <a:t>OC </a:t>
            </a:r>
            <a:r>
              <a:rPr lang="en-US" dirty="0" smtClean="0">
                <a:solidFill>
                  <a:srgbClr val="FF0000"/>
                </a:solidFill>
              </a:rPr>
              <a:t>and NCOM</a:t>
            </a:r>
            <a:endParaRPr lang="en-US" dirty="0">
              <a:solidFill>
                <a:srgbClr val="FF0000"/>
              </a:solidFill>
            </a:endParaRPr>
          </a:p>
        </p:txBody>
      </p:sp>
      <p:sp>
        <p:nvSpPr>
          <p:cNvPr id="5" name="TextBox 4"/>
          <p:cNvSpPr txBox="1"/>
          <p:nvPr/>
        </p:nvSpPr>
        <p:spPr>
          <a:xfrm>
            <a:off x="4148137" y="6019800"/>
            <a:ext cx="1219200" cy="369332"/>
          </a:xfrm>
          <a:prstGeom prst="rect">
            <a:avLst/>
          </a:prstGeom>
          <a:solidFill>
            <a:schemeClr val="bg1"/>
          </a:solidFill>
        </p:spPr>
        <p:txBody>
          <a:bodyPr wrap="square" rtlCol="0">
            <a:spAutoFit/>
          </a:bodyPr>
          <a:lstStyle/>
          <a:p>
            <a:pPr algn="ctr"/>
            <a:r>
              <a:rPr lang="en-US" dirty="0" smtClean="0"/>
              <a:t>CMAQv5.1</a:t>
            </a:r>
            <a:endParaRPr lang="en-US" dirty="0"/>
          </a:p>
        </p:txBody>
      </p:sp>
      <p:sp>
        <p:nvSpPr>
          <p:cNvPr id="6" name="TextBox 5"/>
          <p:cNvSpPr txBox="1"/>
          <p:nvPr/>
        </p:nvSpPr>
        <p:spPr>
          <a:xfrm>
            <a:off x="6019800" y="6023848"/>
            <a:ext cx="1371600" cy="369332"/>
          </a:xfrm>
          <a:prstGeom prst="rect">
            <a:avLst/>
          </a:prstGeom>
          <a:solidFill>
            <a:schemeClr val="bg1"/>
          </a:solidFill>
        </p:spPr>
        <p:txBody>
          <a:bodyPr wrap="square" rtlCol="0">
            <a:spAutoFit/>
          </a:bodyPr>
          <a:lstStyle/>
          <a:p>
            <a:pPr algn="ctr"/>
            <a:r>
              <a:rPr lang="en-US" dirty="0" smtClean="0"/>
              <a:t>CMAQv5.0.2</a:t>
            </a:r>
            <a:endParaRPr lang="en-US" dirty="0"/>
          </a:p>
        </p:txBody>
      </p:sp>
      <p:sp>
        <p:nvSpPr>
          <p:cNvPr id="7" name="TextBox 6"/>
          <p:cNvSpPr txBox="1"/>
          <p:nvPr/>
        </p:nvSpPr>
        <p:spPr>
          <a:xfrm>
            <a:off x="2200275" y="6019800"/>
            <a:ext cx="1219200" cy="369332"/>
          </a:xfrm>
          <a:prstGeom prst="rect">
            <a:avLst/>
          </a:prstGeom>
          <a:solidFill>
            <a:schemeClr val="bg1"/>
          </a:solidFill>
        </p:spPr>
        <p:txBody>
          <a:bodyPr wrap="square" rtlCol="0">
            <a:spAutoFit/>
          </a:bodyPr>
          <a:lstStyle/>
          <a:p>
            <a:pPr algn="ctr"/>
            <a:r>
              <a:rPr lang="en-US" dirty="0" smtClean="0"/>
              <a:t>CSN</a:t>
            </a:r>
            <a:endParaRPr lang="en-US" dirty="0"/>
          </a:p>
        </p:txBody>
      </p:sp>
      <p:sp>
        <p:nvSpPr>
          <p:cNvPr id="10" name="Rectangle 9"/>
          <p:cNvSpPr/>
          <p:nvPr/>
        </p:nvSpPr>
        <p:spPr>
          <a:xfrm>
            <a:off x="1371600" y="457200"/>
            <a:ext cx="228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986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288869"/>
            <a:ext cx="7072313" cy="546496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95400"/>
            <a:ext cx="7072313" cy="54649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301931"/>
            <a:ext cx="7072313" cy="5464969"/>
          </a:xfrm>
          <a:prstGeom prst="rect">
            <a:avLst/>
          </a:prstGeom>
        </p:spPr>
      </p:pic>
      <p:sp>
        <p:nvSpPr>
          <p:cNvPr id="3" name="Text Placeholder 2"/>
          <p:cNvSpPr>
            <a:spLocks noGrp="1"/>
          </p:cNvSpPr>
          <p:nvPr>
            <p:ph type="body" sz="quarter" idx="10"/>
          </p:nvPr>
        </p:nvSpPr>
        <p:spPr>
          <a:xfrm>
            <a:off x="3048000" y="381000"/>
            <a:ext cx="5791200" cy="914400"/>
          </a:xfrm>
        </p:spPr>
        <p:txBody>
          <a:bodyPr>
            <a:normAutofit fontScale="92500" lnSpcReduction="10000"/>
          </a:bodyPr>
          <a:lstStyle/>
          <a:p>
            <a:r>
              <a:rPr lang="en-US" dirty="0" smtClean="0"/>
              <a:t>PM</a:t>
            </a:r>
            <a:r>
              <a:rPr lang="en-US" baseline="-25000" dirty="0" smtClean="0"/>
              <a:t>2.5</a:t>
            </a:r>
            <a:r>
              <a:rPr lang="en-US" dirty="0" smtClean="0"/>
              <a:t> </a:t>
            </a:r>
            <a:r>
              <a:rPr lang="en-US" dirty="0"/>
              <a:t>Diurnal Performance -</a:t>
            </a:r>
          </a:p>
          <a:p>
            <a:r>
              <a:rPr lang="en-US" dirty="0"/>
              <a:t>all sites; </a:t>
            </a:r>
            <a:r>
              <a:rPr lang="en-US" dirty="0" smtClean="0"/>
              <a:t>July </a:t>
            </a:r>
            <a:r>
              <a:rPr lang="en-US" dirty="0"/>
              <a:t>average</a:t>
            </a:r>
          </a:p>
          <a:p>
            <a:endParaRPr lang="en-US" dirty="0"/>
          </a:p>
        </p:txBody>
      </p:sp>
      <p:sp>
        <p:nvSpPr>
          <p:cNvPr id="2" name="Slide Number Placeholder 1"/>
          <p:cNvSpPr>
            <a:spLocks noGrp="1"/>
          </p:cNvSpPr>
          <p:nvPr>
            <p:ph type="sldNum" sz="quarter" idx="13"/>
          </p:nvPr>
        </p:nvSpPr>
        <p:spPr/>
        <p:txBody>
          <a:bodyPr/>
          <a:lstStyle/>
          <a:p>
            <a:pPr>
              <a:defRPr/>
            </a:pPr>
            <a:fld id="{7CB369B3-F360-42D1-A551-9D412511656D}" type="slidenum">
              <a:rPr lang="en-US" smtClean="0"/>
              <a:pPr>
                <a:defRPr/>
              </a:pPr>
              <a:t>15</a:t>
            </a:fld>
            <a:endParaRPr lang="en-US" dirty="0"/>
          </a:p>
        </p:txBody>
      </p:sp>
      <p:sp>
        <p:nvSpPr>
          <p:cNvPr id="8" name="Rectangle 7"/>
          <p:cNvSpPr/>
          <p:nvPr/>
        </p:nvSpPr>
        <p:spPr>
          <a:xfrm>
            <a:off x="747713" y="1627632"/>
            <a:ext cx="1676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94033" y="1627632"/>
            <a:ext cx="914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7713" y="4361688"/>
            <a:ext cx="1676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94033" y="4361688"/>
            <a:ext cx="914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148512" y="1676400"/>
            <a:ext cx="1995488" cy="4770537"/>
          </a:xfrm>
          <a:prstGeom prst="rect">
            <a:avLst/>
          </a:prstGeom>
          <a:noFill/>
        </p:spPr>
        <p:txBody>
          <a:bodyPr wrap="square" rtlCol="0">
            <a:spAutoFit/>
          </a:bodyPr>
          <a:lstStyle/>
          <a:p>
            <a:r>
              <a:rPr lang="en-US" sz="1600" dirty="0" smtClean="0"/>
              <a:t>PM</a:t>
            </a:r>
            <a:r>
              <a:rPr lang="en-US" sz="1600" baseline="-25000" dirty="0" smtClean="0"/>
              <a:t>2.5</a:t>
            </a:r>
            <a:r>
              <a:rPr lang="en-US" sz="1600" dirty="0" smtClean="0"/>
              <a:t> concentrations are higher in v5.1 than v5.0.2 throughout most  of the day, which results in improved bias as PM</a:t>
            </a:r>
            <a:r>
              <a:rPr lang="en-US" sz="1600" baseline="-25000" dirty="0" smtClean="0"/>
              <a:t>2.5</a:t>
            </a:r>
            <a:r>
              <a:rPr lang="en-US" sz="1600" dirty="0" smtClean="0"/>
              <a:t> is largely underestimated by the model in July 2011.</a:t>
            </a:r>
          </a:p>
          <a:p>
            <a:endParaRPr lang="en-US" sz="1600" dirty="0"/>
          </a:p>
          <a:p>
            <a:r>
              <a:rPr lang="en-US" sz="1600" dirty="0" smtClean="0"/>
              <a:t>RMSE and correlation are also improved for v5.1 over v5.0.2, with lower RMSE values during the daytime and greater correlation for the entire day.</a:t>
            </a:r>
            <a:endParaRPr lang="en-US" sz="1600" dirty="0"/>
          </a:p>
        </p:txBody>
      </p:sp>
    </p:spTree>
    <p:extLst>
      <p:ext uri="{BB962C8B-B14F-4D97-AF65-F5344CB8AC3E}">
        <p14:creationId xmlns:p14="http://schemas.microsoft.com/office/powerpoint/2010/main" val="42481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16</a:t>
            </a:fld>
            <a:endParaRPr lang="en-US"/>
          </a:p>
        </p:txBody>
      </p:sp>
      <p:sp>
        <p:nvSpPr>
          <p:cNvPr id="6" name="TextBox 5"/>
          <p:cNvSpPr txBox="1"/>
          <p:nvPr/>
        </p:nvSpPr>
        <p:spPr>
          <a:xfrm>
            <a:off x="838200" y="0"/>
            <a:ext cx="7620000" cy="523220"/>
          </a:xfrm>
          <a:prstGeom prst="rect">
            <a:avLst/>
          </a:prstGeom>
          <a:noFill/>
        </p:spPr>
        <p:txBody>
          <a:bodyPr wrap="square" rtlCol="0">
            <a:spAutoFit/>
          </a:bodyPr>
          <a:lstStyle/>
          <a:p>
            <a:pPr algn="ctr"/>
            <a:r>
              <a:rPr lang="en-US" sz="2800" dirty="0" smtClean="0"/>
              <a:t>January Monthly Average PM</a:t>
            </a:r>
            <a:r>
              <a:rPr lang="en-US" sz="2800" baseline="-25000" dirty="0" smtClean="0"/>
              <a:t>2.5</a:t>
            </a:r>
            <a:r>
              <a:rPr lang="en-US" sz="2800" dirty="0" smtClean="0"/>
              <a:t> (all hours)</a:t>
            </a:r>
            <a:endParaRPr lang="en-US" sz="2800" dirty="0"/>
          </a:p>
        </p:txBody>
      </p:sp>
      <p:sp>
        <p:nvSpPr>
          <p:cNvPr id="7" name="TextBox 6"/>
          <p:cNvSpPr txBox="1"/>
          <p:nvPr/>
        </p:nvSpPr>
        <p:spPr>
          <a:xfrm>
            <a:off x="5105400" y="457200"/>
            <a:ext cx="4038600" cy="3046988"/>
          </a:xfrm>
          <a:prstGeom prst="rect">
            <a:avLst/>
          </a:prstGeom>
          <a:noFill/>
        </p:spPr>
        <p:txBody>
          <a:bodyPr wrap="square" rtlCol="0">
            <a:spAutoFit/>
          </a:bodyPr>
          <a:lstStyle/>
          <a:p>
            <a:r>
              <a:rPr lang="en-US" sz="1600" dirty="0"/>
              <a:t>PM</a:t>
            </a:r>
            <a:r>
              <a:rPr lang="en-US" sz="1600" baseline="-25000" dirty="0"/>
              <a:t>2.5</a:t>
            </a:r>
            <a:r>
              <a:rPr lang="en-US" sz="1600" dirty="0"/>
              <a:t> generally decreases in January in CMAQv5.1 </a:t>
            </a:r>
            <a:r>
              <a:rPr lang="en-US" sz="1600" dirty="0" smtClean="0"/>
              <a:t>(</a:t>
            </a:r>
            <a:r>
              <a:rPr lang="en-US" sz="1600" dirty="0"/>
              <a:t>exception being the SJV of California</a:t>
            </a:r>
            <a:r>
              <a:rPr lang="en-US" sz="1600" dirty="0" smtClean="0"/>
              <a:t>) by about 1-5 </a:t>
            </a:r>
            <a:r>
              <a:rPr lang="en-US" sz="1600" dirty="0"/>
              <a:t>µgm</a:t>
            </a:r>
            <a:r>
              <a:rPr lang="en-US" sz="1600" baseline="30000" dirty="0"/>
              <a:t>-3</a:t>
            </a:r>
            <a:r>
              <a:rPr lang="en-US" sz="1600" dirty="0" smtClean="0"/>
              <a:t>, </a:t>
            </a:r>
            <a:r>
              <a:rPr lang="en-US" sz="1600" dirty="0"/>
              <a:t>resulting in a </a:t>
            </a:r>
            <a:r>
              <a:rPr lang="en-US" sz="1600" dirty="0" smtClean="0"/>
              <a:t>broad </a:t>
            </a:r>
            <a:r>
              <a:rPr lang="en-US" sz="1600" dirty="0"/>
              <a:t>improvement in model </a:t>
            </a:r>
            <a:r>
              <a:rPr lang="en-US" sz="1600" dirty="0" smtClean="0"/>
              <a:t>performance, particularly in the eastern U.S. </a:t>
            </a:r>
          </a:p>
          <a:p>
            <a:endParaRPr lang="en-US" sz="1600" dirty="0" smtClean="0"/>
          </a:p>
          <a:p>
            <a:r>
              <a:rPr lang="en-US" sz="1600" dirty="0" smtClean="0"/>
              <a:t>The </a:t>
            </a:r>
            <a:r>
              <a:rPr lang="en-US" sz="1600" dirty="0"/>
              <a:t>decrease in PM</a:t>
            </a:r>
            <a:r>
              <a:rPr lang="en-US" sz="1600" baseline="-25000" dirty="0"/>
              <a:t>2.5</a:t>
            </a:r>
            <a:r>
              <a:rPr lang="en-US" sz="1600" dirty="0"/>
              <a:t> is driven primarily by a decrease in particulate NO</a:t>
            </a:r>
            <a:r>
              <a:rPr lang="en-US" sz="1600" baseline="-25000" dirty="0"/>
              <a:t>3</a:t>
            </a:r>
            <a:r>
              <a:rPr lang="en-US" sz="1600" baseline="30000" dirty="0"/>
              <a:t>-</a:t>
            </a:r>
            <a:r>
              <a:rPr lang="en-US" sz="1600" dirty="0"/>
              <a:t> from a net decrease in HNO</a:t>
            </a:r>
            <a:r>
              <a:rPr lang="en-US" sz="1600" baseline="-25000" dirty="0"/>
              <a:t>3</a:t>
            </a:r>
            <a:r>
              <a:rPr lang="en-US" sz="1600" dirty="0"/>
              <a:t> due to ClNO</a:t>
            </a:r>
            <a:r>
              <a:rPr lang="en-US" sz="1600" baseline="-25000" dirty="0"/>
              <a:t>2</a:t>
            </a:r>
            <a:r>
              <a:rPr lang="en-US" sz="1600" dirty="0"/>
              <a:t> and NTR chemistry </a:t>
            </a:r>
            <a:r>
              <a:rPr lang="en-US" sz="1600" dirty="0" smtClean="0"/>
              <a:t>changes, as well as decreases in primary PM pollutants from changes in WRF (i.e. ACM2 updates).</a:t>
            </a:r>
            <a:endParaRPr lang="en-US" sz="1600" dirty="0"/>
          </a:p>
        </p:txBody>
      </p:sp>
      <p:sp>
        <p:nvSpPr>
          <p:cNvPr id="11" name="TextBox 10"/>
          <p:cNvSpPr txBox="1"/>
          <p:nvPr/>
        </p:nvSpPr>
        <p:spPr>
          <a:xfrm>
            <a:off x="228600" y="6287869"/>
            <a:ext cx="8658860" cy="646331"/>
          </a:xfrm>
          <a:prstGeom prst="rect">
            <a:avLst/>
          </a:prstGeom>
          <a:noFill/>
        </p:spPr>
        <p:txBody>
          <a:bodyPr wrap="square" rtlCol="0">
            <a:spAutoFit/>
          </a:bodyPr>
          <a:lstStyle/>
          <a:p>
            <a:pPr algn="ctr"/>
            <a:r>
              <a:rPr lang="en-US" dirty="0" smtClean="0">
                <a:solidFill>
                  <a:srgbClr val="FF0000"/>
                </a:solidFill>
              </a:rPr>
              <a:t>Warm colors represent an increase in PM</a:t>
            </a:r>
            <a:r>
              <a:rPr lang="en-US" baseline="-25000" dirty="0" smtClean="0">
                <a:solidFill>
                  <a:srgbClr val="FF0000"/>
                </a:solidFill>
              </a:rPr>
              <a:t>2.5</a:t>
            </a:r>
            <a:r>
              <a:rPr lang="en-US" dirty="0" smtClean="0">
                <a:solidFill>
                  <a:srgbClr val="FF0000"/>
                </a:solidFill>
              </a:rPr>
              <a:t> bias in CMAQv5.1 </a:t>
            </a:r>
          </a:p>
          <a:p>
            <a:pPr algn="ctr"/>
            <a:r>
              <a:rPr lang="en-US" dirty="0" smtClean="0">
                <a:solidFill>
                  <a:srgbClr val="0070C0"/>
                </a:solidFill>
              </a:rPr>
              <a:t>Cool colors represent a decrease in PM</a:t>
            </a:r>
            <a:r>
              <a:rPr lang="en-US" baseline="-25000" dirty="0" smtClean="0">
                <a:solidFill>
                  <a:srgbClr val="0070C0"/>
                </a:solidFill>
              </a:rPr>
              <a:t>2.5</a:t>
            </a:r>
            <a:r>
              <a:rPr lang="en-US" dirty="0" smtClean="0">
                <a:solidFill>
                  <a:srgbClr val="0070C0"/>
                </a:solidFill>
              </a:rPr>
              <a:t> bias in CMAQv5.1</a:t>
            </a:r>
            <a:endParaRPr lang="en-US" dirty="0">
              <a:solidFill>
                <a:srgbClr val="0070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22471"/>
            <a:ext cx="4987611" cy="317074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478" t="22222" r="5337" b="20000"/>
          <a:stretch/>
        </p:blipFill>
        <p:spPr>
          <a:xfrm>
            <a:off x="37011" y="3751667"/>
            <a:ext cx="5195316" cy="257293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3609947"/>
            <a:ext cx="3507780" cy="2711569"/>
          </a:xfrm>
          <a:prstGeom prst="rect">
            <a:avLst/>
          </a:prstGeom>
        </p:spPr>
      </p:pic>
      <p:grpSp>
        <p:nvGrpSpPr>
          <p:cNvPr id="12" name="Group 16"/>
          <p:cNvGrpSpPr>
            <a:grpSpLocks/>
          </p:cNvGrpSpPr>
          <p:nvPr/>
        </p:nvGrpSpPr>
        <p:grpSpPr bwMode="auto">
          <a:xfrm rot="5400000">
            <a:off x="7114032" y="2627579"/>
            <a:ext cx="371535" cy="2736378"/>
            <a:chOff x="3962400" y="4335862"/>
            <a:chExt cx="742577" cy="1761127"/>
          </a:xfrm>
        </p:grpSpPr>
        <p:cxnSp>
          <p:nvCxnSpPr>
            <p:cNvPr id="13"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4"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TextBox 20"/>
            <p:cNvSpPr txBox="1">
              <a:spLocks noChangeArrowheads="1"/>
            </p:cNvSpPr>
            <p:nvPr/>
          </p:nvSpPr>
          <p:spPr bwMode="auto">
            <a:xfrm rot="16200000">
              <a:off x="4073546" y="4461316"/>
              <a:ext cx="743023" cy="4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smtClean="0"/>
                <a:t>Increase in Bias</a:t>
              </a:r>
              <a:endParaRPr lang="en-US" altLang="en-US" sz="1000" b="1" dirty="0"/>
            </a:p>
          </p:txBody>
        </p:sp>
        <p:sp>
          <p:nvSpPr>
            <p:cNvPr id="17" name="TextBox 21"/>
            <p:cNvSpPr txBox="1">
              <a:spLocks noChangeArrowheads="1"/>
            </p:cNvSpPr>
            <p:nvPr/>
          </p:nvSpPr>
          <p:spPr bwMode="auto">
            <a:xfrm rot="16200000">
              <a:off x="4071417" y="5463428"/>
              <a:ext cx="775006" cy="4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smtClean="0"/>
                <a:t>Decrease in Bias</a:t>
              </a:r>
              <a:endParaRPr lang="en-US" altLang="en-US" sz="1000" b="1" dirty="0"/>
            </a:p>
          </p:txBody>
        </p:sp>
      </p:grpSp>
    </p:spTree>
    <p:extLst>
      <p:ext uri="{BB962C8B-B14F-4D97-AF65-F5344CB8AC3E}">
        <p14:creationId xmlns:p14="http://schemas.microsoft.com/office/powerpoint/2010/main" val="3758626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17</a:t>
            </a:fld>
            <a:endParaRPr lang="en-US"/>
          </a:p>
        </p:txBody>
      </p:sp>
      <p:sp>
        <p:nvSpPr>
          <p:cNvPr id="5" name="TextBox 4"/>
          <p:cNvSpPr txBox="1"/>
          <p:nvPr/>
        </p:nvSpPr>
        <p:spPr>
          <a:xfrm>
            <a:off x="4148137" y="6019800"/>
            <a:ext cx="1219200" cy="369332"/>
          </a:xfrm>
          <a:prstGeom prst="rect">
            <a:avLst/>
          </a:prstGeom>
          <a:solidFill>
            <a:schemeClr val="bg1"/>
          </a:solidFill>
        </p:spPr>
        <p:txBody>
          <a:bodyPr wrap="square" rtlCol="0">
            <a:spAutoFit/>
          </a:bodyPr>
          <a:lstStyle/>
          <a:p>
            <a:pPr algn="ctr"/>
            <a:r>
              <a:rPr lang="en-US" dirty="0" smtClean="0"/>
              <a:t>CMAQv5.1</a:t>
            </a:r>
            <a:endParaRPr lang="en-US" dirty="0"/>
          </a:p>
        </p:txBody>
      </p:sp>
      <p:sp>
        <p:nvSpPr>
          <p:cNvPr id="6" name="TextBox 5"/>
          <p:cNvSpPr txBox="1"/>
          <p:nvPr/>
        </p:nvSpPr>
        <p:spPr>
          <a:xfrm>
            <a:off x="6019800" y="6023848"/>
            <a:ext cx="1371600" cy="369332"/>
          </a:xfrm>
          <a:prstGeom prst="rect">
            <a:avLst/>
          </a:prstGeom>
          <a:solidFill>
            <a:schemeClr val="bg1"/>
          </a:solidFill>
        </p:spPr>
        <p:txBody>
          <a:bodyPr wrap="square" rtlCol="0">
            <a:spAutoFit/>
          </a:bodyPr>
          <a:lstStyle/>
          <a:p>
            <a:pPr algn="ctr"/>
            <a:r>
              <a:rPr lang="en-US" dirty="0" smtClean="0"/>
              <a:t>CMAQv5.0.2</a:t>
            </a:r>
            <a:endParaRPr lang="en-US" dirty="0"/>
          </a:p>
        </p:txBody>
      </p:sp>
      <p:sp>
        <p:nvSpPr>
          <p:cNvPr id="7" name="TextBox 6"/>
          <p:cNvSpPr txBox="1"/>
          <p:nvPr/>
        </p:nvSpPr>
        <p:spPr>
          <a:xfrm>
            <a:off x="2200275" y="6019800"/>
            <a:ext cx="1219200" cy="369332"/>
          </a:xfrm>
          <a:prstGeom prst="rect">
            <a:avLst/>
          </a:prstGeom>
          <a:solidFill>
            <a:schemeClr val="bg1"/>
          </a:solidFill>
        </p:spPr>
        <p:txBody>
          <a:bodyPr wrap="square" rtlCol="0">
            <a:spAutoFit/>
          </a:bodyPr>
          <a:lstStyle/>
          <a:p>
            <a:pPr algn="ctr"/>
            <a:r>
              <a:rPr lang="en-US" dirty="0" smtClean="0"/>
              <a:t>IMPROVE</a:t>
            </a:r>
            <a:endParaRPr lang="en-US" dirty="0"/>
          </a:p>
        </p:txBody>
      </p:sp>
      <p:sp>
        <p:nvSpPr>
          <p:cNvPr id="8" name="Rectangle 7"/>
          <p:cNvSpPr/>
          <p:nvPr/>
        </p:nvSpPr>
        <p:spPr>
          <a:xfrm>
            <a:off x="1371600" y="457200"/>
            <a:ext cx="228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5750" y="6400800"/>
            <a:ext cx="8572500" cy="369332"/>
          </a:xfrm>
          <a:prstGeom prst="rect">
            <a:avLst/>
          </a:prstGeom>
          <a:noFill/>
        </p:spPr>
        <p:txBody>
          <a:bodyPr wrap="square" rtlCol="0">
            <a:spAutoFit/>
          </a:bodyPr>
          <a:lstStyle/>
          <a:p>
            <a:pPr algn="ctr"/>
            <a:r>
              <a:rPr lang="en-US" dirty="0" smtClean="0">
                <a:solidFill>
                  <a:srgbClr val="FF0000"/>
                </a:solidFill>
              </a:rPr>
              <a:t>PM</a:t>
            </a:r>
            <a:r>
              <a:rPr lang="en-US" baseline="-25000" dirty="0" smtClean="0">
                <a:solidFill>
                  <a:srgbClr val="FF0000"/>
                </a:solidFill>
              </a:rPr>
              <a:t>2.5</a:t>
            </a:r>
            <a:r>
              <a:rPr lang="en-US" dirty="0" smtClean="0">
                <a:solidFill>
                  <a:srgbClr val="FF0000"/>
                </a:solidFill>
              </a:rPr>
              <a:t> decreases in CMAQv5.1 due to decreases in NO</a:t>
            </a:r>
            <a:r>
              <a:rPr lang="en-US" baseline="-25000" dirty="0" smtClean="0">
                <a:solidFill>
                  <a:srgbClr val="FF0000"/>
                </a:solidFill>
              </a:rPr>
              <a:t>3</a:t>
            </a:r>
            <a:r>
              <a:rPr lang="en-US" baseline="30000" dirty="0" smtClean="0">
                <a:solidFill>
                  <a:srgbClr val="FF0000"/>
                </a:solidFill>
              </a:rPr>
              <a:t>-</a:t>
            </a:r>
            <a:r>
              <a:rPr lang="en-US" dirty="0">
                <a:solidFill>
                  <a:srgbClr val="FF0000"/>
                </a:solidFill>
              </a:rPr>
              <a:t> </a:t>
            </a:r>
            <a:r>
              <a:rPr lang="en-US" dirty="0" smtClean="0">
                <a:solidFill>
                  <a:srgbClr val="FF0000"/>
                </a:solidFill>
              </a:rPr>
              <a:t>and primary species (e.g. EC, OC)</a:t>
            </a:r>
            <a:endParaRPr lang="en-US" dirty="0">
              <a:solidFill>
                <a:srgbClr val="FF0000"/>
              </a:solidFill>
            </a:endParaRPr>
          </a:p>
        </p:txBody>
      </p:sp>
    </p:spTree>
    <p:extLst>
      <p:ext uri="{BB962C8B-B14F-4D97-AF65-F5344CB8AC3E}">
        <p14:creationId xmlns:p14="http://schemas.microsoft.com/office/powerpoint/2010/main" val="2138396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18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5" name="TextBox 4"/>
          <p:cNvSpPr txBox="1"/>
          <p:nvPr/>
        </p:nvSpPr>
        <p:spPr>
          <a:xfrm>
            <a:off x="285750" y="6400800"/>
            <a:ext cx="8572500" cy="369332"/>
          </a:xfrm>
          <a:prstGeom prst="rect">
            <a:avLst/>
          </a:prstGeom>
          <a:noFill/>
        </p:spPr>
        <p:txBody>
          <a:bodyPr wrap="square" rtlCol="0">
            <a:spAutoFit/>
          </a:bodyPr>
          <a:lstStyle/>
          <a:p>
            <a:pPr algn="ctr"/>
            <a:r>
              <a:rPr lang="en-US" dirty="0" smtClean="0">
                <a:solidFill>
                  <a:srgbClr val="FF0000"/>
                </a:solidFill>
              </a:rPr>
              <a:t>PM</a:t>
            </a:r>
            <a:r>
              <a:rPr lang="en-US" baseline="-25000" dirty="0" smtClean="0">
                <a:solidFill>
                  <a:srgbClr val="FF0000"/>
                </a:solidFill>
              </a:rPr>
              <a:t>2.5</a:t>
            </a:r>
            <a:r>
              <a:rPr lang="en-US" dirty="0" smtClean="0">
                <a:solidFill>
                  <a:srgbClr val="FF0000"/>
                </a:solidFill>
              </a:rPr>
              <a:t> decreases in CMAQv5.1 due to decreases in NO</a:t>
            </a:r>
            <a:r>
              <a:rPr lang="en-US" baseline="-25000" dirty="0" smtClean="0">
                <a:solidFill>
                  <a:srgbClr val="FF0000"/>
                </a:solidFill>
              </a:rPr>
              <a:t>3</a:t>
            </a:r>
            <a:r>
              <a:rPr lang="en-US" baseline="30000" dirty="0" smtClean="0">
                <a:solidFill>
                  <a:srgbClr val="FF0000"/>
                </a:solidFill>
              </a:rPr>
              <a:t>-</a:t>
            </a:r>
            <a:r>
              <a:rPr lang="en-US" dirty="0">
                <a:solidFill>
                  <a:srgbClr val="FF0000"/>
                </a:solidFill>
              </a:rPr>
              <a:t> </a:t>
            </a:r>
            <a:r>
              <a:rPr lang="en-US" dirty="0" smtClean="0">
                <a:solidFill>
                  <a:srgbClr val="FF0000"/>
                </a:solidFill>
              </a:rPr>
              <a:t>and primary species (e.g. EC, OC)</a:t>
            </a:r>
            <a:endParaRPr lang="en-US" dirty="0">
              <a:solidFill>
                <a:srgbClr val="FF0000"/>
              </a:solidFill>
            </a:endParaRPr>
          </a:p>
        </p:txBody>
      </p:sp>
      <p:sp>
        <p:nvSpPr>
          <p:cNvPr id="6" name="TextBox 5"/>
          <p:cNvSpPr txBox="1"/>
          <p:nvPr/>
        </p:nvSpPr>
        <p:spPr>
          <a:xfrm>
            <a:off x="4148137" y="6019800"/>
            <a:ext cx="1219200" cy="369332"/>
          </a:xfrm>
          <a:prstGeom prst="rect">
            <a:avLst/>
          </a:prstGeom>
          <a:solidFill>
            <a:schemeClr val="bg1"/>
          </a:solidFill>
        </p:spPr>
        <p:txBody>
          <a:bodyPr wrap="square" rtlCol="0">
            <a:spAutoFit/>
          </a:bodyPr>
          <a:lstStyle/>
          <a:p>
            <a:pPr algn="ctr"/>
            <a:r>
              <a:rPr lang="en-US" dirty="0" smtClean="0"/>
              <a:t>CMAQv5.1</a:t>
            </a:r>
            <a:endParaRPr lang="en-US" dirty="0"/>
          </a:p>
        </p:txBody>
      </p:sp>
      <p:sp>
        <p:nvSpPr>
          <p:cNvPr id="7" name="TextBox 6"/>
          <p:cNvSpPr txBox="1"/>
          <p:nvPr/>
        </p:nvSpPr>
        <p:spPr>
          <a:xfrm>
            <a:off x="6019800" y="6023848"/>
            <a:ext cx="1371600" cy="369332"/>
          </a:xfrm>
          <a:prstGeom prst="rect">
            <a:avLst/>
          </a:prstGeom>
          <a:solidFill>
            <a:schemeClr val="bg1"/>
          </a:solidFill>
        </p:spPr>
        <p:txBody>
          <a:bodyPr wrap="square" rtlCol="0">
            <a:spAutoFit/>
          </a:bodyPr>
          <a:lstStyle/>
          <a:p>
            <a:pPr algn="ctr"/>
            <a:r>
              <a:rPr lang="en-US" dirty="0" smtClean="0"/>
              <a:t>CMAQv5.0.2</a:t>
            </a:r>
            <a:endParaRPr lang="en-US" dirty="0"/>
          </a:p>
        </p:txBody>
      </p:sp>
      <p:sp>
        <p:nvSpPr>
          <p:cNvPr id="8" name="TextBox 7"/>
          <p:cNvSpPr txBox="1"/>
          <p:nvPr/>
        </p:nvSpPr>
        <p:spPr>
          <a:xfrm>
            <a:off x="2200275" y="6019800"/>
            <a:ext cx="1219200" cy="369332"/>
          </a:xfrm>
          <a:prstGeom prst="rect">
            <a:avLst/>
          </a:prstGeom>
          <a:solidFill>
            <a:schemeClr val="bg1"/>
          </a:solidFill>
        </p:spPr>
        <p:txBody>
          <a:bodyPr wrap="square" rtlCol="0">
            <a:spAutoFit/>
          </a:bodyPr>
          <a:lstStyle/>
          <a:p>
            <a:pPr algn="ctr"/>
            <a:r>
              <a:rPr lang="en-US" dirty="0" smtClean="0"/>
              <a:t>CSN</a:t>
            </a:r>
            <a:endParaRPr lang="en-US" dirty="0"/>
          </a:p>
        </p:txBody>
      </p:sp>
      <p:sp>
        <p:nvSpPr>
          <p:cNvPr id="9" name="Rectangle 8"/>
          <p:cNvSpPr/>
          <p:nvPr/>
        </p:nvSpPr>
        <p:spPr>
          <a:xfrm>
            <a:off x="1371600" y="457200"/>
            <a:ext cx="2286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716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8" y="1330234"/>
            <a:ext cx="7072313" cy="54649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1330234"/>
            <a:ext cx="7072313" cy="546496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1330234"/>
            <a:ext cx="7072313" cy="5464969"/>
          </a:xfrm>
          <a:prstGeom prst="rect">
            <a:avLst/>
          </a:prstGeom>
        </p:spPr>
      </p:pic>
      <p:sp>
        <p:nvSpPr>
          <p:cNvPr id="4" name="Text Placeholder 3"/>
          <p:cNvSpPr>
            <a:spLocks noGrp="1"/>
          </p:cNvSpPr>
          <p:nvPr>
            <p:ph type="body" sz="quarter" idx="10"/>
          </p:nvPr>
        </p:nvSpPr>
        <p:spPr>
          <a:xfrm>
            <a:off x="3048000" y="304800"/>
            <a:ext cx="5791200" cy="685800"/>
          </a:xfrm>
        </p:spPr>
        <p:txBody>
          <a:bodyPr>
            <a:noAutofit/>
          </a:bodyPr>
          <a:lstStyle/>
          <a:p>
            <a:r>
              <a:rPr lang="en-US" sz="2800" dirty="0" smtClean="0"/>
              <a:t>PM</a:t>
            </a:r>
            <a:r>
              <a:rPr lang="en-US" sz="2800" baseline="-25000" dirty="0" smtClean="0"/>
              <a:t>2.5</a:t>
            </a:r>
            <a:r>
              <a:rPr lang="en-US" sz="2800" dirty="0" smtClean="0"/>
              <a:t> Diurnal Performance -</a:t>
            </a:r>
          </a:p>
          <a:p>
            <a:r>
              <a:rPr lang="en-US" sz="2800" dirty="0" smtClean="0"/>
              <a:t>all sites; January average</a:t>
            </a:r>
            <a:endParaRPr lang="en-US" sz="2800" dirty="0"/>
          </a:p>
        </p:txBody>
      </p:sp>
      <p:sp>
        <p:nvSpPr>
          <p:cNvPr id="2" name="Slide Number Placeholder 1"/>
          <p:cNvSpPr>
            <a:spLocks noGrp="1"/>
          </p:cNvSpPr>
          <p:nvPr>
            <p:ph type="sldNum" sz="quarter" idx="13"/>
          </p:nvPr>
        </p:nvSpPr>
        <p:spPr/>
        <p:txBody>
          <a:bodyPr/>
          <a:lstStyle/>
          <a:p>
            <a:pPr>
              <a:defRPr/>
            </a:pPr>
            <a:fld id="{7CB369B3-F360-42D1-A551-9D412511656D}" type="slidenum">
              <a:rPr lang="en-US" smtClean="0"/>
              <a:pPr>
                <a:defRPr/>
              </a:pPr>
              <a:t>19</a:t>
            </a:fld>
            <a:endParaRPr lang="en-US"/>
          </a:p>
        </p:txBody>
      </p:sp>
      <p:sp>
        <p:nvSpPr>
          <p:cNvPr id="9" name="TextBox 8"/>
          <p:cNvSpPr txBox="1"/>
          <p:nvPr/>
        </p:nvSpPr>
        <p:spPr>
          <a:xfrm>
            <a:off x="7148511" y="2286000"/>
            <a:ext cx="1995489" cy="3785652"/>
          </a:xfrm>
          <a:prstGeom prst="rect">
            <a:avLst/>
          </a:prstGeom>
          <a:noFill/>
        </p:spPr>
        <p:txBody>
          <a:bodyPr wrap="square" rtlCol="0">
            <a:spAutoFit/>
          </a:bodyPr>
          <a:lstStyle/>
          <a:p>
            <a:r>
              <a:rPr lang="en-US" sz="1600" dirty="0" smtClean="0"/>
              <a:t>PM</a:t>
            </a:r>
            <a:r>
              <a:rPr lang="en-US" sz="1600" baseline="-25000" dirty="0" smtClean="0"/>
              <a:t>2.5</a:t>
            </a:r>
            <a:r>
              <a:rPr lang="en-US" sz="1600" dirty="0" smtClean="0"/>
              <a:t> concentrations decrease throughout the day, particularly during the overnight hours and during the transition periods.</a:t>
            </a:r>
          </a:p>
          <a:p>
            <a:endParaRPr lang="en-US" sz="1600" dirty="0"/>
          </a:p>
          <a:p>
            <a:r>
              <a:rPr lang="en-US" sz="1600" dirty="0" smtClean="0"/>
              <a:t>Bias with CMAQv5.1 is lower throughout most of the day, while RMSE is lower throughout the entire day, and correlation is greater throughout the entire day as well.</a:t>
            </a:r>
            <a:endParaRPr lang="en-US" sz="1600" dirty="0"/>
          </a:p>
        </p:txBody>
      </p:sp>
      <p:sp>
        <p:nvSpPr>
          <p:cNvPr id="11" name="Rectangle 10"/>
          <p:cNvSpPr/>
          <p:nvPr/>
        </p:nvSpPr>
        <p:spPr>
          <a:xfrm>
            <a:off x="731520" y="1655064"/>
            <a:ext cx="185928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05424" y="1655064"/>
            <a:ext cx="1186816"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1520" y="4389120"/>
            <a:ext cx="185928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05424" y="4389120"/>
            <a:ext cx="1186816"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457200"/>
            <a:ext cx="5791200" cy="685800"/>
          </a:xfrm>
        </p:spPr>
        <p:txBody>
          <a:bodyPr/>
          <a:lstStyle/>
          <a:p>
            <a:r>
              <a:rPr lang="en-US" dirty="0" smtClean="0"/>
              <a:t>CMAQ Simulations Details</a:t>
            </a:r>
            <a:endParaRPr lang="en-US"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0159597"/>
              </p:ext>
            </p:extLst>
          </p:nvPr>
        </p:nvGraphicFramePr>
        <p:xfrm>
          <a:off x="251460" y="1295400"/>
          <a:ext cx="8610600" cy="5502519"/>
        </p:xfrm>
        <a:graphic>
          <a:graphicData uri="http://schemas.openxmlformats.org/drawingml/2006/table">
            <a:tbl>
              <a:tblPr firstRow="1" bandRow="1">
                <a:tableStyleId>{5C22544A-7EE6-4342-B048-85BDC9FD1C3A}</a:tableStyleId>
              </a:tblPr>
              <a:tblGrid>
                <a:gridCol w="2870200"/>
                <a:gridCol w="2870200"/>
                <a:gridCol w="2870200"/>
              </a:tblGrid>
              <a:tr h="345193">
                <a:tc>
                  <a:txBody>
                    <a:bodyPr/>
                    <a:lstStyle/>
                    <a:p>
                      <a:pPr algn="ctr"/>
                      <a:r>
                        <a:rPr lang="en-US" sz="1600" b="0" dirty="0" smtClean="0">
                          <a:solidFill>
                            <a:srgbClr val="FF0000"/>
                          </a:solidFill>
                        </a:rPr>
                        <a:t>Model Version</a:t>
                      </a:r>
                      <a:endParaRPr lang="en-US" sz="1600" b="0" dirty="0">
                        <a:solidFill>
                          <a:srgbClr val="FF0000"/>
                        </a:solidFill>
                      </a:endParaRPr>
                    </a:p>
                  </a:txBody>
                  <a:tcPr marT="45714" marB="45714" anchor="ctr"/>
                </a:tc>
                <a:tc>
                  <a:txBody>
                    <a:bodyPr/>
                    <a:lstStyle/>
                    <a:p>
                      <a:pPr algn="ctr"/>
                      <a:r>
                        <a:rPr lang="en-US" sz="1600" b="0" dirty="0" smtClean="0">
                          <a:solidFill>
                            <a:schemeClr val="tx1"/>
                          </a:solidFill>
                        </a:rPr>
                        <a:t>CMAQ v5.0.2</a:t>
                      </a:r>
                      <a:endParaRPr lang="en-US" sz="1600" b="0" dirty="0">
                        <a:solidFill>
                          <a:schemeClr val="tx1"/>
                        </a:solidFill>
                      </a:endParaRPr>
                    </a:p>
                  </a:txBody>
                  <a:tcPr marT="45714" marB="45714" anchor="ctr"/>
                </a:tc>
                <a:tc>
                  <a:txBody>
                    <a:bodyPr/>
                    <a:lstStyle/>
                    <a:p>
                      <a:pPr algn="ctr"/>
                      <a:r>
                        <a:rPr lang="en-US" sz="1600" b="0" dirty="0" smtClean="0">
                          <a:solidFill>
                            <a:schemeClr val="tx1"/>
                          </a:solidFill>
                        </a:rPr>
                        <a:t>CMAQ v5.1</a:t>
                      </a:r>
                      <a:endParaRPr lang="en-US" sz="1600" b="0" dirty="0">
                        <a:solidFill>
                          <a:schemeClr val="tx1"/>
                        </a:solidFill>
                      </a:endParaRPr>
                    </a:p>
                  </a:txBody>
                  <a:tcPr marT="45714" marB="45714" anchor="ctr"/>
                </a:tc>
              </a:tr>
              <a:tr h="345193">
                <a:tc>
                  <a:txBody>
                    <a:bodyPr/>
                    <a:lstStyle/>
                    <a:p>
                      <a:pPr algn="ctr"/>
                      <a:r>
                        <a:rPr lang="en-US" sz="1600" b="0" dirty="0" smtClean="0">
                          <a:solidFill>
                            <a:srgbClr val="FF0000"/>
                          </a:solidFill>
                        </a:rPr>
                        <a:t>Domain</a:t>
                      </a:r>
                      <a:endParaRPr lang="en-US" sz="1600" b="0" dirty="0">
                        <a:solidFill>
                          <a:srgbClr val="FF0000"/>
                        </a:solidFill>
                      </a:endParaRPr>
                    </a:p>
                  </a:txBody>
                  <a:tcPr marT="45714" marB="45714" anchor="ctr"/>
                </a:tc>
                <a:tc>
                  <a:txBody>
                    <a:bodyPr/>
                    <a:lstStyle/>
                    <a:p>
                      <a:pPr algn="ctr"/>
                      <a:r>
                        <a:rPr lang="en-US" sz="1600" b="0" dirty="0" smtClean="0">
                          <a:solidFill>
                            <a:schemeClr val="tx1"/>
                          </a:solidFill>
                        </a:rPr>
                        <a:t>CONUS 12km</a:t>
                      </a:r>
                      <a:endParaRPr lang="en-US" sz="1600" b="0" dirty="0">
                        <a:solidFill>
                          <a:schemeClr val="tx1"/>
                        </a:solidFill>
                      </a:endParaRPr>
                    </a:p>
                  </a:txBody>
                  <a:tcPr marT="45714" marB="45714" anchor="ctr"/>
                </a:tc>
                <a:tc>
                  <a:txBody>
                    <a:bodyPr/>
                    <a:lstStyle/>
                    <a:p>
                      <a:pPr algn="ctr"/>
                      <a:r>
                        <a:rPr lang="en-US" sz="1600" b="0" dirty="0" smtClean="0">
                          <a:solidFill>
                            <a:schemeClr val="tx1"/>
                          </a:solidFill>
                        </a:rPr>
                        <a:t>CONUS 12km</a:t>
                      </a:r>
                      <a:endParaRPr lang="en-US" sz="1600" b="0" dirty="0">
                        <a:solidFill>
                          <a:schemeClr val="tx1"/>
                        </a:solidFill>
                      </a:endParaRPr>
                    </a:p>
                  </a:txBody>
                  <a:tcPr marT="45714" marB="45714" anchor="ctr"/>
                </a:tc>
              </a:tr>
              <a:tr h="300218">
                <a:tc>
                  <a:txBody>
                    <a:bodyPr/>
                    <a:lstStyle/>
                    <a:p>
                      <a:pPr algn="ctr"/>
                      <a:r>
                        <a:rPr lang="en-US" sz="1600" dirty="0" smtClean="0">
                          <a:solidFill>
                            <a:srgbClr val="FF0000"/>
                          </a:solidFill>
                        </a:rPr>
                        <a:t>Meteorological Model</a:t>
                      </a:r>
                      <a:endParaRPr lang="en-US" sz="1600" dirty="0">
                        <a:solidFill>
                          <a:srgbClr val="FF0000"/>
                        </a:solidFill>
                      </a:endParaRPr>
                    </a:p>
                  </a:txBody>
                  <a:tcPr marT="45714" marB="45714" anchor="ctr"/>
                </a:tc>
                <a:tc>
                  <a:txBody>
                    <a:bodyPr/>
                    <a:lstStyle/>
                    <a:p>
                      <a:pPr algn="ctr"/>
                      <a:r>
                        <a:rPr lang="en-US" sz="1600" dirty="0" smtClean="0"/>
                        <a:t>WRF v3.4</a:t>
                      </a:r>
                    </a:p>
                  </a:txBody>
                  <a:tcPr marT="45714" marB="45714" anchor="ctr"/>
                </a:tc>
                <a:tc>
                  <a:txBody>
                    <a:bodyPr/>
                    <a:lstStyle/>
                    <a:p>
                      <a:pPr algn="ctr"/>
                      <a:r>
                        <a:rPr lang="en-US" sz="1600" b="1" dirty="0" smtClean="0"/>
                        <a:t>WRF v3.7</a:t>
                      </a:r>
                    </a:p>
                  </a:txBody>
                  <a:tcPr marT="45714" marB="45714" anchor="ctr"/>
                </a:tc>
              </a:tr>
              <a:tr h="344474">
                <a:tc>
                  <a:txBody>
                    <a:bodyPr/>
                    <a:lstStyle/>
                    <a:p>
                      <a:pPr algn="ctr"/>
                      <a:r>
                        <a:rPr lang="en-US" sz="1600" dirty="0" smtClean="0">
                          <a:solidFill>
                            <a:srgbClr val="FF0000"/>
                          </a:solidFill>
                        </a:rPr>
                        <a:t>MCIP Version</a:t>
                      </a:r>
                      <a:endParaRPr lang="en-US" sz="1600" dirty="0">
                        <a:solidFill>
                          <a:srgbClr val="FF0000"/>
                        </a:solidFill>
                      </a:endParaRPr>
                    </a:p>
                  </a:txBody>
                  <a:tcPr marT="45714" marB="45714" anchor="ctr"/>
                </a:tc>
                <a:tc>
                  <a:txBody>
                    <a:bodyPr/>
                    <a:lstStyle/>
                    <a:p>
                      <a:pPr algn="ctr"/>
                      <a:r>
                        <a:rPr lang="en-US" sz="1600" dirty="0" smtClean="0"/>
                        <a:t>MCIPv4.1.3</a:t>
                      </a:r>
                      <a:endParaRPr lang="en-US" sz="1600" dirty="0"/>
                    </a:p>
                  </a:txBody>
                  <a:tcPr marT="45714" marB="45714" anchor="ctr"/>
                </a:tc>
                <a:tc>
                  <a:txBody>
                    <a:bodyPr/>
                    <a:lstStyle/>
                    <a:p>
                      <a:pPr algn="ctr"/>
                      <a:r>
                        <a:rPr lang="en-US" sz="1600" b="1" dirty="0" smtClean="0"/>
                        <a:t>MCIPv4.2 (w/ other updates)</a:t>
                      </a:r>
                      <a:endParaRPr lang="en-US" sz="1600" b="1" dirty="0"/>
                    </a:p>
                  </a:txBody>
                  <a:tcPr marT="45714" marB="45714" anchor="ctr"/>
                </a:tc>
              </a:tr>
              <a:tr h="345193">
                <a:tc>
                  <a:txBody>
                    <a:bodyPr/>
                    <a:lstStyle/>
                    <a:p>
                      <a:pPr algn="ctr"/>
                      <a:r>
                        <a:rPr lang="en-US" sz="1600" dirty="0" smtClean="0">
                          <a:solidFill>
                            <a:srgbClr val="FF0000"/>
                          </a:solidFill>
                        </a:rPr>
                        <a:t>Emissions</a:t>
                      </a:r>
                      <a:endParaRPr lang="en-US" sz="1600" dirty="0">
                        <a:solidFill>
                          <a:srgbClr val="FF0000"/>
                        </a:solidFill>
                      </a:endParaRPr>
                    </a:p>
                  </a:txBody>
                  <a:tcPr marT="45714" marB="45714" anchor="ctr"/>
                </a:tc>
                <a:tc>
                  <a:txBody>
                    <a:bodyPr/>
                    <a:lstStyle/>
                    <a:p>
                      <a:pPr algn="ctr"/>
                      <a:r>
                        <a:rPr lang="en-US" sz="1600" dirty="0" smtClean="0"/>
                        <a:t>2011 NEI v1 (Inline)</a:t>
                      </a:r>
                      <a:endParaRPr lang="en-US" sz="1600" dirty="0"/>
                    </a:p>
                  </a:txBody>
                  <a:tcPr marT="45714" marB="45714" anchor="ctr"/>
                </a:tc>
                <a:tc>
                  <a:txBody>
                    <a:bodyPr/>
                    <a:lstStyle/>
                    <a:p>
                      <a:pPr algn="ctr"/>
                      <a:r>
                        <a:rPr lang="en-US" sz="1600" b="1" dirty="0" smtClean="0"/>
                        <a:t>2011 NEI</a:t>
                      </a:r>
                      <a:r>
                        <a:rPr lang="en-US" sz="1600" b="1" baseline="0" dirty="0" smtClean="0"/>
                        <a:t> v2</a:t>
                      </a:r>
                      <a:r>
                        <a:rPr lang="en-US" sz="1600" b="1" dirty="0" smtClean="0"/>
                        <a:t> (inline)</a:t>
                      </a:r>
                      <a:endParaRPr lang="en-US" sz="1600" b="1" dirty="0"/>
                    </a:p>
                  </a:txBody>
                  <a:tcPr marT="45714" marB="45714" anchor="ctr"/>
                </a:tc>
              </a:tr>
              <a:tr h="345193">
                <a:tc>
                  <a:txBody>
                    <a:bodyPr/>
                    <a:lstStyle/>
                    <a:p>
                      <a:pPr algn="ctr"/>
                      <a:r>
                        <a:rPr lang="en-US" sz="1600" dirty="0" smtClean="0">
                          <a:solidFill>
                            <a:srgbClr val="FF0000"/>
                          </a:solidFill>
                        </a:rPr>
                        <a:t>BELD Version</a:t>
                      </a:r>
                      <a:endParaRPr lang="en-US" sz="1600" dirty="0">
                        <a:solidFill>
                          <a:srgbClr val="FF0000"/>
                        </a:solidFill>
                      </a:endParaRPr>
                    </a:p>
                  </a:txBody>
                  <a:tcPr marT="45714" marB="45714" anchor="ctr"/>
                </a:tc>
                <a:tc>
                  <a:txBody>
                    <a:bodyPr/>
                    <a:lstStyle/>
                    <a:p>
                      <a:pPr algn="ctr"/>
                      <a:r>
                        <a:rPr lang="en-US" sz="1600" dirty="0" smtClean="0"/>
                        <a:t>BELD Version</a:t>
                      </a:r>
                      <a:r>
                        <a:rPr lang="en-US" sz="1600" baseline="0" dirty="0" smtClean="0"/>
                        <a:t> 3</a:t>
                      </a:r>
                      <a:endParaRPr lang="en-US" sz="1600" dirty="0"/>
                    </a:p>
                  </a:txBody>
                  <a:tcPr marT="45714" marB="45714" anchor="ctr"/>
                </a:tc>
                <a:tc>
                  <a:txBody>
                    <a:bodyPr/>
                    <a:lstStyle/>
                    <a:p>
                      <a:pPr algn="ctr"/>
                      <a:r>
                        <a:rPr lang="en-US" sz="1600" b="1" dirty="0" smtClean="0"/>
                        <a:t>BELD Version 4</a:t>
                      </a:r>
                      <a:endParaRPr lang="en-US" sz="1600" b="1" dirty="0"/>
                    </a:p>
                  </a:txBody>
                  <a:tcPr marT="45714" marB="45714" anchor="ctr"/>
                </a:tc>
              </a:tr>
              <a:tr h="345193">
                <a:tc>
                  <a:txBody>
                    <a:bodyPr/>
                    <a:lstStyle/>
                    <a:p>
                      <a:pPr algn="ctr"/>
                      <a:r>
                        <a:rPr lang="en-US" sz="1600" dirty="0" smtClean="0">
                          <a:solidFill>
                            <a:srgbClr val="FF0000"/>
                          </a:solidFill>
                        </a:rPr>
                        <a:t>Lightning NO Emissions</a:t>
                      </a:r>
                      <a:endParaRPr lang="en-US" sz="1600" dirty="0">
                        <a:solidFill>
                          <a:srgbClr val="FF0000"/>
                        </a:solidFill>
                      </a:endParaRPr>
                    </a:p>
                  </a:txBody>
                  <a:tcPr marT="45714" marB="45714" anchor="ctr"/>
                </a:tc>
                <a:tc>
                  <a:txBody>
                    <a:bodyPr/>
                    <a:lstStyle/>
                    <a:p>
                      <a:pPr algn="ctr"/>
                      <a:r>
                        <a:rPr lang="en-US" sz="1600" dirty="0" smtClean="0"/>
                        <a:t>Yes</a:t>
                      </a:r>
                      <a:endParaRPr lang="en-US" sz="1600" dirty="0"/>
                    </a:p>
                  </a:txBody>
                  <a:tcPr marT="45714" marB="45714" anchor="ctr"/>
                </a:tc>
                <a:tc>
                  <a:txBody>
                    <a:bodyPr/>
                    <a:lstStyle/>
                    <a:p>
                      <a:pPr algn="ctr"/>
                      <a:r>
                        <a:rPr lang="en-US" sz="1600" dirty="0" smtClean="0"/>
                        <a:t>Yes</a:t>
                      </a:r>
                      <a:endParaRPr lang="en-US" sz="1600" dirty="0"/>
                    </a:p>
                  </a:txBody>
                  <a:tcPr marT="45714" marB="45714" anchor="ctr"/>
                </a:tc>
              </a:tr>
              <a:tr h="345193">
                <a:tc>
                  <a:txBody>
                    <a:bodyPr/>
                    <a:lstStyle/>
                    <a:p>
                      <a:pPr algn="ctr"/>
                      <a:r>
                        <a:rPr lang="en-US" sz="1600" dirty="0" smtClean="0">
                          <a:solidFill>
                            <a:srgbClr val="FF0000"/>
                          </a:solidFill>
                        </a:rPr>
                        <a:t>OMI</a:t>
                      </a:r>
                      <a:r>
                        <a:rPr lang="en-US" sz="1600" baseline="0" dirty="0" smtClean="0">
                          <a:solidFill>
                            <a:srgbClr val="FF0000"/>
                          </a:solidFill>
                        </a:rPr>
                        <a:t> Data</a:t>
                      </a:r>
                      <a:endParaRPr lang="en-US" sz="1600" dirty="0">
                        <a:solidFill>
                          <a:srgbClr val="FF0000"/>
                        </a:solidFill>
                      </a:endParaRPr>
                    </a:p>
                  </a:txBody>
                  <a:tcPr marT="45714" marB="45714" anchor="ctr"/>
                </a:tc>
                <a:tc>
                  <a:txBody>
                    <a:bodyPr/>
                    <a:lstStyle/>
                    <a:p>
                      <a:pPr algn="ctr"/>
                      <a:r>
                        <a:rPr lang="en-US" sz="1600" dirty="0" smtClean="0"/>
                        <a:t>Yes</a:t>
                      </a:r>
                      <a:endParaRPr lang="en-US" sz="1600" dirty="0"/>
                    </a:p>
                  </a:txBody>
                  <a:tcPr marT="45714" marB="45714" anchor="ctr"/>
                </a:tc>
                <a:tc>
                  <a:txBody>
                    <a:bodyPr/>
                    <a:lstStyle/>
                    <a:p>
                      <a:pPr algn="ctr"/>
                      <a:r>
                        <a:rPr lang="en-US" sz="1600" dirty="0" smtClean="0"/>
                        <a:t>Yes</a:t>
                      </a:r>
                      <a:endParaRPr lang="en-US" sz="1600" dirty="0"/>
                    </a:p>
                  </a:txBody>
                  <a:tcPr marT="45714" marB="45714" anchor="ctr"/>
                </a:tc>
              </a:tr>
              <a:tr h="345193">
                <a:tc>
                  <a:txBody>
                    <a:bodyPr/>
                    <a:lstStyle/>
                    <a:p>
                      <a:pPr algn="ctr"/>
                      <a:r>
                        <a:rPr lang="en-US" sz="1600" dirty="0" smtClean="0">
                          <a:solidFill>
                            <a:srgbClr val="FF0000"/>
                          </a:solidFill>
                        </a:rPr>
                        <a:t>Photolysis</a:t>
                      </a:r>
                      <a:endParaRPr lang="en-US" sz="1600" dirty="0">
                        <a:solidFill>
                          <a:srgbClr val="FF0000"/>
                        </a:solidFill>
                      </a:endParaRPr>
                    </a:p>
                  </a:txBody>
                  <a:tcPr marT="45714" marB="45714" anchor="ctr"/>
                </a:tc>
                <a:tc>
                  <a:txBody>
                    <a:bodyPr/>
                    <a:lstStyle/>
                    <a:p>
                      <a:pPr algn="ctr"/>
                      <a:r>
                        <a:rPr lang="en-US" sz="1600" dirty="0" smtClean="0"/>
                        <a:t>Inline</a:t>
                      </a:r>
                      <a:endParaRPr lang="en-US" sz="1600" dirty="0"/>
                    </a:p>
                  </a:txBody>
                  <a:tcPr marT="45714" marB="45714" anchor="ctr"/>
                </a:tc>
                <a:tc>
                  <a:txBody>
                    <a:bodyPr/>
                    <a:lstStyle/>
                    <a:p>
                      <a:pPr algn="ctr"/>
                      <a:r>
                        <a:rPr lang="en-US" sz="1600" b="1" dirty="0" smtClean="0"/>
                        <a:t>Inline (updated)</a:t>
                      </a:r>
                      <a:endParaRPr lang="en-US" sz="1600" b="1" dirty="0"/>
                    </a:p>
                  </a:txBody>
                  <a:tcPr marT="45714" marB="45714" anchor="ctr"/>
                </a:tc>
              </a:tr>
              <a:tr h="345193">
                <a:tc>
                  <a:txBody>
                    <a:bodyPr/>
                    <a:lstStyle/>
                    <a:p>
                      <a:pPr algn="ctr"/>
                      <a:r>
                        <a:rPr lang="en-US" sz="1600" dirty="0" smtClean="0">
                          <a:solidFill>
                            <a:srgbClr val="FF0000"/>
                          </a:solidFill>
                        </a:rPr>
                        <a:t>AERO Version</a:t>
                      </a:r>
                      <a:endParaRPr lang="en-US" sz="1600" dirty="0">
                        <a:solidFill>
                          <a:srgbClr val="FF0000"/>
                        </a:solidFill>
                      </a:endParaRPr>
                    </a:p>
                  </a:txBody>
                  <a:tcPr marT="45714" marB="45714" anchor="ctr"/>
                </a:tc>
                <a:tc>
                  <a:txBody>
                    <a:bodyPr/>
                    <a:lstStyle/>
                    <a:p>
                      <a:pPr algn="ctr"/>
                      <a:r>
                        <a:rPr lang="en-US" sz="1600" dirty="0" smtClean="0"/>
                        <a:t>AERO6</a:t>
                      </a:r>
                      <a:endParaRPr lang="en-US" sz="1600" dirty="0"/>
                    </a:p>
                  </a:txBody>
                  <a:tcPr marT="45714" marB="45714" anchor="ctr"/>
                </a:tc>
                <a:tc>
                  <a:txBody>
                    <a:bodyPr/>
                    <a:lstStyle/>
                    <a:p>
                      <a:pPr algn="ctr"/>
                      <a:r>
                        <a:rPr lang="en-US" sz="1600" dirty="0" smtClean="0"/>
                        <a:t>AERO6</a:t>
                      </a:r>
                      <a:endParaRPr lang="en-US" sz="1600" dirty="0"/>
                    </a:p>
                  </a:txBody>
                  <a:tcPr marT="45714" marB="45714" anchor="ctr"/>
                </a:tc>
              </a:tr>
              <a:tr h="345193">
                <a:tc>
                  <a:txBody>
                    <a:bodyPr/>
                    <a:lstStyle/>
                    <a:p>
                      <a:pPr algn="ctr"/>
                      <a:r>
                        <a:rPr lang="en-US" sz="1600" dirty="0" smtClean="0">
                          <a:solidFill>
                            <a:srgbClr val="FF0000"/>
                          </a:solidFill>
                        </a:rPr>
                        <a:t>Chemical</a:t>
                      </a:r>
                      <a:r>
                        <a:rPr lang="en-US" sz="1600" baseline="0" dirty="0" smtClean="0">
                          <a:solidFill>
                            <a:srgbClr val="FF0000"/>
                          </a:solidFill>
                        </a:rPr>
                        <a:t> Mechanism</a:t>
                      </a:r>
                      <a:endParaRPr lang="en-US" sz="1600" dirty="0">
                        <a:solidFill>
                          <a:srgbClr val="FF0000"/>
                        </a:solidFill>
                      </a:endParaRPr>
                    </a:p>
                  </a:txBody>
                  <a:tcPr marT="45714" marB="45714" anchor="ctr"/>
                </a:tc>
                <a:tc>
                  <a:txBody>
                    <a:bodyPr/>
                    <a:lstStyle/>
                    <a:p>
                      <a:pPr algn="ctr"/>
                      <a:r>
                        <a:rPr lang="en-US" sz="1600" dirty="0" smtClean="0"/>
                        <a:t>CB05CLTU</a:t>
                      </a:r>
                      <a:endParaRPr lang="en-US" sz="1600" dirty="0"/>
                    </a:p>
                  </a:txBody>
                  <a:tcPr marT="45714" marB="45714" anchor="ctr"/>
                </a:tc>
                <a:tc>
                  <a:txBody>
                    <a:bodyPr/>
                    <a:lstStyle/>
                    <a:p>
                      <a:pPr algn="ctr"/>
                      <a:r>
                        <a:rPr lang="en-US" sz="1600" b="1" dirty="0" smtClean="0"/>
                        <a:t>CB05e51</a:t>
                      </a:r>
                      <a:endParaRPr lang="en-US" sz="1600" b="1" dirty="0"/>
                    </a:p>
                  </a:txBody>
                  <a:tcPr marT="45714" marB="45714" anchor="ctr"/>
                </a:tc>
              </a:tr>
              <a:tr h="345193">
                <a:tc>
                  <a:txBody>
                    <a:bodyPr/>
                    <a:lstStyle/>
                    <a:p>
                      <a:pPr algn="ctr"/>
                      <a:r>
                        <a:rPr lang="en-US" sz="1600" dirty="0" smtClean="0">
                          <a:solidFill>
                            <a:srgbClr val="FF0000"/>
                          </a:solidFill>
                        </a:rPr>
                        <a:t>Boundary Conditions</a:t>
                      </a:r>
                      <a:endParaRPr lang="en-US" sz="1600" dirty="0">
                        <a:solidFill>
                          <a:srgbClr val="FF0000"/>
                        </a:solidFill>
                      </a:endParaRPr>
                    </a:p>
                  </a:txBody>
                  <a:tcPr marT="45714" marB="45714" anchor="ctr"/>
                </a:tc>
                <a:tc>
                  <a:txBody>
                    <a:bodyPr/>
                    <a:lstStyle/>
                    <a:p>
                      <a:pPr algn="ctr"/>
                      <a:r>
                        <a:rPr lang="en-US" sz="1600" dirty="0" smtClean="0"/>
                        <a:t>GEOS-Chem</a:t>
                      </a:r>
                      <a:endParaRPr lang="en-US" sz="1600" dirty="0"/>
                    </a:p>
                  </a:txBody>
                  <a:tcPr marT="45714" marB="45714" anchor="ctr"/>
                </a:tc>
                <a:tc>
                  <a:txBody>
                    <a:bodyPr/>
                    <a:lstStyle/>
                    <a:p>
                      <a:pPr algn="ctr"/>
                      <a:r>
                        <a:rPr lang="en-US" sz="1600" dirty="0" smtClean="0"/>
                        <a:t>GEOS-Chem</a:t>
                      </a:r>
                      <a:endParaRPr lang="en-US" sz="1600" dirty="0"/>
                    </a:p>
                  </a:txBody>
                  <a:tcPr marT="45714" marB="45714" anchor="ctr"/>
                </a:tc>
              </a:tr>
              <a:tr h="345193">
                <a:tc>
                  <a:txBody>
                    <a:bodyPr/>
                    <a:lstStyle/>
                    <a:p>
                      <a:pPr algn="ctr"/>
                      <a:r>
                        <a:rPr lang="en-US" sz="1600" dirty="0" smtClean="0">
                          <a:solidFill>
                            <a:srgbClr val="FF0000"/>
                          </a:solidFill>
                        </a:rPr>
                        <a:t>Multi-pollutant Version</a:t>
                      </a:r>
                      <a:endParaRPr lang="en-US" sz="1600" dirty="0">
                        <a:solidFill>
                          <a:srgbClr val="FF0000"/>
                        </a:solidFill>
                      </a:endParaRPr>
                    </a:p>
                  </a:txBody>
                  <a:tcPr marT="45714" marB="45714" anchor="ctr"/>
                </a:tc>
                <a:tc>
                  <a:txBody>
                    <a:bodyPr/>
                    <a:lstStyle/>
                    <a:p>
                      <a:pPr algn="ctr"/>
                      <a:r>
                        <a:rPr lang="en-US" sz="1600" dirty="0" smtClean="0"/>
                        <a:t>No</a:t>
                      </a:r>
                      <a:endParaRPr lang="en-US" sz="1600" dirty="0"/>
                    </a:p>
                  </a:txBody>
                  <a:tcPr marT="45714" marB="45714" anchor="ctr"/>
                </a:tc>
                <a:tc>
                  <a:txBody>
                    <a:bodyPr/>
                    <a:lstStyle/>
                    <a:p>
                      <a:pPr algn="ctr"/>
                      <a:r>
                        <a:rPr lang="en-US" sz="1600" dirty="0" smtClean="0"/>
                        <a:t>No</a:t>
                      </a:r>
                      <a:endParaRPr lang="en-US" sz="1600" dirty="0"/>
                    </a:p>
                  </a:txBody>
                  <a:tcPr marT="45714" marB="45714" anchor="ctr"/>
                </a:tc>
              </a:tr>
              <a:tr h="345193">
                <a:tc>
                  <a:txBody>
                    <a:bodyPr/>
                    <a:lstStyle/>
                    <a:p>
                      <a:pPr algn="ctr"/>
                      <a:r>
                        <a:rPr lang="en-US" sz="1600" dirty="0" smtClean="0">
                          <a:solidFill>
                            <a:srgbClr val="FF0000"/>
                          </a:solidFill>
                        </a:rPr>
                        <a:t>Gravitational Settling</a:t>
                      </a:r>
                      <a:endParaRPr lang="en-US" sz="1600" dirty="0">
                        <a:solidFill>
                          <a:srgbClr val="FF0000"/>
                        </a:solidFill>
                      </a:endParaRPr>
                    </a:p>
                  </a:txBody>
                  <a:tcPr marT="45714" marB="45714" anchor="ctr"/>
                </a:tc>
                <a:tc>
                  <a:txBody>
                    <a:bodyPr/>
                    <a:lstStyle/>
                    <a:p>
                      <a:pPr algn="ctr"/>
                      <a:r>
                        <a:rPr lang="en-US" sz="1600" dirty="0" smtClean="0"/>
                        <a:t>No</a:t>
                      </a:r>
                      <a:endParaRPr lang="en-US" sz="1600" dirty="0"/>
                    </a:p>
                  </a:txBody>
                  <a:tcPr marT="45714" marB="45714" anchor="ctr"/>
                </a:tc>
                <a:tc>
                  <a:txBody>
                    <a:bodyPr/>
                    <a:lstStyle/>
                    <a:p>
                      <a:pPr algn="ctr"/>
                      <a:r>
                        <a:rPr lang="en-US" sz="1600" b="1" dirty="0" smtClean="0"/>
                        <a:t>Yes</a:t>
                      </a:r>
                      <a:endParaRPr lang="en-US" sz="1600" b="1" dirty="0"/>
                    </a:p>
                  </a:txBody>
                  <a:tcPr marT="45714" marB="45714" anchor="ctr"/>
                </a:tc>
              </a:tr>
              <a:tr h="345193">
                <a:tc>
                  <a:txBody>
                    <a:bodyPr/>
                    <a:lstStyle/>
                    <a:p>
                      <a:pPr algn="ctr"/>
                      <a:r>
                        <a:rPr lang="en-US" sz="1600" dirty="0" smtClean="0">
                          <a:solidFill>
                            <a:srgbClr val="FF0000"/>
                          </a:solidFill>
                        </a:rPr>
                        <a:t>Wind-blown Dust</a:t>
                      </a:r>
                      <a:endParaRPr lang="en-US" sz="1600" dirty="0">
                        <a:solidFill>
                          <a:srgbClr val="FF0000"/>
                        </a:solidFill>
                      </a:endParaRPr>
                    </a:p>
                  </a:txBody>
                  <a:tcPr marT="45714" marB="45714" anchor="ctr"/>
                </a:tc>
                <a:tc>
                  <a:txBody>
                    <a:bodyPr/>
                    <a:lstStyle/>
                    <a:p>
                      <a:pPr algn="ctr"/>
                      <a:r>
                        <a:rPr lang="en-US" sz="1600" dirty="0" smtClean="0"/>
                        <a:t>Yes</a:t>
                      </a:r>
                      <a:endParaRPr lang="en-US" sz="1600" dirty="0"/>
                    </a:p>
                  </a:txBody>
                  <a:tcPr marT="45714" marB="45714" anchor="ctr"/>
                </a:tc>
                <a:tc>
                  <a:txBody>
                    <a:bodyPr/>
                    <a:lstStyle/>
                    <a:p>
                      <a:pPr algn="ctr"/>
                      <a:r>
                        <a:rPr lang="en-US" sz="1600" b="1" dirty="0" smtClean="0"/>
                        <a:t>Updated</a:t>
                      </a:r>
                      <a:endParaRPr lang="en-US" sz="1600" b="1" dirty="0"/>
                    </a:p>
                  </a:txBody>
                  <a:tcPr marT="45714" marB="45714" anchor="ctr"/>
                </a:tc>
              </a:tr>
              <a:tr h="260544">
                <a:tc>
                  <a:txBody>
                    <a:bodyPr/>
                    <a:lstStyle/>
                    <a:p>
                      <a:pPr algn="ctr"/>
                      <a:r>
                        <a:rPr lang="en-US" sz="1600" dirty="0" smtClean="0">
                          <a:solidFill>
                            <a:srgbClr val="FF0000"/>
                          </a:solidFill>
                        </a:rPr>
                        <a:t>Halogen</a:t>
                      </a:r>
                      <a:r>
                        <a:rPr lang="en-US" sz="1600" baseline="0" dirty="0" smtClean="0">
                          <a:solidFill>
                            <a:srgbClr val="FF0000"/>
                          </a:solidFill>
                        </a:rPr>
                        <a:t> Chemistry</a:t>
                      </a:r>
                      <a:endParaRPr lang="en-US" sz="1600" dirty="0">
                        <a:solidFill>
                          <a:srgbClr val="FF0000"/>
                        </a:solidFill>
                      </a:endParaRPr>
                    </a:p>
                  </a:txBody>
                  <a:tcPr marT="45714" marB="45714" anchor="ctr"/>
                </a:tc>
                <a:tc>
                  <a:txBody>
                    <a:bodyPr/>
                    <a:lstStyle/>
                    <a:p>
                      <a:pPr algn="ctr"/>
                      <a:r>
                        <a:rPr lang="en-US" sz="1600" dirty="0" smtClean="0"/>
                        <a:t>No</a:t>
                      </a:r>
                      <a:endParaRPr lang="en-US" sz="1600" dirty="0"/>
                    </a:p>
                  </a:txBody>
                  <a:tcPr marT="45714" marB="45714" anchor="ctr"/>
                </a:tc>
                <a:tc>
                  <a:txBody>
                    <a:bodyPr/>
                    <a:lstStyle/>
                    <a:p>
                      <a:pPr algn="ctr"/>
                      <a:r>
                        <a:rPr lang="en-US" sz="1600" dirty="0" smtClean="0"/>
                        <a:t>Yes</a:t>
                      </a:r>
                      <a:endParaRPr lang="en-US" sz="1600" dirty="0"/>
                    </a:p>
                  </a:txBody>
                  <a:tcPr marT="45714" marB="45714" anchor="ctr"/>
                </a:tc>
              </a:tr>
            </a:tbl>
          </a:graphicData>
        </a:graphic>
      </p:graphicFrame>
    </p:spTree>
    <p:extLst>
      <p:ext uri="{BB962C8B-B14F-4D97-AF65-F5344CB8AC3E}">
        <p14:creationId xmlns:p14="http://schemas.microsoft.com/office/powerpoint/2010/main" val="4005173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04800"/>
            <a:ext cx="5791200" cy="914400"/>
          </a:xfrm>
        </p:spPr>
        <p:txBody>
          <a:bodyPr>
            <a:noAutofit/>
          </a:bodyPr>
          <a:lstStyle/>
          <a:p>
            <a:r>
              <a:rPr lang="en-US" sz="2800" dirty="0" smtClean="0"/>
              <a:t>CMAQ Model Sensitivity to </a:t>
            </a:r>
          </a:p>
          <a:p>
            <a:r>
              <a:rPr lang="en-US" sz="2800" dirty="0" smtClean="0"/>
              <a:t>Emission Reductions</a:t>
            </a:r>
            <a:endParaRPr lang="en-US" sz="2800" dirty="0"/>
          </a:p>
        </p:txBody>
      </p:sp>
      <p:sp>
        <p:nvSpPr>
          <p:cNvPr id="3" name="Text Placeholder 2"/>
          <p:cNvSpPr>
            <a:spLocks noGrp="1"/>
          </p:cNvSpPr>
          <p:nvPr>
            <p:ph type="body" sz="quarter" idx="11"/>
          </p:nvPr>
        </p:nvSpPr>
        <p:spPr>
          <a:xfrm>
            <a:off x="152400" y="1447799"/>
            <a:ext cx="8839200" cy="5273675"/>
          </a:xfrm>
        </p:spPr>
        <p:txBody>
          <a:bodyPr>
            <a:normAutofit/>
          </a:bodyPr>
          <a:lstStyle/>
          <a:p>
            <a:r>
              <a:rPr lang="en-US" b="0" dirty="0" smtClean="0"/>
              <a:t>Air Quality models are often used as tools to test emission control strategies</a:t>
            </a:r>
          </a:p>
          <a:p>
            <a:endParaRPr lang="en-US" b="0" dirty="0" smtClean="0"/>
          </a:p>
          <a:p>
            <a:r>
              <a:rPr lang="en-US" b="0" dirty="0" smtClean="0"/>
              <a:t>Previous research has shown that CMAQ tends to underestimate the response to emission reductions</a:t>
            </a:r>
          </a:p>
          <a:p>
            <a:pPr lvl="1"/>
            <a:r>
              <a:rPr lang="en-US" b="0" dirty="0" smtClean="0"/>
              <a:t>i.e. ozone reduction is greater in the real world than simulated by the model</a:t>
            </a:r>
          </a:p>
          <a:p>
            <a:endParaRPr lang="en-US" b="0" dirty="0" smtClean="0"/>
          </a:p>
          <a:p>
            <a:r>
              <a:rPr lang="en-US" b="0" dirty="0" smtClean="0"/>
              <a:t>Test CMAQ response to large cuts in input emissions</a:t>
            </a:r>
          </a:p>
          <a:p>
            <a:pPr lvl="1"/>
            <a:r>
              <a:rPr lang="en-US" b="0" dirty="0" smtClean="0"/>
              <a:t>50% Anthropogenic NOX Cut</a:t>
            </a:r>
          </a:p>
          <a:p>
            <a:pPr lvl="1"/>
            <a:r>
              <a:rPr lang="en-US" b="0" dirty="0" smtClean="0"/>
              <a:t>50% Anthropogenic VOC Cut</a:t>
            </a:r>
          </a:p>
          <a:p>
            <a:pPr lvl="1"/>
            <a:r>
              <a:rPr lang="en-US" b="0" dirty="0" smtClean="0"/>
              <a:t>50% Anthropogenic SOX Cut</a:t>
            </a:r>
          </a:p>
          <a:p>
            <a:endParaRPr lang="en-US" b="0" dirty="0" smtClean="0"/>
          </a:p>
          <a:p>
            <a:r>
              <a:rPr lang="en-US" b="0" dirty="0" smtClean="0"/>
              <a:t>Performed Base and Sensitivity (emission cut) simulations using CMAQv5.0.2 and CMAQv5.1</a:t>
            </a:r>
          </a:p>
          <a:p>
            <a:pPr lvl="1"/>
            <a:r>
              <a:rPr lang="en-US" b="0" dirty="0" smtClean="0"/>
              <a:t>Calculated the RRF for ozone at all non-water sites between the base/sensitivity runs for each version of the model to determine model responsiveness</a:t>
            </a:r>
          </a:p>
          <a:p>
            <a:pPr lvl="1"/>
            <a:r>
              <a:rPr lang="en-US" b="0" dirty="0" smtClean="0"/>
              <a:t>Then compared the RRFs for ozone between each simulation</a:t>
            </a:r>
          </a:p>
          <a:p>
            <a:pPr lvl="1"/>
            <a:r>
              <a:rPr lang="en-US" b="0" dirty="0" smtClean="0"/>
              <a:t>Difference values &gt; 1 indicate CMAQv5.1 is more responsive than v5.0.2 (and vice versa)</a:t>
            </a:r>
          </a:p>
          <a:p>
            <a:pPr lvl="1"/>
            <a:endParaRPr lang="en-US" b="0" dirty="0" smtClean="0"/>
          </a:p>
        </p:txBody>
      </p:sp>
      <p:sp>
        <p:nvSpPr>
          <p:cNvPr id="4" name="Slide Number Placeholder 3"/>
          <p:cNvSpPr>
            <a:spLocks noGrp="1"/>
          </p:cNvSpPr>
          <p:nvPr>
            <p:ph type="sldNum" sz="quarter" idx="13"/>
          </p:nvPr>
        </p:nvSpPr>
        <p:spPr/>
        <p:txBody>
          <a:bodyPr/>
          <a:lstStyle/>
          <a:p>
            <a:fld id="{6D3FAE4D-9488-4B48-8F4A-A56CB5A28AF9}" type="slidenum">
              <a:rPr lang="en-US" smtClean="0"/>
              <a:pPr/>
              <a:t>20</a:t>
            </a:fld>
            <a:endParaRPr lang="en-US" dirty="0"/>
          </a:p>
        </p:txBody>
      </p:sp>
    </p:spTree>
    <p:extLst>
      <p:ext uri="{BB962C8B-B14F-4D97-AF65-F5344CB8AC3E}">
        <p14:creationId xmlns:p14="http://schemas.microsoft.com/office/powerpoint/2010/main" val="786506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69400"/>
            <a:ext cx="5760000" cy="5760000"/>
          </a:xfrm>
          <a:prstGeom prst="rect">
            <a:avLst/>
          </a:prstGeom>
        </p:spPr>
      </p:pic>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21</a:t>
            </a:fld>
            <a:endParaRPr lang="en-US" dirty="0"/>
          </a:p>
        </p:txBody>
      </p:sp>
      <p:sp>
        <p:nvSpPr>
          <p:cNvPr id="4" name="Content Placeholder 2"/>
          <p:cNvSpPr txBox="1">
            <a:spLocks/>
          </p:cNvSpPr>
          <p:nvPr/>
        </p:nvSpPr>
        <p:spPr>
          <a:xfrm>
            <a:off x="5882991" y="990600"/>
            <a:ext cx="3337210" cy="461962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a:spcBef>
                <a:spcPts val="1800"/>
              </a:spcBef>
            </a:pPr>
            <a:r>
              <a:rPr lang="en-US" sz="1600" dirty="0" smtClean="0"/>
              <a:t>Boxplots of differences in “daily RRF” between CMAQv5.0.2 and CMAQv5.1, grouped by average</a:t>
            </a:r>
            <a:r>
              <a:rPr lang="en-US" sz="1600" b="1" i="1" dirty="0" smtClean="0"/>
              <a:t> </a:t>
            </a:r>
            <a:r>
              <a:rPr lang="en-US" sz="1600" dirty="0" smtClean="0"/>
              <a:t>concentration range from the base emission simulations (for a given day and grid cell, use the average of the CMAQ5.0.2 and CMAQv5.1 base emissions simulations to group both the CMAQv5.0.2 and CMAQv5.1 daily RRF)</a:t>
            </a:r>
          </a:p>
          <a:p>
            <a:pPr marL="228600" lvl="1">
              <a:spcBef>
                <a:spcPts val="1800"/>
              </a:spcBef>
            </a:pPr>
            <a:r>
              <a:rPr lang="en-US" sz="1600" dirty="0" smtClean="0"/>
              <a:t>The median differences are generally positive, indicating that </a:t>
            </a:r>
            <a:r>
              <a:rPr lang="en-US" sz="1600" b="1" dirty="0" smtClean="0"/>
              <a:t>CMAQv5.1 is more responsive than CMAQv5.0.2 </a:t>
            </a:r>
            <a:r>
              <a:rPr lang="en-US" sz="1600" dirty="0" smtClean="0"/>
              <a:t>in terms of daily RRF for this </a:t>
            </a:r>
            <a:r>
              <a:rPr lang="en-US" sz="1600" dirty="0" err="1" smtClean="0"/>
              <a:t>NOx</a:t>
            </a:r>
            <a:r>
              <a:rPr lang="en-US" sz="1600" dirty="0" smtClean="0"/>
              <a:t> cut scenario</a:t>
            </a:r>
          </a:p>
          <a:p>
            <a:pPr marL="228600" lvl="1">
              <a:spcBef>
                <a:spcPts val="1800"/>
              </a:spcBef>
            </a:pPr>
            <a:r>
              <a:rPr lang="en-US" sz="1600" dirty="0" smtClean="0"/>
              <a:t>CMAQ has generally been criticized as being under-responsive to emission reductions </a:t>
            </a:r>
            <a:r>
              <a:rPr lang="en-US" sz="1600" dirty="0"/>
              <a:t>(compared to the real-world)</a:t>
            </a:r>
            <a:r>
              <a:rPr lang="en-US" sz="1600" dirty="0" smtClean="0"/>
              <a:t>, so a more responsive model is good</a:t>
            </a:r>
            <a:endParaRPr lang="en-US" sz="2400" dirty="0" smtClean="0"/>
          </a:p>
        </p:txBody>
      </p:sp>
      <p:sp>
        <p:nvSpPr>
          <p:cNvPr id="5" name="Rectangle 4"/>
          <p:cNvSpPr/>
          <p:nvPr/>
        </p:nvSpPr>
        <p:spPr>
          <a:xfrm>
            <a:off x="1143000" y="2362200"/>
            <a:ext cx="1524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05840" y="4590288"/>
            <a:ext cx="304800" cy="116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318578" y="2786390"/>
            <a:ext cx="2743200" cy="523220"/>
          </a:xfrm>
          <a:prstGeom prst="rect">
            <a:avLst/>
          </a:prstGeom>
          <a:noFill/>
        </p:spPr>
        <p:txBody>
          <a:bodyPr wrap="square" rtlCol="0">
            <a:spAutoFit/>
          </a:bodyPr>
          <a:lstStyle/>
          <a:p>
            <a:pPr algn="ctr"/>
            <a:r>
              <a:rPr lang="en-US" sz="1400" dirty="0" smtClean="0">
                <a:solidFill>
                  <a:srgbClr val="FF0000"/>
                </a:solidFill>
              </a:rPr>
              <a:t>CMAQv5.1 </a:t>
            </a:r>
          </a:p>
          <a:p>
            <a:pPr algn="ctr"/>
            <a:r>
              <a:rPr lang="en-US" sz="1400" dirty="0" smtClean="0">
                <a:solidFill>
                  <a:srgbClr val="FF0000"/>
                </a:solidFill>
              </a:rPr>
              <a:t>more responsive</a:t>
            </a:r>
            <a:endParaRPr lang="en-US" sz="1400" dirty="0">
              <a:solidFill>
                <a:srgbClr val="FF0000"/>
              </a:solidFill>
            </a:endParaRPr>
          </a:p>
        </p:txBody>
      </p:sp>
      <p:sp>
        <p:nvSpPr>
          <p:cNvPr id="8" name="TextBox 7"/>
          <p:cNvSpPr txBox="1"/>
          <p:nvPr/>
        </p:nvSpPr>
        <p:spPr>
          <a:xfrm rot="16200000">
            <a:off x="226427" y="4878973"/>
            <a:ext cx="1746768" cy="523220"/>
          </a:xfrm>
          <a:prstGeom prst="rect">
            <a:avLst/>
          </a:prstGeom>
          <a:noFill/>
        </p:spPr>
        <p:txBody>
          <a:bodyPr wrap="square" rtlCol="0">
            <a:spAutoFit/>
          </a:bodyPr>
          <a:lstStyle/>
          <a:p>
            <a:pPr algn="ctr"/>
            <a:r>
              <a:rPr lang="en-US" sz="1400" dirty="0" smtClean="0">
                <a:solidFill>
                  <a:srgbClr val="FF0000"/>
                </a:solidFill>
              </a:rPr>
              <a:t>CMAQv5.0.2 </a:t>
            </a:r>
          </a:p>
          <a:p>
            <a:pPr algn="ctr"/>
            <a:r>
              <a:rPr lang="en-US" sz="1400" dirty="0" smtClean="0">
                <a:solidFill>
                  <a:srgbClr val="FF0000"/>
                </a:solidFill>
              </a:rPr>
              <a:t>more responsive</a:t>
            </a:r>
            <a:endParaRPr lang="en-US" sz="1400" dirty="0">
              <a:solidFill>
                <a:srgbClr val="FF0000"/>
              </a:solidFill>
            </a:endParaRPr>
          </a:p>
        </p:txBody>
      </p:sp>
      <p:sp>
        <p:nvSpPr>
          <p:cNvPr id="9" name="TextBox 8"/>
          <p:cNvSpPr txBox="1"/>
          <p:nvPr/>
        </p:nvSpPr>
        <p:spPr>
          <a:xfrm>
            <a:off x="71845" y="76200"/>
            <a:ext cx="8995955" cy="553998"/>
          </a:xfrm>
          <a:prstGeom prst="rect">
            <a:avLst/>
          </a:prstGeom>
          <a:noFill/>
        </p:spPr>
        <p:txBody>
          <a:bodyPr wrap="square" rtlCol="0">
            <a:spAutoFit/>
          </a:bodyPr>
          <a:lstStyle/>
          <a:p>
            <a:pPr algn="ctr"/>
            <a:r>
              <a:rPr lang="en-US" sz="3000" dirty="0" smtClean="0"/>
              <a:t>Model MDA8 Response to 50% Anthropogenic NO</a:t>
            </a:r>
            <a:r>
              <a:rPr lang="en-US" sz="3000" baseline="-25000" dirty="0" smtClean="0"/>
              <a:t>X</a:t>
            </a:r>
            <a:r>
              <a:rPr lang="en-US" sz="3000" dirty="0" smtClean="0"/>
              <a:t> Cut</a:t>
            </a:r>
            <a:endParaRPr lang="en-US" sz="3000" dirty="0"/>
          </a:p>
        </p:txBody>
      </p:sp>
      <p:sp>
        <p:nvSpPr>
          <p:cNvPr id="10" name="Rectangle 9"/>
          <p:cNvSpPr/>
          <p:nvPr/>
        </p:nvSpPr>
        <p:spPr>
          <a:xfrm>
            <a:off x="760634" y="6172200"/>
            <a:ext cx="5004375" cy="30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6172200"/>
            <a:ext cx="4811077" cy="338554"/>
          </a:xfrm>
          <a:prstGeom prst="rect">
            <a:avLst/>
          </a:prstGeom>
          <a:noFill/>
        </p:spPr>
        <p:txBody>
          <a:bodyPr wrap="square" rtlCol="0">
            <a:spAutoFit/>
          </a:bodyPr>
          <a:lstStyle/>
          <a:p>
            <a:r>
              <a:rPr lang="en-US" sz="1600" dirty="0" smtClean="0"/>
              <a:t>Base Case MDA8 Ozone, Mean of CMAQv5.0.2 and v5.1</a:t>
            </a:r>
            <a:endParaRPr lang="en-US" sz="1600" dirty="0"/>
          </a:p>
        </p:txBody>
      </p:sp>
      <p:sp>
        <p:nvSpPr>
          <p:cNvPr id="12" name="Rectangle 11"/>
          <p:cNvSpPr/>
          <p:nvPr/>
        </p:nvSpPr>
        <p:spPr>
          <a:xfrm rot="16200000">
            <a:off x="-2275765" y="3363035"/>
            <a:ext cx="5004375" cy="30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2186551" y="3322738"/>
            <a:ext cx="4811077" cy="338554"/>
          </a:xfrm>
          <a:prstGeom prst="rect">
            <a:avLst/>
          </a:prstGeom>
          <a:noFill/>
        </p:spPr>
        <p:txBody>
          <a:bodyPr wrap="square" rtlCol="0">
            <a:spAutoFit/>
          </a:bodyPr>
          <a:lstStyle/>
          <a:p>
            <a:r>
              <a:rPr lang="en-US" sz="1600" dirty="0" smtClean="0"/>
              <a:t>Difference in Daily RRF, CMAQv5.0.2 – CMAQv5.1</a:t>
            </a:r>
            <a:endParaRPr lang="en-US" sz="1600" dirty="0"/>
          </a:p>
        </p:txBody>
      </p:sp>
    </p:spTree>
    <p:extLst>
      <p:ext uri="{BB962C8B-B14F-4D97-AF65-F5344CB8AC3E}">
        <p14:creationId xmlns:p14="http://schemas.microsoft.com/office/powerpoint/2010/main" val="547833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0" y="961475"/>
            <a:ext cx="5760000" cy="5760000"/>
          </a:xfrm>
          <a:prstGeom prst="rect">
            <a:avLst/>
          </a:prstGeom>
        </p:spPr>
      </p:pic>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22</a:t>
            </a:fld>
            <a:endParaRPr lang="en-US"/>
          </a:p>
        </p:txBody>
      </p:sp>
      <p:sp>
        <p:nvSpPr>
          <p:cNvPr id="3" name="Content Placeholder 2"/>
          <p:cNvSpPr txBox="1">
            <a:spLocks/>
          </p:cNvSpPr>
          <p:nvPr/>
        </p:nvSpPr>
        <p:spPr>
          <a:xfrm>
            <a:off x="5943600" y="990600"/>
            <a:ext cx="3200400" cy="533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a:spcBef>
                <a:spcPts val="1800"/>
              </a:spcBef>
            </a:pPr>
            <a:r>
              <a:rPr lang="en-US" sz="1600" dirty="0" smtClean="0"/>
              <a:t>Boxplots of differences in “daily RRF” between CMAQv5.0.2 and CMAQv5.1, grouped by average</a:t>
            </a:r>
            <a:r>
              <a:rPr lang="en-US" sz="1600" b="1" i="1" dirty="0" smtClean="0"/>
              <a:t> </a:t>
            </a:r>
            <a:r>
              <a:rPr lang="en-US" sz="1600" dirty="0" smtClean="0"/>
              <a:t>concentration range from the base emission simulations (for a given day and grid cell, use the average of the CMAQv5.0.2 and CMAQv5.1 base emissions simulations to group both the CMAQv5.0.2 and CMAQv5.1 daily RRF)</a:t>
            </a:r>
          </a:p>
          <a:p>
            <a:pPr marL="228600" lvl="1">
              <a:spcBef>
                <a:spcPts val="1800"/>
              </a:spcBef>
            </a:pPr>
            <a:r>
              <a:rPr lang="en-US" sz="1600" dirty="0" smtClean="0"/>
              <a:t>For concentrations between 45 ppb and 75 ppb, the median differences are positive for this VOC cut scenario, indicating that CMAQv5.1 is slightly more responsive in terms of daily RRF</a:t>
            </a:r>
          </a:p>
          <a:p>
            <a:pPr marL="228600" lvl="1">
              <a:spcBef>
                <a:spcPts val="1800"/>
              </a:spcBef>
            </a:pPr>
            <a:r>
              <a:rPr lang="en-US" sz="1600" dirty="0" smtClean="0"/>
              <a:t>The opposite holds true for the highest concentrations</a:t>
            </a:r>
          </a:p>
        </p:txBody>
      </p:sp>
      <p:sp>
        <p:nvSpPr>
          <p:cNvPr id="5" name="Rectangle 4"/>
          <p:cNvSpPr/>
          <p:nvPr/>
        </p:nvSpPr>
        <p:spPr>
          <a:xfrm>
            <a:off x="1066800" y="3505200"/>
            <a:ext cx="3048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1655064"/>
            <a:ext cx="304800" cy="1773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188768" y="2249644"/>
            <a:ext cx="2057401" cy="584775"/>
          </a:xfrm>
          <a:prstGeom prst="rect">
            <a:avLst/>
          </a:prstGeom>
          <a:noFill/>
        </p:spPr>
        <p:txBody>
          <a:bodyPr wrap="square" rtlCol="0">
            <a:spAutoFit/>
          </a:bodyPr>
          <a:lstStyle/>
          <a:p>
            <a:pPr algn="ctr"/>
            <a:r>
              <a:rPr lang="en-US" sz="1600" dirty="0" smtClean="0">
                <a:solidFill>
                  <a:srgbClr val="FF0000"/>
                </a:solidFill>
              </a:rPr>
              <a:t>CMAQv5.1 </a:t>
            </a:r>
          </a:p>
          <a:p>
            <a:pPr algn="ctr"/>
            <a:r>
              <a:rPr lang="en-US" sz="1600" dirty="0" smtClean="0">
                <a:solidFill>
                  <a:srgbClr val="FF0000"/>
                </a:solidFill>
              </a:rPr>
              <a:t>more responsive</a:t>
            </a:r>
            <a:endParaRPr lang="en-US" sz="1600" dirty="0">
              <a:solidFill>
                <a:srgbClr val="FF0000"/>
              </a:solidFill>
            </a:endParaRPr>
          </a:p>
        </p:txBody>
      </p:sp>
      <p:sp>
        <p:nvSpPr>
          <p:cNvPr id="8" name="TextBox 7"/>
          <p:cNvSpPr txBox="1"/>
          <p:nvPr/>
        </p:nvSpPr>
        <p:spPr>
          <a:xfrm rot="16200000">
            <a:off x="39285" y="4403408"/>
            <a:ext cx="2356367" cy="584775"/>
          </a:xfrm>
          <a:prstGeom prst="rect">
            <a:avLst/>
          </a:prstGeom>
          <a:noFill/>
        </p:spPr>
        <p:txBody>
          <a:bodyPr wrap="square" rtlCol="0">
            <a:spAutoFit/>
          </a:bodyPr>
          <a:lstStyle/>
          <a:p>
            <a:pPr algn="ctr"/>
            <a:r>
              <a:rPr lang="en-US" sz="1600" dirty="0" smtClean="0">
                <a:solidFill>
                  <a:srgbClr val="FF0000"/>
                </a:solidFill>
              </a:rPr>
              <a:t>CMAQv5.0.2 </a:t>
            </a:r>
          </a:p>
          <a:p>
            <a:pPr algn="ctr"/>
            <a:r>
              <a:rPr lang="en-US" sz="1600" dirty="0" smtClean="0">
                <a:solidFill>
                  <a:srgbClr val="FF0000"/>
                </a:solidFill>
              </a:rPr>
              <a:t>more responsive</a:t>
            </a:r>
            <a:endParaRPr lang="en-US" sz="1600" dirty="0">
              <a:solidFill>
                <a:srgbClr val="FF0000"/>
              </a:solidFill>
            </a:endParaRPr>
          </a:p>
        </p:txBody>
      </p:sp>
      <p:sp>
        <p:nvSpPr>
          <p:cNvPr id="9" name="TextBox 8"/>
          <p:cNvSpPr txBox="1"/>
          <p:nvPr/>
        </p:nvSpPr>
        <p:spPr>
          <a:xfrm>
            <a:off x="107330" y="76200"/>
            <a:ext cx="8884270" cy="553998"/>
          </a:xfrm>
          <a:prstGeom prst="rect">
            <a:avLst/>
          </a:prstGeom>
          <a:noFill/>
        </p:spPr>
        <p:txBody>
          <a:bodyPr wrap="square" rtlCol="0">
            <a:spAutoFit/>
          </a:bodyPr>
          <a:lstStyle/>
          <a:p>
            <a:pPr algn="ctr"/>
            <a:r>
              <a:rPr lang="en-US" sz="3000" dirty="0" smtClean="0"/>
              <a:t>Model MDA8 Response to 50% Anthropogenic VOC Cut</a:t>
            </a:r>
            <a:endParaRPr lang="en-US" sz="3000" dirty="0"/>
          </a:p>
        </p:txBody>
      </p:sp>
      <p:sp>
        <p:nvSpPr>
          <p:cNvPr id="11" name="Rectangle 10"/>
          <p:cNvSpPr/>
          <p:nvPr/>
        </p:nvSpPr>
        <p:spPr>
          <a:xfrm rot="16200000">
            <a:off x="-2240280" y="3363035"/>
            <a:ext cx="5004375" cy="30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160061" y="3531662"/>
            <a:ext cx="4811077" cy="338554"/>
          </a:xfrm>
          <a:prstGeom prst="rect">
            <a:avLst/>
          </a:prstGeom>
          <a:noFill/>
        </p:spPr>
        <p:txBody>
          <a:bodyPr wrap="square" rtlCol="0">
            <a:spAutoFit/>
          </a:bodyPr>
          <a:lstStyle/>
          <a:p>
            <a:pPr algn="ctr"/>
            <a:r>
              <a:rPr lang="en-US" sz="1600" dirty="0" smtClean="0"/>
              <a:t>Difference in Daily RRF, CMAQv5.0.2 – CMAQv5.1</a:t>
            </a:r>
            <a:endParaRPr lang="en-US" sz="1600" dirty="0"/>
          </a:p>
        </p:txBody>
      </p:sp>
      <p:sp>
        <p:nvSpPr>
          <p:cNvPr id="13" name="Rectangle 12"/>
          <p:cNvSpPr/>
          <p:nvPr/>
        </p:nvSpPr>
        <p:spPr>
          <a:xfrm>
            <a:off x="533400" y="6248400"/>
            <a:ext cx="5004375" cy="30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1523" y="6248400"/>
            <a:ext cx="4811077" cy="338554"/>
          </a:xfrm>
          <a:prstGeom prst="rect">
            <a:avLst/>
          </a:prstGeom>
          <a:noFill/>
        </p:spPr>
        <p:txBody>
          <a:bodyPr wrap="square" rtlCol="0">
            <a:spAutoFit/>
          </a:bodyPr>
          <a:lstStyle/>
          <a:p>
            <a:r>
              <a:rPr lang="en-US" sz="1600" dirty="0" smtClean="0"/>
              <a:t>Base Case MDA8 Ozone, Mean of CMAQv5.0.2 and v5.1</a:t>
            </a:r>
            <a:endParaRPr lang="en-US" sz="1600" dirty="0"/>
          </a:p>
        </p:txBody>
      </p:sp>
    </p:spTree>
    <p:extLst>
      <p:ext uri="{BB962C8B-B14F-4D97-AF65-F5344CB8AC3E}">
        <p14:creationId xmlns:p14="http://schemas.microsoft.com/office/powerpoint/2010/main" val="3136665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0" y="457200"/>
            <a:ext cx="5791200" cy="685800"/>
          </a:xfrm>
        </p:spPr>
        <p:txBody>
          <a:bodyPr/>
          <a:lstStyle/>
          <a:p>
            <a:r>
              <a:rPr lang="en-US" dirty="0" smtClean="0"/>
              <a:t>Summary</a:t>
            </a:r>
            <a:endParaRPr lang="en-US" dirty="0"/>
          </a:p>
        </p:txBody>
      </p:sp>
      <p:sp>
        <p:nvSpPr>
          <p:cNvPr id="4" name="Text Placeholder 3"/>
          <p:cNvSpPr>
            <a:spLocks noGrp="1"/>
          </p:cNvSpPr>
          <p:nvPr>
            <p:ph type="body" sz="quarter" idx="11"/>
          </p:nvPr>
        </p:nvSpPr>
        <p:spPr>
          <a:xfrm>
            <a:off x="152400" y="1371600"/>
            <a:ext cx="8839200" cy="5273675"/>
          </a:xfrm>
        </p:spPr>
        <p:txBody>
          <a:bodyPr>
            <a:noAutofit/>
          </a:bodyPr>
          <a:lstStyle/>
          <a:p>
            <a:r>
              <a:rPr lang="en-US" sz="1100" dirty="0" smtClean="0"/>
              <a:t>Increase in summertime ozone (~2-10 ppb) mixing ratios in CMAQv5.1</a:t>
            </a:r>
          </a:p>
          <a:p>
            <a:pPr lvl="1"/>
            <a:r>
              <a:rPr lang="en-US" sz="1100" b="0" dirty="0" smtClean="0"/>
              <a:t>Largest increase in the eastern United States</a:t>
            </a:r>
          </a:p>
          <a:p>
            <a:pPr lvl="1"/>
            <a:r>
              <a:rPr lang="en-US" sz="1100" b="0" dirty="0" smtClean="0"/>
              <a:t>Result of increased photolysis due to fewer clouds in the model and updates to ACM2 and MOL calc</a:t>
            </a:r>
          </a:p>
          <a:p>
            <a:pPr lvl="1"/>
            <a:r>
              <a:rPr lang="en-US" sz="1100" b="0" dirty="0" smtClean="0"/>
              <a:t>Results in a moderate increase in bias overall</a:t>
            </a:r>
          </a:p>
          <a:p>
            <a:pPr lvl="2"/>
            <a:r>
              <a:rPr lang="en-US" sz="1100" b="0" dirty="0" smtClean="0"/>
              <a:t>bias for mixing ratios above 70 ppb are reduced</a:t>
            </a:r>
          </a:p>
          <a:p>
            <a:pPr lvl="2"/>
            <a:r>
              <a:rPr lang="en-US" sz="1100" b="0" dirty="0" smtClean="0"/>
              <a:t>Consistent may help improve model response to emission control scenarios</a:t>
            </a:r>
          </a:p>
          <a:p>
            <a:pPr lvl="1"/>
            <a:r>
              <a:rPr lang="en-US" sz="1100" b="0" dirty="0" smtClean="0"/>
              <a:t>RMSE and correlation are both improved for ozone in CMAQv5.1 over CMAQv5.0.2</a:t>
            </a:r>
          </a:p>
          <a:p>
            <a:pPr lvl="2"/>
            <a:r>
              <a:rPr lang="en-US" sz="1100" b="0" dirty="0" smtClean="0"/>
              <a:t>may improve usefulness of model in health related studies</a:t>
            </a:r>
          </a:p>
          <a:p>
            <a:endParaRPr lang="en-US" sz="1100" dirty="0" smtClean="0"/>
          </a:p>
          <a:p>
            <a:r>
              <a:rPr lang="en-US" sz="1100" dirty="0" smtClean="0"/>
              <a:t>Moderate increase in summertime PM</a:t>
            </a:r>
            <a:r>
              <a:rPr lang="en-US" sz="1100" baseline="-25000" dirty="0" smtClean="0"/>
              <a:t>2.5</a:t>
            </a:r>
            <a:r>
              <a:rPr lang="en-US" sz="1100" dirty="0" smtClean="0"/>
              <a:t> (~0.5-3 µgm</a:t>
            </a:r>
            <a:r>
              <a:rPr lang="en-US" sz="1100" baseline="30000" dirty="0" smtClean="0"/>
              <a:t>-3</a:t>
            </a:r>
            <a:r>
              <a:rPr lang="en-US" sz="1100" dirty="0" smtClean="0"/>
              <a:t>)</a:t>
            </a:r>
          </a:p>
          <a:p>
            <a:pPr lvl="1"/>
            <a:r>
              <a:rPr lang="en-US" sz="1100" b="0" dirty="0" smtClean="0"/>
              <a:t>Largest increase occurs in the eastern United States</a:t>
            </a:r>
          </a:p>
          <a:p>
            <a:pPr lvl="1"/>
            <a:r>
              <a:rPr lang="en-US" sz="1100" b="0" dirty="0" smtClean="0"/>
              <a:t>Result of increased OH</a:t>
            </a:r>
            <a:r>
              <a:rPr lang="en-US" sz="1100" b="0" baseline="30000" dirty="0" smtClean="0"/>
              <a:t>-</a:t>
            </a:r>
            <a:r>
              <a:rPr lang="en-US" sz="1100" b="0" dirty="0" smtClean="0"/>
              <a:t> radical concentrations and increased SOA from IEPOX and ACM2/MOL updates</a:t>
            </a:r>
          </a:p>
          <a:p>
            <a:pPr lvl="1"/>
            <a:r>
              <a:rPr lang="en-US" sz="1100" b="0" dirty="0" smtClean="0"/>
              <a:t>Results in a moderate decrease in PM</a:t>
            </a:r>
            <a:r>
              <a:rPr lang="en-US" sz="1100" b="0" baseline="-25000" dirty="0" smtClean="0"/>
              <a:t>2.5</a:t>
            </a:r>
            <a:r>
              <a:rPr lang="en-US" sz="1100" b="0" dirty="0" smtClean="0"/>
              <a:t> bias overall, RMSE and correlation both improve as well</a:t>
            </a:r>
          </a:p>
          <a:p>
            <a:pPr lvl="1"/>
            <a:endParaRPr lang="en-US" sz="1100" dirty="0" smtClean="0"/>
          </a:p>
          <a:p>
            <a:r>
              <a:rPr lang="en-US" sz="1100" dirty="0" smtClean="0"/>
              <a:t>Moderate decrease in wintertime PM</a:t>
            </a:r>
            <a:r>
              <a:rPr lang="en-US" sz="1100" baseline="-25000" dirty="0" smtClean="0"/>
              <a:t>2.5</a:t>
            </a:r>
            <a:r>
              <a:rPr lang="en-US" sz="1100" dirty="0" smtClean="0"/>
              <a:t> (1-5 µgm</a:t>
            </a:r>
            <a:r>
              <a:rPr lang="en-US" sz="1100" baseline="30000" dirty="0" smtClean="0"/>
              <a:t>-3</a:t>
            </a:r>
            <a:r>
              <a:rPr lang="en-US" sz="1100" dirty="0" smtClean="0"/>
              <a:t>)</a:t>
            </a:r>
          </a:p>
          <a:p>
            <a:pPr lvl="1"/>
            <a:r>
              <a:rPr lang="en-US" sz="1100" b="0" dirty="0" smtClean="0"/>
              <a:t>Largest decrease in the eastern United States</a:t>
            </a:r>
          </a:p>
          <a:p>
            <a:pPr lvl="1"/>
            <a:r>
              <a:rPr lang="en-US" sz="1100" b="0" dirty="0" smtClean="0"/>
              <a:t>Driven by lower NO</a:t>
            </a:r>
            <a:r>
              <a:rPr lang="en-US" sz="1100" b="0" baseline="-25000" dirty="0" smtClean="0"/>
              <a:t>3</a:t>
            </a:r>
            <a:r>
              <a:rPr lang="en-US" sz="1100" b="0" baseline="30000" dirty="0" smtClean="0"/>
              <a:t>-</a:t>
            </a:r>
            <a:r>
              <a:rPr lang="en-US" sz="1100" b="0" dirty="0" smtClean="0"/>
              <a:t> concentrations </a:t>
            </a:r>
          </a:p>
          <a:p>
            <a:pPr lvl="2"/>
            <a:r>
              <a:rPr lang="en-US" sz="1100" b="0" dirty="0" smtClean="0"/>
              <a:t>ClNO</a:t>
            </a:r>
            <a:r>
              <a:rPr lang="en-US" sz="1100" b="0" baseline="-25000" dirty="0" smtClean="0"/>
              <a:t>2</a:t>
            </a:r>
            <a:r>
              <a:rPr lang="en-US" sz="1100" b="0" dirty="0" smtClean="0"/>
              <a:t> chemistry (lower HNO</a:t>
            </a:r>
            <a:r>
              <a:rPr lang="en-US" sz="1100" b="0" baseline="-25000" dirty="0" smtClean="0"/>
              <a:t>3</a:t>
            </a:r>
            <a:r>
              <a:rPr lang="en-US" sz="1100" b="0" dirty="0" smtClean="0"/>
              <a:t> concentrations at night)</a:t>
            </a:r>
          </a:p>
          <a:p>
            <a:pPr lvl="1"/>
            <a:r>
              <a:rPr lang="en-US" sz="1100" b="0" dirty="0" smtClean="0"/>
              <a:t>Lower primary species concentrations </a:t>
            </a:r>
          </a:p>
          <a:p>
            <a:pPr lvl="2"/>
            <a:r>
              <a:rPr lang="en-US" sz="1100" b="0" dirty="0" smtClean="0"/>
              <a:t>ACM2 updates and MOL fix</a:t>
            </a:r>
          </a:p>
          <a:p>
            <a:pPr lvl="1"/>
            <a:r>
              <a:rPr lang="en-US" sz="1100" b="0" dirty="0" smtClean="0"/>
              <a:t>Results in a lower PM</a:t>
            </a:r>
            <a:r>
              <a:rPr lang="en-US" sz="1100" b="0" baseline="-25000" dirty="0" smtClean="0"/>
              <a:t>2.5</a:t>
            </a:r>
            <a:r>
              <a:rPr lang="en-US" sz="1100" b="0" dirty="0" smtClean="0"/>
              <a:t> bias and RMSE values, and improved correlation values</a:t>
            </a:r>
          </a:p>
          <a:p>
            <a:pPr lvl="1"/>
            <a:endParaRPr lang="en-US" sz="1100" dirty="0" smtClean="0"/>
          </a:p>
          <a:p>
            <a:r>
              <a:rPr lang="en-US" sz="1100" dirty="0" smtClean="0"/>
              <a:t>Model response to changes in emissions</a:t>
            </a:r>
          </a:p>
          <a:p>
            <a:pPr lvl="1"/>
            <a:r>
              <a:rPr lang="en-US" sz="1100" b="0" dirty="0" smtClean="0"/>
              <a:t>increased model response to emission control strategies (studies show CMAQ typically underestimates the response)</a:t>
            </a:r>
          </a:p>
          <a:p>
            <a:pPr lvl="1"/>
            <a:r>
              <a:rPr lang="en-US" sz="1100" b="0" dirty="0" smtClean="0"/>
              <a:t>RRF values to NOX and VOC emissions cuts are larger (more responsive) w/ CMAQv5.1 than CMAQv5.0.211</a:t>
            </a:r>
            <a:endParaRPr lang="en-US" sz="1100" dirty="0"/>
          </a:p>
        </p:txBody>
      </p:sp>
      <p:sp>
        <p:nvSpPr>
          <p:cNvPr id="2" name="Slide Number Placeholder 1"/>
          <p:cNvSpPr>
            <a:spLocks noGrp="1"/>
          </p:cNvSpPr>
          <p:nvPr>
            <p:ph type="sldNum" sz="quarter" idx="13"/>
          </p:nvPr>
        </p:nvSpPr>
        <p:spPr/>
        <p:txBody>
          <a:bodyPr/>
          <a:lstStyle/>
          <a:p>
            <a:pPr>
              <a:defRPr/>
            </a:pPr>
            <a:fld id="{7CB369B3-F360-42D1-A551-9D412511656D}" type="slidenum">
              <a:rPr lang="en-US" smtClean="0"/>
              <a:pPr>
                <a:defRPr/>
              </a:pPr>
              <a:t>23</a:t>
            </a:fld>
            <a:endParaRPr lang="en-US"/>
          </a:p>
        </p:txBody>
      </p:sp>
    </p:spTree>
    <p:extLst>
      <p:ext uri="{BB962C8B-B14F-4D97-AF65-F5344CB8AC3E}">
        <p14:creationId xmlns:p14="http://schemas.microsoft.com/office/powerpoint/2010/main" val="2378940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457200"/>
            <a:ext cx="5791200" cy="685800"/>
          </a:xfrm>
        </p:spPr>
        <p:txBody>
          <a:bodyPr/>
          <a:lstStyle/>
          <a:p>
            <a:r>
              <a:rPr lang="en-US" dirty="0" smtClean="0"/>
              <a:t>Future Work</a:t>
            </a:r>
            <a:endParaRPr lang="en-US" dirty="0"/>
          </a:p>
        </p:txBody>
      </p:sp>
      <p:sp>
        <p:nvSpPr>
          <p:cNvPr id="3" name="Text Placeholder 2"/>
          <p:cNvSpPr>
            <a:spLocks noGrp="1"/>
          </p:cNvSpPr>
          <p:nvPr>
            <p:ph type="body" sz="quarter" idx="11"/>
          </p:nvPr>
        </p:nvSpPr>
        <p:spPr>
          <a:xfrm>
            <a:off x="152400" y="1447800"/>
            <a:ext cx="8839200" cy="5029200"/>
          </a:xfrm>
        </p:spPr>
        <p:txBody>
          <a:bodyPr>
            <a:normAutofit/>
          </a:bodyPr>
          <a:lstStyle/>
          <a:p>
            <a:r>
              <a:rPr lang="en-US" dirty="0" smtClean="0"/>
              <a:t>Complete </a:t>
            </a:r>
            <a:r>
              <a:rPr lang="en-US" dirty="0"/>
              <a:t>annual CMAQv5.1 </a:t>
            </a:r>
            <a:r>
              <a:rPr lang="en-US" dirty="0" smtClean="0"/>
              <a:t>simulation</a:t>
            </a:r>
          </a:p>
          <a:p>
            <a:pPr lvl="1"/>
            <a:r>
              <a:rPr lang="en-US" b="0" dirty="0"/>
              <a:t>f</a:t>
            </a:r>
            <a:r>
              <a:rPr lang="en-US" b="0" dirty="0" smtClean="0"/>
              <a:t>ully test model for all seasons</a:t>
            </a:r>
          </a:p>
          <a:p>
            <a:pPr lvl="1"/>
            <a:endParaRPr lang="en-US" dirty="0" smtClean="0"/>
          </a:p>
          <a:p>
            <a:r>
              <a:rPr lang="en-US" dirty="0" smtClean="0"/>
              <a:t>Test the performance of CMAQv5.1 at fine scales (e.g. 4-km, 2-km and 1-km)</a:t>
            </a:r>
          </a:p>
          <a:p>
            <a:pPr lvl="1"/>
            <a:r>
              <a:rPr lang="en-US" b="0" dirty="0" smtClean="0"/>
              <a:t>DISCOVER-AQ Baltimore campaign in July 2011</a:t>
            </a:r>
          </a:p>
          <a:p>
            <a:pPr lvl="1"/>
            <a:r>
              <a:rPr lang="en-US" b="0" dirty="0" smtClean="0"/>
              <a:t>DISCOVER-AQ San Joaquin Valley campaign in January/February 2013</a:t>
            </a:r>
          </a:p>
          <a:p>
            <a:pPr lvl="1"/>
            <a:endParaRPr lang="en-US" dirty="0" smtClean="0"/>
          </a:p>
          <a:p>
            <a:r>
              <a:rPr lang="en-US" dirty="0" smtClean="0"/>
              <a:t>Perform hemispheric CMAQ simulation using v5.1</a:t>
            </a:r>
          </a:p>
          <a:p>
            <a:pPr lvl="1"/>
            <a:r>
              <a:rPr lang="en-US" b="0" dirty="0" smtClean="0"/>
              <a:t>use results from that simulation as BCs for 12-km CMAQv5.1 simulation</a:t>
            </a:r>
          </a:p>
          <a:p>
            <a:pPr lvl="1"/>
            <a:endParaRPr lang="en-US" b="0" dirty="0"/>
          </a:p>
          <a:p>
            <a:r>
              <a:rPr lang="en-US" dirty="0" smtClean="0"/>
              <a:t>Re-do 2002/2005 CMAQ Dynamic Evaluation Test Case</a:t>
            </a:r>
          </a:p>
          <a:p>
            <a:pPr lvl="1"/>
            <a:r>
              <a:rPr lang="en-US" b="0" dirty="0" smtClean="0"/>
              <a:t>Examine CMAQv5.1 response to “real-world” emission </a:t>
            </a:r>
            <a:r>
              <a:rPr lang="en-US" b="0" dirty="0" smtClean="0"/>
              <a:t>reductions</a:t>
            </a:r>
          </a:p>
          <a:p>
            <a:pPr lvl="1"/>
            <a:endParaRPr lang="en-US" b="0" dirty="0"/>
          </a:p>
          <a:p>
            <a:endParaRPr lang="en-US" b="0" dirty="0" smtClean="0"/>
          </a:p>
          <a:p>
            <a:r>
              <a:rPr lang="en-US" b="0" dirty="0" smtClean="0"/>
              <a:t>Thanks to the AMAD development and evaluation teams!</a:t>
            </a:r>
            <a:endParaRPr lang="en-US" b="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24</a:t>
            </a:fld>
            <a:endParaRPr lang="en-US" dirty="0"/>
          </a:p>
        </p:txBody>
      </p:sp>
    </p:spTree>
    <p:extLst>
      <p:ext uri="{BB962C8B-B14F-4D97-AF65-F5344CB8AC3E}">
        <p14:creationId xmlns:p14="http://schemas.microsoft.com/office/powerpoint/2010/main" val="132071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p:txBody>
          <a:bodyPr>
            <a:normAutofit/>
          </a:bodyPr>
          <a:lstStyle/>
          <a:p>
            <a:r>
              <a:rPr lang="en-US" dirty="0" smtClean="0"/>
              <a:t>Extra Slides</a:t>
            </a:r>
            <a:endParaRPr lang="en-US" dirty="0"/>
          </a:p>
        </p:txBody>
      </p:sp>
      <p:sp>
        <p:nvSpPr>
          <p:cNvPr id="4" name="Slide Number Placeholder 3"/>
          <p:cNvSpPr>
            <a:spLocks noGrp="1"/>
          </p:cNvSpPr>
          <p:nvPr>
            <p:ph type="sldNum" sz="quarter" idx="11"/>
          </p:nvPr>
        </p:nvSpPr>
        <p:spPr/>
        <p:txBody>
          <a:bodyPr/>
          <a:lstStyle/>
          <a:p>
            <a:fld id="{6D3FAE4D-9488-4B48-8F4A-A56CB5A28AF9}" type="slidenum">
              <a:rPr lang="en-US" smtClean="0"/>
              <a:pPr/>
              <a:t>25</a:t>
            </a:fld>
            <a:endParaRPr lang="en-US" dirty="0"/>
          </a:p>
        </p:txBody>
      </p:sp>
    </p:spTree>
    <p:extLst>
      <p:ext uri="{BB962C8B-B14F-4D97-AF65-F5344CB8AC3E}">
        <p14:creationId xmlns:p14="http://schemas.microsoft.com/office/powerpoint/2010/main" val="1370855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457200"/>
            <a:ext cx="6019800" cy="838200"/>
          </a:xfrm>
        </p:spPr>
        <p:txBody>
          <a:bodyPr>
            <a:normAutofit fontScale="55000" lnSpcReduction="20000"/>
          </a:bodyPr>
          <a:lstStyle/>
          <a:p>
            <a:r>
              <a:rPr lang="en-US" sz="3800" dirty="0"/>
              <a:t>Major Emission Differences between emission platforms (CMAQ 5.0.2 vs CMAQ 5.1)</a:t>
            </a:r>
          </a:p>
          <a:p>
            <a:endParaRPr lang="en-US" b="0" dirty="0"/>
          </a:p>
        </p:txBody>
      </p:sp>
      <p:sp>
        <p:nvSpPr>
          <p:cNvPr id="5" name="Text Placeholder 4"/>
          <p:cNvSpPr>
            <a:spLocks noGrp="1"/>
          </p:cNvSpPr>
          <p:nvPr>
            <p:ph type="body" sz="quarter" idx="11"/>
          </p:nvPr>
        </p:nvSpPr>
        <p:spPr/>
        <p:txBody>
          <a:bodyPr>
            <a:normAutofit fontScale="92500" lnSpcReduction="10000"/>
          </a:bodyPr>
          <a:lstStyle/>
          <a:p>
            <a:r>
              <a:rPr lang="en-US" dirty="0"/>
              <a:t>Revisions from States/locals/Tribes for NEI2011 v2 </a:t>
            </a:r>
            <a:endParaRPr lang="en-US" dirty="0" smtClean="0"/>
          </a:p>
          <a:p>
            <a:r>
              <a:rPr lang="en-US" dirty="0" smtClean="0"/>
              <a:t>Oil </a:t>
            </a:r>
            <a:r>
              <a:rPr lang="en-US" dirty="0"/>
              <a:t>and Gas Emissions updated using new Oil/Gas Tool </a:t>
            </a:r>
            <a:endParaRPr lang="en-US" dirty="0" smtClean="0"/>
          </a:p>
          <a:p>
            <a:r>
              <a:rPr lang="en-US" dirty="0" smtClean="0"/>
              <a:t>Residential </a:t>
            </a:r>
            <a:r>
              <a:rPr lang="en-US" dirty="0"/>
              <a:t>Wood Combustion Updates (urban areas) </a:t>
            </a:r>
            <a:endParaRPr lang="en-US" dirty="0" smtClean="0"/>
          </a:p>
          <a:p>
            <a:r>
              <a:rPr lang="en-US" dirty="0" smtClean="0"/>
              <a:t>Ag </a:t>
            </a:r>
            <a:r>
              <a:rPr lang="en-US" dirty="0"/>
              <a:t>Burning Reduced in the Midwest per state input </a:t>
            </a:r>
            <a:endParaRPr lang="en-US" dirty="0" smtClean="0"/>
          </a:p>
          <a:p>
            <a:r>
              <a:rPr lang="en-US" dirty="0" smtClean="0"/>
              <a:t>Redistribution </a:t>
            </a:r>
            <a:r>
              <a:rPr lang="en-US" dirty="0"/>
              <a:t>of Commercial Marine Vessel emissions with new surrogates </a:t>
            </a:r>
            <a:endParaRPr lang="en-US" dirty="0" smtClean="0"/>
          </a:p>
          <a:p>
            <a:r>
              <a:rPr lang="en-US" dirty="0" smtClean="0"/>
              <a:t>Updates </a:t>
            </a:r>
            <a:r>
              <a:rPr lang="en-US" dirty="0"/>
              <a:t>to emissions in Gulf Of Mexico </a:t>
            </a:r>
            <a:endParaRPr lang="en-US" dirty="0" smtClean="0"/>
          </a:p>
          <a:p>
            <a:r>
              <a:rPr lang="en-US" dirty="0" smtClean="0"/>
              <a:t>Mobile </a:t>
            </a:r>
            <a:r>
              <a:rPr lang="en-US" dirty="0"/>
              <a:t>Sources: </a:t>
            </a:r>
            <a:endParaRPr lang="en-US" dirty="0" smtClean="0"/>
          </a:p>
          <a:p>
            <a:pPr lvl="1"/>
            <a:r>
              <a:rPr lang="en-US" dirty="0" smtClean="0"/>
              <a:t>MOVES2014 includes:</a:t>
            </a:r>
          </a:p>
          <a:p>
            <a:pPr lvl="2"/>
            <a:r>
              <a:rPr lang="en-US" dirty="0" smtClean="0"/>
              <a:t>on-network</a:t>
            </a:r>
            <a:r>
              <a:rPr lang="en-US" dirty="0"/>
              <a:t>, off-network(fuel venting, extended idling, </a:t>
            </a:r>
            <a:r>
              <a:rPr lang="en-US" dirty="0" smtClean="0"/>
              <a:t>non-vented/non </a:t>
            </a:r>
            <a:r>
              <a:rPr lang="en-US" dirty="0"/>
              <a:t>extended idle (parking) (rate per vehicle</a:t>
            </a:r>
            <a:r>
              <a:rPr lang="en-US" dirty="0" smtClean="0"/>
              <a:t>)</a:t>
            </a:r>
          </a:p>
          <a:p>
            <a:pPr lvl="2"/>
            <a:r>
              <a:rPr lang="en-US" dirty="0" smtClean="0"/>
              <a:t>additional </a:t>
            </a:r>
            <a:r>
              <a:rPr lang="en-US" dirty="0"/>
              <a:t>representative counties(284 vs 163</a:t>
            </a:r>
            <a:r>
              <a:rPr lang="en-US" dirty="0" smtClean="0"/>
              <a:t>)</a:t>
            </a:r>
          </a:p>
          <a:p>
            <a:pPr lvl="2"/>
            <a:r>
              <a:rPr lang="en-US" dirty="0" smtClean="0"/>
              <a:t>built-in </a:t>
            </a:r>
            <a:r>
              <a:rPr lang="en-US" dirty="0"/>
              <a:t>speciation in </a:t>
            </a:r>
            <a:r>
              <a:rPr lang="en-US" dirty="0" smtClean="0"/>
              <a:t>MOVES</a:t>
            </a:r>
          </a:p>
          <a:p>
            <a:pPr lvl="2"/>
            <a:r>
              <a:rPr lang="en-US" dirty="0" smtClean="0"/>
              <a:t>re-mapping </a:t>
            </a:r>
            <a:r>
              <a:rPr lang="en-US" dirty="0"/>
              <a:t>of SCC codes to match </a:t>
            </a:r>
            <a:r>
              <a:rPr lang="en-US" dirty="0" smtClean="0"/>
              <a:t>MOVES</a:t>
            </a:r>
          </a:p>
          <a:p>
            <a:pPr lvl="2"/>
            <a:r>
              <a:rPr lang="en-US" dirty="0" smtClean="0"/>
              <a:t>vehicle </a:t>
            </a:r>
            <a:r>
              <a:rPr lang="en-US" dirty="0"/>
              <a:t>profiles updated based on 2012 VTRIS data </a:t>
            </a:r>
            <a:endParaRPr lang="en-US" dirty="0" smtClean="0"/>
          </a:p>
          <a:p>
            <a:r>
              <a:rPr lang="en-US" dirty="0" smtClean="0"/>
              <a:t>Canada </a:t>
            </a:r>
            <a:r>
              <a:rPr lang="en-US" dirty="0"/>
              <a:t>2010 emissions with updated spatial surrogates </a:t>
            </a:r>
            <a:endParaRPr lang="en-US" dirty="0" smtClean="0"/>
          </a:p>
          <a:p>
            <a:r>
              <a:rPr lang="en-US" dirty="0" smtClean="0"/>
              <a:t>Mexico </a:t>
            </a:r>
            <a:r>
              <a:rPr lang="en-US" dirty="0"/>
              <a:t>2008 emission inventory (not 1999 inventory projected as previous emission platform)</a:t>
            </a:r>
          </a:p>
          <a:p>
            <a:endParaRPr lang="en-US" dirty="0"/>
          </a:p>
        </p:txBody>
      </p:sp>
      <p:sp>
        <p:nvSpPr>
          <p:cNvPr id="3" name="Slide Number Placeholder 2"/>
          <p:cNvSpPr>
            <a:spLocks noGrp="1"/>
          </p:cNvSpPr>
          <p:nvPr>
            <p:ph type="sldNum" sz="quarter" idx="13"/>
          </p:nvPr>
        </p:nvSpPr>
        <p:spPr/>
        <p:txBody>
          <a:bodyPr/>
          <a:lstStyle/>
          <a:p>
            <a:fld id="{6D3FAE4D-9488-4B48-8F4A-A56CB5A28AF9}" type="slidenum">
              <a:rPr lang="en-US" smtClean="0"/>
              <a:pPr/>
              <a:t>26</a:t>
            </a:fld>
            <a:endParaRPr lang="en-US" dirty="0"/>
          </a:p>
        </p:txBody>
      </p:sp>
    </p:spTree>
    <p:extLst>
      <p:ext uri="{BB962C8B-B14F-4D97-AF65-F5344CB8AC3E}">
        <p14:creationId xmlns:p14="http://schemas.microsoft.com/office/powerpoint/2010/main" val="3898151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48000" y="457200"/>
            <a:ext cx="5791200" cy="685800"/>
          </a:xfrm>
        </p:spPr>
        <p:txBody>
          <a:bodyPr/>
          <a:lstStyle/>
          <a:p>
            <a:r>
              <a:rPr lang="en-US" dirty="0" smtClean="0"/>
              <a:t>CMAQv5.1 Major Updates</a:t>
            </a:r>
            <a:endParaRPr lang="en-US" dirty="0"/>
          </a:p>
        </p:txBody>
      </p:sp>
      <p:sp>
        <p:nvSpPr>
          <p:cNvPr id="7" name="Text Placeholder 6"/>
          <p:cNvSpPr>
            <a:spLocks noGrp="1"/>
          </p:cNvSpPr>
          <p:nvPr>
            <p:ph type="body" sz="quarter" idx="11"/>
          </p:nvPr>
        </p:nvSpPr>
        <p:spPr>
          <a:xfrm>
            <a:off x="152400" y="1371600"/>
            <a:ext cx="8839200" cy="5181600"/>
          </a:xfrm>
        </p:spPr>
        <p:txBody>
          <a:bodyPr>
            <a:normAutofit fontScale="25000" lnSpcReduction="20000"/>
          </a:bodyPr>
          <a:lstStyle/>
          <a:p>
            <a:pPr marL="0" indent="0">
              <a:buNone/>
            </a:pPr>
            <a:r>
              <a:rPr lang="en-US" sz="4800" dirty="0"/>
              <a:t>Cloud and Aerosol Microphysics</a:t>
            </a:r>
          </a:p>
          <a:p>
            <a:pPr lvl="0">
              <a:lnSpc>
                <a:spcPct val="120000"/>
              </a:lnSpc>
              <a:spcBef>
                <a:spcPts val="600"/>
              </a:spcBef>
              <a:spcAft>
                <a:spcPts val="0"/>
              </a:spcAft>
            </a:pPr>
            <a:r>
              <a:rPr lang="en-US" sz="3600" b="0" dirty="0"/>
              <a:t>Nucleation parameterization</a:t>
            </a:r>
          </a:p>
          <a:p>
            <a:pPr lvl="1">
              <a:lnSpc>
                <a:spcPct val="120000"/>
              </a:lnSpc>
            </a:pPr>
            <a:r>
              <a:rPr lang="en-US" sz="3600" b="0" dirty="0"/>
              <a:t>updated nucleation to correct errors in </a:t>
            </a:r>
            <a:r>
              <a:rPr lang="en-US" sz="3600" b="0" dirty="0" err="1"/>
              <a:t>Kulmala</a:t>
            </a:r>
            <a:r>
              <a:rPr lang="en-US" sz="3600" b="0" dirty="0"/>
              <a:t> et al.</a:t>
            </a:r>
            <a:r>
              <a:rPr lang="en-US" sz="3600" b="0" baseline="30000" dirty="0"/>
              <a:t>5</a:t>
            </a:r>
            <a:r>
              <a:rPr lang="en-US" sz="3600" b="0" dirty="0"/>
              <a:t>  and to be consistent with </a:t>
            </a:r>
            <a:r>
              <a:rPr lang="en-US" sz="3600" b="0" dirty="0" err="1"/>
              <a:t>Vehkamaki</a:t>
            </a:r>
            <a:r>
              <a:rPr lang="en-US" sz="3600" b="0" dirty="0"/>
              <a:t> et al.</a:t>
            </a:r>
            <a:r>
              <a:rPr lang="en-US" sz="3600" b="0" baseline="30000" dirty="0"/>
              <a:t>6</a:t>
            </a:r>
            <a:r>
              <a:rPr lang="en-US" sz="3600" b="0" dirty="0"/>
              <a:t> </a:t>
            </a:r>
          </a:p>
          <a:p>
            <a:pPr lvl="2">
              <a:lnSpc>
                <a:spcPct val="120000"/>
              </a:lnSpc>
            </a:pPr>
            <a:r>
              <a:rPr lang="en-US" sz="3600" b="0" dirty="0"/>
              <a:t>should increase nucleation, but impact is generally small</a:t>
            </a:r>
          </a:p>
          <a:p>
            <a:pPr lvl="1">
              <a:lnSpc>
                <a:spcPct val="120000"/>
              </a:lnSpc>
            </a:pPr>
            <a:r>
              <a:rPr lang="en-US" sz="3600" b="0" dirty="0"/>
              <a:t>updated modal size fractions for PM emissions based on Elleman and Covert</a:t>
            </a:r>
            <a:r>
              <a:rPr lang="en-US" sz="3600" b="0" baseline="30000" dirty="0"/>
              <a:t>6</a:t>
            </a:r>
            <a:r>
              <a:rPr lang="en-US" sz="3600" b="0" dirty="0"/>
              <a:t> </a:t>
            </a:r>
          </a:p>
          <a:p>
            <a:pPr lvl="2">
              <a:lnSpc>
                <a:spcPct val="120000"/>
              </a:lnSpc>
            </a:pPr>
            <a:r>
              <a:rPr lang="en-US" sz="3600" b="0" dirty="0"/>
              <a:t>generally results in a small increase in PM</a:t>
            </a:r>
            <a:r>
              <a:rPr lang="en-US" sz="3600" b="0" baseline="-25000" dirty="0"/>
              <a:t>2.5</a:t>
            </a:r>
            <a:r>
              <a:rPr lang="en-US" sz="3600" b="0" dirty="0"/>
              <a:t> mass on </a:t>
            </a:r>
            <a:r>
              <a:rPr lang="en-US" sz="3600" b="0" dirty="0" smtClean="0"/>
              <a:t>average</a:t>
            </a:r>
          </a:p>
          <a:p>
            <a:pPr lvl="0">
              <a:lnSpc>
                <a:spcPct val="120000"/>
              </a:lnSpc>
              <a:spcBef>
                <a:spcPts val="600"/>
              </a:spcBef>
              <a:spcAft>
                <a:spcPts val="0"/>
              </a:spcAft>
            </a:pPr>
            <a:r>
              <a:rPr lang="en-US" sz="3600" dirty="0" smtClean="0"/>
              <a:t>Added </a:t>
            </a:r>
            <a:r>
              <a:rPr lang="en-US" sz="3600" dirty="0"/>
              <a:t>gravitational settling from upper layers</a:t>
            </a:r>
          </a:p>
          <a:p>
            <a:pPr lvl="1">
              <a:lnSpc>
                <a:spcPct val="120000"/>
              </a:lnSpc>
            </a:pPr>
            <a:r>
              <a:rPr lang="en-US" sz="3600" dirty="0"/>
              <a:t>results in additional fine and coarse (mostly coarse) mass in the surface layer</a:t>
            </a:r>
          </a:p>
          <a:p>
            <a:pPr lvl="1">
              <a:lnSpc>
                <a:spcPct val="120000"/>
              </a:lnSpc>
            </a:pPr>
            <a:r>
              <a:rPr lang="en-US" sz="3600" dirty="0"/>
              <a:t>should also result in small increase in coarse PM dry </a:t>
            </a:r>
            <a:r>
              <a:rPr lang="en-US" sz="3600" dirty="0" smtClean="0"/>
              <a:t>deposition</a:t>
            </a:r>
          </a:p>
          <a:p>
            <a:pPr marL="0" indent="0">
              <a:lnSpc>
                <a:spcPct val="120000"/>
              </a:lnSpc>
              <a:buNone/>
            </a:pPr>
            <a:endParaRPr lang="en-US" dirty="0" smtClean="0"/>
          </a:p>
          <a:p>
            <a:pPr marL="0" indent="0">
              <a:lnSpc>
                <a:spcPct val="120000"/>
              </a:lnSpc>
              <a:buNone/>
            </a:pPr>
            <a:r>
              <a:rPr lang="en-US" sz="4800" dirty="0" smtClean="0"/>
              <a:t>Emissions/Land </a:t>
            </a:r>
            <a:r>
              <a:rPr lang="en-US" sz="4800" dirty="0"/>
              <a:t>Surface </a:t>
            </a:r>
          </a:p>
          <a:p>
            <a:pPr lvl="0">
              <a:lnSpc>
                <a:spcPct val="120000"/>
              </a:lnSpc>
              <a:spcBef>
                <a:spcPts val="600"/>
              </a:spcBef>
              <a:spcAft>
                <a:spcPts val="0"/>
              </a:spcAft>
            </a:pPr>
            <a:r>
              <a:rPr lang="en-US" sz="3600" b="0" dirty="0"/>
              <a:t>Updated the sea spray aerosol emissions</a:t>
            </a:r>
          </a:p>
          <a:p>
            <a:pPr lvl="1">
              <a:lnSpc>
                <a:spcPct val="120000"/>
              </a:lnSpc>
            </a:pPr>
            <a:r>
              <a:rPr lang="en-US" sz="3600" b="0" dirty="0"/>
              <a:t>updated emission algorithms to be based on sea surface temperature dependence</a:t>
            </a:r>
          </a:p>
          <a:p>
            <a:pPr lvl="1">
              <a:lnSpc>
                <a:spcPct val="120000"/>
              </a:lnSpc>
            </a:pPr>
            <a:r>
              <a:rPr lang="en-US" sz="3600" b="0" dirty="0"/>
              <a:t>changed aerosol size distribution</a:t>
            </a:r>
          </a:p>
          <a:p>
            <a:pPr lvl="1">
              <a:lnSpc>
                <a:spcPct val="120000"/>
              </a:lnSpc>
            </a:pPr>
            <a:r>
              <a:rPr lang="en-US" sz="3600" b="0" dirty="0"/>
              <a:t>revised the surf zone emissions</a:t>
            </a:r>
          </a:p>
          <a:p>
            <a:pPr lvl="2">
              <a:lnSpc>
                <a:spcPct val="120000"/>
              </a:lnSpc>
            </a:pPr>
            <a:r>
              <a:rPr lang="en-US" sz="3600" b="0" dirty="0"/>
              <a:t>Collectively these changes increase coarse mode sea salt concentrations near tropical waters, reduce concentrations near polar waters and the surf zone, and increase accumulation mode sea salt for all open ocean and coastal </a:t>
            </a:r>
            <a:r>
              <a:rPr lang="en-US" sz="3600" b="0" dirty="0" smtClean="0"/>
              <a:t>regions</a:t>
            </a:r>
          </a:p>
          <a:p>
            <a:pPr lvl="0">
              <a:lnSpc>
                <a:spcPct val="120000"/>
              </a:lnSpc>
              <a:spcBef>
                <a:spcPts val="600"/>
              </a:spcBef>
              <a:spcAft>
                <a:spcPts val="0"/>
              </a:spcAft>
            </a:pPr>
            <a:r>
              <a:rPr lang="en-US" sz="3600" b="0" dirty="0" smtClean="0"/>
              <a:t>Updated </a:t>
            </a:r>
            <a:r>
              <a:rPr lang="en-US" sz="3600" b="0" dirty="0"/>
              <a:t>the in-line and off-line Biogenic Emissions Inventory System (</a:t>
            </a:r>
            <a:r>
              <a:rPr lang="en-US" sz="3600" b="0" dirty="0" smtClean="0"/>
              <a:t>BEIS)</a:t>
            </a:r>
          </a:p>
          <a:p>
            <a:pPr lvl="1">
              <a:lnSpc>
                <a:spcPct val="120000"/>
              </a:lnSpc>
            </a:pPr>
            <a:r>
              <a:rPr lang="en-US" sz="3600" b="0" dirty="0" smtClean="0"/>
              <a:t>added two-layer canopy model</a:t>
            </a:r>
          </a:p>
          <a:p>
            <a:pPr lvl="1">
              <a:lnSpc>
                <a:spcPct val="120000"/>
              </a:lnSpc>
            </a:pPr>
            <a:r>
              <a:rPr lang="en-US" sz="3600" b="0" dirty="0" smtClean="0"/>
              <a:t>updated </a:t>
            </a:r>
            <a:r>
              <a:rPr lang="en-US" sz="3600" b="0" dirty="0"/>
              <a:t>leaf temperature algorithms</a:t>
            </a:r>
          </a:p>
          <a:p>
            <a:pPr lvl="1">
              <a:lnSpc>
                <a:spcPct val="120000"/>
              </a:lnSpc>
            </a:pPr>
            <a:r>
              <a:rPr lang="en-US" sz="3600" b="0" dirty="0"/>
              <a:t>included dynamic leaf area index (LAI) calculation </a:t>
            </a:r>
          </a:p>
          <a:p>
            <a:pPr lvl="1">
              <a:lnSpc>
                <a:spcPct val="120000"/>
              </a:lnSpc>
            </a:pPr>
            <a:r>
              <a:rPr lang="en-US" sz="3600" b="0" dirty="0"/>
              <a:t>temperature and solar radiation history now based on emissions</a:t>
            </a:r>
          </a:p>
          <a:p>
            <a:pPr lvl="2">
              <a:lnSpc>
                <a:spcPct val="120000"/>
              </a:lnSpc>
            </a:pPr>
            <a:r>
              <a:rPr lang="en-US" sz="3600" b="0" dirty="0"/>
              <a:t>cumulative impact of all these changes is lower isoprene emissions during morning/evening hours and higher emissions during the day (net increase in isoprene of approximately 7%)</a:t>
            </a:r>
          </a:p>
          <a:p>
            <a:pPr lvl="1">
              <a:lnSpc>
                <a:spcPct val="120000"/>
              </a:lnSpc>
            </a:pPr>
            <a:r>
              <a:rPr lang="en-US" sz="3600" b="0" dirty="0"/>
              <a:t>updated the Biogenic Emissions Land-cover Database (BELD) and emission factors</a:t>
            </a:r>
          </a:p>
          <a:p>
            <a:pPr lvl="2">
              <a:lnSpc>
                <a:spcPct val="120000"/>
              </a:lnSpc>
            </a:pPr>
            <a:r>
              <a:rPr lang="en-US" sz="3600" b="0" dirty="0"/>
              <a:t>reduced biogenic VOC emissions resulting in more spatial </a:t>
            </a:r>
            <a:r>
              <a:rPr lang="en-US" sz="3600" b="0" dirty="0" smtClean="0"/>
              <a:t>heterogeneity</a:t>
            </a:r>
          </a:p>
          <a:p>
            <a:pPr lvl="0">
              <a:lnSpc>
                <a:spcPct val="120000"/>
              </a:lnSpc>
              <a:spcBef>
                <a:spcPts val="600"/>
              </a:spcBef>
              <a:spcAft>
                <a:spcPts val="0"/>
              </a:spcAft>
            </a:pPr>
            <a:r>
              <a:rPr lang="en-US" sz="3600" b="0" dirty="0" smtClean="0"/>
              <a:t>Revisions </a:t>
            </a:r>
            <a:r>
              <a:rPr lang="en-US" sz="3600" b="0" dirty="0"/>
              <a:t>to bidirectional exchange</a:t>
            </a:r>
          </a:p>
          <a:p>
            <a:pPr lvl="1">
              <a:lnSpc>
                <a:spcPct val="120000"/>
              </a:lnSpc>
            </a:pPr>
            <a:r>
              <a:rPr lang="en-US" sz="3600" b="0" dirty="0"/>
              <a:t>bidirectional Soil NO option - connects the </a:t>
            </a:r>
            <a:r>
              <a:rPr lang="en-US" sz="3600" b="0" dirty="0" err="1"/>
              <a:t>Yienger</a:t>
            </a:r>
            <a:r>
              <a:rPr lang="en-US" sz="3600" b="0" dirty="0"/>
              <a:t> and Levy algorithms to the Environmental Policy Integrated Climate (EPIC) soil nitrogen and </a:t>
            </a:r>
            <a:r>
              <a:rPr lang="en-US" sz="3600" b="0" dirty="0" smtClean="0"/>
              <a:t>deposition</a:t>
            </a:r>
          </a:p>
          <a:p>
            <a:pPr lvl="0">
              <a:lnSpc>
                <a:spcPct val="120000"/>
              </a:lnSpc>
              <a:spcBef>
                <a:spcPts val="600"/>
              </a:spcBef>
              <a:spcAft>
                <a:spcPts val="0"/>
              </a:spcAft>
            </a:pPr>
            <a:r>
              <a:rPr lang="en-US" sz="3600" b="0" dirty="0" smtClean="0"/>
              <a:t>Revisions </a:t>
            </a:r>
            <a:r>
              <a:rPr lang="en-US" sz="3600" b="0" dirty="0"/>
              <a:t>to dry deposition</a:t>
            </a:r>
          </a:p>
          <a:p>
            <a:pPr>
              <a:lnSpc>
                <a:spcPct val="120000"/>
              </a:lnSpc>
              <a:spcBef>
                <a:spcPts val="600"/>
              </a:spcBef>
              <a:spcAft>
                <a:spcPts val="0"/>
              </a:spcAft>
            </a:pPr>
            <a:r>
              <a:rPr lang="en-US" sz="3600" b="0" dirty="0" smtClean="0"/>
              <a:t>More </a:t>
            </a:r>
            <a:r>
              <a:rPr lang="en-US" sz="3600" b="0" dirty="0"/>
              <a:t>explicit treatment of organic nitrogen deposition species and revisions to the Henry's Law constant </a:t>
            </a:r>
          </a:p>
          <a:p>
            <a:endParaRPr lang="en-US" dirty="0"/>
          </a:p>
        </p:txBody>
      </p:sp>
      <p:sp>
        <p:nvSpPr>
          <p:cNvPr id="3" name="Slide Number Placeholder 2"/>
          <p:cNvSpPr>
            <a:spLocks noGrp="1"/>
          </p:cNvSpPr>
          <p:nvPr>
            <p:ph type="sldNum" sz="quarter" idx="13"/>
          </p:nvPr>
        </p:nvSpPr>
        <p:spPr/>
        <p:txBody>
          <a:bodyPr/>
          <a:lstStyle/>
          <a:p>
            <a:fld id="{6D3FAE4D-9488-4B48-8F4A-A56CB5A28AF9}" type="slidenum">
              <a:rPr lang="en-US" smtClean="0"/>
              <a:pPr/>
              <a:t>27</a:t>
            </a:fld>
            <a:endParaRPr lang="en-US" dirty="0"/>
          </a:p>
        </p:txBody>
      </p:sp>
    </p:spTree>
    <p:extLst>
      <p:ext uri="{BB962C8B-B14F-4D97-AF65-F5344CB8AC3E}">
        <p14:creationId xmlns:p14="http://schemas.microsoft.com/office/powerpoint/2010/main" val="3862854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533400"/>
            <a:ext cx="5791200" cy="685800"/>
          </a:xfrm>
        </p:spPr>
        <p:txBody>
          <a:bodyPr>
            <a:normAutofit fontScale="85000" lnSpcReduction="10000"/>
          </a:bodyPr>
          <a:lstStyle/>
          <a:p>
            <a:r>
              <a:rPr lang="en-US" dirty="0" smtClean="0"/>
              <a:t>CMAQv5.1 Major Updates (Cont.)</a:t>
            </a:r>
            <a:endParaRPr lang="en-US" dirty="0"/>
          </a:p>
        </p:txBody>
      </p:sp>
      <p:sp>
        <p:nvSpPr>
          <p:cNvPr id="3" name="Text Placeholder 2"/>
          <p:cNvSpPr>
            <a:spLocks noGrp="1"/>
          </p:cNvSpPr>
          <p:nvPr>
            <p:ph type="body" sz="quarter" idx="11"/>
          </p:nvPr>
        </p:nvSpPr>
        <p:spPr>
          <a:xfrm>
            <a:off x="152400" y="1371600"/>
            <a:ext cx="8839200" cy="4876800"/>
          </a:xfrm>
        </p:spPr>
        <p:txBody>
          <a:bodyPr>
            <a:noAutofit/>
          </a:bodyPr>
          <a:lstStyle/>
          <a:p>
            <a:pPr marL="0" indent="0">
              <a:spcBef>
                <a:spcPts val="0"/>
              </a:spcBef>
              <a:buNone/>
            </a:pPr>
            <a:r>
              <a:rPr lang="en-US" sz="1200" dirty="0"/>
              <a:t>Chemistry</a:t>
            </a:r>
          </a:p>
          <a:p>
            <a:pPr lvl="0">
              <a:spcBef>
                <a:spcPts val="0"/>
              </a:spcBef>
              <a:spcAft>
                <a:spcPts val="0"/>
              </a:spcAft>
            </a:pPr>
            <a:r>
              <a:rPr lang="en-US" sz="900" b="0" dirty="0"/>
              <a:t>Updated the Carbon Bond 05 (CB05) chemical mechanism (included as </a:t>
            </a:r>
            <a:r>
              <a:rPr lang="en-US" sz="900" b="0" dirty="0" smtClean="0"/>
              <a:t>CB05v51</a:t>
            </a:r>
            <a:r>
              <a:rPr lang="en-US" sz="900" b="0" dirty="0"/>
              <a:t>; CB6 not available at this time)</a:t>
            </a:r>
          </a:p>
          <a:p>
            <a:pPr lvl="1">
              <a:spcBef>
                <a:spcPts val="0"/>
              </a:spcBef>
            </a:pPr>
            <a:r>
              <a:rPr lang="en-US" sz="900" b="0" dirty="0"/>
              <a:t>improved representation of organic nitrogen reaction rates, solubility, and products</a:t>
            </a:r>
          </a:p>
          <a:p>
            <a:pPr lvl="1">
              <a:spcBef>
                <a:spcPts val="0"/>
              </a:spcBef>
            </a:pPr>
            <a:r>
              <a:rPr lang="en-US" sz="900" b="0" dirty="0"/>
              <a:t>updated PAN-type compound rates</a:t>
            </a:r>
          </a:p>
          <a:p>
            <a:pPr lvl="1">
              <a:spcBef>
                <a:spcPts val="0"/>
              </a:spcBef>
            </a:pPr>
            <a:r>
              <a:rPr lang="en-US" sz="900" b="0" dirty="0"/>
              <a:t>added explicit acrolein and naphthalene species</a:t>
            </a:r>
          </a:p>
          <a:p>
            <a:pPr lvl="0">
              <a:spcBef>
                <a:spcPts val="600"/>
              </a:spcBef>
              <a:spcAft>
                <a:spcPts val="0"/>
              </a:spcAft>
            </a:pPr>
            <a:r>
              <a:rPr lang="en-US" sz="900" b="0" dirty="0"/>
              <a:t>Added secondary organic aerosols (SOA) from Polycyclic Aromatic Hydrocarbons (PAHs) and alkanes</a:t>
            </a:r>
          </a:p>
          <a:p>
            <a:pPr lvl="1">
              <a:spcBef>
                <a:spcPts val="0"/>
              </a:spcBef>
            </a:pPr>
            <a:r>
              <a:rPr lang="en-US" sz="900" b="0" dirty="0"/>
              <a:t>adds additional SOA of less than 0.1 µgm</a:t>
            </a:r>
            <a:r>
              <a:rPr lang="en-US" sz="900" b="0" baseline="30000" dirty="0"/>
              <a:t>-3</a:t>
            </a:r>
            <a:endParaRPr lang="en-US" sz="900" b="0" dirty="0"/>
          </a:p>
          <a:p>
            <a:pPr lvl="0">
              <a:spcBef>
                <a:spcPts val="600"/>
              </a:spcBef>
              <a:spcAft>
                <a:spcPts val="0"/>
              </a:spcAft>
            </a:pPr>
            <a:r>
              <a:rPr lang="en-US" sz="900" dirty="0"/>
              <a:t>Added SOA from isoprene </a:t>
            </a:r>
            <a:r>
              <a:rPr lang="en-US" sz="900" dirty="0" err="1"/>
              <a:t>epoxydiols</a:t>
            </a:r>
            <a:r>
              <a:rPr lang="en-US" sz="900" dirty="0"/>
              <a:t> (</a:t>
            </a:r>
            <a:r>
              <a:rPr lang="en-US" sz="900" dirty="0" smtClean="0"/>
              <a:t>IEPOX)</a:t>
            </a:r>
          </a:p>
          <a:p>
            <a:pPr lvl="1">
              <a:spcBef>
                <a:spcPts val="0"/>
              </a:spcBef>
            </a:pPr>
            <a:r>
              <a:rPr lang="en-US" sz="900" dirty="0" smtClean="0"/>
              <a:t>adds </a:t>
            </a:r>
            <a:r>
              <a:rPr lang="en-US" sz="900" dirty="0"/>
              <a:t>approximately 1 µgm</a:t>
            </a:r>
            <a:r>
              <a:rPr lang="en-US" sz="900" baseline="30000" dirty="0"/>
              <a:t>-3</a:t>
            </a:r>
            <a:r>
              <a:rPr lang="en-US" sz="900" dirty="0"/>
              <a:t> of IEPOX SOA in the Southeast</a:t>
            </a:r>
          </a:p>
          <a:p>
            <a:pPr lvl="0">
              <a:spcBef>
                <a:spcPts val="600"/>
              </a:spcBef>
              <a:spcAft>
                <a:spcPts val="0"/>
              </a:spcAft>
            </a:pPr>
            <a:r>
              <a:rPr lang="en-US" sz="900" dirty="0"/>
              <a:t>Added SOA from isoprene+NO</a:t>
            </a:r>
            <a:r>
              <a:rPr lang="en-US" sz="900" baseline="-25000" dirty="0"/>
              <a:t>3</a:t>
            </a:r>
            <a:endParaRPr lang="en-US" sz="900" dirty="0"/>
          </a:p>
          <a:p>
            <a:pPr lvl="1">
              <a:spcBef>
                <a:spcPts val="0"/>
              </a:spcBef>
            </a:pPr>
            <a:r>
              <a:rPr lang="en-US" sz="900" dirty="0"/>
              <a:t>increases AlSO1J and AlSO2J by less than 0.5 µgm</a:t>
            </a:r>
            <a:r>
              <a:rPr lang="en-US" sz="900" baseline="30000" dirty="0"/>
              <a:t>-3</a:t>
            </a:r>
            <a:r>
              <a:rPr lang="en-US" sz="900" dirty="0"/>
              <a:t> in the Southeast</a:t>
            </a:r>
          </a:p>
          <a:p>
            <a:pPr lvl="0">
              <a:spcBef>
                <a:spcPts val="600"/>
              </a:spcBef>
              <a:spcAft>
                <a:spcPts val="0"/>
              </a:spcAft>
            </a:pPr>
            <a:r>
              <a:rPr lang="en-US" sz="900" b="0" dirty="0"/>
              <a:t>Corrected photolysis</a:t>
            </a:r>
          </a:p>
          <a:p>
            <a:pPr lvl="0">
              <a:spcBef>
                <a:spcPts val="600"/>
              </a:spcBef>
              <a:spcAft>
                <a:spcPts val="0"/>
              </a:spcAft>
            </a:pPr>
            <a:r>
              <a:rPr lang="en-US" sz="900" b="0" dirty="0"/>
              <a:t>Other miscellaneous updates to NO</a:t>
            </a:r>
            <a:r>
              <a:rPr lang="en-US" sz="900" b="0" baseline="-25000" dirty="0"/>
              <a:t>Y</a:t>
            </a:r>
            <a:r>
              <a:rPr lang="en-US" sz="900" b="0" dirty="0"/>
              <a:t> reactions</a:t>
            </a:r>
          </a:p>
          <a:p>
            <a:pPr lvl="0">
              <a:spcBef>
                <a:spcPts val="600"/>
              </a:spcBef>
              <a:spcAft>
                <a:spcPts val="0"/>
              </a:spcAft>
            </a:pPr>
            <a:r>
              <a:rPr lang="en-US" sz="900" b="0" dirty="0"/>
              <a:t>Updated the SAPRC07 chemical mechanism based off California Air Resource Board (CARB) updates (included as SAPRC14T)</a:t>
            </a:r>
          </a:p>
          <a:p>
            <a:pPr lvl="1">
              <a:spcBef>
                <a:spcPts val="0"/>
              </a:spcBef>
            </a:pPr>
            <a:r>
              <a:rPr lang="en-US" sz="900" b="0" dirty="0"/>
              <a:t>updated isoprene chemistry</a:t>
            </a:r>
          </a:p>
          <a:p>
            <a:pPr lvl="1">
              <a:spcBef>
                <a:spcPts val="0"/>
              </a:spcBef>
            </a:pPr>
            <a:r>
              <a:rPr lang="en-US" sz="900" b="0" dirty="0"/>
              <a:t>updated NO</a:t>
            </a:r>
            <a:r>
              <a:rPr lang="en-US" sz="900" b="0" baseline="-25000" dirty="0"/>
              <a:t>2</a:t>
            </a:r>
            <a:r>
              <a:rPr lang="en-US" sz="900" b="0" dirty="0"/>
              <a:t>+OH reaction</a:t>
            </a:r>
          </a:p>
          <a:p>
            <a:pPr lvl="1">
              <a:spcBef>
                <a:spcPts val="0"/>
              </a:spcBef>
            </a:pPr>
            <a:r>
              <a:rPr lang="en-US" sz="900" b="0" dirty="0"/>
              <a:t>improves temperature and pressure dependency against observations</a:t>
            </a:r>
          </a:p>
          <a:p>
            <a:pPr lvl="1">
              <a:spcBef>
                <a:spcPts val="0"/>
              </a:spcBef>
            </a:pPr>
            <a:r>
              <a:rPr lang="en-US" sz="900" b="0" dirty="0"/>
              <a:t>updated HO</a:t>
            </a:r>
            <a:r>
              <a:rPr lang="en-US" sz="900" b="0" baseline="-25000" dirty="0"/>
              <a:t>2</a:t>
            </a:r>
            <a:r>
              <a:rPr lang="en-US" sz="900" b="0" dirty="0"/>
              <a:t>+RO</a:t>
            </a:r>
            <a:r>
              <a:rPr lang="en-US" sz="900" b="0" baseline="-25000" dirty="0"/>
              <a:t>2</a:t>
            </a:r>
            <a:r>
              <a:rPr lang="en-US" sz="900" b="0" dirty="0"/>
              <a:t> production of OH</a:t>
            </a:r>
          </a:p>
          <a:p>
            <a:pPr lvl="2">
              <a:spcBef>
                <a:spcPts val="0"/>
              </a:spcBef>
            </a:pPr>
            <a:r>
              <a:rPr lang="en-US" sz="900" b="0" dirty="0"/>
              <a:t>introduces new sources of OH and </a:t>
            </a:r>
            <a:r>
              <a:rPr lang="en-US" sz="900" b="0" dirty="0" smtClean="0"/>
              <a:t>formaldehyde</a:t>
            </a:r>
          </a:p>
          <a:p>
            <a:pPr lvl="1">
              <a:spcBef>
                <a:spcPts val="0"/>
              </a:spcBef>
            </a:pPr>
            <a:r>
              <a:rPr lang="en-US" sz="900" b="0" dirty="0"/>
              <a:t>SOA from PAHs, alkanes, IEPOX, and isoprene+NO</a:t>
            </a:r>
            <a:r>
              <a:rPr lang="en-US" sz="900" b="0" baseline="-25000" dirty="0"/>
              <a:t>3</a:t>
            </a:r>
            <a:r>
              <a:rPr lang="en-US" sz="900" b="0" dirty="0"/>
              <a:t> (as in CB05)</a:t>
            </a:r>
          </a:p>
          <a:p>
            <a:pPr lvl="0">
              <a:spcBef>
                <a:spcPts val="600"/>
              </a:spcBef>
              <a:spcAft>
                <a:spcPts val="0"/>
              </a:spcAft>
            </a:pPr>
            <a:r>
              <a:rPr lang="en-US" sz="900" dirty="0" smtClean="0"/>
              <a:t>Added </a:t>
            </a:r>
            <a:r>
              <a:rPr lang="en-US" sz="900" dirty="0"/>
              <a:t>ClNO</a:t>
            </a:r>
            <a:r>
              <a:rPr lang="en-US" sz="900" baseline="-25000" dirty="0"/>
              <a:t>2</a:t>
            </a:r>
            <a:r>
              <a:rPr lang="en-US" sz="900" dirty="0"/>
              <a:t> </a:t>
            </a:r>
            <a:r>
              <a:rPr lang="en-US" sz="900" dirty="0" smtClean="0"/>
              <a:t>chemistry</a:t>
            </a:r>
          </a:p>
          <a:p>
            <a:pPr lvl="1">
              <a:spcBef>
                <a:spcPts val="0"/>
              </a:spcBef>
            </a:pPr>
            <a:r>
              <a:rPr lang="en-US" sz="900" dirty="0" smtClean="0"/>
              <a:t>reduces aerosol and TNO</a:t>
            </a:r>
            <a:r>
              <a:rPr lang="en-US" sz="900" baseline="-25000" dirty="0" smtClean="0"/>
              <a:t>3</a:t>
            </a:r>
            <a:r>
              <a:rPr lang="en-US" sz="900" baseline="30000" dirty="0" smtClean="0"/>
              <a:t>-</a:t>
            </a:r>
            <a:r>
              <a:rPr lang="en-US" sz="900" dirty="0" smtClean="0"/>
              <a:t> concentrations and increases ozone concentrations, particularly in the winter (small impact in the summer)</a:t>
            </a:r>
          </a:p>
          <a:p>
            <a:pPr lvl="0">
              <a:spcBef>
                <a:spcPts val="600"/>
              </a:spcBef>
              <a:spcAft>
                <a:spcPts val="0"/>
              </a:spcAft>
            </a:pPr>
            <a:r>
              <a:rPr lang="en-US" sz="900" dirty="0" smtClean="0"/>
              <a:t>Added </a:t>
            </a:r>
            <a:r>
              <a:rPr lang="en-US" sz="900" dirty="0"/>
              <a:t>halogen chemistry</a:t>
            </a:r>
          </a:p>
          <a:p>
            <a:pPr lvl="1">
              <a:spcBef>
                <a:spcPts val="0"/>
              </a:spcBef>
            </a:pPr>
            <a:r>
              <a:rPr lang="en-US" sz="900" dirty="0"/>
              <a:t>results in reduced ozone </a:t>
            </a:r>
            <a:r>
              <a:rPr lang="en-US" sz="900" dirty="0" smtClean="0"/>
              <a:t>mixing ratios </a:t>
            </a:r>
            <a:r>
              <a:rPr lang="en-US" sz="900" dirty="0"/>
              <a:t>over marine environments </a:t>
            </a:r>
          </a:p>
          <a:p>
            <a:pPr lvl="0">
              <a:spcBef>
                <a:spcPts val="600"/>
              </a:spcBef>
              <a:spcAft>
                <a:spcPts val="0"/>
              </a:spcAft>
            </a:pPr>
            <a:r>
              <a:rPr lang="en-US" sz="900" dirty="0"/>
              <a:t>Revised in-line calculation of photolysis rates</a:t>
            </a:r>
          </a:p>
          <a:p>
            <a:pPr lvl="1">
              <a:spcBef>
                <a:spcPts val="0"/>
              </a:spcBef>
            </a:pPr>
            <a:r>
              <a:rPr lang="en-US" sz="900" dirty="0"/>
              <a:t>alternative methods for determining aerosol optical properties based on the Mixing Model and Mie Theory</a:t>
            </a:r>
          </a:p>
          <a:p>
            <a:pPr lvl="1">
              <a:spcBef>
                <a:spcPts val="0"/>
              </a:spcBef>
            </a:pPr>
            <a:r>
              <a:rPr lang="en-US" sz="900" dirty="0"/>
              <a:t>cloud effects are now more consistent with the cloud model in meteorological model</a:t>
            </a:r>
          </a:p>
          <a:p>
            <a:pPr lvl="1">
              <a:spcBef>
                <a:spcPts val="0"/>
              </a:spcBef>
            </a:pPr>
            <a:r>
              <a:rPr lang="en-US" sz="900" dirty="0"/>
              <a:t>added an alternative method for calculating actinic fluxes based on a regression model</a:t>
            </a:r>
          </a:p>
          <a:p>
            <a:pPr lvl="0">
              <a:spcBef>
                <a:spcPts val="600"/>
              </a:spcBef>
              <a:spcAft>
                <a:spcPts val="0"/>
              </a:spcAft>
            </a:pPr>
            <a:r>
              <a:rPr lang="en-US" sz="900" b="0" dirty="0"/>
              <a:t>Updated data and code representing mechanisms</a:t>
            </a:r>
          </a:p>
          <a:p>
            <a:pPr lvl="1">
              <a:spcBef>
                <a:spcPts val="0"/>
              </a:spcBef>
            </a:pPr>
            <a:r>
              <a:rPr lang="en-US" sz="900" b="0" dirty="0"/>
              <a:t>replacement of include files with Fortran modules</a:t>
            </a:r>
          </a:p>
          <a:p>
            <a:pPr lvl="1">
              <a:spcBef>
                <a:spcPts val="0"/>
              </a:spcBef>
            </a:pPr>
            <a:r>
              <a:rPr lang="en-US" sz="900" b="0" dirty="0"/>
              <a:t>reaction type representing heterogeneous reactions</a:t>
            </a:r>
          </a:p>
          <a:p>
            <a:pPr>
              <a:spcBef>
                <a:spcPts val="600"/>
              </a:spcBef>
              <a:spcAft>
                <a:spcPts val="0"/>
              </a:spcAft>
            </a:pPr>
            <a:r>
              <a:rPr lang="en-US" sz="900" b="0" dirty="0"/>
              <a:t>R</a:t>
            </a:r>
            <a:r>
              <a:rPr lang="en-US" sz="900" b="0" dirty="0" smtClean="0"/>
              <a:t>eactions </a:t>
            </a:r>
            <a:r>
              <a:rPr lang="en-US" sz="900" b="0" dirty="0"/>
              <a:t>now possible between gas-phase concentrations (GC), aerosol (AE) and non-reactive (NR) species groups</a:t>
            </a:r>
          </a:p>
        </p:txBody>
      </p:sp>
      <p:sp>
        <p:nvSpPr>
          <p:cNvPr id="4" name="Slide Number Placeholder 3"/>
          <p:cNvSpPr>
            <a:spLocks noGrp="1"/>
          </p:cNvSpPr>
          <p:nvPr>
            <p:ph type="sldNum" sz="quarter" idx="13"/>
          </p:nvPr>
        </p:nvSpPr>
        <p:spPr/>
        <p:txBody>
          <a:bodyPr/>
          <a:lstStyle/>
          <a:p>
            <a:fld id="{6D3FAE4D-9488-4B48-8F4A-A56CB5A28AF9}" type="slidenum">
              <a:rPr lang="en-US" smtClean="0"/>
              <a:pPr/>
              <a:t>28</a:t>
            </a:fld>
            <a:endParaRPr lang="en-US" dirty="0"/>
          </a:p>
        </p:txBody>
      </p:sp>
    </p:spTree>
    <p:extLst>
      <p:ext uri="{BB962C8B-B14F-4D97-AF65-F5344CB8AC3E}">
        <p14:creationId xmlns:p14="http://schemas.microsoft.com/office/powerpoint/2010/main" val="1811051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7CB369B3-F360-42D1-A551-9D412511656D}" type="slidenum">
              <a:rPr lang="en-US" smtClean="0"/>
              <a:pPr>
                <a:defRPr/>
              </a:pPr>
              <a:t>29</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68" r="32499" b="27192"/>
          <a:stretch/>
        </p:blipFill>
        <p:spPr>
          <a:xfrm>
            <a:off x="34835" y="0"/>
            <a:ext cx="5144489" cy="345742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168" r="32499" b="28618"/>
          <a:stretch/>
        </p:blipFill>
        <p:spPr>
          <a:xfrm>
            <a:off x="3971208" y="3431280"/>
            <a:ext cx="5144489" cy="3389709"/>
          </a:xfrm>
          <a:prstGeom prst="rect">
            <a:avLst/>
          </a:prstGeom>
        </p:spPr>
      </p:pic>
      <p:sp>
        <p:nvSpPr>
          <p:cNvPr id="5" name="TextBox 4"/>
          <p:cNvSpPr txBox="1"/>
          <p:nvPr/>
        </p:nvSpPr>
        <p:spPr>
          <a:xfrm>
            <a:off x="5867400" y="1371600"/>
            <a:ext cx="3200400" cy="461665"/>
          </a:xfrm>
          <a:prstGeom prst="rect">
            <a:avLst/>
          </a:prstGeom>
          <a:noFill/>
        </p:spPr>
        <p:txBody>
          <a:bodyPr wrap="square" rtlCol="0">
            <a:spAutoFit/>
          </a:bodyPr>
          <a:lstStyle/>
          <a:p>
            <a:pPr algn="ctr"/>
            <a:r>
              <a:rPr lang="en-US" sz="2400" dirty="0" smtClean="0"/>
              <a:t> Particulate Sulfate</a:t>
            </a:r>
            <a:endParaRPr lang="en-US" sz="2400" dirty="0"/>
          </a:p>
        </p:txBody>
      </p:sp>
      <p:sp>
        <p:nvSpPr>
          <p:cNvPr id="6" name="TextBox 5"/>
          <p:cNvSpPr txBox="1"/>
          <p:nvPr/>
        </p:nvSpPr>
        <p:spPr>
          <a:xfrm>
            <a:off x="228600" y="4796135"/>
            <a:ext cx="2819400" cy="461665"/>
          </a:xfrm>
          <a:prstGeom prst="rect">
            <a:avLst/>
          </a:prstGeom>
          <a:noFill/>
        </p:spPr>
        <p:txBody>
          <a:bodyPr wrap="square" rtlCol="0">
            <a:spAutoFit/>
          </a:bodyPr>
          <a:lstStyle/>
          <a:p>
            <a:pPr algn="ctr"/>
            <a:r>
              <a:rPr lang="en-US" sz="2400" dirty="0" smtClean="0"/>
              <a:t>Organic Carbon</a:t>
            </a:r>
            <a:endParaRPr lang="en-US" sz="2400" dirty="0"/>
          </a:p>
        </p:txBody>
      </p:sp>
      <p:cxnSp>
        <p:nvCxnSpPr>
          <p:cNvPr id="8" name="Straight Arrow Connector 7"/>
          <p:cNvCxnSpPr/>
          <p:nvPr/>
        </p:nvCxnSpPr>
        <p:spPr>
          <a:xfrm flipH="1">
            <a:off x="5257800" y="1602432"/>
            <a:ext cx="1066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667000" y="5029200"/>
            <a:ext cx="1066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6551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457200"/>
            <a:ext cx="5791200" cy="685800"/>
          </a:xfrm>
        </p:spPr>
        <p:txBody>
          <a:bodyPr>
            <a:normAutofit fontScale="92500"/>
          </a:bodyPr>
          <a:lstStyle/>
          <a:p>
            <a:r>
              <a:rPr lang="en-US" dirty="0" smtClean="0"/>
              <a:t>Major Updates Affecting Ozone</a:t>
            </a:r>
            <a:endParaRPr lang="en-US" dirty="0"/>
          </a:p>
        </p:txBody>
      </p:sp>
      <p:sp>
        <p:nvSpPr>
          <p:cNvPr id="3" name="Text Placeholder 2"/>
          <p:cNvSpPr>
            <a:spLocks noGrp="1"/>
          </p:cNvSpPr>
          <p:nvPr>
            <p:ph type="body" sz="quarter" idx="11"/>
          </p:nvPr>
        </p:nvSpPr>
        <p:spPr>
          <a:xfrm>
            <a:off x="152400" y="1447800"/>
            <a:ext cx="8839200" cy="5334000"/>
          </a:xfrm>
        </p:spPr>
        <p:txBody>
          <a:bodyPr>
            <a:normAutofit fontScale="92500" lnSpcReduction="20000"/>
          </a:bodyPr>
          <a:lstStyle/>
          <a:p>
            <a:pPr lvl="0">
              <a:spcBef>
                <a:spcPts val="600"/>
              </a:spcBef>
              <a:spcAft>
                <a:spcPts val="0"/>
              </a:spcAft>
            </a:pPr>
            <a:r>
              <a:rPr lang="en-US" dirty="0"/>
              <a:t>Revised in-line calculation of photolysis </a:t>
            </a:r>
            <a:r>
              <a:rPr lang="en-US" dirty="0" smtClean="0"/>
              <a:t>rates</a:t>
            </a:r>
            <a:endParaRPr lang="en-US" dirty="0"/>
          </a:p>
          <a:p>
            <a:pPr lvl="1">
              <a:spcBef>
                <a:spcPts val="0"/>
              </a:spcBef>
            </a:pPr>
            <a:r>
              <a:rPr lang="en-US" b="0" dirty="0" smtClean="0"/>
              <a:t>aerosol </a:t>
            </a:r>
            <a:r>
              <a:rPr lang="en-US" b="0" dirty="0"/>
              <a:t>optical properties based on the Mixing Model and Mie Theory</a:t>
            </a:r>
          </a:p>
          <a:p>
            <a:pPr lvl="1">
              <a:spcBef>
                <a:spcPts val="0"/>
              </a:spcBef>
            </a:pPr>
            <a:r>
              <a:rPr lang="en-US" b="0" dirty="0"/>
              <a:t>cloud effects are now more consistent with the cloud model in meteorological model</a:t>
            </a:r>
          </a:p>
          <a:p>
            <a:pPr marL="0" indent="0">
              <a:spcBef>
                <a:spcPts val="0"/>
              </a:spcBef>
              <a:buNone/>
            </a:pPr>
            <a:endParaRPr lang="en-US" dirty="0"/>
          </a:p>
          <a:p>
            <a:pPr>
              <a:spcBef>
                <a:spcPts val="0"/>
              </a:spcBef>
            </a:pPr>
            <a:r>
              <a:rPr lang="en-US" dirty="0" smtClean="0"/>
              <a:t>Revised ozone deposition to wet vegetation</a:t>
            </a:r>
          </a:p>
          <a:p>
            <a:pPr lvl="1">
              <a:spcBef>
                <a:spcPts val="0"/>
              </a:spcBef>
            </a:pPr>
            <a:r>
              <a:rPr lang="en-US" b="0" dirty="0" smtClean="0"/>
              <a:t>set </a:t>
            </a:r>
            <a:r>
              <a:rPr lang="en-US" b="0" dirty="0"/>
              <a:t>wet cuticular resistance to 385 s/m (</a:t>
            </a:r>
            <a:r>
              <a:rPr lang="en-US" b="0" dirty="0" err="1"/>
              <a:t>Altimir</a:t>
            </a:r>
            <a:r>
              <a:rPr lang="en-US" b="0" dirty="0"/>
              <a:t> et al. 2006) </a:t>
            </a:r>
            <a:endParaRPr lang="en-US" b="0" dirty="0" smtClean="0"/>
          </a:p>
          <a:p>
            <a:pPr lvl="1">
              <a:spcBef>
                <a:spcPts val="0"/>
              </a:spcBef>
            </a:pPr>
            <a:r>
              <a:rPr lang="en-US" b="0" dirty="0" smtClean="0"/>
              <a:t>scale </a:t>
            </a:r>
            <a:r>
              <a:rPr lang="en-US" b="0" dirty="0"/>
              <a:t>cuticular resistance at </a:t>
            </a:r>
            <a:r>
              <a:rPr lang="en-US" b="0" dirty="0" err="1"/>
              <a:t>physisorbed</a:t>
            </a:r>
            <a:r>
              <a:rPr lang="en-US" b="0" dirty="0"/>
              <a:t> H</a:t>
            </a:r>
            <a:r>
              <a:rPr lang="en-US" b="0" baseline="-25000" dirty="0"/>
              <a:t>2</a:t>
            </a:r>
            <a:r>
              <a:rPr lang="en-US" b="0" dirty="0"/>
              <a:t>O at RH &gt; 70% </a:t>
            </a:r>
            <a:r>
              <a:rPr lang="en-US" b="0" dirty="0" smtClean="0"/>
              <a:t>linearly between the dry </a:t>
            </a:r>
            <a:r>
              <a:rPr lang="en-US" b="0" dirty="0"/>
              <a:t>and wet values </a:t>
            </a:r>
            <a:endParaRPr lang="en-US" b="0" dirty="0" smtClean="0"/>
          </a:p>
          <a:p>
            <a:pPr lvl="1">
              <a:spcBef>
                <a:spcPts val="0"/>
              </a:spcBef>
            </a:pPr>
            <a:r>
              <a:rPr lang="en-US" b="0" dirty="0"/>
              <a:t>s</a:t>
            </a:r>
            <a:r>
              <a:rPr lang="en-US" b="0" dirty="0" smtClean="0"/>
              <a:t>et dry </a:t>
            </a:r>
            <a:r>
              <a:rPr lang="en-US" b="0" dirty="0"/>
              <a:t>cuticular resistance </a:t>
            </a:r>
            <a:r>
              <a:rPr lang="en-US" b="0" dirty="0" smtClean="0"/>
              <a:t>to that of Wesley </a:t>
            </a:r>
            <a:r>
              <a:rPr lang="en-US" b="0" dirty="0"/>
              <a:t>(</a:t>
            </a:r>
            <a:r>
              <a:rPr lang="en-US" b="0" dirty="0" smtClean="0"/>
              <a:t>1989)</a:t>
            </a:r>
          </a:p>
          <a:p>
            <a:pPr>
              <a:spcBef>
                <a:spcPts val="0"/>
              </a:spcBef>
            </a:pPr>
            <a:endParaRPr lang="en-US" b="0" dirty="0"/>
          </a:p>
          <a:p>
            <a:pPr>
              <a:spcBef>
                <a:spcPts val="0"/>
              </a:spcBef>
            </a:pPr>
            <a:r>
              <a:rPr lang="en-US" dirty="0" smtClean="0"/>
              <a:t>Updates to chemistry</a:t>
            </a:r>
          </a:p>
          <a:p>
            <a:pPr lvl="1">
              <a:spcBef>
                <a:spcPts val="0"/>
              </a:spcBef>
            </a:pPr>
            <a:r>
              <a:rPr lang="en-US" b="0" dirty="0" smtClean="0"/>
              <a:t>added halogen chemistry-derived ozone decay</a:t>
            </a:r>
          </a:p>
          <a:p>
            <a:pPr lvl="1">
              <a:spcBef>
                <a:spcPts val="0"/>
              </a:spcBef>
            </a:pPr>
            <a:r>
              <a:rPr lang="en-US" b="0" dirty="0" smtClean="0"/>
              <a:t>updated photolysis rates to IUPAC 2010</a:t>
            </a:r>
          </a:p>
          <a:p>
            <a:pPr lvl="1">
              <a:spcBef>
                <a:spcPts val="0"/>
              </a:spcBef>
            </a:pPr>
            <a:r>
              <a:rPr lang="en-US" b="0" dirty="0" smtClean="0"/>
              <a:t>more recycling of NO</a:t>
            </a:r>
            <a:r>
              <a:rPr lang="en-US" b="0" baseline="-25000" dirty="0" smtClean="0"/>
              <a:t>2</a:t>
            </a:r>
            <a:r>
              <a:rPr lang="en-US" b="0" dirty="0" smtClean="0"/>
              <a:t> from nitrates and OH from peroxy radicals</a:t>
            </a:r>
            <a:endParaRPr lang="en-US" b="0" dirty="0"/>
          </a:p>
          <a:p>
            <a:pPr marL="457200" lvl="1" indent="0">
              <a:spcBef>
                <a:spcPts val="0"/>
              </a:spcBef>
              <a:buNone/>
            </a:pPr>
            <a:endParaRPr lang="en-US" dirty="0"/>
          </a:p>
          <a:p>
            <a:r>
              <a:rPr lang="en-US" dirty="0" smtClean="0"/>
              <a:t>Update to ACM2 in WRFv3.7</a:t>
            </a:r>
          </a:p>
          <a:p>
            <a:pPr lvl="1"/>
            <a:r>
              <a:rPr lang="en-US" b="0" dirty="0"/>
              <a:t>Improvements in land surface and atmospheric boundary layer processes (PX LSM, ACM2)</a:t>
            </a:r>
          </a:p>
          <a:p>
            <a:pPr lvl="1"/>
            <a:r>
              <a:rPr lang="en-US" b="0" dirty="0">
                <a:sym typeface="Wingdings" panose="05000000000000000000" pitchFamily="2" charset="2"/>
              </a:rPr>
              <a:t>Consistent changes in ACM2 in CMAQ</a:t>
            </a:r>
          </a:p>
          <a:p>
            <a:pPr lvl="2"/>
            <a:r>
              <a:rPr lang="en-US" b="0" dirty="0"/>
              <a:t>more accurate representation of surface meteorology and pollutant concentrations day and night</a:t>
            </a:r>
          </a:p>
          <a:p>
            <a:pPr marL="457200" lvl="1" indent="0">
              <a:buNone/>
            </a:pPr>
            <a:endParaRPr lang="en-US" dirty="0" smtClean="0"/>
          </a:p>
          <a:p>
            <a:r>
              <a:rPr lang="en-US" dirty="0"/>
              <a:t>Re-calculation of </a:t>
            </a:r>
            <a:r>
              <a:rPr lang="en-US" dirty="0" err="1"/>
              <a:t>Monin-Obukhov</a:t>
            </a:r>
            <a:r>
              <a:rPr lang="en-US" dirty="0"/>
              <a:t> length in CMAQ to be consistent with ACM2 in WRF</a:t>
            </a:r>
          </a:p>
          <a:p>
            <a:pPr lvl="1"/>
            <a:r>
              <a:rPr lang="en-US" b="0" dirty="0"/>
              <a:t>Tends to reduce stability in </a:t>
            </a:r>
            <a:r>
              <a:rPr lang="en-US" b="0" dirty="0" smtClean="0"/>
              <a:t>CMAQ, particularly during the evening transitions hours</a:t>
            </a:r>
          </a:p>
          <a:p>
            <a:pPr lvl="1"/>
            <a:r>
              <a:rPr lang="en-US" b="0" dirty="0" smtClean="0"/>
              <a:t>Increases </a:t>
            </a:r>
            <a:r>
              <a:rPr lang="en-US" b="0" dirty="0"/>
              <a:t>ozone </a:t>
            </a:r>
            <a:r>
              <a:rPr lang="en-US" b="0" dirty="0" smtClean="0"/>
              <a:t>mixing ratios through reduced titration by NO</a:t>
            </a:r>
            <a:r>
              <a:rPr lang="en-US" b="0" baseline="-25000" dirty="0" smtClean="0"/>
              <a:t>X</a:t>
            </a:r>
            <a:endParaRPr lang="en-US" b="0" baseline="-2500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3</a:t>
            </a:fld>
            <a:endParaRPr lang="en-US" dirty="0"/>
          </a:p>
        </p:txBody>
      </p:sp>
    </p:spTree>
    <p:extLst>
      <p:ext uri="{BB962C8B-B14F-4D97-AF65-F5344CB8AC3E}">
        <p14:creationId xmlns:p14="http://schemas.microsoft.com/office/powerpoint/2010/main" val="4142044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457200"/>
            <a:ext cx="5791200" cy="685800"/>
          </a:xfrm>
        </p:spPr>
        <p:txBody>
          <a:bodyPr>
            <a:normAutofit fontScale="70000" lnSpcReduction="20000"/>
          </a:bodyPr>
          <a:lstStyle/>
          <a:p>
            <a:r>
              <a:rPr lang="en-US" sz="3400" dirty="0" smtClean="0"/>
              <a:t>PM</a:t>
            </a:r>
            <a:r>
              <a:rPr lang="en-US" sz="3400" baseline="-25000" dirty="0" smtClean="0"/>
              <a:t> </a:t>
            </a:r>
            <a:r>
              <a:rPr lang="en-US" sz="3400" dirty="0" smtClean="0"/>
              <a:t>Coarse </a:t>
            </a:r>
            <a:r>
              <a:rPr lang="en-US" sz="3400" dirty="0"/>
              <a:t>Diurnal Performance -</a:t>
            </a:r>
          </a:p>
          <a:p>
            <a:r>
              <a:rPr lang="en-US" sz="3400" dirty="0"/>
              <a:t>all sites; </a:t>
            </a:r>
            <a:r>
              <a:rPr lang="en-US" sz="3400" dirty="0" smtClean="0"/>
              <a:t>July and January </a:t>
            </a:r>
            <a:r>
              <a:rPr lang="en-US" sz="3400" dirty="0"/>
              <a:t>average</a:t>
            </a:r>
          </a:p>
          <a:p>
            <a:endParaRPr lang="en-US"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30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57" y="1295400"/>
            <a:ext cx="4468114" cy="28347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371" y="3886732"/>
            <a:ext cx="4468114" cy="2834743"/>
          </a:xfrm>
          <a:prstGeom prst="rect">
            <a:avLst/>
          </a:prstGeom>
        </p:spPr>
      </p:pic>
    </p:spTree>
    <p:extLst>
      <p:ext uri="{BB962C8B-B14F-4D97-AF65-F5344CB8AC3E}">
        <p14:creationId xmlns:p14="http://schemas.microsoft.com/office/powerpoint/2010/main" val="4042078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noAutofit/>
          </a:bodyPr>
          <a:lstStyle/>
          <a:p>
            <a:r>
              <a:rPr lang="en-US" sz="2400" dirty="0" smtClean="0"/>
              <a:t>v5.0.2_MCIPv425 vs. v5.0.2_Base –</a:t>
            </a:r>
          </a:p>
          <a:p>
            <a:r>
              <a:rPr lang="en-US" sz="2400" dirty="0" smtClean="0"/>
              <a:t>July ozone and PM</a:t>
            </a:r>
            <a:r>
              <a:rPr lang="en-US" sz="2400" baseline="-25000" dirty="0" smtClean="0"/>
              <a:t>2.5</a:t>
            </a:r>
            <a:endParaRPr lang="en-US" sz="2400" baseline="-25000" dirty="0"/>
          </a:p>
        </p:txBody>
      </p:sp>
      <p:sp>
        <p:nvSpPr>
          <p:cNvPr id="4" name="Slide Number Placeholder 3"/>
          <p:cNvSpPr>
            <a:spLocks noGrp="1"/>
          </p:cNvSpPr>
          <p:nvPr>
            <p:ph type="sldNum" sz="quarter" idx="13"/>
          </p:nvPr>
        </p:nvSpPr>
        <p:spPr/>
        <p:txBody>
          <a:bodyPr/>
          <a:lstStyle/>
          <a:p>
            <a:fld id="{6D3FAE4D-9488-4B48-8F4A-A56CB5A28AF9}" type="slidenum">
              <a:rPr lang="en-US" smtClean="0"/>
              <a:pPr/>
              <a:t>31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3" y="1288869"/>
            <a:ext cx="4610057" cy="30857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886" y="3885429"/>
            <a:ext cx="4468114" cy="2972571"/>
          </a:xfrm>
          <a:prstGeom prst="rect">
            <a:avLst/>
          </a:prstGeom>
        </p:spPr>
      </p:pic>
    </p:spTree>
    <p:extLst>
      <p:ext uri="{BB962C8B-B14F-4D97-AF65-F5344CB8AC3E}">
        <p14:creationId xmlns:p14="http://schemas.microsoft.com/office/powerpoint/2010/main" val="2571166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592" y="1699022"/>
            <a:ext cx="8833104" cy="1790700"/>
          </a:xfrm>
        </p:spPr>
        <p:txBody>
          <a:bodyPr>
            <a:normAutofit/>
          </a:bodyPr>
          <a:lstStyle/>
          <a:p>
            <a:r>
              <a:rPr lang="en-US" dirty="0" smtClean="0"/>
              <a:t>Transition from CMAQv502_WRFv3.4 to CMAQv5.1_WRFv3.7</a:t>
            </a:r>
            <a:endParaRPr lang="en-US" dirty="0"/>
          </a:p>
        </p:txBody>
      </p:sp>
      <p:sp>
        <p:nvSpPr>
          <p:cNvPr id="3" name="Subtitle 2"/>
          <p:cNvSpPr>
            <a:spLocks noGrp="1"/>
          </p:cNvSpPr>
          <p:nvPr>
            <p:ph type="subTitle" idx="1"/>
          </p:nvPr>
        </p:nvSpPr>
        <p:spPr>
          <a:xfrm>
            <a:off x="1143000" y="3558778"/>
            <a:ext cx="6858000" cy="2181368"/>
          </a:xfrm>
        </p:spPr>
        <p:txBody>
          <a:bodyPr>
            <a:normAutofit/>
          </a:bodyPr>
          <a:lstStyle/>
          <a:p>
            <a:endParaRPr lang="en-US" dirty="0" smtClean="0"/>
          </a:p>
          <a:p>
            <a:pPr marL="342900" indent="-342900" algn="l">
              <a:buAutoNum type="arabicParenR"/>
            </a:pPr>
            <a:r>
              <a:rPr lang="en-US" dirty="0" smtClean="0"/>
              <a:t>Base CMAQv5.0.2 simulation using WRFv3.4</a:t>
            </a:r>
          </a:p>
          <a:p>
            <a:pPr marL="342900" indent="-342900" algn="l">
              <a:buAutoNum type="arabicParenR"/>
            </a:pPr>
            <a:r>
              <a:rPr lang="en-US" dirty="0" smtClean="0"/>
              <a:t>Base CMAQv5.0.2 simulation using WRFv3.7</a:t>
            </a:r>
          </a:p>
          <a:p>
            <a:pPr marL="342900" indent="-342900" algn="l">
              <a:buAutoNum type="arabicParenR"/>
            </a:pPr>
            <a:r>
              <a:rPr lang="en-US" dirty="0" smtClean="0"/>
              <a:t>CMAQv5.0.2 simulation using WRFv3.7 and MCIPv4.2.5</a:t>
            </a:r>
          </a:p>
          <a:p>
            <a:pPr marL="342900" indent="-342900" algn="l">
              <a:buAutoNum type="arabicParenR"/>
            </a:pPr>
            <a:r>
              <a:rPr lang="en-US" dirty="0" smtClean="0"/>
              <a:t>CMAQv5.1 simulation using WRFv3.7 with MCIPv4.2.5 equivalent</a:t>
            </a:r>
            <a:endParaRPr lang="en-US" dirty="0"/>
          </a:p>
        </p:txBody>
      </p:sp>
    </p:spTree>
    <p:extLst>
      <p:ext uri="{BB962C8B-B14F-4D97-AF65-F5344CB8AC3E}">
        <p14:creationId xmlns:p14="http://schemas.microsoft.com/office/powerpoint/2010/main" val="2161948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853" y="857250"/>
            <a:ext cx="6656294" cy="5143500"/>
          </a:xfrm>
          <a:prstGeom prst="rect">
            <a:avLst/>
          </a:prstGeom>
        </p:spPr>
      </p:pic>
    </p:spTree>
    <p:extLst>
      <p:ext uri="{BB962C8B-B14F-4D97-AF65-F5344CB8AC3E}">
        <p14:creationId xmlns:p14="http://schemas.microsoft.com/office/powerpoint/2010/main" val="2600534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853" y="857250"/>
            <a:ext cx="6656294" cy="5143500"/>
          </a:xfrm>
          <a:prstGeom prst="rect">
            <a:avLst/>
          </a:prstGeom>
        </p:spPr>
      </p:pic>
    </p:spTree>
    <p:extLst>
      <p:ext uri="{BB962C8B-B14F-4D97-AF65-F5344CB8AC3E}">
        <p14:creationId xmlns:p14="http://schemas.microsoft.com/office/powerpoint/2010/main" val="2422273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853" y="857250"/>
            <a:ext cx="6656294" cy="5143500"/>
          </a:xfrm>
          <a:prstGeom prst="rect">
            <a:avLst/>
          </a:prstGeom>
        </p:spPr>
      </p:pic>
    </p:spTree>
    <p:extLst>
      <p:ext uri="{BB962C8B-B14F-4D97-AF65-F5344CB8AC3E}">
        <p14:creationId xmlns:p14="http://schemas.microsoft.com/office/powerpoint/2010/main" val="1700669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853" y="857250"/>
            <a:ext cx="6656294" cy="5143500"/>
          </a:xfrm>
          <a:prstGeom prst="rect">
            <a:avLst/>
          </a:prstGeom>
        </p:spPr>
      </p:pic>
    </p:spTree>
    <p:extLst>
      <p:ext uri="{BB962C8B-B14F-4D97-AF65-F5344CB8AC3E}">
        <p14:creationId xmlns:p14="http://schemas.microsoft.com/office/powerpoint/2010/main" val="808273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ad.rtpnc.epa.gov/wyat/AMET_AMAD/cache/CMAQ_v51_Rebase_network_O3_All_747773_timeseri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522" y="881313"/>
            <a:ext cx="6600825" cy="51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79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mad.rtpnc.epa.gov/wyat/AMET_AMAD/cache/CMAQ_v51_Rebase_network_O3_8hrmax_All_329580_timeseri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903" y="876049"/>
            <a:ext cx="6600825" cy="51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911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mad.rtpnc.epa.gov/wyat/AMET_AMAD/cache/CMAQ_v51_Rebase_O3_8hrmax_307556_boxplot_rosel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324"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660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0" y="381000"/>
            <a:ext cx="5791200" cy="685800"/>
          </a:xfrm>
        </p:spPr>
        <p:txBody>
          <a:bodyPr>
            <a:noAutofit/>
          </a:bodyPr>
          <a:lstStyle/>
          <a:p>
            <a:r>
              <a:rPr lang="en-US" sz="2400" dirty="0"/>
              <a:t>July 3, 2011 1600 UTC:  GOES vs Photolysis Model Cloud Albedo (%)</a:t>
            </a:r>
          </a:p>
        </p:txBody>
      </p:sp>
      <p:sp>
        <p:nvSpPr>
          <p:cNvPr id="4" name="Slide Number Placeholder 3"/>
          <p:cNvSpPr>
            <a:spLocks noGrp="1"/>
          </p:cNvSpPr>
          <p:nvPr>
            <p:ph type="sldNum" sz="quarter" idx="13"/>
          </p:nvPr>
        </p:nvSpPr>
        <p:spPr/>
        <p:txBody>
          <a:bodyPr/>
          <a:lstStyle/>
          <a:p>
            <a:fld id="{6D3FAE4D-9488-4B48-8F4A-A56CB5A28AF9}" type="slidenum">
              <a:rPr lang="en-US" smtClean="0"/>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7696200" cy="5130800"/>
          </a:xfrm>
          <a:prstGeom prst="rect">
            <a:avLst/>
          </a:prstGeom>
        </p:spPr>
      </p:pic>
      <p:sp>
        <p:nvSpPr>
          <p:cNvPr id="7" name="Rectangle 6"/>
          <p:cNvSpPr/>
          <p:nvPr/>
        </p:nvSpPr>
        <p:spPr>
          <a:xfrm>
            <a:off x="4572000" y="1524000"/>
            <a:ext cx="38100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8200" y="1676401"/>
            <a:ext cx="3658402" cy="2308324"/>
          </a:xfrm>
          <a:prstGeom prst="rect">
            <a:avLst/>
          </a:prstGeom>
          <a:noFill/>
        </p:spPr>
        <p:txBody>
          <a:bodyPr wrap="square" rtlCol="0">
            <a:spAutoFit/>
          </a:bodyPr>
          <a:lstStyle/>
          <a:p>
            <a:r>
              <a:rPr lang="en-US" sz="1600" dirty="0"/>
              <a:t>Differences in cloud albedo at this single hour are representative of what we see across the entire month:</a:t>
            </a:r>
          </a:p>
          <a:p>
            <a:pPr marL="214313" indent="-214313">
              <a:buFont typeface="Arial" panose="020B0604020202020204" pitchFamily="34" charset="0"/>
              <a:buChar char="•"/>
            </a:pPr>
            <a:r>
              <a:rPr lang="en-US" sz="1600" dirty="0">
                <a:solidFill>
                  <a:srgbClr val="FF0000"/>
                </a:solidFill>
              </a:rPr>
              <a:t>CMAQv5.0.2 is too cloudy</a:t>
            </a:r>
          </a:p>
          <a:p>
            <a:pPr marL="214313" indent="-214313">
              <a:buFont typeface="Arial" panose="020B0604020202020204" pitchFamily="34" charset="0"/>
              <a:buChar char="•"/>
            </a:pPr>
            <a:r>
              <a:rPr lang="en-US" sz="1600" dirty="0">
                <a:solidFill>
                  <a:srgbClr val="FF0000"/>
                </a:solidFill>
              </a:rPr>
              <a:t>CMAQv5.1 corrects this bias but is now too </a:t>
            </a:r>
            <a:r>
              <a:rPr lang="en-US" sz="1600" dirty="0" smtClean="0">
                <a:solidFill>
                  <a:srgbClr val="FF0000"/>
                </a:solidFill>
              </a:rPr>
              <a:t>clear</a:t>
            </a:r>
          </a:p>
          <a:p>
            <a:pPr marL="214313" indent="-214313">
              <a:buFont typeface="Arial" panose="020B0604020202020204" pitchFamily="34" charset="0"/>
              <a:buChar char="•"/>
            </a:pPr>
            <a:r>
              <a:rPr lang="en-US" sz="1600" dirty="0" smtClean="0">
                <a:solidFill>
                  <a:srgbClr val="FF0000"/>
                </a:solidFill>
              </a:rPr>
              <a:t>Result is considerably more ozone in CMAQv5.1 than CMAQv5.0.2</a:t>
            </a:r>
          </a:p>
          <a:p>
            <a:pPr marL="214313" indent="-214313">
              <a:buFont typeface="Arial" panose="020B0604020202020204" pitchFamily="34" charset="0"/>
              <a:buChar char="•"/>
            </a:pPr>
            <a:r>
              <a:rPr lang="en-US" sz="1600" dirty="0" smtClean="0">
                <a:solidFill>
                  <a:srgbClr val="FF0000"/>
                </a:solidFill>
              </a:rPr>
              <a:t>Only pertains to photolysis attenuation</a:t>
            </a:r>
            <a:endParaRPr lang="en-US" sz="1600" dirty="0">
              <a:solidFill>
                <a:srgbClr val="FF0000"/>
              </a:solidFill>
            </a:endParaRPr>
          </a:p>
        </p:txBody>
      </p:sp>
    </p:spTree>
    <p:extLst>
      <p:ext uri="{BB962C8B-B14F-4D97-AF65-F5344CB8AC3E}">
        <p14:creationId xmlns:p14="http://schemas.microsoft.com/office/powerpoint/2010/main" val="4146756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D3FAE4D-9488-4B48-8F4A-A56CB5A28AF9}" type="slidenum">
              <a:rPr lang="en-US" smtClean="0"/>
              <a:pPr/>
              <a:t>5</a:t>
            </a:fld>
            <a:endParaRPr lang="en-US" dirty="0"/>
          </a:p>
        </p:txBody>
      </p:sp>
      <p:sp>
        <p:nvSpPr>
          <p:cNvPr id="8" name="TextBox 7"/>
          <p:cNvSpPr txBox="1"/>
          <p:nvPr/>
        </p:nvSpPr>
        <p:spPr>
          <a:xfrm>
            <a:off x="984069" y="23949"/>
            <a:ext cx="7620000" cy="523220"/>
          </a:xfrm>
          <a:prstGeom prst="rect">
            <a:avLst/>
          </a:prstGeom>
          <a:noFill/>
        </p:spPr>
        <p:txBody>
          <a:bodyPr wrap="square" rtlCol="0">
            <a:spAutoFit/>
          </a:bodyPr>
          <a:lstStyle/>
          <a:p>
            <a:pPr algn="ctr"/>
            <a:r>
              <a:rPr lang="en-US" sz="2800" dirty="0" smtClean="0"/>
              <a:t>July Monthly Average Ozone (all hours)</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 y="533400"/>
            <a:ext cx="4800600" cy="3042804"/>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478" t="21111" r="5337" b="20000"/>
          <a:stretch/>
        </p:blipFill>
        <p:spPr>
          <a:xfrm>
            <a:off x="-6531" y="3678375"/>
            <a:ext cx="5195316" cy="262240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336" y="3504280"/>
            <a:ext cx="3648464" cy="2820320"/>
          </a:xfrm>
          <a:prstGeom prst="rect">
            <a:avLst/>
          </a:prstGeom>
        </p:spPr>
      </p:pic>
      <p:sp>
        <p:nvSpPr>
          <p:cNvPr id="12" name="TextBox 11"/>
          <p:cNvSpPr txBox="1"/>
          <p:nvPr/>
        </p:nvSpPr>
        <p:spPr>
          <a:xfrm>
            <a:off x="228600" y="6287869"/>
            <a:ext cx="8658860" cy="646331"/>
          </a:xfrm>
          <a:prstGeom prst="rect">
            <a:avLst/>
          </a:prstGeom>
          <a:noFill/>
        </p:spPr>
        <p:txBody>
          <a:bodyPr wrap="square" rtlCol="0">
            <a:spAutoFit/>
          </a:bodyPr>
          <a:lstStyle/>
          <a:p>
            <a:pPr algn="ctr"/>
            <a:r>
              <a:rPr lang="en-US" dirty="0" smtClean="0">
                <a:solidFill>
                  <a:srgbClr val="FF0000"/>
                </a:solidFill>
              </a:rPr>
              <a:t>Warm colors represent an increase in hourly ozone bias in CMAQv5.1 </a:t>
            </a:r>
          </a:p>
          <a:p>
            <a:pPr algn="ctr"/>
            <a:r>
              <a:rPr lang="en-US" dirty="0" smtClean="0">
                <a:solidFill>
                  <a:srgbClr val="0070C0"/>
                </a:solidFill>
              </a:rPr>
              <a:t>Cool colors represent a decrease in hourly ozone bias in CMAQv5.1</a:t>
            </a:r>
            <a:endParaRPr lang="en-US" dirty="0">
              <a:solidFill>
                <a:srgbClr val="0070C0"/>
              </a:solidFill>
            </a:endParaRPr>
          </a:p>
        </p:txBody>
      </p:sp>
      <p:sp>
        <p:nvSpPr>
          <p:cNvPr id="13" name="TextBox 12"/>
          <p:cNvSpPr txBox="1"/>
          <p:nvPr/>
        </p:nvSpPr>
        <p:spPr>
          <a:xfrm>
            <a:off x="4876800" y="533400"/>
            <a:ext cx="4343400" cy="3046988"/>
          </a:xfrm>
          <a:prstGeom prst="rect">
            <a:avLst/>
          </a:prstGeom>
          <a:noFill/>
        </p:spPr>
        <p:txBody>
          <a:bodyPr wrap="square" rtlCol="0">
            <a:spAutoFit/>
          </a:bodyPr>
          <a:lstStyle/>
          <a:p>
            <a:r>
              <a:rPr lang="en-US" sz="1600" dirty="0" smtClean="0"/>
              <a:t>Ozone increases by approximately 2-10 ppb on average for July in the eastern United States, while large decrease in ozone are observed over the Gulf of Mexico and along the east and west coasts. </a:t>
            </a:r>
          </a:p>
          <a:p>
            <a:endParaRPr lang="en-US" sz="1600" dirty="0"/>
          </a:p>
          <a:p>
            <a:r>
              <a:rPr lang="en-US" sz="1600" dirty="0" smtClean="0"/>
              <a:t>The increase in ozone results in generally higher biases at sites in the eastern U.S., but slightly lower biases in California and the Northeast, while the decreases in ozone result in lower biases for most coastal sites (e.g. Gulf of Mexico and eastern U.S.)</a:t>
            </a:r>
            <a:endParaRPr lang="en-US" sz="1600" dirty="0"/>
          </a:p>
        </p:txBody>
      </p:sp>
      <p:grpSp>
        <p:nvGrpSpPr>
          <p:cNvPr id="14" name="Group 16"/>
          <p:cNvGrpSpPr>
            <a:grpSpLocks/>
          </p:cNvGrpSpPr>
          <p:nvPr/>
        </p:nvGrpSpPr>
        <p:grpSpPr bwMode="auto">
          <a:xfrm rot="5400000">
            <a:off x="7132320" y="2560843"/>
            <a:ext cx="371535" cy="2736378"/>
            <a:chOff x="3962400" y="4335862"/>
            <a:chExt cx="742577" cy="1761127"/>
          </a:xfrm>
        </p:grpSpPr>
        <p:cxnSp>
          <p:nvCxnSpPr>
            <p:cNvPr id="15" name="Straight Connector 17"/>
            <p:cNvCxnSpPr>
              <a:cxnSpLocks noChangeShapeType="1"/>
            </p:cNvCxnSpPr>
            <p:nvPr/>
          </p:nvCxnSpPr>
          <p:spPr bwMode="auto">
            <a:xfrm>
              <a:off x="3962400" y="5200073"/>
              <a:ext cx="480291"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Arrow Connector 18"/>
            <p:cNvCxnSpPr>
              <a:cxnSpLocks noChangeShapeType="1"/>
            </p:cNvCxnSpPr>
            <p:nvPr/>
          </p:nvCxnSpPr>
          <p:spPr bwMode="auto">
            <a:xfrm flipV="1">
              <a:off x="4174836" y="4405745"/>
              <a:ext cx="0" cy="80356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9"/>
            <p:cNvCxnSpPr>
              <a:cxnSpLocks noChangeShapeType="1"/>
            </p:cNvCxnSpPr>
            <p:nvPr/>
          </p:nvCxnSpPr>
          <p:spPr bwMode="auto">
            <a:xfrm>
              <a:off x="4174836" y="5200073"/>
              <a:ext cx="0" cy="75738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TextBox 20"/>
            <p:cNvSpPr txBox="1">
              <a:spLocks noChangeArrowheads="1"/>
            </p:cNvSpPr>
            <p:nvPr/>
          </p:nvSpPr>
          <p:spPr bwMode="auto">
            <a:xfrm rot="16200000">
              <a:off x="4073546" y="4461316"/>
              <a:ext cx="743023" cy="4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smtClean="0"/>
                <a:t>Increase in Bias</a:t>
              </a:r>
              <a:endParaRPr lang="en-US" altLang="en-US" sz="1000" b="1" dirty="0"/>
            </a:p>
          </p:txBody>
        </p:sp>
        <p:sp>
          <p:nvSpPr>
            <p:cNvPr id="19" name="TextBox 21"/>
            <p:cNvSpPr txBox="1">
              <a:spLocks noChangeArrowheads="1"/>
            </p:cNvSpPr>
            <p:nvPr/>
          </p:nvSpPr>
          <p:spPr bwMode="auto">
            <a:xfrm rot="16200000">
              <a:off x="4071417" y="5463428"/>
              <a:ext cx="775006" cy="49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000" b="1" dirty="0" smtClean="0"/>
                <a:t>Decrease in Bias</a:t>
              </a:r>
              <a:endParaRPr lang="en-US" altLang="en-US" sz="1000" b="1" dirty="0"/>
            </a:p>
          </p:txBody>
        </p:sp>
      </p:grpSp>
    </p:spTree>
    <p:extLst>
      <p:ext uri="{BB962C8B-B14F-4D97-AF65-F5344CB8AC3E}">
        <p14:creationId xmlns:p14="http://schemas.microsoft.com/office/powerpoint/2010/main" val="2465323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12815"/>
            <a:ext cx="7072313" cy="54649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12816"/>
            <a:ext cx="7072313" cy="54649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312817"/>
            <a:ext cx="7072313" cy="5464969"/>
          </a:xfrm>
          <a:prstGeom prst="rect">
            <a:avLst/>
          </a:prstGeom>
        </p:spPr>
      </p:pic>
      <p:sp>
        <p:nvSpPr>
          <p:cNvPr id="4" name="Text Placeholder 3"/>
          <p:cNvSpPr>
            <a:spLocks noGrp="1"/>
          </p:cNvSpPr>
          <p:nvPr>
            <p:ph type="body" sz="quarter" idx="10"/>
          </p:nvPr>
        </p:nvSpPr>
        <p:spPr>
          <a:xfrm>
            <a:off x="3048000" y="304800"/>
            <a:ext cx="5791200" cy="685800"/>
          </a:xfrm>
        </p:spPr>
        <p:txBody>
          <a:bodyPr>
            <a:noAutofit/>
          </a:bodyPr>
          <a:lstStyle/>
          <a:p>
            <a:r>
              <a:rPr lang="en-US" sz="2800" dirty="0" smtClean="0"/>
              <a:t>Ozone Diurnal Performance -</a:t>
            </a:r>
          </a:p>
          <a:p>
            <a:r>
              <a:rPr lang="en-US" sz="2800" dirty="0" smtClean="0"/>
              <a:t>all sites; July average</a:t>
            </a:r>
            <a:endParaRPr lang="en-US" sz="2800" dirty="0"/>
          </a:p>
        </p:txBody>
      </p:sp>
      <p:sp>
        <p:nvSpPr>
          <p:cNvPr id="2" name="Slide Number Placeholder 1"/>
          <p:cNvSpPr>
            <a:spLocks noGrp="1"/>
          </p:cNvSpPr>
          <p:nvPr>
            <p:ph type="sldNum" sz="quarter" idx="13"/>
          </p:nvPr>
        </p:nvSpPr>
        <p:spPr/>
        <p:txBody>
          <a:bodyPr/>
          <a:lstStyle/>
          <a:p>
            <a:pPr>
              <a:defRPr/>
            </a:pPr>
            <a:fld id="{7CB369B3-F360-42D1-A551-9D412511656D}" type="slidenum">
              <a:rPr lang="en-US" smtClean="0"/>
              <a:pPr>
                <a:defRPr/>
              </a:pPr>
              <a:t>6</a:t>
            </a:fld>
            <a:endParaRPr lang="en-US"/>
          </a:p>
        </p:txBody>
      </p:sp>
      <p:sp>
        <p:nvSpPr>
          <p:cNvPr id="9" name="TextBox 8"/>
          <p:cNvSpPr txBox="1"/>
          <p:nvPr/>
        </p:nvSpPr>
        <p:spPr>
          <a:xfrm>
            <a:off x="7239000" y="1630263"/>
            <a:ext cx="1981200" cy="4770537"/>
          </a:xfrm>
          <a:prstGeom prst="rect">
            <a:avLst/>
          </a:prstGeom>
          <a:noFill/>
        </p:spPr>
        <p:txBody>
          <a:bodyPr wrap="square" rtlCol="0">
            <a:spAutoFit/>
          </a:bodyPr>
          <a:lstStyle/>
          <a:p>
            <a:r>
              <a:rPr lang="en-US" sz="1600" dirty="0" smtClean="0"/>
              <a:t>While ozone bias increases during most of the day, the evening transition is better represented in CMAQv5.1, which may result is a better model response to control strategies.</a:t>
            </a:r>
          </a:p>
          <a:p>
            <a:endParaRPr lang="en-US" sz="1600" dirty="0"/>
          </a:p>
          <a:p>
            <a:r>
              <a:rPr lang="en-US" sz="1600" dirty="0" smtClean="0"/>
              <a:t>RMSE is lower during the nighttime, while the correlation is higher for all hours in CMAQv5.1 vs. v5.0.2, which should improve the model’s usefulness in health study applications.</a:t>
            </a:r>
            <a:endParaRPr lang="en-US" sz="1600" dirty="0"/>
          </a:p>
        </p:txBody>
      </p:sp>
      <p:sp>
        <p:nvSpPr>
          <p:cNvPr id="10" name="Rectangle 9"/>
          <p:cNvSpPr/>
          <p:nvPr/>
        </p:nvSpPr>
        <p:spPr>
          <a:xfrm>
            <a:off x="731520" y="1655064"/>
            <a:ext cx="1676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77840" y="1655064"/>
            <a:ext cx="914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4389120"/>
            <a:ext cx="1676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77840" y="4389120"/>
            <a:ext cx="914400" cy="17526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0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0" y="457200"/>
            <a:ext cx="6019800" cy="685800"/>
          </a:xfrm>
        </p:spPr>
        <p:txBody>
          <a:bodyPr>
            <a:normAutofit fontScale="55000" lnSpcReduction="20000"/>
          </a:bodyPr>
          <a:lstStyle/>
          <a:p>
            <a:r>
              <a:rPr lang="en-US" sz="3800" dirty="0"/>
              <a:t>July 2011 Monthly Average MDA8 Ozone Bias Change from CMAQv5.0.2 to CMAQv5.1</a:t>
            </a:r>
          </a:p>
          <a:p>
            <a:endParaRPr lang="en-US" dirty="0"/>
          </a:p>
        </p:txBody>
      </p:sp>
      <p:sp>
        <p:nvSpPr>
          <p:cNvPr id="2" name="Slide Number Placeholder 1"/>
          <p:cNvSpPr>
            <a:spLocks noGrp="1"/>
          </p:cNvSpPr>
          <p:nvPr>
            <p:ph type="sldNum" sz="quarter" idx="13"/>
          </p:nvPr>
        </p:nvSpPr>
        <p:spPr/>
        <p:txBody>
          <a:bodyPr/>
          <a:lstStyle/>
          <a:p>
            <a:pPr>
              <a:defRPr/>
            </a:pPr>
            <a:fld id="{7CB369B3-F360-42D1-A551-9D412511656D}" type="slidenum">
              <a:rPr lang="en-US" smtClean="0"/>
              <a:pPr>
                <a:defRPr/>
              </a:pPr>
              <a:t>7</a:t>
            </a:fld>
            <a:endParaRPr lang="en-US"/>
          </a:p>
        </p:txBody>
      </p:sp>
      <p:sp>
        <p:nvSpPr>
          <p:cNvPr id="5" name="TextBox 4"/>
          <p:cNvSpPr txBox="1"/>
          <p:nvPr/>
        </p:nvSpPr>
        <p:spPr>
          <a:xfrm>
            <a:off x="228600" y="5867400"/>
            <a:ext cx="8658860" cy="769441"/>
          </a:xfrm>
          <a:prstGeom prst="rect">
            <a:avLst/>
          </a:prstGeom>
          <a:noFill/>
        </p:spPr>
        <p:txBody>
          <a:bodyPr wrap="square" rtlCol="0">
            <a:spAutoFit/>
          </a:bodyPr>
          <a:lstStyle/>
          <a:p>
            <a:pPr algn="ctr"/>
            <a:r>
              <a:rPr lang="en-US" sz="2200" dirty="0" smtClean="0">
                <a:solidFill>
                  <a:srgbClr val="FF0000"/>
                </a:solidFill>
              </a:rPr>
              <a:t>Warm colors represent an increase in MDA8 ozone bias in CMAQv5.1 </a:t>
            </a:r>
          </a:p>
          <a:p>
            <a:pPr algn="ctr"/>
            <a:r>
              <a:rPr lang="en-US" sz="2200" dirty="0" smtClean="0">
                <a:solidFill>
                  <a:srgbClr val="0070C0"/>
                </a:solidFill>
              </a:rPr>
              <a:t>Cool colors represent a decrease in MDA8 ozone bias in CMAQv5.1</a:t>
            </a:r>
            <a:endParaRPr lang="en-US" sz="2200" dirty="0">
              <a:solidFill>
                <a:srgbClr val="0070C0"/>
              </a:solidFill>
            </a:endParaRPr>
          </a:p>
        </p:txBody>
      </p:sp>
      <p:pic>
        <p:nvPicPr>
          <p:cNvPr id="1026" name="Picture 2" descr="http://amad.rtpnc.epa.gov/wyat/AMET_AMAD/cache/CMAQ_v51_Release_O3_8hrmax_340591_spatial_plot_Bias_Diff.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55" t="21866" r="5079" b="20092"/>
          <a:stretch/>
        </p:blipFill>
        <p:spPr bwMode="auto">
          <a:xfrm>
            <a:off x="228600" y="1555230"/>
            <a:ext cx="8685840" cy="430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2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mad.rtpnc.epa.gov/wyat/AMET_AMAD/cache/CMAQ_v51_Release_O3_440500_scatterplot_bi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6" y="1371600"/>
            <a:ext cx="9115425" cy="4972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p:nvPr>
        </p:nvSpPr>
        <p:spPr>
          <a:xfrm>
            <a:off x="3048000" y="457200"/>
            <a:ext cx="5791200" cy="685800"/>
          </a:xfrm>
        </p:spPr>
        <p:txBody>
          <a:bodyPr>
            <a:normAutofit fontScale="70000" lnSpcReduction="20000"/>
          </a:bodyPr>
          <a:lstStyle/>
          <a:p>
            <a:r>
              <a:rPr lang="en-US" sz="3400" dirty="0"/>
              <a:t>Hourly Ozone Binned Bias and </a:t>
            </a:r>
            <a:endParaRPr lang="en-US" sz="3400" dirty="0" smtClean="0"/>
          </a:p>
          <a:p>
            <a:r>
              <a:rPr lang="en-US" sz="3400" dirty="0" smtClean="0"/>
              <a:t>RMSE </a:t>
            </a:r>
            <a:r>
              <a:rPr lang="en-US" sz="3400" dirty="0"/>
              <a:t>for July 2011</a:t>
            </a:r>
          </a:p>
          <a:p>
            <a:endParaRPr lang="en-US" dirty="0"/>
          </a:p>
        </p:txBody>
      </p:sp>
      <p:sp>
        <p:nvSpPr>
          <p:cNvPr id="10" name="Text Placeholder 9"/>
          <p:cNvSpPr>
            <a:spLocks noGrp="1"/>
          </p:cNvSpPr>
          <p:nvPr>
            <p:ph type="body" sz="quarter" idx="11"/>
          </p:nvPr>
        </p:nvSpPr>
        <p:spPr>
          <a:xfrm>
            <a:off x="152400" y="1838980"/>
            <a:ext cx="8839200" cy="4876800"/>
          </a:xfrm>
        </p:spPr>
        <p:txBody>
          <a:bodyPr/>
          <a:lstStyle/>
          <a:p>
            <a:endParaRPr lang="en-US" dirty="0"/>
          </a:p>
        </p:txBody>
      </p:sp>
      <p:sp>
        <p:nvSpPr>
          <p:cNvPr id="2" name="Slide Number Placeholder 1"/>
          <p:cNvSpPr>
            <a:spLocks noGrp="1"/>
          </p:cNvSpPr>
          <p:nvPr>
            <p:ph type="sldNum" sz="quarter" idx="13"/>
          </p:nvPr>
        </p:nvSpPr>
        <p:spPr/>
        <p:txBody>
          <a:bodyPr/>
          <a:lstStyle/>
          <a:p>
            <a:pPr>
              <a:defRPr/>
            </a:pPr>
            <a:fld id="{7CB369B3-F360-42D1-A551-9D412511656D}" type="slidenum">
              <a:rPr lang="en-US" smtClean="0"/>
              <a:pPr>
                <a:defRPr/>
              </a:pPr>
              <a:t>8</a:t>
            </a:fld>
            <a:endParaRPr lang="en-US"/>
          </a:p>
        </p:txBody>
      </p:sp>
      <p:sp>
        <p:nvSpPr>
          <p:cNvPr id="4" name="Rectangle 3"/>
          <p:cNvSpPr/>
          <p:nvPr/>
        </p:nvSpPr>
        <p:spPr>
          <a:xfrm>
            <a:off x="1524000" y="2753380"/>
            <a:ext cx="2514600" cy="26670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38800" y="2143780"/>
            <a:ext cx="3352800" cy="31242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4038600" y="5420380"/>
            <a:ext cx="914400" cy="9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5299730"/>
            <a:ext cx="2286000" cy="111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9200" y="6412468"/>
            <a:ext cx="6781800" cy="400110"/>
          </a:xfrm>
          <a:prstGeom prst="rect">
            <a:avLst/>
          </a:prstGeom>
          <a:noFill/>
        </p:spPr>
        <p:txBody>
          <a:bodyPr wrap="square" rtlCol="0">
            <a:spAutoFit/>
          </a:bodyPr>
          <a:lstStyle/>
          <a:p>
            <a:r>
              <a:rPr lang="en-US" sz="2000" dirty="0" smtClean="0">
                <a:solidFill>
                  <a:srgbClr val="FF0000"/>
                </a:solidFill>
              </a:rPr>
              <a:t>Improvement in bias and RMSE at ozone mixing ratios &gt; 40 ppb.</a:t>
            </a:r>
            <a:endParaRPr lang="en-US" sz="2000" dirty="0">
              <a:solidFill>
                <a:srgbClr val="FF0000"/>
              </a:solidFill>
            </a:endParaRPr>
          </a:p>
        </p:txBody>
      </p:sp>
    </p:spTree>
    <p:extLst>
      <p:ext uri="{BB962C8B-B14F-4D97-AF65-F5344CB8AC3E}">
        <p14:creationId xmlns:p14="http://schemas.microsoft.com/office/powerpoint/2010/main" val="232569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1777"/>
            <a:ext cx="9144000" cy="4987636"/>
          </a:xfrm>
          <a:prstGeom prst="rect">
            <a:avLst/>
          </a:prstGeom>
        </p:spPr>
      </p:pic>
      <p:sp>
        <p:nvSpPr>
          <p:cNvPr id="3" name="Text Placeholder 2"/>
          <p:cNvSpPr>
            <a:spLocks noGrp="1"/>
          </p:cNvSpPr>
          <p:nvPr>
            <p:ph type="body" sz="quarter" idx="10"/>
          </p:nvPr>
        </p:nvSpPr>
        <p:spPr>
          <a:xfrm>
            <a:off x="3048000" y="457200"/>
            <a:ext cx="5791200" cy="685800"/>
          </a:xfrm>
        </p:spPr>
        <p:txBody>
          <a:bodyPr>
            <a:normAutofit fontScale="70000" lnSpcReduction="20000"/>
          </a:bodyPr>
          <a:lstStyle/>
          <a:p>
            <a:r>
              <a:rPr lang="en-US" sz="3400" dirty="0" smtClean="0"/>
              <a:t>MDA8 </a:t>
            </a:r>
            <a:r>
              <a:rPr lang="en-US" sz="3400" dirty="0"/>
              <a:t>Ozone Binned Bias and </a:t>
            </a:r>
          </a:p>
          <a:p>
            <a:r>
              <a:rPr lang="en-US" sz="3400" dirty="0"/>
              <a:t>RMSE for July 2011</a:t>
            </a:r>
          </a:p>
          <a:p>
            <a:endParaRPr lang="en-US" dirty="0"/>
          </a:p>
        </p:txBody>
      </p:sp>
      <p:sp>
        <p:nvSpPr>
          <p:cNvPr id="2" name="Slide Number Placeholder 1"/>
          <p:cNvSpPr>
            <a:spLocks noGrp="1"/>
          </p:cNvSpPr>
          <p:nvPr>
            <p:ph type="sldNum" sz="quarter" idx="13"/>
          </p:nvPr>
        </p:nvSpPr>
        <p:spPr/>
        <p:txBody>
          <a:bodyPr/>
          <a:lstStyle/>
          <a:p>
            <a:pPr>
              <a:defRPr/>
            </a:pPr>
            <a:fld id="{7CB369B3-F360-42D1-A551-9D412511656D}" type="slidenum">
              <a:rPr lang="en-US" smtClean="0"/>
              <a:pPr>
                <a:defRPr/>
              </a:pPr>
              <a:t>9</a:t>
            </a:fld>
            <a:endParaRPr lang="en-US"/>
          </a:p>
        </p:txBody>
      </p:sp>
      <p:sp>
        <p:nvSpPr>
          <p:cNvPr id="6" name="Rectangle 5"/>
          <p:cNvSpPr/>
          <p:nvPr/>
        </p:nvSpPr>
        <p:spPr>
          <a:xfrm>
            <a:off x="3124200" y="2753380"/>
            <a:ext cx="1295400" cy="26670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6200" y="2143780"/>
            <a:ext cx="1295400" cy="3124200"/>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4038600" y="5420380"/>
            <a:ext cx="914400" cy="9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53000" y="5299730"/>
            <a:ext cx="2286000" cy="111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12468"/>
            <a:ext cx="8991600" cy="369332"/>
          </a:xfrm>
          <a:prstGeom prst="rect">
            <a:avLst/>
          </a:prstGeom>
          <a:noFill/>
        </p:spPr>
        <p:txBody>
          <a:bodyPr wrap="square" rtlCol="0">
            <a:spAutoFit/>
          </a:bodyPr>
          <a:lstStyle/>
          <a:p>
            <a:pPr algn="ctr"/>
            <a:r>
              <a:rPr lang="en-US" dirty="0" smtClean="0">
                <a:solidFill>
                  <a:srgbClr val="FF0000"/>
                </a:solidFill>
              </a:rPr>
              <a:t>Improvement in MDA8 bias and RMSE at moderate to high (&gt;70 ppb) ozone mixing ratios.</a:t>
            </a:r>
            <a:endParaRPr lang="en-US" dirty="0">
              <a:solidFill>
                <a:srgbClr val="FF0000"/>
              </a:solidFill>
            </a:endParaRPr>
          </a:p>
        </p:txBody>
      </p:sp>
    </p:spTree>
    <p:extLst>
      <p:ext uri="{BB962C8B-B14F-4D97-AF65-F5344CB8AC3E}">
        <p14:creationId xmlns:p14="http://schemas.microsoft.com/office/powerpoint/2010/main" val="3537656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alpha val="51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RD_ppt_template.potx" id="{D6C14435-4D29-442A-8FE8-726F1679FC73}" vid="{5230024B-4B92-4F82-B0E5-0D979B36D6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0FEDE9AA-ADE2-4EF8-85BF-67A7B1729263}">
  <ds:schemaRefs>
    <ds:schemaRef ds:uri="ESRI.ArcGIS.Mapping.OfficeIntegration.PowerPointInfo"/>
  </ds:schemaRefs>
</ds:datastoreItem>
</file>

<file path=customXml/itemProps10.xml><?xml version="1.0" encoding="utf-8"?>
<ds:datastoreItem xmlns:ds="http://schemas.openxmlformats.org/officeDocument/2006/customXml" ds:itemID="{A93E5330-97D7-4A07-8A24-FB21DF9F958F}">
  <ds:schemaRefs>
    <ds:schemaRef ds:uri="ESRI.ArcGIS.Mapping.OfficeIntegration.PowerPointInfo"/>
  </ds:schemaRefs>
</ds:datastoreItem>
</file>

<file path=customXml/itemProps11.xml><?xml version="1.0" encoding="utf-8"?>
<ds:datastoreItem xmlns:ds="http://schemas.openxmlformats.org/officeDocument/2006/customXml" ds:itemID="{39FE9E3D-C409-415F-AEA2-85CC97812B5C}">
  <ds:schemaRefs>
    <ds:schemaRef ds:uri="ESRI.ArcGIS.Mapping.OfficeIntegration.PowerPointInfo"/>
  </ds:schemaRefs>
</ds:datastoreItem>
</file>

<file path=customXml/itemProps12.xml><?xml version="1.0" encoding="utf-8"?>
<ds:datastoreItem xmlns:ds="http://schemas.openxmlformats.org/officeDocument/2006/customXml" ds:itemID="{F3C73FA9-235A-4441-B773-9D7D00C65B41}">
  <ds:schemaRefs>
    <ds:schemaRef ds:uri="ESRI.ArcGIS.Mapping.OfficeIntegration.PowerPointInfo"/>
  </ds:schemaRefs>
</ds:datastoreItem>
</file>

<file path=customXml/itemProps13.xml><?xml version="1.0" encoding="utf-8"?>
<ds:datastoreItem xmlns:ds="http://schemas.openxmlformats.org/officeDocument/2006/customXml" ds:itemID="{0E8016E8-2B7F-4347-8BEA-E67B5C5AAA75}">
  <ds:schemaRefs>
    <ds:schemaRef ds:uri="ESRI.ArcGIS.Mapping.OfficeIntegration.PowerPointInfo"/>
  </ds:schemaRefs>
</ds:datastoreItem>
</file>

<file path=customXml/itemProps14.xml><?xml version="1.0" encoding="utf-8"?>
<ds:datastoreItem xmlns:ds="http://schemas.openxmlformats.org/officeDocument/2006/customXml" ds:itemID="{8B84B6F3-BA40-4335-B17F-80CC3D02E416}">
  <ds:schemaRefs>
    <ds:schemaRef ds:uri="ESRI.ArcGIS.Mapping.OfficeIntegration.PowerPointInfo"/>
  </ds:schemaRefs>
</ds:datastoreItem>
</file>

<file path=customXml/itemProps15.xml><?xml version="1.0" encoding="utf-8"?>
<ds:datastoreItem xmlns:ds="http://schemas.openxmlformats.org/officeDocument/2006/customXml" ds:itemID="{4FAA1F88-54A3-46A5-9B88-6C5AF923DCE9}">
  <ds:schemaRefs>
    <ds:schemaRef ds:uri="ESRI.ArcGIS.Mapping.OfficeIntegration.PowerPointInfo"/>
  </ds:schemaRefs>
</ds:datastoreItem>
</file>

<file path=customXml/itemProps16.xml><?xml version="1.0" encoding="utf-8"?>
<ds:datastoreItem xmlns:ds="http://schemas.openxmlformats.org/officeDocument/2006/customXml" ds:itemID="{865E609B-28B8-4CB5-8BCB-0DD279BC778E}">
  <ds:schemaRefs>
    <ds:schemaRef ds:uri="ESRI.ArcGIS.Mapping.OfficeIntegration.PowerPointInfo"/>
  </ds:schemaRefs>
</ds:datastoreItem>
</file>

<file path=customXml/itemProps17.xml><?xml version="1.0" encoding="utf-8"?>
<ds:datastoreItem xmlns:ds="http://schemas.openxmlformats.org/officeDocument/2006/customXml" ds:itemID="{02475FDB-A727-4506-BBF6-1907278610F5}">
  <ds:schemaRefs>
    <ds:schemaRef ds:uri="ESRI.ArcGIS.Mapping.OfficeIntegration.PowerPointInfo"/>
  </ds:schemaRefs>
</ds:datastoreItem>
</file>

<file path=customXml/itemProps18.xml><?xml version="1.0" encoding="utf-8"?>
<ds:datastoreItem xmlns:ds="http://schemas.openxmlformats.org/officeDocument/2006/customXml" ds:itemID="{08D98AEE-1BA2-434A-B93B-2506C0DEB5EA}">
  <ds:schemaRefs>
    <ds:schemaRef ds:uri="ESRI.ArcGIS.Mapping.OfficeIntegration.PowerPointInfo"/>
  </ds:schemaRefs>
</ds:datastoreItem>
</file>

<file path=customXml/itemProps19.xml><?xml version="1.0" encoding="utf-8"?>
<ds:datastoreItem xmlns:ds="http://schemas.openxmlformats.org/officeDocument/2006/customXml" ds:itemID="{C77A1461-77ED-4468-B165-2423BF17735B}">
  <ds:schemaRefs>
    <ds:schemaRef ds:uri="ESRI.ArcGIS.Mapping.OfficeIntegration.PowerPointInfo"/>
  </ds:schemaRefs>
</ds:datastoreItem>
</file>

<file path=customXml/itemProps2.xml><?xml version="1.0" encoding="utf-8"?>
<ds:datastoreItem xmlns:ds="http://schemas.openxmlformats.org/officeDocument/2006/customXml" ds:itemID="{6728419E-D1FE-4229-A7E0-345C01952829}">
  <ds:schemaRefs>
    <ds:schemaRef ds:uri="ESRI.ArcGIS.Mapping.OfficeIntegration.PowerPointInfo"/>
  </ds:schemaRefs>
</ds:datastoreItem>
</file>

<file path=customXml/itemProps20.xml><?xml version="1.0" encoding="utf-8"?>
<ds:datastoreItem xmlns:ds="http://schemas.openxmlformats.org/officeDocument/2006/customXml" ds:itemID="{8F62E8BF-0555-45E2-907C-643207C8A62D}">
  <ds:schemaRefs>
    <ds:schemaRef ds:uri="ESRI.ArcGIS.Mapping.OfficeIntegration.PowerPointInfo"/>
  </ds:schemaRefs>
</ds:datastoreItem>
</file>

<file path=customXml/itemProps21.xml><?xml version="1.0" encoding="utf-8"?>
<ds:datastoreItem xmlns:ds="http://schemas.openxmlformats.org/officeDocument/2006/customXml" ds:itemID="{A3E74A60-6F2A-449F-A338-A7D9078A9B68}">
  <ds:schemaRefs>
    <ds:schemaRef ds:uri="ESRI.ArcGIS.Mapping.OfficeIntegration.PowerPointInfo"/>
  </ds:schemaRefs>
</ds:datastoreItem>
</file>

<file path=customXml/itemProps22.xml><?xml version="1.0" encoding="utf-8"?>
<ds:datastoreItem xmlns:ds="http://schemas.openxmlformats.org/officeDocument/2006/customXml" ds:itemID="{D933CC31-C937-4BFE-9012-2B92E82DC32A}">
  <ds:schemaRefs>
    <ds:schemaRef ds:uri="ESRI.ArcGIS.Mapping.OfficeIntegration.PowerPointInfo"/>
  </ds:schemaRefs>
</ds:datastoreItem>
</file>

<file path=customXml/itemProps23.xml><?xml version="1.0" encoding="utf-8"?>
<ds:datastoreItem xmlns:ds="http://schemas.openxmlformats.org/officeDocument/2006/customXml" ds:itemID="{3546690A-663B-4CD5-B15E-0E7B02DBF6BD}">
  <ds:schemaRefs>
    <ds:schemaRef ds:uri="ESRI.ArcGIS.Mapping.OfficeIntegration.PowerPointInfo"/>
  </ds:schemaRefs>
</ds:datastoreItem>
</file>

<file path=customXml/itemProps24.xml><?xml version="1.0" encoding="utf-8"?>
<ds:datastoreItem xmlns:ds="http://schemas.openxmlformats.org/officeDocument/2006/customXml" ds:itemID="{C621368B-089A-4856-8822-4BEBF0795609}">
  <ds:schemaRefs>
    <ds:schemaRef ds:uri="ESRI.ArcGIS.Mapping.OfficeIntegration.PowerPointInfo"/>
  </ds:schemaRefs>
</ds:datastoreItem>
</file>

<file path=customXml/itemProps25.xml><?xml version="1.0" encoding="utf-8"?>
<ds:datastoreItem xmlns:ds="http://schemas.openxmlformats.org/officeDocument/2006/customXml" ds:itemID="{2F54BA98-3327-4813-BEAB-63CA08C52F7B}">
  <ds:schemaRefs>
    <ds:schemaRef ds:uri="ESRI.ArcGIS.Mapping.OfficeIntegration.PowerPointInfo"/>
  </ds:schemaRefs>
</ds:datastoreItem>
</file>

<file path=customXml/itemProps26.xml><?xml version="1.0" encoding="utf-8"?>
<ds:datastoreItem xmlns:ds="http://schemas.openxmlformats.org/officeDocument/2006/customXml" ds:itemID="{6FCDC106-557C-40C3-916F-992E38719A92}">
  <ds:schemaRefs>
    <ds:schemaRef ds:uri="ESRI.ArcGIS.Mapping.OfficeIntegration.PowerPointInfo"/>
  </ds:schemaRefs>
</ds:datastoreItem>
</file>

<file path=customXml/itemProps27.xml><?xml version="1.0" encoding="utf-8"?>
<ds:datastoreItem xmlns:ds="http://schemas.openxmlformats.org/officeDocument/2006/customXml" ds:itemID="{900D65DE-101A-4EDC-AD96-9D09644CADDB}">
  <ds:schemaRefs>
    <ds:schemaRef ds:uri="ESRI.ArcGIS.Mapping.OfficeIntegration.PowerPointInfo"/>
  </ds:schemaRefs>
</ds:datastoreItem>
</file>

<file path=customXml/itemProps28.xml><?xml version="1.0" encoding="utf-8"?>
<ds:datastoreItem xmlns:ds="http://schemas.openxmlformats.org/officeDocument/2006/customXml" ds:itemID="{7F445211-FD68-46CE-A973-AC10D1A0E112}">
  <ds:schemaRefs>
    <ds:schemaRef ds:uri="ESRI.ArcGIS.Mapping.OfficeIntegration.PowerPointInfo"/>
  </ds:schemaRefs>
</ds:datastoreItem>
</file>

<file path=customXml/itemProps29.xml><?xml version="1.0" encoding="utf-8"?>
<ds:datastoreItem xmlns:ds="http://schemas.openxmlformats.org/officeDocument/2006/customXml" ds:itemID="{CF7C08F2-C72C-4CDA-83A1-72975EC56F6A}">
  <ds:schemaRefs>
    <ds:schemaRef ds:uri="ESRI.ArcGIS.Mapping.OfficeIntegration.PowerPointInfo"/>
  </ds:schemaRefs>
</ds:datastoreItem>
</file>

<file path=customXml/itemProps3.xml><?xml version="1.0" encoding="utf-8"?>
<ds:datastoreItem xmlns:ds="http://schemas.openxmlformats.org/officeDocument/2006/customXml" ds:itemID="{3D1D4AFB-036E-45F3-8303-E27AFA16EA25}">
  <ds:schemaRefs>
    <ds:schemaRef ds:uri="ESRI.ArcGIS.Mapping.OfficeIntegration.PowerPointInfo"/>
  </ds:schemaRefs>
</ds:datastoreItem>
</file>

<file path=customXml/itemProps4.xml><?xml version="1.0" encoding="utf-8"?>
<ds:datastoreItem xmlns:ds="http://schemas.openxmlformats.org/officeDocument/2006/customXml" ds:itemID="{D1B9FF3F-6E45-400D-9DBF-263E70D30C05}">
  <ds:schemaRefs>
    <ds:schemaRef ds:uri="ESRI.ArcGIS.Mapping.OfficeIntegration.PowerPointInfo"/>
  </ds:schemaRefs>
</ds:datastoreItem>
</file>

<file path=customXml/itemProps5.xml><?xml version="1.0" encoding="utf-8"?>
<ds:datastoreItem xmlns:ds="http://schemas.openxmlformats.org/officeDocument/2006/customXml" ds:itemID="{75FCA842-E43E-437B-BF7F-86E5542D1E86}">
  <ds:schemaRefs>
    <ds:schemaRef ds:uri="ESRI.ArcGIS.Mapping.OfficeIntegration.PowerPointInfo"/>
  </ds:schemaRefs>
</ds:datastoreItem>
</file>

<file path=customXml/itemProps6.xml><?xml version="1.0" encoding="utf-8"?>
<ds:datastoreItem xmlns:ds="http://schemas.openxmlformats.org/officeDocument/2006/customXml" ds:itemID="{0FBAED42-16E1-4A63-B7CE-CF38EF02CA1A}">
  <ds:schemaRefs>
    <ds:schemaRef ds:uri="ESRI.ArcGIS.Mapping.OfficeIntegration.PowerPointInfo"/>
  </ds:schemaRefs>
</ds:datastoreItem>
</file>

<file path=customXml/itemProps7.xml><?xml version="1.0" encoding="utf-8"?>
<ds:datastoreItem xmlns:ds="http://schemas.openxmlformats.org/officeDocument/2006/customXml" ds:itemID="{CF8E7195-1F4A-48AA-AE14-95101EADAA96}">
  <ds:schemaRefs>
    <ds:schemaRef ds:uri="ESRI.ArcGIS.Mapping.OfficeIntegration.PowerPointInfo"/>
  </ds:schemaRefs>
</ds:datastoreItem>
</file>

<file path=customXml/itemProps8.xml><?xml version="1.0" encoding="utf-8"?>
<ds:datastoreItem xmlns:ds="http://schemas.openxmlformats.org/officeDocument/2006/customXml" ds:itemID="{C0C6C720-00D1-4A09-8D20-6ABD3B95D9B8}">
  <ds:schemaRefs>
    <ds:schemaRef ds:uri="ESRI.ArcGIS.Mapping.OfficeIntegration.PowerPointInfo"/>
  </ds:schemaRefs>
</ds:datastoreItem>
</file>

<file path=customXml/itemProps9.xml><?xml version="1.0" encoding="utf-8"?>
<ds:datastoreItem xmlns:ds="http://schemas.openxmlformats.org/officeDocument/2006/customXml" ds:itemID="{A7ED8B3A-48DC-42A1-B46A-35403FF461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22686</TotalTime>
  <Words>2829</Words>
  <Application>Microsoft Office PowerPoint</Application>
  <PresentationFormat>On-screen Show (4:3)</PresentationFormat>
  <Paragraphs>383</Paragraphs>
  <Slides>39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Gill Sans MT</vt:lpstr>
      <vt:lpstr>Wingdings</vt:lpstr>
      <vt:lpstr>Completely Blanc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from CMAQv502_WRFv3.4 to CMAQv5.1_WRFv3.7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Appel, Keith Wyat</cp:lastModifiedBy>
  <cp:revision>504</cp:revision>
  <cp:lastPrinted>2014-05-08T16:11:18Z</cp:lastPrinted>
  <dcterms:created xsi:type="dcterms:W3CDTF">2013-09-27T18:09:44Z</dcterms:created>
  <dcterms:modified xsi:type="dcterms:W3CDTF">2015-10-07T01:02:39Z</dcterms:modified>
</cp:coreProperties>
</file>