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2" r:id="rId3"/>
    <p:sldId id="271" r:id="rId4"/>
    <p:sldId id="274" r:id="rId5"/>
    <p:sldId id="288" r:id="rId6"/>
    <p:sldId id="290" r:id="rId7"/>
    <p:sldId id="289" r:id="rId8"/>
    <p:sldId id="276" r:id="rId9"/>
    <p:sldId id="295" r:id="rId10"/>
    <p:sldId id="279" r:id="rId11"/>
    <p:sldId id="282" r:id="rId12"/>
    <p:sldId id="296" r:id="rId13"/>
    <p:sldId id="293" r:id="rId14"/>
    <p:sldId id="297" r:id="rId15"/>
    <p:sldId id="280" r:id="rId16"/>
    <p:sldId id="300" r:id="rId17"/>
    <p:sldId id="301" r:id="rId18"/>
    <p:sldId id="302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451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1BE6FBF-7937-40BE-9AAD-2F8031C86F35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E0C7CD3-CF99-4023-854E-BDDF296A22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60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73C5E70-0379-471E-9960-55EF8328F333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F5939-2CD8-4BB9-A0F3-DD4CCCE495BA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A7C13-D4A1-4646-B77D-37129FEBE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30C3-7DDA-4A96-B15E-F6228D9C89B7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30835-7CCD-4C17-B99E-71A4E41F73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CE702-218D-4AF8-B6C5-BCB4794F00D0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1E7B8-4AC0-4804-B454-2110DED3F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A830D-49E3-4389-A186-FCD102749D1F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58051-1941-49EF-A699-64B8BBABD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A36DA-B098-4AE6-B995-4FD7BE92CF10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2A241-3411-4E52-B32C-EC8E0F0324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CD4F9-88A1-4B22-8649-B4E4F36EC8E7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39160-D89D-4489-B105-536520369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6551D-89D4-40F4-A94A-D09F6F962BEA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FB8B0-D88A-4A8F-801A-DD3D2F3F08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24DA0-8FA0-429B-AC7E-26DF84172960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5D797-24E8-4410-8AE8-F9EA67EC9B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EE1A4-22FD-4EE3-9A7E-C89DA6527631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2C8C1-580C-4F90-B354-EC3ADAF98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2E760-2697-47C8-A300-A11B320396D7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91C41-01F3-4C69-80E1-ADA3355EF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B6E4F-089F-4909-91A8-A5044D938496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F2DA1-0BE6-4B7C-A868-369BCB34F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6C6618E-C03F-421B-A0FA-A838462086FA}" type="datetimeFigureOut">
              <a:rPr lang="en-US"/>
              <a:pPr>
                <a:defRPr/>
              </a:pPr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09593F-D2AF-4C20-8DCB-92E9E7D65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685800" y="6248400"/>
            <a:ext cx="7772400" cy="247650"/>
          </a:xfrm>
        </p:spPr>
        <p:txBody>
          <a:bodyPr/>
          <a:lstStyle/>
          <a:p>
            <a:r>
              <a:rPr lang="en-US" sz="1800" dirty="0" smtClean="0"/>
              <a:t>10/28/2014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990600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err="1" smtClean="0">
                <a:solidFill>
                  <a:schemeClr val="tx1"/>
                </a:solidFill>
              </a:rPr>
              <a:t>Xiangshang</a:t>
            </a:r>
            <a:r>
              <a:rPr lang="en-US" dirty="0" smtClean="0">
                <a:solidFill>
                  <a:schemeClr val="tx1"/>
                </a:solidFill>
              </a:rPr>
              <a:t> Li, </a:t>
            </a:r>
            <a:r>
              <a:rPr lang="en-US" dirty="0" err="1" smtClean="0">
                <a:solidFill>
                  <a:schemeClr val="tx1"/>
                </a:solidFill>
              </a:rPr>
              <a:t>Yunsoo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Choi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Beata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Czader</a:t>
            </a:r>
            <a:endParaRPr lang="en-US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Earth and Atmospheric Sciences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University of Houston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C00000">
              <a:alpha val="73000"/>
            </a:srgbClr>
          </a:solidFill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609600"/>
            <a:ext cx="8382000" cy="46038"/>
          </a:xfrm>
          <a:prstGeom prst="rect">
            <a:avLst/>
          </a:prstGeom>
          <a:solidFill>
            <a:srgbClr val="C00000">
              <a:alpha val="73000"/>
            </a:srgbClr>
          </a:solidFill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1047750"/>
            <a:ext cx="7772400" cy="27622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anchor="ctr">
            <a:normAutofit fontScale="77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The impact of the observational meteorological nudging and nesting on the simulated meteorology and ozone concentrations from WRF-SMOKE-CMAQ during DISCOVER-AQ 2013 Texas campaign </a:t>
            </a:r>
            <a:endParaRPr lang="en-US" sz="4400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n-lt"/>
                <a:cs typeface="+mn-cs"/>
              </a:rPr>
              <a:t>Land/Sea/Bay breeze etc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C00000">
              <a:alpha val="73000"/>
            </a:srgbClr>
          </a:solidFill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23555" name="TextBox 5"/>
          <p:cNvSpPr txBox="1">
            <a:spLocks noChangeArrowheads="1"/>
          </p:cNvSpPr>
          <p:nvPr/>
        </p:nvSpPr>
        <p:spPr bwMode="auto">
          <a:xfrm>
            <a:off x="7504113" y="6597650"/>
            <a:ext cx="15684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1">
                <a:solidFill>
                  <a:schemeClr val="bg1"/>
                </a:solidFill>
                <a:latin typeface="Calibri" pitchFamily="34" charset="0"/>
              </a:rPr>
              <a:t>University of Houston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066800"/>
            <a:ext cx="8382000" cy="46038"/>
          </a:xfrm>
          <a:prstGeom prst="rect">
            <a:avLst/>
          </a:prstGeom>
          <a:solidFill>
            <a:srgbClr val="C00000">
              <a:alpha val="73000"/>
            </a:srgbClr>
          </a:solidFill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3733800" cy="4800600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Land breeze and sea/bay breeze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Local wind reversal, convergence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Small-scale phenomenon, short life time, a few hours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Occurs when large scale forcing is absent -&gt; prone to high ozone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C00000"/>
                </a:solidFill>
              </a:rPr>
              <a:t>Extremely important for simulating high ozone episode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C00000"/>
                </a:solidFill>
              </a:rPr>
              <a:t>Hard for WRF to replicate</a:t>
            </a:r>
          </a:p>
        </p:txBody>
      </p:sp>
      <p:sp>
        <p:nvSpPr>
          <p:cNvPr id="23558" name="AutoShape 2" descr="data:image/jpeg;base64,/9j/4AAQSkZJRgABAQAAAQABAAD/2wCEAAkGBxQSEhQUEhQUFhQUFRQUFBcWGR4aFRQVFBgXFhYVFRgYHSggGBomHBQUITEhJiorLi4uGB8zODMtNygtLisBCgoKDg0OGhAQGi0mHyUsLywvLC0sLTIsLSwsLCwsLCwsLC04LiwsLCwsNCwsLCwsLCwsLCwsLCwsLCwsLCwsLP/AABEIAKsBJgMBIgACEQEDEQH/xAAbAAEAAgMBAQAAAAAAAAAAAAAABAUBAgMGB//EAEoQAAIBAgMCCQYJCQgDAQAAAAECEQADBBIhBTEGEyIyQVFhcYEVUpGSsdIUFkJTVHKCobIjM0NiY5PBwtMHNHODorPR8ETh4iT/xAAbAQEAAwEBAQEAAAAAAAAAAAAAAQMEAgUGB//EADYRAAIBAgMDCAkEAwAAAAAAAAABAgMRBBIxBSFBEzJRYXGBkdEGFDNCYqGx4fAVIlLBI1Nj/9oADAMBAAIRAxEAPwD7JSlQF2gzapYuunQ4NsBgNJUM4MeFXXPNUW9CfWoYbpE1AfEi61u2pIzZzc3q4W2BmXrUkumvUdOg1JOyLHzSDtAhh2hhrPbNcuVi2FFyVyRSolhilw2iSRlzoTq2WYZWPSQSuvSCOmpLsACSQANSTuA6zXSZVKLi7M2pVc+27A/SBvqAuf8AQDXNttj5Fq8/2Qv+4y1y6kVqzuNKpLSLLWlU52pePNsKPr3I+5FatDi8QemyvcrN95YVW8TTXEtjg6z90u6VQnjjvvsPqIg/EGNaHDE867eb7ZX8EVx63TLls6q9bHoa53L6rzmUd5A9tefbZ1s84M313dvuZjT4FZX9HaH2R/Go9aXBHa2a+Mi1fbOHGhv2Z6s6z6AZrQ7dsdDk/VVm9i1V/DrK6Z7Y7ARPoFZGOU80XG+rbuEenLFdKtJ6In1CnHnT+hYHb1voW8f8lx+JRWDt1ei1eP2QPa1Qc9w82xePgq/jcVlbV8/oCPrXEH4S1WKUnwI9Xwy1n8yWdu/sL3+j36x5dP0e761v+pUb4JiT+jtjvuH+CU+AYnzbPjcb+nXabI5PCL3iQdvH6Pd9a379Y8vH6Pc9ZPerh5NxPVYH23P8gp5KxHXY/wBZ/gJrpWOcmE6Tv5eP0e56ye9WPL5+j3PWT3q5eSMR59n1W/5odjX/AJyz+7b367SgRlwvSzr8YT9Hu+DW/fp8Yv2F702/frj5Fv8Azln923v1g7Fv+fZ9Vh/NpXVqfSRlwvSyQOEa9Nm8PBT7GrYcI7XSt4f5ZP4ZqCdj4n9gftOP5TWjbLxI+RaP1bh/mQV0o0uknk8M/eLVeEWHO92X66Ov4lFSLG1rD6JetMeoOs+iZrzjYe+Odh7o7QUYehXn7qh37ibrgjsuIV/GBXSowekiVhaUubM93Wa8NZt5PzTPb+oxC+qeSfRVpg9vOml4Z189BDDtZBvHavormeGnHfqVVMHOKut56WlaWboZQykFSJBG4it6zmUUpSgFKUoCoLca7nO6rbYomRivKXnOY0blGIMjk9tddlZrdsI5UkF+buyl2KiDu0I0qttMbbPbbRg9xx+sjuzBh186D1EV1+EVUz0KcUoqxPS0ovNe+UyLb7gpJ07TIn6q9VSfhHbVP8IrPH1B2bJjbnGtcey+UA20hlLZZlnyzOpA03wB0mKn4xVv2HCkFbltgD0cpSBVJj710qBaKqSYZmnkDrUDefRUzYF5lY2ScyqgZDABGpUqY8COnfXcXwM1aHvIjWNoW+LVmdFlQdWAiQJ6ayu07R5rhvqcr8M1e28JbUyqID1hQD6QK71kWBXFml7TfCJ54Yonm2rzfYK/jiugW+d1mPruo/Dmq9pViwdNFcto1XpYpRgcQd7WU7gz+3LW67Hc87EP9hEUfeGP31b0q1UKa4FEsXWfvFWNh2/lNdbvuv7FIH3V1TY2HH6G2T1soY+lpNT6VYopaIqlUnLVs527KrzVUdwA9lU+0drPbv5BzALZIyEzmNwv+UzQpC2yQI1Ijpq8rUoOodH3aipOEyhw/CUMdbbKuUMCTDSeNMQY0i1v6zUhdvAuF4t4LBc0rGpRRpM864o8D42JwduMuRMsRGURE5oiN0699dOKXqHo/wC9Q9FCdxXX9tKheVMKzLMjUojO2kyByYntqNc4RgKG4p4JcDcebcFoaCTqxPRuBmKt7mGRs2ZFOaM0gHNl3TO+OistYUggqpBkEECCCZIjvoNxUNwhGdVW23Ke2ssQNGFosY3yBfTTpM1vjdskXeKReVxiJmMQJ4ssYmdBdWPHq1tWsqd6qdZ1A3iIPfyV9ApxKzmyiTEmBJjdr2UF0VmK26qBjkJCuyDVZOQOzmJkQLbR16Vybb4LqoUgFwsnUkNc4pSNdOUGkdUHsq3bDIZlVOYgmQNSvNJ6yOigsLqcqyTmOg1bTU9ug17BQbintcJEJQcWwLlRBK6BzaCnfr+eTQa7664jbyLeNqDmWDO8ERJ7t4qdfwFtyhZeYQyxoJERIG+IHorsbKzOVZO8wJPjQbjXCXs6K8FcyhoMSJEwY0mu1YArNCBWroCIIBB6DqPRW1KAp8VwetHW1Npv1OZ42+b6IPbVLisO9pgtwDXmsvMbsE6htNx8Jr2VR8fhRdtsjbmHoO9WHaCAfCrqVaUH1GijiZ03vd0ef2Dizbu8WeZdzEDzbgGYx9YBie1e016evCWnYqjjnoytH6yGGXs3MK9HgNucbdFtbLqMpYsxXQCAOSpO8mPA13iKe/MtGWYuk82eK3MuaUpWYxilKUBS7V2bda5xlsoeQEyuSsQSZVgDvkSI6BUTydivMs/vW/p16WsVDimWRqyirI8niLd5HRGWyGuEhBxjaxrr+S06B3kCpHk7FeZZ/et/TpcHHl7kxngWj5qIZRx2luV6vVV1szFcbbDHRtVcea66MPT90VTTqRnJxXA1VlUpwjJ8Sl8nYrzLP71v6dWmx8AbakvBuOZaNQAOagJAkDXoGpNWNKuSSMsqspKzFKUqSsUpSgFKUoBSlKAUpSgFKUoBSlKAUpSgFKUoBSlKAUrFKAzSsUoDNQdr4Jr1vKtxrZmZUkT+q0Qcp7CDU2lSE7bzxLWTaPFuuQ6x5rdJKt0+3rFXvBjDRbN0jlXYI7LY5g8ZLfarntTa9hi9m5auXApysMkrMA6Se3fVps3GLeth0BCyVgiCCpKkR3g1fUqylBJo11q0500pKxJrNKVnMgpSlAK4Y6wblt0DFcylcw3idJE13pQHlLDlc6sQeLdkECJCxGg76s+DeGYW+NZ8xvLbcjKAqtl1I8Mo+yKpL1yLl8ftX/hXpNhf3ax/hW/wisWGiuUn1HrY9y5Cm3x+xPpWKVtPJM0rFZoBSlKAUpSgFKUoBSlKAUpSgFKUoBSlKAUpSgFKUoCn28HlCnG7m0t5tWlY5Sc074LgpvnrqI+OxJuryGAUlCOLbKxLCdZgAKJD7t46as9oYx0dFVQQwY6gnMViEUruJkmTpyfEUmK2ziOLdlWCUAU5GyhoumVEEySqLrImOuh0jrfx2LNtjkIaLi5hbcxuylUmTqSJjt3CT0TG4yHHFgFXhZVjKhbhneAZy2tQTBcjoipG1dqXLd5baW2YFQcwB0ObpbuG6OnfVls+6z2kZwFZlDMBPJLCY110mKDuKi9tDFAcm3J43KQUaFXlZTmE5gYSSAAJM9nTa97EZriWgQDbOVgpJmN4aYmdMu/Wau6xQi54jENF6+Oq6evzV376v+CR/wDzj/Evf7r15Da+Iy4jED9qfwrXq+BZnCqf173+49bK3som7EP/AAxL2lKVjMApSlAKUpQHz/H3ovYgftX9gr2Owf7tY/wrf4RXzvbt+MRiR+1f8Ir6Hwf/ALrh/wDBt/hFY8N7Sfb5nvbVp5cLh30r+kVdrZN5bpcZOVcuNIUBsrXww4xiTxn5PdoMsRS3YxkA5iCFMzkzMVF0qG0MAsbWgO6dd9db1/GBnGRcgzZGWMzANA0OgkNPTzDoZrFq7jWVSQqsdWGUHLpaEc7XVrpn9UDv2HibyRsG/dZr3GliFYBZAAnXMFgAxu361b1TYvEYkW7JRMzlwLg0gLmAJPVyZOkbt/QZWxjdNub2jaQsRACrPSZ1zUOX0lhSlYoQZpWKUBmlYrNAKUpQClKUBC2xtFcPaa40aFQAWC5mYhQJOg1NRBwjs5l15Bt8YbnyFB4rKM27dfUz0eyfjLqJlZ+huRoScxBHJCgkmC3hNVTvhA7ckEtntuYMa8ptPlS1uJUHVY6IoSrEnDbfs3DlQszBgpUKcwOsyOiMrT06VjDbetuEJDKXyQCNVz5QM3QBLoPtCuaXMMUt3CuUXmDpM85t0xooObdoCW7a64DDYe4A1tVOQjdMBgAwEneByT1aDqoTZHazta2yFxmgFRGUhiXjJlB3zmEd9Z2XtEX85UEIrBVJ3vKK8x0DlgeBrp8At5SuQBSFBA05sBdRqCIEHsrphsMlsQihQdYHWAF9igeFCNx2pSlCDFZpWKEClZpQkVgms1H2hgkvW2tXBmRxDD/vT01IPlPCbERjMSJ/S/yJXvOADzgrZ62u/wC41fJeFGxbmAvcW0lGk2nA0uLI0jzxoCO7rr6P/Z7wT+DLx94RfuDRfmkPyT+uek+HXPuY6FJYSm4yv0de7f2WNNSScEj2tKxWa8IzClKUApSo+LxaWgpcwGdLY0mWchVGnaRQHyPhPfjF4oftW/CtfU+D391w/wDg2vwCqPanAzCXr1x3u3Fe4QzKrqNWgCAVkTFekwNtERbaGRbVVGsnKBCk+ArNRpShOUnxPZ2lj6WIw1CnBO8FZ37FoSKVmlaTxjFZrFKAzXnsRtW8t1/yb8SWW3baFguroHO8tBm5vUD8nv5Qr0FVOI28iF5V4U5ZEGTJXdMjlQviOihKOWI2xdS3Zc2CxuIHYIZyGASDmA6Dp2g7q4nb13lgWZZGg87KQLd1zGkkzZjcOeOyZmF24ty5xapcnOySQAvJzy0k6ibbDSd4660vcIUU5SlyeM4uAJMa8uAebyT/AN3CbdRHubavDfaEywEFspy8YvKOWQCUB06CO6pGB2wz3haZAsq875lCBmEiMpkxrOhqXszaa38+WRxb5DPTIDAgjeCGBqT8HXPnyjPEZo1jqn0UIdug60pShApSlAcMVhluABp0OYFSVIOokEGRoSPGop2LZJJymSc3ObQyzSuunKdm7yTVhWlm8riVYMJIkGRIMESOogiguQr2xLLraRlJWyVNuWaQVIIJMy2qqdeqpWDwq2lyIIUdEk/ea2v31QS7Ko62IA++qbF8L8In6XOeq2C/3gR99dRg5O0VciU0l+5l9SvDY3+0MD81h2btuMFHoXN/CvO7R4e4xuYbdsfqrLel59lbaWzcRU0jbt3FDxVJe94H1qq7aO38NY/PX7SdhYZvVGtfDto7YxF4xcv3XJ+TnaOvRFgbuyuWE4JYu9+awtyDuYrkHXveNK3R2PGG+vVUfzrsTCtn0TPrmG/tCwVy/bsWnd2uNkDBCEBMxJaOroHTXq6+O7C/svxi3bdy5cs2uLdHEEu3IYNEAAdHXX2OvPx1LD05pUJ5lbf2lxD2ptFMOnGXCQue2k9RuuttSeoZnEnoFQsLwnwzqW4xUQfKuFVU8q6mmvXZc92tTtp7PS+gS5OUPauaedZuLdXwzIs15za3AW1ctstpmVzmhmJIXOMQCQBE/wB7u6dUbt9Yt53HLbeX2z9s2b3GZHE2WdLgJAK8WzIWInRSUaD0gUG28PAPH2oIZgc4ghIzHfuEj0jrqLY4OW7YvG2WDXkuIxJkTcd7hMfWuHwioeF4F2Ft5GLsWtm27ZucWNklgI01w9uOwazNB+0sMVjsG+Q3LlhskX0zMpyxIFxZ3fK17DXY7aw4E8faiJnON0KZ39Tp6w66rbnA7DtE5tLRskDKAykseWMsNq7GDyZO6tLfAnDqQc14wANbkzHFcokiSYsWx4U3j9pe4bHW7hZbdxGKc4KQSszvA3bj6DUiqvZWwrWHe69sHNeZmaYOrO9xgDExnuOYJMTpVpQ5duApSlAYqDtbAC+irnKFblu6pAB5VtgwkHeJFcuEuCe9h3t24zM1uJ3QtxGafAHTpqjvcB81vLx5n8lrl3i2lxChhpy/lJAnQovVQ6ilrc77R4F271y5ce7cDurCVygpcb4PNxdDqDhbZAO6W3zVlwc2BbwSMlosQz5uURIAVURBAACqqgAd/Wao34DGWIxBE3UurKlspXjM0lmOcnjPlSBGgFd7XA2LwuNfLKLmcLl6M2KeCc0SGxczH6Nag6burXPV1reuqilmIVVBZiTAUDUkk7hVTwW2J8Ds8VxhuGQSxnWEVJgk6nJJjeSTVwwnQ7jUlb1PCbb/ALQBqmEAbo41gcn2F0Ld5076q+D/AApuWGum4GvNdKtLPBGUEERBAG7dAq64QcA0ebmFi251Ns/m2+r5h7tOwb6p+D/BO5e43jGay1twmVkmeSGJBzQRrGkisT5fP+WPrKD2P6pvTvuvfnX7uHZ3l6nDgn/xz+8H8VrKcK1kn4Lq0ZiGXlZeaSY1iPCuK8B3G7EL42j/AAeug4H3Ruv2/wB239Sro8rxMFRbL9xv5ki3wnQEkYVgSZJBtySdJOo1isjhBbP/AIj6tn/Rc4aBudzu2uHxWvjdcsn7LD+JithwcxHnWPS4/hWiNuJgqRw3uNkuzwjtrOXD3FkkmAmpO8mG1NdfjTb6bV71V96q/wAgYn9h6z+5Wp2Diuqx+8b+nV0Y0uLMFS65quWXxqteZe9T/g1n412OkXh/lMfYKqjsLFeZZ/et/Trk+wsV83b/AHn/AM1cqeH/AJP87jDUq4pc2C/O89bs7HJfti5bJKksNQVMqSpBB1GoNY2jtG3YXNcaJ5o3sx6lUak1F4NYJ7OHVLgAfNcYgGQM9xmGvcRXPaPBqzec3G4wOREq7bh0BSSB4Csto5rPQ1NzyXSWa3HS55fbG3ruIlR+TteYDym+uw6P1R4k1V2sTctpkS7cS3JOVSFAJ36gT99epvcDPMvv9tVb8OWt9j8FeLus97irq5IUFDKtMzDEgaV6KxGGjC0Y36meP6pjZ1bznbrT07tx4cWuMbkK11utVa43iQDFWFjgzi7m61kHXcYL9wk/dXvMVtzD2eTmBYfItjMfQui+MVUYnhNdbS1bW2Ou4czeopgesawYnb9PDqzcY9Wr8PsbaeyYaybfb+f2VmH/ALPXb87fAHVbWT6zH+FWuG4CYK3q6tcI1m6+niq5V+6qi/euXNbl2432io9VIFRzhUO9Qfran768Kt6XZtyzPvt9DfTwVOGiR7Kw+Cw4hDhrQ7Ci1l+EmGH6UN9QM/4Qa8gttRuUDuArea82fpJJ82n4s0ckj0rcKrPyVvN3W2X8cVxPCsdFi6fG2Pa9efpWaXpDiXoorufmTyUS/wDjWPo931rfv0+NY+j3fWt+/VBSuf1/F/D4fccnEv8A41j6Pd9a379PjWPo931rfv1QUp+v4v4fD7jk4l/8ax9Hu+tb9+nxrH0e761v36oKU/X8X8Ph9xycS/8AjWPo931rfv0+NY+j3fWt+/VBSn6/i/h8PuOTiegHCsfR7vrW/fpVAtK6W38V8Ph9xycQduYr59vUT3a5/GPEbvhPTl5tvndXN36VFNQ8VgQ5mY00joYc1+8S3pr9TlhqaW6KPhqePrN2nUaLldu4kiRiCe5Lfu0bbuJETiDqYHIt7+rm1QNsvlTm5MKIjzRpPX0+mu2EwQQyD0R7P+G9Y1ysPD+CLJY2oldVn4F15bxXz7eonu08uYr59vUt+7Xn7+zCxblxmYNoOw7z4/cKkYTDFC5LTmaQIiP+f/VSsPTvzEcyxtZRuqzv0WLjy5ivn29S37tPLmK+fb1Lfu1AozAb9K79Wo/xRT+oYr+bJ/lzFfPn1Lfu08uYr59vUt+7VU2Mtje6z1SJ9FYGLU7g5+qjH7wIqmosJT57iu1pFsMRj581yfcW3lzFfPn1Lfu08uYr59vUt+7VXxjndauHvhfaa2CXT8hR9Z/dU1gqbS2TT51SHc7/AEuaoQ2rLTN32X1LLy5ivnz6lv3aeXMV8+3qW/dquGGune1sdyk/fmHsrb4Ax33X+yFHtBrBU9IdkQ039kX/AHY1Qwe1HrO3f5XJ/lzFfPt6ie7Wr7exI1OIIHatv3aieTl6WuHvc/ywK3t4C0pkIs9ZEn0nWsFX0qwK9nRb7bLzNMNnY18+v4K/kbjhPfPNxDP9S2jfhStht3HHmu/e62l9ik/dXSleRX9KK0/Z0ox8W/L5G+ngXHnVJPv8vMLtPHHfiVXsFtWPpIHsra/euXPzt25c7CcqHvRAAfGa437wQCQTJgACSTBP8DWBiUInMsHXUx1de7ePSK8ittHGVl+6Ts+jd9DbGCjodEUAQAAOoaD0VmuXwhPOUQATJGgO6erfWzXVG9lGmbUjd193bWBxl0HZvSo7462AxLqAskkmNAoYkdYgg6V0F9fOHpHb/wAH0GjhJcAdKVyTEK0ww0jp3yARHXzh6ay99BMsoyxMkaTunqqMsugHSlcRi085RqRBIB0bLuPaIra7iFXnEToY6YJAmN8SRU5JXtYHSlc/hCeeusgajUjeB3Ua+ojlLqCRqNQNTHXUZZdAOlK43MWikAsoJIG8aEgkT1aCs2sSjRlZTJYCDqcpIaB2EGpyStewOtKj2sdbYkB10BO/oBZT6CjTW7YhRBLCGBIM8mAJJndRwknawOtK58emvKXQSdRoDuJ6hWbN0MoZdQwBHcd1Q4tbwdFrNYWlTHQFU2Mt+evgZ9lBigeatw9yN7SIq0AA3CO6szX2dT01rvmUortbfkfPw9HqK50m/BeZVh3O60/iVH80/dWwtXj8m2O9yT6Av8asaVgqelu0JaOK7F53NMNiYSOsW+1kAYS6d7oO5Sfa1bDAHpuv4BR/LNTaVgqbf2jU1rPu3fSxqhs7Cx0prwv9SGNmp0lz3u3sBArddn2h+jTxE+2pNKw1MZiKnPqSfa2aY0oQ5sUuxGqIBuAHcAK3msUrNcsM1ilKAUpSgFKUoBSlKA4YtAQCXyZWDBtN8FflafKqJ5Pthpz7iBlJXn8iJ6ZPFrpUvF2wQMzZYIIJiJMr06a5iKgrgrTSRc0zsvRocz5k7yXf7orVSlaPOa7vz8+Y18noyjimloBEkbotqCwg9Fobx0munEWnXKXEqi2pBA1t5Xlev5NdsPhERpD84BIkanr7TAFRrezbWYrnJIEsuklQFUbh2DXpq3Om+c929bgZu7KtEBeMIG6MwEkrk3dJ5PprZ8JaZmUscwBU6xrdlgB+tqY7GrXDbPs5RleQwJBJBJlRMT07z3k11xWFt3NeMjMwuclhqFAHiugpym/fJ+H51g4rhrSugDryS1wy2vIUId2kZipM9IFdcZh7ZD5ruUOyjQjRnyqADE68muZ2dbIP5TTUSCIGY22UAjdzF07akWsHbVCqsIV0YnTQ2skBvBBvqHNXTzO/Z1gjWsDZZQQ8hpgkidVcHxAuNUjFLb55eFfKukEMySwgxM6NoKjLs60yiLhAENEgSFyoCR1Sm+pBwtsJlzgAHjN40BXJPdB30lJN3zPwBHt7KtFEAuNBJK8ocrRRGu+AoqTisLbbRmAyqE3gZQSCN+6corm+DtKUYvGRgAJESxXKpHeqxWt3BWr3KzmLkEAEDWNYG+YJmpzttScnbpt1+QA2YGuOSwKjQAQSCQQc2mnOPSfCutnCojK3Gc0sIkalyzBT6xgf+5xZspbZrguaXGVTJBGhfKiRuOZ/urQYO2+ouaXCWA06QcwA6+UZ6RUObesna1tPEGl7B2SSjPymJB3AgtxjBZ/zmjuFSGwiFAM8C3mGYEaE6tmPQZpicKjsxLaneNOScpEnq0FYt4JFRkDkBzmBza6QdD0gAVDqXS/c+HDx+QOdjZtsclXMwIMgk5eKIbt/Np6TU/DWQiKg1CqFHcNOiomCwduydGk5QvKImFABP3CanzVNebbtdtdYMilFpVUdAYNKGlcgUpSgFKUoBSlKAUpSgFKUoBSlKAUpSgFKUoCNtDDC4hVmKg9IMHcZ17pqMux1jnHUk7huYuSO/wDKNr3VIx+F4wAaaEnXtRl/mqPY2cyuhznKswvYZ011O8dPyRv6NVOdqdlO3VYG7bITMGltHa52HMVaO4FFiu6YMC47yZcQR0blGnq1Du7NcsSLkA3M8dmvSR2iO7f1SMBh3tlszBgzFurKI3a75P8A01MpPLz79QI67CSACzGFK9UjKFGg0BAAro+zVc6tJHJYADeA28AaaXDp2iuVvZbhiTc+UWWJESUJ6ddFbfPOrdNnMLTJmEs4aQT1KN568pPVrXbqP/Z8gYv7JtlTLEDNJjQTNwEGP8Vh4CpK4AAXBJ5Zno5JmdPGol3ZTNP5QyenXdNwwASRvZPUqThsIyuGLSMgU79SI113dJ8fE8znu9pcHGzshAW5RJjKw0gE5W3bhIA06qy+x1M8phIG7rDBgTH1QK5WNlMDJf5QJgtOgQFtekhGEbhnNY8kvGt1idcsyMpKsJ0365Dr5tdupvvyvyBLt7PUJkUxy1fomVyxPqCuabIUFCGYZChgRByKiiYH6g9NMXs8s7MpAzZeueSGE6dWYEd1c7uy3JaLpgzlU7l1BHfpmGs764jP/pr1A7W9nKiBQSAGtEHT5ARQOrXKPE1pa2QiMrSRljTcDCqo03fIB8a5+SmhAXzEMGYktqQbZka7+QdN3KNdU2eeLCEgkXFcTJ0BBjtOh9PTvM57aVNXv3AXNlq7M+djnGkRADKyyPB/ZXe9gVZlJ3KIiBBA3DsqJh9lshtw5ypGmuvJUHfJ1IY7+mt7+AZs8MBmYkGWmCCBPRyZBEeaKhy3r/Jw6O4GPIiaatouXXWZzco9vLb01ZT1VV+TXzE8ZoXDAa6ATPedR6N9TcFY4u2iachQum7Sq6zuledwSFpRaVTHQGKVtFIplYNaVtFIqMrINaVtFIplZJrStopFMrBrStopFMrBrStopFMoNaVtFIplINaVmKzFMrJNaVtFIplYNaVtFIplBrStopFMrBrStopFMrINaVtFIplZJrStopFMpBrStopFMrJNaVtFIplINaVtFIplJNaVtFIplYMLStgKV2k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59" name="AutoShape 4" descr="data:image/jpeg;base64,/9j/4AAQSkZJRgABAQAAAQABAAD/2wCEAAkGBxQSEhQUEhQUFhQUFRQUFBcWGR4aFRQVFBgXFhYVFRgYHSggGBomHBQUITEhJiorLi4uGB8zODMtNygtLisBCgoKDg0OGhAQGi0mHyUsLywvLC0sLTIsLSwsLCwsLCwsLC04LiwsLCwsNCwsLCwsLCwsLCwsLCwsLCwsLCwsLP/AABEIAKsBJgMBIgACEQEDEQH/xAAbAAEAAgMBAQAAAAAAAAAAAAAABAUBAgMGB//EAEoQAAIBAgMCCQYJCQgDAQAAAAECEQADBBIhBTEGEyIyQVFhcYEVUpGSsdIUFkJTVHKCobIjM0NiY5PBwtMHNHODorPR8ETh4iT/xAAbAQEAAwEBAQEAAAAAAAAAAAAAAQMEAgUGB//EADYRAAIBAgMDCAkEAwAAAAAAAAABAgMRBBIxBSFBEzJRYXGBkdEGFDNCYqGx4fAVIlLBI1Nj/9oADAMBAAIRAxEAPwD7JSlQF2gzapYuunQ4NsBgNJUM4MeFXXPNUW9CfWoYbpE1AfEi61u2pIzZzc3q4W2BmXrUkumvUdOg1JOyLHzSDtAhh2hhrPbNcuVi2FFyVyRSolhilw2iSRlzoTq2WYZWPSQSuvSCOmpLsACSQANSTuA6zXSZVKLi7M2pVc+27A/SBvqAuf8AQDXNttj5Fq8/2Qv+4y1y6kVqzuNKpLSLLWlU52pePNsKPr3I+5FatDi8QemyvcrN95YVW8TTXEtjg6z90u6VQnjjvvsPqIg/EGNaHDE867eb7ZX8EVx63TLls6q9bHoa53L6rzmUd5A9tefbZ1s84M313dvuZjT4FZX9HaH2R/Go9aXBHa2a+Mi1fbOHGhv2Z6s6z6AZrQ7dsdDk/VVm9i1V/DrK6Z7Y7ARPoFZGOU80XG+rbuEenLFdKtJ6In1CnHnT+hYHb1voW8f8lx+JRWDt1ei1eP2QPa1Qc9w82xePgq/jcVlbV8/oCPrXEH4S1WKUnwI9Xwy1n8yWdu/sL3+j36x5dP0e761v+pUb4JiT+jtjvuH+CU+AYnzbPjcb+nXabI5PCL3iQdvH6Pd9a379Y8vH6Pc9ZPerh5NxPVYH23P8gp5KxHXY/wBZ/gJrpWOcmE6Tv5eP0e56ye9WPL5+j3PWT3q5eSMR59n1W/5odjX/AJyz+7b367SgRlwvSzr8YT9Hu+DW/fp8Yv2F702/frj5Fv8Azln923v1g7Fv+fZ9Vh/NpXVqfSRlwvSyQOEa9Nm8PBT7GrYcI7XSt4f5ZP4ZqCdj4n9gftOP5TWjbLxI+RaP1bh/mQV0o0uknk8M/eLVeEWHO92X66Ov4lFSLG1rD6JetMeoOs+iZrzjYe+Odh7o7QUYehXn7qh37ibrgjsuIV/GBXSowekiVhaUubM93Wa8NZt5PzTPb+oxC+qeSfRVpg9vOml4Z189BDDtZBvHavormeGnHfqVVMHOKut56WlaWboZQykFSJBG4it6zmUUpSgFKUoCoLca7nO6rbYomRivKXnOY0blGIMjk9tddlZrdsI5UkF+buyl2KiDu0I0qttMbbPbbRg9xx+sjuzBh186D1EV1+EVUz0KcUoqxPS0ovNe+UyLb7gpJ07TIn6q9VSfhHbVP8IrPH1B2bJjbnGtcey+UA20hlLZZlnyzOpA03wB0mKn4xVv2HCkFbltgD0cpSBVJj710qBaKqSYZmnkDrUDefRUzYF5lY2ScyqgZDABGpUqY8COnfXcXwM1aHvIjWNoW+LVmdFlQdWAiQJ6ayu07R5rhvqcr8M1e28JbUyqID1hQD6QK71kWBXFml7TfCJ54Yonm2rzfYK/jiugW+d1mPruo/Dmq9pViwdNFcto1XpYpRgcQd7WU7gz+3LW67Hc87EP9hEUfeGP31b0q1UKa4FEsXWfvFWNh2/lNdbvuv7FIH3V1TY2HH6G2T1soY+lpNT6VYopaIqlUnLVs527KrzVUdwA9lU+0drPbv5BzALZIyEzmNwv+UzQpC2yQI1Ijpq8rUoOodH3aipOEyhw/CUMdbbKuUMCTDSeNMQY0i1v6zUhdvAuF4t4LBc0rGpRRpM864o8D42JwduMuRMsRGURE5oiN0699dOKXqHo/wC9Q9FCdxXX9tKheVMKzLMjUojO2kyByYntqNc4RgKG4p4JcDcebcFoaCTqxPRuBmKt7mGRs2ZFOaM0gHNl3TO+OistYUggqpBkEECCCZIjvoNxUNwhGdVW23Ke2ssQNGFosY3yBfTTpM1vjdskXeKReVxiJmMQJ4ssYmdBdWPHq1tWsqd6qdZ1A3iIPfyV9ApxKzmyiTEmBJjdr2UF0VmK26qBjkJCuyDVZOQOzmJkQLbR16Vybb4LqoUgFwsnUkNc4pSNdOUGkdUHsq3bDIZlVOYgmQNSvNJ6yOigsLqcqyTmOg1bTU9ug17BQbintcJEJQcWwLlRBK6BzaCnfr+eTQa7664jbyLeNqDmWDO8ERJ7t4qdfwFtyhZeYQyxoJERIG+IHorsbKzOVZO8wJPjQbjXCXs6K8FcyhoMSJEwY0mu1YArNCBWroCIIBB6DqPRW1KAp8VwetHW1Npv1OZ42+b6IPbVLisO9pgtwDXmsvMbsE6htNx8Jr2VR8fhRdtsjbmHoO9WHaCAfCrqVaUH1GijiZ03vd0ef2Dizbu8WeZdzEDzbgGYx9YBie1e016evCWnYqjjnoytH6yGGXs3MK9HgNucbdFtbLqMpYsxXQCAOSpO8mPA13iKe/MtGWYuk82eK3MuaUpWYxilKUBS7V2bda5xlsoeQEyuSsQSZVgDvkSI6BUTydivMs/vW/p16WsVDimWRqyirI8niLd5HRGWyGuEhBxjaxrr+S06B3kCpHk7FeZZ/et/TpcHHl7kxngWj5qIZRx2luV6vVV1szFcbbDHRtVcea66MPT90VTTqRnJxXA1VlUpwjJ8Sl8nYrzLP71v6dWmx8AbakvBuOZaNQAOagJAkDXoGpNWNKuSSMsqspKzFKUqSsUpSgFKUoBSlKAUpSgFKUoBSlKAUpSgFKUoBSlKAUrFKAzSsUoDNQdr4Jr1vKtxrZmZUkT+q0Qcp7CDU2lSE7bzxLWTaPFuuQ6x5rdJKt0+3rFXvBjDRbN0jlXYI7LY5g8ZLfarntTa9hi9m5auXApysMkrMA6Se3fVps3GLeth0BCyVgiCCpKkR3g1fUqylBJo11q0500pKxJrNKVnMgpSlAK4Y6wblt0DFcylcw3idJE13pQHlLDlc6sQeLdkECJCxGg76s+DeGYW+NZ8xvLbcjKAqtl1I8Mo+yKpL1yLl8ftX/hXpNhf3ax/hW/wisWGiuUn1HrY9y5Cm3x+xPpWKVtPJM0rFZoBSlKAUpSgFKUoBSlKAUpSgFKUoBSlKAUpSgFKUoCn28HlCnG7m0t5tWlY5Sc074LgpvnrqI+OxJuryGAUlCOLbKxLCdZgAKJD7t46as9oYx0dFVQQwY6gnMViEUruJkmTpyfEUmK2ziOLdlWCUAU5GyhoumVEEySqLrImOuh0jrfx2LNtjkIaLi5hbcxuylUmTqSJjt3CT0TG4yHHFgFXhZVjKhbhneAZy2tQTBcjoipG1dqXLd5baW2YFQcwB0ObpbuG6OnfVls+6z2kZwFZlDMBPJLCY110mKDuKi9tDFAcm3J43KQUaFXlZTmE5gYSSAAJM9nTa97EZriWgQDbOVgpJmN4aYmdMu/Wau6xQi54jENF6+Oq6evzV376v+CR/wDzj/Evf7r15Da+Iy4jED9qfwrXq+BZnCqf173+49bK3som7EP/AAxL2lKVjMApSlAKUpQHz/H3ovYgftX9gr2Owf7tY/wrf4RXzvbt+MRiR+1f8Ir6Hwf/ALrh/wDBt/hFY8N7Sfb5nvbVp5cLh30r+kVdrZN5bpcZOVcuNIUBsrXww4xiTxn5PdoMsRS3YxkA5iCFMzkzMVF0qG0MAsbWgO6dd9db1/GBnGRcgzZGWMzANA0OgkNPTzDoZrFq7jWVSQqsdWGUHLpaEc7XVrpn9UDv2HibyRsG/dZr3GliFYBZAAnXMFgAxu361b1TYvEYkW7JRMzlwLg0gLmAJPVyZOkbt/QZWxjdNub2jaQsRACrPSZ1zUOX0lhSlYoQZpWKUBmlYrNAKUpQClKUBC2xtFcPaa40aFQAWC5mYhQJOg1NRBwjs5l15Bt8YbnyFB4rKM27dfUz0eyfjLqJlZ+huRoScxBHJCgkmC3hNVTvhA7ckEtntuYMa8ptPlS1uJUHVY6IoSrEnDbfs3DlQszBgpUKcwOsyOiMrT06VjDbetuEJDKXyQCNVz5QM3QBLoPtCuaXMMUt3CuUXmDpM85t0xooObdoCW7a64DDYe4A1tVOQjdMBgAwEneByT1aDqoTZHazta2yFxmgFRGUhiXjJlB3zmEd9Z2XtEX85UEIrBVJ3vKK8x0DlgeBrp8At5SuQBSFBA05sBdRqCIEHsrphsMlsQihQdYHWAF9igeFCNx2pSlCDFZpWKEClZpQkVgms1H2hgkvW2tXBmRxDD/vT01IPlPCbERjMSJ/S/yJXvOADzgrZ62u/wC41fJeFGxbmAvcW0lGk2nA0uLI0jzxoCO7rr6P/Z7wT+DLx94RfuDRfmkPyT+uek+HXPuY6FJYSm4yv0de7f2WNNSScEj2tKxWa8IzClKUApSo+LxaWgpcwGdLY0mWchVGnaRQHyPhPfjF4oftW/CtfU+D391w/wDg2vwCqPanAzCXr1x3u3Fe4QzKrqNWgCAVkTFekwNtERbaGRbVVGsnKBCk+ArNRpShOUnxPZ2lj6WIw1CnBO8FZ37FoSKVmlaTxjFZrFKAzXnsRtW8t1/yb8SWW3baFguroHO8tBm5vUD8nv5Qr0FVOI28iF5V4U5ZEGTJXdMjlQviOihKOWI2xdS3Zc2CxuIHYIZyGASDmA6Dp2g7q4nb13lgWZZGg87KQLd1zGkkzZjcOeOyZmF24ty5xapcnOySQAvJzy0k6ibbDSd4660vcIUU5SlyeM4uAJMa8uAebyT/AN3CbdRHubavDfaEywEFspy8YvKOWQCUB06CO6pGB2wz3haZAsq875lCBmEiMpkxrOhqXszaa38+WRxb5DPTIDAgjeCGBqT8HXPnyjPEZo1jqn0UIdug60pShApSlAcMVhluABp0OYFSVIOokEGRoSPGop2LZJJymSc3ObQyzSuunKdm7yTVhWlm8riVYMJIkGRIMESOogiguQr2xLLraRlJWyVNuWaQVIIJMy2qqdeqpWDwq2lyIIUdEk/ea2v31QS7Ko62IA++qbF8L8In6XOeq2C/3gR99dRg5O0VciU0l+5l9SvDY3+0MD81h2btuMFHoXN/CvO7R4e4xuYbdsfqrLel59lbaWzcRU0jbt3FDxVJe94H1qq7aO38NY/PX7SdhYZvVGtfDto7YxF4xcv3XJ+TnaOvRFgbuyuWE4JYu9+awtyDuYrkHXveNK3R2PGG+vVUfzrsTCtn0TPrmG/tCwVy/bsWnd2uNkDBCEBMxJaOroHTXq6+O7C/svxi3bdy5cs2uLdHEEu3IYNEAAdHXX2OvPx1LD05pUJ5lbf2lxD2ptFMOnGXCQue2k9RuuttSeoZnEnoFQsLwnwzqW4xUQfKuFVU8q6mmvXZc92tTtp7PS+gS5OUPauaedZuLdXwzIs15za3AW1ctstpmVzmhmJIXOMQCQBE/wB7u6dUbt9Yt53HLbeX2z9s2b3GZHE2WdLgJAK8WzIWInRSUaD0gUG28PAPH2oIZgc4ghIzHfuEj0jrqLY4OW7YvG2WDXkuIxJkTcd7hMfWuHwioeF4F2Ft5GLsWtm27ZucWNklgI01w9uOwazNB+0sMVjsG+Q3LlhskX0zMpyxIFxZ3fK17DXY7aw4E8faiJnON0KZ39Tp6w66rbnA7DtE5tLRskDKAykseWMsNq7GDyZO6tLfAnDqQc14wANbkzHFcokiSYsWx4U3j9pe4bHW7hZbdxGKc4KQSszvA3bj6DUiqvZWwrWHe69sHNeZmaYOrO9xgDExnuOYJMTpVpQ5duApSlAYqDtbAC+irnKFblu6pAB5VtgwkHeJFcuEuCe9h3t24zM1uJ3QtxGafAHTpqjvcB81vLx5n8lrl3i2lxChhpy/lJAnQovVQ6ilrc77R4F271y5ce7cDurCVygpcb4PNxdDqDhbZAO6W3zVlwc2BbwSMlosQz5uURIAVURBAACqqgAd/Wao34DGWIxBE3UurKlspXjM0lmOcnjPlSBGgFd7XA2LwuNfLKLmcLl6M2KeCc0SGxczH6Nag6burXPV1reuqilmIVVBZiTAUDUkk7hVTwW2J8Ds8VxhuGQSxnWEVJgk6nJJjeSTVwwnQ7jUlb1PCbb/ALQBqmEAbo41gcn2F0Ld5076q+D/AApuWGum4GvNdKtLPBGUEERBAG7dAq64QcA0ebmFi251Ns/m2+r5h7tOwb6p+D/BO5e43jGay1twmVkmeSGJBzQRrGkisT5fP+WPrKD2P6pvTvuvfnX7uHZ3l6nDgn/xz+8H8VrKcK1kn4Lq0ZiGXlZeaSY1iPCuK8B3G7EL42j/AAeug4H3Ruv2/wB239Sro8rxMFRbL9xv5ki3wnQEkYVgSZJBtySdJOo1isjhBbP/AIj6tn/Rc4aBudzu2uHxWvjdcsn7LD+JithwcxHnWPS4/hWiNuJgqRw3uNkuzwjtrOXD3FkkmAmpO8mG1NdfjTb6bV71V96q/wAgYn9h6z+5Wp2Diuqx+8b+nV0Y0uLMFS65quWXxqteZe9T/g1n412OkXh/lMfYKqjsLFeZZ/et/Trk+wsV83b/AHn/AM1cqeH/AJP87jDUq4pc2C/O89bs7HJfti5bJKksNQVMqSpBB1GoNY2jtG3YXNcaJ5o3sx6lUak1F4NYJ7OHVLgAfNcYgGQM9xmGvcRXPaPBqzec3G4wOREq7bh0BSSB4Csto5rPQ1NzyXSWa3HS55fbG3ruIlR+TteYDym+uw6P1R4k1V2sTctpkS7cS3JOVSFAJ36gT99epvcDPMvv9tVb8OWt9j8FeLus97irq5IUFDKtMzDEgaV6KxGGjC0Y36meP6pjZ1bznbrT07tx4cWuMbkK11utVa43iQDFWFjgzi7m61kHXcYL9wk/dXvMVtzD2eTmBYfItjMfQui+MVUYnhNdbS1bW2Ou4czeopgesawYnb9PDqzcY9Wr8PsbaeyYaybfb+f2VmH/ALPXb87fAHVbWT6zH+FWuG4CYK3q6tcI1m6+niq5V+6qi/euXNbl2432io9VIFRzhUO9Qfran768Kt6XZtyzPvt9DfTwVOGiR7Kw+Cw4hDhrQ7Ci1l+EmGH6UN9QM/4Qa8gttRuUDuArea82fpJJ82n4s0ckj0rcKrPyVvN3W2X8cVxPCsdFi6fG2Pa9efpWaXpDiXoorufmTyUS/wDjWPo931rfv0+NY+j3fWt+/VBSuf1/F/D4fccnEv8A41j6Pd9a379PjWPo931rfv1QUp+v4v4fD7jk4l/8ax9Hu+tb9+nxrH0e761v36oKU/X8X8Ph9xycS/8AjWPo931rfv0+NY+j3fWt+/VBSn6/i/h8PuOTiegHCsfR7vrW/fpVAtK6W38V8Ph9xycQduYr59vUT3a5/GPEbvhPTl5tvndXN36VFNQ8VgQ5mY00joYc1+8S3pr9TlhqaW6KPhqePrN2nUaLldu4kiRiCe5Lfu0bbuJETiDqYHIt7+rm1QNsvlTm5MKIjzRpPX0+mu2EwQQyD0R7P+G9Y1ysPD+CLJY2oldVn4F15bxXz7eonu08uYr59vUt+7Xn7+zCxblxmYNoOw7z4/cKkYTDFC5LTmaQIiP+f/VSsPTvzEcyxtZRuqzv0WLjy5ivn29S37tPLmK+fb1Lfu1AozAb9K79Wo/xRT+oYr+bJ/lzFfPn1Lfu08uYr59vUt+7VU2Mtje6z1SJ9FYGLU7g5+qjH7wIqmosJT57iu1pFsMRj581yfcW3lzFfPn1Lfu08uYr59vUt+7VXxjndauHvhfaa2CXT8hR9Z/dU1gqbS2TT51SHc7/AEuaoQ2rLTN32X1LLy5ivnz6lv3aeXMV8+3qW/dquGGune1sdyk/fmHsrb4Ax33X+yFHtBrBU9IdkQ039kX/AHY1Qwe1HrO3f5XJ/lzFfPt6ie7Wr7exI1OIIHatv3aieTl6WuHvc/ywK3t4C0pkIs9ZEn0nWsFX0qwK9nRb7bLzNMNnY18+v4K/kbjhPfPNxDP9S2jfhStht3HHmu/e62l9ik/dXSleRX9KK0/Z0ox8W/L5G+ngXHnVJPv8vMLtPHHfiVXsFtWPpIHsra/euXPzt25c7CcqHvRAAfGa437wQCQTJgACSTBP8DWBiUInMsHXUx1de7ePSK8ittHGVl+6Ts+jd9DbGCjodEUAQAAOoaD0VmuXwhPOUQATJGgO6erfWzXVG9lGmbUjd193bWBxl0HZvSo7462AxLqAskkmNAoYkdYgg6V0F9fOHpHb/wAH0GjhJcAdKVyTEK0ww0jp3yARHXzh6ay99BMsoyxMkaTunqqMsugHSlcRi085RqRBIB0bLuPaIra7iFXnEToY6YJAmN8SRU5JXtYHSlc/hCeeusgajUjeB3Ua+ojlLqCRqNQNTHXUZZdAOlK43MWikAsoJIG8aEgkT1aCs2sSjRlZTJYCDqcpIaB2EGpyStewOtKj2sdbYkB10BO/oBZT6CjTW7YhRBLCGBIM8mAJJndRwknawOtK58emvKXQSdRoDuJ6hWbN0MoZdQwBHcd1Q4tbwdFrNYWlTHQFU2Mt+evgZ9lBigeatw9yN7SIq0AA3CO6szX2dT01rvmUortbfkfPw9HqK50m/BeZVh3O60/iVH80/dWwtXj8m2O9yT6Av8asaVgqelu0JaOK7F53NMNiYSOsW+1kAYS6d7oO5Sfa1bDAHpuv4BR/LNTaVgqbf2jU1rPu3fSxqhs7Cx0prwv9SGNmp0lz3u3sBArddn2h+jTxE+2pNKw1MZiKnPqSfa2aY0oQ5sUuxGqIBuAHcAK3msUrNcsM1ilKAUpSgFKUoBSlKA4YtAQCXyZWDBtN8FflafKqJ5Pthpz7iBlJXn8iJ6ZPFrpUvF2wQMzZYIIJiJMr06a5iKgrgrTSRc0zsvRocz5k7yXf7orVSlaPOa7vz8+Y18noyjimloBEkbotqCwg9Fobx0munEWnXKXEqi2pBA1t5Xlev5NdsPhERpD84BIkanr7TAFRrezbWYrnJIEsuklQFUbh2DXpq3Om+c929bgZu7KtEBeMIG6MwEkrk3dJ5PprZ8JaZmUscwBU6xrdlgB+tqY7GrXDbPs5RleQwJBJBJlRMT07z3k11xWFt3NeMjMwuclhqFAHiugpym/fJ+H51g4rhrSugDryS1wy2vIUId2kZipM9IFdcZh7ZD5ruUOyjQjRnyqADE68muZ2dbIP5TTUSCIGY22UAjdzF07akWsHbVCqsIV0YnTQ2skBvBBvqHNXTzO/Z1gjWsDZZQQ8hpgkidVcHxAuNUjFLb55eFfKukEMySwgxM6NoKjLs60yiLhAENEgSFyoCR1Sm+pBwtsJlzgAHjN40BXJPdB30lJN3zPwBHt7KtFEAuNBJK8ocrRRGu+AoqTisLbbRmAyqE3gZQSCN+6corm+DtKUYvGRgAJESxXKpHeqxWt3BWr3KzmLkEAEDWNYG+YJmpzttScnbpt1+QA2YGuOSwKjQAQSCQQc2mnOPSfCutnCojK3Gc0sIkalyzBT6xgf+5xZspbZrguaXGVTJBGhfKiRuOZ/urQYO2+ouaXCWA06QcwA6+UZ6RUObesna1tPEGl7B2SSjPymJB3AgtxjBZ/zmjuFSGwiFAM8C3mGYEaE6tmPQZpicKjsxLaneNOScpEnq0FYt4JFRkDkBzmBza6QdD0gAVDqXS/c+HDx+QOdjZtsclXMwIMgk5eKIbt/Np6TU/DWQiKg1CqFHcNOiomCwduydGk5QvKImFABP3CanzVNebbtdtdYMilFpVUdAYNKGlcgUpSgFKUoBSlKAUpSgFKUoBSlKAUpSgFKUoCNtDDC4hVmKg9IMHcZ17pqMux1jnHUk7huYuSO/wDKNr3VIx+F4wAaaEnXtRl/mqPY2cyuhznKswvYZ011O8dPyRv6NVOdqdlO3VYG7bITMGltHa52HMVaO4FFiu6YMC47yZcQR0blGnq1Du7NcsSLkA3M8dmvSR2iO7f1SMBh3tlszBgzFurKI3a75P8A01MpPLz79QI67CSACzGFK9UjKFGg0BAAro+zVc6tJHJYADeA28AaaXDp2iuVvZbhiTc+UWWJESUJ6ddFbfPOrdNnMLTJmEs4aQT1KN568pPVrXbqP/Z8gYv7JtlTLEDNJjQTNwEGP8Vh4CpK4AAXBJ5Zno5JmdPGol3ZTNP5QyenXdNwwASRvZPUqThsIyuGLSMgU79SI113dJ8fE8znu9pcHGzshAW5RJjKw0gE5W3bhIA06qy+x1M8phIG7rDBgTH1QK5WNlMDJf5QJgtOgQFtekhGEbhnNY8kvGt1idcsyMpKsJ0365Dr5tdupvvyvyBLt7PUJkUxy1fomVyxPqCuabIUFCGYZChgRByKiiYH6g9NMXs8s7MpAzZeueSGE6dWYEd1c7uy3JaLpgzlU7l1BHfpmGs764jP/pr1A7W9nKiBQSAGtEHT5ARQOrXKPE1pa2QiMrSRljTcDCqo03fIB8a5+SmhAXzEMGYktqQbZka7+QdN3KNdU2eeLCEgkXFcTJ0BBjtOh9PTvM57aVNXv3AXNlq7M+djnGkRADKyyPB/ZXe9gVZlJ3KIiBBA3DsqJh9lshtw5ypGmuvJUHfJ1IY7+mt7+AZs8MBmYkGWmCCBPRyZBEeaKhy3r/Jw6O4GPIiaatouXXWZzco9vLb01ZT1VV+TXzE8ZoXDAa6ATPedR6N9TcFY4u2iachQum7Sq6zuledwSFpRaVTHQGKVtFIplYNaVtFIqMrINaVtFIplZJrStopFMrBrStopFMrBrStopFMoNaVtFIplINaVmKzFMrJNaVtFIplYNaVtFIplBrStopFMrBrStopFMrINaVtFIplZJrStopFMpBrStopFMrJNaVtFIplINaVtFIplJNaVtFIplYMLStgKV2k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23560" name="Picture 6" descr="http://www.winningwind.com/images/diagra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2095500"/>
            <a:ext cx="47625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Observation nudging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C00000">
              <a:alpha val="73000"/>
            </a:srgbClr>
          </a:solidFill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7504113" y="6597650"/>
            <a:ext cx="15684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1">
                <a:solidFill>
                  <a:schemeClr val="bg1"/>
                </a:solidFill>
                <a:latin typeface="Calibri" pitchFamily="34" charset="0"/>
              </a:rPr>
              <a:t>University of Houston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066800"/>
            <a:ext cx="8382000" cy="46038"/>
          </a:xfrm>
          <a:prstGeom prst="rect">
            <a:avLst/>
          </a:prstGeom>
          <a:solidFill>
            <a:srgbClr val="C00000">
              <a:alpha val="73000"/>
            </a:srgbClr>
          </a:solidFill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05800" cy="2209800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FDDA is one of the most important components in modern NWP models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Model performance gain is substantial while cost is relatively low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Nudging is a FDDA method to push (or nudge) model values toward observation.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Grid nudging uses analysis input (‘</a:t>
            </a:r>
            <a:r>
              <a:rPr lang="en-US" sz="2400" dirty="0" err="1" smtClean="0"/>
              <a:t>met_em</a:t>
            </a:r>
            <a:r>
              <a:rPr lang="en-US" sz="2400" dirty="0" smtClean="0"/>
              <a:t>’ files from WPS)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Obs-nudging uses observation data (OBS_DOMAIN files from WRF-OBSGRID)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C00000"/>
                </a:solidFill>
              </a:rPr>
              <a:t>Obs-nudging is performed every 3 hours, just like the grid nudging</a:t>
            </a:r>
            <a:endParaRPr lang="en-US" dirty="0" smtClean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/>
          </a:p>
        </p:txBody>
      </p:sp>
      <p:pic>
        <p:nvPicPr>
          <p:cNvPr id="2458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267200"/>
            <a:ext cx="709612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2209800" y="41910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276600" y="41910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486400" y="41910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553200" y="41910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696200" y="41910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419600" y="41910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9" name="TextBox 17"/>
          <p:cNvSpPr txBox="1">
            <a:spLocks noChangeArrowheads="1"/>
          </p:cNvSpPr>
          <p:nvPr/>
        </p:nvSpPr>
        <p:spPr bwMode="auto">
          <a:xfrm>
            <a:off x="2057400" y="5181600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3</a:t>
            </a:r>
          </a:p>
        </p:txBody>
      </p:sp>
      <p:sp>
        <p:nvSpPr>
          <p:cNvPr id="24590" name="TextBox 18"/>
          <p:cNvSpPr txBox="1">
            <a:spLocks noChangeArrowheads="1"/>
          </p:cNvSpPr>
          <p:nvPr/>
        </p:nvSpPr>
        <p:spPr bwMode="auto">
          <a:xfrm>
            <a:off x="3127375" y="5181600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6</a:t>
            </a:r>
          </a:p>
        </p:txBody>
      </p:sp>
      <p:sp>
        <p:nvSpPr>
          <p:cNvPr id="24591" name="TextBox 21"/>
          <p:cNvSpPr txBox="1">
            <a:spLocks noChangeArrowheads="1"/>
          </p:cNvSpPr>
          <p:nvPr/>
        </p:nvSpPr>
        <p:spPr bwMode="auto">
          <a:xfrm>
            <a:off x="4270375" y="5181600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9</a:t>
            </a:r>
          </a:p>
        </p:txBody>
      </p:sp>
      <p:sp>
        <p:nvSpPr>
          <p:cNvPr id="24592" name="TextBox 22"/>
          <p:cNvSpPr txBox="1">
            <a:spLocks noChangeArrowheads="1"/>
          </p:cNvSpPr>
          <p:nvPr/>
        </p:nvSpPr>
        <p:spPr bwMode="auto">
          <a:xfrm>
            <a:off x="5337175" y="5181600"/>
            <a:ext cx="454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12</a:t>
            </a:r>
          </a:p>
        </p:txBody>
      </p:sp>
      <p:sp>
        <p:nvSpPr>
          <p:cNvPr id="24593" name="TextBox 23"/>
          <p:cNvSpPr txBox="1">
            <a:spLocks noChangeArrowheads="1"/>
          </p:cNvSpPr>
          <p:nvPr/>
        </p:nvSpPr>
        <p:spPr bwMode="auto">
          <a:xfrm>
            <a:off x="6400800" y="5181600"/>
            <a:ext cx="454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15</a:t>
            </a:r>
          </a:p>
        </p:txBody>
      </p:sp>
      <p:sp>
        <p:nvSpPr>
          <p:cNvPr id="24594" name="TextBox 24"/>
          <p:cNvSpPr txBox="1">
            <a:spLocks noChangeArrowheads="1"/>
          </p:cNvSpPr>
          <p:nvPr/>
        </p:nvSpPr>
        <p:spPr bwMode="auto">
          <a:xfrm>
            <a:off x="7546975" y="5181600"/>
            <a:ext cx="454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18</a:t>
            </a:r>
          </a:p>
        </p:txBody>
      </p:sp>
      <p:sp>
        <p:nvSpPr>
          <p:cNvPr id="24595" name="TextBox 25"/>
          <p:cNvSpPr txBox="1">
            <a:spLocks noChangeArrowheads="1"/>
          </p:cNvSpPr>
          <p:nvPr/>
        </p:nvSpPr>
        <p:spPr bwMode="auto">
          <a:xfrm>
            <a:off x="990600" y="4572000"/>
            <a:ext cx="649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Time</a:t>
            </a:r>
          </a:p>
        </p:txBody>
      </p:sp>
      <p:sp>
        <p:nvSpPr>
          <p:cNvPr id="24596" name="TextBox 26"/>
          <p:cNvSpPr txBox="1">
            <a:spLocks noChangeArrowheads="1"/>
          </p:cNvSpPr>
          <p:nvPr/>
        </p:nvSpPr>
        <p:spPr bwMode="auto">
          <a:xfrm>
            <a:off x="1752600" y="3886200"/>
            <a:ext cx="969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Nudging</a:t>
            </a:r>
          </a:p>
        </p:txBody>
      </p:sp>
      <p:sp>
        <p:nvSpPr>
          <p:cNvPr id="24597" name="TextBox 27"/>
          <p:cNvSpPr txBox="1">
            <a:spLocks noChangeArrowheads="1"/>
          </p:cNvSpPr>
          <p:nvPr/>
        </p:nvSpPr>
        <p:spPr bwMode="auto">
          <a:xfrm>
            <a:off x="2819400" y="3886200"/>
            <a:ext cx="969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Nudging</a:t>
            </a:r>
          </a:p>
        </p:txBody>
      </p:sp>
      <p:sp>
        <p:nvSpPr>
          <p:cNvPr id="24598" name="TextBox 28"/>
          <p:cNvSpPr txBox="1">
            <a:spLocks noChangeArrowheads="1"/>
          </p:cNvSpPr>
          <p:nvPr/>
        </p:nvSpPr>
        <p:spPr bwMode="auto">
          <a:xfrm>
            <a:off x="3886200" y="3886200"/>
            <a:ext cx="969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Nudging</a:t>
            </a:r>
          </a:p>
        </p:txBody>
      </p:sp>
      <p:sp>
        <p:nvSpPr>
          <p:cNvPr id="24599" name="TextBox 29"/>
          <p:cNvSpPr txBox="1">
            <a:spLocks noChangeArrowheads="1"/>
          </p:cNvSpPr>
          <p:nvPr/>
        </p:nvSpPr>
        <p:spPr bwMode="auto">
          <a:xfrm>
            <a:off x="5049838" y="3886200"/>
            <a:ext cx="969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Nudging</a:t>
            </a:r>
          </a:p>
        </p:txBody>
      </p:sp>
      <p:sp>
        <p:nvSpPr>
          <p:cNvPr id="24600" name="TextBox 30"/>
          <p:cNvSpPr txBox="1">
            <a:spLocks noChangeArrowheads="1"/>
          </p:cNvSpPr>
          <p:nvPr/>
        </p:nvSpPr>
        <p:spPr bwMode="auto">
          <a:xfrm>
            <a:off x="6040438" y="3897313"/>
            <a:ext cx="9699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Nudging</a:t>
            </a:r>
          </a:p>
        </p:txBody>
      </p:sp>
      <p:sp>
        <p:nvSpPr>
          <p:cNvPr id="24601" name="TextBox 31"/>
          <p:cNvSpPr txBox="1">
            <a:spLocks noChangeArrowheads="1"/>
          </p:cNvSpPr>
          <p:nvPr/>
        </p:nvSpPr>
        <p:spPr bwMode="auto">
          <a:xfrm>
            <a:off x="7183438" y="3886200"/>
            <a:ext cx="969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Nudging</a:t>
            </a:r>
          </a:p>
        </p:txBody>
      </p:sp>
      <p:sp>
        <p:nvSpPr>
          <p:cNvPr id="24602" name="TextBox 32"/>
          <p:cNvSpPr txBox="1">
            <a:spLocks noChangeArrowheads="1"/>
          </p:cNvSpPr>
          <p:nvPr/>
        </p:nvSpPr>
        <p:spPr bwMode="auto">
          <a:xfrm>
            <a:off x="1066800" y="5867400"/>
            <a:ext cx="605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 pitchFamily="34" charset="0"/>
              </a:rPr>
              <a:t>Improvement of IOA: Wind (U and V) 10-14%; Temperature 9%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Wi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0"/>
            <a:ext cx="535463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565525"/>
            <a:ext cx="52578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7086600" y="2971800"/>
            <a:ext cx="15128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Improvement </a:t>
            </a:r>
          </a:p>
          <a:p>
            <a:r>
              <a:rPr lang="en-US">
                <a:latin typeface="Calibri" pitchFamily="34" charset="0"/>
              </a:rPr>
              <a:t>significant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WRF Obs nudging – op. flow chart</a:t>
            </a:r>
          </a:p>
        </p:txBody>
      </p:sp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752600"/>
            <a:ext cx="5943600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066800"/>
            <a:ext cx="8382000" cy="46038"/>
          </a:xfrm>
          <a:prstGeom prst="rect">
            <a:avLst/>
          </a:prstGeom>
          <a:solidFill>
            <a:srgbClr val="C00000">
              <a:alpha val="73000"/>
            </a:srgbClr>
          </a:solidFill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anchor="ctr">
            <a:normAutofit fontScale="92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OA did not solve </a:t>
            </a:r>
            <a:r>
              <a:rPr lang="en-US" sz="4400" b="1">
                <a:latin typeface="+mj-lt"/>
                <a:ea typeface="+mj-ea"/>
                <a:cs typeface="+mj-cs"/>
              </a:rPr>
              <a:t>the problem for 09/25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C00000">
              <a:alpha val="73000"/>
            </a:srgbClr>
          </a:solidFill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28675" name="TextBox 5"/>
          <p:cNvSpPr txBox="1">
            <a:spLocks noChangeArrowheads="1"/>
          </p:cNvSpPr>
          <p:nvPr/>
        </p:nvSpPr>
        <p:spPr bwMode="auto">
          <a:xfrm>
            <a:off x="7504113" y="6597650"/>
            <a:ext cx="15684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1">
                <a:solidFill>
                  <a:schemeClr val="bg1"/>
                </a:solidFill>
                <a:latin typeface="Calibri" pitchFamily="34" charset="0"/>
              </a:rPr>
              <a:t>University of Houston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066800"/>
            <a:ext cx="8382000" cy="46038"/>
          </a:xfrm>
          <a:prstGeom prst="rect">
            <a:avLst/>
          </a:prstGeom>
          <a:solidFill>
            <a:srgbClr val="C00000">
              <a:alpha val="73000"/>
            </a:srgbClr>
          </a:solidFill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867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19200"/>
            <a:ext cx="6781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TextBox 9"/>
          <p:cNvSpPr txBox="1">
            <a:spLocks noChangeArrowheads="1"/>
          </p:cNvSpPr>
          <p:nvPr/>
        </p:nvSpPr>
        <p:spPr bwMode="auto">
          <a:xfrm>
            <a:off x="5562600" y="3048000"/>
            <a:ext cx="1522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No bay breeze</a:t>
            </a:r>
          </a:p>
        </p:txBody>
      </p:sp>
      <p:sp>
        <p:nvSpPr>
          <p:cNvPr id="28679" name="TextBox 10"/>
          <p:cNvSpPr txBox="1">
            <a:spLocks noChangeArrowheads="1"/>
          </p:cNvSpPr>
          <p:nvPr/>
        </p:nvSpPr>
        <p:spPr bwMode="auto">
          <a:xfrm>
            <a:off x="5715000" y="5638800"/>
            <a:ext cx="1522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No bay breeze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172200" y="2819400"/>
            <a:ext cx="76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172200" y="5486400"/>
            <a:ext cx="76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Current work: Enhanced </a:t>
            </a:r>
            <a:r>
              <a:rPr lang="en-US" sz="4400" b="1" dirty="0" err="1">
                <a:latin typeface="+mj-lt"/>
                <a:ea typeface="+mj-ea"/>
                <a:cs typeface="+mj-cs"/>
              </a:rPr>
              <a:t>obs</a:t>
            </a:r>
            <a:r>
              <a:rPr lang="en-US" sz="4400" b="1" dirty="0">
                <a:latin typeface="+mj-lt"/>
                <a:ea typeface="+mj-ea"/>
                <a:cs typeface="+mj-cs"/>
              </a:rPr>
              <a:t> nudging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C00000">
              <a:alpha val="73000"/>
            </a:srgbClr>
          </a:solidFill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29699" name="TextBox 5"/>
          <p:cNvSpPr txBox="1">
            <a:spLocks noChangeArrowheads="1"/>
          </p:cNvSpPr>
          <p:nvPr/>
        </p:nvSpPr>
        <p:spPr bwMode="auto">
          <a:xfrm>
            <a:off x="7504113" y="6597650"/>
            <a:ext cx="15684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1">
                <a:solidFill>
                  <a:schemeClr val="bg1"/>
                </a:solidFill>
                <a:latin typeface="Calibri" pitchFamily="34" charset="0"/>
              </a:rPr>
              <a:t>University of Houston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066800"/>
            <a:ext cx="8382000" cy="46038"/>
          </a:xfrm>
          <a:prstGeom prst="rect">
            <a:avLst/>
          </a:prstGeom>
          <a:solidFill>
            <a:srgbClr val="C00000">
              <a:alpha val="73000"/>
            </a:srgbClr>
          </a:solidFill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In 09-25, last nudging is performed at 9 CST, yet baybreeze onset is at 10 CST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From 10 to 13 CST, there is only one nudging done at 12 CST -&gt; Not enough push to ‘bend’ model!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Possible solution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rgbClr val="FF0000"/>
                </a:solidFill>
              </a:rPr>
              <a:t>Increase the </a:t>
            </a:r>
            <a:r>
              <a:rPr lang="en-US" dirty="0" err="1" smtClean="0">
                <a:solidFill>
                  <a:srgbClr val="FF0000"/>
                </a:solidFill>
              </a:rPr>
              <a:t>obs</a:t>
            </a:r>
            <a:r>
              <a:rPr lang="en-US" dirty="0" smtClean="0">
                <a:solidFill>
                  <a:srgbClr val="FF0000"/>
                </a:solidFill>
              </a:rPr>
              <a:t> nudging frequency to hourly!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5"/>
                </a:solidFill>
              </a:rPr>
              <a:t>Data available, already preprocessed 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WRF does not support it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rgbClr val="FF0000"/>
                </a:solidFill>
              </a:rPr>
              <a:t>Implementation</a:t>
            </a:r>
          </a:p>
          <a:p>
            <a:pPr lvl="3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rgbClr val="FF0000"/>
                </a:solidFill>
              </a:rPr>
              <a:t>First task (modifying OBSGRID code) done!</a:t>
            </a:r>
          </a:p>
          <a:p>
            <a:pPr lvl="3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rgbClr val="FF0000"/>
                </a:solidFill>
              </a:rPr>
              <a:t>On 2</a:t>
            </a:r>
            <a:r>
              <a:rPr lang="en-US" baseline="30000" dirty="0" smtClean="0">
                <a:solidFill>
                  <a:srgbClr val="FF0000"/>
                </a:solidFill>
              </a:rPr>
              <a:t>nd</a:t>
            </a:r>
            <a:r>
              <a:rPr lang="en-US" dirty="0" smtClean="0">
                <a:solidFill>
                  <a:srgbClr val="FF0000"/>
                </a:solidFill>
              </a:rPr>
              <a:t> task (modifying WRF)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/>
          </a:p>
        </p:txBody>
      </p:sp>
      <p:sp>
        <p:nvSpPr>
          <p:cNvPr id="29702" name="AutoShape 2" descr="data:image/jpeg;base64,/9j/4AAQSkZJRgABAQAAAQABAAD/2wCEAAkGBwgHBgkIBwgKCgkLDRYPDQwMDRsUFRAWIB0iIiAdHx8kKDQsJCYxJx8fLT0tMTU3Ojo6Iys/RD84QzQ5OjcBCgoKDQwNGg8PGjclHyU3Nzc3Nzc3Nzc3Nzc3Nzc3Nzc3Nzc3Nzc3Nzc3Nzc3Nzc3Nzc3Nzc3Nzc3Nzc3Nzc3N//AABEIAF0AZAMBIgACEQEDEQH/xAAcAAACAgMBAQAAAAAAAAAAAAAFBgAEAgMHAQj/xAA7EAACAQMBBAcGAwYHAAAAAAABAgMABBEFEiExQQYTUWFxgZEUIjKhsdFiwfAVI0JDkuEHFjNSU3PC/8QAGwEAAgIDAQAAAAAAAAAAAAAABQYDBAACBwH/xAAvEQABAwIEAwcEAwEAAAAAAAABAAIDBBEFEiExQXGhBhMiUYGx8GGR0eEUMsFC/9oADAMBAAIRAxEAPwDr+vQ3M9gUsydvaBKg4LDsqvojvZQpbX8oWeRiYo2OSF/WaqWD6qdaIn67qto7e0Pcxyxy7OFXIp4r8iaa2eCdZDFC5UsQcceH13VMQWty8FTa4Pf3guDtqjOapalqdppsYe6lCk/Cg3s3gKp63rA0yGOCIdfeyDCJ/wCj3UBtrOSSY3N45muX+J25dw7BS/ieMR0Yyt1cjNPS5255NB1Ktz61qd4T7LGlnEeDONuQ+XAVVa3nnObm9upTzBlKj0GKIpCAN9UWmna+m6nDQW5VWTG9yeOO8dlJ8uJ1dUTd/wDgV5mUaMAFvm61/s+McOsB/wC1vvWyP2y3329/cL+F26xfRqIKodA4BAO8AjBobeXbRurwoj2yuEkkzzPZ4VXhqqnN4HkHmvQ8yGx1RG21+aHA1KAFOc0AO7xXj6Zo/bXENzEssEiyRtwZTkGlmSPfVeBptOuDcWXFt8kJOFk+x76YMO7QvBDKnUearSUrJBdmh6fpN1xcRW0TSzOFReJNLz2uoTawt1C7NAzhklD+6E7PSiPtNrqNmtwzs1qfdeEpk7WRxxvBBrVJdXDW95bWVq8TW4CxntGeXlwp1heC3M3W6CVDfFlfpb7o1UpSs5Nd6o9WJSueMo3/ADqVv3P1C0FWCP6lNmKqapex6dYy3UvBBuH+48hVylHpTObzVbbT1P7uIddL3nkP120OrqkU0DpETpoe9lDTtx5KpYRS3Er31371xOcn8I5AUYjQKuTVYEQQvKVZgik7KDJPgKEXnSizRRmK4U8g4VfqT9K5q5s1XIXAXRR4fIfCNB0Ra7uiPdgAMhGVDbgPxN2KPnQvT7uJ0eWzuOtjtZwko5uW+Jz6jHcDXPNb/wARrW5v7fToJhFayXCJczICVjQsAzEne5Az3eNMlv8Asuz6Ty2+gX4u7K9sHDOsgcdYAWGGHHGD/UaZKHBC2JzphuDYem6pVNU2BzI22Nzr8+W9ug5yKD6vcIPaOvKizijAnJOM7R3Y7xuPn30StH27WJzzUGkrpI8N3dabp11c+z2t5eSS3EpO5VTCjPn27udBsFo21FS5r9gD99gvJ5v48Zk4iwTNZzlkWKRg0gXcw4SrydfzrfIoIyMYrnkvTHSNB6QzaJHqMV/YRhWiuetBCsRvXbXcGHaN2/kRTjba/psyBjcMoIzl1P1GQflXtdhs9M/VqusBkGeMXHt6K3b3R0u8FyM+zuQtwvdyfxH0pwGCBwpMWa3vIi1u4ljOVzgjPrRzoxcNJYG3kYtJbN1ZJ4leKn0+lH+zta43pn8NR+FWrYrtz21G6MYqV7UpqQ1SkS3f2rWNRujwM2wvgN30xT0eFc/0A5t3J4mQn6Ut9pXkQNb5lEsPHhe7kPn2R+AbqRunduxsbO53t7NdSQOOwSAMp8N2KeYTuobrFpbusy30Zk0+6QR3IXimDlXHeppawSqbT1dnGwcLKOqp/wCRE6MbnbmvnfpF0XktNUjg0qV9SSeJZTJHCyiNmJyhJ7N2+uldE4FbUFdLSG1XTdNcukAOx1mx1YO8k5YsT5VZueil9YXuxbahp1zA3wTNIwbZ5bSqp3+Hypj0/TrWxs49Os5xczXUizX12U2Q2z8KAHkOQ+9PNZK+KF0jxYAdeCDUgfUVDGSWGU3PomKyTYsolPEJikLpdGqJpV7JD1sMVzcQTISQGJZXC5HDKhq6GBsgAcqB3un2t295pGosY7W/xJDMN3VTLwI7+HjjHOkvAJ2tqyHf9D9ozVxGogewb7j0XzxLoMlx0oFl1I061ubnEbsHeOCNm3Ha4kAHifPFdQ6C6aLXU5YhKlxb6ZZvtSAe5KdyqQO/eR4VduehnSKWcQQRWVwqk4uI7kBD3lTvHhvpk0vRodFthpMMonuXcTahOBuyPgQdw7PvTjV1XdQGSQWt78EJpo56idoeLBupRBIxHCigAADlW/QHMWtyR/wzQZ81P2asZKw03dr9ljmsgP8AT/akvB5CK1h8z7pjf4oncj+U3VKlSujoIpXP9JXqJbu3PGKdgR8vyp/PCkrVIvYuk027CXaCRfEcfofWl/tFCX0wcOBRHD3avZ5j2RGFq9niNyOqLFYiPfxxbu7q0RNVlHpAN2m4UzhY3CF6nBBFFHBHCqAyKMgbyM79/hROOVRDtOAoHKhGuT7c6RKcbAycdprJXk1dlQgpAg/e43ZPMeFMNdR1Aw6nllJsbk34Xtb7gIfSyRSVMjBpa2vLfqVtk1yIORFHJIBxZFLAVYgns7+IyhI5COIZQcetZG3mjIW2S3WFeTgkt6cPnVS+g9jmF7ANkfzVHMdvlQUCM6N0PNFAI3aN0K2GCxlkGbREbk8Y2WHmN9S3tfYSyR5aJmySfiB7zzqxHJC7MEA2lwT51Hate8fbKdvJeXOy1SHjU0des1+DH8qGRz54H5msHNXui0O3NeXh4EiFD3LvPzPyotgUJkrG/TVZK7LC4/NUxVKlSuiIKpQLpZpzXdgLiAZuLU9YmOJHMfL5Udrw8KimibNGY3bFSRSGJ4e3gkqyuVuIElX+IcOw1aeYRRs7cFGa0a3p76RdPeWyE2MpzKij/SbtHd+uyq08iziFFYFJGzkHiKRI8HecQZTP2J6bnoiNZM1lOZmbcOfkqT9ZIWlZSdo5JxV3RJ+ruHhJ92QbS+I/t9KaBa2w04KEX4aTp8W1+jLuCSr6E4PyJp/xGnZWUMkFthpzGyVImupp2PJvff1TIWrXLiRCp4HdWvbrEvXIQNU3BiHaSkqzTs+dlcRKe0KTv+dX2avCQowNw7K0XEyRRl3OB2cyewVO68j7gKc3e66xuGkOzFANqeVtiJe88/AcabdOs0sbOG2i+GNcZ7TzPmaGaBpjxt7deLs3DjCRn+Uv3PP0o7T5gmHGlizv/s7oENrJg45G7D3UqVKlHFSUqVKlYsWLorqVcBlIwQeBFJ+t6KmmH2qzyIGffFyQns7jTlWu4hjuIXimUMjjDA86xoaHh5GoWkoc+J0YOhSYurHqdkk8KE3LmaZFHxySAAedEtV0V7K5WOK7yjn3duLJXzzv9KJ2vRC3EayS3ly1wRvkTC+QG+rU8gbC4x6uI0QyGnkklAkNgN1XL1iXwM5wKJf5Yj56heY8V+1b4ejemocypJcEf80hYenD5VzxnZupJ8RATaauAbG/ogEcslzJ1VjE1zJ+D4V8W4Cjuk6GIJFur5lmuR8IHwReHae+jEUUcSBIkVEHBVGAKzpgoMFgpTnPicqk1Y54ytFgpUqVKMqmpUqVKxYv/9k="/>
          <p:cNvSpPr>
            <a:spLocks noChangeAspect="1" noChangeArrowheads="1"/>
          </p:cNvSpPr>
          <p:nvPr/>
        </p:nvSpPr>
        <p:spPr bwMode="auto">
          <a:xfrm>
            <a:off x="155575" y="-411163"/>
            <a:ext cx="942975" cy="86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 smtClean="0">
                <a:latin typeface="+mj-lt"/>
                <a:ea typeface="+mj-ea"/>
                <a:cs typeface="+mj-cs"/>
              </a:rPr>
              <a:t>High CMAQ background Ozone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C00000">
              <a:alpha val="73000"/>
            </a:srgbClr>
          </a:solidFill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29699" name="TextBox 5"/>
          <p:cNvSpPr txBox="1">
            <a:spLocks noChangeArrowheads="1"/>
          </p:cNvSpPr>
          <p:nvPr/>
        </p:nvSpPr>
        <p:spPr bwMode="auto">
          <a:xfrm>
            <a:off x="7504113" y="6597650"/>
            <a:ext cx="15684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1">
                <a:solidFill>
                  <a:schemeClr val="bg1"/>
                </a:solidFill>
                <a:latin typeface="Calibri" pitchFamily="34" charset="0"/>
              </a:rPr>
              <a:t>University of Houston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066800"/>
            <a:ext cx="8382000" cy="46038"/>
          </a:xfrm>
          <a:prstGeom prst="rect">
            <a:avLst/>
          </a:prstGeom>
          <a:solidFill>
            <a:srgbClr val="C00000">
              <a:alpha val="73000"/>
            </a:srgbClr>
          </a:solidFill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High ozone bias ~ 7-8 ppb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C0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Possible Cause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Coastal sites such as Galveston (C1034) have higher biases, the most inland site (C78 Conroe) has very small bias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Production is typically low at C1034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Suggesting model background ozone may be a factor since prevailing winds are from southeast</a:t>
            </a:r>
            <a:endParaRPr lang="en-US" dirty="0"/>
          </a:p>
        </p:txBody>
      </p:sp>
      <p:sp>
        <p:nvSpPr>
          <p:cNvPr id="29702" name="AutoShape 2" descr="data:image/jpeg;base64,/9j/4AAQSkZJRgABAQAAAQABAAD/2wCEAAkGBwgHBgkIBwgKCgkLDRYPDQwMDRsUFRAWIB0iIiAdHx8kKDQsJCYxJx8fLT0tMTU3Ojo6Iys/RD84QzQ5OjcBCgoKDQwNGg8PGjclHyU3Nzc3Nzc3Nzc3Nzc3Nzc3Nzc3Nzc3Nzc3Nzc3Nzc3Nzc3Nzc3Nzc3Nzc3Nzc3Nzc3N//AABEIAF0AZAMBIgACEQEDEQH/xAAcAAACAgMBAQAAAAAAAAAAAAAFBgAEAgMHAQj/xAA7EAACAQMBBAcGAwYHAAAAAAABAgMABBEFEiExQQYTUWFxgZEUIjKhsdFiwfAVI0JDkuEHFjNSU3PC/8QAGwEAAgIDAQAAAAAAAAAAAAAABQYDBAACBwH/xAAvEQABAwIEAwcEAwEAAAAAAAABAAIDBBEFEiExQXGhBhMiUYGx8GGR0eEUMsFC/9oADAMBAAIRAxEAPwDr+vQ3M9gUsydvaBKg4LDsqvojvZQpbX8oWeRiYo2OSF/WaqWD6qdaIn67qto7e0Pcxyxy7OFXIp4r8iaa2eCdZDFC5UsQcceH13VMQWty8FTa4Pf3guDtqjOapalqdppsYe6lCk/Cg3s3gKp63rA0yGOCIdfeyDCJ/wCj3UBtrOSSY3N45muX+J25dw7BS/ieMR0Yyt1cjNPS5255NB1Ktz61qd4T7LGlnEeDONuQ+XAVVa3nnObm9upTzBlKj0GKIpCAN9UWmna+m6nDQW5VWTG9yeOO8dlJ8uJ1dUTd/wDgV5mUaMAFvm61/s+McOsB/wC1vvWyP2y3329/cL+F26xfRqIKodA4BAO8AjBobeXbRurwoj2yuEkkzzPZ4VXhqqnN4HkHmvQ8yGx1RG21+aHA1KAFOc0AO7xXj6Zo/bXENzEssEiyRtwZTkGlmSPfVeBptOuDcWXFt8kJOFk+x76YMO7QvBDKnUearSUrJBdmh6fpN1xcRW0TSzOFReJNLz2uoTawt1C7NAzhklD+6E7PSiPtNrqNmtwzs1qfdeEpk7WRxxvBBrVJdXDW95bWVq8TW4CxntGeXlwp1heC3M3W6CVDfFlfpb7o1UpSs5Nd6o9WJSueMo3/ADqVv3P1C0FWCP6lNmKqapex6dYy3UvBBuH+48hVylHpTObzVbbT1P7uIddL3nkP120OrqkU0DpETpoe9lDTtx5KpYRS3Er31371xOcn8I5AUYjQKuTVYEQQvKVZgik7KDJPgKEXnSizRRmK4U8g4VfqT9K5q5s1XIXAXRR4fIfCNB0Ra7uiPdgAMhGVDbgPxN2KPnQvT7uJ0eWzuOtjtZwko5uW+Jz6jHcDXPNb/wARrW5v7fToJhFayXCJczICVjQsAzEne5Az3eNMlv8Asuz6Ty2+gX4u7K9sHDOsgcdYAWGGHHGD/UaZKHBC2JzphuDYem6pVNU2BzI22Nzr8+W9ug5yKD6vcIPaOvKizijAnJOM7R3Y7xuPn30StH27WJzzUGkrpI8N3dabp11c+z2t5eSS3EpO5VTCjPn27udBsFo21FS5r9gD99gvJ5v48Zk4iwTNZzlkWKRg0gXcw4SrydfzrfIoIyMYrnkvTHSNB6QzaJHqMV/YRhWiuetBCsRvXbXcGHaN2/kRTjba/psyBjcMoIzl1P1GQflXtdhs9M/VqusBkGeMXHt6K3b3R0u8FyM+zuQtwvdyfxH0pwGCBwpMWa3vIi1u4ljOVzgjPrRzoxcNJYG3kYtJbN1ZJ4leKn0+lH+zta43pn8NR+FWrYrtz21G6MYqV7UpqQ1SkS3f2rWNRujwM2wvgN30xT0eFc/0A5t3J4mQn6Ut9pXkQNb5lEsPHhe7kPn2R+AbqRunduxsbO53t7NdSQOOwSAMp8N2KeYTuobrFpbusy30Zk0+6QR3IXimDlXHeppawSqbT1dnGwcLKOqp/wCRE6MbnbmvnfpF0XktNUjg0qV9SSeJZTJHCyiNmJyhJ7N2+uldE4FbUFdLSG1XTdNcukAOx1mx1YO8k5YsT5VZueil9YXuxbahp1zA3wTNIwbZ5bSqp3+Hypj0/TrWxs49Os5xczXUizX12U2Q2z8KAHkOQ+9PNZK+KF0jxYAdeCDUgfUVDGSWGU3PomKyTYsolPEJikLpdGqJpV7JD1sMVzcQTISQGJZXC5HDKhq6GBsgAcqB3un2t295pGosY7W/xJDMN3VTLwI7+HjjHOkvAJ2tqyHf9D9ozVxGogewb7j0XzxLoMlx0oFl1I061ubnEbsHeOCNm3Ha4kAHifPFdQ6C6aLXU5YhKlxb6ZZvtSAe5KdyqQO/eR4VduehnSKWcQQRWVwqk4uI7kBD3lTvHhvpk0vRodFthpMMonuXcTahOBuyPgQdw7PvTjV1XdQGSQWt78EJpo56idoeLBupRBIxHCigAADlW/QHMWtyR/wzQZ81P2asZKw03dr9ljmsgP8AT/akvB5CK1h8z7pjf4oncj+U3VKlSujoIpXP9JXqJbu3PGKdgR8vyp/PCkrVIvYuk027CXaCRfEcfofWl/tFCX0wcOBRHD3avZ5j2RGFq9niNyOqLFYiPfxxbu7q0RNVlHpAN2m4UzhY3CF6nBBFFHBHCqAyKMgbyM79/hROOVRDtOAoHKhGuT7c6RKcbAycdprJXk1dlQgpAg/e43ZPMeFMNdR1Aw6nllJsbk34Xtb7gIfSyRSVMjBpa2vLfqVtk1yIORFHJIBxZFLAVYgns7+IyhI5COIZQcetZG3mjIW2S3WFeTgkt6cPnVS+g9jmF7ANkfzVHMdvlQUCM6N0PNFAI3aN0K2GCxlkGbREbk8Y2WHmN9S3tfYSyR5aJmySfiB7zzqxHJC7MEA2lwT51Hate8fbKdvJeXOy1SHjU0des1+DH8qGRz54H5msHNXui0O3NeXh4EiFD3LvPzPyotgUJkrG/TVZK7LC4/NUxVKlSuiIKpQLpZpzXdgLiAZuLU9YmOJHMfL5Udrw8KimibNGY3bFSRSGJ4e3gkqyuVuIElX+IcOw1aeYRRs7cFGa0a3p76RdPeWyE2MpzKij/SbtHd+uyq08iziFFYFJGzkHiKRI8HecQZTP2J6bnoiNZM1lOZmbcOfkqT9ZIWlZSdo5JxV3RJ+ruHhJ92QbS+I/t9KaBa2w04KEX4aTp8W1+jLuCSr6E4PyJp/xGnZWUMkFthpzGyVImupp2PJvff1TIWrXLiRCp4HdWvbrEvXIQNU3BiHaSkqzTs+dlcRKe0KTv+dX2avCQowNw7K0XEyRRl3OB2cyewVO68j7gKc3e66xuGkOzFANqeVtiJe88/AcabdOs0sbOG2i+GNcZ7TzPmaGaBpjxt7deLs3DjCRn+Uv3PP0o7T5gmHGlizv/s7oENrJg45G7D3UqVKlHFSUqVKlYsWLorqVcBlIwQeBFJ+t6KmmH2qzyIGffFyQns7jTlWu4hjuIXimUMjjDA86xoaHh5GoWkoc+J0YOhSYurHqdkk8KE3LmaZFHxySAAedEtV0V7K5WOK7yjn3duLJXzzv9KJ2vRC3EayS3ly1wRvkTC+QG+rU8gbC4x6uI0QyGnkklAkNgN1XL1iXwM5wKJf5Yj56heY8V+1b4ejemocypJcEf80hYenD5VzxnZupJ8RATaauAbG/ogEcslzJ1VjE1zJ+D4V8W4Cjuk6GIJFur5lmuR8IHwReHae+jEUUcSBIkVEHBVGAKzpgoMFgpTnPicqk1Y54ytFgpUqVKMqmpUqVKxYv/9k="/>
          <p:cNvSpPr>
            <a:spLocks noChangeAspect="1" noChangeArrowheads="1"/>
          </p:cNvSpPr>
          <p:nvPr/>
        </p:nvSpPr>
        <p:spPr bwMode="auto">
          <a:xfrm>
            <a:off x="155575" y="-411163"/>
            <a:ext cx="942975" cy="86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676400"/>
            <a:ext cx="547687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 smtClean="0">
                <a:latin typeface="+mj-lt"/>
                <a:ea typeface="+mj-ea"/>
                <a:cs typeface="+mj-cs"/>
              </a:rPr>
              <a:t>CMAQ Background Ozone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C00000">
              <a:alpha val="73000"/>
            </a:srgbClr>
          </a:solidFill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29699" name="TextBox 5"/>
          <p:cNvSpPr txBox="1">
            <a:spLocks noChangeArrowheads="1"/>
          </p:cNvSpPr>
          <p:nvPr/>
        </p:nvSpPr>
        <p:spPr bwMode="auto">
          <a:xfrm>
            <a:off x="7504113" y="6597650"/>
            <a:ext cx="15684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1">
                <a:solidFill>
                  <a:schemeClr val="bg1"/>
                </a:solidFill>
                <a:latin typeface="Calibri" pitchFamily="34" charset="0"/>
              </a:rPr>
              <a:t>University of Houston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066800"/>
            <a:ext cx="8382000" cy="46038"/>
          </a:xfrm>
          <a:prstGeom prst="rect">
            <a:avLst/>
          </a:prstGeom>
          <a:solidFill>
            <a:srgbClr val="C00000">
              <a:alpha val="73000"/>
            </a:srgbClr>
          </a:solidFill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81600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Galveston ozone time series – high bias for many days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C0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Model southeast corner time series – pattern similar to C1034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Reducing CMAQ boundary ozone values may help </a:t>
            </a:r>
            <a:r>
              <a:rPr lang="en-US" sz="2400" smtClean="0"/>
              <a:t>bias reduction</a:t>
            </a:r>
            <a:endParaRPr lang="en-US" sz="2400" dirty="0" smtClean="0"/>
          </a:p>
        </p:txBody>
      </p:sp>
      <p:sp>
        <p:nvSpPr>
          <p:cNvPr id="29702" name="AutoShape 2" descr="data:image/jpeg;base64,/9j/4AAQSkZJRgABAQAAAQABAAD/2wCEAAkGBwgHBgkIBwgKCgkLDRYPDQwMDRsUFRAWIB0iIiAdHx8kKDQsJCYxJx8fLT0tMTU3Ojo6Iys/RD84QzQ5OjcBCgoKDQwNGg8PGjclHyU3Nzc3Nzc3Nzc3Nzc3Nzc3Nzc3Nzc3Nzc3Nzc3Nzc3Nzc3Nzc3Nzc3Nzc3Nzc3Nzc3N//AABEIAF0AZAMBIgACEQEDEQH/xAAcAAACAgMBAQAAAAAAAAAAAAAFBgAEAgMHAQj/xAA7EAACAQMBBAcGAwYHAAAAAAABAgMABBEFEiExQQYTUWFxgZEUIjKhsdFiwfAVI0JDkuEHFjNSU3PC/8QAGwEAAgIDAQAAAAAAAAAAAAAABQYDBAACBwH/xAAvEQABAwIEAwcEAwEAAAAAAAABAAIDBBEFEiExQXGhBhMiUYGx8GGR0eEUMsFC/9oADAMBAAIRAxEAPwDr+vQ3M9gUsydvaBKg4LDsqvojvZQpbX8oWeRiYo2OSF/WaqWD6qdaIn67qto7e0Pcxyxy7OFXIp4r8iaa2eCdZDFC5UsQcceH13VMQWty8FTa4Pf3guDtqjOapalqdppsYe6lCk/Cg3s3gKp63rA0yGOCIdfeyDCJ/wCj3UBtrOSSY3N45muX+J25dw7BS/ieMR0Yyt1cjNPS5255NB1Ktz61qd4T7LGlnEeDONuQ+XAVVa3nnObm9upTzBlKj0GKIpCAN9UWmna+m6nDQW5VWTG9yeOO8dlJ8uJ1dUTd/wDgV5mUaMAFvm61/s+McOsB/wC1vvWyP2y3329/cL+F26xfRqIKodA4BAO8AjBobeXbRurwoj2yuEkkzzPZ4VXhqqnN4HkHmvQ8yGx1RG21+aHA1KAFOc0AO7xXj6Zo/bXENzEssEiyRtwZTkGlmSPfVeBptOuDcWXFt8kJOFk+x76YMO7QvBDKnUearSUrJBdmh6fpN1xcRW0TSzOFReJNLz2uoTawt1C7NAzhklD+6E7PSiPtNrqNmtwzs1qfdeEpk7WRxxvBBrVJdXDW95bWVq8TW4CxntGeXlwp1heC3M3W6CVDfFlfpb7o1UpSs5Nd6o9WJSueMo3/ADqVv3P1C0FWCP6lNmKqapex6dYy3UvBBuH+48hVylHpTObzVbbT1P7uIddL3nkP120OrqkU0DpETpoe9lDTtx5KpYRS3Er31371xOcn8I5AUYjQKuTVYEQQvKVZgik7KDJPgKEXnSizRRmK4U8g4VfqT9K5q5s1XIXAXRR4fIfCNB0Ra7uiPdgAMhGVDbgPxN2KPnQvT7uJ0eWzuOtjtZwko5uW+Jz6jHcDXPNb/wARrW5v7fToJhFayXCJczICVjQsAzEne5Az3eNMlv8Asuz6Ty2+gX4u7K9sHDOsgcdYAWGGHHGD/UaZKHBC2JzphuDYem6pVNU2BzI22Nzr8+W9ug5yKD6vcIPaOvKizijAnJOM7R3Y7xuPn30StH27WJzzUGkrpI8N3dabp11c+z2t5eSS3EpO5VTCjPn27udBsFo21FS5r9gD99gvJ5v48Zk4iwTNZzlkWKRg0gXcw4SrydfzrfIoIyMYrnkvTHSNB6QzaJHqMV/YRhWiuetBCsRvXbXcGHaN2/kRTjba/psyBjcMoIzl1P1GQflXtdhs9M/VqusBkGeMXHt6K3b3R0u8FyM+zuQtwvdyfxH0pwGCBwpMWa3vIi1u4ljOVzgjPrRzoxcNJYG3kYtJbN1ZJ4leKn0+lH+zta43pn8NR+FWrYrtz21G6MYqV7UpqQ1SkS3f2rWNRujwM2wvgN30xT0eFc/0A5t3J4mQn6Ut9pXkQNb5lEsPHhe7kPn2R+AbqRunduxsbO53t7NdSQOOwSAMp8N2KeYTuobrFpbusy30Zk0+6QR3IXimDlXHeppawSqbT1dnGwcLKOqp/wCRE6MbnbmvnfpF0XktNUjg0qV9SSeJZTJHCyiNmJyhJ7N2+uldE4FbUFdLSG1XTdNcukAOx1mx1YO8k5YsT5VZueil9YXuxbahp1zA3wTNIwbZ5bSqp3+Hypj0/TrWxs49Os5xczXUizX12U2Q2z8KAHkOQ+9PNZK+KF0jxYAdeCDUgfUVDGSWGU3PomKyTYsolPEJikLpdGqJpV7JD1sMVzcQTISQGJZXC5HDKhq6GBsgAcqB3un2t295pGosY7W/xJDMN3VTLwI7+HjjHOkvAJ2tqyHf9D9ozVxGogewb7j0XzxLoMlx0oFl1I061ubnEbsHeOCNm3Ha4kAHifPFdQ6C6aLXU5YhKlxb6ZZvtSAe5KdyqQO/eR4VduehnSKWcQQRWVwqk4uI7kBD3lTvHhvpk0vRodFthpMMonuXcTahOBuyPgQdw7PvTjV1XdQGSQWt78EJpo56idoeLBupRBIxHCigAADlW/QHMWtyR/wzQZ81P2asZKw03dr9ljmsgP8AT/akvB5CK1h8z7pjf4oncj+U3VKlSujoIpXP9JXqJbu3PGKdgR8vyp/PCkrVIvYuk027CXaCRfEcfofWl/tFCX0wcOBRHD3avZ5j2RGFq9niNyOqLFYiPfxxbu7q0RNVlHpAN2m4UzhY3CF6nBBFFHBHCqAyKMgbyM79/hROOVRDtOAoHKhGuT7c6RKcbAycdprJXk1dlQgpAg/e43ZPMeFMNdR1Aw6nllJsbk34Xtb7gIfSyRSVMjBpa2vLfqVtk1yIORFHJIBxZFLAVYgns7+IyhI5COIZQcetZG3mjIW2S3WFeTgkt6cPnVS+g9jmF7ANkfzVHMdvlQUCM6N0PNFAI3aN0K2GCxlkGbREbk8Y2WHmN9S3tfYSyR5aJmySfiB7zzqxHJC7MEA2lwT51Hate8fbKdvJeXOy1SHjU0des1+DH8qGRz54H5msHNXui0O3NeXh4EiFD3LvPzPyotgUJkrG/TVZK7LC4/NUxVKlSuiIKpQLpZpzXdgLiAZuLU9YmOJHMfL5Udrw8KimibNGY3bFSRSGJ4e3gkqyuVuIElX+IcOw1aeYRRs7cFGa0a3p76RdPeWyE2MpzKij/SbtHd+uyq08iziFFYFJGzkHiKRI8HecQZTP2J6bnoiNZM1lOZmbcOfkqT9ZIWlZSdo5JxV3RJ+ruHhJ92QbS+I/t9KaBa2w04KEX4aTp8W1+jLuCSr6E4PyJp/xGnZWUMkFthpzGyVImupp2PJvff1TIWrXLiRCp4HdWvbrEvXIQNU3BiHaSkqzTs+dlcRKe0KTv+dX2avCQowNw7K0XEyRRl3OB2cyewVO68j7gKc3e66xuGkOzFANqeVtiJe88/AcabdOs0sbOG2i+GNcZ7TzPmaGaBpjxt7deLs3DjCRn+Uv3PP0o7T5gmHGlizv/s7oENrJg45G7D3UqVKlHFSUqVKlYsWLorqVcBlIwQeBFJ+t6KmmH2qzyIGffFyQns7jTlWu4hjuIXimUMjjDA86xoaHh5GoWkoc+J0YOhSYurHqdkk8KE3LmaZFHxySAAedEtV0V7K5WOK7yjn3duLJXzzv9KJ2vRC3EayS3ly1wRvkTC+QG+rU8gbC4x6uI0QyGnkklAkNgN1XL1iXwM5wKJf5Yj56heY8V+1b4ejemocypJcEf80hYenD5VzxnZupJ8RATaauAbG/ogEcslzJ1VjE1zJ+D4V8W4Cjuk6GIJFur5lmuR8IHwReHae+jEUUcSBIkVEHBVGAKzpgoMFgpTnPicqk1Y54ytFgpUqVKMqmpUqVKxYv/9k="/>
          <p:cNvSpPr>
            <a:spLocks noChangeAspect="1" noChangeArrowheads="1"/>
          </p:cNvSpPr>
          <p:nvPr/>
        </p:nvSpPr>
        <p:spPr bwMode="auto">
          <a:xfrm>
            <a:off x="155575" y="-411163"/>
            <a:ext cx="942975" cy="86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47800"/>
            <a:ext cx="5943600" cy="197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810000"/>
            <a:ext cx="5943600" cy="197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 smtClean="0">
                <a:latin typeface="+mj-lt"/>
                <a:ea typeface="+mj-ea"/>
                <a:cs typeface="+mj-cs"/>
              </a:rPr>
              <a:t>Conclusions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C00000">
              <a:alpha val="73000"/>
            </a:srgbClr>
          </a:solidFill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29699" name="TextBox 5"/>
          <p:cNvSpPr txBox="1">
            <a:spLocks noChangeArrowheads="1"/>
          </p:cNvSpPr>
          <p:nvPr/>
        </p:nvSpPr>
        <p:spPr bwMode="auto">
          <a:xfrm>
            <a:off x="7504113" y="6597650"/>
            <a:ext cx="15684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1">
                <a:solidFill>
                  <a:schemeClr val="bg1"/>
                </a:solidFill>
                <a:latin typeface="Calibri" pitchFamily="34" charset="0"/>
              </a:rPr>
              <a:t>University of Houston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066800"/>
            <a:ext cx="8382000" cy="46038"/>
          </a:xfrm>
          <a:prstGeom prst="rect">
            <a:avLst/>
          </a:prstGeom>
          <a:solidFill>
            <a:srgbClr val="C00000">
              <a:alpha val="73000"/>
            </a:srgbClr>
          </a:solidFill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56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Different met data produces ozone differences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Objective Analysis makes better met data (not all the times)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Incapability to capture sea-breeze on Sep 25, 2013 may cause low simulated high </a:t>
            </a:r>
            <a:r>
              <a:rPr lang="en-US" sz="2800" dirty="0" smtClean="0"/>
              <a:t>ozone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3-hour observation update frequency is not good enough to capture sea-/land-breeze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1-hour observation update tool needs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Ozone is overestimated in the model particularly in Galveston and high overestimated chemical boundary condition may contribute </a:t>
            </a:r>
            <a:r>
              <a:rPr lang="en-US" sz="2800" dirty="0" err="1" smtClean="0"/>
              <a:t>overpredictions</a:t>
            </a:r>
            <a:endParaRPr lang="en-US" sz="2800" dirty="0" smtClean="0"/>
          </a:p>
        </p:txBody>
      </p:sp>
      <p:sp>
        <p:nvSpPr>
          <p:cNvPr id="29702" name="AutoShape 2" descr="data:image/jpeg;base64,/9j/4AAQSkZJRgABAQAAAQABAAD/2wCEAAkGBwgHBgkIBwgKCgkLDRYPDQwMDRsUFRAWIB0iIiAdHx8kKDQsJCYxJx8fLT0tMTU3Ojo6Iys/RD84QzQ5OjcBCgoKDQwNGg8PGjclHyU3Nzc3Nzc3Nzc3Nzc3Nzc3Nzc3Nzc3Nzc3Nzc3Nzc3Nzc3Nzc3Nzc3Nzc3Nzc3Nzc3N//AABEIAF0AZAMBIgACEQEDEQH/xAAcAAACAgMBAQAAAAAAAAAAAAAFBgAEAgMHAQj/xAA7EAACAQMBBAcGAwYHAAAAAAABAgMABBEFEiExQQYTUWFxgZEUIjKhsdFiwfAVI0JDkuEHFjNSU3PC/8QAGwEAAgIDAQAAAAAAAAAAAAAABQYDBAACBwH/xAAvEQABAwIEAwcEAwEAAAAAAAABAAIDBBEFEiExQXGhBhMiUYGx8GGR0eEUMsFC/9oADAMBAAIRAxEAPwDr+vQ3M9gUsydvaBKg4LDsqvojvZQpbX8oWeRiYo2OSF/WaqWD6qdaIn67qto7e0Pcxyxy7OFXIp4r8iaa2eCdZDFC5UsQcceH13VMQWty8FTa4Pf3guDtqjOapalqdppsYe6lCk/Cg3s3gKp63rA0yGOCIdfeyDCJ/wCj3UBtrOSSY3N45muX+J25dw7BS/ieMR0Yyt1cjNPS5255NB1Ktz61qd4T7LGlnEeDONuQ+XAVVa3nnObm9upTzBlKj0GKIpCAN9UWmna+m6nDQW5VWTG9yeOO8dlJ8uJ1dUTd/wDgV5mUaMAFvm61/s+McOsB/wC1vvWyP2y3329/cL+F26xfRqIKodA4BAO8AjBobeXbRurwoj2yuEkkzzPZ4VXhqqnN4HkHmvQ8yGx1RG21+aHA1KAFOc0AO7xXj6Zo/bXENzEssEiyRtwZTkGlmSPfVeBptOuDcWXFt8kJOFk+x76YMO7QvBDKnUearSUrJBdmh6fpN1xcRW0TSzOFReJNLz2uoTawt1C7NAzhklD+6E7PSiPtNrqNmtwzs1qfdeEpk7WRxxvBBrVJdXDW95bWVq8TW4CxntGeXlwp1heC3M3W6CVDfFlfpb7o1UpSs5Nd6o9WJSueMo3/ADqVv3P1C0FWCP6lNmKqapex6dYy3UvBBuH+48hVylHpTObzVbbT1P7uIddL3nkP120OrqkU0DpETpoe9lDTtx5KpYRS3Er31371xOcn8I5AUYjQKuTVYEQQvKVZgik7KDJPgKEXnSizRRmK4U8g4VfqT9K5q5s1XIXAXRR4fIfCNB0Ra7uiPdgAMhGVDbgPxN2KPnQvT7uJ0eWzuOtjtZwko5uW+Jz6jHcDXPNb/wARrW5v7fToJhFayXCJczICVjQsAzEne5Az3eNMlv8Asuz6Ty2+gX4u7K9sHDOsgcdYAWGGHHGD/UaZKHBC2JzphuDYem6pVNU2BzI22Nzr8+W9ug5yKD6vcIPaOvKizijAnJOM7R3Y7xuPn30StH27WJzzUGkrpI8N3dabp11c+z2t5eSS3EpO5VTCjPn27udBsFo21FS5r9gD99gvJ5v48Zk4iwTNZzlkWKRg0gXcw4SrydfzrfIoIyMYrnkvTHSNB6QzaJHqMV/YRhWiuetBCsRvXbXcGHaN2/kRTjba/psyBjcMoIzl1P1GQflXtdhs9M/VqusBkGeMXHt6K3b3R0u8FyM+zuQtwvdyfxH0pwGCBwpMWa3vIi1u4ljOVzgjPrRzoxcNJYG3kYtJbN1ZJ4leKn0+lH+zta43pn8NR+FWrYrtz21G6MYqV7UpqQ1SkS3f2rWNRujwM2wvgN30xT0eFc/0A5t3J4mQn6Ut9pXkQNb5lEsPHhe7kPn2R+AbqRunduxsbO53t7NdSQOOwSAMp8N2KeYTuobrFpbusy30Zk0+6QR3IXimDlXHeppawSqbT1dnGwcLKOqp/wCRE6MbnbmvnfpF0XktNUjg0qV9SSeJZTJHCyiNmJyhJ7N2+uldE4FbUFdLSG1XTdNcukAOx1mx1YO8k5YsT5VZueil9YXuxbahp1zA3wTNIwbZ5bSqp3+Hypj0/TrWxs49Os5xczXUizX12U2Q2z8KAHkOQ+9PNZK+KF0jxYAdeCDUgfUVDGSWGU3PomKyTYsolPEJikLpdGqJpV7JD1sMVzcQTISQGJZXC5HDKhq6GBsgAcqB3un2t295pGosY7W/xJDMN3VTLwI7+HjjHOkvAJ2tqyHf9D9ozVxGogewb7j0XzxLoMlx0oFl1I061ubnEbsHeOCNm3Ha4kAHifPFdQ6C6aLXU5YhKlxb6ZZvtSAe5KdyqQO/eR4VduehnSKWcQQRWVwqk4uI7kBD3lTvHhvpk0vRodFthpMMonuXcTahOBuyPgQdw7PvTjV1XdQGSQWt78EJpo56idoeLBupRBIxHCigAADlW/QHMWtyR/wzQZ81P2asZKw03dr9ljmsgP8AT/akvB5CK1h8z7pjf4oncj+U3VKlSujoIpXP9JXqJbu3PGKdgR8vyp/PCkrVIvYuk027CXaCRfEcfofWl/tFCX0wcOBRHD3avZ5j2RGFq9niNyOqLFYiPfxxbu7q0RNVlHpAN2m4UzhY3CF6nBBFFHBHCqAyKMgbyM79/hROOVRDtOAoHKhGuT7c6RKcbAycdprJXk1dlQgpAg/e43ZPMeFMNdR1Aw6nllJsbk34Xtb7gIfSyRSVMjBpa2vLfqVtk1yIORFHJIBxZFLAVYgns7+IyhI5COIZQcetZG3mjIW2S3WFeTgkt6cPnVS+g9jmF7ANkfzVHMdvlQUCM6N0PNFAI3aN0K2GCxlkGbREbk8Y2WHmN9S3tfYSyR5aJmySfiB7zzqxHJC7MEA2lwT51Hate8fbKdvJeXOy1SHjU0des1+DH8qGRz54H5msHNXui0O3NeXh4EiFD3LvPzPyotgUJkrG/TVZK7LC4/NUxVKlSuiIKpQLpZpzXdgLiAZuLU9YmOJHMfL5Udrw8KimibNGY3bFSRSGJ4e3gkqyuVuIElX+IcOw1aeYRRs7cFGa0a3p76RdPeWyE2MpzKij/SbtHd+uyq08iziFFYFJGzkHiKRI8HecQZTP2J6bnoiNZM1lOZmbcOfkqT9ZIWlZSdo5JxV3RJ+ruHhJ92QbS+I/t9KaBa2w04KEX4aTp8W1+jLuCSr6E4PyJp/xGnZWUMkFthpzGyVImupp2PJvff1TIWrXLiRCp4HdWvbrEvXIQNU3BiHaSkqzTs+dlcRKe0KTv+dX2avCQowNw7K0XEyRRl3OB2cyewVO68j7gKc3e66xuGkOzFANqeVtiJe88/AcabdOs0sbOG2i+GNcZ7TzPmaGaBpjxt7deLs3DjCRn+Uv3PP0o7T5gmHGlizv/s7oENrJg45G7D3UqVKlHFSUqVKlYsWLorqVcBlIwQeBFJ+t6KmmH2qzyIGffFyQns7jTlWu4hjuIXimUMjjDA86xoaHh5GoWkoc+J0YOhSYurHqdkk8KE3LmaZFHxySAAedEtV0V7K5WOK7yjn3duLJXzzv9KJ2vRC3EayS3ly1wRvkTC+QG+rU8gbC4x6uI0QyGnkklAkNgN1XL1iXwM5wKJf5Yj56heY8V+1b4ejemocypJcEf80hYenD5VzxnZupJ8RATaauAbG/ogEcslzJ1VjE1zJ+D4V8W4Cjuk6GIJFur5lmuR8IHwReHae+jEUUcSBIkVEHBVGAKzpgoMFgpTnPicqk1Y54ytFgpUqVKMqmpUqVKxYv/9k="/>
          <p:cNvSpPr>
            <a:spLocks noChangeAspect="1" noChangeArrowheads="1"/>
          </p:cNvSpPr>
          <p:nvPr/>
        </p:nvSpPr>
        <p:spPr bwMode="auto">
          <a:xfrm>
            <a:off x="155575" y="-411163"/>
            <a:ext cx="942975" cy="86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87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anchor="ctr">
            <a:normAutofit fontScale="92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 smtClean="0">
                <a:latin typeface="+mj-lt"/>
                <a:ea typeface="+mj-ea"/>
                <a:cs typeface="+mj-cs"/>
              </a:rPr>
              <a:t>UH Air Quality Forecasting (12km &amp; 4km)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C00000">
              <a:alpha val="73000"/>
            </a:srgbClr>
          </a:solidFill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7504113" y="6597650"/>
            <a:ext cx="15684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1">
                <a:solidFill>
                  <a:schemeClr val="bg1"/>
                </a:solidFill>
                <a:latin typeface="Calibri" pitchFamily="34" charset="0"/>
              </a:rPr>
              <a:t>University of Houston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066800"/>
            <a:ext cx="8382000" cy="46038"/>
          </a:xfrm>
          <a:prstGeom prst="rect">
            <a:avLst/>
          </a:prstGeom>
          <a:solidFill>
            <a:srgbClr val="C00000">
              <a:alpha val="73000"/>
            </a:srgbClr>
          </a:solidFill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ttp://spock.geosc.uh.edu/cmaq-result/one_day_ago/O3.sp1h.12k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61288"/>
            <a:ext cx="659638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ve rad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691" y="3025394"/>
            <a:ext cx="3544824" cy="35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5257800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http://spock.geosc.uh.edu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05800" cy="5257800"/>
          </a:xfrm>
        </p:spPr>
        <p:txBody>
          <a:bodyPr/>
          <a:lstStyle/>
          <a:p>
            <a:r>
              <a:rPr lang="en-US" sz="2800" dirty="0" smtClean="0"/>
              <a:t>September 2013</a:t>
            </a:r>
          </a:p>
          <a:p>
            <a:r>
              <a:rPr lang="en-US" sz="2800" dirty="0" smtClean="0"/>
              <a:t>Four complete set of WRF-SMOKE-CMAQ simulations; new model version and 2008 inventory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12km Chemical boundary condition is used </a:t>
            </a:r>
          </a:p>
          <a:p>
            <a:r>
              <a:rPr lang="en-US" sz="2800" dirty="0" smtClean="0"/>
              <a:t>Detailed analyses</a:t>
            </a:r>
            <a:endParaRPr lang="en-US" sz="2400" dirty="0" smtClean="0"/>
          </a:p>
          <a:p>
            <a:pPr lvl="1"/>
            <a:r>
              <a:rPr lang="en-US" sz="2400" dirty="0" smtClean="0"/>
              <a:t>Variables</a:t>
            </a:r>
          </a:p>
          <a:p>
            <a:pPr lvl="2"/>
            <a:r>
              <a:rPr lang="en-US" sz="2000" dirty="0" smtClean="0"/>
              <a:t>Meteorology: T/U/V/CFRAC/CLDT/TEMP2/PBL</a:t>
            </a:r>
          </a:p>
          <a:p>
            <a:pPr lvl="2"/>
            <a:r>
              <a:rPr lang="en-US" sz="2000" dirty="0" smtClean="0"/>
              <a:t>Chemistry: Ozone/NO/NO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/NOx/Isoprene </a:t>
            </a:r>
            <a:r>
              <a:rPr lang="en-US" sz="2000" dirty="0" err="1" smtClean="0"/>
              <a:t>etc</a:t>
            </a: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>
                <a:latin typeface="+mj-lt"/>
                <a:ea typeface="+mj-ea"/>
                <a:cs typeface="+mj-cs"/>
              </a:rPr>
              <a:t>DISCOVER-AQ Simulation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C00000">
              <a:alpha val="73000"/>
            </a:srgbClr>
          </a:solidFill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7504113" y="6597650"/>
            <a:ext cx="15684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1">
                <a:solidFill>
                  <a:schemeClr val="bg1"/>
                </a:solidFill>
                <a:latin typeface="Calibri" pitchFamily="34" charset="0"/>
              </a:rPr>
              <a:t>University of Houston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066800"/>
            <a:ext cx="8382000" cy="46038"/>
          </a:xfrm>
          <a:prstGeom prst="rect">
            <a:avLst/>
          </a:prstGeom>
          <a:solidFill>
            <a:srgbClr val="C00000">
              <a:alpha val="73000"/>
            </a:srgbClr>
          </a:solidFill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927350"/>
            <a:ext cx="6088063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Analyses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Various satellite cloud, radar images and weather charts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Hourly precipitation data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Full statistics (CORR, IOA, MB, MAE etc) for major variables (T/U/V/O</a:t>
            </a:r>
            <a:r>
              <a:rPr lang="en-US" baseline="-25000" dirty="0" smtClean="0"/>
              <a:t>3</a:t>
            </a:r>
            <a:r>
              <a:rPr lang="en-US" dirty="0" smtClean="0"/>
              <a:t>/NO/NO</a:t>
            </a:r>
            <a:r>
              <a:rPr lang="en-US" baseline="-25000" dirty="0" smtClean="0"/>
              <a:t>2</a:t>
            </a:r>
            <a:r>
              <a:rPr lang="en-US" dirty="0" smtClean="0"/>
              <a:t>/NOx)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Daily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By site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Day-time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Night-time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Spatial and time-series plots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High ozone episode due to front passage (09/25-09/26)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Inland and coastal sites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Background ozone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Bogus thunderstorms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 smtClean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 smtClean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DISCOVER-AQ Simulation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C00000">
              <a:alpha val="73000"/>
            </a:srgbClr>
          </a:solidFill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7504113" y="6597650"/>
            <a:ext cx="15684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1">
                <a:solidFill>
                  <a:schemeClr val="bg1"/>
                </a:solidFill>
                <a:latin typeface="Calibri" pitchFamily="34" charset="0"/>
              </a:rPr>
              <a:t>University of Houston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066800"/>
            <a:ext cx="8382000" cy="46038"/>
          </a:xfrm>
          <a:prstGeom prst="rect">
            <a:avLst/>
          </a:prstGeom>
          <a:solidFill>
            <a:srgbClr val="C00000">
              <a:alpha val="73000"/>
            </a:srgbClr>
          </a:solidFill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52400"/>
            <a:ext cx="6172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4" descr="PBL.MCIP.20130902_00.cst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95800"/>
            <a:ext cx="30702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 descr="TEMP2.MCIP.20130902_00.cs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3875" y="4495800"/>
            <a:ext cx="30622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6" descr="CLDT.MCIP.20130902_00.cst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75" y="4495800"/>
            <a:ext cx="2971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2743200"/>
            <a:ext cx="5943600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44577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286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762000" y="4800600"/>
            <a:ext cx="3506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Satellite Visible – 20130925_11 CST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5410200" y="3352800"/>
            <a:ext cx="2632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Radar – 20130925_11 CST</a:t>
            </a:r>
          </a:p>
        </p:txBody>
      </p:sp>
      <p:pic>
        <p:nvPicPr>
          <p:cNvPr id="19461" name="Picture 2" descr="http://weather.unisys.com/archive/sfc_map/1309/130926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962400"/>
            <a:ext cx="39036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5372100" cy="358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5875" y="3505200"/>
            <a:ext cx="524192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5"/>
          <p:cNvSpPr txBox="1">
            <a:spLocks noChangeArrowheads="1"/>
          </p:cNvSpPr>
          <p:nvPr/>
        </p:nvSpPr>
        <p:spPr bwMode="auto">
          <a:xfrm>
            <a:off x="5715000" y="1143000"/>
            <a:ext cx="1839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Ozone at La Porte</a:t>
            </a:r>
          </a:p>
        </p:txBody>
      </p:sp>
      <p:sp>
        <p:nvSpPr>
          <p:cNvPr id="20484" name="TextBox 6"/>
          <p:cNvSpPr txBox="1">
            <a:spLocks noChangeArrowheads="1"/>
          </p:cNvSpPr>
          <p:nvPr/>
        </p:nvSpPr>
        <p:spPr bwMode="auto">
          <a:xfrm>
            <a:off x="990600" y="5105400"/>
            <a:ext cx="31003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Wind progression on 20130925</a:t>
            </a:r>
          </a:p>
          <a:p>
            <a:r>
              <a:rPr lang="en-US">
                <a:latin typeface="Calibri" pitchFamily="34" charset="0"/>
              </a:rPr>
              <a:t>11 sites at Houston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/>
            <a:r>
              <a:rPr lang="en-US" sz="4400" b="1">
                <a:latin typeface="Calibri" pitchFamily="34" charset="0"/>
              </a:rPr>
              <a:t>09/25 high ozone day: 10 CST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C00000">
              <a:alpha val="73000"/>
            </a:srgbClr>
          </a:solidFill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7504113" y="6597650"/>
            <a:ext cx="15684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1">
                <a:solidFill>
                  <a:schemeClr val="bg1"/>
                </a:solidFill>
                <a:latin typeface="Calibri" pitchFamily="34" charset="0"/>
              </a:rPr>
              <a:t>University of Houston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066800"/>
            <a:ext cx="8382000" cy="46038"/>
          </a:xfrm>
          <a:prstGeom prst="rect">
            <a:avLst/>
          </a:prstGeom>
          <a:solidFill>
            <a:srgbClr val="C00000">
              <a:alpha val="73000"/>
            </a:srgbClr>
          </a:solidFill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19200"/>
            <a:ext cx="6665913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4100" b="1">
                <a:latin typeface="Calibri" pitchFamily="34" charset="0"/>
              </a:rPr>
              <a:t>Model missed the high ozone around La Porte: 13 CST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C00000">
              <a:alpha val="73000"/>
            </a:srgbClr>
          </a:solidFill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7504113" y="6597650"/>
            <a:ext cx="15684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1">
                <a:solidFill>
                  <a:schemeClr val="bg1"/>
                </a:solidFill>
                <a:latin typeface="Calibri" pitchFamily="34" charset="0"/>
              </a:rPr>
              <a:t>University of Houston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066800"/>
            <a:ext cx="8382000" cy="46038"/>
          </a:xfrm>
          <a:prstGeom prst="rect">
            <a:avLst/>
          </a:prstGeom>
          <a:solidFill>
            <a:srgbClr val="C00000">
              <a:alpha val="73000"/>
            </a:srgbClr>
          </a:solidFill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253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28800"/>
            <a:ext cx="5943600" cy="469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 flipH="1">
            <a:off x="2743200" y="1600200"/>
            <a:ext cx="381000" cy="144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867400" y="1447800"/>
            <a:ext cx="609600" cy="1676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6" name="TextBox 16"/>
          <p:cNvSpPr txBox="1">
            <a:spLocks noChangeArrowheads="1"/>
          </p:cNvSpPr>
          <p:nvPr/>
        </p:nvSpPr>
        <p:spPr bwMode="auto">
          <a:xfrm>
            <a:off x="2743200" y="1295400"/>
            <a:ext cx="1230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High ozone</a:t>
            </a:r>
          </a:p>
        </p:txBody>
      </p:sp>
      <p:sp>
        <p:nvSpPr>
          <p:cNvPr id="22537" name="TextBox 17"/>
          <p:cNvSpPr txBox="1">
            <a:spLocks noChangeArrowheads="1"/>
          </p:cNvSpPr>
          <p:nvPr/>
        </p:nvSpPr>
        <p:spPr bwMode="auto">
          <a:xfrm>
            <a:off x="5257800" y="1219200"/>
            <a:ext cx="2819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Bay breeze fully developed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beata</Template>
  <TotalTime>6743</TotalTime>
  <Words>643</Words>
  <Application>Microsoft Office PowerPoint</Application>
  <PresentationFormat>On-screen Show (4:3)</PresentationFormat>
  <Paragraphs>130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beata</vt:lpstr>
      <vt:lpstr>10/28/2014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WRF Obs nudging – op. flow chart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07/09/2014</dc:title>
  <dc:creator>xs</dc:creator>
  <cp:lastModifiedBy>Yunsoo</cp:lastModifiedBy>
  <cp:revision>77</cp:revision>
  <dcterms:created xsi:type="dcterms:W3CDTF">2014-07-02T18:41:23Z</dcterms:created>
  <dcterms:modified xsi:type="dcterms:W3CDTF">2014-10-28T03:08:38Z</dcterms:modified>
</cp:coreProperties>
</file>