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0"/>
  </p:notesMasterIdLst>
  <p:sldIdLst>
    <p:sldId id="256" r:id="rId2"/>
    <p:sldId id="319" r:id="rId3"/>
    <p:sldId id="301" r:id="rId4"/>
    <p:sldId id="306" r:id="rId5"/>
    <p:sldId id="307" r:id="rId6"/>
    <p:sldId id="327" r:id="rId7"/>
    <p:sldId id="308" r:id="rId8"/>
    <p:sldId id="324" r:id="rId9"/>
    <p:sldId id="311" r:id="rId10"/>
    <p:sldId id="259" r:id="rId11"/>
    <p:sldId id="261" r:id="rId12"/>
    <p:sldId id="291" r:id="rId13"/>
    <p:sldId id="316" r:id="rId14"/>
    <p:sldId id="298" r:id="rId15"/>
    <p:sldId id="328" r:id="rId16"/>
    <p:sldId id="326" r:id="rId17"/>
    <p:sldId id="310" r:id="rId18"/>
    <p:sldId id="318" r:id="rId19"/>
    <p:sldId id="317" r:id="rId20"/>
    <p:sldId id="257" r:id="rId21"/>
    <p:sldId id="325" r:id="rId22"/>
    <p:sldId id="258" r:id="rId23"/>
    <p:sldId id="321" r:id="rId24"/>
    <p:sldId id="322" r:id="rId25"/>
    <p:sldId id="323" r:id="rId26"/>
    <p:sldId id="290" r:id="rId27"/>
    <p:sldId id="264" r:id="rId28"/>
    <p:sldId id="265" r:id="rId29"/>
    <p:sldId id="263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89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93" r:id="rId49"/>
    <p:sldId id="283" r:id="rId50"/>
    <p:sldId id="284" r:id="rId51"/>
    <p:sldId id="285" r:id="rId52"/>
    <p:sldId id="286" r:id="rId53"/>
    <p:sldId id="287" r:id="rId54"/>
    <p:sldId id="288" r:id="rId55"/>
    <p:sldId id="294" r:id="rId56"/>
    <p:sldId id="295" r:id="rId57"/>
    <p:sldId id="296" r:id="rId58"/>
    <p:sldId id="29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60"/>
  </p:normalViewPr>
  <p:slideViewPr>
    <p:cSldViewPr>
      <p:cViewPr>
        <p:scale>
          <a:sx n="100" d="100"/>
          <a:sy n="100" d="100"/>
        </p:scale>
        <p:origin x="354" y="19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071FD-E87B-4C22-B82F-7F72907D9183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7B0A9-A2FE-4813-98A3-E503B1404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91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 O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DVFs: 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RRF &amp; 2005-2009 DVC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7B0A9-A2FE-4813-98A3-E503B140447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058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Absolute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7B0A9-A2FE-4813-98A3-E503B140447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92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7B0A9-A2FE-4813-98A3-E503B140447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88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7B0A9-A2FE-4813-98A3-E503B140447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125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7B0A9-A2FE-4813-98A3-E503B140447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92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A173-2168-4C8A-A2B7-0BBC3AD88D4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B2AF-8349-4152-8BC0-3EF498B31E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A173-2168-4C8A-A2B7-0BBC3AD88D4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B2AF-8349-4152-8BC0-3EF498B31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A173-2168-4C8A-A2B7-0BBC3AD88D4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B2AF-8349-4152-8BC0-3EF498B31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A173-2168-4C8A-A2B7-0BBC3AD88D4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B2AF-8349-4152-8BC0-3EF498B31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A173-2168-4C8A-A2B7-0BBC3AD88D4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B2AF-8349-4152-8BC0-3EF498B31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A173-2168-4C8A-A2B7-0BBC3AD88D4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B2AF-8349-4152-8BC0-3EF498B31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A173-2168-4C8A-A2B7-0BBC3AD88D4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B2AF-8349-4152-8BC0-3EF498B31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A173-2168-4C8A-A2B7-0BBC3AD88D4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B2AF-8349-4152-8BC0-3EF498B31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A173-2168-4C8A-A2B7-0BBC3AD88D4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B2AF-8349-4152-8BC0-3EF498B31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A173-2168-4C8A-A2B7-0BBC3AD88D4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B2AF-8349-4152-8BC0-3EF498B31E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430A173-2168-4C8A-A2B7-0BBC3AD88D4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162B2AF-8349-4152-8BC0-3EF498B31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30A173-2168-4C8A-A2B7-0BBC3AD88D44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62B2AF-8349-4152-8BC0-3EF498B31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Ozone Sensitivities to NO</a:t>
            </a:r>
            <a:r>
              <a:rPr lang="en-US" sz="3200" baseline="-25000" dirty="0"/>
              <a:t>x</a:t>
            </a:r>
            <a:r>
              <a:rPr lang="en-US" sz="3200" dirty="0"/>
              <a:t> and VOC Emissions in Southeastern </a:t>
            </a:r>
            <a:r>
              <a:rPr lang="en-US" sz="3200" dirty="0" smtClean="0"/>
              <a:t>US: </a:t>
            </a:r>
            <a:r>
              <a:rPr lang="en-US" sz="3200" dirty="0"/>
              <a:t>Projections for 2018 and a Look Back at </a:t>
            </a:r>
            <a:r>
              <a:rPr lang="en-US" sz="3200" dirty="0" smtClean="0"/>
              <a:t>2009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8077200" cy="149961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Talat</a:t>
            </a:r>
            <a:r>
              <a:rPr lang="en-US" sz="2400" dirty="0" smtClean="0"/>
              <a:t> </a:t>
            </a:r>
            <a:r>
              <a:rPr lang="en-US" sz="2400" dirty="0" err="1"/>
              <a:t>Odman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Yongtao</a:t>
            </a:r>
            <a:r>
              <a:rPr lang="en-US" sz="2400" dirty="0" smtClean="0"/>
              <a:t> Hu, Georgia Tech</a:t>
            </a:r>
          </a:p>
          <a:p>
            <a:r>
              <a:rPr lang="en-US" sz="2400" dirty="0" smtClean="0"/>
              <a:t>Zac </a:t>
            </a:r>
            <a:r>
              <a:rPr lang="en-US" sz="2400" dirty="0"/>
              <a:t>Adelman, Mohammad </a:t>
            </a:r>
            <a:r>
              <a:rPr lang="en-US" sz="2400" dirty="0" err="1"/>
              <a:t>Omary</a:t>
            </a:r>
            <a:r>
              <a:rPr lang="en-US" sz="2400" dirty="0"/>
              <a:t> and Uma </a:t>
            </a:r>
            <a:r>
              <a:rPr lang="en-US" sz="2400" dirty="0" smtClean="0"/>
              <a:t>Shankar, UNC</a:t>
            </a:r>
          </a:p>
          <a:p>
            <a:r>
              <a:rPr lang="en-US" sz="2400" dirty="0" smtClean="0"/>
              <a:t>James </a:t>
            </a:r>
            <a:r>
              <a:rPr lang="en-US" sz="2400" dirty="0"/>
              <a:t>Boylan and </a:t>
            </a:r>
            <a:r>
              <a:rPr lang="en-US" sz="2400" dirty="0" err="1"/>
              <a:t>Byeong-Uk</a:t>
            </a:r>
            <a:r>
              <a:rPr lang="en-US" sz="2400" dirty="0"/>
              <a:t> Kim</a:t>
            </a:r>
            <a:r>
              <a:rPr lang="en-US" sz="2400" dirty="0" smtClean="0"/>
              <a:t>, Georgia DNR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460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2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44" y="249390"/>
            <a:ext cx="8681456" cy="63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1119" y="5867400"/>
            <a:ext cx="2908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Absolute  Sensitivity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6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63" y="280988"/>
            <a:ext cx="8675687" cy="62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1119" y="5867400"/>
            <a:ext cx="2734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Relative Sensitivity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9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05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1119" y="5867400"/>
            <a:ext cx="2734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Relative Sensitivity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1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Sensitivities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5029200"/>
          </a:xfrm>
        </p:spPr>
        <p:txBody>
          <a:bodyPr/>
          <a:lstStyle/>
          <a:p>
            <a:r>
              <a:rPr lang="en-US" sz="2800" dirty="0" smtClean="0"/>
              <a:t>Divided the relative sensitivity for the home state by the annual average daily emissions reduction (</a:t>
            </a:r>
            <a:r>
              <a:rPr lang="en-US" sz="2800" dirty="0" err="1" smtClean="0"/>
              <a:t>ppt</a:t>
            </a:r>
            <a:r>
              <a:rPr lang="en-US" sz="2800" dirty="0" smtClean="0"/>
              <a:t>/TPD)     </a:t>
            </a:r>
          </a:p>
          <a:p>
            <a:pPr lvl="1"/>
            <a:r>
              <a:rPr lang="en-US" sz="2400" dirty="0" smtClean="0"/>
              <a:t> (</a:t>
            </a:r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dirty="0" err="1" smtClean="0"/>
              <a:t>DVF</a:t>
            </a:r>
            <a:r>
              <a:rPr lang="en-US" sz="2400" baseline="-25000" dirty="0" err="1" smtClean="0"/>
              <a:t>NOx</a:t>
            </a:r>
            <a:r>
              <a:rPr lang="en-US" sz="2400" dirty="0" smtClean="0"/>
              <a:t> x 1000)/</a:t>
            </a:r>
            <a:r>
              <a:rPr lang="en-US" sz="2400" dirty="0" err="1" smtClean="0"/>
              <a:t>TPD</a:t>
            </a:r>
            <a:r>
              <a:rPr lang="en-US" sz="2400" baseline="-25000" dirty="0" err="1" smtClean="0"/>
              <a:t>NOx</a:t>
            </a:r>
            <a:endParaRPr lang="en-US" sz="2400" baseline="-25000" dirty="0" smtClean="0"/>
          </a:p>
          <a:p>
            <a:pPr lvl="1"/>
            <a:r>
              <a:rPr lang="en-US" sz="2400" dirty="0"/>
              <a:t> (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sz="2400" dirty="0" smtClean="0"/>
              <a:t>DVF</a:t>
            </a:r>
            <a:r>
              <a:rPr lang="en-US" sz="2400" baseline="-25000" dirty="0" smtClean="0"/>
              <a:t>VOC</a:t>
            </a:r>
            <a:r>
              <a:rPr lang="en-US" sz="2400" dirty="0" smtClean="0"/>
              <a:t> x </a:t>
            </a:r>
            <a:r>
              <a:rPr lang="en-US" sz="2400" dirty="0"/>
              <a:t>1000)/</a:t>
            </a:r>
            <a:r>
              <a:rPr lang="en-US" sz="2400" dirty="0" smtClean="0"/>
              <a:t>TPD</a:t>
            </a:r>
            <a:r>
              <a:rPr lang="en-US" sz="2400" baseline="-25000" dirty="0" smtClean="0"/>
              <a:t>VOC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11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7813"/>
            <a:ext cx="8675687" cy="630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152387" y="2057414"/>
            <a:ext cx="6741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TPD)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3069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map12_sens_tile.nox-voc_2018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7160"/>
            <a:ext cx="6096000" cy="664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of two </a:t>
            </a:r>
            <a:r>
              <a:rPr lang="en-US" dirty="0"/>
              <a:t>Emission Sensitivity S</a:t>
            </a:r>
            <a:r>
              <a:rPr lang="en-US" dirty="0" smtClean="0"/>
              <a:t>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First Attempt to Developing </a:t>
            </a:r>
            <a:r>
              <a:rPr lang="en-US" dirty="0"/>
              <a:t>E</a:t>
            </a:r>
            <a:r>
              <a:rPr lang="en-US" dirty="0" smtClean="0"/>
              <a:t>mission </a:t>
            </a:r>
            <a:r>
              <a:rPr lang="en-US" dirty="0"/>
              <a:t>S</a:t>
            </a:r>
            <a:r>
              <a:rPr lang="en-US" dirty="0" smtClean="0"/>
              <a:t>ensitivity </a:t>
            </a:r>
            <a:r>
              <a:rPr lang="en-US" dirty="0"/>
              <a:t>T</a:t>
            </a:r>
            <a:r>
              <a:rPr lang="en-US" dirty="0" smtClean="0"/>
              <a:t>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32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Comparison of the Old &amp; New Sensitivity Analyses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18872" indent="0">
              <a:buNone/>
            </a:pPr>
            <a:endParaRPr lang="en-US" sz="1600" dirty="0" smtClean="0"/>
          </a:p>
          <a:p>
            <a:pPr marL="118872" indent="0">
              <a:buNone/>
            </a:pPr>
            <a:endParaRPr lang="en-US" sz="1600" dirty="0"/>
          </a:p>
          <a:p>
            <a:pPr marL="118872" indent="0">
              <a:buNone/>
            </a:pPr>
            <a:endParaRPr lang="en-US" sz="1600" dirty="0" smtClean="0"/>
          </a:p>
          <a:p>
            <a:pPr marL="118872" indent="0">
              <a:buNone/>
            </a:pPr>
            <a:r>
              <a:rPr lang="en-US" sz="1600" dirty="0" smtClean="0"/>
              <a:t>* </a:t>
            </a:r>
            <a:r>
              <a:rPr lang="en-US" sz="1600" dirty="0" err="1"/>
              <a:t>Odman</a:t>
            </a:r>
            <a:r>
              <a:rPr lang="en-US" sz="1600" dirty="0"/>
              <a:t>, M. T., Y. T. Hu, A. G. Russell, A. </a:t>
            </a:r>
            <a:r>
              <a:rPr lang="en-US" sz="1600" dirty="0" err="1"/>
              <a:t>Hanedar</a:t>
            </a:r>
            <a:r>
              <a:rPr lang="en-US" sz="1600" dirty="0"/>
              <a:t>, J. W. Boylan and P. F. Brewer (2009). "Quantifying the sources of ozone, fine particulate matter, and regional haze in the Southeastern United States." </a:t>
            </a:r>
            <a:r>
              <a:rPr lang="en-US" sz="1600" u="sng" dirty="0"/>
              <a:t>Journal of Environmental Management</a:t>
            </a:r>
            <a:r>
              <a:rPr lang="en-US" sz="1600" dirty="0"/>
              <a:t> </a:t>
            </a:r>
            <a:r>
              <a:rPr lang="en-US" sz="1600" b="1" dirty="0"/>
              <a:t>90</a:t>
            </a:r>
            <a:r>
              <a:rPr lang="en-US" sz="1600" dirty="0"/>
              <a:t>(10): 3155-3168.</a:t>
            </a:r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1A50E7-DCE2-4B0A-98C1-B6A52486845D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dirty="0" smtClean="0">
              <a:latin typeface="Times New Roman" pitchFamily="18" charset="0"/>
            </a:endParaRPr>
          </a:p>
        </p:txBody>
      </p:sp>
      <p:graphicFrame>
        <p:nvGraphicFramePr>
          <p:cNvPr id="1540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6278594"/>
              </p:ext>
            </p:extLst>
          </p:nvPr>
        </p:nvGraphicFramePr>
        <p:xfrm>
          <a:off x="457200" y="1676400"/>
          <a:ext cx="8229600" cy="4000757"/>
        </p:xfrm>
        <a:graphic>
          <a:graphicData uri="http://schemas.openxmlformats.org/drawingml/2006/table">
            <a:tbl>
              <a:tblPr/>
              <a:tblGrid>
                <a:gridCol w="4038600"/>
                <a:gridCol w="4191000"/>
              </a:tblGrid>
              <a:tr h="37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Previous Study*</a:t>
                      </a:r>
                    </a:p>
                  </a:txBody>
                  <a:tcPr marL="80010" marR="80010" marT="39999" marB="39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This Study</a:t>
                      </a:r>
                    </a:p>
                  </a:txBody>
                  <a:tcPr marL="80010" marR="80010" marT="39999" marB="39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2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CMAQv4.4 with CBIV chemistry</a:t>
                      </a:r>
                    </a:p>
                  </a:txBody>
                  <a:tcPr marL="80010" marR="80010" marT="39999" marB="39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CMAQv5.01 with CB05 chemistry</a:t>
                      </a:r>
                    </a:p>
                  </a:txBody>
                  <a:tcPr marL="80010" marR="80010" marT="39999" marB="39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VISTAS 2009 “on-the-way”</a:t>
                      </a:r>
                    </a:p>
                  </a:txBody>
                  <a:tcPr marL="80010" marR="80010" marT="39999" marB="39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SEMAP 2018</a:t>
                      </a:r>
                    </a:p>
                  </a:txBody>
                  <a:tcPr marL="80010" marR="80010" marT="39999" marB="39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Domain-wide VOC reductions</a:t>
                      </a:r>
                    </a:p>
                  </a:txBody>
                  <a:tcPr marL="80010" marR="80010" marT="39999" marB="39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State-wide VOC reductions</a:t>
                      </a:r>
                    </a:p>
                  </a:txBody>
                  <a:tcPr marL="80010" marR="80010" marT="39999" marB="39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County/state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kumimoji="0" lang="en-US" sz="2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reductions</a:t>
                      </a:r>
                    </a:p>
                  </a:txBody>
                  <a:tcPr marL="80010" marR="80010" marT="39999" marB="39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State-wide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kumimoji="0" lang="en-US" sz="2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reductions</a:t>
                      </a:r>
                    </a:p>
                  </a:txBody>
                  <a:tcPr marL="80010" marR="80010" marT="39999" marB="39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Point and ground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kumimoji="0" lang="en-US" sz="2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reduced separately</a:t>
                      </a:r>
                    </a:p>
                  </a:txBody>
                  <a:tcPr marL="80010" marR="80010" marT="39999" marB="39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anthropogenic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kumimoji="0" lang="en-US" sz="2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reductions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010" marR="80010" marT="39999" marB="39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8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June 1- July 10, 2002 episode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010" marR="80010" marT="39999" marB="39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2007 ozone season (5 months)</a:t>
                      </a:r>
                    </a:p>
                  </a:txBody>
                  <a:tcPr marL="80010" marR="80010" marT="39999" marB="39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 of all days</a:t>
                      </a:r>
                    </a:p>
                  </a:txBody>
                  <a:tcPr marL="80010" marR="80010" marT="39999" marB="39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100" dirty="0" smtClean="0">
                          <a:latin typeface="+mn-lt"/>
                        </a:rPr>
                        <a:t>Average of days with 2007</a:t>
                      </a:r>
                      <a:r>
                        <a:rPr lang="en-US" sz="2100" baseline="0" dirty="0" smtClean="0">
                          <a:latin typeface="+mn-lt"/>
                        </a:rPr>
                        <a:t> </a:t>
                      </a:r>
                      <a:r>
                        <a:rPr lang="en-US" sz="2100" dirty="0" smtClean="0">
                          <a:latin typeface="+mn-lt"/>
                        </a:rPr>
                        <a:t>max. 8-hr O</a:t>
                      </a:r>
                      <a:r>
                        <a:rPr lang="en-US" sz="2100" baseline="-25000" dirty="0" smtClean="0">
                          <a:latin typeface="+mn-lt"/>
                        </a:rPr>
                        <a:t>3 </a:t>
                      </a:r>
                      <a:r>
                        <a:rPr lang="en-US" sz="2100" dirty="0" smtClean="0">
                          <a:latin typeface="+mn-lt"/>
                        </a:rPr>
                        <a:t>&gt; 75 ppb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010" marR="80010" marT="39999" marB="39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213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Extent of Ground NO</a:t>
            </a:r>
            <a:r>
              <a:rPr lang="en-US" baseline="-25000" dirty="0" smtClean="0"/>
              <a:t>x</a:t>
            </a:r>
            <a:r>
              <a:rPr lang="en-US" dirty="0" smtClean="0"/>
              <a:t> Reductions in Previous Study</a:t>
            </a: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000" y="1752600"/>
            <a:ext cx="4400000" cy="46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28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 Emission Reductions (Mg/Day)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7721942"/>
              </p:ext>
            </p:extLst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Previous Study*</a:t>
                      </a:r>
                    </a:p>
                  </a:txBody>
                  <a:tcPr marL="80010" marR="80010" marT="39999" marB="399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This Study</a:t>
                      </a:r>
                    </a:p>
                  </a:txBody>
                  <a:tcPr marL="80010" marR="80010" marT="39999" marB="39999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Alabama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Florida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263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343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Georgia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189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Kentucky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Mississippi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190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North Carolina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South Carolina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Tennessee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218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Virginia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West Virginia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341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4100" b="1" u="sng" dirty="0" err="1">
                <a:solidFill>
                  <a:srgbClr val="FF0000"/>
                </a:solidFill>
              </a:rPr>
              <a:t>S</a:t>
            </a:r>
            <a:r>
              <a:rPr lang="en-US" sz="4100" dirty="0" err="1"/>
              <a:t>outh</a:t>
            </a:r>
            <a:r>
              <a:rPr lang="en-US" sz="4100" b="1" u="sng" dirty="0" err="1">
                <a:solidFill>
                  <a:srgbClr val="FF0000"/>
                </a:solidFill>
              </a:rPr>
              <a:t>E</a:t>
            </a:r>
            <a:r>
              <a:rPr lang="en-US" sz="4100" dirty="0" err="1"/>
              <a:t>astern</a:t>
            </a:r>
            <a:r>
              <a:rPr lang="en-US" sz="4100" dirty="0"/>
              <a:t> </a:t>
            </a:r>
            <a:r>
              <a:rPr lang="en-US" sz="4100" b="1" u="sng" dirty="0">
                <a:solidFill>
                  <a:srgbClr val="FF0000"/>
                </a:solidFill>
              </a:rPr>
              <a:t>M</a:t>
            </a:r>
            <a:r>
              <a:rPr lang="en-US" sz="4100" dirty="0"/>
              <a:t>odeling, </a:t>
            </a:r>
            <a:r>
              <a:rPr lang="en-US" sz="4100" b="1" u="sng" dirty="0" smtClean="0">
                <a:solidFill>
                  <a:srgbClr val="FF0000"/>
                </a:solidFill>
              </a:rPr>
              <a:t>A</a:t>
            </a:r>
            <a:r>
              <a:rPr lang="en-US" sz="4100" dirty="0" smtClean="0"/>
              <a:t>nalysis and </a:t>
            </a:r>
            <a:r>
              <a:rPr lang="en-US" sz="4100" b="1" u="sng" dirty="0">
                <a:solidFill>
                  <a:srgbClr val="FF0000"/>
                </a:solidFill>
              </a:rPr>
              <a:t>P</a:t>
            </a:r>
            <a:r>
              <a:rPr lang="en-US" sz="4100" dirty="0"/>
              <a:t>lanning (SEMAP) Project</a:t>
            </a:r>
            <a:endParaRPr lang="en-US" sz="3500" dirty="0"/>
          </a:p>
          <a:p>
            <a:pPr lvl="1">
              <a:lnSpc>
                <a:spcPct val="90000"/>
              </a:lnSpc>
            </a:pPr>
            <a:r>
              <a:rPr lang="en-US" sz="3100" dirty="0"/>
              <a:t>Managed through SESARM (2009-2014</a:t>
            </a:r>
            <a:r>
              <a:rPr lang="en-US" sz="31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</a:t>
            </a:r>
            <a:r>
              <a:rPr lang="en-US" dirty="0" smtClean="0"/>
              <a:t>elp Southeastern states with potential O</a:t>
            </a:r>
            <a:r>
              <a:rPr lang="en-US" baseline="-25000" dirty="0" smtClean="0"/>
              <a:t>3 </a:t>
            </a:r>
            <a:r>
              <a:rPr lang="en-US" dirty="0"/>
              <a:t>and </a:t>
            </a:r>
            <a:r>
              <a:rPr lang="en-US" dirty="0" smtClean="0"/>
              <a:t>PM</a:t>
            </a:r>
            <a:r>
              <a:rPr lang="en-US" baseline="-25000" dirty="0" smtClean="0"/>
              <a:t>2.5 </a:t>
            </a:r>
            <a:r>
              <a:rPr lang="en-US" dirty="0" smtClean="0"/>
              <a:t>SIPs and </a:t>
            </a:r>
            <a:r>
              <a:rPr lang="en-US" dirty="0"/>
              <a:t>demonstration of reasonable progress </a:t>
            </a:r>
            <a:r>
              <a:rPr lang="en-US" dirty="0" smtClean="0"/>
              <a:t>for regional </a:t>
            </a:r>
            <a:r>
              <a:rPr lang="en-US" dirty="0"/>
              <a:t>haze rule</a:t>
            </a:r>
            <a:endParaRPr lang="en-US" sz="3100" dirty="0"/>
          </a:p>
          <a:p>
            <a:pPr lvl="1">
              <a:lnSpc>
                <a:spcPct val="90000"/>
              </a:lnSpc>
            </a:pPr>
            <a:r>
              <a:rPr lang="en-US" sz="3100" dirty="0" smtClean="0"/>
              <a:t>10 states </a:t>
            </a:r>
            <a:r>
              <a:rPr lang="en-US" sz="3100" dirty="0"/>
              <a:t>were involved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AL, FL, GA, KY, MS, NC, SC, TN, VA, </a:t>
            </a:r>
            <a:r>
              <a:rPr lang="en-US" sz="2600" dirty="0" smtClean="0"/>
              <a:t>WV</a:t>
            </a:r>
          </a:p>
          <a:p>
            <a:pPr lvl="2">
              <a:lnSpc>
                <a:spcPct val="90000"/>
              </a:lnSpc>
            </a:pPr>
            <a:endParaRPr lang="en-US" sz="2300" dirty="0"/>
          </a:p>
          <a:p>
            <a:pPr>
              <a:lnSpc>
                <a:spcPct val="90000"/>
              </a:lnSpc>
            </a:pPr>
            <a:r>
              <a:rPr lang="en-US" altLang="en-US" sz="4100" dirty="0"/>
              <a:t>2007 and 2018 annual modeling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36 km </a:t>
            </a:r>
            <a:r>
              <a:rPr lang="en-US" altLang="en-US" dirty="0" smtClean="0"/>
              <a:t>CONUS </a:t>
            </a:r>
            <a:r>
              <a:rPr lang="en-US" altLang="en-US" dirty="0"/>
              <a:t>and 12 km </a:t>
            </a:r>
            <a:r>
              <a:rPr lang="en-US" altLang="en-US" dirty="0" smtClean="0"/>
              <a:t>SEMAP grids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2007 performance evaluation (performance was acceptable)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2018 future year projections with </a:t>
            </a:r>
            <a:r>
              <a:rPr lang="en-US" altLang="en-US" dirty="0" smtClean="0"/>
              <a:t>MATS</a:t>
            </a:r>
          </a:p>
          <a:p>
            <a:pPr lvl="1">
              <a:lnSpc>
                <a:spcPct val="90000"/>
              </a:lnSpc>
            </a:pPr>
            <a:endParaRPr lang="en-US" altLang="en-US" sz="3600" dirty="0" smtClean="0"/>
          </a:p>
          <a:p>
            <a:pPr>
              <a:lnSpc>
                <a:spcPct val="90000"/>
              </a:lnSpc>
            </a:pPr>
            <a:r>
              <a:rPr lang="en-US" sz="4100" dirty="0" smtClean="0"/>
              <a:t>2018 NO</a:t>
            </a:r>
            <a:r>
              <a:rPr lang="en-US" sz="4100" baseline="-25000" dirty="0" smtClean="0"/>
              <a:t>x</a:t>
            </a:r>
            <a:r>
              <a:rPr lang="en-US" sz="4100" dirty="0" smtClean="0"/>
              <a:t> and VOC reduction scenarios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9563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 Emission Sensitivity Trends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VISTAS 2009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SEMAP 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304" y="5678269"/>
            <a:ext cx="7526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Normalized ozone sensitivities to the home state’s NO</a:t>
            </a:r>
            <a:r>
              <a:rPr lang="en-US" baseline="-25000" dirty="0" smtClean="0"/>
              <a:t>x</a:t>
            </a:r>
            <a:r>
              <a:rPr lang="en-US" dirty="0" smtClean="0"/>
              <a:t> emissions</a:t>
            </a:r>
            <a:r>
              <a:rPr lang="en-US" dirty="0"/>
              <a:t> </a:t>
            </a:r>
            <a:r>
              <a:rPr lang="en-US" dirty="0" smtClean="0"/>
              <a:t>per day</a:t>
            </a:r>
          </a:p>
          <a:p>
            <a:pPr algn="ctr"/>
            <a:r>
              <a:rPr lang="en-US" dirty="0" smtClean="0"/>
              <a:t>Diamonds denote the average of each </a:t>
            </a:r>
            <a:r>
              <a:rPr lang="en-US" dirty="0"/>
              <a:t>state’s sites while </a:t>
            </a:r>
            <a:r>
              <a:rPr lang="en-US" dirty="0" smtClean="0"/>
              <a:t>bars mark the range.</a:t>
            </a:r>
          </a:p>
          <a:p>
            <a:pPr algn="ctr"/>
            <a:r>
              <a:rPr lang="en-US" dirty="0" smtClean="0"/>
              <a:t>The number of sites is in parenthesis</a:t>
            </a:r>
            <a:endParaRPr lang="en-US" dirty="0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709" y="2667000"/>
            <a:ext cx="4040188" cy="282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0934" y="2655644"/>
            <a:ext cx="4041775" cy="283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1904999" y="5120640"/>
            <a:ext cx="273330" cy="3657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9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8912" lvl="1" indent="-32004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en-US" sz="2700" dirty="0" smtClean="0">
                <a:cs typeface="Times New Roman" pitchFamily="18" charset="0"/>
              </a:rPr>
              <a:t>Atlanta, GA is </a:t>
            </a:r>
            <a:r>
              <a:rPr lang="en-US" altLang="en-US" sz="2700" dirty="0">
                <a:cs typeface="Times New Roman" pitchFamily="18" charset="0"/>
              </a:rPr>
              <a:t>the only area in the SESARM states with a </a:t>
            </a:r>
            <a:r>
              <a:rPr lang="en-US" altLang="en-US" sz="2700" dirty="0" smtClean="0">
                <a:cs typeface="Times New Roman" pitchFamily="18" charset="0"/>
              </a:rPr>
              <a:t>projected 2018 </a:t>
            </a:r>
            <a:r>
              <a:rPr lang="en-US" altLang="en-US" sz="2700" dirty="0">
                <a:cs typeface="Times New Roman" pitchFamily="18" charset="0"/>
              </a:rPr>
              <a:t>ozone DVF </a:t>
            </a:r>
            <a:r>
              <a:rPr lang="en-US" altLang="en-US" sz="2700" dirty="0" smtClean="0">
                <a:cs typeface="Times New Roman" pitchFamily="18" charset="0"/>
              </a:rPr>
              <a:t>&gt; 75 </a:t>
            </a:r>
            <a:r>
              <a:rPr lang="en-US" altLang="en-US" sz="2700" dirty="0">
                <a:cs typeface="Times New Roman" pitchFamily="18" charset="0"/>
              </a:rPr>
              <a:t>ppb.</a:t>
            </a:r>
          </a:p>
          <a:p>
            <a:pPr lvl="1">
              <a:lnSpc>
                <a:spcPct val="90000"/>
              </a:lnSpc>
              <a:buNone/>
            </a:pPr>
            <a:endParaRPr lang="en-US" alt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700" dirty="0">
                <a:cs typeface="Times New Roman" pitchFamily="18" charset="0"/>
              </a:rPr>
              <a:t>Anthropogenic NO</a:t>
            </a:r>
            <a:r>
              <a:rPr lang="en-US" altLang="en-US" sz="2700" baseline="-25000" dirty="0">
                <a:cs typeface="Times New Roman" pitchFamily="18" charset="0"/>
              </a:rPr>
              <a:t>x</a:t>
            </a:r>
            <a:r>
              <a:rPr lang="en-US" altLang="en-US" sz="2700" dirty="0">
                <a:cs typeface="Times New Roman" pitchFamily="18" charset="0"/>
              </a:rPr>
              <a:t> emission reductions are much more effective at reducing ozone compared to anthropogenic VOC emission </a:t>
            </a:r>
            <a:r>
              <a:rPr lang="en-US" altLang="en-US" sz="2700" dirty="0" smtClean="0">
                <a:cs typeface="Times New Roman" pitchFamily="18" charset="0"/>
              </a:rPr>
              <a:t>reductions in SESARM states.</a:t>
            </a:r>
            <a:endParaRPr lang="en-US" altLang="en-US" sz="27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itchFamily="18" charset="0"/>
              </a:rPr>
              <a:t>Some sites in </a:t>
            </a:r>
            <a:r>
              <a:rPr lang="en-US" altLang="en-US" sz="2400" dirty="0" smtClean="0">
                <a:cs typeface="Times New Roman" pitchFamily="18" charset="0"/>
              </a:rPr>
              <a:t>Florida and some coastal sites in other states (e.g., AL, GA, VA) </a:t>
            </a:r>
            <a:r>
              <a:rPr lang="en-US" altLang="en-US" sz="2400" dirty="0">
                <a:cs typeface="Times New Roman" pitchFamily="18" charset="0"/>
              </a:rPr>
              <a:t>show comparable benefits from VOC and NO</a:t>
            </a:r>
            <a:r>
              <a:rPr lang="en-US" altLang="en-US" sz="2400" baseline="-25000" dirty="0">
                <a:cs typeface="Times New Roman" pitchFamily="18" charset="0"/>
              </a:rPr>
              <a:t>x</a:t>
            </a:r>
            <a:r>
              <a:rPr lang="en-US" altLang="en-US" sz="2400" dirty="0">
                <a:cs typeface="Times New Roman" pitchFamily="18" charset="0"/>
              </a:rPr>
              <a:t> reductions.</a:t>
            </a:r>
          </a:p>
          <a:p>
            <a:pPr lvl="1">
              <a:lnSpc>
                <a:spcPct val="90000"/>
              </a:lnSpc>
            </a:pPr>
            <a:endParaRPr lang="en-US" alt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0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Conclusions (continued)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Ozone is becoming more sensitivities to NO</a:t>
            </a:r>
            <a:r>
              <a:rPr lang="en-US" baseline="-25000" dirty="0" smtClean="0"/>
              <a:t>x</a:t>
            </a:r>
            <a:r>
              <a:rPr lang="en-US" dirty="0" smtClean="0"/>
              <a:t> emissions in Southeastern US, except for Alabama.</a:t>
            </a:r>
          </a:p>
          <a:p>
            <a:pPr lvl="1"/>
            <a:r>
              <a:rPr lang="en-US" dirty="0" smtClean="0"/>
              <a:t>In 2018, ozone will decrease more compared to 2009, per ton of NO</a:t>
            </a:r>
            <a:r>
              <a:rPr lang="en-US" baseline="-25000" dirty="0" smtClean="0"/>
              <a:t>x</a:t>
            </a:r>
            <a:r>
              <a:rPr lang="en-US" dirty="0" smtClean="0"/>
              <a:t> reduced. </a:t>
            </a:r>
          </a:p>
          <a:p>
            <a:pPr lvl="1"/>
            <a:r>
              <a:rPr lang="en-US" dirty="0" smtClean="0"/>
              <a:t> Alabama’s 2009 sensitivity included  only 2 sites (vs. 25 sites in 2018).</a:t>
            </a:r>
          </a:p>
          <a:p>
            <a:pPr lvl="1"/>
            <a:endParaRPr lang="en-US" dirty="0" smtClean="0"/>
          </a:p>
          <a:p>
            <a:r>
              <a:rPr lang="en-US" dirty="0"/>
              <a:t>This is probably due to </a:t>
            </a:r>
            <a:r>
              <a:rPr lang="en-US" dirty="0" smtClean="0"/>
              <a:t>CB05  (vs CBIV) chemistry, differences in the numbers of days/sites, and/or decreasing </a:t>
            </a:r>
            <a:r>
              <a:rPr lang="en-US" dirty="0"/>
              <a:t>NO</a:t>
            </a:r>
            <a:r>
              <a:rPr lang="en-US" baseline="-25000" dirty="0"/>
              <a:t>x</a:t>
            </a:r>
            <a:r>
              <a:rPr lang="en-US" dirty="0"/>
              <a:t> emissions</a:t>
            </a:r>
          </a:p>
          <a:p>
            <a:pPr lvl="1"/>
            <a:endParaRPr lang="en-US" dirty="0"/>
          </a:p>
          <a:p>
            <a:r>
              <a:rPr lang="en-US" dirty="0" smtClean="0"/>
              <a:t>Average sensitivities of Southeastern States relative to each other remained almost the same.</a:t>
            </a:r>
          </a:p>
          <a:p>
            <a:pPr lvl="1"/>
            <a:r>
              <a:rPr lang="en-US" smtClean="0"/>
              <a:t>South </a:t>
            </a:r>
            <a:r>
              <a:rPr lang="en-US" dirty="0" smtClean="0"/>
              <a:t>Carolina passed Georgia and Alabama in terms of </a:t>
            </a:r>
            <a:r>
              <a:rPr lang="en-US" dirty="0"/>
              <a:t>ozone </a:t>
            </a:r>
            <a:r>
              <a:rPr lang="en-US" dirty="0" smtClean="0"/>
              <a:t>decrease per </a:t>
            </a:r>
            <a:r>
              <a:rPr lang="en-US" dirty="0"/>
              <a:t>ton of NO</a:t>
            </a:r>
            <a:r>
              <a:rPr lang="en-US" baseline="-25000" dirty="0"/>
              <a:t>x</a:t>
            </a:r>
            <a:r>
              <a:rPr lang="en-US" dirty="0"/>
              <a:t> </a:t>
            </a:r>
            <a:r>
              <a:rPr lang="en-US" dirty="0" smtClean="0"/>
              <a:t>reduced.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4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Supplemental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93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2007 Emission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SEMAP Emissions Inventory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AMEC/Alpine  </a:t>
            </a:r>
            <a:r>
              <a:rPr lang="en-US" dirty="0">
                <a:cs typeface="Times New Roman" pitchFamily="18" charset="0"/>
                <a:sym typeface="Wingdings" pitchFamily="2" charset="2"/>
              </a:rPr>
              <a:t></a:t>
            </a:r>
            <a:r>
              <a:rPr lang="en-US" dirty="0">
                <a:cs typeface="Times New Roman" pitchFamily="18" charset="0"/>
              </a:rPr>
              <a:t> Point source (EGU and non-EGU), fire, and on-road mobile (MOVES2010a)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SC&amp;A, Inc. </a:t>
            </a:r>
            <a:r>
              <a:rPr lang="en-US" dirty="0">
                <a:cs typeface="Times New Roman" pitchFamily="18" charset="0"/>
                <a:sym typeface="Wingdings" pitchFamily="2" charset="2"/>
              </a:rPr>
              <a:t></a:t>
            </a:r>
            <a:r>
              <a:rPr lang="en-US" dirty="0">
                <a:cs typeface="Times New Roman" pitchFamily="18" charset="0"/>
              </a:rPr>
              <a:t> Area and non-road/MAR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“Actual” Emission Inventory (2007)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Used for model performance evaluations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“Typical” Emission Inventory (2006-2008)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Fires only (not EGUs)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Used for RRF calculations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Non-SEMAP Emissions Inventory</a:t>
            </a:r>
          </a:p>
          <a:p>
            <a:pPr lvl="1">
              <a:lnSpc>
                <a:spcPct val="90000"/>
              </a:lnSpc>
            </a:pPr>
            <a:r>
              <a:rPr lang="it-IT" dirty="0">
                <a:cs typeface="Times New Roman" pitchFamily="18" charset="0"/>
              </a:rPr>
              <a:t>2007 MARAMA, 2007 LADCO, 2008v2 NEI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59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Emission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50"/>
              </a:spcBef>
            </a:pPr>
            <a:r>
              <a:rPr lang="en-US" sz="3100" dirty="0">
                <a:cs typeface="Times New Roman" pitchFamily="18" charset="0"/>
              </a:rPr>
              <a:t>SEMAP Point, </a:t>
            </a:r>
            <a:r>
              <a:rPr lang="en-US" sz="3100" dirty="0" smtClean="0">
                <a:cs typeface="Times New Roman" pitchFamily="18" charset="0"/>
              </a:rPr>
              <a:t>Area </a:t>
            </a:r>
            <a:r>
              <a:rPr lang="en-US" sz="3100" dirty="0">
                <a:cs typeface="Times New Roman" pitchFamily="18" charset="0"/>
              </a:rPr>
              <a:t>and MAR</a:t>
            </a:r>
          </a:p>
          <a:p>
            <a:pPr lvl="1">
              <a:lnSpc>
                <a:spcPct val="90000"/>
              </a:lnSpc>
              <a:spcBef>
                <a:spcPts val="150"/>
              </a:spcBef>
            </a:pPr>
            <a:r>
              <a:rPr lang="en-US" sz="2000" dirty="0">
                <a:cs typeface="Times New Roman" pitchFamily="18" charset="0"/>
              </a:rPr>
              <a:t>Applied growth &amp; control factors (2017-2025)</a:t>
            </a:r>
          </a:p>
          <a:p>
            <a:pPr>
              <a:lnSpc>
                <a:spcPct val="90000"/>
              </a:lnSpc>
              <a:spcBef>
                <a:spcPts val="150"/>
              </a:spcBef>
            </a:pPr>
            <a:r>
              <a:rPr lang="en-US" sz="3100" dirty="0">
                <a:cs typeface="Times New Roman" pitchFamily="18" charset="0"/>
              </a:rPr>
              <a:t>SEMAP Non-road Mobile</a:t>
            </a:r>
          </a:p>
          <a:p>
            <a:pPr lvl="1">
              <a:lnSpc>
                <a:spcPct val="90000"/>
              </a:lnSpc>
              <a:spcBef>
                <a:spcPts val="150"/>
              </a:spcBef>
            </a:pPr>
            <a:r>
              <a:rPr lang="en-US" sz="2000" dirty="0">
                <a:cs typeface="Times New Roman" pitchFamily="18" charset="0"/>
              </a:rPr>
              <a:t>Reran NONROAD model for 2018</a:t>
            </a:r>
          </a:p>
          <a:p>
            <a:pPr>
              <a:lnSpc>
                <a:spcPct val="90000"/>
              </a:lnSpc>
              <a:spcBef>
                <a:spcPts val="150"/>
              </a:spcBef>
            </a:pPr>
            <a:r>
              <a:rPr lang="en-US" sz="3100" dirty="0">
                <a:cs typeface="Times New Roman" pitchFamily="18" charset="0"/>
              </a:rPr>
              <a:t>SEMAP On-road Mobile</a:t>
            </a:r>
          </a:p>
          <a:p>
            <a:pPr lvl="1">
              <a:lnSpc>
                <a:spcPct val="90000"/>
              </a:lnSpc>
              <a:spcBef>
                <a:spcPts val="150"/>
              </a:spcBef>
            </a:pPr>
            <a:r>
              <a:rPr lang="en-US" sz="2000" dirty="0">
                <a:cs typeface="Times New Roman" pitchFamily="18" charset="0"/>
              </a:rPr>
              <a:t>Scaled hourly SMOKE-MOVES outputs with 2018/2007 ratios based on 2007 and 2018 inventory mode runs</a:t>
            </a:r>
          </a:p>
          <a:p>
            <a:pPr lvl="2">
              <a:lnSpc>
                <a:spcPct val="90000"/>
              </a:lnSpc>
              <a:spcBef>
                <a:spcPts val="150"/>
              </a:spcBef>
            </a:pPr>
            <a:r>
              <a:rPr lang="en-US" sz="1800" dirty="0">
                <a:cs typeface="Times New Roman" pitchFamily="18" charset="0"/>
              </a:rPr>
              <a:t>Vary by pollutant, state/county, annual/month, SCC </a:t>
            </a:r>
          </a:p>
          <a:p>
            <a:pPr lvl="1">
              <a:lnSpc>
                <a:spcPct val="90000"/>
              </a:lnSpc>
              <a:spcBef>
                <a:spcPts val="150"/>
              </a:spcBef>
            </a:pPr>
            <a:r>
              <a:rPr lang="en-US" sz="2000" dirty="0">
                <a:cs typeface="Times New Roman" pitchFamily="18" charset="0"/>
              </a:rPr>
              <a:t>Does not include Tier 3 controls</a:t>
            </a:r>
          </a:p>
          <a:p>
            <a:pPr>
              <a:lnSpc>
                <a:spcPct val="90000"/>
              </a:lnSpc>
              <a:spcBef>
                <a:spcPts val="150"/>
              </a:spcBef>
            </a:pPr>
            <a:r>
              <a:rPr lang="en-US" sz="3100" dirty="0">
                <a:cs typeface="Times New Roman" pitchFamily="18" charset="0"/>
              </a:rPr>
              <a:t>SEMAP Fires</a:t>
            </a:r>
          </a:p>
          <a:p>
            <a:pPr lvl="1">
              <a:lnSpc>
                <a:spcPct val="90000"/>
              </a:lnSpc>
              <a:spcBef>
                <a:spcPts val="150"/>
              </a:spcBef>
            </a:pPr>
            <a:r>
              <a:rPr lang="en-US" sz="2000" dirty="0">
                <a:cs typeface="Times New Roman" pitchFamily="18" charset="0"/>
              </a:rPr>
              <a:t>Same as 2007 typical</a:t>
            </a:r>
          </a:p>
          <a:p>
            <a:pPr>
              <a:lnSpc>
                <a:spcPct val="90000"/>
              </a:lnSpc>
              <a:spcBef>
                <a:spcPts val="150"/>
              </a:spcBef>
            </a:pPr>
            <a:r>
              <a:rPr lang="en-US" sz="3100" dirty="0">
                <a:cs typeface="Times New Roman" pitchFamily="18" charset="0"/>
              </a:rPr>
              <a:t>Non-SEMAP Emissions</a:t>
            </a:r>
          </a:p>
          <a:p>
            <a:pPr lvl="1">
              <a:lnSpc>
                <a:spcPct val="90000"/>
              </a:lnSpc>
              <a:spcBef>
                <a:spcPts val="150"/>
              </a:spcBef>
            </a:pPr>
            <a:r>
              <a:rPr lang="en-US" sz="2000" dirty="0">
                <a:cs typeface="Times New Roman" pitchFamily="18" charset="0"/>
              </a:rPr>
              <a:t>2017 MARAMA (w/ existing controls)</a:t>
            </a:r>
          </a:p>
          <a:p>
            <a:pPr lvl="1">
              <a:lnSpc>
                <a:spcPct val="90000"/>
              </a:lnSpc>
              <a:spcBef>
                <a:spcPts val="150"/>
              </a:spcBef>
            </a:pPr>
            <a:r>
              <a:rPr lang="en-US" sz="2000" dirty="0">
                <a:cs typeface="Times New Roman" pitchFamily="18" charset="0"/>
              </a:rPr>
              <a:t>2007 LADCO and 2008v2 NEI for area sources</a:t>
            </a:r>
          </a:p>
          <a:p>
            <a:pPr lvl="1">
              <a:lnSpc>
                <a:spcPct val="90000"/>
              </a:lnSpc>
              <a:spcBef>
                <a:spcPts val="150"/>
              </a:spcBef>
            </a:pPr>
            <a:r>
              <a:rPr lang="en-US" sz="2000" dirty="0">
                <a:cs typeface="Times New Roman" pitchFamily="18" charset="0"/>
              </a:rPr>
              <a:t>EPA 2017 Projections for point and mobile (on-road and non-road)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0559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</a:t>
            </a:r>
            <a:r>
              <a:rPr lang="en-US" dirty="0" smtClean="0"/>
              <a:t>Sensitivities to </a:t>
            </a:r>
            <a:r>
              <a:rPr lang="en-US" dirty="0"/>
              <a:t>NOx </a:t>
            </a:r>
            <a:r>
              <a:rPr lang="en-US" dirty="0" smtClean="0"/>
              <a:t>Emissions </a:t>
            </a:r>
            <a:r>
              <a:rPr lang="en-US" dirty="0"/>
              <a:t>in SESARM States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349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4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137" y="255486"/>
            <a:ext cx="8669263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7889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4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9709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4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048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E68EAE-1D21-4AF4-8D3E-52DB61C5B7D8}" type="slidenum">
              <a:rPr lang="en-US" sz="1400" smtClean="0"/>
              <a:pPr eaLnBrk="1" hangingPunct="1"/>
              <a:t>3</a:t>
            </a:fld>
            <a:endParaRPr lang="en-US" sz="140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Air Quality Modeling System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0513" y="1501775"/>
            <a:ext cx="8320087" cy="5160963"/>
            <a:chOff x="214313" y="1273175"/>
            <a:chExt cx="8320087" cy="5160963"/>
          </a:xfrm>
        </p:grpSpPr>
        <p:pic>
          <p:nvPicPr>
            <p:cNvPr id="8" name="Picture 3" descr="NO_mobile_0102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626" t="19556" r="12621" b="11157"/>
            <a:stretch>
              <a:fillRect/>
            </a:stretch>
          </p:blipFill>
          <p:spPr bwMode="auto">
            <a:xfrm>
              <a:off x="2608263" y="4073525"/>
              <a:ext cx="2384425" cy="2360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G:\VISTAS\VISTAS_IMPROVE_Summaries\Meteorology\BAMS-VISTAS\Full.px_acm2.12km.ep2.WIND10m.47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650" t="16373" r="7396" b="8264"/>
            <a:stretch>
              <a:fillRect/>
            </a:stretch>
          </p:blipFill>
          <p:spPr bwMode="auto">
            <a:xfrm>
              <a:off x="2641600" y="1273175"/>
              <a:ext cx="2351088" cy="220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C:\Jim_Boylan\VISTAS\DDM_GT\PhaseIII\Results\DOSO\pm25_jul01_benchmark_0724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657" t="21648" r="13145" b="12521"/>
            <a:stretch>
              <a:fillRect/>
            </a:stretch>
          </p:blipFill>
          <p:spPr bwMode="auto">
            <a:xfrm>
              <a:off x="6134100" y="2378075"/>
              <a:ext cx="2333625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214313" y="1273175"/>
              <a:ext cx="239395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000" b="1" dirty="0"/>
                <a:t>Meteorology (WRF)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067425" y="1981200"/>
              <a:ext cx="2466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000" b="1" dirty="0" smtClean="0"/>
                <a:t>Air Quality (CMAQ)</a:t>
              </a:r>
              <a:endParaRPr lang="en-US" sz="2000" b="1" dirty="0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2590800" y="3810000"/>
              <a:ext cx="24669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000" b="1" dirty="0"/>
                <a:t>Emissions (SMOKE)</a:t>
              </a: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381000" y="4191000"/>
              <a:ext cx="1503363" cy="10160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/>
                <a:t>Emissions</a:t>
              </a:r>
            </a:p>
            <a:p>
              <a:pPr algn="ctr">
                <a:defRPr/>
              </a:pPr>
              <a:r>
                <a:rPr lang="en-US" sz="2000" b="1" dirty="0"/>
                <a:t>Inventory</a:t>
              </a:r>
            </a:p>
            <a:p>
              <a:pPr algn="ctr">
                <a:defRPr/>
              </a:pPr>
              <a:r>
                <a:rPr lang="en-US" sz="2000" b="1" dirty="0"/>
                <a:t>(NIF)</a:t>
              </a:r>
            </a:p>
          </p:txBody>
        </p:sp>
        <p:cxnSp>
          <p:nvCxnSpPr>
            <p:cNvPr id="15" name="Straight Arrow Connector 14"/>
            <p:cNvCxnSpPr>
              <a:stCxn id="8" idx="3"/>
            </p:cNvCxnSpPr>
            <p:nvPr/>
          </p:nvCxnSpPr>
          <p:spPr>
            <a:xfrm flipV="1">
              <a:off x="4992688" y="3810000"/>
              <a:ext cx="1074737" cy="14446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992688" y="2378075"/>
              <a:ext cx="1074737" cy="974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733800" y="3481388"/>
              <a:ext cx="0" cy="4810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981200" y="4594225"/>
              <a:ext cx="62706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81000" y="5384800"/>
              <a:ext cx="1503363" cy="70802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/>
                <a:t>MOVES</a:t>
              </a:r>
            </a:p>
            <a:p>
              <a:pPr algn="ctr">
                <a:defRPr/>
              </a:pPr>
              <a:r>
                <a:rPr lang="en-US" sz="2000" b="1" dirty="0"/>
                <a:t>Rates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981200" y="5788025"/>
              <a:ext cx="62706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40493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4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8466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5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22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05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3363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5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5689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5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9263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05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2814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05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2970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 Sensitivities to VOC Emissions in SESARM States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2306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5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7199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05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888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" r="1018"/>
          <a:stretch/>
        </p:blipFill>
        <p:spPr bwMode="auto">
          <a:xfrm>
            <a:off x="28353" y="0"/>
            <a:ext cx="89746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FDE42-94A0-4861-984B-4FEF0921B3EB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" r="1018"/>
          <a:stretch/>
        </p:blipFill>
        <p:spPr bwMode="auto">
          <a:xfrm>
            <a:off x="76200" y="7088"/>
            <a:ext cx="89746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00" y="152400"/>
            <a:ext cx="68317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SEMAP Anthropogenic NO</a:t>
            </a:r>
            <a:r>
              <a:rPr lang="en-US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Emissions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5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05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5293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05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255486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5141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79783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9197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0724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97252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6657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601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Normalized Sensitivities to NO</a:t>
            </a:r>
            <a:r>
              <a:rPr lang="en-US" baseline="-25000" dirty="0" smtClean="0"/>
              <a:t>x</a:t>
            </a:r>
            <a:r>
              <a:rPr lang="en-US" dirty="0" smtClean="0"/>
              <a:t> &amp; VOC Emissions in SESARM States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3067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04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3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446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" r="833"/>
          <a:stretch/>
        </p:blipFill>
        <p:spPr bwMode="auto">
          <a:xfrm>
            <a:off x="72656" y="23037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FDE42-94A0-4861-984B-4FEF0921B3EB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162580"/>
            <a:ext cx="687021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SEMAP Anthropogenic VOC Emissions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86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04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3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307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04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3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0429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04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3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04769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04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3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19803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04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3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26198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04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249390"/>
            <a:ext cx="8675360" cy="63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58459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04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3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24348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04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3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00260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04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40" y="304800"/>
            <a:ext cx="8675360" cy="63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988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87325"/>
            <a:ext cx="5962650" cy="648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49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87325"/>
            <a:ext cx="5956300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39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Ozone Sensitivities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Started </a:t>
            </a:r>
            <a:r>
              <a:rPr lang="en-US" altLang="en-US" dirty="0">
                <a:cs typeface="Times New Roman" pitchFamily="18" charset="0"/>
              </a:rPr>
              <a:t>with 2018 </a:t>
            </a:r>
            <a:r>
              <a:rPr lang="en-US" altLang="en-US" dirty="0" smtClean="0">
                <a:cs typeface="Times New Roman" pitchFamily="18" charset="0"/>
              </a:rPr>
              <a:t>emissions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2018 results are the baseline.</a:t>
            </a:r>
            <a:endParaRPr lang="en-US" alt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Performed </a:t>
            </a:r>
            <a:r>
              <a:rPr lang="en-US" altLang="en-US" dirty="0">
                <a:cs typeface="Times New Roman" pitchFamily="18" charset="0"/>
              </a:rPr>
              <a:t>emission </a:t>
            </a:r>
            <a:r>
              <a:rPr lang="en-US" altLang="en-US" dirty="0" smtClean="0">
                <a:cs typeface="Times New Roman" pitchFamily="18" charset="0"/>
              </a:rPr>
              <a:t>reduction simulations</a:t>
            </a:r>
            <a:endParaRPr lang="en-US" alt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900" dirty="0">
                <a:cs typeface="Times New Roman" pitchFamily="18" charset="0"/>
              </a:rPr>
              <a:t>Ozone season </a:t>
            </a:r>
            <a:r>
              <a:rPr lang="en-US" altLang="en-US" sz="2900" smtClean="0">
                <a:cs typeface="Times New Roman" pitchFamily="18" charset="0"/>
              </a:rPr>
              <a:t>(May-) </a:t>
            </a:r>
            <a:r>
              <a:rPr lang="en-US" altLang="en-US" sz="2900" dirty="0">
                <a:cs typeface="Times New Roman" pitchFamily="18" charset="0"/>
              </a:rPr>
              <a:t>on 12-km </a:t>
            </a:r>
            <a:r>
              <a:rPr lang="en-US" altLang="en-US" sz="2900" dirty="0" smtClean="0">
                <a:cs typeface="Times New Roman" pitchFamily="18" charset="0"/>
              </a:rPr>
              <a:t>grid</a:t>
            </a:r>
            <a:endParaRPr lang="en-US" altLang="en-US" sz="29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900" dirty="0">
                <a:cs typeface="Times New Roman" pitchFamily="18" charset="0"/>
              </a:rPr>
              <a:t>Statewide 30% emission reductions</a:t>
            </a:r>
          </a:p>
          <a:p>
            <a:pPr lvl="2">
              <a:lnSpc>
                <a:spcPct val="90000"/>
              </a:lnSpc>
            </a:pPr>
            <a:r>
              <a:rPr lang="en-US" altLang="en-US" sz="2700" dirty="0" smtClean="0">
                <a:cs typeface="Times New Roman" pitchFamily="18" charset="0"/>
              </a:rPr>
              <a:t>Separately from each SESARM state</a:t>
            </a:r>
          </a:p>
          <a:p>
            <a:pPr lvl="2">
              <a:lnSpc>
                <a:spcPct val="90000"/>
              </a:lnSpc>
            </a:pPr>
            <a:r>
              <a:rPr lang="en-US" altLang="en-US" sz="2700" dirty="0" smtClean="0">
                <a:cs typeface="Times New Roman" pitchFamily="18" charset="0"/>
              </a:rPr>
              <a:t>NO</a:t>
            </a:r>
            <a:r>
              <a:rPr lang="en-US" altLang="en-US" sz="2700" baseline="-25000" dirty="0" smtClean="0">
                <a:cs typeface="Times New Roman" pitchFamily="18" charset="0"/>
              </a:rPr>
              <a:t>x</a:t>
            </a:r>
            <a:r>
              <a:rPr lang="en-US" altLang="en-US" sz="2700" dirty="0" smtClean="0">
                <a:cs typeface="Times New Roman" pitchFamily="18" charset="0"/>
              </a:rPr>
              <a:t> </a:t>
            </a:r>
            <a:r>
              <a:rPr lang="en-US" altLang="en-US" sz="2700" dirty="0">
                <a:cs typeface="Times New Roman" pitchFamily="18" charset="0"/>
              </a:rPr>
              <a:t>and VOCs </a:t>
            </a:r>
            <a:r>
              <a:rPr lang="en-US" altLang="en-US" sz="2700" dirty="0" smtClean="0">
                <a:cs typeface="Times New Roman" pitchFamily="18" charset="0"/>
              </a:rPr>
              <a:t>individually</a:t>
            </a:r>
            <a:endParaRPr lang="en-US" altLang="en-US" sz="2700" dirty="0"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sz="2700" dirty="0">
                <a:cs typeface="Times New Roman" pitchFamily="18" charset="0"/>
              </a:rPr>
              <a:t>Point, area, mobile, </a:t>
            </a:r>
            <a:r>
              <a:rPr lang="en-US" altLang="en-US" sz="2700" dirty="0" err="1" smtClean="0">
                <a:cs typeface="Times New Roman" pitchFamily="18" charset="0"/>
              </a:rPr>
              <a:t>nonroad</a:t>
            </a:r>
            <a:r>
              <a:rPr lang="en-US" altLang="en-US" sz="2700" dirty="0" smtClean="0">
                <a:cs typeface="Times New Roman" pitchFamily="18" charset="0"/>
              </a:rPr>
              <a:t>, MAR categories</a:t>
            </a:r>
            <a:endParaRPr lang="en-US" altLang="en-US" sz="27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0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Absolute and Relative Sensitivities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Tx/>
              <a:buChar char="•"/>
            </a:pPr>
            <a:r>
              <a:rPr lang="en-US" dirty="0" smtClean="0"/>
              <a:t>Absolute Sensitivity:</a:t>
            </a:r>
          </a:p>
          <a:p>
            <a:pPr marL="608076" lvl="2" indent="-342900">
              <a:buFontTx/>
              <a:buChar char="•"/>
            </a:pPr>
            <a:r>
              <a:rPr lang="en-US" dirty="0" smtClean="0"/>
              <a:t>Difference of daily max. 8-hr O</a:t>
            </a:r>
            <a:r>
              <a:rPr lang="en-US" sz="1600" baseline="-25000" dirty="0" smtClean="0"/>
              <a:t>3</a:t>
            </a:r>
            <a:r>
              <a:rPr lang="en-US" dirty="0" smtClean="0"/>
              <a:t> between </a:t>
            </a:r>
            <a:r>
              <a:rPr lang="en-US" dirty="0"/>
              <a:t>2018 sensitivity </a:t>
            </a:r>
            <a:r>
              <a:rPr lang="en-US" dirty="0" smtClean="0"/>
              <a:t>case and 2018 </a:t>
            </a:r>
            <a:r>
              <a:rPr lang="en-US" dirty="0"/>
              <a:t>base </a:t>
            </a:r>
            <a:r>
              <a:rPr lang="en-US" dirty="0" smtClean="0"/>
              <a:t>case: 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sz="1600" baseline="-25000" dirty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rgbClr val="FF0000"/>
                </a:solidFill>
              </a:rPr>
              <a:t>= 2018</a:t>
            </a:r>
            <a:r>
              <a:rPr lang="en-US" baseline="-25000" dirty="0">
                <a:solidFill>
                  <a:srgbClr val="FF0000"/>
                </a:solidFill>
              </a:rPr>
              <a:t>sens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 </a:t>
            </a:r>
            <a:r>
              <a:rPr lang="en-US" dirty="0" smtClean="0">
                <a:solidFill>
                  <a:srgbClr val="FF0000"/>
                </a:solidFill>
              </a:rPr>
              <a:t>2018</a:t>
            </a:r>
            <a:r>
              <a:rPr lang="en-US" baseline="-25000" dirty="0" smtClean="0">
                <a:solidFill>
                  <a:srgbClr val="FF0000"/>
                </a:solidFill>
              </a:rPr>
              <a:t>base</a:t>
            </a:r>
            <a:endParaRPr lang="en-US" dirty="0" smtClean="0">
              <a:solidFill>
                <a:srgbClr val="FF0000"/>
              </a:solidFill>
            </a:endParaRPr>
          </a:p>
          <a:p>
            <a:pPr marL="608076" lvl="2" indent="-342900">
              <a:buFontTx/>
              <a:buChar char="•"/>
            </a:pPr>
            <a:r>
              <a:rPr lang="en-US" dirty="0" smtClean="0"/>
              <a:t>Averaged </a:t>
            </a:r>
            <a:r>
              <a:rPr lang="en-US" dirty="0"/>
              <a:t>over </a:t>
            </a:r>
            <a:r>
              <a:rPr lang="en-US" dirty="0" smtClean="0"/>
              <a:t>days with 2018 max. 8-hr O</a:t>
            </a:r>
            <a:r>
              <a:rPr lang="en-US" baseline="-25000" dirty="0" smtClean="0"/>
              <a:t>3 </a:t>
            </a:r>
            <a:r>
              <a:rPr lang="en-US" dirty="0" smtClean="0"/>
              <a:t>&gt; 70 ppb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Relative Sensitivity:</a:t>
            </a:r>
          </a:p>
          <a:p>
            <a:pPr marL="742950" lvl="2" indent="-342900"/>
            <a:r>
              <a:rPr lang="en-US" dirty="0" smtClean="0"/>
              <a:t>Run MATS with </a:t>
            </a:r>
            <a:r>
              <a:rPr lang="en-US" dirty="0" smtClean="0">
                <a:solidFill>
                  <a:srgbClr val="FF0000"/>
                </a:solidFill>
              </a:rPr>
              <a:t>2018</a:t>
            </a:r>
            <a:r>
              <a:rPr lang="en-US" baseline="-25000" dirty="0" smtClean="0">
                <a:solidFill>
                  <a:srgbClr val="FF0000"/>
                </a:solidFill>
              </a:rPr>
              <a:t>base </a:t>
            </a:r>
            <a:r>
              <a:rPr lang="en-US" dirty="0" smtClean="0"/>
              <a:t>as </a:t>
            </a:r>
            <a:r>
              <a:rPr lang="en-US" dirty="0"/>
              <a:t>“baseline” and </a:t>
            </a:r>
            <a:r>
              <a:rPr lang="en-US" dirty="0">
                <a:solidFill>
                  <a:srgbClr val="FF0000"/>
                </a:solidFill>
              </a:rPr>
              <a:t>2018</a:t>
            </a:r>
            <a:r>
              <a:rPr lang="en-US" baseline="-25000" dirty="0">
                <a:solidFill>
                  <a:srgbClr val="FF0000"/>
                </a:solidFill>
              </a:rPr>
              <a:t>sens 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as </a:t>
            </a:r>
            <a:r>
              <a:rPr lang="en-US" dirty="0"/>
              <a:t>“forecast</a:t>
            </a:r>
            <a:r>
              <a:rPr lang="en-US" dirty="0" smtClean="0"/>
              <a:t>”: </a:t>
            </a:r>
            <a:r>
              <a:rPr lang="en-US" dirty="0">
                <a:solidFill>
                  <a:srgbClr val="FF0000"/>
                </a:solidFill>
              </a:rPr>
              <a:t>RRF = 2018</a:t>
            </a:r>
            <a:r>
              <a:rPr lang="en-US" baseline="-25000" dirty="0">
                <a:solidFill>
                  <a:srgbClr val="FF0000"/>
                </a:solidFill>
              </a:rPr>
              <a:t>sens </a:t>
            </a:r>
            <a:r>
              <a:rPr lang="en-US" dirty="0">
                <a:solidFill>
                  <a:srgbClr val="FF0000"/>
                </a:solidFill>
              </a:rPr>
              <a:t>/ </a:t>
            </a:r>
            <a:r>
              <a:rPr lang="en-US" dirty="0" smtClean="0">
                <a:solidFill>
                  <a:srgbClr val="FF0000"/>
                </a:solidFill>
              </a:rPr>
              <a:t>2018</a:t>
            </a:r>
            <a:r>
              <a:rPr lang="en-US" baseline="-25000" dirty="0" smtClean="0">
                <a:solidFill>
                  <a:srgbClr val="FF0000"/>
                </a:solidFill>
              </a:rPr>
              <a:t>base</a:t>
            </a:r>
            <a:endParaRPr lang="en-US" dirty="0"/>
          </a:p>
          <a:p>
            <a:pPr marL="742950" lvl="2" indent="-342900"/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DVF = (DVF*RRF) – DVF = DVF*(RRF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1)</a:t>
            </a:r>
            <a:endParaRPr lang="en-US" dirty="0">
              <a:solidFill>
                <a:srgbClr val="FF0000"/>
              </a:solidFill>
            </a:endParaRPr>
          </a:p>
          <a:p>
            <a:pPr marL="742950" lvl="2" indent="-342900"/>
            <a:r>
              <a:rPr lang="en-US" dirty="0" smtClean="0"/>
              <a:t>Sites with </a:t>
            </a:r>
            <a:r>
              <a:rPr lang="en-US" dirty="0"/>
              <a:t>at least </a:t>
            </a:r>
            <a:r>
              <a:rPr lang="en-US" dirty="0" smtClean="0"/>
              <a:t>one day with </a:t>
            </a:r>
            <a:r>
              <a:rPr lang="en-US" dirty="0"/>
              <a:t>2018 max</a:t>
            </a:r>
            <a:r>
              <a:rPr lang="en-US" dirty="0" smtClean="0"/>
              <a:t>. 8-hr </a:t>
            </a:r>
            <a:r>
              <a:rPr lang="en-US" dirty="0"/>
              <a:t>O</a:t>
            </a:r>
            <a:r>
              <a:rPr lang="en-US" baseline="-25000" dirty="0"/>
              <a:t>3 </a:t>
            </a:r>
            <a:r>
              <a:rPr lang="en-US" dirty="0" smtClean="0"/>
              <a:t>&gt; </a:t>
            </a:r>
            <a:r>
              <a:rPr lang="en-US" dirty="0"/>
              <a:t>70 </a:t>
            </a:r>
            <a:r>
              <a:rPr lang="en-US" dirty="0" smtClean="0"/>
              <a:t>ppb</a:t>
            </a:r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pPr marL="342900" lvl="1" indent="-34290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39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1010</Words>
  <Application>Microsoft Office PowerPoint</Application>
  <PresentationFormat>On-screen Show (4:3)</PresentationFormat>
  <Paragraphs>182</Paragraphs>
  <Slides>58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Module</vt:lpstr>
      <vt:lpstr>Ozone Sensitivities to NOx and VOC Emissions in Southeastern US: Projections for 2018 and a Look Back at 2009</vt:lpstr>
      <vt:lpstr>SEMAP Project</vt:lpstr>
      <vt:lpstr>Air Quality Modeling System</vt:lpstr>
      <vt:lpstr>Slide 4</vt:lpstr>
      <vt:lpstr>Slide 5</vt:lpstr>
      <vt:lpstr>Slide 6</vt:lpstr>
      <vt:lpstr>Slide 7</vt:lpstr>
      <vt:lpstr>Ozone Sensitivities</vt:lpstr>
      <vt:lpstr>Absolute and Relative Sensitivities</vt:lpstr>
      <vt:lpstr>Slide 10</vt:lpstr>
      <vt:lpstr>Slide 11</vt:lpstr>
      <vt:lpstr>Slide 12</vt:lpstr>
      <vt:lpstr>Normalized Sensitivities</vt:lpstr>
      <vt:lpstr>Slide 14</vt:lpstr>
      <vt:lpstr>Slide 15</vt:lpstr>
      <vt:lpstr>Comparison of two Emission Sensitivity Studies</vt:lpstr>
      <vt:lpstr>Comparison of the Old &amp; New Sensitivity Analyses</vt:lpstr>
      <vt:lpstr>Extent of Ground NOx Reductions in Previous Study</vt:lpstr>
      <vt:lpstr>NOx Emission Reductions (Mg/Day)</vt:lpstr>
      <vt:lpstr>NOx Emission Sensitivity Trends</vt:lpstr>
      <vt:lpstr>Conclusions</vt:lpstr>
      <vt:lpstr>Conclusions (continued)</vt:lpstr>
      <vt:lpstr>Supplemental Slides</vt:lpstr>
      <vt:lpstr>2007 Emission Inventory</vt:lpstr>
      <vt:lpstr>2018 Emission Inventory</vt:lpstr>
      <vt:lpstr>Relative Sensitivities to NOx Emissions in SESARM States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Relative Sensitivities to VOC Emissions in SESARM States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Normalized Sensitivities to NOx &amp; VOC Emissions in SESARM States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Company>Georgia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Ozone Sensitivities to NOx and VOC Emissions in Southeastern US: Projections for 2018 and a Look Back at 2009</dc:title>
  <dc:creator>M. Talat Odman</dc:creator>
  <cp:lastModifiedBy>Windows User</cp:lastModifiedBy>
  <cp:revision>58</cp:revision>
  <dcterms:created xsi:type="dcterms:W3CDTF">2014-10-24T23:04:52Z</dcterms:created>
  <dcterms:modified xsi:type="dcterms:W3CDTF">2014-10-28T05:14:16Z</dcterms:modified>
</cp:coreProperties>
</file>