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257" r:id="rId4"/>
    <p:sldId id="265" r:id="rId5"/>
    <p:sldId id="264" r:id="rId6"/>
    <p:sldId id="258" r:id="rId7"/>
    <p:sldId id="263" r:id="rId8"/>
    <p:sldId id="267" r:id="rId9"/>
    <p:sldId id="268" r:id="rId10"/>
    <p:sldId id="266" r:id="rId11"/>
    <p:sldId id="270" r:id="rId12"/>
    <p:sldId id="269" r:id="rId13"/>
    <p:sldId id="271" r:id="rId14"/>
    <p:sldId id="273" r:id="rId15"/>
    <p:sldId id="274" r:id="rId16"/>
    <p:sldId id="275" r:id="rId17"/>
    <p:sldId id="276" r:id="rId18"/>
    <p:sldId id="272" r:id="rId19"/>
    <p:sldId id="277" r:id="rId20"/>
    <p:sldId id="261" r:id="rId21"/>
    <p:sldId id="259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6A5"/>
    <a:srgbClr val="F7F7F7"/>
    <a:srgbClr val="99A878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96" autoAdjust="0"/>
    <p:restoredTop sz="88791" autoAdjust="0"/>
  </p:normalViewPr>
  <p:slideViewPr>
    <p:cSldViewPr snapToGrid="0" showGuides="1">
      <p:cViewPr>
        <p:scale>
          <a:sx n="120" d="100"/>
          <a:sy n="120" d="100"/>
        </p:scale>
        <p:origin x="-24" y="636"/>
      </p:cViewPr>
      <p:guideLst>
        <p:guide orient="horz" pos="1143"/>
        <p:guide pos="28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-924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E290356-ECA8-41CA-A39B-130FAA1AE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10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C05DF1F-8CFE-41F4-8DFF-4507A8840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08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2020 Reference Case and three 2020 policy cases with various levels of stringency and flexibility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3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3" y="5530850"/>
            <a:ext cx="2259012" cy="752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5" name="Flowchart: Document 2"/>
          <p:cNvSpPr/>
          <p:nvPr/>
        </p:nvSpPr>
        <p:spPr>
          <a:xfrm>
            <a:off x="6350" y="0"/>
            <a:ext cx="9137650" cy="62706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1396"/>
              <a:gd name="connsiteX1" fmla="*/ 21600 w 21600"/>
              <a:gd name="connsiteY1" fmla="*/ 0 h 31396"/>
              <a:gd name="connsiteX2" fmla="*/ 21600 w 21600"/>
              <a:gd name="connsiteY2" fmla="*/ 17322 h 31396"/>
              <a:gd name="connsiteX3" fmla="*/ 0 w 21600"/>
              <a:gd name="connsiteY3" fmla="*/ 20172 h 31396"/>
              <a:gd name="connsiteX4" fmla="*/ 0 w 21600"/>
              <a:gd name="connsiteY4" fmla="*/ 0 h 31396"/>
              <a:gd name="connsiteX0" fmla="*/ 0 w 21600"/>
              <a:gd name="connsiteY0" fmla="*/ 0 h 29251"/>
              <a:gd name="connsiteX1" fmla="*/ 21600 w 21600"/>
              <a:gd name="connsiteY1" fmla="*/ 0 h 29251"/>
              <a:gd name="connsiteX2" fmla="*/ 21600 w 21600"/>
              <a:gd name="connsiteY2" fmla="*/ 17322 h 29251"/>
              <a:gd name="connsiteX3" fmla="*/ 0 w 21600"/>
              <a:gd name="connsiteY3" fmla="*/ 20172 h 29251"/>
              <a:gd name="connsiteX4" fmla="*/ 0 w 21600"/>
              <a:gd name="connsiteY4" fmla="*/ 0 h 29251"/>
              <a:gd name="connsiteX0" fmla="*/ 0 w 21600"/>
              <a:gd name="connsiteY0" fmla="*/ 0 h 32111"/>
              <a:gd name="connsiteX1" fmla="*/ 21600 w 21600"/>
              <a:gd name="connsiteY1" fmla="*/ 0 h 32111"/>
              <a:gd name="connsiteX2" fmla="*/ 21600 w 21600"/>
              <a:gd name="connsiteY2" fmla="*/ 17322 h 32111"/>
              <a:gd name="connsiteX3" fmla="*/ 0 w 21600"/>
              <a:gd name="connsiteY3" fmla="*/ 20172 h 32111"/>
              <a:gd name="connsiteX4" fmla="*/ 0 w 21600"/>
              <a:gd name="connsiteY4" fmla="*/ 0 h 32111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102"/>
              <a:gd name="connsiteX1" fmla="*/ 21600 w 21600"/>
              <a:gd name="connsiteY1" fmla="*/ 0 h 32102"/>
              <a:gd name="connsiteX2" fmla="*/ 21600 w 21600"/>
              <a:gd name="connsiteY2" fmla="*/ 17282 h 32102"/>
              <a:gd name="connsiteX3" fmla="*/ 0 w 21600"/>
              <a:gd name="connsiteY3" fmla="*/ 20172 h 32102"/>
              <a:gd name="connsiteX4" fmla="*/ 0 w 21600"/>
              <a:gd name="connsiteY4" fmla="*/ 0 h 32102"/>
              <a:gd name="connsiteX0" fmla="*/ 0 w 21600"/>
              <a:gd name="connsiteY0" fmla="*/ 0 h 31775"/>
              <a:gd name="connsiteX1" fmla="*/ 21600 w 21600"/>
              <a:gd name="connsiteY1" fmla="*/ 0 h 31775"/>
              <a:gd name="connsiteX2" fmla="*/ 21600 w 21600"/>
              <a:gd name="connsiteY2" fmla="*/ 17282 h 31775"/>
              <a:gd name="connsiteX3" fmla="*/ 0 w 21600"/>
              <a:gd name="connsiteY3" fmla="*/ 20172 h 31775"/>
              <a:gd name="connsiteX4" fmla="*/ 0 w 21600"/>
              <a:gd name="connsiteY4" fmla="*/ 0 h 31775"/>
              <a:gd name="connsiteX0" fmla="*/ 0 w 21600"/>
              <a:gd name="connsiteY0" fmla="*/ 0 h 30692"/>
              <a:gd name="connsiteX1" fmla="*/ 21600 w 21600"/>
              <a:gd name="connsiteY1" fmla="*/ 0 h 30692"/>
              <a:gd name="connsiteX2" fmla="*/ 21600 w 21600"/>
              <a:gd name="connsiteY2" fmla="*/ 17282 h 30692"/>
              <a:gd name="connsiteX3" fmla="*/ 0 w 21600"/>
              <a:gd name="connsiteY3" fmla="*/ 20172 h 30692"/>
              <a:gd name="connsiteX4" fmla="*/ 0 w 21600"/>
              <a:gd name="connsiteY4" fmla="*/ 0 h 30692"/>
              <a:gd name="connsiteX0" fmla="*/ 0 w 21600"/>
              <a:gd name="connsiteY0" fmla="*/ 0 h 30783"/>
              <a:gd name="connsiteX1" fmla="*/ 21600 w 21600"/>
              <a:gd name="connsiteY1" fmla="*/ 0 h 30783"/>
              <a:gd name="connsiteX2" fmla="*/ 21600 w 21600"/>
              <a:gd name="connsiteY2" fmla="*/ 17282 h 30783"/>
              <a:gd name="connsiteX3" fmla="*/ 0 w 21600"/>
              <a:gd name="connsiteY3" fmla="*/ 20172 h 30783"/>
              <a:gd name="connsiteX4" fmla="*/ 0 w 21600"/>
              <a:gd name="connsiteY4" fmla="*/ 0 h 30783"/>
              <a:gd name="connsiteX0" fmla="*/ 0 w 21600"/>
              <a:gd name="connsiteY0" fmla="*/ 0 h 30288"/>
              <a:gd name="connsiteX1" fmla="*/ 21600 w 21600"/>
              <a:gd name="connsiteY1" fmla="*/ 0 h 30288"/>
              <a:gd name="connsiteX2" fmla="*/ 21600 w 21600"/>
              <a:gd name="connsiteY2" fmla="*/ 14511 h 30288"/>
              <a:gd name="connsiteX3" fmla="*/ 0 w 21600"/>
              <a:gd name="connsiteY3" fmla="*/ 20172 h 30288"/>
              <a:gd name="connsiteX4" fmla="*/ 0 w 21600"/>
              <a:gd name="connsiteY4" fmla="*/ 0 h 30288"/>
              <a:gd name="connsiteX0" fmla="*/ 0 w 21600"/>
              <a:gd name="connsiteY0" fmla="*/ 0 h 31493"/>
              <a:gd name="connsiteX1" fmla="*/ 21600 w 21600"/>
              <a:gd name="connsiteY1" fmla="*/ 0 h 31493"/>
              <a:gd name="connsiteX2" fmla="*/ 21600 w 21600"/>
              <a:gd name="connsiteY2" fmla="*/ 14511 h 31493"/>
              <a:gd name="connsiteX3" fmla="*/ 0 w 21600"/>
              <a:gd name="connsiteY3" fmla="*/ 20172 h 31493"/>
              <a:gd name="connsiteX4" fmla="*/ 0 w 21600"/>
              <a:gd name="connsiteY4" fmla="*/ 0 h 31493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3208"/>
              <a:gd name="connsiteX1" fmla="*/ 21600 w 21600"/>
              <a:gd name="connsiteY1" fmla="*/ 0 h 33208"/>
              <a:gd name="connsiteX2" fmla="*/ 21600 w 21600"/>
              <a:gd name="connsiteY2" fmla="*/ 14511 h 33208"/>
              <a:gd name="connsiteX3" fmla="*/ 0 w 21600"/>
              <a:gd name="connsiteY3" fmla="*/ 20172 h 33208"/>
              <a:gd name="connsiteX4" fmla="*/ 0 w 21600"/>
              <a:gd name="connsiteY4" fmla="*/ 0 h 33208"/>
              <a:gd name="connsiteX0" fmla="*/ 0 w 21600"/>
              <a:gd name="connsiteY0" fmla="*/ 0 h 30102"/>
              <a:gd name="connsiteX1" fmla="*/ 21600 w 21600"/>
              <a:gd name="connsiteY1" fmla="*/ 0 h 30102"/>
              <a:gd name="connsiteX2" fmla="*/ 21600 w 21600"/>
              <a:gd name="connsiteY2" fmla="*/ 14511 h 30102"/>
              <a:gd name="connsiteX3" fmla="*/ 0 w 21600"/>
              <a:gd name="connsiteY3" fmla="*/ 20172 h 30102"/>
              <a:gd name="connsiteX4" fmla="*/ 0 w 21600"/>
              <a:gd name="connsiteY4" fmla="*/ 0 h 30102"/>
              <a:gd name="connsiteX0" fmla="*/ 0 w 21600"/>
              <a:gd name="connsiteY0" fmla="*/ 0 h 30553"/>
              <a:gd name="connsiteX1" fmla="*/ 21600 w 21600"/>
              <a:gd name="connsiteY1" fmla="*/ 0 h 30553"/>
              <a:gd name="connsiteX2" fmla="*/ 21600 w 21600"/>
              <a:gd name="connsiteY2" fmla="*/ 14511 h 30553"/>
              <a:gd name="connsiteX3" fmla="*/ 0 w 21600"/>
              <a:gd name="connsiteY3" fmla="*/ 20172 h 30553"/>
              <a:gd name="connsiteX4" fmla="*/ 0 w 21600"/>
              <a:gd name="connsiteY4" fmla="*/ 0 h 3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53">
                <a:moveTo>
                  <a:pt x="0" y="0"/>
                </a:moveTo>
                <a:lnTo>
                  <a:pt x="21600" y="0"/>
                </a:lnTo>
                <a:lnTo>
                  <a:pt x="21600" y="14511"/>
                </a:lnTo>
                <a:cubicBezTo>
                  <a:pt x="20169" y="-690"/>
                  <a:pt x="8" y="5191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B4BF9D"/>
          </a:solidFill>
          <a:ln>
            <a:solidFill>
              <a:srgbClr val="D2D9C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lowchart: Document 2"/>
          <p:cNvSpPr/>
          <p:nvPr/>
        </p:nvSpPr>
        <p:spPr>
          <a:xfrm rot="10800000">
            <a:off x="-3175" y="6221413"/>
            <a:ext cx="9137650" cy="62706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1396"/>
              <a:gd name="connsiteX1" fmla="*/ 21600 w 21600"/>
              <a:gd name="connsiteY1" fmla="*/ 0 h 31396"/>
              <a:gd name="connsiteX2" fmla="*/ 21600 w 21600"/>
              <a:gd name="connsiteY2" fmla="*/ 17322 h 31396"/>
              <a:gd name="connsiteX3" fmla="*/ 0 w 21600"/>
              <a:gd name="connsiteY3" fmla="*/ 20172 h 31396"/>
              <a:gd name="connsiteX4" fmla="*/ 0 w 21600"/>
              <a:gd name="connsiteY4" fmla="*/ 0 h 31396"/>
              <a:gd name="connsiteX0" fmla="*/ 0 w 21600"/>
              <a:gd name="connsiteY0" fmla="*/ 0 h 29251"/>
              <a:gd name="connsiteX1" fmla="*/ 21600 w 21600"/>
              <a:gd name="connsiteY1" fmla="*/ 0 h 29251"/>
              <a:gd name="connsiteX2" fmla="*/ 21600 w 21600"/>
              <a:gd name="connsiteY2" fmla="*/ 17322 h 29251"/>
              <a:gd name="connsiteX3" fmla="*/ 0 w 21600"/>
              <a:gd name="connsiteY3" fmla="*/ 20172 h 29251"/>
              <a:gd name="connsiteX4" fmla="*/ 0 w 21600"/>
              <a:gd name="connsiteY4" fmla="*/ 0 h 29251"/>
              <a:gd name="connsiteX0" fmla="*/ 0 w 21600"/>
              <a:gd name="connsiteY0" fmla="*/ 0 h 32111"/>
              <a:gd name="connsiteX1" fmla="*/ 21600 w 21600"/>
              <a:gd name="connsiteY1" fmla="*/ 0 h 32111"/>
              <a:gd name="connsiteX2" fmla="*/ 21600 w 21600"/>
              <a:gd name="connsiteY2" fmla="*/ 17322 h 32111"/>
              <a:gd name="connsiteX3" fmla="*/ 0 w 21600"/>
              <a:gd name="connsiteY3" fmla="*/ 20172 h 32111"/>
              <a:gd name="connsiteX4" fmla="*/ 0 w 21600"/>
              <a:gd name="connsiteY4" fmla="*/ 0 h 32111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102"/>
              <a:gd name="connsiteX1" fmla="*/ 21600 w 21600"/>
              <a:gd name="connsiteY1" fmla="*/ 0 h 32102"/>
              <a:gd name="connsiteX2" fmla="*/ 21600 w 21600"/>
              <a:gd name="connsiteY2" fmla="*/ 17282 h 32102"/>
              <a:gd name="connsiteX3" fmla="*/ 0 w 21600"/>
              <a:gd name="connsiteY3" fmla="*/ 20172 h 32102"/>
              <a:gd name="connsiteX4" fmla="*/ 0 w 21600"/>
              <a:gd name="connsiteY4" fmla="*/ 0 h 32102"/>
              <a:gd name="connsiteX0" fmla="*/ 0 w 21600"/>
              <a:gd name="connsiteY0" fmla="*/ 0 h 31775"/>
              <a:gd name="connsiteX1" fmla="*/ 21600 w 21600"/>
              <a:gd name="connsiteY1" fmla="*/ 0 h 31775"/>
              <a:gd name="connsiteX2" fmla="*/ 21600 w 21600"/>
              <a:gd name="connsiteY2" fmla="*/ 17282 h 31775"/>
              <a:gd name="connsiteX3" fmla="*/ 0 w 21600"/>
              <a:gd name="connsiteY3" fmla="*/ 20172 h 31775"/>
              <a:gd name="connsiteX4" fmla="*/ 0 w 21600"/>
              <a:gd name="connsiteY4" fmla="*/ 0 h 31775"/>
              <a:gd name="connsiteX0" fmla="*/ 0 w 21600"/>
              <a:gd name="connsiteY0" fmla="*/ 0 h 30692"/>
              <a:gd name="connsiteX1" fmla="*/ 21600 w 21600"/>
              <a:gd name="connsiteY1" fmla="*/ 0 h 30692"/>
              <a:gd name="connsiteX2" fmla="*/ 21600 w 21600"/>
              <a:gd name="connsiteY2" fmla="*/ 17282 h 30692"/>
              <a:gd name="connsiteX3" fmla="*/ 0 w 21600"/>
              <a:gd name="connsiteY3" fmla="*/ 20172 h 30692"/>
              <a:gd name="connsiteX4" fmla="*/ 0 w 21600"/>
              <a:gd name="connsiteY4" fmla="*/ 0 h 30692"/>
              <a:gd name="connsiteX0" fmla="*/ 0 w 21600"/>
              <a:gd name="connsiteY0" fmla="*/ 0 h 30783"/>
              <a:gd name="connsiteX1" fmla="*/ 21600 w 21600"/>
              <a:gd name="connsiteY1" fmla="*/ 0 h 30783"/>
              <a:gd name="connsiteX2" fmla="*/ 21600 w 21600"/>
              <a:gd name="connsiteY2" fmla="*/ 17282 h 30783"/>
              <a:gd name="connsiteX3" fmla="*/ 0 w 21600"/>
              <a:gd name="connsiteY3" fmla="*/ 20172 h 30783"/>
              <a:gd name="connsiteX4" fmla="*/ 0 w 21600"/>
              <a:gd name="connsiteY4" fmla="*/ 0 h 30783"/>
              <a:gd name="connsiteX0" fmla="*/ 0 w 21600"/>
              <a:gd name="connsiteY0" fmla="*/ 0 h 30288"/>
              <a:gd name="connsiteX1" fmla="*/ 21600 w 21600"/>
              <a:gd name="connsiteY1" fmla="*/ 0 h 30288"/>
              <a:gd name="connsiteX2" fmla="*/ 21600 w 21600"/>
              <a:gd name="connsiteY2" fmla="*/ 14511 h 30288"/>
              <a:gd name="connsiteX3" fmla="*/ 0 w 21600"/>
              <a:gd name="connsiteY3" fmla="*/ 20172 h 30288"/>
              <a:gd name="connsiteX4" fmla="*/ 0 w 21600"/>
              <a:gd name="connsiteY4" fmla="*/ 0 h 30288"/>
              <a:gd name="connsiteX0" fmla="*/ 0 w 21600"/>
              <a:gd name="connsiteY0" fmla="*/ 0 h 31493"/>
              <a:gd name="connsiteX1" fmla="*/ 21600 w 21600"/>
              <a:gd name="connsiteY1" fmla="*/ 0 h 31493"/>
              <a:gd name="connsiteX2" fmla="*/ 21600 w 21600"/>
              <a:gd name="connsiteY2" fmla="*/ 14511 h 31493"/>
              <a:gd name="connsiteX3" fmla="*/ 0 w 21600"/>
              <a:gd name="connsiteY3" fmla="*/ 20172 h 31493"/>
              <a:gd name="connsiteX4" fmla="*/ 0 w 21600"/>
              <a:gd name="connsiteY4" fmla="*/ 0 h 31493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3208"/>
              <a:gd name="connsiteX1" fmla="*/ 21600 w 21600"/>
              <a:gd name="connsiteY1" fmla="*/ 0 h 33208"/>
              <a:gd name="connsiteX2" fmla="*/ 21600 w 21600"/>
              <a:gd name="connsiteY2" fmla="*/ 14511 h 33208"/>
              <a:gd name="connsiteX3" fmla="*/ 0 w 21600"/>
              <a:gd name="connsiteY3" fmla="*/ 20172 h 33208"/>
              <a:gd name="connsiteX4" fmla="*/ 0 w 21600"/>
              <a:gd name="connsiteY4" fmla="*/ 0 h 33208"/>
              <a:gd name="connsiteX0" fmla="*/ 0 w 21600"/>
              <a:gd name="connsiteY0" fmla="*/ 0 h 30102"/>
              <a:gd name="connsiteX1" fmla="*/ 21600 w 21600"/>
              <a:gd name="connsiteY1" fmla="*/ 0 h 30102"/>
              <a:gd name="connsiteX2" fmla="*/ 21600 w 21600"/>
              <a:gd name="connsiteY2" fmla="*/ 14511 h 30102"/>
              <a:gd name="connsiteX3" fmla="*/ 0 w 21600"/>
              <a:gd name="connsiteY3" fmla="*/ 20172 h 30102"/>
              <a:gd name="connsiteX4" fmla="*/ 0 w 21600"/>
              <a:gd name="connsiteY4" fmla="*/ 0 h 30102"/>
              <a:gd name="connsiteX0" fmla="*/ 0 w 21600"/>
              <a:gd name="connsiteY0" fmla="*/ 0 h 30553"/>
              <a:gd name="connsiteX1" fmla="*/ 21600 w 21600"/>
              <a:gd name="connsiteY1" fmla="*/ 0 h 30553"/>
              <a:gd name="connsiteX2" fmla="*/ 21600 w 21600"/>
              <a:gd name="connsiteY2" fmla="*/ 14511 h 30553"/>
              <a:gd name="connsiteX3" fmla="*/ 0 w 21600"/>
              <a:gd name="connsiteY3" fmla="*/ 20172 h 30553"/>
              <a:gd name="connsiteX4" fmla="*/ 0 w 21600"/>
              <a:gd name="connsiteY4" fmla="*/ 0 h 3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53">
                <a:moveTo>
                  <a:pt x="0" y="0"/>
                </a:moveTo>
                <a:lnTo>
                  <a:pt x="21600" y="0"/>
                </a:lnTo>
                <a:lnTo>
                  <a:pt x="21600" y="14511"/>
                </a:lnTo>
                <a:cubicBezTo>
                  <a:pt x="20169" y="-690"/>
                  <a:pt x="8" y="5191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B4BF9D"/>
          </a:solidFill>
          <a:ln>
            <a:solidFill>
              <a:srgbClr val="D2D9C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2308"/>
            <a:ext cx="9144000" cy="1295400"/>
          </a:xfrm>
        </p:spPr>
        <p:txBody>
          <a:bodyPr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5000" noProof="0" dirty="0" smtClean="0">
                <a:solidFill>
                  <a:srgbClr val="4E81BE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Segoe UI Semibold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188" y="2928108"/>
            <a:ext cx="6301548" cy="430887"/>
          </a:xfrm>
        </p:spPr>
        <p:txBody>
          <a:bodyPr/>
          <a:lstStyle>
            <a:lvl1pPr marL="0" indent="0" algn="r" rtl="0"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  <a:defRPr lang="en-US" sz="2200" noProof="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5149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08" y="1749000"/>
            <a:ext cx="8832850" cy="228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86D4E-7ED8-49E1-AAD1-F771CD7D9EFB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6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74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109" y="1738429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6173" y="1738429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459A0-4690-43FF-8E06-C5A349DF3D4A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7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72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8DB65-5194-4A15-AB0A-9B8E3C9F401D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5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23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C0953-DCB0-473C-98D4-13A5D6946B9C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4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97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0">
              <a:srgbClr val="DCDCDC"/>
            </a:gs>
            <a:gs pos="35000">
              <a:schemeClr val="bg1"/>
            </a:gs>
            <a:gs pos="100000">
              <a:srgbClr val="DCDCD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98493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6208" y="1746516"/>
            <a:ext cx="8832850" cy="22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16975" y="44450"/>
            <a:ext cx="328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900" kern="120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0F1A3405-1E65-40E5-ADEB-C2CFB7BCD1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65" r:id="rId4"/>
    <p:sldLayoutId id="2147483666" r:id="rId5"/>
  </p:sldLayoutIdLst>
  <p:hf hdr="0" ftr="0" dt="0"/>
  <p:txStyles>
    <p:titleStyle>
      <a:lvl1pPr algn="ctr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lang="en-US" sz="4600" dirty="0">
          <a:solidFill>
            <a:srgbClr val="4E81BE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  <a:latin typeface="Segoe UI Semibold" pitchFamily="34" charset="0"/>
          <a:ea typeface="Segoe UI" pitchFamily="34" charset="0"/>
          <a:cs typeface="Segoe U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lang="en-US" sz="3200" dirty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eng-cs.syr.edu/carboncobenefit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climatechange/ghgemissions/gases/co2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33490"/>
            <a:ext cx="9144000" cy="1317625"/>
          </a:xfrm>
        </p:spPr>
        <p:txBody>
          <a:bodyPr/>
          <a:lstStyle/>
          <a:p>
            <a:pPr>
              <a:defRPr/>
            </a:pPr>
            <a:r>
              <a:rPr sz="4000" dirty="0" smtClean="0"/>
              <a:t>Modeling the Co-Benefits of Carbon Standards for Existing Power Plants</a:t>
            </a:r>
            <a:endParaRPr sz="4000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8015288" y="6636638"/>
            <a:ext cx="112871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STI-6102</a:t>
            </a:r>
            <a:endParaRPr lang="en-US" sz="7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76" name="Subtitle 2"/>
          <p:cNvSpPr txBox="1">
            <a:spLocks/>
          </p:cNvSpPr>
          <p:nvPr/>
        </p:nvSpPr>
        <p:spPr bwMode="auto">
          <a:xfrm>
            <a:off x="4816549" y="2380083"/>
            <a:ext cx="4135707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Stephen Reid, Ken Craig,</a:t>
            </a:r>
          </a:p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Garnet Erdakos</a:t>
            </a:r>
            <a:endParaRPr lang="en-US" sz="2000" dirty="0">
              <a:solidFill>
                <a:srgbClr val="99A878"/>
              </a:solidFill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dirty="0">
                <a:latin typeface="Segoe UI" pitchFamily="34" charset="0"/>
                <a:cs typeface="Segoe UI" pitchFamily="34" charset="0"/>
              </a:rPr>
              <a:t>Sonoma Technology, Inc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.</a:t>
            </a:r>
          </a:p>
          <a:p>
            <a:pPr algn="r">
              <a:spcBef>
                <a:spcPts val="0"/>
              </a:spcBef>
            </a:pPr>
            <a:endParaRPr lang="en-US" sz="1200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2000" dirty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Jonathan Levy</a:t>
            </a:r>
          </a:p>
          <a:p>
            <a:pPr algn="r">
              <a:spcBef>
                <a:spcPts val="0"/>
              </a:spcBef>
            </a:pPr>
            <a:r>
              <a:rPr lang="en-US" dirty="0">
                <a:latin typeface="Segoe UI" pitchFamily="34" charset="0"/>
                <a:cs typeface="Segoe UI" pitchFamily="34" charset="0"/>
              </a:rPr>
              <a:t>Boston University</a:t>
            </a:r>
          </a:p>
          <a:p>
            <a:pPr algn="r">
              <a:spcBef>
                <a:spcPts val="0"/>
              </a:spcBef>
            </a:pPr>
            <a:endParaRPr lang="en-US" sz="1200" dirty="0" smtClean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endParaRPr lang="en-US" sz="1200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Presented at the</a:t>
            </a:r>
          </a:p>
          <a:p>
            <a:pPr algn="r">
              <a:spcBef>
                <a:spcPts val="0"/>
              </a:spcBef>
            </a:pPr>
            <a:endParaRPr lang="en-US" sz="1200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13</a:t>
            </a:r>
            <a:r>
              <a:rPr lang="en-US" sz="2000" baseline="300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th</a:t>
            </a:r>
            <a:r>
              <a:rPr lang="en-US" sz="20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 Annual CMAS Conference</a:t>
            </a:r>
            <a:endParaRPr lang="en-US" sz="2000" dirty="0">
              <a:solidFill>
                <a:srgbClr val="99A878"/>
              </a:solidFill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Chapel Hill, NC</a:t>
            </a:r>
            <a:endParaRPr lang="en-US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endParaRPr lang="en-US" sz="1200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October 29, 2014</a:t>
            </a:r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37460" y="2381205"/>
            <a:ext cx="3792280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Charles Driscoll,</a:t>
            </a:r>
          </a:p>
          <a:p>
            <a:pPr>
              <a:spcBef>
                <a:spcPts val="0"/>
              </a:spcBef>
            </a:pPr>
            <a:r>
              <a:rPr lang="en-US" sz="2000" dirty="0" err="1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Habibollah</a:t>
            </a:r>
            <a:r>
              <a:rPr lang="en-US" sz="20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dirty="0" err="1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Fakhraei</a:t>
            </a:r>
            <a:endParaRPr lang="en-US" sz="2000" dirty="0">
              <a:solidFill>
                <a:srgbClr val="99A878"/>
              </a:solidFill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Syracuse University</a:t>
            </a:r>
            <a:endParaRPr lang="en-US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0"/>
              </a:spcBef>
            </a:pPr>
            <a:endParaRPr lang="en-US" sz="1200" dirty="0" smtClean="0">
              <a:solidFill>
                <a:srgbClr val="99A878"/>
              </a:solidFill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Kathy Fallon Lambert</a:t>
            </a:r>
            <a:endParaRPr lang="en-US" sz="2000" dirty="0">
              <a:solidFill>
                <a:srgbClr val="99A878"/>
              </a:solidFill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Harvard Forest, Harvard University</a:t>
            </a:r>
          </a:p>
          <a:p>
            <a:pPr>
              <a:spcBef>
                <a:spcPts val="0"/>
              </a:spcBef>
            </a:pPr>
            <a:endParaRPr lang="en-US" sz="1200" dirty="0" smtClean="0">
              <a:solidFill>
                <a:srgbClr val="99A878"/>
              </a:solidFill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Joel Schwartz,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Jonathan Buonocore</a:t>
            </a:r>
            <a:endParaRPr lang="en-US" sz="2000" dirty="0">
              <a:solidFill>
                <a:srgbClr val="99A878"/>
              </a:solidFill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Segoe UI" pitchFamily="34" charset="0"/>
                <a:cs typeface="Segoe UI" pitchFamily="34" charset="0"/>
              </a:rPr>
              <a:t>Harvard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School of Public Health</a:t>
            </a:r>
            <a:endParaRPr lang="en-US" sz="1200" dirty="0" smtClean="0">
              <a:solidFill>
                <a:srgbClr val="99A878"/>
              </a:solidFill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0"/>
              </a:spcBef>
            </a:pPr>
            <a:endParaRPr lang="en-US" sz="1200" dirty="0" smtClean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AEBFB6-2A67-4503-8A20-28A80A2321D4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10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8018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err="1" smtClean="0"/>
              <a:t>CMAQ</a:t>
            </a:r>
            <a:r>
              <a:rPr sz="4600" dirty="0" smtClean="0"/>
              <a:t> Modeling </a:t>
            </a:r>
            <a:r>
              <a:rPr sz="2200" dirty="0" smtClean="0"/>
              <a:t>(1)</a:t>
            </a:r>
            <a:endParaRPr sz="220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812860"/>
            <a:ext cx="4678376" cy="4826065"/>
          </a:xfrm>
        </p:spPr>
        <p:txBody>
          <a:bodyPr/>
          <a:lstStyle/>
          <a:p>
            <a:r>
              <a:rPr lang="en-US" sz="2800" dirty="0" err="1"/>
              <a:t>CMAQ</a:t>
            </a:r>
            <a:r>
              <a:rPr lang="en-US" sz="2800" dirty="0"/>
              <a:t> </a:t>
            </a:r>
            <a:r>
              <a:rPr lang="en-US" sz="2800" dirty="0" err="1"/>
              <a:t>v4.7.1</a:t>
            </a:r>
            <a:r>
              <a:rPr lang="en-US" sz="2800" dirty="0"/>
              <a:t> </a:t>
            </a:r>
          </a:p>
          <a:p>
            <a:r>
              <a:rPr lang="en-US" sz="2800" dirty="0"/>
              <a:t>Based on EPA’s 2007/2020 Modeling Platform</a:t>
            </a:r>
          </a:p>
          <a:p>
            <a:r>
              <a:rPr lang="en-US" sz="2800" dirty="0"/>
              <a:t>Year 2007 meteorology from </a:t>
            </a:r>
            <a:r>
              <a:rPr lang="en-US" sz="2800" dirty="0" err="1"/>
              <a:t>WRF</a:t>
            </a:r>
            <a:r>
              <a:rPr lang="en-US" sz="2800" dirty="0"/>
              <a:t> </a:t>
            </a:r>
            <a:r>
              <a:rPr lang="en-US" sz="2800" dirty="0" err="1"/>
              <a:t>v3.1</a:t>
            </a:r>
            <a:endParaRPr lang="en-US" sz="2800" dirty="0"/>
          </a:p>
          <a:p>
            <a:r>
              <a:rPr lang="en-US" sz="2800" dirty="0" err="1"/>
              <a:t>CB05</a:t>
            </a:r>
            <a:r>
              <a:rPr lang="en-US" sz="2800" dirty="0"/>
              <a:t> gas chemistry</a:t>
            </a:r>
            <a:br>
              <a:rPr lang="en-US" sz="2800" dirty="0"/>
            </a:br>
            <a:r>
              <a:rPr lang="en-US" sz="2800" dirty="0" err="1"/>
              <a:t>AE5</a:t>
            </a:r>
            <a:r>
              <a:rPr lang="en-US" sz="2800" dirty="0"/>
              <a:t> aerosol chemistry</a:t>
            </a:r>
          </a:p>
          <a:p>
            <a:r>
              <a:rPr lang="en-US" sz="2800" dirty="0"/>
              <a:t>Multi-pollutant options engaged for mercury chemistry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Methods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98" y="1798902"/>
            <a:ext cx="3754078" cy="4976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61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AEBFB6-2A67-4503-8A20-28A80A2321D4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11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8018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err="1" smtClean="0"/>
              <a:t>CMAQ</a:t>
            </a:r>
            <a:r>
              <a:rPr sz="4600" dirty="0" smtClean="0"/>
              <a:t> Modeling </a:t>
            </a:r>
            <a:r>
              <a:rPr sz="2200" dirty="0" smtClean="0"/>
              <a:t>(2)</a:t>
            </a:r>
            <a:endParaRPr sz="220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273" y="1736660"/>
            <a:ext cx="4821251" cy="4967514"/>
          </a:xfrm>
        </p:spPr>
        <p:txBody>
          <a:bodyPr/>
          <a:lstStyle/>
          <a:p>
            <a:r>
              <a:rPr lang="en-US" sz="2800" dirty="0"/>
              <a:t>4 </a:t>
            </a:r>
            <a:r>
              <a:rPr lang="en-US" sz="2800" dirty="0" err="1"/>
              <a:t>CMAQ</a:t>
            </a:r>
            <a:r>
              <a:rPr lang="en-US" sz="2800" dirty="0"/>
              <a:t> Simulations</a:t>
            </a:r>
          </a:p>
          <a:p>
            <a:pPr lvl="1"/>
            <a:r>
              <a:rPr lang="en-US" sz="2400" dirty="0"/>
              <a:t>2020 reference case</a:t>
            </a:r>
          </a:p>
          <a:p>
            <a:pPr lvl="1"/>
            <a:r>
              <a:rPr lang="en-US" sz="2400" dirty="0"/>
              <a:t>3 </a:t>
            </a:r>
            <a:r>
              <a:rPr lang="en-US" sz="2400" dirty="0" smtClean="0"/>
              <a:t>future-year </a:t>
            </a:r>
            <a:r>
              <a:rPr lang="en-US" sz="2400" dirty="0"/>
              <a:t>(2020) emissions policy scenarios</a:t>
            </a:r>
          </a:p>
          <a:p>
            <a:r>
              <a:rPr lang="en-US" sz="2800" dirty="0" smtClean="0"/>
              <a:t>Gridded </a:t>
            </a:r>
            <a:r>
              <a:rPr lang="en-US" sz="2800" dirty="0"/>
              <a:t>air quality concentrations and deposition rates on a </a:t>
            </a:r>
            <a:r>
              <a:rPr lang="en-US" sz="2800" dirty="0" smtClean="0"/>
              <a:t>    12-km </a:t>
            </a:r>
            <a:r>
              <a:rPr lang="en-US" sz="2800" dirty="0" err="1"/>
              <a:t>CONUS</a:t>
            </a:r>
            <a:r>
              <a:rPr lang="en-US" sz="2800" dirty="0"/>
              <a:t> </a:t>
            </a:r>
            <a:r>
              <a:rPr lang="en-US" sz="2800" dirty="0" smtClean="0"/>
              <a:t>domain</a:t>
            </a:r>
          </a:p>
          <a:p>
            <a:r>
              <a:rPr lang="en-US" sz="2800" dirty="0" err="1" smtClean="0"/>
              <a:t>CMAQ</a:t>
            </a:r>
            <a:r>
              <a:rPr lang="en-US" sz="2800" dirty="0" smtClean="0"/>
              <a:t> outputs post-processed for subsequent health, ecosystem analyses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Methods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2028825"/>
            <a:ext cx="3886200" cy="2458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029200" y="4582499"/>
            <a:ext cx="3733800" cy="11229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CMAQ Modeling Grid</a:t>
            </a:r>
          </a:p>
          <a:p>
            <a:pPr marL="0" indent="0" algn="ctr">
              <a:buNone/>
            </a:pPr>
            <a:r>
              <a:rPr lang="en-US" sz="2000" dirty="0" smtClean="0"/>
              <a:t>12-km grid cell resolution</a:t>
            </a:r>
          </a:p>
          <a:p>
            <a:pPr marL="0" indent="0" algn="ctr">
              <a:buNone/>
            </a:pPr>
            <a:r>
              <a:rPr lang="en-US" sz="2000" dirty="0"/>
              <a:t>396 x 246 grid </a:t>
            </a:r>
            <a:r>
              <a:rPr lang="en-US" sz="2000" dirty="0" smtClean="0"/>
              <a:t>cells</a:t>
            </a:r>
          </a:p>
        </p:txBody>
      </p:sp>
    </p:spTree>
    <p:extLst>
      <p:ext uri="{BB962C8B-B14F-4D97-AF65-F5344CB8AC3E}">
        <p14:creationId xmlns:p14="http://schemas.microsoft.com/office/powerpoint/2010/main" val="9209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AEBFB6-2A67-4503-8A20-28A80A2321D4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12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err="1" smtClean="0"/>
              <a:t>BenMAP</a:t>
            </a:r>
            <a:r>
              <a:rPr sz="4600" dirty="0" smtClean="0"/>
              <a:t> Modeling</a:t>
            </a:r>
            <a:endParaRPr sz="220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746185"/>
            <a:ext cx="8850326" cy="5066002"/>
          </a:xfrm>
        </p:spPr>
        <p:txBody>
          <a:bodyPr/>
          <a:lstStyle/>
          <a:p>
            <a:r>
              <a:rPr lang="en-US" sz="2800" dirty="0" smtClean="0"/>
              <a:t>EPA’s Benefits Mapping and Analysis Program (</a:t>
            </a:r>
            <a:r>
              <a:rPr lang="en-US" sz="2800" dirty="0" err="1" smtClean="0"/>
              <a:t>BenMAP</a:t>
            </a:r>
            <a:r>
              <a:rPr lang="en-US" sz="2800" dirty="0" smtClean="0"/>
              <a:t>) CE version 1.0.8</a:t>
            </a:r>
          </a:p>
          <a:p>
            <a:r>
              <a:rPr lang="en-US" sz="2800" dirty="0" smtClean="0"/>
              <a:t>Calculates the health benefits of air quality management scenarios</a:t>
            </a:r>
            <a:endParaRPr sz="2800" dirty="0"/>
          </a:p>
          <a:p>
            <a:r>
              <a:rPr sz="2800" dirty="0" err="1" smtClean="0"/>
              <a:t>BenMAP</a:t>
            </a:r>
            <a:r>
              <a:rPr sz="2800" dirty="0" smtClean="0"/>
              <a:t> run with</a:t>
            </a:r>
            <a:endParaRPr sz="2800" dirty="0"/>
          </a:p>
          <a:p>
            <a:pPr lvl="1"/>
            <a:r>
              <a:rPr lang="en-US" sz="2400" dirty="0" smtClean="0"/>
              <a:t>2020 population forecasts</a:t>
            </a:r>
          </a:p>
          <a:p>
            <a:pPr lvl="1"/>
            <a:r>
              <a:rPr lang="en-US" sz="2400" dirty="0" smtClean="0"/>
              <a:t>Incidence and prevalence rates of health outcomes</a:t>
            </a:r>
          </a:p>
          <a:p>
            <a:pPr lvl="1"/>
            <a:r>
              <a:rPr lang="en-US" sz="2400" dirty="0" smtClean="0"/>
              <a:t>Concentration-response functions developed by the project team</a:t>
            </a:r>
          </a:p>
          <a:p>
            <a:r>
              <a:rPr lang="en-US" sz="2800" dirty="0" smtClean="0"/>
              <a:t>Health impacts calculated as additional benefits of carbon standards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Methods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AEBFB6-2A67-4503-8A20-28A80A2321D4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13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PM</a:t>
            </a:r>
            <a:r>
              <a:rPr sz="4600" baseline="-20000" dirty="0" smtClean="0"/>
              <a:t>2.5</a:t>
            </a:r>
            <a:r>
              <a:rPr sz="4600" dirty="0" smtClean="0"/>
              <a:t> Co-Benefits </a:t>
            </a:r>
            <a:r>
              <a:rPr sz="2200" dirty="0" smtClean="0"/>
              <a:t>(1)</a:t>
            </a:r>
            <a:endParaRPr sz="22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52" y="1972627"/>
            <a:ext cx="6377146" cy="4380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81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AEBFB6-2A67-4503-8A20-28A80A2321D4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14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898493"/>
            <a:ext cx="5238750" cy="641350"/>
          </a:xfrm>
        </p:spPr>
        <p:txBody>
          <a:bodyPr/>
          <a:lstStyle/>
          <a:p>
            <a:pPr>
              <a:defRPr/>
            </a:pPr>
            <a:r>
              <a:rPr sz="4000" dirty="0" smtClean="0"/>
              <a:t>PM</a:t>
            </a:r>
            <a:r>
              <a:rPr sz="4000" baseline="-20000" dirty="0" smtClean="0"/>
              <a:t>2.5</a:t>
            </a:r>
            <a:r>
              <a:rPr sz="4000" dirty="0" smtClean="0"/>
              <a:t> Co-Benefits </a:t>
            </a:r>
            <a:r>
              <a:rPr sz="2200" dirty="0" smtClean="0"/>
              <a:t>(2)</a:t>
            </a:r>
            <a:endParaRPr sz="22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208" y="1749000"/>
            <a:ext cx="4796318" cy="5004447"/>
          </a:xfrm>
        </p:spPr>
        <p:txBody>
          <a:bodyPr/>
          <a:lstStyle/>
          <a:p>
            <a:r>
              <a:rPr lang="en-US" sz="2800" dirty="0" smtClean="0"/>
              <a:t>Generally modest changes for Scenario 1, with </a:t>
            </a:r>
            <a:r>
              <a:rPr lang="en-US" sz="2800" dirty="0"/>
              <a:t>PM</a:t>
            </a:r>
            <a:r>
              <a:rPr lang="en-US" sz="2800" baseline="-20000" dirty="0"/>
              <a:t>2.5</a:t>
            </a:r>
            <a:r>
              <a:rPr lang="en-US" sz="2800" dirty="0"/>
              <a:t> </a:t>
            </a:r>
            <a:r>
              <a:rPr lang="en-US" sz="2800" dirty="0" err="1"/>
              <a:t>disbenefits</a:t>
            </a:r>
            <a:r>
              <a:rPr lang="en-US" sz="2800" dirty="0"/>
              <a:t> of up to </a:t>
            </a:r>
            <a:r>
              <a:rPr lang="en-US" sz="2800" dirty="0" smtClean="0"/>
              <a:t>        0.4 </a:t>
            </a:r>
            <a:r>
              <a:rPr lang="en-US" sz="2800" dirty="0"/>
              <a:t>µg/m</a:t>
            </a:r>
            <a:r>
              <a:rPr lang="en-US" sz="2800" baseline="24000" dirty="0"/>
              <a:t>3</a:t>
            </a:r>
            <a:endParaRPr lang="en-US" sz="2800" dirty="0" smtClean="0"/>
          </a:p>
          <a:p>
            <a:r>
              <a:rPr lang="en-US" sz="2800" dirty="0" smtClean="0"/>
              <a:t>For Scenario 2, PM</a:t>
            </a:r>
            <a:r>
              <a:rPr lang="en-US" sz="2800" baseline="-20000" dirty="0" smtClean="0"/>
              <a:t>2.5</a:t>
            </a:r>
            <a:r>
              <a:rPr lang="en-US" sz="2800" dirty="0" smtClean="0"/>
              <a:t> decreases of 0.15 to      1.35 µg/m</a:t>
            </a:r>
            <a:r>
              <a:rPr lang="en-US" sz="2800" baseline="24000" dirty="0" smtClean="0"/>
              <a:t>3</a:t>
            </a:r>
            <a:r>
              <a:rPr lang="en-US" sz="2800" dirty="0" smtClean="0"/>
              <a:t> occur across much of the eastern U.S.</a:t>
            </a:r>
          </a:p>
          <a:p>
            <a:r>
              <a:rPr lang="en-US" sz="2800" dirty="0" smtClean="0"/>
              <a:t>Scenario 3 results similar to Scenario 2, but at a much higher cost </a:t>
            </a:r>
            <a:endParaRPr lang="en-US" sz="2800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75" y="1081087"/>
            <a:ext cx="3762380" cy="2719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75" y="3952875"/>
            <a:ext cx="3762376" cy="2800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01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AEBFB6-2A67-4503-8A20-28A80A2321D4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15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898493"/>
            <a:ext cx="5238750" cy="641350"/>
          </a:xfrm>
        </p:spPr>
        <p:txBody>
          <a:bodyPr/>
          <a:lstStyle/>
          <a:p>
            <a:pPr>
              <a:defRPr/>
            </a:pPr>
            <a:r>
              <a:rPr sz="4000" dirty="0" smtClean="0"/>
              <a:t>Ozone Co-</a:t>
            </a:r>
            <a:r>
              <a:rPr sz="4000" dirty="0"/>
              <a:t>B</a:t>
            </a:r>
            <a:r>
              <a:rPr sz="4000" dirty="0" smtClean="0"/>
              <a:t>enefits</a:t>
            </a:r>
            <a:endParaRPr sz="22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207" y="1749000"/>
            <a:ext cx="4748693" cy="3194721"/>
          </a:xfrm>
        </p:spPr>
        <p:txBody>
          <a:bodyPr/>
          <a:lstStyle/>
          <a:p>
            <a:r>
              <a:rPr lang="en-US" sz="2800" dirty="0" smtClean="0"/>
              <a:t>Insignificant ozone        co-benefits for Scenario 1</a:t>
            </a:r>
          </a:p>
          <a:p>
            <a:r>
              <a:rPr lang="en-US" sz="2800" dirty="0" smtClean="0"/>
              <a:t>For Scenario 2, peak 8-hr ozone concentration decreases of 0.7 to 3.6 ppb across the Ohio River Valley and Central U.S.</a:t>
            </a:r>
            <a:endParaRPr lang="en-US" sz="2800" dirty="0"/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14" y="1143000"/>
            <a:ext cx="3794682" cy="2662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14" y="3962399"/>
            <a:ext cx="3794683" cy="2847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42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AEBFB6-2A67-4503-8A20-28A80A2321D4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16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3999" cy="641350"/>
          </a:xfrm>
        </p:spPr>
        <p:txBody>
          <a:bodyPr/>
          <a:lstStyle/>
          <a:p>
            <a:pPr>
              <a:defRPr/>
            </a:pPr>
            <a:r>
              <a:rPr sz="4000" dirty="0"/>
              <a:t>H</a:t>
            </a:r>
            <a:r>
              <a:rPr sz="4000" dirty="0" smtClean="0"/>
              <a:t>ealth Co-Benefits</a:t>
            </a:r>
            <a:r>
              <a:rPr lang="en-US" sz="4000" dirty="0" smtClean="0"/>
              <a:t> </a:t>
            </a:r>
            <a:r>
              <a:rPr lang="en-US" sz="2200" dirty="0" smtClean="0"/>
              <a:t>(1)</a:t>
            </a:r>
            <a:endParaRPr sz="22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3188" y="2883901"/>
            <a:ext cx="4153283" cy="139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950" y="2480846"/>
            <a:ext cx="40259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Segoe UI Semibold" pitchFamily="34" charset="0"/>
              </a:rPr>
              <a:t>National-scale health benefits by scenario</a:t>
            </a:r>
          </a:p>
        </p:txBody>
      </p:sp>
      <p:pic>
        <p:nvPicPr>
          <p:cNvPr id="13" name="Picture 1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88" y="2240547"/>
            <a:ext cx="4497387" cy="3560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65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AEBFB6-2A67-4503-8A20-28A80A2321D4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17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3999" cy="641350"/>
          </a:xfrm>
        </p:spPr>
        <p:txBody>
          <a:bodyPr/>
          <a:lstStyle/>
          <a:p>
            <a:pPr>
              <a:defRPr/>
            </a:pPr>
            <a:r>
              <a:rPr sz="4000" dirty="0"/>
              <a:t>H</a:t>
            </a:r>
            <a:r>
              <a:rPr sz="4000" dirty="0" smtClean="0"/>
              <a:t>ealth Co-Benefits</a:t>
            </a:r>
            <a:r>
              <a:rPr lang="en-US" sz="4000" dirty="0" smtClean="0"/>
              <a:t> </a:t>
            </a:r>
            <a:r>
              <a:rPr lang="en-US" sz="2200" dirty="0" smtClean="0"/>
              <a:t>(2)</a:t>
            </a:r>
            <a:endParaRPr sz="22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" y="3067050"/>
            <a:ext cx="4606926" cy="36004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63" y="1952624"/>
            <a:ext cx="4573587" cy="3619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83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AEBFB6-2A67-4503-8A20-28A80A2321D4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18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Summary</a:t>
            </a:r>
            <a:endParaRPr sz="220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793810"/>
            <a:ext cx="8983676" cy="4228850"/>
          </a:xfrm>
        </p:spPr>
        <p:txBody>
          <a:bodyPr/>
          <a:lstStyle/>
          <a:p>
            <a:r>
              <a:rPr lang="en-US" sz="2800" dirty="0" smtClean="0"/>
              <a:t>Stringency level and compliance options for carbon standards impact pollutant co-benefits.</a:t>
            </a:r>
            <a:endParaRPr sz="2800" dirty="0"/>
          </a:p>
          <a:p>
            <a:r>
              <a:rPr sz="2800" dirty="0" smtClean="0"/>
              <a:t>Scenario 1, which focuses on plant retrofits, could increase co-pollutant emissions.</a:t>
            </a:r>
            <a:endParaRPr sz="2800" dirty="0"/>
          </a:p>
          <a:p>
            <a:r>
              <a:rPr lang="en-US" sz="2800" dirty="0" smtClean="0"/>
              <a:t>Scenario 2, which is most similar to EPA’s proposal, provides the greatest air quality and human health benefits (3,500 premature deaths avoided in 2020).</a:t>
            </a:r>
          </a:p>
          <a:p>
            <a:r>
              <a:rPr lang="en-US" sz="2800" dirty="0" smtClean="0"/>
              <a:t>Scenario 3 benefits are similar to Scenario 2 but at a higher cost.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Conclusions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AEBFB6-2A67-4503-8A20-28A80A2321D4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19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Ongoing Work</a:t>
            </a:r>
            <a:endParaRPr sz="220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793810"/>
            <a:ext cx="8783651" cy="35763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 3 of the project is underway and focuses on ecosystem analyses</a:t>
            </a:r>
          </a:p>
          <a:p>
            <a:r>
              <a:rPr lang="en-US" sz="2800" dirty="0" err="1" smtClean="0"/>
              <a:t>W126</a:t>
            </a:r>
            <a:r>
              <a:rPr lang="en-US" sz="2800" dirty="0" smtClean="0"/>
              <a:t> analysis of benefits to forests and crops from ozone concentration reductions</a:t>
            </a:r>
            <a:endParaRPr sz="2800" dirty="0"/>
          </a:p>
          <a:p>
            <a:r>
              <a:rPr sz="2800" dirty="0" smtClean="0"/>
              <a:t>Visibility analysis for Class I areas</a:t>
            </a:r>
          </a:p>
          <a:p>
            <a:r>
              <a:rPr lang="en-US" sz="2800" dirty="0" smtClean="0"/>
              <a:t>Evaluation of changes in critical N loadings</a:t>
            </a:r>
          </a:p>
          <a:p>
            <a:r>
              <a:rPr lang="en-US" sz="2800" dirty="0" smtClean="0"/>
              <a:t>Acidification recovery of soils and surface waters</a:t>
            </a:r>
            <a:endParaRPr sz="28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Conclusions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2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Outline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982" y="1744117"/>
            <a:ext cx="4875211" cy="487825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sz="3000" dirty="0" smtClean="0"/>
              <a:t>Background</a:t>
            </a:r>
            <a:endParaRPr lang="en-US" sz="3000" dirty="0"/>
          </a:p>
          <a:p>
            <a:pPr lvl="1">
              <a:spcBef>
                <a:spcPts val="400"/>
              </a:spcBef>
            </a:pPr>
            <a:r>
              <a:rPr lang="en-US" sz="2600" dirty="0" smtClean="0"/>
              <a:t>EPA Clean Power Plan</a:t>
            </a:r>
            <a:endParaRPr lang="en-US" sz="2600" dirty="0"/>
          </a:p>
          <a:p>
            <a:pPr lvl="1">
              <a:spcBef>
                <a:spcPts val="400"/>
              </a:spcBef>
            </a:pPr>
            <a:r>
              <a:rPr lang="en-US" sz="2600" dirty="0" smtClean="0"/>
              <a:t>Study objectives</a:t>
            </a:r>
            <a:endParaRPr sz="3000" dirty="0" smtClean="0"/>
          </a:p>
          <a:p>
            <a:pPr>
              <a:spcBef>
                <a:spcPts val="600"/>
              </a:spcBef>
            </a:pPr>
            <a:r>
              <a:rPr lang="en-US" sz="3000" dirty="0" smtClean="0"/>
              <a:t>Methods</a:t>
            </a:r>
            <a:endParaRPr lang="en-US" sz="3000" dirty="0"/>
          </a:p>
          <a:p>
            <a:pPr lvl="1">
              <a:spcBef>
                <a:spcPts val="400"/>
              </a:spcBef>
            </a:pPr>
            <a:r>
              <a:rPr lang="en-US" sz="2600" dirty="0" smtClean="0"/>
              <a:t>Overview</a:t>
            </a:r>
          </a:p>
          <a:p>
            <a:pPr lvl="1">
              <a:spcBef>
                <a:spcPts val="400"/>
              </a:spcBef>
            </a:pPr>
            <a:r>
              <a:rPr lang="en-US" sz="2600" dirty="0" smtClean="0"/>
              <a:t>Emissions scenarios</a:t>
            </a:r>
            <a:endParaRPr lang="en-US" sz="2600" dirty="0"/>
          </a:p>
          <a:p>
            <a:pPr lvl="1">
              <a:spcBef>
                <a:spcPts val="400"/>
              </a:spcBef>
            </a:pPr>
            <a:r>
              <a:rPr lang="en-US" sz="2600" dirty="0" err="1" smtClean="0"/>
              <a:t>CMAQ</a:t>
            </a:r>
            <a:r>
              <a:rPr lang="en-US" sz="2600" dirty="0" smtClean="0"/>
              <a:t> modeling</a:t>
            </a:r>
          </a:p>
          <a:p>
            <a:pPr lvl="1">
              <a:spcBef>
                <a:spcPts val="400"/>
              </a:spcBef>
            </a:pPr>
            <a:r>
              <a:rPr lang="en-US" sz="2600" dirty="0" err="1" smtClean="0"/>
              <a:t>BenMAP</a:t>
            </a:r>
            <a:r>
              <a:rPr lang="en-US" sz="2600" dirty="0" smtClean="0"/>
              <a:t> modeling</a:t>
            </a:r>
          </a:p>
          <a:p>
            <a:pPr>
              <a:spcBef>
                <a:spcPts val="600"/>
              </a:spcBef>
            </a:pPr>
            <a:r>
              <a:rPr lang="en-US" sz="3000" dirty="0" smtClean="0"/>
              <a:t>Results</a:t>
            </a:r>
          </a:p>
          <a:p>
            <a:pPr>
              <a:spcBef>
                <a:spcPts val="600"/>
              </a:spcBef>
            </a:pPr>
            <a:r>
              <a:rPr lang="en-US" sz="3000" dirty="0" smtClean="0"/>
              <a:t>Conclusions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7" t="13477" r="13047" b="4297"/>
          <a:stretch/>
        </p:blipFill>
        <p:spPr bwMode="auto">
          <a:xfrm>
            <a:off x="5419725" y="2053552"/>
            <a:ext cx="3398164" cy="4513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5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08" y="1709131"/>
            <a:ext cx="8832850" cy="11757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additional information, visit:</a:t>
            </a:r>
          </a:p>
          <a:p>
            <a:pPr marL="0" indent="0">
              <a:buNone/>
            </a:pPr>
            <a:r>
              <a:rPr lang="en-US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://eng-cs.syr.edu/carboncobenefits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dirty="0" smtClean="0"/>
              <a:t>Project Website</a:t>
            </a:r>
            <a:endParaRPr sz="2200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Conclusions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2" t="6640" r="1054" b="4785"/>
          <a:stretch/>
        </p:blipFill>
        <p:spPr bwMode="auto">
          <a:xfrm>
            <a:off x="2114550" y="3133711"/>
            <a:ext cx="4991099" cy="3609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405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57301" y="1964303"/>
            <a:ext cx="6819900" cy="316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200"/>
              </a:spcBef>
              <a:buFontTx/>
              <a:buNone/>
            </a:pPr>
            <a:r>
              <a:rPr lang="en-US" sz="2800" dirty="0" smtClean="0">
                <a:solidFill>
                  <a:srgbClr val="99A87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Stephen Reid, </a:t>
            </a:r>
            <a:r>
              <a:rPr lang="en-US" sz="2800" dirty="0" err="1" smtClean="0">
                <a:solidFill>
                  <a:srgbClr val="99A87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STI</a:t>
            </a:r>
            <a:endParaRPr lang="en-US" sz="2800" dirty="0" smtClean="0">
              <a:solidFill>
                <a:srgbClr val="99A878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eaLnBrk="1" hangingPunct="1">
              <a:spcBef>
                <a:spcPts val="200"/>
              </a:spcBef>
              <a:buNone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sreid@sonomatech.com</a:t>
            </a:r>
          </a:p>
          <a:p>
            <a:pPr marL="0" indent="0" eaLnBrk="1" hangingPunct="1">
              <a:spcBef>
                <a:spcPts val="200"/>
              </a:spcBef>
              <a:buNone/>
            </a:pPr>
            <a:endParaRPr lang="en-US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spcBef>
                <a:spcPts val="200"/>
              </a:spcBef>
              <a:buFontTx/>
              <a:buNone/>
            </a:pPr>
            <a:r>
              <a:rPr lang="en-US" sz="2800" dirty="0" smtClean="0">
                <a:solidFill>
                  <a:srgbClr val="99A87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Kathy Fallon Lambert, Harvard Forest</a:t>
            </a:r>
            <a:endParaRPr lang="en-US" sz="2800" dirty="0">
              <a:solidFill>
                <a:srgbClr val="99A878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eaLnBrk="1" hangingPunct="1">
              <a:spcBef>
                <a:spcPts val="200"/>
              </a:spcBef>
              <a:buNone/>
            </a:pP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klambert01@fas.harvard.edu</a:t>
            </a:r>
          </a:p>
          <a:p>
            <a:pPr marL="0" indent="0" eaLnBrk="1" hangingPunct="1">
              <a:spcBef>
                <a:spcPts val="200"/>
              </a:spcBef>
              <a:buNone/>
            </a:pPr>
            <a:endParaRPr lang="en-US" sz="1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spcBef>
                <a:spcPts val="200"/>
              </a:spcBef>
              <a:buFontTx/>
              <a:buNone/>
            </a:pPr>
            <a:r>
              <a:rPr lang="en-US" sz="2800" dirty="0" smtClean="0">
                <a:solidFill>
                  <a:srgbClr val="99A87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Dr. Charles Driscoll, Syracuse University</a:t>
            </a:r>
            <a:endParaRPr lang="en-US" sz="2800" dirty="0">
              <a:solidFill>
                <a:srgbClr val="99A878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eaLnBrk="1" hangingPunct="1">
              <a:spcBef>
                <a:spcPts val="200"/>
              </a:spcBef>
              <a:buNone/>
            </a:pP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ctdrisco@syr.edu</a:t>
            </a:r>
            <a:endParaRPr lang="en-US" sz="2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873407" y="6452741"/>
            <a:ext cx="54162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1800" dirty="0" smtClean="0">
                <a:solidFill>
                  <a:srgbClr val="1166A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sonomatech.com      @</a:t>
            </a:r>
            <a:r>
              <a:rPr lang="en-US" sz="1800" dirty="0" err="1" smtClean="0">
                <a:solidFill>
                  <a:srgbClr val="1166A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sonoma_tech</a:t>
            </a:r>
            <a:endParaRPr lang="en-US" sz="1800" dirty="0" smtClean="0">
              <a:solidFill>
                <a:srgbClr val="1166A5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93" y="5632880"/>
            <a:ext cx="2503414" cy="81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3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EPA Clean Power Plan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800985"/>
            <a:ext cx="8663041" cy="954107"/>
          </a:xfrm>
        </p:spPr>
        <p:txBody>
          <a:bodyPr/>
          <a:lstStyle/>
          <a:p>
            <a:r>
              <a:rPr sz="2800" dirty="0"/>
              <a:t>C</a:t>
            </a:r>
            <a:r>
              <a:rPr sz="2800" dirty="0" smtClean="0"/>
              <a:t>arbon pollution standards for existing power plants released June 2, 2014.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Background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 descr="C:\Users\sreid\Desktop\gases-c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92" y="2564883"/>
            <a:ext cx="2876550" cy="3248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3863" y="2761492"/>
            <a:ext cx="5551137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Projected to reduce carbon emissions from U.S. power plants by 30% from 2005 levels.</a:t>
            </a:r>
          </a:p>
          <a:p>
            <a:r>
              <a:rPr lang="en-US" sz="2800" kern="0" dirty="0" smtClean="0"/>
              <a:t>In 2012, the electric power sector accounted for 38% of CO</a:t>
            </a:r>
            <a:r>
              <a:rPr lang="en-US" sz="2800" kern="0" baseline="-20000" dirty="0" smtClean="0"/>
              <a:t>2</a:t>
            </a:r>
            <a:r>
              <a:rPr lang="en-US" sz="2800" kern="0" dirty="0" smtClean="0"/>
              <a:t> emissions and 31% of </a:t>
            </a:r>
            <a:r>
              <a:rPr lang="en-US" sz="2800" kern="0" dirty="0" err="1" smtClean="0"/>
              <a:t>GHG</a:t>
            </a:r>
            <a:r>
              <a:rPr lang="en-US" sz="2800" kern="0" dirty="0" smtClean="0"/>
              <a:t> emissions in the U.S.</a:t>
            </a:r>
            <a:endParaRPr lang="en-US" sz="280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5614002" y="5966846"/>
            <a:ext cx="35962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From EPA’s Overview </a:t>
            </a:r>
            <a:r>
              <a:rPr lang="en-US" sz="1400" dirty="0">
                <a:latin typeface="+mn-lt"/>
              </a:rPr>
              <a:t>of Greenhouse Gases (</a:t>
            </a:r>
            <a:r>
              <a:rPr lang="en-US" sz="1400" dirty="0">
                <a:latin typeface="+mn-lt"/>
                <a:hlinkClick r:id="rId3"/>
              </a:rPr>
              <a:t>http://</a:t>
            </a:r>
            <a:r>
              <a:rPr lang="en-US" sz="1400" dirty="0" smtClean="0">
                <a:latin typeface="+mn-lt"/>
                <a:hlinkClick r:id="rId3"/>
              </a:rPr>
              <a:t>www.epa.gov/climatechange/ghgemissions/gases/co2.html</a:t>
            </a:r>
            <a:r>
              <a:rPr lang="en-US" sz="1400" dirty="0" smtClean="0"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4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Potential Co-Benefits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800985"/>
            <a:ext cx="8663041" cy="2332946"/>
          </a:xfrm>
        </p:spPr>
        <p:txBody>
          <a:bodyPr/>
          <a:lstStyle/>
          <a:p>
            <a:r>
              <a:rPr sz="2800" dirty="0" smtClean="0"/>
              <a:t>Power plants are also a significant source of SO</a:t>
            </a:r>
            <a:r>
              <a:rPr sz="2800" baseline="-20000" dirty="0" smtClean="0"/>
              <a:t>2</a:t>
            </a:r>
            <a:r>
              <a:rPr sz="2800" dirty="0" smtClean="0"/>
              <a:t>, N</a:t>
            </a:r>
            <a:r>
              <a:rPr lang="en-US" sz="2800" dirty="0"/>
              <a:t>O</a:t>
            </a:r>
            <a:r>
              <a:rPr sz="2800" baseline="-20000" dirty="0" smtClean="0"/>
              <a:t>x</a:t>
            </a:r>
            <a:r>
              <a:rPr sz="2800" dirty="0" smtClean="0"/>
              <a:t>, and mercury (Hg).</a:t>
            </a:r>
          </a:p>
          <a:p>
            <a:r>
              <a:rPr lang="en-US" sz="2800" dirty="0" smtClean="0"/>
              <a:t>These pollutants are precursors for PM</a:t>
            </a:r>
            <a:r>
              <a:rPr lang="en-US" sz="2800" baseline="-20000" dirty="0" smtClean="0"/>
              <a:t>2.5</a:t>
            </a:r>
            <a:r>
              <a:rPr lang="en-US" sz="2800" dirty="0"/>
              <a:t> (SO</a:t>
            </a:r>
            <a:r>
              <a:rPr lang="en-US" sz="2800" baseline="-20000" dirty="0"/>
              <a:t>2</a:t>
            </a:r>
            <a:r>
              <a:rPr lang="en-US" sz="2800" dirty="0" smtClean="0"/>
              <a:t> and </a:t>
            </a:r>
            <a:r>
              <a:rPr lang="en-US" sz="2800" dirty="0"/>
              <a:t>NO</a:t>
            </a:r>
            <a:r>
              <a:rPr lang="en-US" sz="2800" baseline="-20000" dirty="0"/>
              <a:t>x</a:t>
            </a:r>
            <a:r>
              <a:rPr lang="en-US" sz="2800" dirty="0" smtClean="0"/>
              <a:t>) and ozone </a:t>
            </a:r>
            <a:r>
              <a:rPr lang="en-US" sz="2800" dirty="0"/>
              <a:t>(NO</a:t>
            </a:r>
            <a:r>
              <a:rPr lang="en-US" sz="2800" baseline="-20000" dirty="0"/>
              <a:t>x</a:t>
            </a:r>
            <a:r>
              <a:rPr lang="en-US" sz="2800" dirty="0" smtClean="0"/>
              <a:t>), which contribute to human health effects.</a:t>
            </a:r>
            <a:endParaRPr sz="2800" dirty="0" smtClean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Background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3863" y="4190242"/>
            <a:ext cx="440776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For ecosystems, these pollutants contribute to acid rain, vegetation damage, and Hg bio- accumulation in fish.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62526" y="3888907"/>
            <a:ext cx="3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egoe UI Semibold" pitchFamily="34" charset="0"/>
              </a:rPr>
              <a:t>Emissions contributions from EPA’s 2011 </a:t>
            </a:r>
            <a:r>
              <a:rPr lang="en-US" sz="1400" dirty="0" err="1" smtClean="0">
                <a:latin typeface="Segoe UI Semibold" pitchFamily="34" charset="0"/>
              </a:rPr>
              <a:t>NEI</a:t>
            </a:r>
            <a:endParaRPr lang="en-US" sz="1400" dirty="0" smtClean="0">
              <a:latin typeface="Segoe UI Semi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69" y="4139534"/>
            <a:ext cx="4570413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5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5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S</a:t>
            </a:r>
            <a:r>
              <a:rPr lang="en-US" sz="4600" dirty="0" smtClean="0"/>
              <a:t>t</a:t>
            </a:r>
            <a:r>
              <a:rPr sz="4600" dirty="0" smtClean="0"/>
              <a:t>udy Objectives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800985"/>
            <a:ext cx="8663041" cy="210314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sz="2800" dirty="0" smtClean="0"/>
              <a:t>Inform the federal rulemaking process by</a:t>
            </a:r>
            <a:endParaRPr lang="en-US" sz="3000" dirty="0"/>
          </a:p>
          <a:p>
            <a:pPr>
              <a:spcBef>
                <a:spcPts val="400"/>
              </a:spcBef>
            </a:pPr>
            <a:r>
              <a:rPr lang="en-US" sz="2400" dirty="0" smtClean="0"/>
              <a:t>Modeling the potential co-benefits of various carbon standard scenarios.</a:t>
            </a:r>
            <a:endParaRPr lang="en-US" sz="2400" dirty="0"/>
          </a:p>
          <a:p>
            <a:pPr>
              <a:spcBef>
                <a:spcPts val="400"/>
              </a:spcBef>
            </a:pPr>
            <a:r>
              <a:rPr lang="en-US" sz="2400" dirty="0" smtClean="0"/>
              <a:t>Integrating human health and ecosystem health impacts to capture the geographic range of benefits.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Background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3862" y="3875917"/>
            <a:ext cx="4417663" cy="199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400"/>
              </a:spcBef>
            </a:pPr>
            <a:r>
              <a:rPr lang="en-US" sz="2400" kern="0" dirty="0" smtClean="0"/>
              <a:t>Estimating the economic value of benefits.</a:t>
            </a:r>
            <a:endParaRPr lang="en-US" sz="2400" dirty="0"/>
          </a:p>
          <a:p>
            <a:pPr>
              <a:spcBef>
                <a:spcPts val="400"/>
              </a:spcBef>
            </a:pPr>
            <a:r>
              <a:rPr lang="en-US" sz="2400" dirty="0" smtClean="0"/>
              <a:t>Communicating results to policy makers, with a focus on state agencies.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57750" y="4095680"/>
            <a:ext cx="4221480" cy="2680335"/>
            <a:chOff x="0" y="0"/>
            <a:chExt cx="4484914" cy="298812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484914" cy="298812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Text Box 23"/>
            <p:cNvSpPr txBox="1"/>
            <p:nvPr/>
          </p:nvSpPr>
          <p:spPr>
            <a:xfrm>
              <a:off x="1970314" y="1670958"/>
              <a:ext cx="577850" cy="5695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900">
                  <a:effectLst/>
                  <a:latin typeface="Calibri"/>
                  <a:ea typeface="Garamond"/>
                  <a:cs typeface="Times New Roman"/>
                </a:rPr>
                <a:t>PM</a:t>
              </a:r>
              <a:r>
                <a:rPr lang="en-US" sz="900" baseline="-25000">
                  <a:effectLst/>
                  <a:latin typeface="Calibri"/>
                  <a:ea typeface="Garamond"/>
                  <a:cs typeface="Times New Roman"/>
                </a:rPr>
                <a:t>2.5</a:t>
              </a:r>
              <a:endParaRPr lang="en-US" sz="1100">
                <a:effectLst/>
                <a:ea typeface="Garamond"/>
                <a:cs typeface="Times New Roman"/>
              </a:endParaRPr>
            </a:p>
          </p:txBody>
        </p:sp>
        <p:sp>
          <p:nvSpPr>
            <p:cNvPr id="14" name="Text Box 24"/>
            <p:cNvSpPr txBox="1"/>
            <p:nvPr/>
          </p:nvSpPr>
          <p:spPr>
            <a:xfrm>
              <a:off x="3178628" y="1594758"/>
              <a:ext cx="810895" cy="2209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900" dirty="0">
                  <a:effectLst/>
                  <a:latin typeface="Calibri"/>
                  <a:ea typeface="Garamond"/>
                  <a:cs typeface="Times New Roman"/>
                </a:rPr>
                <a:t>Ozone (O</a:t>
              </a:r>
              <a:r>
                <a:rPr lang="en-US" sz="900" baseline="-25000" dirty="0">
                  <a:effectLst/>
                  <a:latin typeface="Calibri"/>
                  <a:ea typeface="Garamond"/>
                  <a:cs typeface="Times New Roman"/>
                </a:rPr>
                <a:t>3</a:t>
              </a:r>
              <a:r>
                <a:rPr lang="en-US" sz="900" dirty="0">
                  <a:effectLst/>
                  <a:latin typeface="Calibri"/>
                  <a:ea typeface="Garamond"/>
                  <a:cs typeface="Times New Roman"/>
                </a:rPr>
                <a:t>)</a:t>
              </a:r>
              <a:endParaRPr lang="en-US" sz="1100" dirty="0">
                <a:effectLst/>
                <a:ea typeface="Garamond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AEBFB6-2A67-4503-8A20-28A80A2321D4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6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718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Overview of Approach</a:t>
            </a:r>
            <a:endParaRPr sz="22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Methods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58837" y="1814513"/>
            <a:ext cx="7437438" cy="4281487"/>
            <a:chOff x="0" y="134853"/>
            <a:chExt cx="4749800" cy="28369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538"/>
            <a:stretch/>
          </p:blipFill>
          <p:spPr bwMode="auto">
            <a:xfrm>
              <a:off x="0" y="134853"/>
              <a:ext cx="4749800" cy="283694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http://www.clker.com/cliparts/3/f/r/h/S/o/power-plant-base4-hi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8750" y="2438400"/>
              <a:ext cx="952500" cy="4254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http://www.easyvectors.com/assets/images/vectors/afbig/barn-clip-art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62200" y="1790700"/>
              <a:ext cx="927100" cy="10350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Picture 10" descr="http://www.clker.com/cliparts/I/2/4/c/o/8/raincloud-md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150" y="1790700"/>
              <a:ext cx="901700" cy="7683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Picture 11" descr="https://encrypted-tbn2.gstatic.com/images?q=tbn:ANd9GcTdBcukXOn0n0VWa6iDVP1oFFhcOQavUf3Gxecm_8EMTKdohMsV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050" y="1790700"/>
              <a:ext cx="1066800" cy="8191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819150" y="6153150"/>
            <a:ext cx="787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Policy scenarios developed by the Bipartisan Policy Center (BPC) and the Natural Resources Defense Council (</a:t>
            </a:r>
            <a:r>
              <a:rPr lang="en-US" dirty="0" err="1" smtClean="0">
                <a:latin typeface="+mn-lt"/>
              </a:rPr>
              <a:t>NRDC</a:t>
            </a:r>
            <a:r>
              <a:rPr lang="en-US" dirty="0" smtClean="0">
                <a:latin typeface="+mn-lt"/>
              </a:rPr>
              <a:t>), modeled by </a:t>
            </a:r>
            <a:r>
              <a:rPr lang="en-US" dirty="0" err="1" smtClean="0">
                <a:latin typeface="+mn-lt"/>
              </a:rPr>
              <a:t>ICF</a:t>
            </a:r>
            <a:r>
              <a:rPr lang="en-US" dirty="0" smtClean="0">
                <a:latin typeface="+mn-lt"/>
              </a:rPr>
              <a:t> International.</a:t>
            </a:r>
          </a:p>
        </p:txBody>
      </p:sp>
      <p:cxnSp>
        <p:nvCxnSpPr>
          <p:cNvPr id="15" name="Elbow Connector 14"/>
          <p:cNvCxnSpPr/>
          <p:nvPr/>
        </p:nvCxnSpPr>
        <p:spPr>
          <a:xfrm rot="10800000" flipH="1">
            <a:off x="809625" y="4635633"/>
            <a:ext cx="39687" cy="1828800"/>
          </a:xfrm>
          <a:prstGeom prst="bentConnector3">
            <a:avLst>
              <a:gd name="adj1" fmla="val -576007"/>
            </a:avLst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AEBFB6-2A67-4503-8A20-28A80A2321D4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7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Emissions Scenarios </a:t>
            </a:r>
            <a:r>
              <a:rPr sz="2200" dirty="0" smtClean="0"/>
              <a:t>(1)</a:t>
            </a:r>
            <a:endParaRPr sz="220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812860"/>
            <a:ext cx="8888426" cy="46597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Segoe UI Semibold" pitchFamily="34" charset="0"/>
              </a:rPr>
              <a:t>2020 Reference Case</a:t>
            </a:r>
            <a:endParaRPr sz="2800" dirty="0">
              <a:latin typeface="Segoe UI Semibold" pitchFamily="34" charset="0"/>
            </a:endParaRPr>
          </a:p>
          <a:p>
            <a:pPr marL="457200" lvl="1" indent="-342900">
              <a:buFont typeface="Arial" pitchFamily="34" charset="0"/>
              <a:buChar char="•"/>
            </a:pPr>
            <a:r>
              <a:rPr lang="en-US" sz="2400" dirty="0" smtClean="0"/>
              <a:t>Business-as-usual scenario</a:t>
            </a:r>
          </a:p>
          <a:p>
            <a:pPr marL="457200" lvl="1" indent="-342900">
              <a:buFont typeface="Arial" pitchFamily="34" charset="0"/>
              <a:buChar char="•"/>
            </a:pPr>
            <a:r>
              <a:rPr lang="en-US" sz="2400" dirty="0" smtClean="0"/>
              <a:t>Benchmarked to </a:t>
            </a:r>
            <a:r>
              <a:rPr lang="en-US" sz="2400" dirty="0" err="1" smtClean="0"/>
              <a:t>EIA’s</a:t>
            </a:r>
            <a:r>
              <a:rPr lang="en-US" sz="2400" dirty="0" smtClean="0"/>
              <a:t> Annual Energy Outlook of 2013</a:t>
            </a:r>
            <a:endParaRPr lang="en-US" sz="2400" dirty="0"/>
          </a:p>
          <a:p>
            <a:pPr marL="457200" lvl="1" indent="-342900">
              <a:buFont typeface="Arial" pitchFamily="34" charset="0"/>
              <a:buChar char="•"/>
            </a:pPr>
            <a:r>
              <a:rPr lang="en-US" sz="2400" dirty="0" smtClean="0"/>
              <a:t>Assumes full implementation of current clean air policies (e.g., EPA’s Mercury and Air Toxics Standard)</a:t>
            </a:r>
          </a:p>
          <a:p>
            <a:pPr marL="114300" lvl="1" indent="0">
              <a:buNone/>
            </a:pPr>
            <a:endParaRPr lang="en-US" sz="1200" u="sng" dirty="0" smtClean="0"/>
          </a:p>
          <a:p>
            <a:pPr marL="0" indent="0">
              <a:buNone/>
            </a:pPr>
            <a:r>
              <a:rPr lang="en-US" sz="2800" dirty="0" smtClean="0">
                <a:latin typeface="Segoe UI Semibold" pitchFamily="34" charset="0"/>
              </a:rPr>
              <a:t>Scenario 1</a:t>
            </a:r>
            <a:endParaRPr lang="en-US" sz="2800" dirty="0">
              <a:latin typeface="Segoe UI Semibold" pitchFamily="34" charset="0"/>
            </a:endParaRPr>
          </a:p>
          <a:p>
            <a:pPr marL="457200" lvl="1" indent="-342900">
              <a:buFont typeface="Arial" pitchFamily="34" charset="0"/>
              <a:buChar char="•"/>
            </a:pPr>
            <a:r>
              <a:rPr lang="en-US" sz="2400" dirty="0" smtClean="0"/>
              <a:t>Low-stringency alternative</a:t>
            </a:r>
            <a:endParaRPr lang="en-US" sz="2400" dirty="0"/>
          </a:p>
          <a:p>
            <a:pPr marL="457200" lvl="1" indent="-342900">
              <a:buFont typeface="Arial" pitchFamily="34" charset="0"/>
              <a:buChar char="•"/>
            </a:pPr>
            <a:r>
              <a:rPr lang="en-US" sz="2400" dirty="0" smtClean="0"/>
              <a:t>Compliance options limited to “inside the </a:t>
            </a:r>
            <a:r>
              <a:rPr lang="en-US" sz="2400" dirty="0" err="1" smtClean="0"/>
              <a:t>fenceline</a:t>
            </a:r>
            <a:r>
              <a:rPr lang="en-US" sz="2400" dirty="0" smtClean="0"/>
              <a:t>” changes</a:t>
            </a:r>
            <a:endParaRPr lang="en-US" sz="2400" dirty="0"/>
          </a:p>
          <a:p>
            <a:pPr marL="457200" lvl="1" indent="-342900">
              <a:buFont typeface="Arial" pitchFamily="34" charset="0"/>
              <a:buChar char="•"/>
            </a:pPr>
            <a:r>
              <a:rPr lang="en-US" sz="2400" dirty="0" smtClean="0"/>
              <a:t>Results in national average emission rates of 907 kg/</a:t>
            </a:r>
            <a:r>
              <a:rPr lang="en-US" sz="2400" dirty="0" err="1" smtClean="0"/>
              <a:t>MWh</a:t>
            </a:r>
            <a:r>
              <a:rPr lang="en-US" sz="2400" dirty="0" smtClean="0"/>
              <a:t> for coal plants and 454 kg/</a:t>
            </a:r>
            <a:r>
              <a:rPr lang="en-US" sz="2400" dirty="0" err="1" smtClean="0"/>
              <a:t>MWh</a:t>
            </a:r>
            <a:r>
              <a:rPr lang="en-US" sz="2400" dirty="0" smtClean="0"/>
              <a:t> for gas plants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Methods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AEBFB6-2A67-4503-8A20-28A80A2321D4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8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Emissions Scenarios </a:t>
            </a:r>
            <a:r>
              <a:rPr sz="2200" dirty="0" smtClean="0"/>
              <a:t>(2)</a:t>
            </a:r>
            <a:endParaRPr sz="220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812860"/>
            <a:ext cx="8983676" cy="46597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Segoe UI Semibold" pitchFamily="34" charset="0"/>
              </a:rPr>
              <a:t>Scenario 2</a:t>
            </a:r>
            <a:endParaRPr sz="2800" dirty="0">
              <a:latin typeface="Segoe UI Semibold" pitchFamily="34" charset="0"/>
            </a:endParaRPr>
          </a:p>
          <a:p>
            <a:pPr marL="457200" lvl="1" indent="-342900">
              <a:buFont typeface="Arial" pitchFamily="34" charset="0"/>
              <a:buChar char="•"/>
            </a:pPr>
            <a:r>
              <a:rPr lang="en-US" sz="2400" dirty="0" smtClean="0"/>
              <a:t>Moderate stringency with wide range of compliance options</a:t>
            </a:r>
          </a:p>
          <a:p>
            <a:pPr marL="457200" lvl="1" indent="-342900">
              <a:buFont typeface="Arial" pitchFamily="34" charset="0"/>
              <a:buChar char="•"/>
            </a:pPr>
            <a:r>
              <a:rPr lang="en-US" sz="2400" dirty="0" smtClean="0"/>
              <a:t>Most similar to standards proposed by EPA</a:t>
            </a:r>
            <a:endParaRPr lang="en-US" sz="2400" dirty="0"/>
          </a:p>
          <a:p>
            <a:pPr marL="457200" lvl="1" indent="-342900">
              <a:buFont typeface="Arial" pitchFamily="34" charset="0"/>
              <a:buChar char="•"/>
            </a:pPr>
            <a:r>
              <a:rPr lang="en-US" sz="2400" dirty="0"/>
              <a:t>Results in national average emission rates of </a:t>
            </a:r>
            <a:r>
              <a:rPr lang="en-US" sz="2400" dirty="0" smtClean="0"/>
              <a:t>680 </a:t>
            </a:r>
            <a:r>
              <a:rPr lang="en-US" sz="2400" dirty="0"/>
              <a:t>kg/</a:t>
            </a:r>
            <a:r>
              <a:rPr lang="en-US" sz="2400" dirty="0" err="1"/>
              <a:t>MWh</a:t>
            </a:r>
            <a:r>
              <a:rPr lang="en-US" sz="2400" dirty="0"/>
              <a:t> for coal plants and 454 kg/</a:t>
            </a:r>
            <a:r>
              <a:rPr lang="en-US" sz="2400" dirty="0" err="1"/>
              <a:t>MWh</a:t>
            </a:r>
            <a:r>
              <a:rPr lang="en-US" sz="2400" dirty="0"/>
              <a:t> for gas plants</a:t>
            </a:r>
            <a:endParaRPr lang="en-US" sz="2400" dirty="0" smtClean="0"/>
          </a:p>
          <a:p>
            <a:pPr marL="114300" lvl="1" indent="0">
              <a:buNone/>
            </a:pPr>
            <a:endParaRPr lang="en-US" sz="1200" u="sng" dirty="0" smtClean="0"/>
          </a:p>
          <a:p>
            <a:pPr marL="0" indent="0">
              <a:buNone/>
            </a:pPr>
            <a:r>
              <a:rPr lang="en-US" sz="2800" dirty="0" smtClean="0">
                <a:latin typeface="Segoe UI Semibold" pitchFamily="34" charset="0"/>
              </a:rPr>
              <a:t>Scenario 3</a:t>
            </a:r>
            <a:endParaRPr lang="en-US" sz="2800" dirty="0">
              <a:latin typeface="Segoe UI Semibold" pitchFamily="34" charset="0"/>
            </a:endParaRPr>
          </a:p>
          <a:p>
            <a:pPr marL="457200" lvl="1" indent="-342900">
              <a:buFont typeface="Arial" pitchFamily="34" charset="0"/>
              <a:buChar char="•"/>
            </a:pPr>
            <a:r>
              <a:rPr lang="en-US" sz="2400" dirty="0" smtClean="0"/>
              <a:t>High-stringency alternative</a:t>
            </a:r>
            <a:endParaRPr lang="en-US" sz="2400" dirty="0"/>
          </a:p>
          <a:p>
            <a:pPr marL="457200" lvl="1" indent="-342900">
              <a:buFont typeface="Arial" pitchFamily="34" charset="0"/>
              <a:buChar char="•"/>
            </a:pPr>
            <a:r>
              <a:rPr lang="en-US" sz="2400" dirty="0" smtClean="0"/>
              <a:t>Mimics the impacts of a national tax on CO</a:t>
            </a:r>
            <a:r>
              <a:rPr lang="en-US" sz="2400" baseline="-20000" dirty="0" smtClean="0"/>
              <a:t>2</a:t>
            </a:r>
            <a:r>
              <a:rPr lang="en-US" sz="2400" dirty="0" smtClean="0"/>
              <a:t> emissions</a:t>
            </a:r>
            <a:endParaRPr lang="en-US" sz="2400" dirty="0"/>
          </a:p>
          <a:p>
            <a:pPr marL="457200" lvl="1" indent="-342900">
              <a:buFont typeface="Arial" pitchFamily="34" charset="0"/>
              <a:buChar char="•"/>
            </a:pPr>
            <a:r>
              <a:rPr lang="en-US" sz="2400" dirty="0" smtClean="0"/>
              <a:t>Results in national average emission rates of 544 kg/</a:t>
            </a:r>
            <a:r>
              <a:rPr lang="en-US" sz="2400" dirty="0" err="1" smtClean="0"/>
              <a:t>MWh</a:t>
            </a:r>
            <a:r>
              <a:rPr lang="en-US" sz="2400" dirty="0" smtClean="0"/>
              <a:t> for coal plants and 385 kg/</a:t>
            </a:r>
            <a:r>
              <a:rPr lang="en-US" sz="2400" dirty="0" err="1" smtClean="0"/>
              <a:t>MWh</a:t>
            </a:r>
            <a:r>
              <a:rPr lang="en-US" sz="2400" dirty="0" smtClean="0"/>
              <a:t> for gas plants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Methods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AEBFB6-2A67-4503-8A20-28A80A2321D4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9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Emissions Scenarios </a:t>
            </a:r>
            <a:r>
              <a:rPr sz="2200" dirty="0" smtClean="0"/>
              <a:t>(3)</a:t>
            </a:r>
            <a:endParaRPr sz="22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Methods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343274"/>
            <a:ext cx="4785146" cy="3278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3343273"/>
            <a:ext cx="2290762" cy="3278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75" b="10317"/>
          <a:stretch/>
        </p:blipFill>
        <p:spPr bwMode="auto">
          <a:xfrm>
            <a:off x="3802063" y="1905000"/>
            <a:ext cx="351268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1914525"/>
            <a:ext cx="1838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Changes in CO</a:t>
            </a:r>
            <a:r>
              <a:rPr lang="en-US" baseline="-20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emissions by scenario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038475" y="2276475"/>
            <a:ext cx="590550" cy="276225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oe_BlueGree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A878"/>
      </a:hlink>
      <a:folHlink>
        <a:srgbClr val="F79646"/>
      </a:folHlink>
    </a:clrScheme>
    <a:fontScheme name="STI Custo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Segoe_BlueGreen</Template>
  <TotalTime>475</TotalTime>
  <Words>898</Words>
  <Application>Microsoft Office PowerPoint</Application>
  <PresentationFormat>On-screen Show (4:3)</PresentationFormat>
  <Paragraphs>177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Segoe_BlueGreen</vt:lpstr>
      <vt:lpstr>Modeling the Co-Benefits of Carbon Standards for Existing Power Plants</vt:lpstr>
      <vt:lpstr>Outline</vt:lpstr>
      <vt:lpstr>EPA Clean Power Plan</vt:lpstr>
      <vt:lpstr>Potential Co-Benefits</vt:lpstr>
      <vt:lpstr>Study Objectives</vt:lpstr>
      <vt:lpstr>Overview of Approach</vt:lpstr>
      <vt:lpstr>Emissions Scenarios (1)</vt:lpstr>
      <vt:lpstr>Emissions Scenarios (2)</vt:lpstr>
      <vt:lpstr>Emissions Scenarios (3)</vt:lpstr>
      <vt:lpstr>CMAQ Modeling (1)</vt:lpstr>
      <vt:lpstr>CMAQ Modeling (2)</vt:lpstr>
      <vt:lpstr>BenMAP Modeling</vt:lpstr>
      <vt:lpstr>PM2.5 Co-Benefits (1)</vt:lpstr>
      <vt:lpstr>PM2.5 Co-Benefits (2)</vt:lpstr>
      <vt:lpstr>Ozone Co-Benefits</vt:lpstr>
      <vt:lpstr>Health Co-Benefits (1)</vt:lpstr>
      <vt:lpstr>Health Co-Benefits (2)</vt:lpstr>
      <vt:lpstr>Summary</vt:lpstr>
      <vt:lpstr>Ongoing Work</vt:lpstr>
      <vt:lpstr>Project Website</vt:lpstr>
      <vt:lpstr>Contacts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My Presentation, Sometimes Two Lines</dc:title>
  <dc:creator>Steve Reid</dc:creator>
  <cp:lastModifiedBy>Steve Reid</cp:lastModifiedBy>
  <cp:revision>36</cp:revision>
  <cp:lastPrinted>2014-10-17T19:11:27Z</cp:lastPrinted>
  <dcterms:created xsi:type="dcterms:W3CDTF">2014-10-14T00:16:12Z</dcterms:created>
  <dcterms:modified xsi:type="dcterms:W3CDTF">2014-10-18T21:53:00Z</dcterms:modified>
</cp:coreProperties>
</file>