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6" r:id="rId4"/>
    <p:sldId id="265" r:id="rId5"/>
    <p:sldId id="269" r:id="rId6"/>
    <p:sldId id="259" r:id="rId7"/>
    <p:sldId id="260" r:id="rId8"/>
    <p:sldId id="267" r:id="rId9"/>
    <p:sldId id="264" r:id="rId10"/>
    <p:sldId id="271" r:id="rId11"/>
    <p:sldId id="274" r:id="rId12"/>
    <p:sldId id="261" r:id="rId13"/>
    <p:sldId id="268" r:id="rId14"/>
    <p:sldId id="262" r:id="rId15"/>
    <p:sldId id="270" r:id="rId16"/>
    <p:sldId id="272" r:id="rId17"/>
    <p:sldId id="276" r:id="rId18"/>
    <p:sldId id="275" r:id="rId19"/>
    <p:sldId id="273" r:id="rId20"/>
  </p:sldIdLst>
  <p:sldSz cx="9144000" cy="6858000" type="screen4x3"/>
  <p:notesSz cx="6858000" cy="9236075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9AE00"/>
    <a:srgbClr val="4F5F53"/>
    <a:srgbClr val="000099"/>
    <a:srgbClr val="44B3F3"/>
    <a:srgbClr val="2E9AF3"/>
    <a:srgbClr val="0066FF"/>
    <a:srgbClr val="3E98F3"/>
    <a:srgbClr val="710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7" autoAdjust="0"/>
    <p:restoredTop sz="92779" autoAdjust="0"/>
  </p:normalViewPr>
  <p:slideViewPr>
    <p:cSldViewPr snapToGrid="0" snapToObjects="1">
      <p:cViewPr>
        <p:scale>
          <a:sx n="112" d="100"/>
          <a:sy n="112" d="100"/>
        </p:scale>
        <p:origin x="-132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174" y="-84"/>
      </p:cViewPr>
      <p:guideLst>
        <p:guide orient="horz" pos="290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3ADBAE4D-37D5-C24E-A3D2-BB0F7E0B8544}" type="datetimeFigureOut">
              <a:rPr lang="en-US"/>
              <a:pPr>
                <a:defRPr/>
              </a:pPr>
              <a:t>28/10/14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1931C06A-05CD-BD46-BD48-999F1459C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88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25E4DFB9-AA68-3340-8949-8F5D12DB58F0}" type="datetimeFigureOut">
              <a:rPr lang="en-US"/>
              <a:pPr>
                <a:defRPr/>
              </a:pPr>
              <a:t>28/10/14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083F88C5-295B-E94F-B5F8-1CD89B617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50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F88C5-295B-E94F-B5F8-1CD89B6175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2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530B020E-1F82-0345-9FCB-B492AE019B4A}" type="datetimeFigureOut">
              <a:rPr lang="fr-FR"/>
              <a:pPr>
                <a:defRPr/>
              </a:pPr>
              <a:t>28/10/14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B352AC51-DBD2-7248-8059-6AD4CBF25B0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64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503A7CC5-00AB-2945-9335-1F8C87653621}" type="datetimeFigureOut">
              <a:rPr lang="fr-FR"/>
              <a:pPr>
                <a:defRPr/>
              </a:pPr>
              <a:t>28/10/14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FF28A62D-0DE9-2D47-AC7A-603936D5D60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65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4AFA68CD-E187-8845-90BB-F54DA0F49017}" type="datetimeFigureOut">
              <a:rPr lang="fr-FR"/>
              <a:pPr>
                <a:defRPr/>
              </a:pPr>
              <a:t>28/10/14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984B6909-5FC5-334B-9B05-899B3D5869A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11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85076E05-EBEA-8F43-8195-527DEDACA458}" type="datetimeFigureOut">
              <a:rPr lang="fr-FR"/>
              <a:pPr>
                <a:defRPr/>
              </a:pPr>
              <a:t>28/10/14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DE4C27A6-8588-9146-848F-DD9B0D3D54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493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FC885EFE-9C59-7640-8B35-4BE2151B3F6A}" type="datetimeFigureOut">
              <a:rPr lang="fr-FR"/>
              <a:pPr>
                <a:defRPr/>
              </a:pPr>
              <a:t>28/10/14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54FF2577-4C33-2C40-99FC-F451507A91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663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3CF90D5B-33A6-814A-8A85-5DD7C0107C46}" type="datetimeFigureOut">
              <a:rPr lang="fr-FR"/>
              <a:pPr>
                <a:defRPr/>
              </a:pPr>
              <a:t>28/10/14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F8EB7EB6-0D7B-0546-8D79-D7EF2DA427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117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B6A1E5D0-B7EF-D742-98B7-58B557E47FEC}" type="datetimeFigureOut">
              <a:rPr lang="fr-FR"/>
              <a:pPr>
                <a:defRPr/>
              </a:pPr>
              <a:t>28/10/14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BFA6E712-0BF2-5844-8496-4F95D3FF7DF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636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D63538E4-2CE2-8649-AD25-9215470BBD0A}" type="datetimeFigureOut">
              <a:rPr lang="fr-FR"/>
              <a:pPr>
                <a:defRPr/>
              </a:pPr>
              <a:t>28/10/14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23C0B8BA-91BC-B142-8F83-53568EDC14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700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4343895A-C38E-C446-B820-41F7EB7CAFB2}" type="datetimeFigureOut">
              <a:rPr lang="fr-FR"/>
              <a:pPr>
                <a:defRPr/>
              </a:pPr>
              <a:t>28/10/14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28106E78-8ECE-1348-813E-FC2C23C13E5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98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CC89586D-EFD5-004B-9F17-B3AAF3E94B41}" type="datetimeFigureOut">
              <a:rPr lang="fr-FR"/>
              <a:pPr>
                <a:defRPr/>
              </a:pPr>
              <a:t>28/10/14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3196C6E1-B080-704C-833A-21C5087C39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04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8EEC957B-2DCA-B248-8A7D-205607A5D93C}" type="datetimeFigureOut">
              <a:rPr lang="fr-FR"/>
              <a:pPr>
                <a:defRPr/>
              </a:pPr>
              <a:t>28/10/14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9BDC5CB3-139C-F14B-8410-EFD902BA92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58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18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6616A8F7-0BBF-BC47-94C9-AE3D06095CBD}" type="datetimeFigureOut">
              <a:rPr lang="fr-FR"/>
              <a:pPr>
                <a:defRPr/>
              </a:pPr>
              <a:t>28/10/14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FE1D7F3B-35BA-6244-910C-5AD2E6A3806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23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4EE14197-15D2-7541-8278-79080C9A66F0}" type="datetimeFigureOut">
              <a:rPr lang="fr-FR"/>
              <a:pPr>
                <a:defRPr/>
              </a:pPr>
              <a:t>28/10/14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943445DD-50BA-1C4F-A515-2F6C5606A8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76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727F8BC7-8CDF-454E-890B-5B26103F947D}" type="datetimeFigureOut">
              <a:rPr lang="fr-FR"/>
              <a:pPr>
                <a:defRPr/>
              </a:pPr>
              <a:t>28/10/14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600D059B-2B5E-F947-909C-E415152344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706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7E50079C-6A9E-BB4A-8057-2AC798C00508}" type="datetimeFigureOut">
              <a:rPr lang="fr-FR"/>
              <a:pPr>
                <a:defRPr/>
              </a:pPr>
              <a:t>28/10/14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05059696-68B1-834F-93FA-5716049938C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56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57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C3793C18-51C4-DF4B-9612-E5EE226B59C1}" type="datetimeFigureOut">
              <a:rPr lang="fr-FR"/>
              <a:pPr>
                <a:defRPr/>
              </a:pPr>
              <a:t>28/10/14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54DD80A1-A552-BC42-B21B-C0F0CA581F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15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3BFF879F-1A7E-BB4C-889E-C230A5FA22DE}" type="datetimeFigureOut">
              <a:rPr lang="fr-FR"/>
              <a:pPr>
                <a:defRPr/>
              </a:pPr>
              <a:t>28/10/14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5EBBC3DB-480C-0C4C-ADE1-6458A0A15D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10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005" y="270532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BE42F065-86C4-7546-9CB6-F9D438D014D5}" type="datetimeFigureOut">
              <a:rPr lang="fr-FR"/>
              <a:pPr>
                <a:defRPr/>
              </a:pPr>
              <a:t>28/10/14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6062E6AA-EDC8-D54B-8B6D-245374D93A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68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91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7325" y="32228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39B9EF5C-98AE-9D4B-B034-1B3F82902D02}" type="datetimeFigureOut">
              <a:rPr lang="fr-FR"/>
              <a:pPr>
                <a:defRPr/>
              </a:pPr>
              <a:t>28/10/14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53B87C76-92BF-9545-8BBF-2C880AFD44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93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585919" y="6858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21596F29-C11A-884F-AB0D-776EBB556908}" type="datetimeFigureOut">
              <a:rPr lang="fr-FR"/>
              <a:pPr>
                <a:defRPr/>
              </a:pPr>
              <a:t>28/10/14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23727AF5-2FB5-F940-8D54-8378484A9D7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13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0" y="-2"/>
            <a:ext cx="9144000" cy="8890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4200093" y="6640512"/>
            <a:ext cx="720725" cy="217488"/>
          </a:xfrm>
          <a:prstGeom prst="rect">
            <a:avLst/>
          </a:prstGeom>
          <a:solidFill>
            <a:srgbClr val="69AE00"/>
          </a:solidFill>
          <a:ln>
            <a:noFill/>
          </a:ln>
        </p:spPr>
        <p:txBody>
          <a:bodyPr wrap="none" anchor="ctr"/>
          <a:lstStyle/>
          <a:p>
            <a:r>
              <a:rPr lang="en-US">
                <a:solidFill>
                  <a:srgbClr val="8EB4E3"/>
                </a:solidFill>
                <a:latin typeface="Calibri" charset="0"/>
              </a:rPr>
              <a:t>  </a:t>
            </a:r>
          </a:p>
        </p:txBody>
      </p:sp>
      <p:pic>
        <p:nvPicPr>
          <p:cNvPr id="9" name="Image 8" descr="LOGO CE_Vertical_EN_NEG_quadri_L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41" y="50800"/>
            <a:ext cx="1704416" cy="1189875"/>
          </a:xfrm>
          <a:prstGeom prst="rect">
            <a:avLst/>
          </a:prstGeom>
        </p:spPr>
      </p:pic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4184218" y="1189951"/>
            <a:ext cx="745693" cy="45719"/>
          </a:xfrm>
          <a:prstGeom prst="rect">
            <a:avLst/>
          </a:prstGeom>
          <a:solidFill>
            <a:srgbClr val="69AE00"/>
          </a:solidFill>
          <a:ln>
            <a:noFill/>
          </a:ln>
        </p:spPr>
        <p:txBody>
          <a:bodyPr wrap="none" anchor="ctr"/>
          <a:lstStyle/>
          <a:p>
            <a:r>
              <a:rPr lang="en-US">
                <a:solidFill>
                  <a:srgbClr val="8EB4E3"/>
                </a:solidFill>
                <a:latin typeface="Calibri" charset="0"/>
              </a:rPr>
              <a:t>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2" r:id="rId3"/>
    <p:sldLayoutId id="2147483906" r:id="rId4"/>
    <p:sldLayoutId id="2147483907" r:id="rId5"/>
    <p:sldLayoutId id="2147483908" r:id="rId6"/>
    <p:sldLayoutId id="2147483903" r:id="rId7"/>
    <p:sldLayoutId id="2147483909" r:id="rId8"/>
    <p:sldLayoutId id="2147483910" r:id="rId9"/>
    <p:sldLayoutId id="2147483911" r:id="rId10"/>
    <p:sldLayoutId id="214748391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Box 4"/>
          <p:cNvSpPr txBox="1">
            <a:spLocks noChangeArrowheads="1"/>
          </p:cNvSpPr>
          <p:nvPr userDrawn="1"/>
        </p:nvSpPr>
        <p:spPr bwMode="auto">
          <a:xfrm>
            <a:off x="1708150" y="21002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>
              <a:latin typeface="Calibri" charset="0"/>
            </a:endParaRPr>
          </a:p>
        </p:txBody>
      </p:sp>
      <p:pic>
        <p:nvPicPr>
          <p:cNvPr id="7" name="Image 6" descr="ENV-12-014_GreenWeek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20" y="158112"/>
            <a:ext cx="1476595" cy="136942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-27213"/>
            <a:ext cx="9153071" cy="45719"/>
          </a:xfrm>
          <a:prstGeom prst="rect">
            <a:avLst/>
          </a:prstGeom>
          <a:solidFill>
            <a:srgbClr val="2E9A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/>
              <a:t>AQMEII Phase 1 and 2: A comparative analysis of off line versus on line models for EU air quality application over two year of simulation</a:t>
            </a:r>
            <a:endParaRPr lang="en-US" sz="32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44164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S. Galmarini, I. </a:t>
            </a:r>
            <a:r>
              <a:rPr lang="en-US" dirty="0" err="1" smtClean="0"/>
              <a:t>Kioutsioukis</a:t>
            </a:r>
            <a:endParaRPr lang="en-US" dirty="0" smtClean="0"/>
          </a:p>
          <a:p>
            <a:r>
              <a:rPr lang="en-US" dirty="0" smtClean="0"/>
              <a:t>European Commission, Joint Research </a:t>
            </a:r>
            <a:r>
              <a:rPr lang="en-US" dirty="0" smtClean="0"/>
              <a:t>Center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AKNLDGMTS </a:t>
            </a:r>
            <a:r>
              <a:rPr lang="en-US" dirty="0" smtClean="0"/>
              <a:t>to </a:t>
            </a:r>
            <a:r>
              <a:rPr lang="en-US" dirty="0" smtClean="0"/>
              <a:t>C. </a:t>
            </a:r>
            <a:r>
              <a:rPr lang="en-US" dirty="0" err="1" smtClean="0"/>
              <a:t>Hogrefe</a:t>
            </a:r>
            <a:r>
              <a:rPr lang="en-US" dirty="0" smtClean="0"/>
              <a:t> (US EPA</a:t>
            </a:r>
            <a:r>
              <a:rPr lang="en-US" dirty="0" smtClean="0"/>
              <a:t>) and AQMEII p1 and p2 communities</a:t>
            </a:r>
            <a:endParaRPr lang="en-US" dirty="0" smtClean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429"/>
            <a:ext cx="9906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07"/>
    </mc:Choice>
    <mc:Fallback xmlns="">
      <p:transition spd="slow" advTm="1240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5" y="4193627"/>
            <a:ext cx="15798050" cy="1246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39" y="5439955"/>
            <a:ext cx="9311642" cy="10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434" y="1404638"/>
            <a:ext cx="53478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Not all models in a multi model ensemble are necessarily contributing to the results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Some can be just “</a:t>
            </a:r>
            <a:r>
              <a:rPr lang="en-US" b="1" i="1" dirty="0" smtClean="0"/>
              <a:t>variations on a theme</a:t>
            </a:r>
            <a:r>
              <a:rPr lang="en-US" dirty="0" smtClean="0"/>
              <a:t>” and potentially produce noise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 have to reduce the ensemble to include </a:t>
            </a:r>
            <a:r>
              <a:rPr lang="en-US" dirty="0"/>
              <a:t>only </a:t>
            </a:r>
            <a:r>
              <a:rPr lang="en-US" dirty="0" smtClean="0"/>
              <a:t>the relevant one</a:t>
            </a:r>
            <a:endParaRPr lang="en-US" dirty="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 rot="3574143">
            <a:off x="7442200" y="1965325"/>
            <a:ext cx="84138" cy="214788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8" name="Group 34"/>
          <p:cNvGrpSpPr>
            <a:grpSpLocks/>
          </p:cNvGrpSpPr>
          <p:nvPr/>
        </p:nvGrpSpPr>
        <p:grpSpPr bwMode="auto">
          <a:xfrm>
            <a:off x="5529263" y="2089150"/>
            <a:ext cx="3228975" cy="2344738"/>
            <a:chOff x="5535673" y="2076307"/>
            <a:chExt cx="3229438" cy="2346109"/>
          </a:xfrm>
        </p:grpSpPr>
        <p:cxnSp>
          <p:nvCxnSpPr>
            <p:cNvPr id="19" name="Straight Arrow Connector 7"/>
            <p:cNvCxnSpPr>
              <a:cxnSpLocks noChangeShapeType="1"/>
            </p:cNvCxnSpPr>
            <p:nvPr/>
          </p:nvCxnSpPr>
          <p:spPr bwMode="auto">
            <a:xfrm>
              <a:off x="6181878" y="2076307"/>
              <a:ext cx="0" cy="173297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28"/>
            <p:cNvCxnSpPr>
              <a:cxnSpLocks noChangeShapeType="1"/>
            </p:cNvCxnSpPr>
            <p:nvPr/>
          </p:nvCxnSpPr>
          <p:spPr bwMode="auto">
            <a:xfrm flipH="1">
              <a:off x="6169176" y="3809283"/>
              <a:ext cx="247844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Box 29"/>
            <p:cNvSpPr txBox="1">
              <a:spLocks noChangeArrowheads="1"/>
            </p:cNvSpPr>
            <p:nvPr/>
          </p:nvSpPr>
          <p:spPr bwMode="auto">
            <a:xfrm>
              <a:off x="8250226" y="4083862"/>
              <a:ext cx="5148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charset="0"/>
                  <a:ea typeface="MS PGothic" charset="0"/>
                  <a:cs typeface="MS PGothic" charset="0"/>
                </a:rPr>
                <a:t>m1</a:t>
              </a:r>
            </a:p>
          </p:txBody>
        </p:sp>
        <p:sp>
          <p:nvSpPr>
            <p:cNvPr id="22" name="TextBox 30"/>
            <p:cNvSpPr txBox="1">
              <a:spLocks noChangeArrowheads="1"/>
            </p:cNvSpPr>
            <p:nvPr/>
          </p:nvSpPr>
          <p:spPr bwMode="auto">
            <a:xfrm>
              <a:off x="5535673" y="2242226"/>
              <a:ext cx="5148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charset="0"/>
                  <a:ea typeface="MS PGothic" charset="0"/>
                  <a:cs typeface="MS PGothic" charset="0"/>
                </a:rPr>
                <a:t>m2</a:t>
              </a:r>
            </a:p>
          </p:txBody>
        </p:sp>
      </p:grpSp>
      <p:sp>
        <p:nvSpPr>
          <p:cNvPr id="23" name="Oval 22"/>
          <p:cNvSpPr>
            <a:spLocks noChangeArrowheads="1"/>
          </p:cNvSpPr>
          <p:nvPr/>
        </p:nvSpPr>
        <p:spPr bwMode="auto">
          <a:xfrm rot="3574143">
            <a:off x="7171531" y="1955007"/>
            <a:ext cx="625475" cy="214788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4" name="Straight Arrow Connector 23"/>
          <p:cNvCxnSpPr>
            <a:cxnSpLocks noChangeShapeType="1"/>
            <a:endCxn id="23" idx="2"/>
          </p:cNvCxnSpPr>
          <p:nvPr/>
        </p:nvCxnSpPr>
        <p:spPr bwMode="auto">
          <a:xfrm flipH="1" flipV="1">
            <a:off x="7326313" y="2759075"/>
            <a:ext cx="173037" cy="2778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H="1">
            <a:off x="6181725" y="2349500"/>
            <a:ext cx="2479675" cy="14589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362361" y="225256"/>
            <a:ext cx="30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Ensemble analysis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8835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146384" y="0"/>
            <a:ext cx="9290384" cy="84152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 smtClean="0"/>
              <a:t>Ensembles redundancy # of effective </a:t>
            </a:r>
            <a:r>
              <a:rPr lang="en-US" sz="2400" dirty="0" smtClean="0"/>
              <a:t>models: PM and O3</a:t>
            </a:r>
            <a:endParaRPr lang="en-US" sz="2400" dirty="0"/>
          </a:p>
        </p:txBody>
      </p:sp>
      <p:pic>
        <p:nvPicPr>
          <p:cNvPr id="4102" name="Picture 18" descr="15_ozon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0251"/>
            <a:ext cx="4958742" cy="371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19" descr="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42" y="3585869"/>
            <a:ext cx="4634591" cy="360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2" descr="15_pm10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" y="544332"/>
            <a:ext cx="4878333" cy="313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3" descr="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88" y="544332"/>
            <a:ext cx="4568673" cy="329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404003" y="841521"/>
            <a:ext cx="0" cy="23904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84437" y="3683276"/>
            <a:ext cx="0" cy="2984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20291" y="753634"/>
            <a:ext cx="0" cy="2614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99669" y="3842363"/>
            <a:ext cx="0" cy="28256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13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15_no2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84" y="2088564"/>
            <a:ext cx="4915086" cy="45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1" descr="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32" y="2088564"/>
            <a:ext cx="4833068" cy="45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6384" y="1209346"/>
            <a:ext cx="9290384" cy="87921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 smtClean="0"/>
              <a:t>Ensembles redundancy # of effective models:</a:t>
            </a:r>
          </a:p>
          <a:p>
            <a:r>
              <a:rPr lang="en-US" sz="2400" dirty="0" smtClean="0"/>
              <a:t>NO2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791663" y="2415468"/>
            <a:ext cx="11339" cy="35381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59295" y="2415468"/>
            <a:ext cx="11339" cy="35381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42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5" descr="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46" y="3243491"/>
            <a:ext cx="4478254" cy="361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25_oz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43491"/>
            <a:ext cx="4665747" cy="367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8" descr="25_pm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18" y="1"/>
            <a:ext cx="4751308" cy="314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29" descr="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46" y="0"/>
            <a:ext cx="4540107" cy="324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13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 descr="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66" y="2703850"/>
            <a:ext cx="4993004" cy="41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722889" y="997367"/>
            <a:ext cx="3299001" cy="15411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 smtClean="0"/>
              <a:t>NO2</a:t>
            </a:r>
            <a:endParaRPr lang="en-US" sz="2400" dirty="0"/>
          </a:p>
        </p:txBody>
      </p:sp>
      <p:pic>
        <p:nvPicPr>
          <p:cNvPr id="2" name="Picture 26" descr="25_n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362" y="1262622"/>
            <a:ext cx="4667801" cy="379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86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873196"/>
            <a:ext cx="9290384" cy="15411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b="1" dirty="0" smtClean="0"/>
              <a:t>Conclusions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8902" y="1406188"/>
            <a:ext cx="8806732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Average accuracy improved for P2 for NO2, decreased for PM and remained </a:t>
            </a:r>
          </a:p>
          <a:p>
            <a:r>
              <a:rPr lang="en-US" dirty="0"/>
              <a:t> </a:t>
            </a:r>
            <a:r>
              <a:rPr lang="en-US" dirty="0" smtClean="0"/>
              <a:t>    the same for O3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Same pattern is found for the best deterministic model and in general for most </a:t>
            </a:r>
          </a:p>
          <a:p>
            <a:r>
              <a:rPr lang="en-US" dirty="0"/>
              <a:t>	</a:t>
            </a:r>
            <a:r>
              <a:rPr lang="en-US" dirty="0" smtClean="0"/>
              <a:t>of P2 models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iversity is reduced in P2 for O# and PM and therefore redundancy increase due to the presence of several versions of the same model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Diversity increased for NO2 in P2 which will require deeper investigation on the reason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relative change of accuracy diversity favors the ensemble which is always superior to the best model especially in </a:t>
            </a:r>
            <a:r>
              <a:rPr lang="en-US" b="1" dirty="0" err="1" smtClean="0"/>
              <a:t>spatio</a:t>
            </a:r>
            <a:r>
              <a:rPr lang="en-US" b="1" dirty="0"/>
              <a:t>/</a:t>
            </a:r>
            <a:r>
              <a:rPr lang="en-US" b="1" dirty="0" smtClean="0"/>
              <a:t>temporal performance</a:t>
            </a:r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b="1" dirty="0" smtClean="0"/>
              <a:t>The last conclusion raises the issue of multi-model ensemble design as excellent way to  balance accuracy and diversity so that the best result can be reached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2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26" y="2595177"/>
            <a:ext cx="7087273" cy="426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6982" y="1394848"/>
            <a:ext cx="80759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AQMEII data are available to the community for further investigation and use</a:t>
            </a:r>
          </a:p>
          <a:p>
            <a:endParaRPr lang="en-US" dirty="0"/>
          </a:p>
          <a:p>
            <a:r>
              <a:rPr lang="en-US" dirty="0" smtClean="0"/>
              <a:t>Just submit a 1 page description of your application or investigation purposes</a:t>
            </a:r>
          </a:p>
          <a:p>
            <a:r>
              <a:rPr lang="en-US" dirty="0"/>
              <a:t>a</a:t>
            </a:r>
            <a:r>
              <a:rPr lang="en-US" dirty="0" smtClean="0"/>
              <a:t>nd you will be grated access to the ENSEMBLE 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86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80" y="2283899"/>
            <a:ext cx="5975986" cy="301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84003" y="1199307"/>
            <a:ext cx="7870825" cy="153828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50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Hemispheric Transport of Air Pollution (HTAP)</a:t>
            </a:r>
            <a:r>
              <a:rPr lang="en-GB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Assessing impacts on air quality, human health and ecosystems using a multi model approach</a:t>
            </a:r>
            <a:br>
              <a:rPr lang="en-GB" sz="180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74" y="120714"/>
            <a:ext cx="1736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AQMEII P3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60170" y="5415854"/>
            <a:ext cx="6068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Contact</a:t>
            </a:r>
          </a:p>
          <a:p>
            <a:r>
              <a:rPr lang="en-US" dirty="0" smtClean="0"/>
              <a:t>Stefano Galmarini (JRC) and Christian </a:t>
            </a:r>
            <a:r>
              <a:rPr lang="en-US" dirty="0" err="1" smtClean="0"/>
              <a:t>Hogrefe</a:t>
            </a:r>
            <a:r>
              <a:rPr lang="en-US" dirty="0" smtClean="0"/>
              <a:t> (US-EPA)</a:t>
            </a:r>
          </a:p>
          <a:p>
            <a:r>
              <a:rPr lang="en-US" dirty="0" smtClean="0"/>
              <a:t>Or</a:t>
            </a:r>
          </a:p>
          <a:p>
            <a:r>
              <a:rPr lang="en-US" dirty="0" err="1" smtClean="0"/>
              <a:t>aqmeii@jrc.ec.europa.eu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8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490" y="1561147"/>
            <a:ext cx="8017123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Further </a:t>
            </a:r>
            <a:r>
              <a:rPr lang="en-US" sz="2400" dirty="0" smtClean="0"/>
              <a:t>readings </a:t>
            </a:r>
            <a:r>
              <a:rPr lang="en-US" sz="2400" dirty="0" smtClean="0"/>
              <a:t>on ensemble treatments:</a:t>
            </a:r>
          </a:p>
          <a:p>
            <a:endParaRPr lang="en-US" b="1" i="1" dirty="0" smtClean="0"/>
          </a:p>
          <a:p>
            <a:endParaRPr lang="en-US" b="1" i="1" dirty="0"/>
          </a:p>
          <a:p>
            <a:r>
              <a:rPr lang="en-US" sz="2400" b="1" i="1" dirty="0" smtClean="0"/>
              <a:t>De </a:t>
            </a:r>
            <a:r>
              <a:rPr lang="en-US" sz="2400" b="1" i="1" dirty="0" err="1"/>
              <a:t>praeceptis</a:t>
            </a:r>
            <a:r>
              <a:rPr lang="en-US" sz="2400" b="1" i="1" dirty="0"/>
              <a:t> </a:t>
            </a:r>
            <a:r>
              <a:rPr lang="en-US" sz="2400" b="1" i="1" dirty="0" err="1"/>
              <a:t>ferendis</a:t>
            </a:r>
            <a:r>
              <a:rPr lang="en-US" sz="2400" b="1" dirty="0"/>
              <a:t>: good practice in multi-model ensembles</a:t>
            </a:r>
            <a:endParaRPr lang="en-US" sz="2400" dirty="0"/>
          </a:p>
          <a:p>
            <a:r>
              <a:rPr lang="en-US" dirty="0"/>
              <a:t>I. </a:t>
            </a:r>
            <a:r>
              <a:rPr lang="en-US" dirty="0" err="1"/>
              <a:t>Kioutsioukis</a:t>
            </a:r>
            <a:r>
              <a:rPr lang="en-US" dirty="0"/>
              <a:t> and S. </a:t>
            </a:r>
            <a:r>
              <a:rPr lang="en-US" dirty="0" smtClean="0"/>
              <a:t>Galmarini</a:t>
            </a:r>
          </a:p>
          <a:p>
            <a:r>
              <a:rPr lang="en-US" dirty="0" smtClean="0"/>
              <a:t>ACP, 2014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b="1" i="1" dirty="0" err="1"/>
              <a:t>Pauci</a:t>
            </a:r>
            <a:r>
              <a:rPr lang="en-US" sz="2400" b="1" i="1" dirty="0"/>
              <a:t> ex </a:t>
            </a:r>
            <a:r>
              <a:rPr lang="en-US" sz="2400" b="1" i="1" dirty="0" err="1"/>
              <a:t>tanto</a:t>
            </a:r>
            <a:r>
              <a:rPr lang="en-US" sz="2400" b="1" i="1" dirty="0"/>
              <a:t> </a:t>
            </a:r>
            <a:r>
              <a:rPr lang="en-US" sz="2400" b="1" i="1" dirty="0" err="1"/>
              <a:t>numero</a:t>
            </a:r>
            <a:r>
              <a:rPr lang="en-US" sz="2400" b="1" i="1" dirty="0"/>
              <a:t>: reduce redundancy in multi-</a:t>
            </a:r>
            <a:r>
              <a:rPr lang="en-US" sz="2400" b="1" i="1" dirty="0" smtClean="0"/>
              <a:t>model ensembles</a:t>
            </a:r>
            <a:endParaRPr lang="en-US" sz="2400" b="1" i="1" dirty="0"/>
          </a:p>
          <a:p>
            <a:r>
              <a:rPr lang="en-US" dirty="0" smtClean="0"/>
              <a:t>E</a:t>
            </a:r>
            <a:r>
              <a:rPr lang="en-US" dirty="0"/>
              <a:t>. </a:t>
            </a:r>
            <a:r>
              <a:rPr lang="en-US" dirty="0" err="1" smtClean="0"/>
              <a:t>Solazzo</a:t>
            </a:r>
            <a:r>
              <a:rPr lang="en-US" dirty="0" smtClean="0"/>
              <a:t>, </a:t>
            </a:r>
            <a:r>
              <a:rPr lang="en-US" dirty="0"/>
              <a:t>A. </a:t>
            </a:r>
            <a:r>
              <a:rPr lang="en-US" dirty="0" err="1" smtClean="0"/>
              <a:t>Riccio</a:t>
            </a:r>
            <a:r>
              <a:rPr lang="en-US" dirty="0" smtClean="0"/>
              <a:t>, </a:t>
            </a:r>
            <a:r>
              <a:rPr lang="en-US" dirty="0"/>
              <a:t>I. </a:t>
            </a:r>
            <a:r>
              <a:rPr lang="en-US" dirty="0" err="1" smtClean="0"/>
              <a:t>Kioutsioukis</a:t>
            </a:r>
            <a:r>
              <a:rPr lang="en-US" dirty="0" smtClean="0"/>
              <a:t>, </a:t>
            </a:r>
            <a:r>
              <a:rPr lang="en-US" dirty="0"/>
              <a:t>and S. </a:t>
            </a:r>
            <a:r>
              <a:rPr lang="en-US" dirty="0" smtClean="0"/>
              <a:t>Galmarini</a:t>
            </a:r>
            <a:endParaRPr lang="en-US" dirty="0"/>
          </a:p>
          <a:p>
            <a:r>
              <a:rPr lang="en-US" dirty="0" smtClean="0"/>
              <a:t>ACP, 2013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9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849" y="1376873"/>
            <a:ext cx="8229600" cy="792205"/>
          </a:xfrm>
        </p:spPr>
        <p:txBody>
          <a:bodyPr/>
          <a:lstStyle/>
          <a:p>
            <a:r>
              <a:rPr lang="en-US" sz="2400" b="1" dirty="0" smtClean="0"/>
              <a:t>AQMEII</a:t>
            </a:r>
            <a:br>
              <a:rPr lang="en-US" sz="2400" b="1" dirty="0" smtClean="0"/>
            </a:br>
            <a:r>
              <a:rPr lang="en-US" sz="2400" b="1" dirty="0" smtClean="0"/>
              <a:t>Air </a:t>
            </a:r>
            <a:r>
              <a:rPr lang="en-US" sz="2400" b="1" dirty="0" smtClean="0"/>
              <a:t>Quality Model Evaluation International Initiative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34" y="2365265"/>
            <a:ext cx="4094539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Phase 1 (</a:t>
            </a:r>
            <a:r>
              <a:rPr lang="en-US" sz="2400" b="1" dirty="0" smtClean="0"/>
              <a:t>P1)</a:t>
            </a:r>
            <a:endParaRPr lang="en-US" sz="2400" b="1" dirty="0" smtClean="0"/>
          </a:p>
          <a:p>
            <a:r>
              <a:rPr lang="en-US" sz="2400" dirty="0" smtClean="0"/>
              <a:t>RS models</a:t>
            </a:r>
          </a:p>
          <a:p>
            <a:r>
              <a:rPr lang="en-US" sz="2400" dirty="0" smtClean="0"/>
              <a:t>2006</a:t>
            </a:r>
          </a:p>
          <a:p>
            <a:r>
              <a:rPr lang="en-US" sz="2400" dirty="0" smtClean="0"/>
              <a:t>EU and NA</a:t>
            </a:r>
          </a:p>
          <a:p>
            <a:r>
              <a:rPr lang="en-US" sz="2400" dirty="0" smtClean="0"/>
              <a:t>ECMWF </a:t>
            </a:r>
            <a:r>
              <a:rPr lang="en-US" sz="2400" dirty="0" smtClean="0"/>
              <a:t>BC =&gt; GEMS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Focus of this talk: O3, </a:t>
            </a:r>
            <a:r>
              <a:rPr lang="en-US" sz="2400" dirty="0" smtClean="0">
                <a:solidFill>
                  <a:srgbClr val="FF0000"/>
                </a:solidFill>
              </a:rPr>
              <a:t>NO2 (JJA), PM10 (DJF) in EU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10-13 models </a:t>
            </a:r>
            <a:r>
              <a:rPr lang="en-US" sz="2400" dirty="0" err="1" smtClean="0"/>
              <a:t>dep</a:t>
            </a:r>
            <a:r>
              <a:rPr lang="en-US" sz="2400" dirty="0" smtClean="0"/>
              <a:t> on species (for EU)</a:t>
            </a:r>
          </a:p>
          <a:p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02649" y="2404110"/>
            <a:ext cx="4182534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Phase 2 (P2)</a:t>
            </a:r>
            <a:endParaRPr lang="en-US" sz="2400" b="1" dirty="0" smtClean="0"/>
          </a:p>
          <a:p>
            <a:r>
              <a:rPr lang="en-US" sz="2400" dirty="0" smtClean="0"/>
              <a:t>On line coupled RS models</a:t>
            </a:r>
          </a:p>
          <a:p>
            <a:r>
              <a:rPr lang="en-US" sz="2400" dirty="0" smtClean="0"/>
              <a:t>2010</a:t>
            </a:r>
          </a:p>
          <a:p>
            <a:r>
              <a:rPr lang="en-US" sz="2400" dirty="0" smtClean="0"/>
              <a:t>EU and NA</a:t>
            </a:r>
          </a:p>
          <a:p>
            <a:r>
              <a:rPr lang="en-US" sz="2400" dirty="0" smtClean="0"/>
              <a:t>ECMWF </a:t>
            </a:r>
            <a:r>
              <a:rPr lang="en-US" sz="2400" dirty="0" smtClean="0"/>
              <a:t>BC =&gt; MACC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Focus of this talk: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O3, NO2 (JJA), PM10 (DJF</a:t>
            </a:r>
            <a:r>
              <a:rPr lang="en-US" sz="2400" dirty="0" smtClean="0">
                <a:solidFill>
                  <a:srgbClr val="FF0000"/>
                </a:solidFill>
              </a:rPr>
              <a:t>) in EU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14 models for all species (EU</a:t>
            </a:r>
            <a:r>
              <a:rPr lang="en-US" sz="2400" dirty="0" smtClean="0"/>
              <a:t>)</a:t>
            </a:r>
          </a:p>
          <a:p>
            <a:pPr marL="457200" lvl="1" indent="0">
              <a:buNone/>
            </a:pPr>
            <a:r>
              <a:rPr lang="en-US" sz="2000" dirty="0" smtClean="0"/>
              <a:t>Predominance of </a:t>
            </a:r>
            <a:r>
              <a:rPr lang="en-US" sz="2000" dirty="0" err="1" smtClean="0"/>
              <a:t>wrf-chem</a:t>
            </a:r>
            <a:r>
              <a:rPr lang="en-US" sz="2000" dirty="0" smtClean="0"/>
              <a:t> versions</a:t>
            </a:r>
            <a:endParaRPr lang="en-US" sz="2000" dirty="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2800" cy="139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0"/>
            <a:ext cx="2082800" cy="139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07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363"/>
            <a:ext cx="8229600" cy="552240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Comparison of P1 and </a:t>
            </a:r>
            <a:r>
              <a:rPr lang="en-US" b="1" dirty="0" smtClean="0"/>
              <a:t>P2 on EU only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Analysis of changes in measurements from 2006 </a:t>
            </a:r>
            <a:r>
              <a:rPr lang="en-US" dirty="0" smtClean="0"/>
              <a:t>2010</a:t>
            </a:r>
          </a:p>
          <a:p>
            <a:endParaRPr lang="en-US" dirty="0" smtClean="0"/>
          </a:p>
          <a:p>
            <a:r>
              <a:rPr lang="en-US" dirty="0" smtClean="0"/>
              <a:t>Analysis of individual model behavior versus </a:t>
            </a:r>
            <a:r>
              <a:rPr lang="en-US" dirty="0" smtClean="0"/>
              <a:t>measurement – Operational eva</a:t>
            </a:r>
            <a:r>
              <a:rPr lang="en-US" dirty="0" smtClean="0"/>
              <a:t>luation</a:t>
            </a:r>
          </a:p>
          <a:p>
            <a:endParaRPr lang="en-US" dirty="0" smtClean="0"/>
          </a:p>
          <a:p>
            <a:r>
              <a:rPr lang="en-US" dirty="0" smtClean="0"/>
              <a:t>Ensemble analysis – Probabilistic </a:t>
            </a:r>
            <a:r>
              <a:rPr lang="en-US" dirty="0" err="1" smtClean="0"/>
              <a:t>eval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Reduced </a:t>
            </a:r>
            <a:r>
              <a:rPr lang="en-US" dirty="0" smtClean="0"/>
              <a:t>ensemble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2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9266" y="1273527"/>
            <a:ext cx="3033101" cy="1143000"/>
          </a:xfrm>
        </p:spPr>
        <p:txBody>
          <a:bodyPr/>
          <a:lstStyle/>
          <a:p>
            <a:r>
              <a:rPr lang="en-US" b="1" dirty="0" smtClean="0"/>
              <a:t>2015</a:t>
            </a:r>
            <a:r>
              <a:rPr lang="en-US" dirty="0" smtClean="0"/>
              <a:t>: P2 SI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31991"/>
            <a:ext cx="2822258" cy="374636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973" y="1273527"/>
            <a:ext cx="327425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 smtClean="0"/>
              <a:t>2012</a:t>
            </a:r>
            <a:r>
              <a:rPr lang="en-US" dirty="0" smtClean="0"/>
              <a:t>: P1 SI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43" y="2631991"/>
            <a:ext cx="2822258" cy="374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1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31" y="1886767"/>
            <a:ext cx="5756910" cy="43173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045246"/>
            <a:ext cx="9290384" cy="84152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 smtClean="0"/>
              <a:t>Monitoring data cumulative behavior in 2006 and 2010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934854" y="2381447"/>
            <a:ext cx="532963" cy="0"/>
          </a:xfrm>
          <a:prstGeom prst="straightConnector1">
            <a:avLst/>
          </a:prstGeom>
          <a:ln>
            <a:solidFill>
              <a:srgbClr val="073779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862592" y="2630932"/>
            <a:ext cx="430907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77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146384" y="0"/>
            <a:ext cx="9290384" cy="84152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 smtClean="0"/>
              <a:t>PM10 and O3 models </a:t>
            </a:r>
            <a:r>
              <a:rPr lang="en-US" sz="2400" dirty="0" err="1" smtClean="0"/>
              <a:t>vs</a:t>
            </a:r>
            <a:r>
              <a:rPr lang="en-US" sz="2400" dirty="0" smtClean="0"/>
              <a:t> monitoring</a:t>
            </a:r>
            <a:endParaRPr lang="en-US" sz="2400" dirty="0"/>
          </a:p>
        </p:txBody>
      </p:sp>
      <p:pic>
        <p:nvPicPr>
          <p:cNvPr id="3074" name="Picture 16" descr="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239" y="369870"/>
            <a:ext cx="4938824" cy="37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7" descr="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33" y="369870"/>
            <a:ext cx="4835601" cy="362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13" descr="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17" y="3770838"/>
            <a:ext cx="4655241" cy="34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12" descr="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84" y="3770838"/>
            <a:ext cx="4715317" cy="353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3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689" y="2234369"/>
            <a:ext cx="4845563" cy="363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4" descr="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84" y="2157319"/>
            <a:ext cx="4948296" cy="37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6384" y="641108"/>
            <a:ext cx="9290384" cy="84152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 smtClean="0"/>
              <a:t>NO2 models </a:t>
            </a:r>
            <a:r>
              <a:rPr lang="en-US" sz="2400" dirty="0" err="1" smtClean="0"/>
              <a:t>vs</a:t>
            </a:r>
            <a:r>
              <a:rPr lang="en-US" sz="2400" dirty="0" smtClean="0"/>
              <a:t> monitoring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079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1987" r="10596" b="7726"/>
          <a:stretch>
            <a:fillRect/>
          </a:stretch>
        </p:blipFill>
        <p:spPr bwMode="auto">
          <a:xfrm>
            <a:off x="-79378" y="0"/>
            <a:ext cx="4776608" cy="3470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t="2495" r="11319" b="8377"/>
          <a:stretch>
            <a:fillRect/>
          </a:stretch>
        </p:blipFill>
        <p:spPr bwMode="auto">
          <a:xfrm>
            <a:off x="4871578" y="1111"/>
            <a:ext cx="4272422" cy="3429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2892237" y="394797"/>
            <a:ext cx="812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PM (I)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572758" y="210131"/>
            <a:ext cx="877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PM (II)</a:t>
            </a:r>
            <a:endParaRPr lang="en-US" dirty="0"/>
          </a:p>
        </p:txBody>
      </p:sp>
      <p:pic>
        <p:nvPicPr>
          <p:cNvPr id="19" name="Picture 18" descr="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1546" r="10431" b="8168"/>
          <a:stretch>
            <a:fillRect/>
          </a:stretch>
        </p:blipFill>
        <p:spPr bwMode="auto">
          <a:xfrm>
            <a:off x="0" y="3470107"/>
            <a:ext cx="4626572" cy="340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2495" r="11620" b="8777"/>
          <a:stretch>
            <a:fillRect/>
          </a:stretch>
        </p:blipFill>
        <p:spPr bwMode="auto">
          <a:xfrm>
            <a:off x="4492621" y="3470107"/>
            <a:ext cx="4454351" cy="336787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759767" y="4026811"/>
            <a:ext cx="774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O3 (I)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153393" y="4026811"/>
            <a:ext cx="838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O3 (II)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6" t="1765" r="10927" b="7506"/>
          <a:stretch>
            <a:fillRect/>
          </a:stretch>
        </p:blipFill>
        <p:spPr bwMode="auto">
          <a:xfrm>
            <a:off x="-20577" y="814297"/>
            <a:ext cx="4626572" cy="3312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1701" r="10391" b="7483"/>
          <a:stretch>
            <a:fillRect/>
          </a:stretch>
        </p:blipFill>
        <p:spPr bwMode="auto">
          <a:xfrm>
            <a:off x="4626572" y="3662891"/>
            <a:ext cx="4517428" cy="319510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2805095" y="1116347"/>
            <a:ext cx="890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No2 (I)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495550" y="4126760"/>
            <a:ext cx="954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No2 (II)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7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31853</TotalTime>
  <Words>412</Words>
  <Application>Microsoft Macintosh PowerPoint</Application>
  <PresentationFormat>On-screen Show (4:3)</PresentationFormat>
  <Paragraphs>93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Thème Office</vt:lpstr>
      <vt:lpstr>Conception personnalisée</vt:lpstr>
      <vt:lpstr>AQMEII Phase 1 and 2: A comparative analysis of off line versus on line models for EU air quality application over two year of simulation</vt:lpstr>
      <vt:lpstr>AQMEII Air Quality Model Evaluation International Initiative</vt:lpstr>
      <vt:lpstr>PowerPoint Presentation</vt:lpstr>
      <vt:lpstr>2015: P2 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Stefano Galmarini</cp:lastModifiedBy>
  <cp:revision>271</cp:revision>
  <cp:lastPrinted>2013-05-30T12:27:14Z</cp:lastPrinted>
  <dcterms:created xsi:type="dcterms:W3CDTF">2012-02-14T10:35:03Z</dcterms:created>
  <dcterms:modified xsi:type="dcterms:W3CDTF">2014-10-28T17:42:10Z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-963022961</vt:i4>
  </property>
  <property fmtid="{D5CDD505-2E9C-101B-9397-08002B2CF9AE}" pid="3" name="_NewReviewCycle">
    <vt:lpwstr/>
  </property>
  <property fmtid="{D5CDD505-2E9C-101B-9397-08002B2CF9AE}" pid="4" name="_EmailSubject">
    <vt:lpwstr>Rép. : FW: Videos at Green Week? + preparation presentations session 2.1+ introduction-overview and questions-answers for the round table</vt:lpwstr>
  </property>
  <property fmtid="{D5CDD505-2E9C-101B-9397-08002B2CF9AE}" pid="5" name="_AuthorEmail">
    <vt:lpwstr>Anke.Luekewille@eea.europa.eu</vt:lpwstr>
  </property>
  <property fmtid="{D5CDD505-2E9C-101B-9397-08002B2CF9AE}" pid="6" name="_AuthorEmailDisplayName">
    <vt:lpwstr>Anke Lükewille</vt:lpwstr>
  </property>
</Properties>
</file>