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sldIdLst>
    <p:sldId id="283" r:id="rId2"/>
    <p:sldId id="359" r:id="rId3"/>
    <p:sldId id="461" r:id="rId4"/>
    <p:sldId id="389" r:id="rId5"/>
    <p:sldId id="409" r:id="rId6"/>
    <p:sldId id="465" r:id="rId7"/>
    <p:sldId id="469" r:id="rId8"/>
    <p:sldId id="466" r:id="rId9"/>
    <p:sldId id="467" r:id="rId10"/>
    <p:sldId id="468" r:id="rId11"/>
    <p:sldId id="470" r:id="rId12"/>
    <p:sldId id="472" r:id="rId13"/>
    <p:sldId id="473" r:id="rId14"/>
    <p:sldId id="474" r:id="rId15"/>
    <p:sldId id="463" r:id="rId16"/>
    <p:sldId id="426" r:id="rId17"/>
    <p:sldId id="476" r:id="rId18"/>
    <p:sldId id="475" r:id="rId19"/>
    <p:sldId id="477" r:id="rId20"/>
    <p:sldId id="478" r:id="rId21"/>
    <p:sldId id="479" r:id="rId22"/>
    <p:sldId id="480" r:id="rId23"/>
    <p:sldId id="481" r:id="rId24"/>
    <p:sldId id="482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2"/>
    <a:srgbClr val="CC3300"/>
    <a:srgbClr val="00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5853" autoAdjust="0"/>
  </p:normalViewPr>
  <p:slideViewPr>
    <p:cSldViewPr>
      <p:cViewPr varScale="1">
        <p:scale>
          <a:sx n="66" d="100"/>
          <a:sy n="66" d="100"/>
        </p:scale>
        <p:origin x="-124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3C5D6D-240F-426E-98E4-1000F27FB7A3}" type="datetimeFigureOut">
              <a:rPr lang="en-US"/>
              <a:pPr>
                <a:defRPr/>
              </a:pPr>
              <a:t>10/29/2014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380162-8C8D-4E91-B355-3F805FD89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9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0067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z-Latn-AZ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48650" y="6562725"/>
            <a:ext cx="677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E2F79221-024A-4F5E-BB0D-35DE3E028E34}" type="slidenum">
              <a:rPr lang="en-US" sz="1000" smtClean="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13" y="6540500"/>
            <a:ext cx="9413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+mn-ea"/>
                <a:cs typeface="+mn-cs"/>
              </a:rPr>
              <a:t>icfi.com</a:t>
            </a:r>
            <a:r>
              <a:rPr lang="en-US" sz="13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|</a:t>
            </a:r>
            <a:endParaRPr lang="en-US" sz="1200" kern="1000" spc="-7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14" descr="ICFnewtagline_reverse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6646863"/>
            <a:ext cx="19494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0067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z-Latn-AZ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8248650" y="6562725"/>
            <a:ext cx="677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6B4E7AAB-37B9-4EB3-B011-A9968D66FE86}" type="slidenum">
              <a:rPr lang="en-US" sz="1000" smtClean="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77813" y="6540500"/>
            <a:ext cx="9413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+mn-ea"/>
                <a:cs typeface="+mn-cs"/>
              </a:rPr>
              <a:t>icfi.com</a:t>
            </a:r>
            <a:r>
              <a:rPr lang="en-US" sz="13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|</a:t>
            </a:r>
            <a:endParaRPr lang="en-US" sz="1200" kern="1000" spc="-7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9" name="Picture 14" descr="ICFnewtagline_reverse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6646863"/>
            <a:ext cx="19494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10175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6"/>
          <p:cNvCxnSpPr>
            <a:cxnSpLocks noChangeShapeType="1"/>
          </p:cNvCxnSpPr>
          <p:nvPr userDrawn="1"/>
        </p:nvCxnSpPr>
        <p:spPr bwMode="auto">
          <a:xfrm>
            <a:off x="533400" y="1524000"/>
            <a:ext cx="7848600" cy="0"/>
          </a:xfrm>
          <a:prstGeom prst="line">
            <a:avLst/>
          </a:prstGeom>
          <a:noFill/>
          <a:ln w="19050" cap="rnd" cmpd="dbl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7" name="Picture 3" descr="C:\Users\02643\AppData\Local\Microsoft\Windows\Temporary Internet Files\Content.IE5\9CA1Z8DS\MP900442416[1].jpg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18" y="377952"/>
            <a:ext cx="1069848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2643\AppData\Local\Microsoft\Windows\Temporary Internet Files\Content.IE5\OWPESW69\MP900448679[1].jpg"/>
          <p:cNvPicPr preferRelativeResize="0"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52" y="377952"/>
            <a:ext cx="1069848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2643\AppData\Local\Microsoft\Windows\Temporary Internet Files\Content.IE5\9D4TTXZY\MP900400818[1].jpg"/>
          <p:cNvPicPr preferRelativeResize="0"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127"/>
            <a:ext cx="1069848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701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0067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z-Latn-AZ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48650" y="6562725"/>
            <a:ext cx="677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CA689CE9-B604-406C-AE57-9CA2052AA032}" type="slidenum">
              <a:rPr lang="en-US" sz="1000" smtClean="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762000"/>
            <a:ext cx="7467600" cy="0"/>
          </a:xfrm>
          <a:prstGeom prst="line">
            <a:avLst/>
          </a:prstGeom>
          <a:noFill/>
          <a:ln w="19050" cap="rnd" cmpd="dbl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086"/>
          </a:xfrm>
        </p:spPr>
        <p:txBody>
          <a:bodyPr>
            <a:noAutofit/>
          </a:bodyPr>
          <a:lstStyle>
            <a:lvl1pPr>
              <a:defRPr sz="3200" b="0">
                <a:solidFill>
                  <a:srgbClr val="007AC2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878889"/>
            <a:ext cx="8229600" cy="4912312"/>
          </a:xfrm>
        </p:spPr>
        <p:txBody>
          <a:bodyPr/>
          <a:lstStyle>
            <a:lvl1pPr marL="198438" indent="-198438">
              <a:lnSpc>
                <a:spcPct val="150000"/>
              </a:lnSpc>
              <a:spcBef>
                <a:spcPts val="800"/>
              </a:spcBef>
              <a:buClr>
                <a:srgbClr val="007AC2"/>
              </a:buClr>
              <a:buFont typeface="Wingdings" pitchFamily="2" charset="2"/>
              <a:buChar char="§"/>
              <a:defRPr sz="2800">
                <a:latin typeface="+mn-lt"/>
              </a:defRPr>
            </a:lvl1pPr>
            <a:lvl2pPr>
              <a:buClr>
                <a:srgbClr val="007AC2"/>
              </a:buClr>
              <a:buFont typeface="Arial Narrow" pitchFamily="34" charset="0"/>
              <a:buChar char="–"/>
              <a:defRPr sz="2400" baseline="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err="1" smtClean="0"/>
              <a:t>ss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936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79563"/>
            <a:ext cx="79248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377825"/>
            <a:ext cx="76279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0067AB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0067AB"/>
          </a:solidFill>
          <a:latin typeface="Arial" pitchFamily="-106" charset="0"/>
          <a:ea typeface="Geneva" pitchFamily="-65" charset="-128"/>
          <a:cs typeface="Geneva" pitchFamily="-65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0067AB"/>
          </a:solidFill>
          <a:latin typeface="Arial" pitchFamily="-106" charset="0"/>
          <a:ea typeface="Geneva" pitchFamily="-65" charset="-128"/>
          <a:cs typeface="Geneva" pitchFamily="-65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0067AB"/>
          </a:solidFill>
          <a:latin typeface="Arial" pitchFamily="-106" charset="0"/>
          <a:ea typeface="Geneva" pitchFamily="-65" charset="-128"/>
          <a:cs typeface="Geneva" pitchFamily="-65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0067AB"/>
          </a:solidFill>
          <a:latin typeface="Arial" pitchFamily="-106" charset="0"/>
          <a:ea typeface="Geneva" pitchFamily="-65" charset="-128"/>
          <a:cs typeface="Geneva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8C1"/>
          </a:solidFill>
          <a:latin typeface="Arial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8C1"/>
          </a:solidFill>
          <a:latin typeface="Arial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8C1"/>
          </a:solidFill>
          <a:latin typeface="Arial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8C1"/>
          </a:solidFill>
          <a:latin typeface="Arial" pitchFamily="-106" charset="0"/>
        </a:defRPr>
      </a:lvl9pPr>
    </p:titleStyle>
    <p:bodyStyle>
      <a:lvl1pPr marL="198438" indent="-198438" algn="l" rtl="0" eaLnBrk="0" fontAlgn="base" hangingPunct="0">
        <a:lnSpc>
          <a:spcPct val="95000"/>
        </a:lnSpc>
        <a:spcBef>
          <a:spcPct val="120000"/>
        </a:spcBef>
        <a:spcAft>
          <a:spcPct val="0"/>
        </a:spcAft>
        <a:buClr>
          <a:srgbClr val="16589C"/>
        </a:buClr>
        <a:buFont typeface="Wingdings" pitchFamily="2" charset="2"/>
        <a:buChar char="§"/>
        <a:defRPr sz="2000">
          <a:solidFill>
            <a:srgbClr val="000000"/>
          </a:solidFill>
          <a:latin typeface="Arial" pitchFamily="34" charset="0"/>
          <a:ea typeface="+mn-ea"/>
          <a:cs typeface="+mn-cs"/>
        </a:defRPr>
      </a:lvl1pPr>
      <a:lvl2pPr marL="519113" indent="-168275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16589C"/>
        </a:buClr>
        <a:buFont typeface="Arial" pitchFamily="34" charset="0"/>
        <a:buChar char="–"/>
        <a:defRPr sz="17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860425" indent="-150813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16589C"/>
        </a:buClr>
        <a:buChar char="•"/>
        <a:defRPr sz="1600">
          <a:solidFill>
            <a:srgbClr val="000000"/>
          </a:solidFill>
          <a:latin typeface="Arial" pitchFamily="34" charset="0"/>
          <a:ea typeface="MS PGothic" pitchFamily="34" charset="-128"/>
          <a:cs typeface="+mn-cs"/>
        </a:defRPr>
      </a:lvl3pPr>
      <a:lvl4pPr marL="1203325" indent="-168275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rgbClr val="16589C"/>
        </a:buClr>
        <a:buChar char="–"/>
        <a:defRPr sz="1400">
          <a:solidFill>
            <a:srgbClr val="000000"/>
          </a:solidFill>
          <a:latin typeface="Arial" pitchFamily="34" charset="0"/>
          <a:ea typeface="MS PGothic" pitchFamily="34" charset="-128"/>
          <a:cs typeface="+mn-cs"/>
        </a:defRPr>
      </a:lvl4pPr>
      <a:lvl5pPr marL="1485900" indent="-1143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rgbClr val="16589C"/>
        </a:buClr>
        <a:buChar char="»"/>
        <a:defRPr sz="1200">
          <a:solidFill>
            <a:srgbClr val="000000"/>
          </a:solidFill>
          <a:latin typeface="Arial" pitchFamily="34" charset="0"/>
          <a:ea typeface="MS PGothic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C1"/>
        </a:buClr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C1"/>
        </a:buClr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C1"/>
        </a:buClr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C1"/>
        </a:buClr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600" y="1676400"/>
            <a:ext cx="85344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HIGH-RESOLUTION AIR QUALITY MODELING OF NEW YORK CITY TO ASSESS THE EFFECTS OF CHANGES IN FUELS FOR BOILERS AND POWER GENERATION</a:t>
            </a:r>
            <a:endParaRPr lang="en-US" sz="1200" b="1" dirty="0"/>
          </a:p>
          <a:p>
            <a:pPr algn="ctr"/>
            <a:endParaRPr lang="en-US" b="1" dirty="0" smtClean="0"/>
          </a:p>
          <a:p>
            <a:pPr algn="ctr"/>
            <a:r>
              <a:rPr lang="en-US" sz="2400" dirty="0"/>
              <a:t>13</a:t>
            </a:r>
            <a:r>
              <a:rPr lang="en-US" sz="2400" baseline="30000" dirty="0"/>
              <a:t>th</a:t>
            </a:r>
            <a:r>
              <a:rPr lang="en-US" sz="2400" dirty="0"/>
              <a:t> Annual CMAS Conference</a:t>
            </a:r>
          </a:p>
          <a:p>
            <a:pPr algn="ctr"/>
            <a:r>
              <a:rPr lang="en-US" sz="2400" dirty="0"/>
              <a:t>Chapel Hill, NC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29 October 2014</a:t>
            </a:r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Presented by: </a:t>
            </a:r>
            <a:r>
              <a:rPr lang="en-US" sz="2400" dirty="0"/>
              <a:t>Sharon </a:t>
            </a:r>
            <a:r>
              <a:rPr lang="en-US" sz="2400" dirty="0" smtClean="0"/>
              <a:t>Douglas, ICF International</a:t>
            </a:r>
            <a:endParaRPr lang="en-US" sz="2400" dirty="0"/>
          </a:p>
          <a:p>
            <a:pPr algn="ctr"/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WRF vs. </a:t>
            </a:r>
            <a:r>
              <a:rPr lang="en-US" sz="3600" dirty="0" err="1" smtClean="0"/>
              <a:t>Obs</a:t>
            </a:r>
            <a:r>
              <a:rPr lang="en-US" sz="3600" dirty="0" smtClean="0"/>
              <a:t> Wind Direction Frequency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22473"/>
            <a:ext cx="90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5-km grid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97438"/>
            <a:ext cx="87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1-km grid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0" y="762000"/>
            <a:ext cx="777432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20" y="3581400"/>
            <a:ext cx="777432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908348"/>
            <a:ext cx="18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Teterboro</a:t>
            </a:r>
            <a:r>
              <a:rPr lang="en-US" dirty="0" smtClean="0"/>
              <a:t> Airport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3728106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JFK Airport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0" y="1238664"/>
            <a:ext cx="777432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WRF vs. </a:t>
            </a:r>
            <a:r>
              <a:rPr lang="en-US" sz="3600" dirty="0" err="1" smtClean="0"/>
              <a:t>Obs</a:t>
            </a:r>
            <a:r>
              <a:rPr lang="en-US" sz="3600" dirty="0" smtClean="0"/>
              <a:t> Wind Direction Frequency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40290"/>
            <a:ext cx="90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1-km grid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137095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Park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213358"/>
            <a:ext cx="7766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Although WRF accounts </a:t>
            </a:r>
            <a:r>
              <a:rPr lang="en-US" sz="2400" dirty="0"/>
              <a:t>for </a:t>
            </a:r>
            <a:r>
              <a:rPr lang="en-US" sz="2400" dirty="0" smtClean="0"/>
              <a:t>increased </a:t>
            </a:r>
            <a:r>
              <a:rPr lang="en-US" sz="2400" dirty="0"/>
              <a:t>roughness length and adjusts other land-use parameters over the urban </a:t>
            </a:r>
            <a:r>
              <a:rPr lang="en-US" sz="2400" dirty="0" smtClean="0"/>
              <a:t>area (applied </a:t>
            </a:r>
            <a:r>
              <a:rPr lang="en-US" sz="2400" dirty="0"/>
              <a:t>on a grid-cell by grid-cell </a:t>
            </a:r>
            <a:r>
              <a:rPr lang="en-US" sz="2400" dirty="0" smtClean="0"/>
              <a:t>basis) 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2400" dirty="0" smtClean="0"/>
              <a:t>NYC </a:t>
            </a:r>
            <a:r>
              <a:rPr lang="en-US" sz="2400" dirty="0"/>
              <a:t>skyline and its effects on the wind patterns are not fully resolved by </a:t>
            </a:r>
            <a:r>
              <a:rPr lang="en-US" sz="2400" dirty="0" smtClean="0"/>
              <a:t>WRF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696200" y="5181600"/>
            <a:ext cx="304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22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Emission Inputs</a:t>
            </a:r>
            <a:endParaRPr lang="en-US" sz="36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79475"/>
            <a:ext cx="8382000" cy="49117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Emissions were prepared using the 2008 NEI supplemented by local permit data</a:t>
            </a:r>
          </a:p>
          <a:p>
            <a:pPr indent="-347472"/>
            <a:r>
              <a:rPr lang="en-US" dirty="0" smtClean="0"/>
              <a:t>Permit </a:t>
            </a:r>
            <a:r>
              <a:rPr lang="en-US" dirty="0"/>
              <a:t>data provided </a:t>
            </a:r>
            <a:endParaRPr lang="en-US" dirty="0" smtClean="0"/>
          </a:p>
          <a:p>
            <a:pPr lvl="1">
              <a:spcBef>
                <a:spcPts val="400"/>
              </a:spcBef>
            </a:pPr>
            <a:r>
              <a:rPr lang="en-US" dirty="0" smtClean="0"/>
              <a:t>Emissions/locations </a:t>
            </a:r>
            <a:r>
              <a:rPr lang="en-US" dirty="0"/>
              <a:t>of all boilers from heating systems </a:t>
            </a:r>
            <a:r>
              <a:rPr lang="en-US" dirty="0" smtClean="0"/>
              <a:t>in NYC buildings that use </a:t>
            </a:r>
            <a:r>
              <a:rPr lang="en-US" dirty="0"/>
              <a:t>residual oil (No. 6 or No. 4) as their primary </a:t>
            </a:r>
            <a:r>
              <a:rPr lang="en-US" dirty="0" smtClean="0"/>
              <a:t>fuel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Emissions </a:t>
            </a:r>
            <a:r>
              <a:rPr lang="en-US" dirty="0"/>
              <a:t>and locations of all No. 2 oil burning boilers over 350,000 BTUs in </a:t>
            </a:r>
            <a:r>
              <a:rPr lang="en-US" dirty="0" smtClean="0"/>
              <a:t>NYC subject to permitting</a:t>
            </a:r>
          </a:p>
          <a:p>
            <a:pPr marL="347472" indent="-347472">
              <a:lnSpc>
                <a:spcPct val="100000"/>
              </a:lnSpc>
            </a:pPr>
            <a:r>
              <a:rPr lang="en-US" dirty="0" smtClean="0"/>
              <a:t>Emissions were estimated </a:t>
            </a:r>
            <a:r>
              <a:rPr lang="en-US" dirty="0"/>
              <a:t>using </a:t>
            </a:r>
            <a:r>
              <a:rPr lang="en-US" dirty="0" smtClean="0"/>
              <a:t>heat </a:t>
            </a:r>
            <a:r>
              <a:rPr lang="en-US" dirty="0"/>
              <a:t>throughput of each boiler combined with source- and fuel- specific emissions </a:t>
            </a:r>
            <a:r>
              <a:rPr lang="en-US" dirty="0" smtClean="0"/>
              <a:t>factors</a:t>
            </a:r>
          </a:p>
          <a:p>
            <a:pPr marL="347472" indent="-347472">
              <a:lnSpc>
                <a:spcPct val="100000"/>
              </a:lnSpc>
            </a:pPr>
            <a:r>
              <a:rPr lang="en-US" dirty="0" smtClean="0"/>
              <a:t>Model-ready emissions processed using SMOKE</a:t>
            </a:r>
            <a:endParaRPr lang="en-US" dirty="0"/>
          </a:p>
          <a:p>
            <a:pPr marL="661987" lvl="2" indent="-347472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661987" lvl="2" indent="-347472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501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CMAQ Model Performance (Ozone)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880958" y="112094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5-km grid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62041" y="1120945"/>
            <a:ext cx="150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1-km grid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8" y="1678482"/>
            <a:ext cx="412340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5" y="1678482"/>
            <a:ext cx="412340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2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CMAQ Model Performance (PM2.5)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880958" y="112094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5-km grid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62041" y="1120945"/>
            <a:ext cx="150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1-km grid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3" y="1683304"/>
            <a:ext cx="412340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62" y="1683304"/>
            <a:ext cx="412340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1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CMAQ Scenarios (Heating Oil)</a:t>
            </a:r>
            <a:endParaRPr lang="en-US" sz="36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79475"/>
            <a:ext cx="8229600" cy="49117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Scenario #1: Partial implementation of the rule on heating oil, reflecting reduction in emissions by the end of the 2012-2013 winter season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Scenario #2: Full implementation of the rule (phase out of No. 4 and No. 6 heating oil)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Both scenarios also include 15 ppm sulfur limit to No. 2 heating oil</a:t>
            </a:r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45799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Effects of Heating Oil Changes on SO2 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85999" y="838994"/>
            <a:ext cx="4879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Daily Maximum 1-Hour SO</a:t>
            </a:r>
            <a:r>
              <a:rPr lang="en-US" sz="2400" baseline="-25000" dirty="0"/>
              <a:t>2</a:t>
            </a:r>
            <a:r>
              <a:rPr lang="en-US" sz="2400" dirty="0" smtClean="0"/>
              <a:t> (ppb)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25882" y="1310872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Base</a:t>
            </a:r>
            <a:endParaRPr lang="en-US" sz="2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8730" y="5257800"/>
            <a:ext cx="8356012" cy="9906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2400" dirty="0" smtClean="0"/>
              <a:t>Partial &amp; full </a:t>
            </a:r>
            <a:r>
              <a:rPr lang="en-US" sz="2400" dirty="0"/>
              <a:t>implementation of </a:t>
            </a:r>
            <a:r>
              <a:rPr lang="en-US" sz="2400" dirty="0" smtClean="0"/>
              <a:t>heating </a:t>
            </a:r>
            <a:r>
              <a:rPr lang="en-US" sz="2400" dirty="0"/>
              <a:t>oil rule </a:t>
            </a:r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large </a:t>
            </a:r>
            <a:r>
              <a:rPr lang="en-US" sz="2400" dirty="0"/>
              <a:t>decreases in 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1325" y="1310872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Scenario #1 - Base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9992" y="1318980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Scenario #2 - Base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" y="1719090"/>
            <a:ext cx="2972816" cy="3200400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30" y="1719090"/>
            <a:ext cx="297156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36" y="1719090"/>
            <a:ext cx="297156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2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Effects of Heating Oil Changes on PM2.5 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85999" y="838994"/>
            <a:ext cx="427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Annual Average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Arial"/>
                <a:cs typeface="Arial"/>
              </a:rPr>
              <a:t>µ</a:t>
            </a:r>
            <a:r>
              <a:rPr lang="en-US" sz="2400" dirty="0" smtClean="0"/>
              <a:t>g/m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25882" y="1310872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Base</a:t>
            </a:r>
            <a:endParaRPr lang="en-US" sz="2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5105400"/>
            <a:ext cx="8534400" cy="135866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2400" dirty="0"/>
              <a:t>Full implementation of </a:t>
            </a:r>
            <a:r>
              <a:rPr lang="en-US" sz="2400" dirty="0" smtClean="0"/>
              <a:t>heating </a:t>
            </a:r>
            <a:r>
              <a:rPr lang="en-US" sz="2400" dirty="0"/>
              <a:t>oil rule </a:t>
            </a:r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greater &amp; </a:t>
            </a:r>
            <a:r>
              <a:rPr lang="en-US" sz="2400" dirty="0"/>
              <a:t>more widespread decreases in PM</a:t>
            </a:r>
            <a:r>
              <a:rPr lang="en-US" sz="2400" baseline="-25000" dirty="0"/>
              <a:t>2.5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2400" dirty="0" smtClean="0"/>
              <a:t>As expected, decreases are largest during winter months</a:t>
            </a:r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  <a:defRPr/>
            </a:pPr>
            <a:endParaRPr lang="en-US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126"/>
            <a:ext cx="296298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41325" y="1310872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Scenario #1 - Base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9992" y="1318980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Scenario #2 - Base</a:t>
            </a:r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82" y="1714331"/>
            <a:ext cx="297156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03" y="1719090"/>
            <a:ext cx="297156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6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CMAQ Scenarios (EGU)</a:t>
            </a:r>
            <a:endParaRPr lang="en-US" sz="36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79475"/>
            <a:ext cx="8229600" cy="49117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/>
              <a:t>Scenario #3: Adjustment of EGU emissions to reflect changes in fuel use at Title V EGUs outside of the five boroughs of </a:t>
            </a:r>
            <a:r>
              <a:rPr lang="en-US" dirty="0" smtClean="0"/>
              <a:t>NYC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endParaRPr lang="en-US" sz="1200" dirty="0" smtClean="0"/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/>
              <a:t>Scenario #4: Adjustment of EGU emissions to reflect changes in fuel use at EGUs located within the five </a:t>
            </a:r>
            <a:r>
              <a:rPr lang="en-US" dirty="0" smtClean="0"/>
              <a:t>boroughs</a:t>
            </a:r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170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Effects of EGU Fuel Changes on Ozone 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95645" y="838993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Daily Maximum 8-Hour Ozone (ppb)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25882" y="1310872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Base</a:t>
            </a:r>
            <a:endParaRPr lang="en-US" sz="2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5105400"/>
            <a:ext cx="8610600" cy="135866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2400" dirty="0"/>
              <a:t>NO</a:t>
            </a:r>
            <a:r>
              <a:rPr lang="en-US" sz="2400" baseline="-25000" dirty="0"/>
              <a:t>x</a:t>
            </a:r>
            <a:r>
              <a:rPr lang="en-US" sz="2400" dirty="0"/>
              <a:t> </a:t>
            </a:r>
            <a:r>
              <a:rPr lang="en-US" sz="2400" dirty="0" smtClean="0"/>
              <a:t>reductions lead </a:t>
            </a:r>
            <a:r>
              <a:rPr lang="en-US" sz="2400" dirty="0"/>
              <a:t>to simulated increases in ozone concentration throughout the 1-km grid, including over </a:t>
            </a:r>
            <a:r>
              <a:rPr lang="en-US" sz="2400" dirty="0" smtClean="0"/>
              <a:t>NYC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1325" y="1310872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Scenario #1 - Base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9992" y="1318980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Scenario #2 - Base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807"/>
            <a:ext cx="2971800" cy="320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80" y="1766719"/>
            <a:ext cx="2971800" cy="320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47" y="1704807"/>
            <a:ext cx="2971800" cy="320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6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Acknowledgements</a:t>
            </a:r>
            <a:endParaRPr lang="en-US" sz="36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79475"/>
            <a:ext cx="8229600" cy="49117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Sponsored by: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New </a:t>
            </a:r>
            <a:r>
              <a:rPr lang="en-US" dirty="0"/>
              <a:t>York City </a:t>
            </a:r>
            <a:r>
              <a:rPr lang="en-US" dirty="0" smtClean="0"/>
              <a:t>Department of Health and Mental Hygiene (DOHMH) 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Mayor’s </a:t>
            </a:r>
            <a:r>
              <a:rPr lang="en-US" dirty="0"/>
              <a:t>Office of Long Term Planning and Sustainability (OLTPS</a:t>
            </a:r>
            <a:r>
              <a:rPr lang="en-US" dirty="0" smtClean="0"/>
              <a:t>)</a:t>
            </a:r>
          </a:p>
          <a:p>
            <a:pPr marL="320675" lvl="1" indent="0">
              <a:lnSpc>
                <a:spcPct val="100000"/>
              </a:lnSpc>
              <a:spcAft>
                <a:spcPts val="200"/>
              </a:spcAft>
              <a:buNone/>
              <a:defRPr/>
            </a:pPr>
            <a:endParaRPr lang="en-US" sz="12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Co-authors:</a:t>
            </a:r>
            <a:endParaRPr lang="en-US" dirty="0"/>
          </a:p>
          <a:p>
            <a:pPr marL="6635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dirty="0"/>
              <a:t>Iyad Kheirbek, New York City DOHMH</a:t>
            </a:r>
          </a:p>
          <a:p>
            <a:pPr marL="6635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dirty="0"/>
              <a:t>Jay Haney, Tom Myers, </a:t>
            </a:r>
            <a:r>
              <a:rPr lang="en-US" dirty="0" err="1"/>
              <a:t>Yihua</a:t>
            </a:r>
            <a:r>
              <a:rPr lang="en-US" dirty="0"/>
              <a:t> Wei &amp; Belle Hudischewskyj, ICF</a:t>
            </a:r>
          </a:p>
          <a:p>
            <a:pPr marL="6635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sz="26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sz="3200" dirty="0" smtClean="0">
              <a:latin typeface="+mn-lt"/>
            </a:endParaRPr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Effects of EGU Fuel Changes on PM2.5 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85999" y="838994"/>
            <a:ext cx="427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Annual Average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Arial"/>
                <a:cs typeface="Arial"/>
              </a:rPr>
              <a:t>µ</a:t>
            </a:r>
            <a:r>
              <a:rPr lang="en-US" sz="2400" dirty="0" smtClean="0"/>
              <a:t>g/m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25882" y="1310872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Base</a:t>
            </a:r>
            <a:endParaRPr lang="en-US" sz="20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5105400"/>
            <a:ext cx="8534400" cy="135866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2400" dirty="0" smtClean="0"/>
              <a:t>Reductions outside NYC </a:t>
            </a:r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greater &amp; </a:t>
            </a:r>
            <a:r>
              <a:rPr lang="en-US" sz="2400" dirty="0"/>
              <a:t>more widespread decreases in PM</a:t>
            </a:r>
            <a:r>
              <a:rPr lang="en-US" sz="2400" baseline="-25000" dirty="0"/>
              <a:t>2.5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2400" dirty="0" smtClean="0"/>
              <a:t>As expected, decreases are largest during winter months</a:t>
            </a:r>
          </a:p>
          <a:p>
            <a:pPr marL="0" indent="0">
              <a:lnSpc>
                <a:spcPct val="100000"/>
              </a:lnSpc>
              <a:spcAft>
                <a:spcPts val="200"/>
              </a:spcAft>
              <a:buNone/>
              <a:defRPr/>
            </a:pPr>
            <a:endParaRPr lang="en-US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126"/>
            <a:ext cx="29718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41325" y="1310872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Scenario #1 - Base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9992" y="1318980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Scenario #2 - Base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15" y="1732658"/>
            <a:ext cx="2971800" cy="320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67" y="1732658"/>
            <a:ext cx="2971800" cy="32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Questions Addressed by this Analysis</a:t>
            </a:r>
            <a:endParaRPr lang="en-US" sz="36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79475"/>
            <a:ext cx="8229600" cy="49117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Can regional modeling tools such as WRF and CMAQ be used to simulate air quality benefits at 1-km resolution for an area as complex as NYC?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Key challenges (application)</a:t>
            </a:r>
          </a:p>
          <a:p>
            <a:pPr marL="1004887" lvl="2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Input parameter specification (especially for WRF)</a:t>
            </a:r>
          </a:p>
          <a:p>
            <a:pPr marL="1004887" lvl="2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Model evaluation (based on limited data)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Areas for improvement and future-research</a:t>
            </a:r>
          </a:p>
          <a:p>
            <a:pPr marL="1004887" lvl="2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More detailed emission inventory (other components to the level of detail used for the boilers)</a:t>
            </a:r>
          </a:p>
          <a:p>
            <a:pPr marL="1004887" lvl="2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Improved representation of urban-scale features and characteristics</a:t>
            </a:r>
          </a:p>
          <a:p>
            <a:pPr marL="1004887" lvl="2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Enhanced model performance evaluation (e.g., </a:t>
            </a:r>
            <a:r>
              <a:rPr lang="en-US" dirty="0" err="1" smtClean="0"/>
              <a:t>speciated</a:t>
            </a:r>
            <a:r>
              <a:rPr lang="en-US" dirty="0" smtClean="0"/>
              <a:t> PM; process-level performance evaluation)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endParaRPr lang="en-US" sz="1200" dirty="0" smtClean="0"/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74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Questions Addressed by this Analysis</a:t>
            </a:r>
            <a:endParaRPr lang="en-US" sz="36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79475"/>
            <a:ext cx="8229600" cy="49117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What </a:t>
            </a:r>
            <a:r>
              <a:rPr lang="en-US" dirty="0"/>
              <a:t>is the impact of changes in heating oil use that have occurred since 2010 on air pollutant concentrations in NYC, including at the neighborhood </a:t>
            </a:r>
            <a:r>
              <a:rPr lang="en-US" dirty="0" smtClean="0"/>
              <a:t>level?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Simulated annual </a:t>
            </a:r>
            <a:r>
              <a:rPr lang="en-US" dirty="0"/>
              <a:t>average </a:t>
            </a:r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</a:t>
            </a:r>
            <a:r>
              <a:rPr lang="en-US" dirty="0"/>
              <a:t>concentrations within the 1-km grid are </a:t>
            </a:r>
            <a:r>
              <a:rPr lang="en-US" dirty="0" smtClean="0"/>
              <a:t>lowered by</a:t>
            </a:r>
          </a:p>
          <a:p>
            <a:pPr marL="1004887" lvl="2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4.3 </a:t>
            </a:r>
            <a:r>
              <a:rPr lang="en-US" dirty="0" smtClean="0">
                <a:latin typeface="Arial"/>
                <a:cs typeface="Arial"/>
              </a:rPr>
              <a:t>µ</a:t>
            </a:r>
            <a:r>
              <a:rPr lang="en-US" dirty="0" smtClean="0"/>
              <a:t>g/m</a:t>
            </a:r>
            <a:r>
              <a:rPr lang="en-US" baseline="30000" dirty="0" smtClean="0"/>
              <a:t>3</a:t>
            </a:r>
            <a:r>
              <a:rPr lang="en-US" dirty="0" smtClean="0"/>
              <a:t> with partial implementation</a:t>
            </a:r>
          </a:p>
          <a:p>
            <a:pPr marL="1004887" lvl="2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5.5 </a:t>
            </a:r>
            <a:r>
              <a:rPr lang="en-US" dirty="0">
                <a:latin typeface="Arial"/>
                <a:cs typeface="Arial"/>
              </a:rPr>
              <a:t>µ</a:t>
            </a:r>
            <a:r>
              <a:rPr lang="en-US" dirty="0"/>
              <a:t>g/m</a:t>
            </a:r>
            <a:r>
              <a:rPr lang="en-US" baseline="30000" dirty="0"/>
              <a:t>3</a:t>
            </a:r>
            <a:r>
              <a:rPr lang="en-US" dirty="0"/>
              <a:t> with </a:t>
            </a:r>
            <a:r>
              <a:rPr lang="en-US" dirty="0" smtClean="0"/>
              <a:t>full </a:t>
            </a:r>
            <a:r>
              <a:rPr lang="en-US" dirty="0"/>
              <a:t>implementation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These reductions are accompanied by small increases in ozone concentration and large decreases in NO</a:t>
            </a:r>
            <a:r>
              <a:rPr lang="en-US" baseline="-25000" dirty="0" smtClean="0"/>
              <a:t>2</a:t>
            </a:r>
            <a:r>
              <a:rPr lang="en-US" dirty="0" smtClean="0"/>
              <a:t> and SO</a:t>
            </a:r>
            <a:r>
              <a:rPr lang="en-US" baseline="-25000" dirty="0" smtClean="0"/>
              <a:t>2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endParaRPr lang="en-US" dirty="0" smtClean="0"/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endParaRPr lang="en-US" sz="1200" dirty="0" smtClean="0"/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478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Questions Addressed by this Analysis</a:t>
            </a:r>
            <a:endParaRPr lang="en-US" sz="36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79475"/>
            <a:ext cx="8229600" cy="49117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What </a:t>
            </a:r>
            <a:r>
              <a:rPr lang="en-US" dirty="0"/>
              <a:t>is the impact of changes in fuel use in the electric power generation sector since 2005 on air pollutant concentrations in </a:t>
            </a:r>
            <a:r>
              <a:rPr lang="en-US" dirty="0" smtClean="0"/>
              <a:t>NYC?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Simulated annual </a:t>
            </a:r>
            <a:r>
              <a:rPr lang="en-US" dirty="0"/>
              <a:t>average </a:t>
            </a:r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</a:t>
            </a:r>
            <a:r>
              <a:rPr lang="en-US" dirty="0"/>
              <a:t>concentrations </a:t>
            </a:r>
            <a:r>
              <a:rPr lang="en-US" dirty="0" smtClean="0"/>
              <a:t>over NYC </a:t>
            </a:r>
            <a:r>
              <a:rPr lang="en-US" dirty="0"/>
              <a:t>are </a:t>
            </a:r>
            <a:r>
              <a:rPr lang="en-US" dirty="0" smtClean="0"/>
              <a:t>lowered by</a:t>
            </a:r>
          </a:p>
          <a:p>
            <a:pPr marL="1004887" lvl="2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1-2 </a:t>
            </a:r>
            <a:r>
              <a:rPr lang="en-US" dirty="0" smtClean="0">
                <a:latin typeface="Arial"/>
                <a:cs typeface="Arial"/>
              </a:rPr>
              <a:t>µ</a:t>
            </a:r>
            <a:r>
              <a:rPr lang="en-US" dirty="0" smtClean="0"/>
              <a:t>g/m</a:t>
            </a:r>
            <a:r>
              <a:rPr lang="en-US" baseline="30000" dirty="0" smtClean="0"/>
              <a:t>3</a:t>
            </a:r>
            <a:r>
              <a:rPr lang="en-US" dirty="0" smtClean="0"/>
              <a:t> with EGU emission changes outside of NYC</a:t>
            </a:r>
          </a:p>
          <a:p>
            <a:pPr marL="1004887" lvl="2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~ 0.4 </a:t>
            </a:r>
            <a:r>
              <a:rPr lang="en-US" dirty="0" smtClean="0">
                <a:latin typeface="Arial"/>
                <a:cs typeface="Arial"/>
              </a:rPr>
              <a:t>µ</a:t>
            </a:r>
            <a:r>
              <a:rPr lang="en-US" dirty="0" smtClean="0"/>
              <a:t>g/m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EGU emission changes within NYC</a:t>
            </a:r>
            <a:endParaRPr lang="en-US" dirty="0"/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These reductions are accompanied by increases in ozone concentration but decreases in NO</a:t>
            </a:r>
            <a:r>
              <a:rPr lang="en-US" baseline="-25000" dirty="0" smtClean="0"/>
              <a:t>2</a:t>
            </a:r>
            <a:r>
              <a:rPr lang="en-US" dirty="0" smtClean="0"/>
              <a:t> and SO</a:t>
            </a:r>
            <a:r>
              <a:rPr lang="en-US" baseline="-25000" dirty="0" smtClean="0"/>
              <a:t>2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endParaRPr lang="en-US" dirty="0" smtClean="0"/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endParaRPr lang="en-US" sz="1200" dirty="0" smtClean="0"/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094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Follow-on Studies</a:t>
            </a:r>
            <a:endParaRPr lang="en-US" sz="36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79475"/>
            <a:ext cx="8229600" cy="49117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Kheirbek and co-workers at NYC DOHMH used the CMAQ results to examine health benefits associated with the changes in boiler fuels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Modeled air </a:t>
            </a:r>
            <a:r>
              <a:rPr lang="en-US" dirty="0"/>
              <a:t>quality improvements </a:t>
            </a:r>
            <a:r>
              <a:rPr lang="en-US" dirty="0" smtClean="0"/>
              <a:t>indicate hundreds </a:t>
            </a:r>
            <a:r>
              <a:rPr lang="en-US" dirty="0"/>
              <a:t>of avoided deaths, </a:t>
            </a:r>
            <a:r>
              <a:rPr lang="en-US" dirty="0" smtClean="0"/>
              <a:t>emergency </a:t>
            </a:r>
            <a:r>
              <a:rPr lang="en-US" dirty="0"/>
              <a:t>department visits and hospitalizations </a:t>
            </a:r>
            <a:r>
              <a:rPr lang="en-US" dirty="0" smtClean="0"/>
              <a:t>(respiratory/cardiovascular) each year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Benefits found </a:t>
            </a:r>
            <a:r>
              <a:rPr lang="en-US" dirty="0"/>
              <a:t>to be uneven across </a:t>
            </a:r>
            <a:r>
              <a:rPr lang="en-US" dirty="0" smtClean="0"/>
              <a:t>NYC, </a:t>
            </a:r>
            <a:r>
              <a:rPr lang="en-US" dirty="0"/>
              <a:t>with the greatest </a:t>
            </a:r>
            <a:r>
              <a:rPr lang="en-US" dirty="0" smtClean="0"/>
              <a:t>benefits indicated for high </a:t>
            </a:r>
            <a:r>
              <a:rPr lang="en-US" dirty="0"/>
              <a:t>poverty </a:t>
            </a:r>
            <a:r>
              <a:rPr lang="en-US" dirty="0" smtClean="0"/>
              <a:t>areas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Modeling platform/databases will be used to examine the effects of motor vehicle emission changes/regulations on air quality within NYC 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endParaRPr lang="en-US" sz="1200" dirty="0" smtClean="0"/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688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Overview &amp; Objectives</a:t>
            </a:r>
            <a:endParaRPr lang="en-US" sz="36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79475"/>
            <a:ext cx="8229600" cy="49117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Objectives: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To </a:t>
            </a:r>
            <a:r>
              <a:rPr lang="en-US" dirty="0"/>
              <a:t>examine and quantify the </a:t>
            </a:r>
            <a:r>
              <a:rPr lang="en-US" dirty="0" smtClean="0"/>
              <a:t>air quality effects of </a:t>
            </a:r>
            <a:r>
              <a:rPr lang="en-US" dirty="0"/>
              <a:t>changes in heating oil and </a:t>
            </a:r>
            <a:r>
              <a:rPr lang="en-US" dirty="0" smtClean="0"/>
              <a:t>power-sector fuel </a:t>
            </a:r>
            <a:r>
              <a:rPr lang="en-US" dirty="0"/>
              <a:t>use </a:t>
            </a:r>
            <a:r>
              <a:rPr lang="en-US" dirty="0" smtClean="0"/>
              <a:t>on </a:t>
            </a:r>
            <a:r>
              <a:rPr lang="en-US" dirty="0"/>
              <a:t>air quality in New York City (NYC</a:t>
            </a:r>
            <a:r>
              <a:rPr lang="en-US" dirty="0" smtClean="0"/>
              <a:t>)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To use the modeling </a:t>
            </a:r>
            <a:r>
              <a:rPr lang="en-US" dirty="0"/>
              <a:t>results </a:t>
            </a:r>
            <a:r>
              <a:rPr lang="en-US" dirty="0" smtClean="0"/>
              <a:t>to estimate the </a:t>
            </a:r>
            <a:r>
              <a:rPr lang="en-US" dirty="0"/>
              <a:t>public health benefits attributable to recent changes in fuel use in the heating and power </a:t>
            </a:r>
            <a:r>
              <a:rPr lang="en-US" dirty="0" smtClean="0"/>
              <a:t>sectors</a:t>
            </a:r>
            <a:r>
              <a:rPr lang="en-US" dirty="0"/>
              <a:t> </a:t>
            </a:r>
            <a:r>
              <a:rPr lang="en-US" dirty="0" smtClean="0"/>
              <a:t>in NYC neighborhoods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Overview</a:t>
            </a:r>
            <a:r>
              <a:rPr lang="en-US" dirty="0"/>
              <a:t> </a:t>
            </a:r>
            <a:r>
              <a:rPr lang="en-US" dirty="0" smtClean="0"/>
              <a:t>of Modeling Components: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Tools included: WRF, SMOKE, CMAQ, </a:t>
            </a:r>
            <a:r>
              <a:rPr lang="en-US" dirty="0" err="1" smtClean="0"/>
              <a:t>BenMAP</a:t>
            </a:r>
            <a:r>
              <a:rPr lang="en-US" dirty="0" smtClean="0"/>
              <a:t> (follow-on study by DOHMH)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Key challenge: To obtain reliable/useable results for 1-km resolution (for use with NYC demographic data)</a:t>
            </a:r>
          </a:p>
          <a:p>
            <a:pPr marL="6635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sz="26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endParaRPr lang="en-US" sz="3200" dirty="0" smtClean="0">
              <a:latin typeface="+mn-lt"/>
            </a:endParaRPr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774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Modeling Domain</a:t>
            </a:r>
            <a:endParaRPr lang="en-US" sz="3600" i="1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5833500" cy="49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5967807"/>
            <a:ext cx="838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Also included a 45-km resolution outermost grid (not shown)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15-, 5- and 1-km grids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181100" y="2819400"/>
            <a:ext cx="8763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949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Meteorological Inputs</a:t>
            </a:r>
            <a:endParaRPr lang="en-US" sz="3600" i="1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879475"/>
            <a:ext cx="8229600" cy="49117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WRF (version 3.4) was applied for an annual simulation period (2008)</a:t>
            </a:r>
          </a:p>
          <a:p>
            <a:pPr marL="6635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dirty="0" smtClean="0">
                <a:sym typeface="Symbol"/>
              </a:rPr>
              <a:t>Suitable physics/moist physics parameters (varied by grid)</a:t>
            </a:r>
          </a:p>
          <a:p>
            <a:pPr marL="6635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dirty="0" smtClean="0">
                <a:sym typeface="Symbol"/>
              </a:rPr>
              <a:t>Analysis and “</a:t>
            </a:r>
            <a:r>
              <a:rPr lang="en-US" dirty="0" err="1" smtClean="0">
                <a:sym typeface="Symbol"/>
              </a:rPr>
              <a:t>obs</a:t>
            </a:r>
            <a:r>
              <a:rPr lang="en-US" dirty="0" smtClean="0">
                <a:sym typeface="Symbol"/>
              </a:rPr>
              <a:t>” nudging (varied by grid)</a:t>
            </a:r>
          </a:p>
          <a:p>
            <a:pPr marL="663575" lvl="1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dirty="0" smtClean="0">
                <a:sym typeface="Symbol"/>
              </a:rPr>
              <a:t>Time steps ranged from 3 minutes (45-km grid) to 4 seconds (1-km grid)</a:t>
            </a:r>
          </a:p>
          <a:p>
            <a:pPr marL="342900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Performance evaluation focused on 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Comparison w/observed data</a:t>
            </a:r>
          </a:p>
          <a:p>
            <a:pPr marL="663575" lvl="1" indent="-342900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dirty="0" smtClean="0"/>
              <a:t>Comparison of features and performance between the 15-, 5- and 1-km grids</a:t>
            </a:r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661987" lvl="2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499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WRF vs. Observed Wind Speed (April)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22473"/>
            <a:ext cx="90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5-km grid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81377"/>
            <a:ext cx="87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1-km grid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886200"/>
            <a:ext cx="752824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0" y="1140999"/>
            <a:ext cx="752824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4359" y="1140999"/>
            <a:ext cx="143500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Bias = 0</a:t>
            </a:r>
          </a:p>
          <a:p>
            <a:r>
              <a:rPr lang="en-US" dirty="0" smtClean="0"/>
              <a:t>RMSE = 1.4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5069" y="3901561"/>
            <a:ext cx="143500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Bias = -0.3</a:t>
            </a:r>
          </a:p>
          <a:p>
            <a:r>
              <a:rPr lang="en-US" dirty="0" smtClean="0"/>
              <a:t>RMSE = 1.4</a:t>
            </a:r>
          </a:p>
        </p:txBody>
      </p:sp>
    </p:spTree>
    <p:extLst>
      <p:ext uri="{BB962C8B-B14F-4D97-AF65-F5344CB8AC3E}">
        <p14:creationId xmlns:p14="http://schemas.microsoft.com/office/powerpoint/2010/main" val="16563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0" y="1214757"/>
            <a:ext cx="752824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WRF vs. Observed Wind Direction (April)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22473"/>
            <a:ext cx="90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5-km grid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81377"/>
            <a:ext cx="87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1-km grid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91940" y="1222473"/>
            <a:ext cx="140936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Bias = 1.3</a:t>
            </a:r>
          </a:p>
          <a:p>
            <a:r>
              <a:rPr lang="en-US" dirty="0" smtClean="0"/>
              <a:t>Error = 23.5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0" y="3919537"/>
            <a:ext cx="752824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79821" y="3919537"/>
            <a:ext cx="140936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Bias = 3.0</a:t>
            </a:r>
          </a:p>
          <a:p>
            <a:r>
              <a:rPr lang="en-US" dirty="0" smtClean="0"/>
              <a:t>Error = 24.6</a:t>
            </a:r>
          </a:p>
        </p:txBody>
      </p:sp>
    </p:spTree>
    <p:extLst>
      <p:ext uri="{BB962C8B-B14F-4D97-AF65-F5344CB8AC3E}">
        <p14:creationId xmlns:p14="http://schemas.microsoft.com/office/powerpoint/2010/main" val="16092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0" y="1066800"/>
            <a:ext cx="752824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WRF vs. Observed Temperature (April)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22473"/>
            <a:ext cx="90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5-km grid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81377"/>
            <a:ext cx="87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1-km grid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10602" y="1066800"/>
            <a:ext cx="129394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Bias = -1.0</a:t>
            </a:r>
          </a:p>
          <a:p>
            <a:r>
              <a:rPr lang="en-US" dirty="0" smtClean="0"/>
              <a:t>Error = 2.1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0" y="3881377"/>
            <a:ext cx="752824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99027" y="3885235"/>
            <a:ext cx="129394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Bias = -0.9</a:t>
            </a:r>
          </a:p>
          <a:p>
            <a:r>
              <a:rPr lang="en-US" dirty="0" smtClean="0"/>
              <a:t>Error = 1.9</a:t>
            </a:r>
          </a:p>
        </p:txBody>
      </p:sp>
    </p:spTree>
    <p:extLst>
      <p:ext uri="{BB962C8B-B14F-4D97-AF65-F5344CB8AC3E}">
        <p14:creationId xmlns:p14="http://schemas.microsoft.com/office/powerpoint/2010/main" val="9737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8" y="1143000"/>
            <a:ext cx="756007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14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WRF vs. Observed Humidity (April)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22473"/>
            <a:ext cx="90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5-km grid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81377"/>
            <a:ext cx="87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1-km grid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144929"/>
            <a:ext cx="131794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Bias = 0.5</a:t>
            </a:r>
          </a:p>
          <a:p>
            <a:r>
              <a:rPr lang="en-US" dirty="0" smtClean="0"/>
              <a:t>Error = 0.9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0" y="3881377"/>
            <a:ext cx="752824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3859192"/>
            <a:ext cx="131794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Bias = 0.3</a:t>
            </a:r>
          </a:p>
          <a:p>
            <a:r>
              <a:rPr lang="en-US" dirty="0" smtClean="0"/>
              <a:t>Error = 0.8</a:t>
            </a:r>
          </a:p>
        </p:txBody>
      </p:sp>
    </p:spTree>
    <p:extLst>
      <p:ext uri="{BB962C8B-B14F-4D97-AF65-F5344CB8AC3E}">
        <p14:creationId xmlns:p14="http://schemas.microsoft.com/office/powerpoint/2010/main" val="25697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">
  <a:themeElements>
    <a:clrScheme name="">
      <a:dk1>
        <a:srgbClr val="42361E"/>
      </a:dk1>
      <a:lt1>
        <a:srgbClr val="FFFFFF"/>
      </a:lt1>
      <a:dk2>
        <a:srgbClr val="799CCD"/>
      </a:dk2>
      <a:lt2>
        <a:srgbClr val="B5C69B"/>
      </a:lt2>
      <a:accent1>
        <a:srgbClr val="0067AB"/>
      </a:accent1>
      <a:accent2>
        <a:srgbClr val="819A54"/>
      </a:accent2>
      <a:accent3>
        <a:srgbClr val="FFFFFF"/>
      </a:accent3>
      <a:accent4>
        <a:srgbClr val="372D18"/>
      </a:accent4>
      <a:accent5>
        <a:srgbClr val="AAB8D2"/>
      </a:accent5>
      <a:accent6>
        <a:srgbClr val="748B4B"/>
      </a:accent6>
      <a:hlink>
        <a:srgbClr val="894D34"/>
      </a:hlink>
      <a:folHlink>
        <a:srgbClr val="989482"/>
      </a:folHlink>
    </a:clrScheme>
    <a:fontScheme name="6_Rebrand_PPT_Sample_colorfix">
      <a:majorFont>
        <a:latin typeface=""/>
        <a:ea typeface="Geneva"/>
        <a:cs typeface="Geneva"/>
      </a:majorFont>
      <a:minorFont>
        <a:latin typeface="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5_ICFI_Loc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ICFI_Loc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ICFI_Loc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ICFI_Loc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ICFI_Loc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ICFI_Loc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CFI_Loc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CFI_Loc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CFI_Loc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CFI_Loc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CFI_Loc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ICFI_Loc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brand_PPT_Sample_colorfi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rand_PPT_Sample_colorfi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rand_PPT_Sample_colorfi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rand_PPT_Sample_colorfi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rand_PPT_Sample_colorfi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rand_PPT_Sample_colorfi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brand_PPT_Sample_colorfi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brand_PPT_Sample_colorfi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brand_PPT_Sample_colorfi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brand_PPT_Sample_colorfi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brand_PPT_Sample_colorfi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brand_PPT_Sample_colorfi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brand_PPT_Sample_colorfix 13">
        <a:dk1>
          <a:srgbClr val="42361E"/>
        </a:dk1>
        <a:lt1>
          <a:srgbClr val="FFFFFF"/>
        </a:lt1>
        <a:dk2>
          <a:srgbClr val="989482"/>
        </a:dk2>
        <a:lt2>
          <a:srgbClr val="FEEFCD"/>
        </a:lt2>
        <a:accent1>
          <a:srgbClr val="0067AB"/>
        </a:accent1>
        <a:accent2>
          <a:srgbClr val="819A54"/>
        </a:accent2>
        <a:accent3>
          <a:srgbClr val="FFFFFF"/>
        </a:accent3>
        <a:accent4>
          <a:srgbClr val="372D18"/>
        </a:accent4>
        <a:accent5>
          <a:srgbClr val="AAB8D2"/>
        </a:accent5>
        <a:accent6>
          <a:srgbClr val="748B4B"/>
        </a:accent6>
        <a:hlink>
          <a:srgbClr val="FFEEC6"/>
        </a:hlink>
        <a:folHlink>
          <a:srgbClr val="894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rand_PPT_Sample_colorfix 14">
        <a:dk1>
          <a:srgbClr val="42361E"/>
        </a:dk1>
        <a:lt1>
          <a:srgbClr val="FFFFFF"/>
        </a:lt1>
        <a:dk2>
          <a:srgbClr val="989482"/>
        </a:dk2>
        <a:lt2>
          <a:srgbClr val="989482"/>
        </a:lt2>
        <a:accent1>
          <a:srgbClr val="0067AB"/>
        </a:accent1>
        <a:accent2>
          <a:srgbClr val="819A54"/>
        </a:accent2>
        <a:accent3>
          <a:srgbClr val="FFFFFF"/>
        </a:accent3>
        <a:accent4>
          <a:srgbClr val="372D18"/>
        </a:accent4>
        <a:accent5>
          <a:srgbClr val="AAB8D2"/>
        </a:accent5>
        <a:accent6>
          <a:srgbClr val="748B4B"/>
        </a:accent6>
        <a:hlink>
          <a:srgbClr val="FFEEC6"/>
        </a:hlink>
        <a:folHlink>
          <a:srgbClr val="894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rand_PPT_Sample_colorfix 15">
        <a:dk1>
          <a:srgbClr val="42361E"/>
        </a:dk1>
        <a:lt1>
          <a:srgbClr val="FFFFFF"/>
        </a:lt1>
        <a:dk2>
          <a:srgbClr val="989482"/>
        </a:dk2>
        <a:lt2>
          <a:srgbClr val="989482"/>
        </a:lt2>
        <a:accent1>
          <a:srgbClr val="0067AB"/>
        </a:accent1>
        <a:accent2>
          <a:srgbClr val="819A54"/>
        </a:accent2>
        <a:accent3>
          <a:srgbClr val="FFFFFF"/>
        </a:accent3>
        <a:accent4>
          <a:srgbClr val="372D18"/>
        </a:accent4>
        <a:accent5>
          <a:srgbClr val="AAB8D2"/>
        </a:accent5>
        <a:accent6>
          <a:srgbClr val="748B4B"/>
        </a:accent6>
        <a:hlink>
          <a:srgbClr val="894D34"/>
        </a:hlink>
        <a:folHlink>
          <a:srgbClr val="9894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brand_PPT_Sample_colorfix 16">
        <a:dk1>
          <a:srgbClr val="42361E"/>
        </a:dk1>
        <a:lt1>
          <a:srgbClr val="FFFFFF"/>
        </a:lt1>
        <a:dk2>
          <a:srgbClr val="989482"/>
        </a:dk2>
        <a:lt2>
          <a:srgbClr val="799CCD"/>
        </a:lt2>
        <a:accent1>
          <a:srgbClr val="0067AB"/>
        </a:accent1>
        <a:accent2>
          <a:srgbClr val="819A54"/>
        </a:accent2>
        <a:accent3>
          <a:srgbClr val="FFFFFF"/>
        </a:accent3>
        <a:accent4>
          <a:srgbClr val="372D18"/>
        </a:accent4>
        <a:accent5>
          <a:srgbClr val="AAB8D2"/>
        </a:accent5>
        <a:accent6>
          <a:srgbClr val="748B4B"/>
        </a:accent6>
        <a:hlink>
          <a:srgbClr val="894D34"/>
        </a:hlink>
        <a:folHlink>
          <a:srgbClr val="9894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WECC Interview Presentation_ICF</Template>
  <TotalTime>4529</TotalTime>
  <Words>1161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PPT Template</vt:lpstr>
      <vt:lpstr>PowerPoint Presentation</vt:lpstr>
      <vt:lpstr>Acknowledgements</vt:lpstr>
      <vt:lpstr>Overview &amp; Objectives</vt:lpstr>
      <vt:lpstr>Modeling Domain</vt:lpstr>
      <vt:lpstr>Meteorological Inputs</vt:lpstr>
      <vt:lpstr>WRF vs. Observed Wind Speed (April)</vt:lpstr>
      <vt:lpstr>WRF vs. Observed Wind Direction (April)</vt:lpstr>
      <vt:lpstr>WRF vs. Observed Temperature (April)</vt:lpstr>
      <vt:lpstr>WRF vs. Observed Humidity (April)</vt:lpstr>
      <vt:lpstr>WRF vs. Obs Wind Direction Frequency</vt:lpstr>
      <vt:lpstr>WRF vs. Obs Wind Direction Frequency</vt:lpstr>
      <vt:lpstr>Emission Inputs</vt:lpstr>
      <vt:lpstr>CMAQ Model Performance (Ozone)</vt:lpstr>
      <vt:lpstr>CMAQ Model Performance (PM2.5)</vt:lpstr>
      <vt:lpstr>CMAQ Scenarios (Heating Oil)</vt:lpstr>
      <vt:lpstr>Effects of Heating Oil Changes on SO2 </vt:lpstr>
      <vt:lpstr>Effects of Heating Oil Changes on PM2.5 </vt:lpstr>
      <vt:lpstr>CMAQ Scenarios (EGU)</vt:lpstr>
      <vt:lpstr>Effects of EGU Fuel Changes on Ozone </vt:lpstr>
      <vt:lpstr>Effects of EGU Fuel Changes on PM2.5 </vt:lpstr>
      <vt:lpstr>Questions Addressed by this Analysis</vt:lpstr>
      <vt:lpstr>Questions Addressed by this Analysis</vt:lpstr>
      <vt:lpstr>Questions Addressed by this Analysis</vt:lpstr>
      <vt:lpstr>Follow-on Studies</vt:lpstr>
    </vt:vector>
  </TitlesOfParts>
  <Company>ICF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ICFI</dc:creator>
  <cp:lastModifiedBy>SGD</cp:lastModifiedBy>
  <cp:revision>467</cp:revision>
  <dcterms:created xsi:type="dcterms:W3CDTF">2010-10-14T16:14:17Z</dcterms:created>
  <dcterms:modified xsi:type="dcterms:W3CDTF">2014-10-29T15:46:52Z</dcterms:modified>
</cp:coreProperties>
</file>