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3"/>
  </p:notesMasterIdLst>
  <p:handoutMasterIdLst>
    <p:handoutMasterId r:id="rId24"/>
  </p:handoutMasterIdLst>
  <p:sldIdLst>
    <p:sldId id="327" r:id="rId2"/>
    <p:sldId id="289" r:id="rId3"/>
    <p:sldId id="354" r:id="rId4"/>
    <p:sldId id="348" r:id="rId5"/>
    <p:sldId id="355" r:id="rId6"/>
    <p:sldId id="352" r:id="rId7"/>
    <p:sldId id="329" r:id="rId8"/>
    <p:sldId id="341" r:id="rId9"/>
    <p:sldId id="356" r:id="rId10"/>
    <p:sldId id="349" r:id="rId11"/>
    <p:sldId id="367" r:id="rId12"/>
    <p:sldId id="368" r:id="rId13"/>
    <p:sldId id="357" r:id="rId14"/>
    <p:sldId id="359" r:id="rId15"/>
    <p:sldId id="360" r:id="rId16"/>
    <p:sldId id="350" r:id="rId17"/>
    <p:sldId id="371" r:id="rId18"/>
    <p:sldId id="369" r:id="rId19"/>
    <p:sldId id="370" r:id="rId20"/>
    <p:sldId id="366" r:id="rId21"/>
    <p:sldId id="347" r:id="rId2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eg Yarwood" initials="GY" lastIdx="16" clrIdx="0"/>
  <p:cmAuthor id="1" name="bkoo" initials="b" lastIdx="1" clrIdx="1"/>
  <p:cmAuthor id="2" name="Jeremiah Johnson" initials="JJ" lastIdx="5" clrIdx="2"/>
  <p:cmAuthor id="3" name="prakash" initials="pk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  <a:srgbClr val="CCECFF"/>
    <a:srgbClr val="4D4D4D"/>
    <a:srgbClr val="FF00FF"/>
    <a:srgbClr val="CCFF99"/>
    <a:srgbClr val="FFFF66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99" autoAdjust="0"/>
    <p:restoredTop sz="86377" autoAdjust="0"/>
  </p:normalViewPr>
  <p:slideViewPr>
    <p:cSldViewPr>
      <p:cViewPr>
        <p:scale>
          <a:sx n="95" d="100"/>
          <a:sy n="95" d="100"/>
        </p:scale>
        <p:origin x="-29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16"/>
    </p:cViewPr>
  </p:sorterViewPr>
  <p:notesViewPr>
    <p:cSldViewPr>
      <p:cViewPr varScale="1">
        <p:scale>
          <a:sx n="62" d="100"/>
          <a:sy n="62" d="100"/>
        </p:scale>
        <p:origin x="-2322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428951376100651E-2"/>
          <c:y val="1.7214090224381542E-2"/>
          <c:w val="0.791729319508922"/>
          <c:h val="0.7176904306787595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Ozone!$D$41</c:f>
              <c:strCache>
                <c:ptCount val="1"/>
                <c:pt idx="0">
                  <c:v>Oｎ-Road Mobile</c:v>
                </c:pt>
              </c:strCache>
            </c:strRef>
          </c:tx>
          <c:invertIfNegative val="0"/>
          <c:cat>
            <c:multiLvlStrRef>
              <c:f>Ozone!$B$42:$C$63</c:f>
              <c:multiLvlStrCache>
                <c:ptCount val="21"/>
                <c:lvl>
                  <c:pt idx="0">
                    <c:v>CMAQ Z-OUT</c:v>
                  </c:pt>
                  <c:pt idx="1">
                    <c:v>CAMｘ Z-OUT</c:v>
                  </c:pt>
                  <c:pt idx="2">
                    <c:v>O-SAT</c:v>
                  </c:pt>
                  <c:pt idx="3">
                    <c:v>CMAQ Z-OUT</c:v>
                  </c:pt>
                  <c:pt idx="4">
                    <c:v>CAMｘ Z-OUT</c:v>
                  </c:pt>
                  <c:pt idx="5">
                    <c:v>O-SAT</c:v>
                  </c:pt>
                  <c:pt idx="6">
                    <c:v>CMAQ Z-OUT</c:v>
                  </c:pt>
                  <c:pt idx="7">
                    <c:v>CAMｘ Z-OUT</c:v>
                  </c:pt>
                  <c:pt idx="8">
                    <c:v>O-SAT</c:v>
                  </c:pt>
                  <c:pt idx="9">
                    <c:v>CMAQ Z-OUT</c:v>
                  </c:pt>
                  <c:pt idx="10">
                    <c:v>CAMｘ Z-OUT</c:v>
                  </c:pt>
                  <c:pt idx="11">
                    <c:v>O-SAT</c:v>
                  </c:pt>
                  <c:pt idx="12">
                    <c:v>CMAQ Z-OUT</c:v>
                  </c:pt>
                  <c:pt idx="13">
                    <c:v>CAMｘ Z-OUT</c:v>
                  </c:pt>
                  <c:pt idx="14">
                    <c:v>O-SAT</c:v>
                  </c:pt>
                  <c:pt idx="15">
                    <c:v>CMAQ Z-OUT</c:v>
                  </c:pt>
                  <c:pt idx="16">
                    <c:v>CAMｘ Z-OUT</c:v>
                  </c:pt>
                  <c:pt idx="17">
                    <c:v>O-SAT</c:v>
                  </c:pt>
                  <c:pt idx="18">
                    <c:v>CMAQ Z-OUT</c:v>
                  </c:pt>
                  <c:pt idx="19">
                    <c:v>CAMｘ Z-OUT</c:v>
                  </c:pt>
                  <c:pt idx="20">
                    <c:v>O-SAT</c:v>
                  </c:pt>
                </c:lvl>
                <c:lvl>
                  <c:pt idx="0">
                    <c:v>LA</c:v>
                  </c:pt>
                  <c:pt idx="3">
                    <c:v>SB</c:v>
                  </c:pt>
                  <c:pt idx="6">
                    <c:v>Ph</c:v>
                  </c:pt>
                  <c:pt idx="9">
                    <c:v>Den</c:v>
                  </c:pt>
                  <c:pt idx="12">
                    <c:v>DTW</c:v>
                  </c:pt>
                  <c:pt idx="15">
                    <c:v>Atl.</c:v>
                  </c:pt>
                  <c:pt idx="18">
                    <c:v>NY</c:v>
                  </c:pt>
                </c:lvl>
              </c:multiLvlStrCache>
            </c:multiLvlStrRef>
          </c:cat>
          <c:val>
            <c:numRef>
              <c:f>Ozone!$D$42:$D$63</c:f>
              <c:numCache>
                <c:formatCode>General</c:formatCode>
                <c:ptCount val="22"/>
                <c:pt idx="2">
                  <c:v>8</c:v>
                </c:pt>
                <c:pt idx="5">
                  <c:v>10</c:v>
                </c:pt>
                <c:pt idx="8">
                  <c:v>23</c:v>
                </c:pt>
                <c:pt idx="11">
                  <c:v>4</c:v>
                </c:pt>
                <c:pt idx="14">
                  <c:v>10</c:v>
                </c:pt>
                <c:pt idx="17">
                  <c:v>21</c:v>
                </c:pt>
                <c:pt idx="20">
                  <c:v>16</c:v>
                </c:pt>
              </c:numCache>
            </c:numRef>
          </c:val>
        </c:ser>
        <c:ser>
          <c:idx val="1"/>
          <c:order val="1"/>
          <c:tx>
            <c:strRef>
              <c:f>Ozone!$E$41</c:f>
              <c:strCache>
                <c:ptCount val="1"/>
                <c:pt idx="0">
                  <c:v>HDGV</c:v>
                </c:pt>
              </c:strCache>
            </c:strRef>
          </c:tx>
          <c:invertIfNegative val="0"/>
          <c:cat>
            <c:multiLvlStrRef>
              <c:f>Ozone!$B$42:$C$63</c:f>
              <c:multiLvlStrCache>
                <c:ptCount val="21"/>
                <c:lvl>
                  <c:pt idx="0">
                    <c:v>CMAQ Z-OUT</c:v>
                  </c:pt>
                  <c:pt idx="1">
                    <c:v>CAMｘ Z-OUT</c:v>
                  </c:pt>
                  <c:pt idx="2">
                    <c:v>O-SAT</c:v>
                  </c:pt>
                  <c:pt idx="3">
                    <c:v>CMAQ Z-OUT</c:v>
                  </c:pt>
                  <c:pt idx="4">
                    <c:v>CAMｘ Z-OUT</c:v>
                  </c:pt>
                  <c:pt idx="5">
                    <c:v>O-SAT</c:v>
                  </c:pt>
                  <c:pt idx="6">
                    <c:v>CMAQ Z-OUT</c:v>
                  </c:pt>
                  <c:pt idx="7">
                    <c:v>CAMｘ Z-OUT</c:v>
                  </c:pt>
                  <c:pt idx="8">
                    <c:v>O-SAT</c:v>
                  </c:pt>
                  <c:pt idx="9">
                    <c:v>CMAQ Z-OUT</c:v>
                  </c:pt>
                  <c:pt idx="10">
                    <c:v>CAMｘ Z-OUT</c:v>
                  </c:pt>
                  <c:pt idx="11">
                    <c:v>O-SAT</c:v>
                  </c:pt>
                  <c:pt idx="12">
                    <c:v>CMAQ Z-OUT</c:v>
                  </c:pt>
                  <c:pt idx="13">
                    <c:v>CAMｘ Z-OUT</c:v>
                  </c:pt>
                  <c:pt idx="14">
                    <c:v>O-SAT</c:v>
                  </c:pt>
                  <c:pt idx="15">
                    <c:v>CMAQ Z-OUT</c:v>
                  </c:pt>
                  <c:pt idx="16">
                    <c:v>CAMｘ Z-OUT</c:v>
                  </c:pt>
                  <c:pt idx="17">
                    <c:v>O-SAT</c:v>
                  </c:pt>
                  <c:pt idx="18">
                    <c:v>CMAQ Z-OUT</c:v>
                  </c:pt>
                  <c:pt idx="19">
                    <c:v>CAMｘ Z-OUT</c:v>
                  </c:pt>
                  <c:pt idx="20">
                    <c:v>O-SAT</c:v>
                  </c:pt>
                </c:lvl>
                <c:lvl>
                  <c:pt idx="0">
                    <c:v>LA</c:v>
                  </c:pt>
                  <c:pt idx="3">
                    <c:v>SB</c:v>
                  </c:pt>
                  <c:pt idx="6">
                    <c:v>Ph</c:v>
                  </c:pt>
                  <c:pt idx="9">
                    <c:v>Den</c:v>
                  </c:pt>
                  <c:pt idx="12">
                    <c:v>DTW</c:v>
                  </c:pt>
                  <c:pt idx="15">
                    <c:v>Atl.</c:v>
                  </c:pt>
                  <c:pt idx="18">
                    <c:v>NY</c:v>
                  </c:pt>
                </c:lvl>
              </c:multiLvlStrCache>
            </c:multiLvlStrRef>
          </c:cat>
          <c:val>
            <c:numRef>
              <c:f>Ozone!$E$42:$E$63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3">
                  <c:v>1</c:v>
                </c:pt>
                <c:pt idx="4">
                  <c:v>1</c:v>
                </c:pt>
                <c:pt idx="6">
                  <c:v>2</c:v>
                </c:pt>
                <c:pt idx="7">
                  <c:v>2</c:v>
                </c:pt>
                <c:pt idx="9">
                  <c:v>0</c:v>
                </c:pt>
                <c:pt idx="10">
                  <c:v>0</c:v>
                </c:pt>
                <c:pt idx="12">
                  <c:v>0</c:v>
                </c:pt>
                <c:pt idx="13">
                  <c:v>0</c:v>
                </c:pt>
                <c:pt idx="15">
                  <c:v>2</c:v>
                </c:pt>
                <c:pt idx="16">
                  <c:v>2</c:v>
                </c:pt>
                <c:pt idx="18">
                  <c:v>1</c:v>
                </c:pt>
                <c:pt idx="19">
                  <c:v>1</c:v>
                </c:pt>
              </c:numCache>
            </c:numRef>
          </c:val>
        </c:ser>
        <c:ser>
          <c:idx val="2"/>
          <c:order val="2"/>
          <c:tx>
            <c:strRef>
              <c:f>Ozone!$F$41</c:f>
              <c:strCache>
                <c:ptCount val="1"/>
                <c:pt idx="0">
                  <c:v>HDDV</c:v>
                </c:pt>
              </c:strCache>
            </c:strRef>
          </c:tx>
          <c:invertIfNegative val="0"/>
          <c:cat>
            <c:multiLvlStrRef>
              <c:f>Ozone!$B$42:$C$63</c:f>
              <c:multiLvlStrCache>
                <c:ptCount val="21"/>
                <c:lvl>
                  <c:pt idx="0">
                    <c:v>CMAQ Z-OUT</c:v>
                  </c:pt>
                  <c:pt idx="1">
                    <c:v>CAMｘ Z-OUT</c:v>
                  </c:pt>
                  <c:pt idx="2">
                    <c:v>O-SAT</c:v>
                  </c:pt>
                  <c:pt idx="3">
                    <c:v>CMAQ Z-OUT</c:v>
                  </c:pt>
                  <c:pt idx="4">
                    <c:v>CAMｘ Z-OUT</c:v>
                  </c:pt>
                  <c:pt idx="5">
                    <c:v>O-SAT</c:v>
                  </c:pt>
                  <c:pt idx="6">
                    <c:v>CMAQ Z-OUT</c:v>
                  </c:pt>
                  <c:pt idx="7">
                    <c:v>CAMｘ Z-OUT</c:v>
                  </c:pt>
                  <c:pt idx="8">
                    <c:v>O-SAT</c:v>
                  </c:pt>
                  <c:pt idx="9">
                    <c:v>CMAQ Z-OUT</c:v>
                  </c:pt>
                  <c:pt idx="10">
                    <c:v>CAMｘ Z-OUT</c:v>
                  </c:pt>
                  <c:pt idx="11">
                    <c:v>O-SAT</c:v>
                  </c:pt>
                  <c:pt idx="12">
                    <c:v>CMAQ Z-OUT</c:v>
                  </c:pt>
                  <c:pt idx="13">
                    <c:v>CAMｘ Z-OUT</c:v>
                  </c:pt>
                  <c:pt idx="14">
                    <c:v>O-SAT</c:v>
                  </c:pt>
                  <c:pt idx="15">
                    <c:v>CMAQ Z-OUT</c:v>
                  </c:pt>
                  <c:pt idx="16">
                    <c:v>CAMｘ Z-OUT</c:v>
                  </c:pt>
                  <c:pt idx="17">
                    <c:v>O-SAT</c:v>
                  </c:pt>
                  <c:pt idx="18">
                    <c:v>CMAQ Z-OUT</c:v>
                  </c:pt>
                  <c:pt idx="19">
                    <c:v>CAMｘ Z-OUT</c:v>
                  </c:pt>
                  <c:pt idx="20">
                    <c:v>O-SAT</c:v>
                  </c:pt>
                </c:lvl>
                <c:lvl>
                  <c:pt idx="0">
                    <c:v>LA</c:v>
                  </c:pt>
                  <c:pt idx="3">
                    <c:v>SB</c:v>
                  </c:pt>
                  <c:pt idx="6">
                    <c:v>Ph</c:v>
                  </c:pt>
                  <c:pt idx="9">
                    <c:v>Den</c:v>
                  </c:pt>
                  <c:pt idx="12">
                    <c:v>DTW</c:v>
                  </c:pt>
                  <c:pt idx="15">
                    <c:v>Atl.</c:v>
                  </c:pt>
                  <c:pt idx="18">
                    <c:v>NY</c:v>
                  </c:pt>
                </c:lvl>
              </c:multiLvlStrCache>
            </c:multiLvlStrRef>
          </c:cat>
          <c:val>
            <c:numRef>
              <c:f>Ozone!$F$42:$F$63</c:f>
              <c:numCache>
                <c:formatCode>General</c:formatCode>
                <c:ptCount val="22"/>
                <c:pt idx="0">
                  <c:v>2</c:v>
                </c:pt>
                <c:pt idx="1">
                  <c:v>2</c:v>
                </c:pt>
                <c:pt idx="3">
                  <c:v>4</c:v>
                </c:pt>
                <c:pt idx="4">
                  <c:v>3</c:v>
                </c:pt>
                <c:pt idx="6">
                  <c:v>11</c:v>
                </c:pt>
                <c:pt idx="7">
                  <c:v>10</c:v>
                </c:pt>
                <c:pt idx="9">
                  <c:v>0</c:v>
                </c:pt>
                <c:pt idx="10">
                  <c:v>0</c:v>
                </c:pt>
                <c:pt idx="12">
                  <c:v>1</c:v>
                </c:pt>
                <c:pt idx="13">
                  <c:v>3</c:v>
                </c:pt>
                <c:pt idx="15">
                  <c:v>7</c:v>
                </c:pt>
                <c:pt idx="16">
                  <c:v>7</c:v>
                </c:pt>
                <c:pt idx="18">
                  <c:v>3</c:v>
                </c:pt>
                <c:pt idx="19">
                  <c:v>3</c:v>
                </c:pt>
              </c:numCache>
            </c:numRef>
          </c:val>
        </c:ser>
        <c:ser>
          <c:idx val="3"/>
          <c:order val="3"/>
          <c:tx>
            <c:strRef>
              <c:f>Ozone!$G$41</c:f>
              <c:strCache>
                <c:ptCount val="1"/>
                <c:pt idx="0">
                  <c:v>LDGV</c:v>
                </c:pt>
              </c:strCache>
            </c:strRef>
          </c:tx>
          <c:invertIfNegative val="0"/>
          <c:cat>
            <c:multiLvlStrRef>
              <c:f>Ozone!$B$42:$C$63</c:f>
              <c:multiLvlStrCache>
                <c:ptCount val="21"/>
                <c:lvl>
                  <c:pt idx="0">
                    <c:v>CMAQ Z-OUT</c:v>
                  </c:pt>
                  <c:pt idx="1">
                    <c:v>CAMｘ Z-OUT</c:v>
                  </c:pt>
                  <c:pt idx="2">
                    <c:v>O-SAT</c:v>
                  </c:pt>
                  <c:pt idx="3">
                    <c:v>CMAQ Z-OUT</c:v>
                  </c:pt>
                  <c:pt idx="4">
                    <c:v>CAMｘ Z-OUT</c:v>
                  </c:pt>
                  <c:pt idx="5">
                    <c:v>O-SAT</c:v>
                  </c:pt>
                  <c:pt idx="6">
                    <c:v>CMAQ Z-OUT</c:v>
                  </c:pt>
                  <c:pt idx="7">
                    <c:v>CAMｘ Z-OUT</c:v>
                  </c:pt>
                  <c:pt idx="8">
                    <c:v>O-SAT</c:v>
                  </c:pt>
                  <c:pt idx="9">
                    <c:v>CMAQ Z-OUT</c:v>
                  </c:pt>
                  <c:pt idx="10">
                    <c:v>CAMｘ Z-OUT</c:v>
                  </c:pt>
                  <c:pt idx="11">
                    <c:v>O-SAT</c:v>
                  </c:pt>
                  <c:pt idx="12">
                    <c:v>CMAQ Z-OUT</c:v>
                  </c:pt>
                  <c:pt idx="13">
                    <c:v>CAMｘ Z-OUT</c:v>
                  </c:pt>
                  <c:pt idx="14">
                    <c:v>O-SAT</c:v>
                  </c:pt>
                  <c:pt idx="15">
                    <c:v>CMAQ Z-OUT</c:v>
                  </c:pt>
                  <c:pt idx="16">
                    <c:v>CAMｘ Z-OUT</c:v>
                  </c:pt>
                  <c:pt idx="17">
                    <c:v>O-SAT</c:v>
                  </c:pt>
                  <c:pt idx="18">
                    <c:v>CMAQ Z-OUT</c:v>
                  </c:pt>
                  <c:pt idx="19">
                    <c:v>CAMｘ Z-OUT</c:v>
                  </c:pt>
                  <c:pt idx="20">
                    <c:v>O-SAT</c:v>
                  </c:pt>
                </c:lvl>
                <c:lvl>
                  <c:pt idx="0">
                    <c:v>LA</c:v>
                  </c:pt>
                  <c:pt idx="3">
                    <c:v>SB</c:v>
                  </c:pt>
                  <c:pt idx="6">
                    <c:v>Ph</c:v>
                  </c:pt>
                  <c:pt idx="9">
                    <c:v>Den</c:v>
                  </c:pt>
                  <c:pt idx="12">
                    <c:v>DTW</c:v>
                  </c:pt>
                  <c:pt idx="15">
                    <c:v>Atl.</c:v>
                  </c:pt>
                  <c:pt idx="18">
                    <c:v>NY</c:v>
                  </c:pt>
                </c:lvl>
              </c:multiLvlStrCache>
            </c:multiLvlStrRef>
          </c:cat>
          <c:val>
            <c:numRef>
              <c:f>Ozone!$G$42:$G$63</c:f>
              <c:numCache>
                <c:formatCode>General</c:formatCode>
                <c:ptCount val="22"/>
                <c:pt idx="0">
                  <c:v>1</c:v>
                </c:pt>
                <c:pt idx="1">
                  <c:v>1</c:v>
                </c:pt>
                <c:pt idx="3">
                  <c:v>4</c:v>
                </c:pt>
                <c:pt idx="4">
                  <c:v>2</c:v>
                </c:pt>
                <c:pt idx="6">
                  <c:v>9</c:v>
                </c:pt>
                <c:pt idx="7">
                  <c:v>9</c:v>
                </c:pt>
                <c:pt idx="9">
                  <c:v>1</c:v>
                </c:pt>
                <c:pt idx="10">
                  <c:v>0</c:v>
                </c:pt>
                <c:pt idx="12">
                  <c:v>2</c:v>
                </c:pt>
                <c:pt idx="13">
                  <c:v>4</c:v>
                </c:pt>
                <c:pt idx="15">
                  <c:v>6</c:v>
                </c:pt>
                <c:pt idx="16">
                  <c:v>6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</c:ser>
        <c:ser>
          <c:idx val="4"/>
          <c:order val="4"/>
          <c:tx>
            <c:strRef>
              <c:f>Ozone!$H$41</c:f>
              <c:strCache>
                <c:ptCount val="1"/>
                <c:pt idx="0">
                  <c:v>LDDV</c:v>
                </c:pt>
              </c:strCache>
            </c:strRef>
          </c:tx>
          <c:invertIfNegative val="0"/>
          <c:cat>
            <c:multiLvlStrRef>
              <c:f>Ozone!$B$42:$C$63</c:f>
              <c:multiLvlStrCache>
                <c:ptCount val="21"/>
                <c:lvl>
                  <c:pt idx="0">
                    <c:v>CMAQ Z-OUT</c:v>
                  </c:pt>
                  <c:pt idx="1">
                    <c:v>CAMｘ Z-OUT</c:v>
                  </c:pt>
                  <c:pt idx="2">
                    <c:v>O-SAT</c:v>
                  </c:pt>
                  <c:pt idx="3">
                    <c:v>CMAQ Z-OUT</c:v>
                  </c:pt>
                  <c:pt idx="4">
                    <c:v>CAMｘ Z-OUT</c:v>
                  </c:pt>
                  <c:pt idx="5">
                    <c:v>O-SAT</c:v>
                  </c:pt>
                  <c:pt idx="6">
                    <c:v>CMAQ Z-OUT</c:v>
                  </c:pt>
                  <c:pt idx="7">
                    <c:v>CAMｘ Z-OUT</c:v>
                  </c:pt>
                  <c:pt idx="8">
                    <c:v>O-SAT</c:v>
                  </c:pt>
                  <c:pt idx="9">
                    <c:v>CMAQ Z-OUT</c:v>
                  </c:pt>
                  <c:pt idx="10">
                    <c:v>CAMｘ Z-OUT</c:v>
                  </c:pt>
                  <c:pt idx="11">
                    <c:v>O-SAT</c:v>
                  </c:pt>
                  <c:pt idx="12">
                    <c:v>CMAQ Z-OUT</c:v>
                  </c:pt>
                  <c:pt idx="13">
                    <c:v>CAMｘ Z-OUT</c:v>
                  </c:pt>
                  <c:pt idx="14">
                    <c:v>O-SAT</c:v>
                  </c:pt>
                  <c:pt idx="15">
                    <c:v>CMAQ Z-OUT</c:v>
                  </c:pt>
                  <c:pt idx="16">
                    <c:v>CAMｘ Z-OUT</c:v>
                  </c:pt>
                  <c:pt idx="17">
                    <c:v>O-SAT</c:v>
                  </c:pt>
                  <c:pt idx="18">
                    <c:v>CMAQ Z-OUT</c:v>
                  </c:pt>
                  <c:pt idx="19">
                    <c:v>CAMｘ Z-OUT</c:v>
                  </c:pt>
                  <c:pt idx="20">
                    <c:v>O-SAT</c:v>
                  </c:pt>
                </c:lvl>
                <c:lvl>
                  <c:pt idx="0">
                    <c:v>LA</c:v>
                  </c:pt>
                  <c:pt idx="3">
                    <c:v>SB</c:v>
                  </c:pt>
                  <c:pt idx="6">
                    <c:v>Ph</c:v>
                  </c:pt>
                  <c:pt idx="9">
                    <c:v>Den</c:v>
                  </c:pt>
                  <c:pt idx="12">
                    <c:v>DTW</c:v>
                  </c:pt>
                  <c:pt idx="15">
                    <c:v>Atl.</c:v>
                  </c:pt>
                  <c:pt idx="18">
                    <c:v>NY</c:v>
                  </c:pt>
                </c:lvl>
              </c:multiLvlStrCache>
            </c:multiLvlStrRef>
          </c:cat>
          <c:val>
            <c:numRef>
              <c:f>Ozone!$H$42:$H$63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3">
                  <c:v>0</c:v>
                </c:pt>
                <c:pt idx="4">
                  <c:v>0</c:v>
                </c:pt>
                <c:pt idx="6">
                  <c:v>0</c:v>
                </c:pt>
                <c:pt idx="7">
                  <c:v>0</c:v>
                </c:pt>
                <c:pt idx="9">
                  <c:v>0</c:v>
                </c:pt>
                <c:pt idx="10">
                  <c:v>0</c:v>
                </c:pt>
                <c:pt idx="12">
                  <c:v>0</c:v>
                </c:pt>
                <c:pt idx="13">
                  <c:v>0</c:v>
                </c:pt>
                <c:pt idx="15">
                  <c:v>0</c:v>
                </c:pt>
                <c:pt idx="16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</c:ser>
        <c:ser>
          <c:idx val="5"/>
          <c:order val="5"/>
          <c:tx>
            <c:strRef>
              <c:f>Ozone!$I$41</c:f>
              <c:strCache>
                <c:ptCount val="1"/>
                <c:pt idx="0">
                  <c:v>Off-Road Mobile</c:v>
                </c:pt>
              </c:strCache>
            </c:strRef>
          </c:tx>
          <c:invertIfNegative val="0"/>
          <c:cat>
            <c:multiLvlStrRef>
              <c:f>Ozone!$B$42:$C$63</c:f>
              <c:multiLvlStrCache>
                <c:ptCount val="21"/>
                <c:lvl>
                  <c:pt idx="0">
                    <c:v>CMAQ Z-OUT</c:v>
                  </c:pt>
                  <c:pt idx="1">
                    <c:v>CAMｘ Z-OUT</c:v>
                  </c:pt>
                  <c:pt idx="2">
                    <c:v>O-SAT</c:v>
                  </c:pt>
                  <c:pt idx="3">
                    <c:v>CMAQ Z-OUT</c:v>
                  </c:pt>
                  <c:pt idx="4">
                    <c:v>CAMｘ Z-OUT</c:v>
                  </c:pt>
                  <c:pt idx="5">
                    <c:v>O-SAT</c:v>
                  </c:pt>
                  <c:pt idx="6">
                    <c:v>CMAQ Z-OUT</c:v>
                  </c:pt>
                  <c:pt idx="7">
                    <c:v>CAMｘ Z-OUT</c:v>
                  </c:pt>
                  <c:pt idx="8">
                    <c:v>O-SAT</c:v>
                  </c:pt>
                  <c:pt idx="9">
                    <c:v>CMAQ Z-OUT</c:v>
                  </c:pt>
                  <c:pt idx="10">
                    <c:v>CAMｘ Z-OUT</c:v>
                  </c:pt>
                  <c:pt idx="11">
                    <c:v>O-SAT</c:v>
                  </c:pt>
                  <c:pt idx="12">
                    <c:v>CMAQ Z-OUT</c:v>
                  </c:pt>
                  <c:pt idx="13">
                    <c:v>CAMｘ Z-OUT</c:v>
                  </c:pt>
                  <c:pt idx="14">
                    <c:v>O-SAT</c:v>
                  </c:pt>
                  <c:pt idx="15">
                    <c:v>CMAQ Z-OUT</c:v>
                  </c:pt>
                  <c:pt idx="16">
                    <c:v>CAMｘ Z-OUT</c:v>
                  </c:pt>
                  <c:pt idx="17">
                    <c:v>O-SAT</c:v>
                  </c:pt>
                  <c:pt idx="18">
                    <c:v>CMAQ Z-OUT</c:v>
                  </c:pt>
                  <c:pt idx="19">
                    <c:v>CAMｘ Z-OUT</c:v>
                  </c:pt>
                  <c:pt idx="20">
                    <c:v>O-SAT</c:v>
                  </c:pt>
                </c:lvl>
                <c:lvl>
                  <c:pt idx="0">
                    <c:v>LA</c:v>
                  </c:pt>
                  <c:pt idx="3">
                    <c:v>SB</c:v>
                  </c:pt>
                  <c:pt idx="6">
                    <c:v>Ph</c:v>
                  </c:pt>
                  <c:pt idx="9">
                    <c:v>Den</c:v>
                  </c:pt>
                  <c:pt idx="12">
                    <c:v>DTW</c:v>
                  </c:pt>
                  <c:pt idx="15">
                    <c:v>Atl.</c:v>
                  </c:pt>
                  <c:pt idx="18">
                    <c:v>NY</c:v>
                  </c:pt>
                </c:lvl>
              </c:multiLvlStrCache>
            </c:multiLvlStrRef>
          </c:cat>
          <c:val>
            <c:numRef>
              <c:f>Ozone!$I$42:$I$63</c:f>
              <c:numCache>
                <c:formatCode>General</c:formatCode>
                <c:ptCount val="22"/>
                <c:pt idx="0">
                  <c:v>11</c:v>
                </c:pt>
                <c:pt idx="1">
                  <c:v>9</c:v>
                </c:pt>
                <c:pt idx="2">
                  <c:v>14</c:v>
                </c:pt>
                <c:pt idx="3">
                  <c:v>20</c:v>
                </c:pt>
                <c:pt idx="4">
                  <c:v>16</c:v>
                </c:pt>
                <c:pt idx="5">
                  <c:v>16</c:v>
                </c:pt>
                <c:pt idx="6">
                  <c:v>5</c:v>
                </c:pt>
                <c:pt idx="7">
                  <c:v>5</c:v>
                </c:pt>
                <c:pt idx="8">
                  <c:v>8</c:v>
                </c:pt>
                <c:pt idx="9">
                  <c:v>2</c:v>
                </c:pt>
                <c:pt idx="10">
                  <c:v>1</c:v>
                </c:pt>
                <c:pt idx="11">
                  <c:v>2</c:v>
                </c:pt>
                <c:pt idx="12">
                  <c:v>2</c:v>
                </c:pt>
                <c:pt idx="13">
                  <c:v>3</c:v>
                </c:pt>
                <c:pt idx="14">
                  <c:v>6</c:v>
                </c:pt>
                <c:pt idx="15">
                  <c:v>4</c:v>
                </c:pt>
                <c:pt idx="16">
                  <c:v>5</c:v>
                </c:pt>
                <c:pt idx="17">
                  <c:v>7</c:v>
                </c:pt>
                <c:pt idx="18">
                  <c:v>8</c:v>
                </c:pt>
                <c:pt idx="19">
                  <c:v>8</c:v>
                </c:pt>
                <c:pt idx="20">
                  <c:v>12</c:v>
                </c:pt>
              </c:numCache>
            </c:numRef>
          </c:val>
        </c:ser>
        <c:ser>
          <c:idx val="6"/>
          <c:order val="6"/>
          <c:tx>
            <c:strRef>
              <c:f>Ozone!$J$41</c:f>
              <c:strCache>
                <c:ptCount val="1"/>
                <c:pt idx="0">
                  <c:v>Point Sources</c:v>
                </c:pt>
              </c:strCache>
            </c:strRef>
          </c:tx>
          <c:invertIfNegative val="0"/>
          <c:cat>
            <c:multiLvlStrRef>
              <c:f>Ozone!$B$42:$C$63</c:f>
              <c:multiLvlStrCache>
                <c:ptCount val="21"/>
                <c:lvl>
                  <c:pt idx="0">
                    <c:v>CMAQ Z-OUT</c:v>
                  </c:pt>
                  <c:pt idx="1">
                    <c:v>CAMｘ Z-OUT</c:v>
                  </c:pt>
                  <c:pt idx="2">
                    <c:v>O-SAT</c:v>
                  </c:pt>
                  <c:pt idx="3">
                    <c:v>CMAQ Z-OUT</c:v>
                  </c:pt>
                  <c:pt idx="4">
                    <c:v>CAMｘ Z-OUT</c:v>
                  </c:pt>
                  <c:pt idx="5">
                    <c:v>O-SAT</c:v>
                  </c:pt>
                  <c:pt idx="6">
                    <c:v>CMAQ Z-OUT</c:v>
                  </c:pt>
                  <c:pt idx="7">
                    <c:v>CAMｘ Z-OUT</c:v>
                  </c:pt>
                  <c:pt idx="8">
                    <c:v>O-SAT</c:v>
                  </c:pt>
                  <c:pt idx="9">
                    <c:v>CMAQ Z-OUT</c:v>
                  </c:pt>
                  <c:pt idx="10">
                    <c:v>CAMｘ Z-OUT</c:v>
                  </c:pt>
                  <c:pt idx="11">
                    <c:v>O-SAT</c:v>
                  </c:pt>
                  <c:pt idx="12">
                    <c:v>CMAQ Z-OUT</c:v>
                  </c:pt>
                  <c:pt idx="13">
                    <c:v>CAMｘ Z-OUT</c:v>
                  </c:pt>
                  <c:pt idx="14">
                    <c:v>O-SAT</c:v>
                  </c:pt>
                  <c:pt idx="15">
                    <c:v>CMAQ Z-OUT</c:v>
                  </c:pt>
                  <c:pt idx="16">
                    <c:v>CAMｘ Z-OUT</c:v>
                  </c:pt>
                  <c:pt idx="17">
                    <c:v>O-SAT</c:v>
                  </c:pt>
                  <c:pt idx="18">
                    <c:v>CMAQ Z-OUT</c:v>
                  </c:pt>
                  <c:pt idx="19">
                    <c:v>CAMｘ Z-OUT</c:v>
                  </c:pt>
                  <c:pt idx="20">
                    <c:v>O-SAT</c:v>
                  </c:pt>
                </c:lvl>
                <c:lvl>
                  <c:pt idx="0">
                    <c:v>LA</c:v>
                  </c:pt>
                  <c:pt idx="3">
                    <c:v>SB</c:v>
                  </c:pt>
                  <c:pt idx="6">
                    <c:v>Ph</c:v>
                  </c:pt>
                  <c:pt idx="9">
                    <c:v>Den</c:v>
                  </c:pt>
                  <c:pt idx="12">
                    <c:v>DTW</c:v>
                  </c:pt>
                  <c:pt idx="15">
                    <c:v>Atl.</c:v>
                  </c:pt>
                  <c:pt idx="18">
                    <c:v>NY</c:v>
                  </c:pt>
                </c:lvl>
              </c:multiLvlStrCache>
            </c:multiLvlStrRef>
          </c:cat>
          <c:val>
            <c:numRef>
              <c:f>Ozone!$J$42:$J$63</c:f>
              <c:numCache>
                <c:formatCode>General</c:formatCode>
                <c:ptCount val="22"/>
                <c:pt idx="0">
                  <c:v>3</c:v>
                </c:pt>
                <c:pt idx="1">
                  <c:v>2</c:v>
                </c:pt>
                <c:pt idx="2">
                  <c:v>7</c:v>
                </c:pt>
                <c:pt idx="3">
                  <c:v>6</c:v>
                </c:pt>
                <c:pt idx="4">
                  <c:v>5</c:v>
                </c:pt>
                <c:pt idx="5">
                  <c:v>8</c:v>
                </c:pt>
                <c:pt idx="6">
                  <c:v>3</c:v>
                </c:pt>
                <c:pt idx="7">
                  <c:v>4</c:v>
                </c:pt>
                <c:pt idx="8">
                  <c:v>6</c:v>
                </c:pt>
                <c:pt idx="9">
                  <c:v>12</c:v>
                </c:pt>
                <c:pt idx="10">
                  <c:v>10</c:v>
                </c:pt>
                <c:pt idx="11">
                  <c:v>11</c:v>
                </c:pt>
                <c:pt idx="12">
                  <c:v>8</c:v>
                </c:pt>
                <c:pt idx="13">
                  <c:v>20</c:v>
                </c:pt>
                <c:pt idx="14">
                  <c:v>19</c:v>
                </c:pt>
                <c:pt idx="15">
                  <c:v>16</c:v>
                </c:pt>
                <c:pt idx="16">
                  <c:v>15</c:v>
                </c:pt>
                <c:pt idx="17">
                  <c:v>22</c:v>
                </c:pt>
                <c:pt idx="18">
                  <c:v>9</c:v>
                </c:pt>
                <c:pt idx="19">
                  <c:v>11</c:v>
                </c:pt>
                <c:pt idx="20">
                  <c:v>16</c:v>
                </c:pt>
              </c:numCache>
            </c:numRef>
          </c:val>
        </c:ser>
        <c:ser>
          <c:idx val="7"/>
          <c:order val="7"/>
          <c:tx>
            <c:strRef>
              <c:f>Ozone!$K$41</c:f>
              <c:strCache>
                <c:ptCount val="1"/>
                <c:pt idx="0">
                  <c:v>Other Area</c:v>
                </c:pt>
              </c:strCache>
            </c:strRef>
          </c:tx>
          <c:invertIfNegative val="0"/>
          <c:cat>
            <c:multiLvlStrRef>
              <c:f>Ozone!$B$42:$C$63</c:f>
              <c:multiLvlStrCache>
                <c:ptCount val="21"/>
                <c:lvl>
                  <c:pt idx="0">
                    <c:v>CMAQ Z-OUT</c:v>
                  </c:pt>
                  <c:pt idx="1">
                    <c:v>CAMｘ Z-OUT</c:v>
                  </c:pt>
                  <c:pt idx="2">
                    <c:v>O-SAT</c:v>
                  </c:pt>
                  <c:pt idx="3">
                    <c:v>CMAQ Z-OUT</c:v>
                  </c:pt>
                  <c:pt idx="4">
                    <c:v>CAMｘ Z-OUT</c:v>
                  </c:pt>
                  <c:pt idx="5">
                    <c:v>O-SAT</c:v>
                  </c:pt>
                  <c:pt idx="6">
                    <c:v>CMAQ Z-OUT</c:v>
                  </c:pt>
                  <c:pt idx="7">
                    <c:v>CAMｘ Z-OUT</c:v>
                  </c:pt>
                  <c:pt idx="8">
                    <c:v>O-SAT</c:v>
                  </c:pt>
                  <c:pt idx="9">
                    <c:v>CMAQ Z-OUT</c:v>
                  </c:pt>
                  <c:pt idx="10">
                    <c:v>CAMｘ Z-OUT</c:v>
                  </c:pt>
                  <c:pt idx="11">
                    <c:v>O-SAT</c:v>
                  </c:pt>
                  <c:pt idx="12">
                    <c:v>CMAQ Z-OUT</c:v>
                  </c:pt>
                  <c:pt idx="13">
                    <c:v>CAMｘ Z-OUT</c:v>
                  </c:pt>
                  <c:pt idx="14">
                    <c:v>O-SAT</c:v>
                  </c:pt>
                  <c:pt idx="15">
                    <c:v>CMAQ Z-OUT</c:v>
                  </c:pt>
                  <c:pt idx="16">
                    <c:v>CAMｘ Z-OUT</c:v>
                  </c:pt>
                  <c:pt idx="17">
                    <c:v>O-SAT</c:v>
                  </c:pt>
                  <c:pt idx="18">
                    <c:v>CMAQ Z-OUT</c:v>
                  </c:pt>
                  <c:pt idx="19">
                    <c:v>CAMｘ Z-OUT</c:v>
                  </c:pt>
                  <c:pt idx="20">
                    <c:v>O-SAT</c:v>
                  </c:pt>
                </c:lvl>
                <c:lvl>
                  <c:pt idx="0">
                    <c:v>LA</c:v>
                  </c:pt>
                  <c:pt idx="3">
                    <c:v>SB</c:v>
                  </c:pt>
                  <c:pt idx="6">
                    <c:v>Ph</c:v>
                  </c:pt>
                  <c:pt idx="9">
                    <c:v>Den</c:v>
                  </c:pt>
                  <c:pt idx="12">
                    <c:v>DTW</c:v>
                  </c:pt>
                  <c:pt idx="15">
                    <c:v>Atl.</c:v>
                  </c:pt>
                  <c:pt idx="18">
                    <c:v>NY</c:v>
                  </c:pt>
                </c:lvl>
              </c:multiLvlStrCache>
            </c:multiLvlStrRef>
          </c:cat>
          <c:val>
            <c:numRef>
              <c:f>Ozone!$K$42:$K$63</c:f>
              <c:numCache>
                <c:formatCode>General</c:formatCode>
                <c:ptCount val="22"/>
                <c:pt idx="0">
                  <c:v>7</c:v>
                </c:pt>
                <c:pt idx="1">
                  <c:v>9</c:v>
                </c:pt>
                <c:pt idx="2">
                  <c:v>10</c:v>
                </c:pt>
                <c:pt idx="3">
                  <c:v>13</c:v>
                </c:pt>
                <c:pt idx="4">
                  <c:v>16</c:v>
                </c:pt>
                <c:pt idx="5">
                  <c:v>18</c:v>
                </c:pt>
                <c:pt idx="6">
                  <c:v>4</c:v>
                </c:pt>
                <c:pt idx="7">
                  <c:v>5</c:v>
                </c:pt>
                <c:pt idx="8">
                  <c:v>6</c:v>
                </c:pt>
                <c:pt idx="9">
                  <c:v>4</c:v>
                </c:pt>
                <c:pt idx="10">
                  <c:v>1</c:v>
                </c:pt>
                <c:pt idx="11">
                  <c:v>6</c:v>
                </c:pt>
                <c:pt idx="12">
                  <c:v>1</c:v>
                </c:pt>
                <c:pt idx="13">
                  <c:v>3</c:v>
                </c:pt>
                <c:pt idx="14">
                  <c:v>5</c:v>
                </c:pt>
                <c:pt idx="15">
                  <c:v>4</c:v>
                </c:pt>
                <c:pt idx="16">
                  <c:v>5</c:v>
                </c:pt>
                <c:pt idx="17">
                  <c:v>7</c:v>
                </c:pt>
                <c:pt idx="18">
                  <c:v>7</c:v>
                </c:pt>
                <c:pt idx="19">
                  <c:v>8</c:v>
                </c:pt>
                <c:pt idx="20">
                  <c:v>11</c:v>
                </c:pt>
              </c:numCache>
            </c:numRef>
          </c:val>
        </c:ser>
        <c:ser>
          <c:idx val="8"/>
          <c:order val="8"/>
          <c:tx>
            <c:strRef>
              <c:f>Ozone!$L$41</c:f>
              <c:strCache>
                <c:ptCount val="1"/>
                <c:pt idx="0">
                  <c:v>BC</c:v>
                </c:pt>
              </c:strCache>
            </c:strRef>
          </c:tx>
          <c:invertIfNegative val="0"/>
          <c:cat>
            <c:multiLvlStrRef>
              <c:f>Ozone!$B$42:$C$63</c:f>
              <c:multiLvlStrCache>
                <c:ptCount val="21"/>
                <c:lvl>
                  <c:pt idx="0">
                    <c:v>CMAQ Z-OUT</c:v>
                  </c:pt>
                  <c:pt idx="1">
                    <c:v>CAMｘ Z-OUT</c:v>
                  </c:pt>
                  <c:pt idx="2">
                    <c:v>O-SAT</c:v>
                  </c:pt>
                  <c:pt idx="3">
                    <c:v>CMAQ Z-OUT</c:v>
                  </c:pt>
                  <c:pt idx="4">
                    <c:v>CAMｘ Z-OUT</c:v>
                  </c:pt>
                  <c:pt idx="5">
                    <c:v>O-SAT</c:v>
                  </c:pt>
                  <c:pt idx="6">
                    <c:v>CMAQ Z-OUT</c:v>
                  </c:pt>
                  <c:pt idx="7">
                    <c:v>CAMｘ Z-OUT</c:v>
                  </c:pt>
                  <c:pt idx="8">
                    <c:v>O-SAT</c:v>
                  </c:pt>
                  <c:pt idx="9">
                    <c:v>CMAQ Z-OUT</c:v>
                  </c:pt>
                  <c:pt idx="10">
                    <c:v>CAMｘ Z-OUT</c:v>
                  </c:pt>
                  <c:pt idx="11">
                    <c:v>O-SAT</c:v>
                  </c:pt>
                  <c:pt idx="12">
                    <c:v>CMAQ Z-OUT</c:v>
                  </c:pt>
                  <c:pt idx="13">
                    <c:v>CAMｘ Z-OUT</c:v>
                  </c:pt>
                  <c:pt idx="14">
                    <c:v>O-SAT</c:v>
                  </c:pt>
                  <c:pt idx="15">
                    <c:v>CMAQ Z-OUT</c:v>
                  </c:pt>
                  <c:pt idx="16">
                    <c:v>CAMｘ Z-OUT</c:v>
                  </c:pt>
                  <c:pt idx="17">
                    <c:v>O-SAT</c:v>
                  </c:pt>
                  <c:pt idx="18">
                    <c:v>CMAQ Z-OUT</c:v>
                  </c:pt>
                  <c:pt idx="19">
                    <c:v>CAMｘ Z-OUT</c:v>
                  </c:pt>
                  <c:pt idx="20">
                    <c:v>O-SAT</c:v>
                  </c:pt>
                </c:lvl>
                <c:lvl>
                  <c:pt idx="0">
                    <c:v>LA</c:v>
                  </c:pt>
                  <c:pt idx="3">
                    <c:v>SB</c:v>
                  </c:pt>
                  <c:pt idx="6">
                    <c:v>Ph</c:v>
                  </c:pt>
                  <c:pt idx="9">
                    <c:v>Den</c:v>
                  </c:pt>
                  <c:pt idx="12">
                    <c:v>DTW</c:v>
                  </c:pt>
                  <c:pt idx="15">
                    <c:v>Atl.</c:v>
                  </c:pt>
                  <c:pt idx="18">
                    <c:v>NY</c:v>
                  </c:pt>
                </c:lvl>
              </c:multiLvlStrCache>
            </c:multiLvlStrRef>
          </c:cat>
          <c:val>
            <c:numRef>
              <c:f>Ozone!$L$42:$L$63</c:f>
              <c:numCache>
                <c:formatCode>General</c:formatCode>
                <c:ptCount val="22"/>
                <c:pt idx="0">
                  <c:v>17</c:v>
                </c:pt>
                <c:pt idx="1">
                  <c:v>16</c:v>
                </c:pt>
                <c:pt idx="2">
                  <c:v>25</c:v>
                </c:pt>
                <c:pt idx="3">
                  <c:v>12</c:v>
                </c:pt>
                <c:pt idx="4">
                  <c:v>20</c:v>
                </c:pt>
                <c:pt idx="5">
                  <c:v>30</c:v>
                </c:pt>
                <c:pt idx="6">
                  <c:v>13</c:v>
                </c:pt>
                <c:pt idx="7">
                  <c:v>12</c:v>
                </c:pt>
                <c:pt idx="8">
                  <c:v>20</c:v>
                </c:pt>
                <c:pt idx="9">
                  <c:v>24</c:v>
                </c:pt>
                <c:pt idx="10">
                  <c:v>34</c:v>
                </c:pt>
                <c:pt idx="11">
                  <c:v>45</c:v>
                </c:pt>
                <c:pt idx="12">
                  <c:v>20</c:v>
                </c:pt>
                <c:pt idx="13">
                  <c:v>11</c:v>
                </c:pt>
                <c:pt idx="14">
                  <c:v>18</c:v>
                </c:pt>
                <c:pt idx="15">
                  <c:v>15</c:v>
                </c:pt>
                <c:pt idx="16">
                  <c:v>8</c:v>
                </c:pt>
                <c:pt idx="17">
                  <c:v>15</c:v>
                </c:pt>
                <c:pt idx="18">
                  <c:v>13</c:v>
                </c:pt>
                <c:pt idx="19">
                  <c:v>13</c:v>
                </c:pt>
                <c:pt idx="20">
                  <c:v>22</c:v>
                </c:pt>
              </c:numCache>
            </c:numRef>
          </c:val>
        </c:ser>
        <c:ser>
          <c:idx val="9"/>
          <c:order val="9"/>
          <c:tx>
            <c:strRef>
              <c:f>Ozone!$M$41</c:f>
              <c:strCache>
                <c:ptCount val="1"/>
                <c:pt idx="0">
                  <c:v>Natural</c:v>
                </c:pt>
              </c:strCache>
            </c:strRef>
          </c:tx>
          <c:invertIfNegative val="0"/>
          <c:cat>
            <c:multiLvlStrRef>
              <c:f>Ozone!$B$42:$C$63</c:f>
              <c:multiLvlStrCache>
                <c:ptCount val="21"/>
                <c:lvl>
                  <c:pt idx="0">
                    <c:v>CMAQ Z-OUT</c:v>
                  </c:pt>
                  <c:pt idx="1">
                    <c:v>CAMｘ Z-OUT</c:v>
                  </c:pt>
                  <c:pt idx="2">
                    <c:v>O-SAT</c:v>
                  </c:pt>
                  <c:pt idx="3">
                    <c:v>CMAQ Z-OUT</c:v>
                  </c:pt>
                  <c:pt idx="4">
                    <c:v>CAMｘ Z-OUT</c:v>
                  </c:pt>
                  <c:pt idx="5">
                    <c:v>O-SAT</c:v>
                  </c:pt>
                  <c:pt idx="6">
                    <c:v>CMAQ Z-OUT</c:v>
                  </c:pt>
                  <c:pt idx="7">
                    <c:v>CAMｘ Z-OUT</c:v>
                  </c:pt>
                  <c:pt idx="8">
                    <c:v>O-SAT</c:v>
                  </c:pt>
                  <c:pt idx="9">
                    <c:v>CMAQ Z-OUT</c:v>
                  </c:pt>
                  <c:pt idx="10">
                    <c:v>CAMｘ Z-OUT</c:v>
                  </c:pt>
                  <c:pt idx="11">
                    <c:v>O-SAT</c:v>
                  </c:pt>
                  <c:pt idx="12">
                    <c:v>CMAQ Z-OUT</c:v>
                  </c:pt>
                  <c:pt idx="13">
                    <c:v>CAMｘ Z-OUT</c:v>
                  </c:pt>
                  <c:pt idx="14">
                    <c:v>O-SAT</c:v>
                  </c:pt>
                  <c:pt idx="15">
                    <c:v>CMAQ Z-OUT</c:v>
                  </c:pt>
                  <c:pt idx="16">
                    <c:v>CAMｘ Z-OUT</c:v>
                  </c:pt>
                  <c:pt idx="17">
                    <c:v>O-SAT</c:v>
                  </c:pt>
                  <c:pt idx="18">
                    <c:v>CMAQ Z-OUT</c:v>
                  </c:pt>
                  <c:pt idx="19">
                    <c:v>CAMｘ Z-OUT</c:v>
                  </c:pt>
                  <c:pt idx="20">
                    <c:v>O-SAT</c:v>
                  </c:pt>
                </c:lvl>
                <c:lvl>
                  <c:pt idx="0">
                    <c:v>LA</c:v>
                  </c:pt>
                  <c:pt idx="3">
                    <c:v>SB</c:v>
                  </c:pt>
                  <c:pt idx="6">
                    <c:v>Ph</c:v>
                  </c:pt>
                  <c:pt idx="9">
                    <c:v>Den</c:v>
                  </c:pt>
                  <c:pt idx="12">
                    <c:v>DTW</c:v>
                  </c:pt>
                  <c:pt idx="15">
                    <c:v>Atl.</c:v>
                  </c:pt>
                  <c:pt idx="18">
                    <c:v>NY</c:v>
                  </c:pt>
                </c:lvl>
              </c:multiLvlStrCache>
            </c:multiLvlStrRef>
          </c:cat>
          <c:val>
            <c:numRef>
              <c:f>Ozone!$M$42:$M$63</c:f>
              <c:numCache>
                <c:formatCode>General</c:formatCode>
                <c:ptCount val="22"/>
                <c:pt idx="0">
                  <c:v>20</c:v>
                </c:pt>
                <c:pt idx="1">
                  <c:v>20</c:v>
                </c:pt>
                <c:pt idx="2">
                  <c:v>15</c:v>
                </c:pt>
                <c:pt idx="3">
                  <c:v>34</c:v>
                </c:pt>
                <c:pt idx="4">
                  <c:v>33</c:v>
                </c:pt>
                <c:pt idx="5">
                  <c:v>20</c:v>
                </c:pt>
                <c:pt idx="6">
                  <c:v>21</c:v>
                </c:pt>
                <c:pt idx="7">
                  <c:v>25</c:v>
                </c:pt>
                <c:pt idx="8">
                  <c:v>14</c:v>
                </c:pt>
                <c:pt idx="9">
                  <c:v>15</c:v>
                </c:pt>
                <c:pt idx="10">
                  <c:v>12</c:v>
                </c:pt>
                <c:pt idx="11">
                  <c:v>8</c:v>
                </c:pt>
                <c:pt idx="12">
                  <c:v>9</c:v>
                </c:pt>
                <c:pt idx="13">
                  <c:v>22</c:v>
                </c:pt>
                <c:pt idx="14">
                  <c:v>14</c:v>
                </c:pt>
                <c:pt idx="15">
                  <c:v>16</c:v>
                </c:pt>
                <c:pt idx="16">
                  <c:v>14</c:v>
                </c:pt>
                <c:pt idx="17">
                  <c:v>10</c:v>
                </c:pt>
                <c:pt idx="18">
                  <c:v>20</c:v>
                </c:pt>
                <c:pt idx="19">
                  <c:v>27</c:v>
                </c:pt>
                <c:pt idx="20">
                  <c:v>9</c:v>
                </c:pt>
              </c:numCache>
            </c:numRef>
          </c:val>
        </c:ser>
        <c:ser>
          <c:idx val="10"/>
          <c:order val="10"/>
          <c:tx>
            <c:strRef>
              <c:f>Ozone!$N$41</c:f>
              <c:strCache>
                <c:ptCount val="1"/>
                <c:pt idx="0">
                  <c:v>Non-Linear</c:v>
                </c:pt>
              </c:strCache>
            </c:strRef>
          </c:tx>
          <c:invertIfNegative val="0"/>
          <c:cat>
            <c:multiLvlStrRef>
              <c:f>Ozone!$B$42:$C$63</c:f>
              <c:multiLvlStrCache>
                <c:ptCount val="21"/>
                <c:lvl>
                  <c:pt idx="0">
                    <c:v>CMAQ Z-OUT</c:v>
                  </c:pt>
                  <c:pt idx="1">
                    <c:v>CAMｘ Z-OUT</c:v>
                  </c:pt>
                  <c:pt idx="2">
                    <c:v>O-SAT</c:v>
                  </c:pt>
                  <c:pt idx="3">
                    <c:v>CMAQ Z-OUT</c:v>
                  </c:pt>
                  <c:pt idx="4">
                    <c:v>CAMｘ Z-OUT</c:v>
                  </c:pt>
                  <c:pt idx="5">
                    <c:v>O-SAT</c:v>
                  </c:pt>
                  <c:pt idx="6">
                    <c:v>CMAQ Z-OUT</c:v>
                  </c:pt>
                  <c:pt idx="7">
                    <c:v>CAMｘ Z-OUT</c:v>
                  </c:pt>
                  <c:pt idx="8">
                    <c:v>O-SAT</c:v>
                  </c:pt>
                  <c:pt idx="9">
                    <c:v>CMAQ Z-OUT</c:v>
                  </c:pt>
                  <c:pt idx="10">
                    <c:v>CAMｘ Z-OUT</c:v>
                  </c:pt>
                  <c:pt idx="11">
                    <c:v>O-SAT</c:v>
                  </c:pt>
                  <c:pt idx="12">
                    <c:v>CMAQ Z-OUT</c:v>
                  </c:pt>
                  <c:pt idx="13">
                    <c:v>CAMｘ Z-OUT</c:v>
                  </c:pt>
                  <c:pt idx="14">
                    <c:v>O-SAT</c:v>
                  </c:pt>
                  <c:pt idx="15">
                    <c:v>CMAQ Z-OUT</c:v>
                  </c:pt>
                  <c:pt idx="16">
                    <c:v>CAMｘ Z-OUT</c:v>
                  </c:pt>
                  <c:pt idx="17">
                    <c:v>O-SAT</c:v>
                  </c:pt>
                  <c:pt idx="18">
                    <c:v>CMAQ Z-OUT</c:v>
                  </c:pt>
                  <c:pt idx="19">
                    <c:v>CAMｘ Z-OUT</c:v>
                  </c:pt>
                  <c:pt idx="20">
                    <c:v>O-SAT</c:v>
                  </c:pt>
                </c:lvl>
                <c:lvl>
                  <c:pt idx="0">
                    <c:v>LA</c:v>
                  </c:pt>
                  <c:pt idx="3">
                    <c:v>SB</c:v>
                  </c:pt>
                  <c:pt idx="6">
                    <c:v>Ph</c:v>
                  </c:pt>
                  <c:pt idx="9">
                    <c:v>Den</c:v>
                  </c:pt>
                  <c:pt idx="12">
                    <c:v>DTW</c:v>
                  </c:pt>
                  <c:pt idx="15">
                    <c:v>Atl.</c:v>
                  </c:pt>
                  <c:pt idx="18">
                    <c:v>NY</c:v>
                  </c:pt>
                </c:lvl>
              </c:multiLvlStrCache>
            </c:multiLvlStrRef>
          </c:cat>
          <c:val>
            <c:numRef>
              <c:f>Ozone!$N$42:$N$63</c:f>
              <c:numCache>
                <c:formatCode>General</c:formatCode>
                <c:ptCount val="22"/>
                <c:pt idx="0">
                  <c:v>25</c:v>
                </c:pt>
                <c:pt idx="1">
                  <c:v>22</c:v>
                </c:pt>
                <c:pt idx="2">
                  <c:v>1</c:v>
                </c:pt>
                <c:pt idx="3">
                  <c:v>17</c:v>
                </c:pt>
                <c:pt idx="4">
                  <c:v>9</c:v>
                </c:pt>
                <c:pt idx="5">
                  <c:v>1</c:v>
                </c:pt>
                <c:pt idx="6">
                  <c:v>12</c:v>
                </c:pt>
                <c:pt idx="7">
                  <c:v>9</c:v>
                </c:pt>
                <c:pt idx="8">
                  <c:v>3</c:v>
                </c:pt>
                <c:pt idx="9">
                  <c:v>16</c:v>
                </c:pt>
                <c:pt idx="10">
                  <c:v>17</c:v>
                </c:pt>
                <c:pt idx="11">
                  <c:v>0</c:v>
                </c:pt>
                <c:pt idx="12">
                  <c:v>21</c:v>
                </c:pt>
                <c:pt idx="13">
                  <c:v>10</c:v>
                </c:pt>
                <c:pt idx="14">
                  <c:v>2</c:v>
                </c:pt>
                <c:pt idx="15">
                  <c:v>15</c:v>
                </c:pt>
                <c:pt idx="16">
                  <c:v>22</c:v>
                </c:pt>
                <c:pt idx="17">
                  <c:v>0</c:v>
                </c:pt>
                <c:pt idx="18">
                  <c:v>17</c:v>
                </c:pt>
                <c:pt idx="19">
                  <c:v>15</c:v>
                </c:pt>
                <c:pt idx="20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6203776"/>
        <c:axId val="126205312"/>
      </c:barChart>
      <c:catAx>
        <c:axId val="1262037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ja-JP"/>
            </a:pPr>
            <a:endParaRPr lang="en-US"/>
          </a:p>
        </c:txPr>
        <c:crossAx val="126205312"/>
        <c:crosses val="autoZero"/>
        <c:auto val="1"/>
        <c:lblAlgn val="ctr"/>
        <c:lblOffset val="100"/>
        <c:noMultiLvlLbl val="0"/>
      </c:catAx>
      <c:valAx>
        <c:axId val="126205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ja-JP"/>
            </a:pPr>
            <a:endParaRPr lang="en-US"/>
          </a:p>
        </c:txPr>
        <c:crossAx val="12620377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lang="ja-JP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charts!$D$38</c:f>
          <c:strCache>
            <c:ptCount val="1"/>
            <c:pt idx="0">
              <c:v>San Bernardino 2030</c:v>
            </c:pt>
          </c:strCache>
        </c:strRef>
      </c:tx>
      <c:layout>
        <c:manualLayout>
          <c:xMode val="edge"/>
          <c:yMode val="edge"/>
          <c:x val="0.23018519186450218"/>
          <c:y val="0.12365035939791746"/>
        </c:manualLayout>
      </c:layout>
      <c:overlay val="1"/>
      <c:txPr>
        <a:bodyPr/>
        <a:lstStyle/>
        <a:p>
          <a:pPr>
            <a:defRPr lang="ja-JP" sz="2000" b="0"/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189226878355235"/>
          <c:y val="0.10174175361218313"/>
          <c:w val="0.79703899568274617"/>
          <c:h val="0.640855397023331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charts!$C$4</c:f>
              <c:strCache>
                <c:ptCount val="1"/>
                <c:pt idx="0">
                  <c:v>CAMx_SA_O3V</c:v>
                </c:pt>
              </c:strCache>
            </c:strRef>
          </c:tx>
          <c:invertIfNegative val="0"/>
          <c:dLbls>
            <c:numFmt formatCode="0%" sourceLinked="0"/>
            <c:txPr>
              <a:bodyPr/>
              <a:lstStyle/>
              <a:p>
                <a:pPr>
                  <a:defRPr lang="ja-JP" sz="10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charts!$F$3:$Q$3</c:f>
              <c:strCache>
                <c:ptCount val="12"/>
                <c:pt idx="0">
                  <c:v>Point Sources</c:v>
                </c:pt>
                <c:pt idx="1">
                  <c:v>Other</c:v>
                </c:pt>
                <c:pt idx="2">
                  <c:v>Global BCs</c:v>
                </c:pt>
                <c:pt idx="3">
                  <c:v>Natural (bio+fires)</c:v>
                </c:pt>
                <c:pt idx="4">
                  <c:v>On-Road Mobile</c:v>
                </c:pt>
                <c:pt idx="5">
                  <c:v>Off-Road Mobile</c:v>
                </c:pt>
                <c:pt idx="6">
                  <c:v>Other Area</c:v>
                </c:pt>
                <c:pt idx="8">
                  <c:v>HD Gas</c:v>
                </c:pt>
                <c:pt idx="9">
                  <c:v>HD Diesel</c:v>
                </c:pt>
                <c:pt idx="10">
                  <c:v>LD Gas</c:v>
                </c:pt>
                <c:pt idx="11">
                  <c:v>LD Diesel</c:v>
                </c:pt>
              </c:strCache>
            </c:strRef>
          </c:cat>
          <c:val>
            <c:numRef>
              <c:f>charts!$F$5:$L$5</c:f>
              <c:numCache>
                <c:formatCode>General</c:formatCode>
                <c:ptCount val="7"/>
                <c:pt idx="0">
                  <c:v>1.4622611161130169E-2</c:v>
                </c:pt>
                <c:pt idx="1">
                  <c:v>4.4095451086620624E-4</c:v>
                </c:pt>
                <c:pt idx="2">
                  <c:v>0.1290118478840068</c:v>
                </c:pt>
                <c:pt idx="3">
                  <c:v>0.16299966439781394</c:v>
                </c:pt>
                <c:pt idx="4">
                  <c:v>2.0392291272340501E-2</c:v>
                </c:pt>
                <c:pt idx="5">
                  <c:v>2.8621612555234339E-2</c:v>
                </c:pt>
                <c:pt idx="6">
                  <c:v>0.10346989143855051</c:v>
                </c:pt>
              </c:numCache>
            </c:numRef>
          </c:val>
        </c:ser>
        <c:ser>
          <c:idx val="2"/>
          <c:order val="1"/>
          <c:tx>
            <c:strRef>
              <c:f>charts!$C$6</c:f>
              <c:strCache>
                <c:ptCount val="1"/>
                <c:pt idx="0">
                  <c:v>CAMx_SA_O3N</c:v>
                </c:pt>
              </c:strCache>
            </c:strRef>
          </c:tx>
          <c:invertIfNegative val="0"/>
          <c:dLbls>
            <c:numFmt formatCode="0%" sourceLinked="0"/>
            <c:txPr>
              <a:bodyPr/>
              <a:lstStyle/>
              <a:p>
                <a:pPr>
                  <a:defRPr lang="ja-JP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charts!$F$7:$L$7</c:f>
              <c:numCache>
                <c:formatCode>General</c:formatCode>
                <c:ptCount val="7"/>
                <c:pt idx="0">
                  <c:v>6.6545632045466332E-2</c:v>
                </c:pt>
                <c:pt idx="1">
                  <c:v>4.4315549288680379E-3</c:v>
                </c:pt>
                <c:pt idx="2">
                  <c:v>0.15840427998223788</c:v>
                </c:pt>
                <c:pt idx="3">
                  <c:v>3.0902993915738936E-2</c:v>
                </c:pt>
                <c:pt idx="4">
                  <c:v>7.7870049636625818E-2</c:v>
                </c:pt>
                <c:pt idx="5">
                  <c:v>0.12683912429722838</c:v>
                </c:pt>
                <c:pt idx="6">
                  <c:v>7.3649868189768763E-2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5369728"/>
        <c:axId val="125928576"/>
      </c:barChart>
      <c:catAx>
        <c:axId val="125369728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 rot="-5400000" vert="horz"/>
          <a:lstStyle/>
          <a:p>
            <a:pPr>
              <a:defRPr lang="ja-JP" sz="1200"/>
            </a:pPr>
            <a:endParaRPr lang="en-US"/>
          </a:p>
        </c:txPr>
        <c:crossAx val="125928576"/>
        <c:crossesAt val="0"/>
        <c:auto val="0"/>
        <c:lblAlgn val="ctr"/>
        <c:lblOffset val="50"/>
        <c:noMultiLvlLbl val="0"/>
      </c:catAx>
      <c:valAx>
        <c:axId val="125928576"/>
        <c:scaling>
          <c:orientation val="minMax"/>
          <c:max val="0.60000000000000009"/>
          <c:min val="-0.1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lang="ja-JP" sz="1200"/>
            </a:pPr>
            <a:endParaRPr lang="en-US"/>
          </a:p>
        </c:txPr>
        <c:crossAx val="125369728"/>
        <c:crossesAt val="1"/>
        <c:crossBetween val="between"/>
        <c:majorUnit val="0.1"/>
        <c:minorUnit val="5.000000000000001E-2"/>
      </c:valAx>
    </c:plotArea>
    <c:legend>
      <c:legendPos val="r"/>
      <c:layout>
        <c:manualLayout>
          <c:xMode val="edge"/>
          <c:yMode val="edge"/>
          <c:x val="0.71092988395840395"/>
          <c:y val="0.12005117909562793"/>
          <c:w val="0.23012163092330587"/>
          <c:h val="0.16240500140430444"/>
        </c:manualLayout>
      </c:layout>
      <c:overlay val="0"/>
      <c:txPr>
        <a:bodyPr/>
        <a:lstStyle/>
        <a:p>
          <a:pPr>
            <a:defRPr lang="ja-JP" sz="18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0.2584</cdr:x>
      <cdr:y>0.04299</cdr:y>
    </cdr:from>
    <cdr:to>
      <cdr:x>0.89314</cdr:x>
      <cdr:y>0.1186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48917" y="206638"/>
          <a:ext cx="5033169" cy="3634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/>
            <a:t>July Maximum 8-hour Ozone </a:t>
          </a:r>
          <a:r>
            <a:rPr lang="en-US" sz="1600" b="1" dirty="0" smtClean="0"/>
            <a:t>Contributions</a:t>
          </a:r>
          <a:endParaRPr lang="en-US" sz="16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9" tIns="48320" rIns="96639" bIns="48320" numCol="1" anchor="t" anchorCtr="0" compatLnSpc="1">
            <a:prstTxWarp prst="textNoShape">
              <a:avLst/>
            </a:prstTxWarp>
          </a:bodyPr>
          <a:lstStyle>
            <a:lvl1pPr defTabSz="966658">
              <a:defRPr sz="1200"/>
            </a:lvl1pPr>
          </a:lstStyle>
          <a:p>
            <a:endParaRPr lang="en-US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4" y="1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9" tIns="48320" rIns="96639" bIns="48320" numCol="1" anchor="t" anchorCtr="0" compatLnSpc="1">
            <a:prstTxWarp prst="textNoShape">
              <a:avLst/>
            </a:prstTxWarp>
          </a:bodyPr>
          <a:lstStyle>
            <a:lvl1pPr algn="r" defTabSz="966658">
              <a:defRPr sz="1200"/>
            </a:lvl1pPr>
          </a:lstStyle>
          <a:p>
            <a:endParaRPr lang="en-US"/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1777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9" tIns="48320" rIns="96639" bIns="48320" numCol="1" anchor="b" anchorCtr="0" compatLnSpc="1">
            <a:prstTxWarp prst="textNoShape">
              <a:avLst/>
            </a:prstTxWarp>
          </a:bodyPr>
          <a:lstStyle>
            <a:lvl1pPr defTabSz="966658">
              <a:defRPr sz="1200"/>
            </a:lvl1pPr>
          </a:lstStyle>
          <a:p>
            <a:endParaRPr lang="en-US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4" y="9121777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9" tIns="48320" rIns="96639" bIns="48320" numCol="1" anchor="b" anchorCtr="0" compatLnSpc="1">
            <a:prstTxWarp prst="textNoShape">
              <a:avLst/>
            </a:prstTxWarp>
          </a:bodyPr>
          <a:lstStyle>
            <a:lvl1pPr algn="r" defTabSz="966658">
              <a:defRPr sz="1200"/>
            </a:lvl1pPr>
          </a:lstStyle>
          <a:p>
            <a:fld id="{AE785CE3-82DA-4BFD-A106-2EB84CE9AE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57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9" tIns="48320" rIns="96639" bIns="48320" numCol="1" anchor="t" anchorCtr="0" compatLnSpc="1">
            <a:prstTxWarp prst="textNoShape">
              <a:avLst/>
            </a:prstTxWarp>
          </a:bodyPr>
          <a:lstStyle>
            <a:lvl1pPr defTabSz="966658">
              <a:defRPr sz="1200"/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9" tIns="48320" rIns="96639" bIns="48320" numCol="1" anchor="t" anchorCtr="0" compatLnSpc="1">
            <a:prstTxWarp prst="textNoShape">
              <a:avLst/>
            </a:prstTxWarp>
          </a:bodyPr>
          <a:lstStyle>
            <a:lvl1pPr algn="r" defTabSz="966658">
              <a:defRPr sz="1200"/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4" y="4560888"/>
            <a:ext cx="53625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9" tIns="48320" rIns="96639" bIns="483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1777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9" tIns="48320" rIns="96639" bIns="48320" numCol="1" anchor="b" anchorCtr="0" compatLnSpc="1">
            <a:prstTxWarp prst="textNoShape">
              <a:avLst/>
            </a:prstTxWarp>
          </a:bodyPr>
          <a:lstStyle>
            <a:lvl1pPr defTabSz="966658">
              <a:defRPr sz="1200"/>
            </a:lvl1pPr>
          </a:lstStyle>
          <a:p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1777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9" tIns="48320" rIns="96639" bIns="48320" numCol="1" anchor="b" anchorCtr="0" compatLnSpc="1">
            <a:prstTxWarp prst="textNoShape">
              <a:avLst/>
            </a:prstTxWarp>
          </a:bodyPr>
          <a:lstStyle>
            <a:lvl1pPr algn="r" defTabSz="966658">
              <a:defRPr sz="1200"/>
            </a:lvl1pPr>
          </a:lstStyle>
          <a:p>
            <a:fld id="{2FEA8670-32AC-4E6F-BDF0-B236AC8561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40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A8670-32AC-4E6F-BDF0-B236AC85611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03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agreement for April 21</a:t>
            </a:r>
          </a:p>
          <a:p>
            <a:r>
              <a:rPr lang="en-US" dirty="0"/>
              <a:t>NO</a:t>
            </a:r>
            <a:r>
              <a:rPr lang="en-US" baseline="-25000" dirty="0"/>
              <a:t>2</a:t>
            </a:r>
            <a:r>
              <a:rPr lang="en-US" dirty="0"/>
              <a:t> is substantially over-predicted during the night on May 20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A8670-32AC-4E6F-BDF0-B236AC85611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641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Surface model generally captures the observed diurnal variation in HONO:NO</a:t>
            </a:r>
            <a:r>
              <a:rPr lang="en-US" baseline="-25000" dirty="0"/>
              <a:t>2</a:t>
            </a:r>
            <a:r>
              <a:rPr lang="en-US" dirty="0"/>
              <a:t> ratios</a:t>
            </a:r>
          </a:p>
          <a:p>
            <a:r>
              <a:rPr lang="en-US" dirty="0"/>
              <a:t>Base run and run with direct HONO emissions do not capture these features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A8670-32AC-4E6F-BDF0-B236AC85611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03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Surface model generally captures the observed diurnal variation in HONO:NO</a:t>
            </a:r>
            <a:r>
              <a:rPr lang="en-US" baseline="-25000" dirty="0"/>
              <a:t>2</a:t>
            </a:r>
            <a:r>
              <a:rPr lang="en-US" dirty="0"/>
              <a:t> ratios</a:t>
            </a:r>
          </a:p>
          <a:p>
            <a:r>
              <a:rPr lang="en-US" dirty="0"/>
              <a:t>Base run and run with direct HONO emissions do not capture these features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A8670-32AC-4E6F-BDF0-B236AC85611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03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Surface model performs well on April 21, during both day and night</a:t>
            </a:r>
          </a:p>
          <a:p>
            <a:r>
              <a:rPr lang="en-US" dirty="0"/>
              <a:t>Over-predictions on May 20 are associated with NO</a:t>
            </a:r>
            <a:r>
              <a:rPr lang="en-US" baseline="-25000" dirty="0"/>
              <a:t>2</a:t>
            </a:r>
            <a:r>
              <a:rPr lang="en-US" dirty="0"/>
              <a:t> over-predictions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A8670-32AC-4E6F-BDF0-B236AC85611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094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Surface model performs well on April 21, during both day and night</a:t>
            </a:r>
          </a:p>
          <a:p>
            <a:r>
              <a:rPr lang="en-US" dirty="0"/>
              <a:t>Over-predictions on May 20 are associated with NO</a:t>
            </a:r>
            <a:r>
              <a:rPr lang="en-US" baseline="-25000" dirty="0"/>
              <a:t>2</a:t>
            </a:r>
            <a:r>
              <a:rPr lang="en-US" dirty="0"/>
              <a:t> over-predictions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A8670-32AC-4E6F-BDF0-B236AC85611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094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Surface model performs well on April 21, during both day and night</a:t>
            </a:r>
          </a:p>
          <a:p>
            <a:r>
              <a:rPr lang="en-US" dirty="0"/>
              <a:t>Over-predictions on May 20 are associated with NO</a:t>
            </a:r>
            <a:r>
              <a:rPr lang="en-US" baseline="-25000" dirty="0"/>
              <a:t>2</a:t>
            </a:r>
            <a:r>
              <a:rPr lang="en-US" dirty="0"/>
              <a:t> over-predictions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A8670-32AC-4E6F-BDF0-B236AC85611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0944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Surface model Explicitly </a:t>
            </a:r>
            <a:r>
              <a:rPr lang="en-US" dirty="0"/>
              <a:t>simulates HONO formation on ground surfaces by reactions of deposited HNO</a:t>
            </a:r>
            <a:r>
              <a:rPr lang="en-US" baseline="-25000" dirty="0"/>
              <a:t>3</a:t>
            </a:r>
            <a:r>
              <a:rPr lang="en-US" dirty="0"/>
              <a:t> and NO</a:t>
            </a:r>
            <a:r>
              <a:rPr lang="en-US" baseline="-25000" dirty="0"/>
              <a:t>2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Daytime photolysis of HNO</a:t>
            </a:r>
            <a:r>
              <a:rPr lang="en-US" baseline="-25000" dirty="0"/>
              <a:t>3</a:t>
            </a:r>
            <a:r>
              <a:rPr lang="en-US" dirty="0"/>
              <a:t> and NO</a:t>
            </a:r>
            <a:r>
              <a:rPr lang="en-US" baseline="-25000" dirty="0"/>
              <a:t>2</a:t>
            </a:r>
          </a:p>
          <a:p>
            <a:pPr lvl="2"/>
            <a:r>
              <a:rPr lang="en-US" dirty="0"/>
              <a:t>Thermal NO</a:t>
            </a:r>
            <a:r>
              <a:rPr lang="en-US" baseline="-25000" dirty="0"/>
              <a:t>2</a:t>
            </a:r>
            <a:r>
              <a:rPr lang="en-US" dirty="0"/>
              <a:t> reaction during night and day</a:t>
            </a:r>
          </a:p>
          <a:p>
            <a:pPr lvl="1"/>
            <a:r>
              <a:rPr lang="en-US" dirty="0"/>
              <a:t>Daytime levels simulated well on most days</a:t>
            </a:r>
          </a:p>
          <a:p>
            <a:pPr lvl="1"/>
            <a:r>
              <a:rPr lang="en-US" dirty="0"/>
              <a:t>Nighttime levels simulated well except when NO</a:t>
            </a:r>
            <a:r>
              <a:rPr lang="en-US" baseline="-25000" dirty="0"/>
              <a:t>2</a:t>
            </a:r>
            <a:r>
              <a:rPr lang="en-US" dirty="0"/>
              <a:t> is over-predicted</a:t>
            </a:r>
          </a:p>
          <a:p>
            <a:pPr lvl="1"/>
            <a:r>
              <a:rPr lang="en-US" dirty="0"/>
              <a:t>Observed and predicted HONO:NO</a:t>
            </a:r>
            <a:r>
              <a:rPr lang="en-US" baseline="-25000" dirty="0"/>
              <a:t>2</a:t>
            </a:r>
            <a:r>
              <a:rPr lang="en-US" dirty="0"/>
              <a:t> ratios are in good agreement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A8670-32AC-4E6F-BDF0-B236AC85611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2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u="sng" dirty="0" smtClean="0"/>
          </a:p>
          <a:p>
            <a:pPr lvl="1"/>
            <a:r>
              <a:rPr lang="en-US" dirty="0"/>
              <a:t>Analysis of measurements from 2009 Study of Houston Atmospheric Radical Precursor (SHARP) in the Houston area to identify missing HONO formation pathways and recommend parameterizations (UCLA and UH)</a:t>
            </a:r>
          </a:p>
          <a:p>
            <a:pPr lvl="1"/>
            <a:endParaRPr lang="en-US" u="sng" dirty="0" smtClean="0"/>
          </a:p>
          <a:p>
            <a:pPr lvl="1"/>
            <a:r>
              <a:rPr lang="en-US" u="sng" dirty="0" smtClean="0"/>
              <a:t>Surface model</a:t>
            </a:r>
          </a:p>
          <a:p>
            <a:pPr lvl="1"/>
            <a:r>
              <a:rPr lang="en-US" dirty="0"/>
              <a:t>CAMx surface model originally developed for persistent organic pollutants</a:t>
            </a:r>
          </a:p>
          <a:p>
            <a:pPr lvl="1"/>
            <a:r>
              <a:rPr lang="en-US" dirty="0"/>
              <a:t>Extended in this work to include core model species, such as NO</a:t>
            </a:r>
            <a:r>
              <a:rPr lang="en-US" baseline="-25000" dirty="0"/>
              <a:t>2</a:t>
            </a:r>
            <a:r>
              <a:rPr lang="en-US" dirty="0"/>
              <a:t>, HNO</a:t>
            </a:r>
            <a:r>
              <a:rPr lang="en-US" baseline="-25000" dirty="0"/>
              <a:t>3</a:t>
            </a:r>
            <a:r>
              <a:rPr lang="en-US" dirty="0"/>
              <a:t>, and </a:t>
            </a:r>
            <a:r>
              <a:rPr lang="en-US" dirty="0" smtClean="0"/>
              <a:t>HONO</a:t>
            </a:r>
          </a:p>
          <a:p>
            <a:pPr lvl="1"/>
            <a:r>
              <a:rPr lang="en-US" dirty="0"/>
              <a:t>Keeps track of accumulated mass deposited to surface</a:t>
            </a:r>
          </a:p>
          <a:p>
            <a:pPr lvl="1"/>
            <a:r>
              <a:rPr lang="en-US" dirty="0"/>
              <a:t>Treats sorption and penetration into soil and vegetation; chemical degradation and transformation; and volatilization back to the air (re-emission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u="sng" dirty="0" smtClean="0"/>
              <a:t>UNC</a:t>
            </a:r>
          </a:p>
          <a:p>
            <a:pPr lvl="1"/>
            <a:r>
              <a:rPr lang="en-US" dirty="0" smtClean="0"/>
              <a:t>CAMx Simulations </a:t>
            </a:r>
            <a:r>
              <a:rPr lang="en-US" dirty="0"/>
              <a:t>and evaluation of results</a:t>
            </a:r>
          </a:p>
          <a:p>
            <a:pPr lvl="1"/>
            <a:r>
              <a:rPr lang="en-US" dirty="0"/>
              <a:t>Process analysis</a:t>
            </a:r>
          </a:p>
          <a:p>
            <a:pPr lvl="1"/>
            <a:r>
              <a:rPr lang="en-US" u="sng" dirty="0" smtClean="0"/>
              <a:t>Refinement</a:t>
            </a:r>
          </a:p>
          <a:p>
            <a:pPr lvl="1"/>
            <a:r>
              <a:rPr lang="en-US" dirty="0" smtClean="0"/>
              <a:t>Semi-empirical </a:t>
            </a:r>
            <a:r>
              <a:rPr lang="en-US" dirty="0"/>
              <a:t>approach</a:t>
            </a:r>
          </a:p>
          <a:p>
            <a:pPr lvl="1"/>
            <a:r>
              <a:rPr lang="en-US" dirty="0"/>
              <a:t>Analysis of evaluation results</a:t>
            </a:r>
          </a:p>
          <a:p>
            <a:pPr lvl="1"/>
            <a:r>
              <a:rPr lang="en-US" dirty="0"/>
              <a:t>Adjust model parameters within range of plausible values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A8670-32AC-4E6F-BDF0-B236AC85611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A8670-32AC-4E6F-BDF0-B236AC85611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92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Run A (base run) under-predicts observed HONO substantially</a:t>
            </a:r>
          </a:p>
          <a:p>
            <a:r>
              <a:rPr lang="en-US" dirty="0"/>
              <a:t>Run B (with direct HONO emissions) better, but still tends to under-predict; moreover predicted HONO:NO</a:t>
            </a:r>
            <a:r>
              <a:rPr lang="en-US" baseline="-25000" dirty="0"/>
              <a:t>2</a:t>
            </a:r>
            <a:r>
              <a:rPr lang="en-US" dirty="0"/>
              <a:t> ratios are inconsistent with observations</a:t>
            </a:r>
          </a:p>
          <a:p>
            <a:r>
              <a:rPr lang="en-US" dirty="0"/>
              <a:t>Run H (with CAMx surface model) does a good job for most of the days, but over-predicts during the night on May 19 and 20, with the largest over-predictions on May 20</a:t>
            </a:r>
          </a:p>
          <a:p>
            <a:pPr lvl="1"/>
            <a:r>
              <a:rPr lang="en-US" dirty="0"/>
              <a:t>HONO over-predictions associated with large NO</a:t>
            </a:r>
            <a:r>
              <a:rPr lang="en-US" baseline="-25000" dirty="0"/>
              <a:t>2</a:t>
            </a:r>
            <a:r>
              <a:rPr lang="en-US" dirty="0"/>
              <a:t> over-predictions at night on May 19 and 20</a:t>
            </a:r>
          </a:p>
          <a:p>
            <a:pPr lvl="1"/>
            <a:r>
              <a:rPr lang="en-US" dirty="0"/>
              <a:t>Focus on HONO:NO</a:t>
            </a:r>
            <a:r>
              <a:rPr lang="en-US" baseline="-25000" dirty="0"/>
              <a:t>2</a:t>
            </a:r>
            <a:r>
              <a:rPr lang="en-US" dirty="0"/>
              <a:t> ratios as a way to assess model performance at night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A8670-32AC-4E6F-BDF0-B236AC85611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56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Run A (base run) under-predicts observed HONO substantially</a:t>
            </a:r>
          </a:p>
          <a:p>
            <a:r>
              <a:rPr lang="en-US" dirty="0"/>
              <a:t>Run B (with direct HONO emissions) better, but still tends to under-predict; moreover predicted HONO:NO</a:t>
            </a:r>
            <a:r>
              <a:rPr lang="en-US" baseline="-25000" dirty="0"/>
              <a:t>2</a:t>
            </a:r>
            <a:r>
              <a:rPr lang="en-US" dirty="0"/>
              <a:t> ratios are inconsistent with observations</a:t>
            </a:r>
          </a:p>
          <a:p>
            <a:r>
              <a:rPr lang="en-US" dirty="0"/>
              <a:t>Run H (with CAMx surface model) does a good job for most of the days, but over-predicts during the night on May 19 and 20, with the largest over-predictions on May 20</a:t>
            </a:r>
          </a:p>
          <a:p>
            <a:pPr lvl="1"/>
            <a:r>
              <a:rPr lang="en-US" dirty="0"/>
              <a:t>HONO over-predictions associated with large NO</a:t>
            </a:r>
            <a:r>
              <a:rPr lang="en-US" baseline="-25000" dirty="0"/>
              <a:t>2</a:t>
            </a:r>
            <a:r>
              <a:rPr lang="en-US" dirty="0"/>
              <a:t> over-predictions at night on May 19 and 20</a:t>
            </a:r>
          </a:p>
          <a:p>
            <a:pPr lvl="1"/>
            <a:r>
              <a:rPr lang="en-US" dirty="0"/>
              <a:t>Focus on HONO:NO</a:t>
            </a:r>
            <a:r>
              <a:rPr lang="en-US" baseline="-25000" dirty="0"/>
              <a:t>2</a:t>
            </a:r>
            <a:r>
              <a:rPr lang="en-US" dirty="0"/>
              <a:t> ratios as a way to assess model performance at night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A8670-32AC-4E6F-BDF0-B236AC85611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56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agreement for April 21</a:t>
            </a:r>
          </a:p>
          <a:p>
            <a:r>
              <a:rPr lang="en-US" dirty="0"/>
              <a:t>NO</a:t>
            </a:r>
            <a:r>
              <a:rPr lang="en-US" baseline="-25000" dirty="0"/>
              <a:t>2</a:t>
            </a:r>
            <a:r>
              <a:rPr lang="en-US" dirty="0"/>
              <a:t> is substantially over-predicted during the night on May 20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A8670-32AC-4E6F-BDF0-B236AC85611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641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agreement for April 21</a:t>
            </a:r>
          </a:p>
          <a:p>
            <a:r>
              <a:rPr lang="en-US" dirty="0"/>
              <a:t>NO</a:t>
            </a:r>
            <a:r>
              <a:rPr lang="en-US" baseline="-25000" dirty="0"/>
              <a:t>2</a:t>
            </a:r>
            <a:r>
              <a:rPr lang="en-US" dirty="0"/>
              <a:t> is substantially over-predicted during the night on May 20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A8670-32AC-4E6F-BDF0-B236AC85611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641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Run A (base run) under-predicts observed HONO substantially</a:t>
            </a:r>
          </a:p>
          <a:p>
            <a:r>
              <a:rPr lang="en-US" dirty="0"/>
              <a:t>Run B (with direct HONO emissions) better, but still tends to under-predict; moreover predicted HONO:NO</a:t>
            </a:r>
            <a:r>
              <a:rPr lang="en-US" baseline="-25000" dirty="0"/>
              <a:t>2</a:t>
            </a:r>
            <a:r>
              <a:rPr lang="en-US" dirty="0"/>
              <a:t> ratios are inconsistent with observations</a:t>
            </a:r>
          </a:p>
          <a:p>
            <a:r>
              <a:rPr lang="en-US" dirty="0"/>
              <a:t>Run H (with CAMx surface model) does a good job for most of the days, but over-predicts during the night on May 19 and 20, with the largest over-predictions on May 20</a:t>
            </a:r>
          </a:p>
          <a:p>
            <a:pPr lvl="1"/>
            <a:r>
              <a:rPr lang="en-US" dirty="0"/>
              <a:t>HONO over-predictions associated with large NO</a:t>
            </a:r>
            <a:r>
              <a:rPr lang="en-US" baseline="-25000" dirty="0"/>
              <a:t>2</a:t>
            </a:r>
            <a:r>
              <a:rPr lang="en-US" dirty="0"/>
              <a:t> over-predictions at night on May 19 and 20</a:t>
            </a:r>
          </a:p>
          <a:p>
            <a:pPr lvl="1"/>
            <a:r>
              <a:rPr lang="en-US" dirty="0"/>
              <a:t>Focus on HONO:NO</a:t>
            </a:r>
            <a:r>
              <a:rPr lang="en-US" baseline="-25000" dirty="0"/>
              <a:t>2</a:t>
            </a:r>
            <a:r>
              <a:rPr lang="en-US" dirty="0"/>
              <a:t> ratios as a way to assess model performance at night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A8670-32AC-4E6F-BDF0-B236AC85611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56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Run A (base run) under-predicts observed HONO substantially</a:t>
            </a:r>
          </a:p>
          <a:p>
            <a:r>
              <a:rPr lang="en-US" dirty="0"/>
              <a:t>Run B (with direct HONO emissions) better, but still tends to under-predict; moreover predicted HONO:NO</a:t>
            </a:r>
            <a:r>
              <a:rPr lang="en-US" baseline="-25000" dirty="0"/>
              <a:t>2</a:t>
            </a:r>
            <a:r>
              <a:rPr lang="en-US" dirty="0"/>
              <a:t> ratios are inconsistent with observations</a:t>
            </a:r>
          </a:p>
          <a:p>
            <a:r>
              <a:rPr lang="en-US" dirty="0"/>
              <a:t>Run H (with CAMx surface model) does a good job for most of the days, but over-predicts during the night on May 19 and 20, with the largest over-predictions on May 20</a:t>
            </a:r>
          </a:p>
          <a:p>
            <a:pPr lvl="1"/>
            <a:r>
              <a:rPr lang="en-US" dirty="0"/>
              <a:t>HONO over-predictions associated with large NO</a:t>
            </a:r>
            <a:r>
              <a:rPr lang="en-US" baseline="-25000" dirty="0"/>
              <a:t>2</a:t>
            </a:r>
            <a:r>
              <a:rPr lang="en-US" dirty="0"/>
              <a:t> over-predictions at night on May 19 and 20</a:t>
            </a:r>
          </a:p>
          <a:p>
            <a:pPr lvl="1"/>
            <a:r>
              <a:rPr lang="en-US" dirty="0"/>
              <a:t>Focus on HONO:NO</a:t>
            </a:r>
            <a:r>
              <a:rPr lang="en-US" baseline="-25000" dirty="0"/>
              <a:t>2</a:t>
            </a:r>
            <a:r>
              <a:rPr lang="en-US" dirty="0"/>
              <a:t> ratios as a way to assess model performance at night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A8670-32AC-4E6F-BDF0-B236AC85611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56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2"/>
          <p:cNvSpPr txBox="1">
            <a:spLocks noChangeArrowheads="1"/>
          </p:cNvSpPr>
          <p:nvPr/>
        </p:nvSpPr>
        <p:spPr bwMode="auto">
          <a:xfrm>
            <a:off x="76200" y="6643688"/>
            <a:ext cx="3048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0">
                <a:solidFill>
                  <a:schemeClr val="bg1"/>
                </a:solidFill>
                <a:latin typeface="Tw Cen MT" pitchFamily="34" charset="0"/>
              </a:rPr>
              <a:t>Template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 tIns="45720" bIns="45720" anchor="ctr" anchorCtr="0"/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76200" y="6643688"/>
            <a:ext cx="3048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0">
                <a:solidFill>
                  <a:schemeClr val="bg1"/>
                </a:solidFill>
                <a:latin typeface="Tw Cen MT" pitchFamily="34" charset="0"/>
              </a:rPr>
              <a:t>Template</a:t>
            </a:r>
          </a:p>
        </p:txBody>
      </p:sp>
      <p:grpSp>
        <p:nvGrpSpPr>
          <p:cNvPr id="164871" name="Group 7"/>
          <p:cNvGrpSpPr>
            <a:grpSpLocks/>
          </p:cNvGrpSpPr>
          <p:nvPr/>
        </p:nvGrpSpPr>
        <p:grpSpPr bwMode="auto">
          <a:xfrm>
            <a:off x="511175" y="1828800"/>
            <a:ext cx="8072438" cy="1398587"/>
            <a:chOff x="811" y="1702"/>
            <a:chExt cx="3775" cy="654"/>
          </a:xfrm>
        </p:grpSpPr>
        <p:pic>
          <p:nvPicPr>
            <p:cNvPr id="164872" name="Picture 8" descr="balloonPR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32" y="1702"/>
              <a:ext cx="654" cy="654"/>
            </a:xfrm>
            <a:prstGeom prst="rect">
              <a:avLst/>
            </a:prstGeom>
            <a:noFill/>
          </p:spPr>
        </p:pic>
        <p:pic>
          <p:nvPicPr>
            <p:cNvPr id="164873" name="Picture 9" descr="GoldHandsPR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1" y="1702"/>
              <a:ext cx="654" cy="654"/>
            </a:xfrm>
            <a:prstGeom prst="rect">
              <a:avLst/>
            </a:prstGeom>
            <a:noFill/>
          </p:spPr>
        </p:pic>
        <p:pic>
          <p:nvPicPr>
            <p:cNvPr id="164874" name="Picture 10" descr="GreenJarPR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71" y="1702"/>
              <a:ext cx="654" cy="654"/>
            </a:xfrm>
            <a:prstGeom prst="rect">
              <a:avLst/>
            </a:prstGeom>
            <a:noFill/>
          </p:spPr>
        </p:pic>
        <p:pic>
          <p:nvPicPr>
            <p:cNvPr id="164875" name="Picture 11" descr="helixPR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91" y="1702"/>
              <a:ext cx="654" cy="654"/>
            </a:xfrm>
            <a:prstGeom prst="rect">
              <a:avLst/>
            </a:prstGeom>
            <a:noFill/>
          </p:spPr>
        </p:pic>
        <p:pic>
          <p:nvPicPr>
            <p:cNvPr id="164876" name="Picture 12" descr="PurpleRainPR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51" y="1702"/>
              <a:ext cx="654" cy="654"/>
            </a:xfrm>
            <a:prstGeom prst="rect">
              <a:avLst/>
            </a:prstGeom>
            <a:noFill/>
          </p:spPr>
        </p:pic>
      </p:grpSp>
      <p:pic>
        <p:nvPicPr>
          <p:cNvPr id="14" name="Picture 45" descr="C:\Users\crea\Desktop\ENVIRONlogoL(cmyk)small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080" y="5638800"/>
            <a:ext cx="1646237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456B4D-1A9B-485F-897F-3AFD793797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52425"/>
            <a:ext cx="2209800" cy="6124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352425"/>
            <a:ext cx="6477000" cy="6124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9D41A-3715-42F1-A723-98D6790E63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BB0A0-5410-4A50-B179-15B166CC9A5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5"/>
          <p:cNvSpPr txBox="1">
            <a:spLocks noChangeArrowheads="1"/>
          </p:cNvSpPr>
          <p:nvPr userDrawn="1"/>
        </p:nvSpPr>
        <p:spPr bwMode="auto">
          <a:xfrm>
            <a:off x="2667000" y="6541008"/>
            <a:ext cx="419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773 San Marin Drive, Suite 2115, Novato, CA 94998 P: 415-899-0700 F: 415-899-0707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www.environcorp.com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0636B-A82C-42C2-B34E-DA7DB76B96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343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343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6A2B7A-DBC6-4DA4-A750-7846D78640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CF92E-BC76-44AA-A5DA-771A8CB7CF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C3AB98-9311-4091-AE47-31627F9989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D9A21-8BF5-450F-A89A-3C26815F14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31D09-EC9A-46F6-87A6-B916D888B7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AAD227-5B1B-4F0B-B631-F7928D4442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52425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95400"/>
            <a:ext cx="8839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67600" y="6602413"/>
            <a:ext cx="533400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63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553200"/>
            <a:ext cx="419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 smtClean="0"/>
              <a:t>773 San Marin Drive, Suite 2115, Novato, CA 94998 P: 415-899-0700 F: 415-899-0707 </a:t>
            </a:r>
          </a:p>
          <a:p>
            <a:r>
              <a:rPr lang="en-US" dirty="0" smtClean="0"/>
              <a:t>www.environcorp.com</a:t>
            </a:r>
          </a:p>
          <a:p>
            <a:endParaRPr lang="en-US" dirty="0"/>
          </a:p>
        </p:txBody>
      </p:sp>
      <p:sp>
        <p:nvSpPr>
          <p:cNvPr id="163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605588"/>
            <a:ext cx="101282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2"/>
                </a:solidFill>
                <a:latin typeface="+mn-lt"/>
              </a:defRPr>
            </a:lvl1pPr>
          </a:lstStyle>
          <a:p>
            <a:fld id="{B588CDAA-3741-4945-B5F2-FC9B7F66BBE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4" name="Picture 45" descr="C:\Users\crea\Desktop\ENVIRONlogoL(cmyk)small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23813"/>
            <a:ext cx="1646237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FiveSqreComp_1007"/>
          <p:cNvPicPr/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677" y="76200"/>
            <a:ext cx="1527048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>
    <p:cut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Char char="•"/>
        <a:defRPr sz="3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4D4D4D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05000"/>
        <a:buFont typeface="Wingdings" pitchFamily="2" charset="2"/>
        <a:buChar char="§"/>
        <a:defRPr sz="2400">
          <a:solidFill>
            <a:srgbClr val="4D4D4D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D4D4D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rgbClr val="4D4D4D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rgbClr val="4D4D4D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rgbClr val="4D4D4D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rgbClr val="4D4D4D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z="3200" dirty="0">
                <a:solidFill>
                  <a:srgbClr val="000000"/>
                </a:solidFill>
              </a:rPr>
              <a:t>Source Attribution and Source Sensitivity Modeling Studies with CMAQ and CAMx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05161" y="3373814"/>
            <a:ext cx="830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Prakash Karamchandani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1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, Jeremiah Johnson</a:t>
            </a:r>
            <a:r>
              <a:rPr lang="en-US" sz="2000" b="0" kern="0" baseline="3000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000" b="0" kern="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, Tejas Shah</a:t>
            </a:r>
            <a:r>
              <a:rPr lang="en-US" sz="2000" b="0" kern="0" baseline="3000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000" b="0" kern="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, Jaegun Jung</a:t>
            </a:r>
            <a:r>
              <a:rPr lang="en-US" sz="2000" b="0" kern="0" baseline="3000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000" b="0" kern="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en-US" sz="2000" b="0" kern="0" baseline="3000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0" kern="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Ralph Morris</a:t>
            </a:r>
            <a:r>
              <a:rPr lang="en-US" sz="2000" b="0" kern="0" baseline="3000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000" b="0" kern="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Susan Collet</a:t>
            </a:r>
            <a:r>
              <a:rPr lang="en-US" sz="2000" b="0" kern="0" baseline="3000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b="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Toru Kidokoro</a:t>
            </a:r>
            <a:r>
              <a:rPr lang="en-US" sz="2000" b="0" kern="0" baseline="3000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2000" b="0" kern="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b="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Yukio </a:t>
            </a:r>
            <a:r>
              <a:rPr lang="en-US" sz="2000" b="0" kern="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Kinugasa</a:t>
            </a:r>
            <a:r>
              <a:rPr lang="en-US" sz="2000" b="0" kern="0" baseline="3000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3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baseline="3000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ENVIRON International Corporation, Novato, CA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baseline="3000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1800" b="0" kern="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Toyota </a:t>
            </a:r>
            <a:r>
              <a:rPr lang="en-US" sz="1800" b="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Motor Engineering and Manufacturing North America, Inc., Ann </a:t>
            </a:r>
            <a:r>
              <a:rPr lang="en-US" sz="1800" b="0" kern="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Arbor, MI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baseline="3000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1800" b="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Toyota Motor Corporation, Shizuoka, </a:t>
            </a:r>
            <a:r>
              <a:rPr lang="en-US" sz="1800" b="0" kern="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Japan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kern="0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October </a:t>
            </a:r>
            <a:r>
              <a:rPr lang="en-US" sz="2000" b="0" kern="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27-29, 2014</a:t>
            </a:r>
            <a:endParaRPr lang="en-US" sz="2000" b="0" kern="0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13</a:t>
            </a:r>
            <a:r>
              <a:rPr lang="en-US" sz="1800" b="0" kern="0" baseline="3000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th</a:t>
            </a:r>
            <a:r>
              <a:rPr lang="en-US" sz="1800" b="0" kern="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Annual CMAS Conference, Chapel Hill, NC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kern="0" dirty="0" smtClean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662336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9A21-8BF5-450F-A89A-3C26815F141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428625"/>
            <a:ext cx="8839200" cy="63817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 2008 DVCs and Future Year DVFs</a:t>
            </a:r>
            <a:endParaRPr lang="en-US" dirty="0"/>
          </a:p>
        </p:txBody>
      </p:sp>
      <p:grpSp>
        <p:nvGrpSpPr>
          <p:cNvPr id="12" name="グループ化 11"/>
          <p:cNvGrpSpPr/>
          <p:nvPr/>
        </p:nvGrpSpPr>
        <p:grpSpPr>
          <a:xfrm>
            <a:off x="305403" y="1767496"/>
            <a:ext cx="8484199" cy="5014989"/>
            <a:chOff x="199042" y="1916832"/>
            <a:chExt cx="8484199" cy="5014989"/>
          </a:xfrm>
        </p:grpSpPr>
        <p:sp>
          <p:nvSpPr>
            <p:cNvPr id="16" name="Rectangle 212"/>
            <p:cNvSpPr>
              <a:spLocks noChangeArrowheads="1"/>
            </p:cNvSpPr>
            <p:nvPr/>
          </p:nvSpPr>
          <p:spPr bwMode="auto">
            <a:xfrm>
              <a:off x="792838" y="6018891"/>
              <a:ext cx="232900" cy="275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</a:rPr>
                <a:t>0</a:t>
              </a:r>
              <a:endParaRPr kumimoji="1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1010237" y="2109810"/>
              <a:ext cx="7155037" cy="40466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" name="Freeform 15"/>
            <p:cNvSpPr>
              <a:spLocks noEditPoints="1"/>
            </p:cNvSpPr>
            <p:nvPr/>
          </p:nvSpPr>
          <p:spPr bwMode="auto">
            <a:xfrm>
              <a:off x="1010237" y="3499136"/>
              <a:ext cx="103771" cy="2657353"/>
            </a:xfrm>
            <a:custGeom>
              <a:avLst/>
              <a:gdLst>
                <a:gd name="T0" fmla="*/ 0 w 61"/>
                <a:gd name="T1" fmla="*/ 291 h 1884"/>
                <a:gd name="T2" fmla="*/ 12 w 61"/>
                <a:gd name="T3" fmla="*/ 291 h 1884"/>
                <a:gd name="T4" fmla="*/ 12 w 61"/>
                <a:gd name="T5" fmla="*/ 1884 h 1884"/>
                <a:gd name="T6" fmla="*/ 0 w 61"/>
                <a:gd name="T7" fmla="*/ 1884 h 1884"/>
                <a:gd name="T8" fmla="*/ 0 w 61"/>
                <a:gd name="T9" fmla="*/ 291 h 1884"/>
                <a:gd name="T10" fmla="*/ 12 w 61"/>
                <a:gd name="T11" fmla="*/ 316 h 1884"/>
                <a:gd name="T12" fmla="*/ 24 w 61"/>
                <a:gd name="T13" fmla="*/ 316 h 1884"/>
                <a:gd name="T14" fmla="*/ 24 w 61"/>
                <a:gd name="T15" fmla="*/ 1884 h 1884"/>
                <a:gd name="T16" fmla="*/ 12 w 61"/>
                <a:gd name="T17" fmla="*/ 1884 h 1884"/>
                <a:gd name="T18" fmla="*/ 12 w 61"/>
                <a:gd name="T19" fmla="*/ 316 h 1884"/>
                <a:gd name="T20" fmla="*/ 24 w 61"/>
                <a:gd name="T21" fmla="*/ 0 h 1884"/>
                <a:gd name="T22" fmla="*/ 36 w 61"/>
                <a:gd name="T23" fmla="*/ 0 h 1884"/>
                <a:gd name="T24" fmla="*/ 36 w 61"/>
                <a:gd name="T25" fmla="*/ 1884 h 1884"/>
                <a:gd name="T26" fmla="*/ 24 w 61"/>
                <a:gd name="T27" fmla="*/ 1884 h 1884"/>
                <a:gd name="T28" fmla="*/ 24 w 61"/>
                <a:gd name="T29" fmla="*/ 0 h 1884"/>
                <a:gd name="T30" fmla="*/ 36 w 61"/>
                <a:gd name="T31" fmla="*/ 146 h 1884"/>
                <a:gd name="T32" fmla="*/ 48 w 61"/>
                <a:gd name="T33" fmla="*/ 146 h 1884"/>
                <a:gd name="T34" fmla="*/ 48 w 61"/>
                <a:gd name="T35" fmla="*/ 1884 h 1884"/>
                <a:gd name="T36" fmla="*/ 36 w 61"/>
                <a:gd name="T37" fmla="*/ 1884 h 1884"/>
                <a:gd name="T38" fmla="*/ 36 w 61"/>
                <a:gd name="T39" fmla="*/ 146 h 1884"/>
                <a:gd name="T40" fmla="*/ 48 w 61"/>
                <a:gd name="T41" fmla="*/ 194 h 1884"/>
                <a:gd name="T42" fmla="*/ 61 w 61"/>
                <a:gd name="T43" fmla="*/ 194 h 1884"/>
                <a:gd name="T44" fmla="*/ 61 w 61"/>
                <a:gd name="T45" fmla="*/ 1884 h 1884"/>
                <a:gd name="T46" fmla="*/ 48 w 61"/>
                <a:gd name="T47" fmla="*/ 1884 h 1884"/>
                <a:gd name="T48" fmla="*/ 48 w 61"/>
                <a:gd name="T49" fmla="*/ 194 h 1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884">
                  <a:moveTo>
                    <a:pt x="0" y="291"/>
                  </a:moveTo>
                  <a:lnTo>
                    <a:pt x="12" y="291"/>
                  </a:lnTo>
                  <a:lnTo>
                    <a:pt x="12" y="1884"/>
                  </a:lnTo>
                  <a:lnTo>
                    <a:pt x="0" y="1884"/>
                  </a:lnTo>
                  <a:lnTo>
                    <a:pt x="0" y="291"/>
                  </a:lnTo>
                  <a:close/>
                  <a:moveTo>
                    <a:pt x="12" y="316"/>
                  </a:moveTo>
                  <a:lnTo>
                    <a:pt x="24" y="316"/>
                  </a:lnTo>
                  <a:lnTo>
                    <a:pt x="24" y="1884"/>
                  </a:lnTo>
                  <a:lnTo>
                    <a:pt x="12" y="1884"/>
                  </a:lnTo>
                  <a:lnTo>
                    <a:pt x="12" y="316"/>
                  </a:lnTo>
                  <a:close/>
                  <a:moveTo>
                    <a:pt x="24" y="0"/>
                  </a:moveTo>
                  <a:lnTo>
                    <a:pt x="36" y="0"/>
                  </a:lnTo>
                  <a:lnTo>
                    <a:pt x="36" y="1884"/>
                  </a:lnTo>
                  <a:lnTo>
                    <a:pt x="24" y="1884"/>
                  </a:lnTo>
                  <a:lnTo>
                    <a:pt x="24" y="0"/>
                  </a:lnTo>
                  <a:close/>
                  <a:moveTo>
                    <a:pt x="36" y="146"/>
                  </a:moveTo>
                  <a:lnTo>
                    <a:pt x="48" y="146"/>
                  </a:lnTo>
                  <a:lnTo>
                    <a:pt x="48" y="1884"/>
                  </a:lnTo>
                  <a:lnTo>
                    <a:pt x="36" y="1884"/>
                  </a:lnTo>
                  <a:lnTo>
                    <a:pt x="36" y="146"/>
                  </a:lnTo>
                  <a:close/>
                  <a:moveTo>
                    <a:pt x="48" y="194"/>
                  </a:moveTo>
                  <a:lnTo>
                    <a:pt x="61" y="194"/>
                  </a:lnTo>
                  <a:lnTo>
                    <a:pt x="61" y="1884"/>
                  </a:lnTo>
                  <a:lnTo>
                    <a:pt x="48" y="1884"/>
                  </a:lnTo>
                  <a:lnTo>
                    <a:pt x="48" y="194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" name="Freeform 16"/>
            <p:cNvSpPr>
              <a:spLocks noEditPoints="1"/>
            </p:cNvSpPr>
            <p:nvPr/>
          </p:nvSpPr>
          <p:spPr bwMode="auto">
            <a:xfrm>
              <a:off x="1114006" y="3430023"/>
              <a:ext cx="122483" cy="2726466"/>
            </a:xfrm>
            <a:custGeom>
              <a:avLst/>
              <a:gdLst>
                <a:gd name="T0" fmla="*/ 0 w 72"/>
                <a:gd name="T1" fmla="*/ 268 h 1933"/>
                <a:gd name="T2" fmla="*/ 24 w 72"/>
                <a:gd name="T3" fmla="*/ 268 h 1933"/>
                <a:gd name="T4" fmla="*/ 24 w 72"/>
                <a:gd name="T5" fmla="*/ 1933 h 1933"/>
                <a:gd name="T6" fmla="*/ 0 w 72"/>
                <a:gd name="T7" fmla="*/ 1933 h 1933"/>
                <a:gd name="T8" fmla="*/ 0 w 72"/>
                <a:gd name="T9" fmla="*/ 268 h 1933"/>
                <a:gd name="T10" fmla="*/ 24 w 72"/>
                <a:gd name="T11" fmla="*/ 0 h 1933"/>
                <a:gd name="T12" fmla="*/ 36 w 72"/>
                <a:gd name="T13" fmla="*/ 0 h 1933"/>
                <a:gd name="T14" fmla="*/ 36 w 72"/>
                <a:gd name="T15" fmla="*/ 1933 h 1933"/>
                <a:gd name="T16" fmla="*/ 24 w 72"/>
                <a:gd name="T17" fmla="*/ 1933 h 1933"/>
                <a:gd name="T18" fmla="*/ 24 w 72"/>
                <a:gd name="T19" fmla="*/ 0 h 1933"/>
                <a:gd name="T20" fmla="*/ 36 w 72"/>
                <a:gd name="T21" fmla="*/ 316 h 1933"/>
                <a:gd name="T22" fmla="*/ 48 w 72"/>
                <a:gd name="T23" fmla="*/ 316 h 1933"/>
                <a:gd name="T24" fmla="*/ 48 w 72"/>
                <a:gd name="T25" fmla="*/ 1933 h 1933"/>
                <a:gd name="T26" fmla="*/ 36 w 72"/>
                <a:gd name="T27" fmla="*/ 1933 h 1933"/>
                <a:gd name="T28" fmla="*/ 36 w 72"/>
                <a:gd name="T29" fmla="*/ 316 h 1933"/>
                <a:gd name="T30" fmla="*/ 48 w 72"/>
                <a:gd name="T31" fmla="*/ 146 h 1933"/>
                <a:gd name="T32" fmla="*/ 60 w 72"/>
                <a:gd name="T33" fmla="*/ 146 h 1933"/>
                <a:gd name="T34" fmla="*/ 60 w 72"/>
                <a:gd name="T35" fmla="*/ 1933 h 1933"/>
                <a:gd name="T36" fmla="*/ 48 w 72"/>
                <a:gd name="T37" fmla="*/ 1933 h 1933"/>
                <a:gd name="T38" fmla="*/ 48 w 72"/>
                <a:gd name="T39" fmla="*/ 146 h 1933"/>
                <a:gd name="T40" fmla="*/ 60 w 72"/>
                <a:gd name="T41" fmla="*/ 122 h 1933"/>
                <a:gd name="T42" fmla="*/ 72 w 72"/>
                <a:gd name="T43" fmla="*/ 122 h 1933"/>
                <a:gd name="T44" fmla="*/ 72 w 72"/>
                <a:gd name="T45" fmla="*/ 1933 h 1933"/>
                <a:gd name="T46" fmla="*/ 60 w 72"/>
                <a:gd name="T47" fmla="*/ 1933 h 1933"/>
                <a:gd name="T48" fmla="*/ 60 w 72"/>
                <a:gd name="T49" fmla="*/ 122 h 1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2" h="1933">
                  <a:moveTo>
                    <a:pt x="0" y="268"/>
                  </a:moveTo>
                  <a:lnTo>
                    <a:pt x="24" y="268"/>
                  </a:lnTo>
                  <a:lnTo>
                    <a:pt x="24" y="1933"/>
                  </a:lnTo>
                  <a:lnTo>
                    <a:pt x="0" y="1933"/>
                  </a:lnTo>
                  <a:lnTo>
                    <a:pt x="0" y="268"/>
                  </a:lnTo>
                  <a:close/>
                  <a:moveTo>
                    <a:pt x="24" y="0"/>
                  </a:moveTo>
                  <a:lnTo>
                    <a:pt x="36" y="0"/>
                  </a:lnTo>
                  <a:lnTo>
                    <a:pt x="36" y="1933"/>
                  </a:lnTo>
                  <a:lnTo>
                    <a:pt x="24" y="1933"/>
                  </a:lnTo>
                  <a:lnTo>
                    <a:pt x="24" y="0"/>
                  </a:lnTo>
                  <a:close/>
                  <a:moveTo>
                    <a:pt x="36" y="316"/>
                  </a:moveTo>
                  <a:lnTo>
                    <a:pt x="48" y="316"/>
                  </a:lnTo>
                  <a:lnTo>
                    <a:pt x="48" y="1933"/>
                  </a:lnTo>
                  <a:lnTo>
                    <a:pt x="36" y="1933"/>
                  </a:lnTo>
                  <a:lnTo>
                    <a:pt x="36" y="316"/>
                  </a:lnTo>
                  <a:close/>
                  <a:moveTo>
                    <a:pt x="48" y="146"/>
                  </a:moveTo>
                  <a:lnTo>
                    <a:pt x="60" y="146"/>
                  </a:lnTo>
                  <a:lnTo>
                    <a:pt x="60" y="1933"/>
                  </a:lnTo>
                  <a:lnTo>
                    <a:pt x="48" y="1933"/>
                  </a:lnTo>
                  <a:lnTo>
                    <a:pt x="48" y="146"/>
                  </a:lnTo>
                  <a:close/>
                  <a:moveTo>
                    <a:pt x="60" y="122"/>
                  </a:moveTo>
                  <a:lnTo>
                    <a:pt x="72" y="122"/>
                  </a:lnTo>
                  <a:lnTo>
                    <a:pt x="72" y="1933"/>
                  </a:lnTo>
                  <a:lnTo>
                    <a:pt x="60" y="1933"/>
                  </a:lnTo>
                  <a:lnTo>
                    <a:pt x="60" y="122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Freeform 17"/>
            <p:cNvSpPr>
              <a:spLocks noEditPoints="1"/>
            </p:cNvSpPr>
            <p:nvPr/>
          </p:nvSpPr>
          <p:spPr bwMode="auto">
            <a:xfrm>
              <a:off x="1236489" y="3396171"/>
              <a:ext cx="124185" cy="2760318"/>
            </a:xfrm>
            <a:custGeom>
              <a:avLst/>
              <a:gdLst>
                <a:gd name="T0" fmla="*/ 0 w 73"/>
                <a:gd name="T1" fmla="*/ 267 h 1957"/>
                <a:gd name="T2" fmla="*/ 13 w 73"/>
                <a:gd name="T3" fmla="*/ 267 h 1957"/>
                <a:gd name="T4" fmla="*/ 13 w 73"/>
                <a:gd name="T5" fmla="*/ 1957 h 1957"/>
                <a:gd name="T6" fmla="*/ 0 w 73"/>
                <a:gd name="T7" fmla="*/ 1957 h 1957"/>
                <a:gd name="T8" fmla="*/ 0 w 73"/>
                <a:gd name="T9" fmla="*/ 267 h 1957"/>
                <a:gd name="T10" fmla="*/ 13 w 73"/>
                <a:gd name="T11" fmla="*/ 364 h 1957"/>
                <a:gd name="T12" fmla="*/ 25 w 73"/>
                <a:gd name="T13" fmla="*/ 364 h 1957"/>
                <a:gd name="T14" fmla="*/ 25 w 73"/>
                <a:gd name="T15" fmla="*/ 1957 h 1957"/>
                <a:gd name="T16" fmla="*/ 13 w 73"/>
                <a:gd name="T17" fmla="*/ 1957 h 1957"/>
                <a:gd name="T18" fmla="*/ 13 w 73"/>
                <a:gd name="T19" fmla="*/ 364 h 1957"/>
                <a:gd name="T20" fmla="*/ 25 w 73"/>
                <a:gd name="T21" fmla="*/ 97 h 1957"/>
                <a:gd name="T22" fmla="*/ 37 w 73"/>
                <a:gd name="T23" fmla="*/ 97 h 1957"/>
                <a:gd name="T24" fmla="*/ 37 w 73"/>
                <a:gd name="T25" fmla="*/ 1957 h 1957"/>
                <a:gd name="T26" fmla="*/ 25 w 73"/>
                <a:gd name="T27" fmla="*/ 1957 h 1957"/>
                <a:gd name="T28" fmla="*/ 25 w 73"/>
                <a:gd name="T29" fmla="*/ 97 h 1957"/>
                <a:gd name="T30" fmla="*/ 37 w 73"/>
                <a:gd name="T31" fmla="*/ 0 h 1957"/>
                <a:gd name="T32" fmla="*/ 61 w 73"/>
                <a:gd name="T33" fmla="*/ 0 h 1957"/>
                <a:gd name="T34" fmla="*/ 61 w 73"/>
                <a:gd name="T35" fmla="*/ 1957 h 1957"/>
                <a:gd name="T36" fmla="*/ 37 w 73"/>
                <a:gd name="T37" fmla="*/ 1957 h 1957"/>
                <a:gd name="T38" fmla="*/ 37 w 73"/>
                <a:gd name="T39" fmla="*/ 0 h 1957"/>
                <a:gd name="T40" fmla="*/ 61 w 73"/>
                <a:gd name="T41" fmla="*/ 340 h 1957"/>
                <a:gd name="T42" fmla="*/ 73 w 73"/>
                <a:gd name="T43" fmla="*/ 340 h 1957"/>
                <a:gd name="T44" fmla="*/ 73 w 73"/>
                <a:gd name="T45" fmla="*/ 1957 h 1957"/>
                <a:gd name="T46" fmla="*/ 61 w 73"/>
                <a:gd name="T47" fmla="*/ 1957 h 1957"/>
                <a:gd name="T48" fmla="*/ 61 w 73"/>
                <a:gd name="T49" fmla="*/ 340 h 1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1957">
                  <a:moveTo>
                    <a:pt x="0" y="267"/>
                  </a:moveTo>
                  <a:lnTo>
                    <a:pt x="13" y="267"/>
                  </a:lnTo>
                  <a:lnTo>
                    <a:pt x="13" y="1957"/>
                  </a:lnTo>
                  <a:lnTo>
                    <a:pt x="0" y="1957"/>
                  </a:lnTo>
                  <a:lnTo>
                    <a:pt x="0" y="267"/>
                  </a:lnTo>
                  <a:close/>
                  <a:moveTo>
                    <a:pt x="13" y="364"/>
                  </a:moveTo>
                  <a:lnTo>
                    <a:pt x="25" y="364"/>
                  </a:lnTo>
                  <a:lnTo>
                    <a:pt x="25" y="1957"/>
                  </a:lnTo>
                  <a:lnTo>
                    <a:pt x="13" y="1957"/>
                  </a:lnTo>
                  <a:lnTo>
                    <a:pt x="13" y="364"/>
                  </a:lnTo>
                  <a:close/>
                  <a:moveTo>
                    <a:pt x="25" y="97"/>
                  </a:moveTo>
                  <a:lnTo>
                    <a:pt x="37" y="97"/>
                  </a:lnTo>
                  <a:lnTo>
                    <a:pt x="37" y="1957"/>
                  </a:lnTo>
                  <a:lnTo>
                    <a:pt x="25" y="1957"/>
                  </a:lnTo>
                  <a:lnTo>
                    <a:pt x="25" y="97"/>
                  </a:lnTo>
                  <a:close/>
                  <a:moveTo>
                    <a:pt x="37" y="0"/>
                  </a:moveTo>
                  <a:lnTo>
                    <a:pt x="61" y="0"/>
                  </a:lnTo>
                  <a:lnTo>
                    <a:pt x="61" y="1957"/>
                  </a:lnTo>
                  <a:lnTo>
                    <a:pt x="37" y="1957"/>
                  </a:lnTo>
                  <a:lnTo>
                    <a:pt x="37" y="0"/>
                  </a:lnTo>
                  <a:close/>
                  <a:moveTo>
                    <a:pt x="61" y="340"/>
                  </a:moveTo>
                  <a:lnTo>
                    <a:pt x="73" y="340"/>
                  </a:lnTo>
                  <a:lnTo>
                    <a:pt x="73" y="1957"/>
                  </a:lnTo>
                  <a:lnTo>
                    <a:pt x="61" y="1957"/>
                  </a:lnTo>
                  <a:lnTo>
                    <a:pt x="61" y="34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" name="Freeform 18"/>
            <p:cNvSpPr>
              <a:spLocks noEditPoints="1"/>
            </p:cNvSpPr>
            <p:nvPr/>
          </p:nvSpPr>
          <p:spPr bwMode="auto">
            <a:xfrm>
              <a:off x="1360674" y="2624636"/>
              <a:ext cx="103771" cy="3531852"/>
            </a:xfrm>
            <a:custGeom>
              <a:avLst/>
              <a:gdLst>
                <a:gd name="T0" fmla="*/ 0 w 61"/>
                <a:gd name="T1" fmla="*/ 741 h 2504"/>
                <a:gd name="T2" fmla="*/ 13 w 61"/>
                <a:gd name="T3" fmla="*/ 741 h 2504"/>
                <a:gd name="T4" fmla="*/ 13 w 61"/>
                <a:gd name="T5" fmla="*/ 2504 h 2504"/>
                <a:gd name="T6" fmla="*/ 0 w 61"/>
                <a:gd name="T7" fmla="*/ 2504 h 2504"/>
                <a:gd name="T8" fmla="*/ 0 w 61"/>
                <a:gd name="T9" fmla="*/ 741 h 2504"/>
                <a:gd name="T10" fmla="*/ 13 w 61"/>
                <a:gd name="T11" fmla="*/ 291 h 2504"/>
                <a:gd name="T12" fmla="*/ 25 w 61"/>
                <a:gd name="T13" fmla="*/ 291 h 2504"/>
                <a:gd name="T14" fmla="*/ 25 w 61"/>
                <a:gd name="T15" fmla="*/ 2504 h 2504"/>
                <a:gd name="T16" fmla="*/ 13 w 61"/>
                <a:gd name="T17" fmla="*/ 2504 h 2504"/>
                <a:gd name="T18" fmla="*/ 13 w 61"/>
                <a:gd name="T19" fmla="*/ 291 h 2504"/>
                <a:gd name="T20" fmla="*/ 25 w 61"/>
                <a:gd name="T21" fmla="*/ 121 h 2504"/>
                <a:gd name="T22" fmla="*/ 37 w 61"/>
                <a:gd name="T23" fmla="*/ 121 h 2504"/>
                <a:gd name="T24" fmla="*/ 37 w 61"/>
                <a:gd name="T25" fmla="*/ 2504 h 2504"/>
                <a:gd name="T26" fmla="*/ 25 w 61"/>
                <a:gd name="T27" fmla="*/ 2504 h 2504"/>
                <a:gd name="T28" fmla="*/ 25 w 61"/>
                <a:gd name="T29" fmla="*/ 121 h 2504"/>
                <a:gd name="T30" fmla="*/ 37 w 61"/>
                <a:gd name="T31" fmla="*/ 620 h 2504"/>
                <a:gd name="T32" fmla="*/ 49 w 61"/>
                <a:gd name="T33" fmla="*/ 620 h 2504"/>
                <a:gd name="T34" fmla="*/ 49 w 61"/>
                <a:gd name="T35" fmla="*/ 2504 h 2504"/>
                <a:gd name="T36" fmla="*/ 37 w 61"/>
                <a:gd name="T37" fmla="*/ 2504 h 2504"/>
                <a:gd name="T38" fmla="*/ 37 w 61"/>
                <a:gd name="T39" fmla="*/ 620 h 2504"/>
                <a:gd name="T40" fmla="*/ 49 w 61"/>
                <a:gd name="T41" fmla="*/ 0 h 2504"/>
                <a:gd name="T42" fmla="*/ 61 w 61"/>
                <a:gd name="T43" fmla="*/ 0 h 2504"/>
                <a:gd name="T44" fmla="*/ 61 w 61"/>
                <a:gd name="T45" fmla="*/ 2504 h 2504"/>
                <a:gd name="T46" fmla="*/ 49 w 61"/>
                <a:gd name="T47" fmla="*/ 2504 h 2504"/>
                <a:gd name="T48" fmla="*/ 49 w 61"/>
                <a:gd name="T49" fmla="*/ 0 h 2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2504">
                  <a:moveTo>
                    <a:pt x="0" y="741"/>
                  </a:moveTo>
                  <a:lnTo>
                    <a:pt x="13" y="741"/>
                  </a:lnTo>
                  <a:lnTo>
                    <a:pt x="13" y="2504"/>
                  </a:lnTo>
                  <a:lnTo>
                    <a:pt x="0" y="2504"/>
                  </a:lnTo>
                  <a:lnTo>
                    <a:pt x="0" y="741"/>
                  </a:lnTo>
                  <a:close/>
                  <a:moveTo>
                    <a:pt x="13" y="291"/>
                  </a:moveTo>
                  <a:lnTo>
                    <a:pt x="25" y="291"/>
                  </a:lnTo>
                  <a:lnTo>
                    <a:pt x="25" y="2504"/>
                  </a:lnTo>
                  <a:lnTo>
                    <a:pt x="13" y="2504"/>
                  </a:lnTo>
                  <a:lnTo>
                    <a:pt x="13" y="291"/>
                  </a:lnTo>
                  <a:close/>
                  <a:moveTo>
                    <a:pt x="25" y="121"/>
                  </a:moveTo>
                  <a:lnTo>
                    <a:pt x="37" y="121"/>
                  </a:lnTo>
                  <a:lnTo>
                    <a:pt x="37" y="2504"/>
                  </a:lnTo>
                  <a:lnTo>
                    <a:pt x="25" y="2504"/>
                  </a:lnTo>
                  <a:lnTo>
                    <a:pt x="25" y="121"/>
                  </a:lnTo>
                  <a:close/>
                  <a:moveTo>
                    <a:pt x="37" y="620"/>
                  </a:moveTo>
                  <a:lnTo>
                    <a:pt x="49" y="620"/>
                  </a:lnTo>
                  <a:lnTo>
                    <a:pt x="49" y="2504"/>
                  </a:lnTo>
                  <a:lnTo>
                    <a:pt x="37" y="2504"/>
                  </a:lnTo>
                  <a:lnTo>
                    <a:pt x="37" y="620"/>
                  </a:lnTo>
                  <a:close/>
                  <a:moveTo>
                    <a:pt x="49" y="0"/>
                  </a:moveTo>
                  <a:lnTo>
                    <a:pt x="61" y="0"/>
                  </a:lnTo>
                  <a:lnTo>
                    <a:pt x="61" y="2504"/>
                  </a:lnTo>
                  <a:lnTo>
                    <a:pt x="49" y="250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1464443" y="2829157"/>
              <a:ext cx="103771" cy="3327333"/>
            </a:xfrm>
            <a:custGeom>
              <a:avLst/>
              <a:gdLst>
                <a:gd name="T0" fmla="*/ 0 w 61"/>
                <a:gd name="T1" fmla="*/ 876 h 2359"/>
                <a:gd name="T2" fmla="*/ 12 w 61"/>
                <a:gd name="T3" fmla="*/ 876 h 2359"/>
                <a:gd name="T4" fmla="*/ 12 w 61"/>
                <a:gd name="T5" fmla="*/ 2359 h 2359"/>
                <a:gd name="T6" fmla="*/ 0 w 61"/>
                <a:gd name="T7" fmla="*/ 2359 h 2359"/>
                <a:gd name="T8" fmla="*/ 0 w 61"/>
                <a:gd name="T9" fmla="*/ 876 h 2359"/>
                <a:gd name="T10" fmla="*/ 12 w 61"/>
                <a:gd name="T11" fmla="*/ 0 h 2359"/>
                <a:gd name="T12" fmla="*/ 25 w 61"/>
                <a:gd name="T13" fmla="*/ 0 h 2359"/>
                <a:gd name="T14" fmla="*/ 25 w 61"/>
                <a:gd name="T15" fmla="*/ 2359 h 2359"/>
                <a:gd name="T16" fmla="*/ 12 w 61"/>
                <a:gd name="T17" fmla="*/ 2359 h 2359"/>
                <a:gd name="T18" fmla="*/ 12 w 61"/>
                <a:gd name="T19" fmla="*/ 0 h 2359"/>
                <a:gd name="T20" fmla="*/ 25 w 61"/>
                <a:gd name="T21" fmla="*/ 353 h 2359"/>
                <a:gd name="T22" fmla="*/ 37 w 61"/>
                <a:gd name="T23" fmla="*/ 353 h 2359"/>
                <a:gd name="T24" fmla="*/ 37 w 61"/>
                <a:gd name="T25" fmla="*/ 2359 h 2359"/>
                <a:gd name="T26" fmla="*/ 25 w 61"/>
                <a:gd name="T27" fmla="*/ 2359 h 2359"/>
                <a:gd name="T28" fmla="*/ 25 w 61"/>
                <a:gd name="T29" fmla="*/ 353 h 2359"/>
                <a:gd name="T30" fmla="*/ 37 w 61"/>
                <a:gd name="T31" fmla="*/ 1119 h 2359"/>
                <a:gd name="T32" fmla="*/ 49 w 61"/>
                <a:gd name="T33" fmla="*/ 1119 h 2359"/>
                <a:gd name="T34" fmla="*/ 49 w 61"/>
                <a:gd name="T35" fmla="*/ 2359 h 2359"/>
                <a:gd name="T36" fmla="*/ 37 w 61"/>
                <a:gd name="T37" fmla="*/ 2359 h 2359"/>
                <a:gd name="T38" fmla="*/ 37 w 61"/>
                <a:gd name="T39" fmla="*/ 1119 h 2359"/>
                <a:gd name="T40" fmla="*/ 49 w 61"/>
                <a:gd name="T41" fmla="*/ 304 h 2359"/>
                <a:gd name="T42" fmla="*/ 61 w 61"/>
                <a:gd name="T43" fmla="*/ 304 h 2359"/>
                <a:gd name="T44" fmla="*/ 61 w 61"/>
                <a:gd name="T45" fmla="*/ 2359 h 2359"/>
                <a:gd name="T46" fmla="*/ 49 w 61"/>
                <a:gd name="T47" fmla="*/ 2359 h 2359"/>
                <a:gd name="T48" fmla="*/ 49 w 61"/>
                <a:gd name="T49" fmla="*/ 304 h 2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2359">
                  <a:moveTo>
                    <a:pt x="0" y="876"/>
                  </a:moveTo>
                  <a:lnTo>
                    <a:pt x="12" y="876"/>
                  </a:lnTo>
                  <a:lnTo>
                    <a:pt x="12" y="2359"/>
                  </a:lnTo>
                  <a:lnTo>
                    <a:pt x="0" y="2359"/>
                  </a:lnTo>
                  <a:lnTo>
                    <a:pt x="0" y="876"/>
                  </a:lnTo>
                  <a:close/>
                  <a:moveTo>
                    <a:pt x="12" y="0"/>
                  </a:moveTo>
                  <a:lnTo>
                    <a:pt x="25" y="0"/>
                  </a:lnTo>
                  <a:lnTo>
                    <a:pt x="25" y="2359"/>
                  </a:lnTo>
                  <a:lnTo>
                    <a:pt x="12" y="2359"/>
                  </a:lnTo>
                  <a:lnTo>
                    <a:pt x="12" y="0"/>
                  </a:lnTo>
                  <a:close/>
                  <a:moveTo>
                    <a:pt x="25" y="353"/>
                  </a:moveTo>
                  <a:lnTo>
                    <a:pt x="37" y="353"/>
                  </a:lnTo>
                  <a:lnTo>
                    <a:pt x="37" y="2359"/>
                  </a:lnTo>
                  <a:lnTo>
                    <a:pt x="25" y="2359"/>
                  </a:lnTo>
                  <a:lnTo>
                    <a:pt x="25" y="353"/>
                  </a:lnTo>
                  <a:close/>
                  <a:moveTo>
                    <a:pt x="37" y="1119"/>
                  </a:moveTo>
                  <a:lnTo>
                    <a:pt x="49" y="1119"/>
                  </a:lnTo>
                  <a:lnTo>
                    <a:pt x="49" y="2359"/>
                  </a:lnTo>
                  <a:lnTo>
                    <a:pt x="37" y="2359"/>
                  </a:lnTo>
                  <a:lnTo>
                    <a:pt x="37" y="1119"/>
                  </a:lnTo>
                  <a:close/>
                  <a:moveTo>
                    <a:pt x="49" y="304"/>
                  </a:moveTo>
                  <a:lnTo>
                    <a:pt x="61" y="304"/>
                  </a:lnTo>
                  <a:lnTo>
                    <a:pt x="61" y="2359"/>
                  </a:lnTo>
                  <a:lnTo>
                    <a:pt x="49" y="2359"/>
                  </a:lnTo>
                  <a:lnTo>
                    <a:pt x="49" y="304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Freeform 20"/>
            <p:cNvSpPr>
              <a:spLocks noEditPoints="1"/>
            </p:cNvSpPr>
            <p:nvPr/>
          </p:nvSpPr>
          <p:spPr bwMode="auto">
            <a:xfrm>
              <a:off x="1568214" y="3121126"/>
              <a:ext cx="103771" cy="3035362"/>
            </a:xfrm>
            <a:custGeom>
              <a:avLst/>
              <a:gdLst>
                <a:gd name="T0" fmla="*/ 0 w 61"/>
                <a:gd name="T1" fmla="*/ 0 h 2152"/>
                <a:gd name="T2" fmla="*/ 12 w 61"/>
                <a:gd name="T3" fmla="*/ 0 h 2152"/>
                <a:gd name="T4" fmla="*/ 12 w 61"/>
                <a:gd name="T5" fmla="*/ 2152 h 2152"/>
                <a:gd name="T6" fmla="*/ 0 w 61"/>
                <a:gd name="T7" fmla="*/ 2152 h 2152"/>
                <a:gd name="T8" fmla="*/ 0 w 61"/>
                <a:gd name="T9" fmla="*/ 0 h 2152"/>
                <a:gd name="T10" fmla="*/ 12 w 61"/>
                <a:gd name="T11" fmla="*/ 766 h 2152"/>
                <a:gd name="T12" fmla="*/ 24 w 61"/>
                <a:gd name="T13" fmla="*/ 766 h 2152"/>
                <a:gd name="T14" fmla="*/ 24 w 61"/>
                <a:gd name="T15" fmla="*/ 2152 h 2152"/>
                <a:gd name="T16" fmla="*/ 12 w 61"/>
                <a:gd name="T17" fmla="*/ 2152 h 2152"/>
                <a:gd name="T18" fmla="*/ 12 w 61"/>
                <a:gd name="T19" fmla="*/ 766 h 2152"/>
                <a:gd name="T20" fmla="*/ 24 w 61"/>
                <a:gd name="T21" fmla="*/ 693 h 2152"/>
                <a:gd name="T22" fmla="*/ 36 w 61"/>
                <a:gd name="T23" fmla="*/ 693 h 2152"/>
                <a:gd name="T24" fmla="*/ 36 w 61"/>
                <a:gd name="T25" fmla="*/ 2152 h 2152"/>
                <a:gd name="T26" fmla="*/ 24 w 61"/>
                <a:gd name="T27" fmla="*/ 2152 h 2152"/>
                <a:gd name="T28" fmla="*/ 24 w 61"/>
                <a:gd name="T29" fmla="*/ 693 h 2152"/>
                <a:gd name="T30" fmla="*/ 36 w 61"/>
                <a:gd name="T31" fmla="*/ 73 h 2152"/>
                <a:gd name="T32" fmla="*/ 49 w 61"/>
                <a:gd name="T33" fmla="*/ 73 h 2152"/>
                <a:gd name="T34" fmla="*/ 49 w 61"/>
                <a:gd name="T35" fmla="*/ 2152 h 2152"/>
                <a:gd name="T36" fmla="*/ 36 w 61"/>
                <a:gd name="T37" fmla="*/ 2152 h 2152"/>
                <a:gd name="T38" fmla="*/ 36 w 61"/>
                <a:gd name="T39" fmla="*/ 73 h 2152"/>
                <a:gd name="T40" fmla="*/ 49 w 61"/>
                <a:gd name="T41" fmla="*/ 292 h 2152"/>
                <a:gd name="T42" fmla="*/ 61 w 61"/>
                <a:gd name="T43" fmla="*/ 292 h 2152"/>
                <a:gd name="T44" fmla="*/ 61 w 61"/>
                <a:gd name="T45" fmla="*/ 2152 h 2152"/>
                <a:gd name="T46" fmla="*/ 49 w 61"/>
                <a:gd name="T47" fmla="*/ 2152 h 2152"/>
                <a:gd name="T48" fmla="*/ 49 w 61"/>
                <a:gd name="T49" fmla="*/ 292 h 2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2152">
                  <a:moveTo>
                    <a:pt x="0" y="0"/>
                  </a:moveTo>
                  <a:lnTo>
                    <a:pt x="12" y="0"/>
                  </a:lnTo>
                  <a:lnTo>
                    <a:pt x="12" y="2152"/>
                  </a:lnTo>
                  <a:lnTo>
                    <a:pt x="0" y="2152"/>
                  </a:lnTo>
                  <a:lnTo>
                    <a:pt x="0" y="0"/>
                  </a:lnTo>
                  <a:close/>
                  <a:moveTo>
                    <a:pt x="12" y="766"/>
                  </a:moveTo>
                  <a:lnTo>
                    <a:pt x="24" y="766"/>
                  </a:lnTo>
                  <a:lnTo>
                    <a:pt x="24" y="2152"/>
                  </a:lnTo>
                  <a:lnTo>
                    <a:pt x="12" y="2152"/>
                  </a:lnTo>
                  <a:lnTo>
                    <a:pt x="12" y="766"/>
                  </a:lnTo>
                  <a:close/>
                  <a:moveTo>
                    <a:pt x="24" y="693"/>
                  </a:moveTo>
                  <a:lnTo>
                    <a:pt x="36" y="693"/>
                  </a:lnTo>
                  <a:lnTo>
                    <a:pt x="36" y="2152"/>
                  </a:lnTo>
                  <a:lnTo>
                    <a:pt x="24" y="2152"/>
                  </a:lnTo>
                  <a:lnTo>
                    <a:pt x="24" y="693"/>
                  </a:lnTo>
                  <a:close/>
                  <a:moveTo>
                    <a:pt x="36" y="73"/>
                  </a:moveTo>
                  <a:lnTo>
                    <a:pt x="49" y="73"/>
                  </a:lnTo>
                  <a:lnTo>
                    <a:pt x="49" y="2152"/>
                  </a:lnTo>
                  <a:lnTo>
                    <a:pt x="36" y="2152"/>
                  </a:lnTo>
                  <a:lnTo>
                    <a:pt x="36" y="73"/>
                  </a:lnTo>
                  <a:close/>
                  <a:moveTo>
                    <a:pt x="49" y="292"/>
                  </a:moveTo>
                  <a:lnTo>
                    <a:pt x="61" y="292"/>
                  </a:lnTo>
                  <a:lnTo>
                    <a:pt x="61" y="2152"/>
                  </a:lnTo>
                  <a:lnTo>
                    <a:pt x="49" y="2152"/>
                  </a:lnTo>
                  <a:lnTo>
                    <a:pt x="49" y="292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Freeform 21"/>
            <p:cNvSpPr>
              <a:spLocks noEditPoints="1"/>
            </p:cNvSpPr>
            <p:nvPr/>
          </p:nvSpPr>
          <p:spPr bwMode="auto">
            <a:xfrm>
              <a:off x="1671983" y="2177513"/>
              <a:ext cx="103771" cy="3978977"/>
            </a:xfrm>
            <a:custGeom>
              <a:avLst/>
              <a:gdLst>
                <a:gd name="T0" fmla="*/ 0 w 61"/>
                <a:gd name="T1" fmla="*/ 937 h 2821"/>
                <a:gd name="T2" fmla="*/ 12 w 61"/>
                <a:gd name="T3" fmla="*/ 937 h 2821"/>
                <a:gd name="T4" fmla="*/ 12 w 61"/>
                <a:gd name="T5" fmla="*/ 2821 h 2821"/>
                <a:gd name="T6" fmla="*/ 0 w 61"/>
                <a:gd name="T7" fmla="*/ 2821 h 2821"/>
                <a:gd name="T8" fmla="*/ 0 w 61"/>
                <a:gd name="T9" fmla="*/ 937 h 2821"/>
                <a:gd name="T10" fmla="*/ 12 w 61"/>
                <a:gd name="T11" fmla="*/ 462 h 2821"/>
                <a:gd name="T12" fmla="*/ 24 w 61"/>
                <a:gd name="T13" fmla="*/ 462 h 2821"/>
                <a:gd name="T14" fmla="*/ 24 w 61"/>
                <a:gd name="T15" fmla="*/ 2821 h 2821"/>
                <a:gd name="T16" fmla="*/ 12 w 61"/>
                <a:gd name="T17" fmla="*/ 2821 h 2821"/>
                <a:gd name="T18" fmla="*/ 12 w 61"/>
                <a:gd name="T19" fmla="*/ 462 h 2821"/>
                <a:gd name="T20" fmla="*/ 24 w 61"/>
                <a:gd name="T21" fmla="*/ 438 h 2821"/>
                <a:gd name="T22" fmla="*/ 36 w 61"/>
                <a:gd name="T23" fmla="*/ 438 h 2821"/>
                <a:gd name="T24" fmla="*/ 36 w 61"/>
                <a:gd name="T25" fmla="*/ 2821 h 2821"/>
                <a:gd name="T26" fmla="*/ 24 w 61"/>
                <a:gd name="T27" fmla="*/ 2821 h 2821"/>
                <a:gd name="T28" fmla="*/ 24 w 61"/>
                <a:gd name="T29" fmla="*/ 438 h 2821"/>
                <a:gd name="T30" fmla="*/ 36 w 61"/>
                <a:gd name="T31" fmla="*/ 0 h 2821"/>
                <a:gd name="T32" fmla="*/ 48 w 61"/>
                <a:gd name="T33" fmla="*/ 0 h 2821"/>
                <a:gd name="T34" fmla="*/ 48 w 61"/>
                <a:gd name="T35" fmla="*/ 2821 h 2821"/>
                <a:gd name="T36" fmla="*/ 36 w 61"/>
                <a:gd name="T37" fmla="*/ 2821 h 2821"/>
                <a:gd name="T38" fmla="*/ 36 w 61"/>
                <a:gd name="T39" fmla="*/ 0 h 2821"/>
                <a:gd name="T40" fmla="*/ 48 w 61"/>
                <a:gd name="T41" fmla="*/ 1058 h 2821"/>
                <a:gd name="T42" fmla="*/ 61 w 61"/>
                <a:gd name="T43" fmla="*/ 1058 h 2821"/>
                <a:gd name="T44" fmla="*/ 61 w 61"/>
                <a:gd name="T45" fmla="*/ 2821 h 2821"/>
                <a:gd name="T46" fmla="*/ 48 w 61"/>
                <a:gd name="T47" fmla="*/ 2821 h 2821"/>
                <a:gd name="T48" fmla="*/ 48 w 61"/>
                <a:gd name="T49" fmla="*/ 1058 h 2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2821">
                  <a:moveTo>
                    <a:pt x="0" y="937"/>
                  </a:moveTo>
                  <a:lnTo>
                    <a:pt x="12" y="937"/>
                  </a:lnTo>
                  <a:lnTo>
                    <a:pt x="12" y="2821"/>
                  </a:lnTo>
                  <a:lnTo>
                    <a:pt x="0" y="2821"/>
                  </a:lnTo>
                  <a:lnTo>
                    <a:pt x="0" y="937"/>
                  </a:lnTo>
                  <a:close/>
                  <a:moveTo>
                    <a:pt x="12" y="462"/>
                  </a:moveTo>
                  <a:lnTo>
                    <a:pt x="24" y="462"/>
                  </a:lnTo>
                  <a:lnTo>
                    <a:pt x="24" y="2821"/>
                  </a:lnTo>
                  <a:lnTo>
                    <a:pt x="12" y="2821"/>
                  </a:lnTo>
                  <a:lnTo>
                    <a:pt x="12" y="462"/>
                  </a:lnTo>
                  <a:close/>
                  <a:moveTo>
                    <a:pt x="24" y="438"/>
                  </a:moveTo>
                  <a:lnTo>
                    <a:pt x="36" y="438"/>
                  </a:lnTo>
                  <a:lnTo>
                    <a:pt x="36" y="2821"/>
                  </a:lnTo>
                  <a:lnTo>
                    <a:pt x="24" y="2821"/>
                  </a:lnTo>
                  <a:lnTo>
                    <a:pt x="24" y="438"/>
                  </a:lnTo>
                  <a:close/>
                  <a:moveTo>
                    <a:pt x="36" y="0"/>
                  </a:moveTo>
                  <a:lnTo>
                    <a:pt x="48" y="0"/>
                  </a:lnTo>
                  <a:lnTo>
                    <a:pt x="48" y="2821"/>
                  </a:lnTo>
                  <a:lnTo>
                    <a:pt x="36" y="2821"/>
                  </a:lnTo>
                  <a:lnTo>
                    <a:pt x="36" y="0"/>
                  </a:lnTo>
                  <a:close/>
                  <a:moveTo>
                    <a:pt x="48" y="1058"/>
                  </a:moveTo>
                  <a:lnTo>
                    <a:pt x="61" y="1058"/>
                  </a:lnTo>
                  <a:lnTo>
                    <a:pt x="61" y="2821"/>
                  </a:lnTo>
                  <a:lnTo>
                    <a:pt x="48" y="2821"/>
                  </a:lnTo>
                  <a:lnTo>
                    <a:pt x="48" y="1058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Freeform 22"/>
            <p:cNvSpPr>
              <a:spLocks noEditPoints="1"/>
            </p:cNvSpPr>
            <p:nvPr/>
          </p:nvSpPr>
          <p:spPr bwMode="auto">
            <a:xfrm>
              <a:off x="1775754" y="3566840"/>
              <a:ext cx="102069" cy="2589649"/>
            </a:xfrm>
            <a:custGeom>
              <a:avLst/>
              <a:gdLst>
                <a:gd name="T0" fmla="*/ 0 w 60"/>
                <a:gd name="T1" fmla="*/ 693 h 1836"/>
                <a:gd name="T2" fmla="*/ 12 w 60"/>
                <a:gd name="T3" fmla="*/ 693 h 1836"/>
                <a:gd name="T4" fmla="*/ 12 w 60"/>
                <a:gd name="T5" fmla="*/ 1836 h 1836"/>
                <a:gd name="T6" fmla="*/ 0 w 60"/>
                <a:gd name="T7" fmla="*/ 1836 h 1836"/>
                <a:gd name="T8" fmla="*/ 0 w 60"/>
                <a:gd name="T9" fmla="*/ 693 h 1836"/>
                <a:gd name="T10" fmla="*/ 12 w 60"/>
                <a:gd name="T11" fmla="*/ 73 h 1836"/>
                <a:gd name="T12" fmla="*/ 24 w 60"/>
                <a:gd name="T13" fmla="*/ 73 h 1836"/>
                <a:gd name="T14" fmla="*/ 24 w 60"/>
                <a:gd name="T15" fmla="*/ 1836 h 1836"/>
                <a:gd name="T16" fmla="*/ 12 w 60"/>
                <a:gd name="T17" fmla="*/ 1836 h 1836"/>
                <a:gd name="T18" fmla="*/ 12 w 60"/>
                <a:gd name="T19" fmla="*/ 73 h 1836"/>
                <a:gd name="T20" fmla="*/ 24 w 60"/>
                <a:gd name="T21" fmla="*/ 499 h 1836"/>
                <a:gd name="T22" fmla="*/ 36 w 60"/>
                <a:gd name="T23" fmla="*/ 499 h 1836"/>
                <a:gd name="T24" fmla="*/ 36 w 60"/>
                <a:gd name="T25" fmla="*/ 1836 h 1836"/>
                <a:gd name="T26" fmla="*/ 24 w 60"/>
                <a:gd name="T27" fmla="*/ 1836 h 1836"/>
                <a:gd name="T28" fmla="*/ 24 w 60"/>
                <a:gd name="T29" fmla="*/ 499 h 1836"/>
                <a:gd name="T30" fmla="*/ 36 w 60"/>
                <a:gd name="T31" fmla="*/ 0 h 1836"/>
                <a:gd name="T32" fmla="*/ 48 w 60"/>
                <a:gd name="T33" fmla="*/ 0 h 1836"/>
                <a:gd name="T34" fmla="*/ 48 w 60"/>
                <a:gd name="T35" fmla="*/ 1836 h 1836"/>
                <a:gd name="T36" fmla="*/ 36 w 60"/>
                <a:gd name="T37" fmla="*/ 1836 h 1836"/>
                <a:gd name="T38" fmla="*/ 36 w 60"/>
                <a:gd name="T39" fmla="*/ 0 h 1836"/>
                <a:gd name="T40" fmla="*/ 48 w 60"/>
                <a:gd name="T41" fmla="*/ 25 h 1836"/>
                <a:gd name="T42" fmla="*/ 60 w 60"/>
                <a:gd name="T43" fmla="*/ 25 h 1836"/>
                <a:gd name="T44" fmla="*/ 60 w 60"/>
                <a:gd name="T45" fmla="*/ 1836 h 1836"/>
                <a:gd name="T46" fmla="*/ 48 w 60"/>
                <a:gd name="T47" fmla="*/ 1836 h 1836"/>
                <a:gd name="T48" fmla="*/ 48 w 60"/>
                <a:gd name="T49" fmla="*/ 25 h 1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1836">
                  <a:moveTo>
                    <a:pt x="0" y="693"/>
                  </a:moveTo>
                  <a:lnTo>
                    <a:pt x="12" y="693"/>
                  </a:lnTo>
                  <a:lnTo>
                    <a:pt x="12" y="1836"/>
                  </a:lnTo>
                  <a:lnTo>
                    <a:pt x="0" y="1836"/>
                  </a:lnTo>
                  <a:lnTo>
                    <a:pt x="0" y="693"/>
                  </a:lnTo>
                  <a:close/>
                  <a:moveTo>
                    <a:pt x="12" y="73"/>
                  </a:moveTo>
                  <a:lnTo>
                    <a:pt x="24" y="73"/>
                  </a:lnTo>
                  <a:lnTo>
                    <a:pt x="24" y="1836"/>
                  </a:lnTo>
                  <a:lnTo>
                    <a:pt x="12" y="1836"/>
                  </a:lnTo>
                  <a:lnTo>
                    <a:pt x="12" y="73"/>
                  </a:lnTo>
                  <a:close/>
                  <a:moveTo>
                    <a:pt x="24" y="499"/>
                  </a:moveTo>
                  <a:lnTo>
                    <a:pt x="36" y="499"/>
                  </a:lnTo>
                  <a:lnTo>
                    <a:pt x="36" y="1836"/>
                  </a:lnTo>
                  <a:lnTo>
                    <a:pt x="24" y="1836"/>
                  </a:lnTo>
                  <a:lnTo>
                    <a:pt x="24" y="499"/>
                  </a:lnTo>
                  <a:close/>
                  <a:moveTo>
                    <a:pt x="36" y="0"/>
                  </a:moveTo>
                  <a:lnTo>
                    <a:pt x="48" y="0"/>
                  </a:lnTo>
                  <a:lnTo>
                    <a:pt x="48" y="1836"/>
                  </a:lnTo>
                  <a:lnTo>
                    <a:pt x="36" y="1836"/>
                  </a:lnTo>
                  <a:lnTo>
                    <a:pt x="36" y="0"/>
                  </a:lnTo>
                  <a:close/>
                  <a:moveTo>
                    <a:pt x="48" y="25"/>
                  </a:moveTo>
                  <a:lnTo>
                    <a:pt x="60" y="25"/>
                  </a:lnTo>
                  <a:lnTo>
                    <a:pt x="60" y="1836"/>
                  </a:lnTo>
                  <a:lnTo>
                    <a:pt x="48" y="1836"/>
                  </a:lnTo>
                  <a:lnTo>
                    <a:pt x="48" y="25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Freeform 23"/>
            <p:cNvSpPr>
              <a:spLocks noEditPoints="1"/>
            </p:cNvSpPr>
            <p:nvPr/>
          </p:nvSpPr>
          <p:spPr bwMode="auto">
            <a:xfrm>
              <a:off x="1877823" y="3430023"/>
              <a:ext cx="103771" cy="2726466"/>
            </a:xfrm>
            <a:custGeom>
              <a:avLst/>
              <a:gdLst>
                <a:gd name="T0" fmla="*/ 0 w 61"/>
                <a:gd name="T1" fmla="*/ 474 h 1933"/>
                <a:gd name="T2" fmla="*/ 13 w 61"/>
                <a:gd name="T3" fmla="*/ 474 h 1933"/>
                <a:gd name="T4" fmla="*/ 13 w 61"/>
                <a:gd name="T5" fmla="*/ 1933 h 1933"/>
                <a:gd name="T6" fmla="*/ 0 w 61"/>
                <a:gd name="T7" fmla="*/ 1933 h 1933"/>
                <a:gd name="T8" fmla="*/ 0 w 61"/>
                <a:gd name="T9" fmla="*/ 474 h 1933"/>
                <a:gd name="T10" fmla="*/ 13 w 61"/>
                <a:gd name="T11" fmla="*/ 219 h 1933"/>
                <a:gd name="T12" fmla="*/ 25 w 61"/>
                <a:gd name="T13" fmla="*/ 219 h 1933"/>
                <a:gd name="T14" fmla="*/ 25 w 61"/>
                <a:gd name="T15" fmla="*/ 1933 h 1933"/>
                <a:gd name="T16" fmla="*/ 13 w 61"/>
                <a:gd name="T17" fmla="*/ 1933 h 1933"/>
                <a:gd name="T18" fmla="*/ 13 w 61"/>
                <a:gd name="T19" fmla="*/ 219 h 1933"/>
                <a:gd name="T20" fmla="*/ 25 w 61"/>
                <a:gd name="T21" fmla="*/ 693 h 1933"/>
                <a:gd name="T22" fmla="*/ 37 w 61"/>
                <a:gd name="T23" fmla="*/ 693 h 1933"/>
                <a:gd name="T24" fmla="*/ 37 w 61"/>
                <a:gd name="T25" fmla="*/ 1933 h 1933"/>
                <a:gd name="T26" fmla="*/ 25 w 61"/>
                <a:gd name="T27" fmla="*/ 1933 h 1933"/>
                <a:gd name="T28" fmla="*/ 25 w 61"/>
                <a:gd name="T29" fmla="*/ 693 h 1933"/>
                <a:gd name="T30" fmla="*/ 37 w 61"/>
                <a:gd name="T31" fmla="*/ 0 h 1933"/>
                <a:gd name="T32" fmla="*/ 49 w 61"/>
                <a:gd name="T33" fmla="*/ 0 h 1933"/>
                <a:gd name="T34" fmla="*/ 49 w 61"/>
                <a:gd name="T35" fmla="*/ 1933 h 1933"/>
                <a:gd name="T36" fmla="*/ 37 w 61"/>
                <a:gd name="T37" fmla="*/ 1933 h 1933"/>
                <a:gd name="T38" fmla="*/ 37 w 61"/>
                <a:gd name="T39" fmla="*/ 0 h 1933"/>
                <a:gd name="T40" fmla="*/ 49 w 61"/>
                <a:gd name="T41" fmla="*/ 49 h 1933"/>
                <a:gd name="T42" fmla="*/ 61 w 61"/>
                <a:gd name="T43" fmla="*/ 49 h 1933"/>
                <a:gd name="T44" fmla="*/ 61 w 61"/>
                <a:gd name="T45" fmla="*/ 1933 h 1933"/>
                <a:gd name="T46" fmla="*/ 49 w 61"/>
                <a:gd name="T47" fmla="*/ 1933 h 1933"/>
                <a:gd name="T48" fmla="*/ 49 w 61"/>
                <a:gd name="T49" fmla="*/ 49 h 1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933">
                  <a:moveTo>
                    <a:pt x="0" y="474"/>
                  </a:moveTo>
                  <a:lnTo>
                    <a:pt x="13" y="474"/>
                  </a:lnTo>
                  <a:lnTo>
                    <a:pt x="13" y="1933"/>
                  </a:lnTo>
                  <a:lnTo>
                    <a:pt x="0" y="1933"/>
                  </a:lnTo>
                  <a:lnTo>
                    <a:pt x="0" y="474"/>
                  </a:lnTo>
                  <a:close/>
                  <a:moveTo>
                    <a:pt x="13" y="219"/>
                  </a:moveTo>
                  <a:lnTo>
                    <a:pt x="25" y="219"/>
                  </a:lnTo>
                  <a:lnTo>
                    <a:pt x="25" y="1933"/>
                  </a:lnTo>
                  <a:lnTo>
                    <a:pt x="13" y="1933"/>
                  </a:lnTo>
                  <a:lnTo>
                    <a:pt x="13" y="219"/>
                  </a:lnTo>
                  <a:close/>
                  <a:moveTo>
                    <a:pt x="25" y="693"/>
                  </a:moveTo>
                  <a:lnTo>
                    <a:pt x="37" y="693"/>
                  </a:lnTo>
                  <a:lnTo>
                    <a:pt x="37" y="1933"/>
                  </a:lnTo>
                  <a:lnTo>
                    <a:pt x="25" y="1933"/>
                  </a:lnTo>
                  <a:lnTo>
                    <a:pt x="25" y="693"/>
                  </a:lnTo>
                  <a:close/>
                  <a:moveTo>
                    <a:pt x="37" y="0"/>
                  </a:moveTo>
                  <a:lnTo>
                    <a:pt x="49" y="0"/>
                  </a:lnTo>
                  <a:lnTo>
                    <a:pt x="49" y="1933"/>
                  </a:lnTo>
                  <a:lnTo>
                    <a:pt x="37" y="1933"/>
                  </a:lnTo>
                  <a:lnTo>
                    <a:pt x="37" y="0"/>
                  </a:lnTo>
                  <a:close/>
                  <a:moveTo>
                    <a:pt x="49" y="49"/>
                  </a:moveTo>
                  <a:lnTo>
                    <a:pt x="61" y="49"/>
                  </a:lnTo>
                  <a:lnTo>
                    <a:pt x="61" y="1933"/>
                  </a:lnTo>
                  <a:lnTo>
                    <a:pt x="49" y="1933"/>
                  </a:lnTo>
                  <a:lnTo>
                    <a:pt x="49" y="49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" name="Freeform 24"/>
            <p:cNvSpPr>
              <a:spLocks noEditPoints="1"/>
            </p:cNvSpPr>
            <p:nvPr/>
          </p:nvSpPr>
          <p:spPr bwMode="auto">
            <a:xfrm>
              <a:off x="1981593" y="2692339"/>
              <a:ext cx="103771" cy="3464149"/>
            </a:xfrm>
            <a:custGeom>
              <a:avLst/>
              <a:gdLst>
                <a:gd name="T0" fmla="*/ 0 w 61"/>
                <a:gd name="T1" fmla="*/ 0 h 2456"/>
                <a:gd name="T2" fmla="*/ 12 w 61"/>
                <a:gd name="T3" fmla="*/ 0 h 2456"/>
                <a:gd name="T4" fmla="*/ 12 w 61"/>
                <a:gd name="T5" fmla="*/ 2456 h 2456"/>
                <a:gd name="T6" fmla="*/ 0 w 61"/>
                <a:gd name="T7" fmla="*/ 2456 h 2456"/>
                <a:gd name="T8" fmla="*/ 0 w 61"/>
                <a:gd name="T9" fmla="*/ 0 h 2456"/>
                <a:gd name="T10" fmla="*/ 12 w 61"/>
                <a:gd name="T11" fmla="*/ 401 h 2456"/>
                <a:gd name="T12" fmla="*/ 24 w 61"/>
                <a:gd name="T13" fmla="*/ 401 h 2456"/>
                <a:gd name="T14" fmla="*/ 24 w 61"/>
                <a:gd name="T15" fmla="*/ 2456 h 2456"/>
                <a:gd name="T16" fmla="*/ 12 w 61"/>
                <a:gd name="T17" fmla="*/ 2456 h 2456"/>
                <a:gd name="T18" fmla="*/ 12 w 61"/>
                <a:gd name="T19" fmla="*/ 401 h 2456"/>
                <a:gd name="T20" fmla="*/ 24 w 61"/>
                <a:gd name="T21" fmla="*/ 377 h 2456"/>
                <a:gd name="T22" fmla="*/ 37 w 61"/>
                <a:gd name="T23" fmla="*/ 377 h 2456"/>
                <a:gd name="T24" fmla="*/ 37 w 61"/>
                <a:gd name="T25" fmla="*/ 2456 h 2456"/>
                <a:gd name="T26" fmla="*/ 24 w 61"/>
                <a:gd name="T27" fmla="*/ 2456 h 2456"/>
                <a:gd name="T28" fmla="*/ 24 w 61"/>
                <a:gd name="T29" fmla="*/ 377 h 2456"/>
                <a:gd name="T30" fmla="*/ 37 w 61"/>
                <a:gd name="T31" fmla="*/ 693 h 2456"/>
                <a:gd name="T32" fmla="*/ 49 w 61"/>
                <a:gd name="T33" fmla="*/ 693 h 2456"/>
                <a:gd name="T34" fmla="*/ 49 w 61"/>
                <a:gd name="T35" fmla="*/ 2456 h 2456"/>
                <a:gd name="T36" fmla="*/ 37 w 61"/>
                <a:gd name="T37" fmla="*/ 2456 h 2456"/>
                <a:gd name="T38" fmla="*/ 37 w 61"/>
                <a:gd name="T39" fmla="*/ 693 h 2456"/>
                <a:gd name="T40" fmla="*/ 49 w 61"/>
                <a:gd name="T41" fmla="*/ 742 h 2456"/>
                <a:gd name="T42" fmla="*/ 61 w 61"/>
                <a:gd name="T43" fmla="*/ 742 h 2456"/>
                <a:gd name="T44" fmla="*/ 61 w 61"/>
                <a:gd name="T45" fmla="*/ 2456 h 2456"/>
                <a:gd name="T46" fmla="*/ 49 w 61"/>
                <a:gd name="T47" fmla="*/ 2456 h 2456"/>
                <a:gd name="T48" fmla="*/ 49 w 61"/>
                <a:gd name="T49" fmla="*/ 742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2456">
                  <a:moveTo>
                    <a:pt x="0" y="0"/>
                  </a:moveTo>
                  <a:lnTo>
                    <a:pt x="12" y="0"/>
                  </a:lnTo>
                  <a:lnTo>
                    <a:pt x="12" y="2456"/>
                  </a:lnTo>
                  <a:lnTo>
                    <a:pt x="0" y="2456"/>
                  </a:lnTo>
                  <a:lnTo>
                    <a:pt x="0" y="0"/>
                  </a:lnTo>
                  <a:close/>
                  <a:moveTo>
                    <a:pt x="12" y="401"/>
                  </a:moveTo>
                  <a:lnTo>
                    <a:pt x="24" y="401"/>
                  </a:lnTo>
                  <a:lnTo>
                    <a:pt x="24" y="2456"/>
                  </a:lnTo>
                  <a:lnTo>
                    <a:pt x="12" y="2456"/>
                  </a:lnTo>
                  <a:lnTo>
                    <a:pt x="12" y="401"/>
                  </a:lnTo>
                  <a:close/>
                  <a:moveTo>
                    <a:pt x="24" y="377"/>
                  </a:moveTo>
                  <a:lnTo>
                    <a:pt x="37" y="377"/>
                  </a:lnTo>
                  <a:lnTo>
                    <a:pt x="37" y="2456"/>
                  </a:lnTo>
                  <a:lnTo>
                    <a:pt x="24" y="2456"/>
                  </a:lnTo>
                  <a:lnTo>
                    <a:pt x="24" y="377"/>
                  </a:lnTo>
                  <a:close/>
                  <a:moveTo>
                    <a:pt x="37" y="693"/>
                  </a:moveTo>
                  <a:lnTo>
                    <a:pt x="49" y="693"/>
                  </a:lnTo>
                  <a:lnTo>
                    <a:pt x="49" y="2456"/>
                  </a:lnTo>
                  <a:lnTo>
                    <a:pt x="37" y="2456"/>
                  </a:lnTo>
                  <a:lnTo>
                    <a:pt x="37" y="693"/>
                  </a:lnTo>
                  <a:close/>
                  <a:moveTo>
                    <a:pt x="49" y="742"/>
                  </a:moveTo>
                  <a:lnTo>
                    <a:pt x="61" y="742"/>
                  </a:lnTo>
                  <a:lnTo>
                    <a:pt x="61" y="2456"/>
                  </a:lnTo>
                  <a:lnTo>
                    <a:pt x="49" y="2456"/>
                  </a:lnTo>
                  <a:lnTo>
                    <a:pt x="49" y="742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" name="Freeform 25"/>
            <p:cNvSpPr>
              <a:spLocks noEditPoints="1"/>
            </p:cNvSpPr>
            <p:nvPr/>
          </p:nvSpPr>
          <p:spPr bwMode="auto">
            <a:xfrm>
              <a:off x="2085364" y="3396171"/>
              <a:ext cx="103771" cy="2760318"/>
            </a:xfrm>
            <a:custGeom>
              <a:avLst/>
              <a:gdLst>
                <a:gd name="T0" fmla="*/ 0 w 61"/>
                <a:gd name="T1" fmla="*/ 97 h 1957"/>
                <a:gd name="T2" fmla="*/ 12 w 61"/>
                <a:gd name="T3" fmla="*/ 97 h 1957"/>
                <a:gd name="T4" fmla="*/ 12 w 61"/>
                <a:gd name="T5" fmla="*/ 1957 h 1957"/>
                <a:gd name="T6" fmla="*/ 0 w 61"/>
                <a:gd name="T7" fmla="*/ 1957 h 1957"/>
                <a:gd name="T8" fmla="*/ 0 w 61"/>
                <a:gd name="T9" fmla="*/ 97 h 1957"/>
                <a:gd name="T10" fmla="*/ 12 w 61"/>
                <a:gd name="T11" fmla="*/ 292 h 1957"/>
                <a:gd name="T12" fmla="*/ 24 w 61"/>
                <a:gd name="T13" fmla="*/ 292 h 1957"/>
                <a:gd name="T14" fmla="*/ 24 w 61"/>
                <a:gd name="T15" fmla="*/ 1957 h 1957"/>
                <a:gd name="T16" fmla="*/ 12 w 61"/>
                <a:gd name="T17" fmla="*/ 1957 h 1957"/>
                <a:gd name="T18" fmla="*/ 12 w 61"/>
                <a:gd name="T19" fmla="*/ 292 h 1957"/>
                <a:gd name="T20" fmla="*/ 24 w 61"/>
                <a:gd name="T21" fmla="*/ 121 h 1957"/>
                <a:gd name="T22" fmla="*/ 36 w 61"/>
                <a:gd name="T23" fmla="*/ 121 h 1957"/>
                <a:gd name="T24" fmla="*/ 36 w 61"/>
                <a:gd name="T25" fmla="*/ 1957 h 1957"/>
                <a:gd name="T26" fmla="*/ 24 w 61"/>
                <a:gd name="T27" fmla="*/ 1957 h 1957"/>
                <a:gd name="T28" fmla="*/ 24 w 61"/>
                <a:gd name="T29" fmla="*/ 121 h 1957"/>
                <a:gd name="T30" fmla="*/ 36 w 61"/>
                <a:gd name="T31" fmla="*/ 0 h 1957"/>
                <a:gd name="T32" fmla="*/ 49 w 61"/>
                <a:gd name="T33" fmla="*/ 0 h 1957"/>
                <a:gd name="T34" fmla="*/ 49 w 61"/>
                <a:gd name="T35" fmla="*/ 1957 h 1957"/>
                <a:gd name="T36" fmla="*/ 36 w 61"/>
                <a:gd name="T37" fmla="*/ 1957 h 1957"/>
                <a:gd name="T38" fmla="*/ 36 w 61"/>
                <a:gd name="T39" fmla="*/ 0 h 1957"/>
                <a:gd name="T40" fmla="*/ 49 w 61"/>
                <a:gd name="T41" fmla="*/ 316 h 1957"/>
                <a:gd name="T42" fmla="*/ 61 w 61"/>
                <a:gd name="T43" fmla="*/ 316 h 1957"/>
                <a:gd name="T44" fmla="*/ 61 w 61"/>
                <a:gd name="T45" fmla="*/ 1957 h 1957"/>
                <a:gd name="T46" fmla="*/ 49 w 61"/>
                <a:gd name="T47" fmla="*/ 1957 h 1957"/>
                <a:gd name="T48" fmla="*/ 49 w 61"/>
                <a:gd name="T49" fmla="*/ 316 h 1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957">
                  <a:moveTo>
                    <a:pt x="0" y="97"/>
                  </a:moveTo>
                  <a:lnTo>
                    <a:pt x="12" y="97"/>
                  </a:lnTo>
                  <a:lnTo>
                    <a:pt x="12" y="1957"/>
                  </a:lnTo>
                  <a:lnTo>
                    <a:pt x="0" y="1957"/>
                  </a:lnTo>
                  <a:lnTo>
                    <a:pt x="0" y="97"/>
                  </a:lnTo>
                  <a:close/>
                  <a:moveTo>
                    <a:pt x="12" y="292"/>
                  </a:moveTo>
                  <a:lnTo>
                    <a:pt x="24" y="292"/>
                  </a:lnTo>
                  <a:lnTo>
                    <a:pt x="24" y="1957"/>
                  </a:lnTo>
                  <a:lnTo>
                    <a:pt x="12" y="1957"/>
                  </a:lnTo>
                  <a:lnTo>
                    <a:pt x="12" y="292"/>
                  </a:lnTo>
                  <a:close/>
                  <a:moveTo>
                    <a:pt x="24" y="121"/>
                  </a:moveTo>
                  <a:lnTo>
                    <a:pt x="36" y="121"/>
                  </a:lnTo>
                  <a:lnTo>
                    <a:pt x="36" y="1957"/>
                  </a:lnTo>
                  <a:lnTo>
                    <a:pt x="24" y="1957"/>
                  </a:lnTo>
                  <a:lnTo>
                    <a:pt x="24" y="121"/>
                  </a:lnTo>
                  <a:close/>
                  <a:moveTo>
                    <a:pt x="36" y="0"/>
                  </a:moveTo>
                  <a:lnTo>
                    <a:pt x="49" y="0"/>
                  </a:lnTo>
                  <a:lnTo>
                    <a:pt x="49" y="1957"/>
                  </a:lnTo>
                  <a:lnTo>
                    <a:pt x="36" y="1957"/>
                  </a:lnTo>
                  <a:lnTo>
                    <a:pt x="36" y="0"/>
                  </a:lnTo>
                  <a:close/>
                  <a:moveTo>
                    <a:pt x="49" y="316"/>
                  </a:moveTo>
                  <a:lnTo>
                    <a:pt x="61" y="316"/>
                  </a:lnTo>
                  <a:lnTo>
                    <a:pt x="61" y="1957"/>
                  </a:lnTo>
                  <a:lnTo>
                    <a:pt x="49" y="1957"/>
                  </a:lnTo>
                  <a:lnTo>
                    <a:pt x="49" y="316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Freeform 26"/>
            <p:cNvSpPr>
              <a:spLocks noEditPoints="1"/>
            </p:cNvSpPr>
            <p:nvPr/>
          </p:nvSpPr>
          <p:spPr bwMode="auto">
            <a:xfrm>
              <a:off x="2189133" y="3430023"/>
              <a:ext cx="103771" cy="2726466"/>
            </a:xfrm>
            <a:custGeom>
              <a:avLst/>
              <a:gdLst>
                <a:gd name="T0" fmla="*/ 0 w 61"/>
                <a:gd name="T1" fmla="*/ 170 h 1933"/>
                <a:gd name="T2" fmla="*/ 12 w 61"/>
                <a:gd name="T3" fmla="*/ 170 h 1933"/>
                <a:gd name="T4" fmla="*/ 12 w 61"/>
                <a:gd name="T5" fmla="*/ 1933 h 1933"/>
                <a:gd name="T6" fmla="*/ 0 w 61"/>
                <a:gd name="T7" fmla="*/ 1933 h 1933"/>
                <a:gd name="T8" fmla="*/ 0 w 61"/>
                <a:gd name="T9" fmla="*/ 170 h 1933"/>
                <a:gd name="T10" fmla="*/ 12 w 61"/>
                <a:gd name="T11" fmla="*/ 292 h 1933"/>
                <a:gd name="T12" fmla="*/ 24 w 61"/>
                <a:gd name="T13" fmla="*/ 292 h 1933"/>
                <a:gd name="T14" fmla="*/ 24 w 61"/>
                <a:gd name="T15" fmla="*/ 1933 h 1933"/>
                <a:gd name="T16" fmla="*/ 12 w 61"/>
                <a:gd name="T17" fmla="*/ 1933 h 1933"/>
                <a:gd name="T18" fmla="*/ 12 w 61"/>
                <a:gd name="T19" fmla="*/ 292 h 1933"/>
                <a:gd name="T20" fmla="*/ 24 w 61"/>
                <a:gd name="T21" fmla="*/ 243 h 1933"/>
                <a:gd name="T22" fmla="*/ 36 w 61"/>
                <a:gd name="T23" fmla="*/ 243 h 1933"/>
                <a:gd name="T24" fmla="*/ 36 w 61"/>
                <a:gd name="T25" fmla="*/ 1933 h 1933"/>
                <a:gd name="T26" fmla="*/ 24 w 61"/>
                <a:gd name="T27" fmla="*/ 1933 h 1933"/>
                <a:gd name="T28" fmla="*/ 24 w 61"/>
                <a:gd name="T29" fmla="*/ 243 h 1933"/>
                <a:gd name="T30" fmla="*/ 36 w 61"/>
                <a:gd name="T31" fmla="*/ 0 h 1933"/>
                <a:gd name="T32" fmla="*/ 48 w 61"/>
                <a:gd name="T33" fmla="*/ 0 h 1933"/>
                <a:gd name="T34" fmla="*/ 48 w 61"/>
                <a:gd name="T35" fmla="*/ 1933 h 1933"/>
                <a:gd name="T36" fmla="*/ 36 w 61"/>
                <a:gd name="T37" fmla="*/ 1933 h 1933"/>
                <a:gd name="T38" fmla="*/ 36 w 61"/>
                <a:gd name="T39" fmla="*/ 0 h 1933"/>
                <a:gd name="T40" fmla="*/ 48 w 61"/>
                <a:gd name="T41" fmla="*/ 73 h 1933"/>
                <a:gd name="T42" fmla="*/ 61 w 61"/>
                <a:gd name="T43" fmla="*/ 73 h 1933"/>
                <a:gd name="T44" fmla="*/ 61 w 61"/>
                <a:gd name="T45" fmla="*/ 1933 h 1933"/>
                <a:gd name="T46" fmla="*/ 48 w 61"/>
                <a:gd name="T47" fmla="*/ 1933 h 1933"/>
                <a:gd name="T48" fmla="*/ 48 w 61"/>
                <a:gd name="T49" fmla="*/ 73 h 1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933">
                  <a:moveTo>
                    <a:pt x="0" y="170"/>
                  </a:moveTo>
                  <a:lnTo>
                    <a:pt x="12" y="170"/>
                  </a:lnTo>
                  <a:lnTo>
                    <a:pt x="12" y="1933"/>
                  </a:lnTo>
                  <a:lnTo>
                    <a:pt x="0" y="1933"/>
                  </a:lnTo>
                  <a:lnTo>
                    <a:pt x="0" y="170"/>
                  </a:lnTo>
                  <a:close/>
                  <a:moveTo>
                    <a:pt x="12" y="292"/>
                  </a:moveTo>
                  <a:lnTo>
                    <a:pt x="24" y="292"/>
                  </a:lnTo>
                  <a:lnTo>
                    <a:pt x="24" y="1933"/>
                  </a:lnTo>
                  <a:lnTo>
                    <a:pt x="12" y="1933"/>
                  </a:lnTo>
                  <a:lnTo>
                    <a:pt x="12" y="292"/>
                  </a:lnTo>
                  <a:close/>
                  <a:moveTo>
                    <a:pt x="24" y="243"/>
                  </a:moveTo>
                  <a:lnTo>
                    <a:pt x="36" y="243"/>
                  </a:lnTo>
                  <a:lnTo>
                    <a:pt x="36" y="1933"/>
                  </a:lnTo>
                  <a:lnTo>
                    <a:pt x="24" y="1933"/>
                  </a:lnTo>
                  <a:lnTo>
                    <a:pt x="24" y="243"/>
                  </a:lnTo>
                  <a:close/>
                  <a:moveTo>
                    <a:pt x="36" y="0"/>
                  </a:moveTo>
                  <a:lnTo>
                    <a:pt x="48" y="0"/>
                  </a:lnTo>
                  <a:lnTo>
                    <a:pt x="48" y="1933"/>
                  </a:lnTo>
                  <a:lnTo>
                    <a:pt x="36" y="1933"/>
                  </a:lnTo>
                  <a:lnTo>
                    <a:pt x="36" y="0"/>
                  </a:lnTo>
                  <a:close/>
                  <a:moveTo>
                    <a:pt x="48" y="73"/>
                  </a:moveTo>
                  <a:lnTo>
                    <a:pt x="61" y="73"/>
                  </a:lnTo>
                  <a:lnTo>
                    <a:pt x="61" y="1933"/>
                  </a:lnTo>
                  <a:lnTo>
                    <a:pt x="48" y="1933"/>
                  </a:lnTo>
                  <a:lnTo>
                    <a:pt x="48" y="73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Freeform 27"/>
            <p:cNvSpPr>
              <a:spLocks noEditPoints="1"/>
            </p:cNvSpPr>
            <p:nvPr/>
          </p:nvSpPr>
          <p:spPr bwMode="auto">
            <a:xfrm>
              <a:off x="2292904" y="3430023"/>
              <a:ext cx="144598" cy="2726466"/>
            </a:xfrm>
            <a:custGeom>
              <a:avLst/>
              <a:gdLst>
                <a:gd name="T0" fmla="*/ 0 w 85"/>
                <a:gd name="T1" fmla="*/ 0 h 1933"/>
                <a:gd name="T2" fmla="*/ 36 w 85"/>
                <a:gd name="T3" fmla="*/ 0 h 1933"/>
                <a:gd name="T4" fmla="*/ 36 w 85"/>
                <a:gd name="T5" fmla="*/ 1933 h 1933"/>
                <a:gd name="T6" fmla="*/ 0 w 85"/>
                <a:gd name="T7" fmla="*/ 1933 h 1933"/>
                <a:gd name="T8" fmla="*/ 0 w 85"/>
                <a:gd name="T9" fmla="*/ 0 h 1933"/>
                <a:gd name="T10" fmla="*/ 36 w 85"/>
                <a:gd name="T11" fmla="*/ 146 h 1933"/>
                <a:gd name="T12" fmla="*/ 48 w 85"/>
                <a:gd name="T13" fmla="*/ 146 h 1933"/>
                <a:gd name="T14" fmla="*/ 48 w 85"/>
                <a:gd name="T15" fmla="*/ 1933 h 1933"/>
                <a:gd name="T16" fmla="*/ 36 w 85"/>
                <a:gd name="T17" fmla="*/ 1933 h 1933"/>
                <a:gd name="T18" fmla="*/ 36 w 85"/>
                <a:gd name="T19" fmla="*/ 146 h 1933"/>
                <a:gd name="T20" fmla="*/ 48 w 85"/>
                <a:gd name="T21" fmla="*/ 73 h 1933"/>
                <a:gd name="T22" fmla="*/ 60 w 85"/>
                <a:gd name="T23" fmla="*/ 73 h 1933"/>
                <a:gd name="T24" fmla="*/ 60 w 85"/>
                <a:gd name="T25" fmla="*/ 1933 h 1933"/>
                <a:gd name="T26" fmla="*/ 48 w 85"/>
                <a:gd name="T27" fmla="*/ 1933 h 1933"/>
                <a:gd name="T28" fmla="*/ 48 w 85"/>
                <a:gd name="T29" fmla="*/ 73 h 1933"/>
                <a:gd name="T30" fmla="*/ 60 w 85"/>
                <a:gd name="T31" fmla="*/ 24 h 1933"/>
                <a:gd name="T32" fmla="*/ 72 w 85"/>
                <a:gd name="T33" fmla="*/ 24 h 1933"/>
                <a:gd name="T34" fmla="*/ 72 w 85"/>
                <a:gd name="T35" fmla="*/ 1933 h 1933"/>
                <a:gd name="T36" fmla="*/ 60 w 85"/>
                <a:gd name="T37" fmla="*/ 1933 h 1933"/>
                <a:gd name="T38" fmla="*/ 60 w 85"/>
                <a:gd name="T39" fmla="*/ 24 h 1933"/>
                <a:gd name="T40" fmla="*/ 72 w 85"/>
                <a:gd name="T41" fmla="*/ 413 h 1933"/>
                <a:gd name="T42" fmla="*/ 85 w 85"/>
                <a:gd name="T43" fmla="*/ 413 h 1933"/>
                <a:gd name="T44" fmla="*/ 85 w 85"/>
                <a:gd name="T45" fmla="*/ 1933 h 1933"/>
                <a:gd name="T46" fmla="*/ 72 w 85"/>
                <a:gd name="T47" fmla="*/ 1933 h 1933"/>
                <a:gd name="T48" fmla="*/ 72 w 85"/>
                <a:gd name="T49" fmla="*/ 413 h 1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5" h="1933">
                  <a:moveTo>
                    <a:pt x="0" y="0"/>
                  </a:moveTo>
                  <a:lnTo>
                    <a:pt x="36" y="0"/>
                  </a:lnTo>
                  <a:lnTo>
                    <a:pt x="36" y="1933"/>
                  </a:lnTo>
                  <a:lnTo>
                    <a:pt x="0" y="1933"/>
                  </a:lnTo>
                  <a:lnTo>
                    <a:pt x="0" y="0"/>
                  </a:lnTo>
                  <a:close/>
                  <a:moveTo>
                    <a:pt x="36" y="146"/>
                  </a:moveTo>
                  <a:lnTo>
                    <a:pt x="48" y="146"/>
                  </a:lnTo>
                  <a:lnTo>
                    <a:pt x="48" y="1933"/>
                  </a:lnTo>
                  <a:lnTo>
                    <a:pt x="36" y="1933"/>
                  </a:lnTo>
                  <a:lnTo>
                    <a:pt x="36" y="146"/>
                  </a:lnTo>
                  <a:close/>
                  <a:moveTo>
                    <a:pt x="48" y="73"/>
                  </a:moveTo>
                  <a:lnTo>
                    <a:pt x="60" y="73"/>
                  </a:lnTo>
                  <a:lnTo>
                    <a:pt x="60" y="1933"/>
                  </a:lnTo>
                  <a:lnTo>
                    <a:pt x="48" y="1933"/>
                  </a:lnTo>
                  <a:lnTo>
                    <a:pt x="48" y="73"/>
                  </a:lnTo>
                  <a:close/>
                  <a:moveTo>
                    <a:pt x="60" y="24"/>
                  </a:moveTo>
                  <a:lnTo>
                    <a:pt x="72" y="24"/>
                  </a:lnTo>
                  <a:lnTo>
                    <a:pt x="72" y="1933"/>
                  </a:lnTo>
                  <a:lnTo>
                    <a:pt x="60" y="1933"/>
                  </a:lnTo>
                  <a:lnTo>
                    <a:pt x="60" y="24"/>
                  </a:lnTo>
                  <a:close/>
                  <a:moveTo>
                    <a:pt x="72" y="413"/>
                  </a:moveTo>
                  <a:lnTo>
                    <a:pt x="85" y="413"/>
                  </a:lnTo>
                  <a:lnTo>
                    <a:pt x="85" y="1933"/>
                  </a:lnTo>
                  <a:lnTo>
                    <a:pt x="72" y="1933"/>
                  </a:lnTo>
                  <a:lnTo>
                    <a:pt x="72" y="413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Freeform 28"/>
            <p:cNvSpPr>
              <a:spLocks noEditPoints="1"/>
            </p:cNvSpPr>
            <p:nvPr/>
          </p:nvSpPr>
          <p:spPr bwMode="auto">
            <a:xfrm>
              <a:off x="2437501" y="3635953"/>
              <a:ext cx="124185" cy="2520536"/>
            </a:xfrm>
            <a:custGeom>
              <a:avLst/>
              <a:gdLst>
                <a:gd name="T0" fmla="*/ 0 w 73"/>
                <a:gd name="T1" fmla="*/ 73 h 1787"/>
                <a:gd name="T2" fmla="*/ 12 w 73"/>
                <a:gd name="T3" fmla="*/ 73 h 1787"/>
                <a:gd name="T4" fmla="*/ 12 w 73"/>
                <a:gd name="T5" fmla="*/ 1787 h 1787"/>
                <a:gd name="T6" fmla="*/ 0 w 73"/>
                <a:gd name="T7" fmla="*/ 1787 h 1787"/>
                <a:gd name="T8" fmla="*/ 0 w 73"/>
                <a:gd name="T9" fmla="*/ 73 h 1787"/>
                <a:gd name="T10" fmla="*/ 12 w 73"/>
                <a:gd name="T11" fmla="*/ 243 h 1787"/>
                <a:gd name="T12" fmla="*/ 24 w 73"/>
                <a:gd name="T13" fmla="*/ 243 h 1787"/>
                <a:gd name="T14" fmla="*/ 24 w 73"/>
                <a:gd name="T15" fmla="*/ 1787 h 1787"/>
                <a:gd name="T16" fmla="*/ 12 w 73"/>
                <a:gd name="T17" fmla="*/ 1787 h 1787"/>
                <a:gd name="T18" fmla="*/ 12 w 73"/>
                <a:gd name="T19" fmla="*/ 243 h 1787"/>
                <a:gd name="T20" fmla="*/ 24 w 73"/>
                <a:gd name="T21" fmla="*/ 122 h 1787"/>
                <a:gd name="T22" fmla="*/ 36 w 73"/>
                <a:gd name="T23" fmla="*/ 122 h 1787"/>
                <a:gd name="T24" fmla="*/ 36 w 73"/>
                <a:gd name="T25" fmla="*/ 1787 h 1787"/>
                <a:gd name="T26" fmla="*/ 24 w 73"/>
                <a:gd name="T27" fmla="*/ 1787 h 1787"/>
                <a:gd name="T28" fmla="*/ 24 w 73"/>
                <a:gd name="T29" fmla="*/ 122 h 1787"/>
                <a:gd name="T30" fmla="*/ 36 w 73"/>
                <a:gd name="T31" fmla="*/ 0 h 1787"/>
                <a:gd name="T32" fmla="*/ 48 w 73"/>
                <a:gd name="T33" fmla="*/ 0 h 1787"/>
                <a:gd name="T34" fmla="*/ 48 w 73"/>
                <a:gd name="T35" fmla="*/ 1787 h 1787"/>
                <a:gd name="T36" fmla="*/ 36 w 73"/>
                <a:gd name="T37" fmla="*/ 1787 h 1787"/>
                <a:gd name="T38" fmla="*/ 36 w 73"/>
                <a:gd name="T39" fmla="*/ 0 h 1787"/>
                <a:gd name="T40" fmla="*/ 48 w 73"/>
                <a:gd name="T41" fmla="*/ 194 h 1787"/>
                <a:gd name="T42" fmla="*/ 73 w 73"/>
                <a:gd name="T43" fmla="*/ 194 h 1787"/>
                <a:gd name="T44" fmla="*/ 73 w 73"/>
                <a:gd name="T45" fmla="*/ 1787 h 1787"/>
                <a:gd name="T46" fmla="*/ 48 w 73"/>
                <a:gd name="T47" fmla="*/ 1787 h 1787"/>
                <a:gd name="T48" fmla="*/ 48 w 73"/>
                <a:gd name="T49" fmla="*/ 194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1787">
                  <a:moveTo>
                    <a:pt x="0" y="73"/>
                  </a:moveTo>
                  <a:lnTo>
                    <a:pt x="12" y="73"/>
                  </a:lnTo>
                  <a:lnTo>
                    <a:pt x="12" y="1787"/>
                  </a:lnTo>
                  <a:lnTo>
                    <a:pt x="0" y="1787"/>
                  </a:lnTo>
                  <a:lnTo>
                    <a:pt x="0" y="73"/>
                  </a:lnTo>
                  <a:close/>
                  <a:moveTo>
                    <a:pt x="12" y="243"/>
                  </a:moveTo>
                  <a:lnTo>
                    <a:pt x="24" y="243"/>
                  </a:lnTo>
                  <a:lnTo>
                    <a:pt x="24" y="1787"/>
                  </a:lnTo>
                  <a:lnTo>
                    <a:pt x="12" y="1787"/>
                  </a:lnTo>
                  <a:lnTo>
                    <a:pt x="12" y="243"/>
                  </a:lnTo>
                  <a:close/>
                  <a:moveTo>
                    <a:pt x="24" y="122"/>
                  </a:moveTo>
                  <a:lnTo>
                    <a:pt x="36" y="122"/>
                  </a:lnTo>
                  <a:lnTo>
                    <a:pt x="36" y="1787"/>
                  </a:lnTo>
                  <a:lnTo>
                    <a:pt x="24" y="1787"/>
                  </a:lnTo>
                  <a:lnTo>
                    <a:pt x="24" y="122"/>
                  </a:lnTo>
                  <a:close/>
                  <a:moveTo>
                    <a:pt x="36" y="0"/>
                  </a:moveTo>
                  <a:lnTo>
                    <a:pt x="48" y="0"/>
                  </a:lnTo>
                  <a:lnTo>
                    <a:pt x="48" y="1787"/>
                  </a:lnTo>
                  <a:lnTo>
                    <a:pt x="36" y="1787"/>
                  </a:lnTo>
                  <a:lnTo>
                    <a:pt x="36" y="0"/>
                  </a:lnTo>
                  <a:close/>
                  <a:moveTo>
                    <a:pt x="48" y="194"/>
                  </a:moveTo>
                  <a:lnTo>
                    <a:pt x="73" y="194"/>
                  </a:lnTo>
                  <a:lnTo>
                    <a:pt x="73" y="1787"/>
                  </a:lnTo>
                  <a:lnTo>
                    <a:pt x="48" y="1787"/>
                  </a:lnTo>
                  <a:lnTo>
                    <a:pt x="48" y="194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Freeform 29"/>
            <p:cNvSpPr>
              <a:spLocks noEditPoints="1"/>
            </p:cNvSpPr>
            <p:nvPr/>
          </p:nvSpPr>
          <p:spPr bwMode="auto">
            <a:xfrm>
              <a:off x="2561685" y="3566840"/>
              <a:ext cx="102069" cy="2589649"/>
            </a:xfrm>
            <a:custGeom>
              <a:avLst/>
              <a:gdLst>
                <a:gd name="T0" fmla="*/ 0 w 60"/>
                <a:gd name="T1" fmla="*/ 0 h 1836"/>
                <a:gd name="T2" fmla="*/ 12 w 60"/>
                <a:gd name="T3" fmla="*/ 0 h 1836"/>
                <a:gd name="T4" fmla="*/ 12 w 60"/>
                <a:gd name="T5" fmla="*/ 1836 h 1836"/>
                <a:gd name="T6" fmla="*/ 0 w 60"/>
                <a:gd name="T7" fmla="*/ 1836 h 1836"/>
                <a:gd name="T8" fmla="*/ 0 w 60"/>
                <a:gd name="T9" fmla="*/ 0 h 1836"/>
                <a:gd name="T10" fmla="*/ 12 w 60"/>
                <a:gd name="T11" fmla="*/ 329 h 1836"/>
                <a:gd name="T12" fmla="*/ 24 w 60"/>
                <a:gd name="T13" fmla="*/ 329 h 1836"/>
                <a:gd name="T14" fmla="*/ 24 w 60"/>
                <a:gd name="T15" fmla="*/ 1836 h 1836"/>
                <a:gd name="T16" fmla="*/ 12 w 60"/>
                <a:gd name="T17" fmla="*/ 1836 h 1836"/>
                <a:gd name="T18" fmla="*/ 12 w 60"/>
                <a:gd name="T19" fmla="*/ 329 h 1836"/>
                <a:gd name="T20" fmla="*/ 24 w 60"/>
                <a:gd name="T21" fmla="*/ 243 h 1836"/>
                <a:gd name="T22" fmla="*/ 36 w 60"/>
                <a:gd name="T23" fmla="*/ 243 h 1836"/>
                <a:gd name="T24" fmla="*/ 36 w 60"/>
                <a:gd name="T25" fmla="*/ 1836 h 1836"/>
                <a:gd name="T26" fmla="*/ 24 w 60"/>
                <a:gd name="T27" fmla="*/ 1836 h 1836"/>
                <a:gd name="T28" fmla="*/ 24 w 60"/>
                <a:gd name="T29" fmla="*/ 243 h 1836"/>
                <a:gd name="T30" fmla="*/ 36 w 60"/>
                <a:gd name="T31" fmla="*/ 316 h 1836"/>
                <a:gd name="T32" fmla="*/ 48 w 60"/>
                <a:gd name="T33" fmla="*/ 316 h 1836"/>
                <a:gd name="T34" fmla="*/ 48 w 60"/>
                <a:gd name="T35" fmla="*/ 1836 h 1836"/>
                <a:gd name="T36" fmla="*/ 36 w 60"/>
                <a:gd name="T37" fmla="*/ 1836 h 1836"/>
                <a:gd name="T38" fmla="*/ 36 w 60"/>
                <a:gd name="T39" fmla="*/ 316 h 1836"/>
                <a:gd name="T40" fmla="*/ 48 w 60"/>
                <a:gd name="T41" fmla="*/ 146 h 1836"/>
                <a:gd name="T42" fmla="*/ 60 w 60"/>
                <a:gd name="T43" fmla="*/ 146 h 1836"/>
                <a:gd name="T44" fmla="*/ 60 w 60"/>
                <a:gd name="T45" fmla="*/ 1836 h 1836"/>
                <a:gd name="T46" fmla="*/ 48 w 60"/>
                <a:gd name="T47" fmla="*/ 1836 h 1836"/>
                <a:gd name="T48" fmla="*/ 48 w 60"/>
                <a:gd name="T49" fmla="*/ 146 h 1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1836">
                  <a:moveTo>
                    <a:pt x="0" y="0"/>
                  </a:moveTo>
                  <a:lnTo>
                    <a:pt x="12" y="0"/>
                  </a:lnTo>
                  <a:lnTo>
                    <a:pt x="12" y="1836"/>
                  </a:lnTo>
                  <a:lnTo>
                    <a:pt x="0" y="1836"/>
                  </a:lnTo>
                  <a:lnTo>
                    <a:pt x="0" y="0"/>
                  </a:lnTo>
                  <a:close/>
                  <a:moveTo>
                    <a:pt x="12" y="329"/>
                  </a:moveTo>
                  <a:lnTo>
                    <a:pt x="24" y="329"/>
                  </a:lnTo>
                  <a:lnTo>
                    <a:pt x="24" y="1836"/>
                  </a:lnTo>
                  <a:lnTo>
                    <a:pt x="12" y="1836"/>
                  </a:lnTo>
                  <a:lnTo>
                    <a:pt x="12" y="329"/>
                  </a:lnTo>
                  <a:close/>
                  <a:moveTo>
                    <a:pt x="24" y="243"/>
                  </a:moveTo>
                  <a:lnTo>
                    <a:pt x="36" y="243"/>
                  </a:lnTo>
                  <a:lnTo>
                    <a:pt x="36" y="1836"/>
                  </a:lnTo>
                  <a:lnTo>
                    <a:pt x="24" y="1836"/>
                  </a:lnTo>
                  <a:lnTo>
                    <a:pt x="24" y="243"/>
                  </a:lnTo>
                  <a:close/>
                  <a:moveTo>
                    <a:pt x="36" y="316"/>
                  </a:moveTo>
                  <a:lnTo>
                    <a:pt x="48" y="316"/>
                  </a:lnTo>
                  <a:lnTo>
                    <a:pt x="48" y="1836"/>
                  </a:lnTo>
                  <a:lnTo>
                    <a:pt x="36" y="1836"/>
                  </a:lnTo>
                  <a:lnTo>
                    <a:pt x="36" y="316"/>
                  </a:lnTo>
                  <a:close/>
                  <a:moveTo>
                    <a:pt x="48" y="146"/>
                  </a:moveTo>
                  <a:lnTo>
                    <a:pt x="60" y="146"/>
                  </a:lnTo>
                  <a:lnTo>
                    <a:pt x="60" y="1836"/>
                  </a:lnTo>
                  <a:lnTo>
                    <a:pt x="48" y="1836"/>
                  </a:lnTo>
                  <a:lnTo>
                    <a:pt x="48" y="146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Freeform 30"/>
            <p:cNvSpPr>
              <a:spLocks noEditPoints="1"/>
            </p:cNvSpPr>
            <p:nvPr/>
          </p:nvSpPr>
          <p:spPr bwMode="auto">
            <a:xfrm>
              <a:off x="2663754" y="3257944"/>
              <a:ext cx="103771" cy="2898546"/>
            </a:xfrm>
            <a:custGeom>
              <a:avLst/>
              <a:gdLst>
                <a:gd name="T0" fmla="*/ 0 w 61"/>
                <a:gd name="T1" fmla="*/ 146 h 2055"/>
                <a:gd name="T2" fmla="*/ 13 w 61"/>
                <a:gd name="T3" fmla="*/ 146 h 2055"/>
                <a:gd name="T4" fmla="*/ 13 w 61"/>
                <a:gd name="T5" fmla="*/ 2055 h 2055"/>
                <a:gd name="T6" fmla="*/ 0 w 61"/>
                <a:gd name="T7" fmla="*/ 2055 h 2055"/>
                <a:gd name="T8" fmla="*/ 0 w 61"/>
                <a:gd name="T9" fmla="*/ 146 h 2055"/>
                <a:gd name="T10" fmla="*/ 13 w 61"/>
                <a:gd name="T11" fmla="*/ 365 h 2055"/>
                <a:gd name="T12" fmla="*/ 25 w 61"/>
                <a:gd name="T13" fmla="*/ 365 h 2055"/>
                <a:gd name="T14" fmla="*/ 25 w 61"/>
                <a:gd name="T15" fmla="*/ 2055 h 2055"/>
                <a:gd name="T16" fmla="*/ 13 w 61"/>
                <a:gd name="T17" fmla="*/ 2055 h 2055"/>
                <a:gd name="T18" fmla="*/ 13 w 61"/>
                <a:gd name="T19" fmla="*/ 365 h 2055"/>
                <a:gd name="T20" fmla="*/ 25 w 61"/>
                <a:gd name="T21" fmla="*/ 219 h 2055"/>
                <a:gd name="T22" fmla="*/ 37 w 61"/>
                <a:gd name="T23" fmla="*/ 219 h 2055"/>
                <a:gd name="T24" fmla="*/ 37 w 61"/>
                <a:gd name="T25" fmla="*/ 2055 h 2055"/>
                <a:gd name="T26" fmla="*/ 25 w 61"/>
                <a:gd name="T27" fmla="*/ 2055 h 2055"/>
                <a:gd name="T28" fmla="*/ 25 w 61"/>
                <a:gd name="T29" fmla="*/ 219 h 2055"/>
                <a:gd name="T30" fmla="*/ 37 w 61"/>
                <a:gd name="T31" fmla="*/ 317 h 2055"/>
                <a:gd name="T32" fmla="*/ 49 w 61"/>
                <a:gd name="T33" fmla="*/ 317 h 2055"/>
                <a:gd name="T34" fmla="*/ 49 w 61"/>
                <a:gd name="T35" fmla="*/ 2055 h 2055"/>
                <a:gd name="T36" fmla="*/ 37 w 61"/>
                <a:gd name="T37" fmla="*/ 2055 h 2055"/>
                <a:gd name="T38" fmla="*/ 37 w 61"/>
                <a:gd name="T39" fmla="*/ 317 h 2055"/>
                <a:gd name="T40" fmla="*/ 49 w 61"/>
                <a:gd name="T41" fmla="*/ 0 h 2055"/>
                <a:gd name="T42" fmla="*/ 61 w 61"/>
                <a:gd name="T43" fmla="*/ 0 h 2055"/>
                <a:gd name="T44" fmla="*/ 61 w 61"/>
                <a:gd name="T45" fmla="*/ 2055 h 2055"/>
                <a:gd name="T46" fmla="*/ 49 w 61"/>
                <a:gd name="T47" fmla="*/ 2055 h 2055"/>
                <a:gd name="T48" fmla="*/ 49 w 61"/>
                <a:gd name="T49" fmla="*/ 0 h 2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2055">
                  <a:moveTo>
                    <a:pt x="0" y="146"/>
                  </a:moveTo>
                  <a:lnTo>
                    <a:pt x="13" y="146"/>
                  </a:lnTo>
                  <a:lnTo>
                    <a:pt x="13" y="2055"/>
                  </a:lnTo>
                  <a:lnTo>
                    <a:pt x="0" y="2055"/>
                  </a:lnTo>
                  <a:lnTo>
                    <a:pt x="0" y="146"/>
                  </a:lnTo>
                  <a:close/>
                  <a:moveTo>
                    <a:pt x="13" y="365"/>
                  </a:moveTo>
                  <a:lnTo>
                    <a:pt x="25" y="365"/>
                  </a:lnTo>
                  <a:lnTo>
                    <a:pt x="25" y="2055"/>
                  </a:lnTo>
                  <a:lnTo>
                    <a:pt x="13" y="2055"/>
                  </a:lnTo>
                  <a:lnTo>
                    <a:pt x="13" y="365"/>
                  </a:lnTo>
                  <a:close/>
                  <a:moveTo>
                    <a:pt x="25" y="219"/>
                  </a:moveTo>
                  <a:lnTo>
                    <a:pt x="37" y="219"/>
                  </a:lnTo>
                  <a:lnTo>
                    <a:pt x="37" y="2055"/>
                  </a:lnTo>
                  <a:lnTo>
                    <a:pt x="25" y="2055"/>
                  </a:lnTo>
                  <a:lnTo>
                    <a:pt x="25" y="219"/>
                  </a:lnTo>
                  <a:close/>
                  <a:moveTo>
                    <a:pt x="37" y="317"/>
                  </a:moveTo>
                  <a:lnTo>
                    <a:pt x="49" y="317"/>
                  </a:lnTo>
                  <a:lnTo>
                    <a:pt x="49" y="2055"/>
                  </a:lnTo>
                  <a:lnTo>
                    <a:pt x="37" y="2055"/>
                  </a:lnTo>
                  <a:lnTo>
                    <a:pt x="37" y="317"/>
                  </a:lnTo>
                  <a:close/>
                  <a:moveTo>
                    <a:pt x="49" y="0"/>
                  </a:moveTo>
                  <a:lnTo>
                    <a:pt x="61" y="0"/>
                  </a:lnTo>
                  <a:lnTo>
                    <a:pt x="61" y="2055"/>
                  </a:lnTo>
                  <a:lnTo>
                    <a:pt x="49" y="205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Freeform 31"/>
            <p:cNvSpPr>
              <a:spLocks noEditPoints="1"/>
            </p:cNvSpPr>
            <p:nvPr/>
          </p:nvSpPr>
          <p:spPr bwMode="auto">
            <a:xfrm>
              <a:off x="2767524" y="3224092"/>
              <a:ext cx="103771" cy="2932397"/>
            </a:xfrm>
            <a:custGeom>
              <a:avLst/>
              <a:gdLst>
                <a:gd name="T0" fmla="*/ 0 w 61"/>
                <a:gd name="T1" fmla="*/ 195 h 2079"/>
                <a:gd name="T2" fmla="*/ 12 w 61"/>
                <a:gd name="T3" fmla="*/ 195 h 2079"/>
                <a:gd name="T4" fmla="*/ 12 w 61"/>
                <a:gd name="T5" fmla="*/ 2079 h 2079"/>
                <a:gd name="T6" fmla="*/ 0 w 61"/>
                <a:gd name="T7" fmla="*/ 2079 h 2079"/>
                <a:gd name="T8" fmla="*/ 0 w 61"/>
                <a:gd name="T9" fmla="*/ 195 h 2079"/>
                <a:gd name="T10" fmla="*/ 12 w 61"/>
                <a:gd name="T11" fmla="*/ 24 h 2079"/>
                <a:gd name="T12" fmla="*/ 24 w 61"/>
                <a:gd name="T13" fmla="*/ 24 h 2079"/>
                <a:gd name="T14" fmla="*/ 24 w 61"/>
                <a:gd name="T15" fmla="*/ 2079 h 2079"/>
                <a:gd name="T16" fmla="*/ 12 w 61"/>
                <a:gd name="T17" fmla="*/ 2079 h 2079"/>
                <a:gd name="T18" fmla="*/ 12 w 61"/>
                <a:gd name="T19" fmla="*/ 24 h 2079"/>
                <a:gd name="T20" fmla="*/ 24 w 61"/>
                <a:gd name="T21" fmla="*/ 146 h 2079"/>
                <a:gd name="T22" fmla="*/ 37 w 61"/>
                <a:gd name="T23" fmla="*/ 146 h 2079"/>
                <a:gd name="T24" fmla="*/ 37 w 61"/>
                <a:gd name="T25" fmla="*/ 2079 h 2079"/>
                <a:gd name="T26" fmla="*/ 24 w 61"/>
                <a:gd name="T27" fmla="*/ 2079 h 2079"/>
                <a:gd name="T28" fmla="*/ 24 w 61"/>
                <a:gd name="T29" fmla="*/ 146 h 2079"/>
                <a:gd name="T30" fmla="*/ 37 w 61"/>
                <a:gd name="T31" fmla="*/ 0 h 2079"/>
                <a:gd name="T32" fmla="*/ 49 w 61"/>
                <a:gd name="T33" fmla="*/ 0 h 2079"/>
                <a:gd name="T34" fmla="*/ 49 w 61"/>
                <a:gd name="T35" fmla="*/ 2079 h 2079"/>
                <a:gd name="T36" fmla="*/ 37 w 61"/>
                <a:gd name="T37" fmla="*/ 2079 h 2079"/>
                <a:gd name="T38" fmla="*/ 37 w 61"/>
                <a:gd name="T39" fmla="*/ 0 h 2079"/>
                <a:gd name="T40" fmla="*/ 49 w 61"/>
                <a:gd name="T41" fmla="*/ 268 h 2079"/>
                <a:gd name="T42" fmla="*/ 61 w 61"/>
                <a:gd name="T43" fmla="*/ 268 h 2079"/>
                <a:gd name="T44" fmla="*/ 61 w 61"/>
                <a:gd name="T45" fmla="*/ 2079 h 2079"/>
                <a:gd name="T46" fmla="*/ 49 w 61"/>
                <a:gd name="T47" fmla="*/ 2079 h 2079"/>
                <a:gd name="T48" fmla="*/ 49 w 61"/>
                <a:gd name="T49" fmla="*/ 268 h 2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2079">
                  <a:moveTo>
                    <a:pt x="0" y="195"/>
                  </a:moveTo>
                  <a:lnTo>
                    <a:pt x="12" y="195"/>
                  </a:lnTo>
                  <a:lnTo>
                    <a:pt x="12" y="2079"/>
                  </a:lnTo>
                  <a:lnTo>
                    <a:pt x="0" y="2079"/>
                  </a:lnTo>
                  <a:lnTo>
                    <a:pt x="0" y="195"/>
                  </a:lnTo>
                  <a:close/>
                  <a:moveTo>
                    <a:pt x="12" y="24"/>
                  </a:moveTo>
                  <a:lnTo>
                    <a:pt x="24" y="24"/>
                  </a:lnTo>
                  <a:lnTo>
                    <a:pt x="24" y="2079"/>
                  </a:lnTo>
                  <a:lnTo>
                    <a:pt x="12" y="2079"/>
                  </a:lnTo>
                  <a:lnTo>
                    <a:pt x="12" y="24"/>
                  </a:lnTo>
                  <a:close/>
                  <a:moveTo>
                    <a:pt x="24" y="146"/>
                  </a:moveTo>
                  <a:lnTo>
                    <a:pt x="37" y="146"/>
                  </a:lnTo>
                  <a:lnTo>
                    <a:pt x="37" y="2079"/>
                  </a:lnTo>
                  <a:lnTo>
                    <a:pt x="24" y="2079"/>
                  </a:lnTo>
                  <a:lnTo>
                    <a:pt x="24" y="146"/>
                  </a:lnTo>
                  <a:close/>
                  <a:moveTo>
                    <a:pt x="37" y="0"/>
                  </a:moveTo>
                  <a:lnTo>
                    <a:pt x="49" y="0"/>
                  </a:lnTo>
                  <a:lnTo>
                    <a:pt x="49" y="2079"/>
                  </a:lnTo>
                  <a:lnTo>
                    <a:pt x="37" y="2079"/>
                  </a:lnTo>
                  <a:lnTo>
                    <a:pt x="37" y="0"/>
                  </a:lnTo>
                  <a:close/>
                  <a:moveTo>
                    <a:pt x="49" y="268"/>
                  </a:moveTo>
                  <a:lnTo>
                    <a:pt x="61" y="268"/>
                  </a:lnTo>
                  <a:lnTo>
                    <a:pt x="61" y="2079"/>
                  </a:lnTo>
                  <a:lnTo>
                    <a:pt x="49" y="2079"/>
                  </a:lnTo>
                  <a:lnTo>
                    <a:pt x="49" y="268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Freeform 32"/>
            <p:cNvSpPr>
              <a:spLocks noEditPoints="1"/>
            </p:cNvSpPr>
            <p:nvPr/>
          </p:nvSpPr>
          <p:spPr bwMode="auto">
            <a:xfrm>
              <a:off x="2871295" y="3293206"/>
              <a:ext cx="103771" cy="2863283"/>
            </a:xfrm>
            <a:custGeom>
              <a:avLst/>
              <a:gdLst>
                <a:gd name="T0" fmla="*/ 0 w 61"/>
                <a:gd name="T1" fmla="*/ 292 h 2030"/>
                <a:gd name="T2" fmla="*/ 12 w 61"/>
                <a:gd name="T3" fmla="*/ 292 h 2030"/>
                <a:gd name="T4" fmla="*/ 12 w 61"/>
                <a:gd name="T5" fmla="*/ 2030 h 2030"/>
                <a:gd name="T6" fmla="*/ 0 w 61"/>
                <a:gd name="T7" fmla="*/ 2030 h 2030"/>
                <a:gd name="T8" fmla="*/ 0 w 61"/>
                <a:gd name="T9" fmla="*/ 292 h 2030"/>
                <a:gd name="T10" fmla="*/ 12 w 61"/>
                <a:gd name="T11" fmla="*/ 267 h 2030"/>
                <a:gd name="T12" fmla="*/ 24 w 61"/>
                <a:gd name="T13" fmla="*/ 267 h 2030"/>
                <a:gd name="T14" fmla="*/ 24 w 61"/>
                <a:gd name="T15" fmla="*/ 2030 h 2030"/>
                <a:gd name="T16" fmla="*/ 12 w 61"/>
                <a:gd name="T17" fmla="*/ 2030 h 2030"/>
                <a:gd name="T18" fmla="*/ 12 w 61"/>
                <a:gd name="T19" fmla="*/ 267 h 2030"/>
                <a:gd name="T20" fmla="*/ 24 w 61"/>
                <a:gd name="T21" fmla="*/ 292 h 2030"/>
                <a:gd name="T22" fmla="*/ 36 w 61"/>
                <a:gd name="T23" fmla="*/ 292 h 2030"/>
                <a:gd name="T24" fmla="*/ 36 w 61"/>
                <a:gd name="T25" fmla="*/ 2030 h 2030"/>
                <a:gd name="T26" fmla="*/ 24 w 61"/>
                <a:gd name="T27" fmla="*/ 2030 h 2030"/>
                <a:gd name="T28" fmla="*/ 24 w 61"/>
                <a:gd name="T29" fmla="*/ 292 h 2030"/>
                <a:gd name="T30" fmla="*/ 36 w 61"/>
                <a:gd name="T31" fmla="*/ 0 h 2030"/>
                <a:gd name="T32" fmla="*/ 49 w 61"/>
                <a:gd name="T33" fmla="*/ 0 h 2030"/>
                <a:gd name="T34" fmla="*/ 49 w 61"/>
                <a:gd name="T35" fmla="*/ 2030 h 2030"/>
                <a:gd name="T36" fmla="*/ 36 w 61"/>
                <a:gd name="T37" fmla="*/ 2030 h 2030"/>
                <a:gd name="T38" fmla="*/ 36 w 61"/>
                <a:gd name="T39" fmla="*/ 0 h 2030"/>
                <a:gd name="T40" fmla="*/ 49 w 61"/>
                <a:gd name="T41" fmla="*/ 389 h 2030"/>
                <a:gd name="T42" fmla="*/ 61 w 61"/>
                <a:gd name="T43" fmla="*/ 389 h 2030"/>
                <a:gd name="T44" fmla="*/ 61 w 61"/>
                <a:gd name="T45" fmla="*/ 2030 h 2030"/>
                <a:gd name="T46" fmla="*/ 49 w 61"/>
                <a:gd name="T47" fmla="*/ 2030 h 2030"/>
                <a:gd name="T48" fmla="*/ 49 w 61"/>
                <a:gd name="T49" fmla="*/ 389 h 2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2030">
                  <a:moveTo>
                    <a:pt x="0" y="292"/>
                  </a:moveTo>
                  <a:lnTo>
                    <a:pt x="12" y="292"/>
                  </a:lnTo>
                  <a:lnTo>
                    <a:pt x="12" y="2030"/>
                  </a:lnTo>
                  <a:lnTo>
                    <a:pt x="0" y="2030"/>
                  </a:lnTo>
                  <a:lnTo>
                    <a:pt x="0" y="292"/>
                  </a:lnTo>
                  <a:close/>
                  <a:moveTo>
                    <a:pt x="12" y="267"/>
                  </a:moveTo>
                  <a:lnTo>
                    <a:pt x="24" y="267"/>
                  </a:lnTo>
                  <a:lnTo>
                    <a:pt x="24" y="2030"/>
                  </a:lnTo>
                  <a:lnTo>
                    <a:pt x="12" y="2030"/>
                  </a:lnTo>
                  <a:lnTo>
                    <a:pt x="12" y="267"/>
                  </a:lnTo>
                  <a:close/>
                  <a:moveTo>
                    <a:pt x="24" y="292"/>
                  </a:moveTo>
                  <a:lnTo>
                    <a:pt x="36" y="292"/>
                  </a:lnTo>
                  <a:lnTo>
                    <a:pt x="36" y="2030"/>
                  </a:lnTo>
                  <a:lnTo>
                    <a:pt x="24" y="2030"/>
                  </a:lnTo>
                  <a:lnTo>
                    <a:pt x="24" y="292"/>
                  </a:lnTo>
                  <a:close/>
                  <a:moveTo>
                    <a:pt x="36" y="0"/>
                  </a:moveTo>
                  <a:lnTo>
                    <a:pt x="49" y="0"/>
                  </a:lnTo>
                  <a:lnTo>
                    <a:pt x="49" y="2030"/>
                  </a:lnTo>
                  <a:lnTo>
                    <a:pt x="36" y="2030"/>
                  </a:lnTo>
                  <a:lnTo>
                    <a:pt x="36" y="0"/>
                  </a:lnTo>
                  <a:close/>
                  <a:moveTo>
                    <a:pt x="49" y="389"/>
                  </a:moveTo>
                  <a:lnTo>
                    <a:pt x="61" y="389"/>
                  </a:lnTo>
                  <a:lnTo>
                    <a:pt x="61" y="2030"/>
                  </a:lnTo>
                  <a:lnTo>
                    <a:pt x="49" y="2030"/>
                  </a:lnTo>
                  <a:lnTo>
                    <a:pt x="49" y="389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Freeform 33"/>
            <p:cNvSpPr>
              <a:spLocks noEditPoints="1"/>
            </p:cNvSpPr>
            <p:nvPr/>
          </p:nvSpPr>
          <p:spPr bwMode="auto">
            <a:xfrm>
              <a:off x="2975064" y="3566840"/>
              <a:ext cx="103771" cy="2589649"/>
            </a:xfrm>
            <a:custGeom>
              <a:avLst/>
              <a:gdLst>
                <a:gd name="T0" fmla="*/ 0 w 61"/>
                <a:gd name="T1" fmla="*/ 49 h 1836"/>
                <a:gd name="T2" fmla="*/ 12 w 61"/>
                <a:gd name="T3" fmla="*/ 49 h 1836"/>
                <a:gd name="T4" fmla="*/ 12 w 61"/>
                <a:gd name="T5" fmla="*/ 1836 h 1836"/>
                <a:gd name="T6" fmla="*/ 0 w 61"/>
                <a:gd name="T7" fmla="*/ 1836 h 1836"/>
                <a:gd name="T8" fmla="*/ 0 w 61"/>
                <a:gd name="T9" fmla="*/ 49 h 1836"/>
                <a:gd name="T10" fmla="*/ 12 w 61"/>
                <a:gd name="T11" fmla="*/ 0 h 1836"/>
                <a:gd name="T12" fmla="*/ 24 w 61"/>
                <a:gd name="T13" fmla="*/ 0 h 1836"/>
                <a:gd name="T14" fmla="*/ 24 w 61"/>
                <a:gd name="T15" fmla="*/ 1836 h 1836"/>
                <a:gd name="T16" fmla="*/ 12 w 61"/>
                <a:gd name="T17" fmla="*/ 1836 h 1836"/>
                <a:gd name="T18" fmla="*/ 12 w 61"/>
                <a:gd name="T19" fmla="*/ 0 h 1836"/>
                <a:gd name="T20" fmla="*/ 24 w 61"/>
                <a:gd name="T21" fmla="*/ 195 h 1836"/>
                <a:gd name="T22" fmla="*/ 36 w 61"/>
                <a:gd name="T23" fmla="*/ 195 h 1836"/>
                <a:gd name="T24" fmla="*/ 36 w 61"/>
                <a:gd name="T25" fmla="*/ 1836 h 1836"/>
                <a:gd name="T26" fmla="*/ 24 w 61"/>
                <a:gd name="T27" fmla="*/ 1836 h 1836"/>
                <a:gd name="T28" fmla="*/ 24 w 61"/>
                <a:gd name="T29" fmla="*/ 195 h 1836"/>
                <a:gd name="T30" fmla="*/ 36 w 61"/>
                <a:gd name="T31" fmla="*/ 171 h 1836"/>
                <a:gd name="T32" fmla="*/ 48 w 61"/>
                <a:gd name="T33" fmla="*/ 171 h 1836"/>
                <a:gd name="T34" fmla="*/ 48 w 61"/>
                <a:gd name="T35" fmla="*/ 1836 h 1836"/>
                <a:gd name="T36" fmla="*/ 36 w 61"/>
                <a:gd name="T37" fmla="*/ 1836 h 1836"/>
                <a:gd name="T38" fmla="*/ 36 w 61"/>
                <a:gd name="T39" fmla="*/ 171 h 1836"/>
                <a:gd name="T40" fmla="*/ 48 w 61"/>
                <a:gd name="T41" fmla="*/ 98 h 1836"/>
                <a:gd name="T42" fmla="*/ 61 w 61"/>
                <a:gd name="T43" fmla="*/ 98 h 1836"/>
                <a:gd name="T44" fmla="*/ 61 w 61"/>
                <a:gd name="T45" fmla="*/ 1836 h 1836"/>
                <a:gd name="T46" fmla="*/ 48 w 61"/>
                <a:gd name="T47" fmla="*/ 1836 h 1836"/>
                <a:gd name="T48" fmla="*/ 48 w 61"/>
                <a:gd name="T49" fmla="*/ 98 h 1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836">
                  <a:moveTo>
                    <a:pt x="0" y="49"/>
                  </a:moveTo>
                  <a:lnTo>
                    <a:pt x="12" y="49"/>
                  </a:lnTo>
                  <a:lnTo>
                    <a:pt x="12" y="1836"/>
                  </a:lnTo>
                  <a:lnTo>
                    <a:pt x="0" y="1836"/>
                  </a:lnTo>
                  <a:lnTo>
                    <a:pt x="0" y="49"/>
                  </a:lnTo>
                  <a:close/>
                  <a:moveTo>
                    <a:pt x="12" y="0"/>
                  </a:moveTo>
                  <a:lnTo>
                    <a:pt x="24" y="0"/>
                  </a:lnTo>
                  <a:lnTo>
                    <a:pt x="24" y="1836"/>
                  </a:lnTo>
                  <a:lnTo>
                    <a:pt x="12" y="1836"/>
                  </a:lnTo>
                  <a:lnTo>
                    <a:pt x="12" y="0"/>
                  </a:lnTo>
                  <a:close/>
                  <a:moveTo>
                    <a:pt x="24" y="195"/>
                  </a:moveTo>
                  <a:lnTo>
                    <a:pt x="36" y="195"/>
                  </a:lnTo>
                  <a:lnTo>
                    <a:pt x="36" y="1836"/>
                  </a:lnTo>
                  <a:lnTo>
                    <a:pt x="24" y="1836"/>
                  </a:lnTo>
                  <a:lnTo>
                    <a:pt x="24" y="195"/>
                  </a:lnTo>
                  <a:close/>
                  <a:moveTo>
                    <a:pt x="36" y="171"/>
                  </a:moveTo>
                  <a:lnTo>
                    <a:pt x="48" y="171"/>
                  </a:lnTo>
                  <a:lnTo>
                    <a:pt x="48" y="1836"/>
                  </a:lnTo>
                  <a:lnTo>
                    <a:pt x="36" y="1836"/>
                  </a:lnTo>
                  <a:lnTo>
                    <a:pt x="36" y="171"/>
                  </a:lnTo>
                  <a:close/>
                  <a:moveTo>
                    <a:pt x="48" y="98"/>
                  </a:moveTo>
                  <a:lnTo>
                    <a:pt x="61" y="98"/>
                  </a:lnTo>
                  <a:lnTo>
                    <a:pt x="61" y="1836"/>
                  </a:lnTo>
                  <a:lnTo>
                    <a:pt x="48" y="1836"/>
                  </a:lnTo>
                  <a:lnTo>
                    <a:pt x="48" y="98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" name="Freeform 34"/>
            <p:cNvSpPr>
              <a:spLocks noEditPoints="1"/>
            </p:cNvSpPr>
            <p:nvPr/>
          </p:nvSpPr>
          <p:spPr bwMode="auto">
            <a:xfrm>
              <a:off x="3078835" y="3669805"/>
              <a:ext cx="102069" cy="2486685"/>
            </a:xfrm>
            <a:custGeom>
              <a:avLst/>
              <a:gdLst>
                <a:gd name="T0" fmla="*/ 0 w 60"/>
                <a:gd name="T1" fmla="*/ 0 h 1763"/>
                <a:gd name="T2" fmla="*/ 12 w 60"/>
                <a:gd name="T3" fmla="*/ 0 h 1763"/>
                <a:gd name="T4" fmla="*/ 12 w 60"/>
                <a:gd name="T5" fmla="*/ 1763 h 1763"/>
                <a:gd name="T6" fmla="*/ 0 w 60"/>
                <a:gd name="T7" fmla="*/ 1763 h 1763"/>
                <a:gd name="T8" fmla="*/ 0 w 60"/>
                <a:gd name="T9" fmla="*/ 0 h 1763"/>
                <a:gd name="T10" fmla="*/ 12 w 60"/>
                <a:gd name="T11" fmla="*/ 195 h 1763"/>
                <a:gd name="T12" fmla="*/ 24 w 60"/>
                <a:gd name="T13" fmla="*/ 195 h 1763"/>
                <a:gd name="T14" fmla="*/ 24 w 60"/>
                <a:gd name="T15" fmla="*/ 1763 h 1763"/>
                <a:gd name="T16" fmla="*/ 12 w 60"/>
                <a:gd name="T17" fmla="*/ 1763 h 1763"/>
                <a:gd name="T18" fmla="*/ 12 w 60"/>
                <a:gd name="T19" fmla="*/ 195 h 1763"/>
                <a:gd name="T20" fmla="*/ 24 w 60"/>
                <a:gd name="T21" fmla="*/ 98 h 1763"/>
                <a:gd name="T22" fmla="*/ 36 w 60"/>
                <a:gd name="T23" fmla="*/ 98 h 1763"/>
                <a:gd name="T24" fmla="*/ 36 w 60"/>
                <a:gd name="T25" fmla="*/ 1763 h 1763"/>
                <a:gd name="T26" fmla="*/ 24 w 60"/>
                <a:gd name="T27" fmla="*/ 1763 h 1763"/>
                <a:gd name="T28" fmla="*/ 24 w 60"/>
                <a:gd name="T29" fmla="*/ 98 h 1763"/>
                <a:gd name="T30" fmla="*/ 36 w 60"/>
                <a:gd name="T31" fmla="*/ 25 h 1763"/>
                <a:gd name="T32" fmla="*/ 48 w 60"/>
                <a:gd name="T33" fmla="*/ 25 h 1763"/>
                <a:gd name="T34" fmla="*/ 48 w 60"/>
                <a:gd name="T35" fmla="*/ 1763 h 1763"/>
                <a:gd name="T36" fmla="*/ 36 w 60"/>
                <a:gd name="T37" fmla="*/ 1763 h 1763"/>
                <a:gd name="T38" fmla="*/ 36 w 60"/>
                <a:gd name="T39" fmla="*/ 25 h 1763"/>
                <a:gd name="T40" fmla="*/ 48 w 60"/>
                <a:gd name="T41" fmla="*/ 122 h 1763"/>
                <a:gd name="T42" fmla="*/ 60 w 60"/>
                <a:gd name="T43" fmla="*/ 122 h 1763"/>
                <a:gd name="T44" fmla="*/ 60 w 60"/>
                <a:gd name="T45" fmla="*/ 1763 h 1763"/>
                <a:gd name="T46" fmla="*/ 48 w 60"/>
                <a:gd name="T47" fmla="*/ 1763 h 1763"/>
                <a:gd name="T48" fmla="*/ 48 w 60"/>
                <a:gd name="T49" fmla="*/ 122 h 1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1763">
                  <a:moveTo>
                    <a:pt x="0" y="0"/>
                  </a:moveTo>
                  <a:lnTo>
                    <a:pt x="12" y="0"/>
                  </a:lnTo>
                  <a:lnTo>
                    <a:pt x="12" y="1763"/>
                  </a:lnTo>
                  <a:lnTo>
                    <a:pt x="0" y="1763"/>
                  </a:lnTo>
                  <a:lnTo>
                    <a:pt x="0" y="0"/>
                  </a:lnTo>
                  <a:close/>
                  <a:moveTo>
                    <a:pt x="12" y="195"/>
                  </a:moveTo>
                  <a:lnTo>
                    <a:pt x="24" y="195"/>
                  </a:lnTo>
                  <a:lnTo>
                    <a:pt x="24" y="1763"/>
                  </a:lnTo>
                  <a:lnTo>
                    <a:pt x="12" y="1763"/>
                  </a:lnTo>
                  <a:lnTo>
                    <a:pt x="12" y="195"/>
                  </a:lnTo>
                  <a:close/>
                  <a:moveTo>
                    <a:pt x="24" y="98"/>
                  </a:moveTo>
                  <a:lnTo>
                    <a:pt x="36" y="98"/>
                  </a:lnTo>
                  <a:lnTo>
                    <a:pt x="36" y="1763"/>
                  </a:lnTo>
                  <a:lnTo>
                    <a:pt x="24" y="1763"/>
                  </a:lnTo>
                  <a:lnTo>
                    <a:pt x="24" y="98"/>
                  </a:lnTo>
                  <a:close/>
                  <a:moveTo>
                    <a:pt x="36" y="25"/>
                  </a:moveTo>
                  <a:lnTo>
                    <a:pt x="48" y="25"/>
                  </a:lnTo>
                  <a:lnTo>
                    <a:pt x="48" y="1763"/>
                  </a:lnTo>
                  <a:lnTo>
                    <a:pt x="36" y="1763"/>
                  </a:lnTo>
                  <a:lnTo>
                    <a:pt x="36" y="25"/>
                  </a:lnTo>
                  <a:close/>
                  <a:moveTo>
                    <a:pt x="48" y="122"/>
                  </a:moveTo>
                  <a:lnTo>
                    <a:pt x="60" y="122"/>
                  </a:lnTo>
                  <a:lnTo>
                    <a:pt x="60" y="1763"/>
                  </a:lnTo>
                  <a:lnTo>
                    <a:pt x="48" y="1763"/>
                  </a:lnTo>
                  <a:lnTo>
                    <a:pt x="48" y="122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Freeform 35"/>
            <p:cNvSpPr>
              <a:spLocks noEditPoints="1"/>
            </p:cNvSpPr>
            <p:nvPr/>
          </p:nvSpPr>
          <p:spPr bwMode="auto">
            <a:xfrm>
              <a:off x="3180904" y="3566840"/>
              <a:ext cx="124185" cy="2589649"/>
            </a:xfrm>
            <a:custGeom>
              <a:avLst/>
              <a:gdLst>
                <a:gd name="T0" fmla="*/ 0 w 73"/>
                <a:gd name="T1" fmla="*/ 0 h 1836"/>
                <a:gd name="T2" fmla="*/ 12 w 73"/>
                <a:gd name="T3" fmla="*/ 0 h 1836"/>
                <a:gd name="T4" fmla="*/ 12 w 73"/>
                <a:gd name="T5" fmla="*/ 1836 h 1836"/>
                <a:gd name="T6" fmla="*/ 0 w 73"/>
                <a:gd name="T7" fmla="*/ 1836 h 1836"/>
                <a:gd name="T8" fmla="*/ 0 w 73"/>
                <a:gd name="T9" fmla="*/ 0 h 1836"/>
                <a:gd name="T10" fmla="*/ 12 w 73"/>
                <a:gd name="T11" fmla="*/ 122 h 1836"/>
                <a:gd name="T12" fmla="*/ 25 w 73"/>
                <a:gd name="T13" fmla="*/ 122 h 1836"/>
                <a:gd name="T14" fmla="*/ 25 w 73"/>
                <a:gd name="T15" fmla="*/ 1836 h 1836"/>
                <a:gd name="T16" fmla="*/ 12 w 73"/>
                <a:gd name="T17" fmla="*/ 1836 h 1836"/>
                <a:gd name="T18" fmla="*/ 12 w 73"/>
                <a:gd name="T19" fmla="*/ 122 h 1836"/>
                <a:gd name="T20" fmla="*/ 25 w 73"/>
                <a:gd name="T21" fmla="*/ 243 h 1836"/>
                <a:gd name="T22" fmla="*/ 37 w 73"/>
                <a:gd name="T23" fmla="*/ 243 h 1836"/>
                <a:gd name="T24" fmla="*/ 37 w 73"/>
                <a:gd name="T25" fmla="*/ 1836 h 1836"/>
                <a:gd name="T26" fmla="*/ 25 w 73"/>
                <a:gd name="T27" fmla="*/ 1836 h 1836"/>
                <a:gd name="T28" fmla="*/ 25 w 73"/>
                <a:gd name="T29" fmla="*/ 243 h 1836"/>
                <a:gd name="T30" fmla="*/ 37 w 73"/>
                <a:gd name="T31" fmla="*/ 219 h 1836"/>
                <a:gd name="T32" fmla="*/ 49 w 73"/>
                <a:gd name="T33" fmla="*/ 219 h 1836"/>
                <a:gd name="T34" fmla="*/ 49 w 73"/>
                <a:gd name="T35" fmla="*/ 1836 h 1836"/>
                <a:gd name="T36" fmla="*/ 37 w 73"/>
                <a:gd name="T37" fmla="*/ 1836 h 1836"/>
                <a:gd name="T38" fmla="*/ 37 w 73"/>
                <a:gd name="T39" fmla="*/ 219 h 1836"/>
                <a:gd name="T40" fmla="*/ 49 w 73"/>
                <a:gd name="T41" fmla="*/ 171 h 1836"/>
                <a:gd name="T42" fmla="*/ 73 w 73"/>
                <a:gd name="T43" fmla="*/ 171 h 1836"/>
                <a:gd name="T44" fmla="*/ 73 w 73"/>
                <a:gd name="T45" fmla="*/ 1836 h 1836"/>
                <a:gd name="T46" fmla="*/ 49 w 73"/>
                <a:gd name="T47" fmla="*/ 1836 h 1836"/>
                <a:gd name="T48" fmla="*/ 49 w 73"/>
                <a:gd name="T49" fmla="*/ 171 h 1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1836">
                  <a:moveTo>
                    <a:pt x="0" y="0"/>
                  </a:moveTo>
                  <a:lnTo>
                    <a:pt x="12" y="0"/>
                  </a:lnTo>
                  <a:lnTo>
                    <a:pt x="12" y="1836"/>
                  </a:lnTo>
                  <a:lnTo>
                    <a:pt x="0" y="1836"/>
                  </a:lnTo>
                  <a:lnTo>
                    <a:pt x="0" y="0"/>
                  </a:lnTo>
                  <a:close/>
                  <a:moveTo>
                    <a:pt x="12" y="122"/>
                  </a:moveTo>
                  <a:lnTo>
                    <a:pt x="25" y="122"/>
                  </a:lnTo>
                  <a:lnTo>
                    <a:pt x="25" y="1836"/>
                  </a:lnTo>
                  <a:lnTo>
                    <a:pt x="12" y="1836"/>
                  </a:lnTo>
                  <a:lnTo>
                    <a:pt x="12" y="122"/>
                  </a:lnTo>
                  <a:close/>
                  <a:moveTo>
                    <a:pt x="25" y="243"/>
                  </a:moveTo>
                  <a:lnTo>
                    <a:pt x="37" y="243"/>
                  </a:lnTo>
                  <a:lnTo>
                    <a:pt x="37" y="1836"/>
                  </a:lnTo>
                  <a:lnTo>
                    <a:pt x="25" y="1836"/>
                  </a:lnTo>
                  <a:lnTo>
                    <a:pt x="25" y="243"/>
                  </a:lnTo>
                  <a:close/>
                  <a:moveTo>
                    <a:pt x="37" y="219"/>
                  </a:moveTo>
                  <a:lnTo>
                    <a:pt x="49" y="219"/>
                  </a:lnTo>
                  <a:lnTo>
                    <a:pt x="49" y="1836"/>
                  </a:lnTo>
                  <a:lnTo>
                    <a:pt x="37" y="1836"/>
                  </a:lnTo>
                  <a:lnTo>
                    <a:pt x="37" y="219"/>
                  </a:lnTo>
                  <a:close/>
                  <a:moveTo>
                    <a:pt x="49" y="171"/>
                  </a:moveTo>
                  <a:lnTo>
                    <a:pt x="73" y="171"/>
                  </a:lnTo>
                  <a:lnTo>
                    <a:pt x="73" y="1836"/>
                  </a:lnTo>
                  <a:lnTo>
                    <a:pt x="49" y="1836"/>
                  </a:lnTo>
                  <a:lnTo>
                    <a:pt x="49" y="171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Freeform 36"/>
            <p:cNvSpPr>
              <a:spLocks noEditPoints="1"/>
            </p:cNvSpPr>
            <p:nvPr/>
          </p:nvSpPr>
          <p:spPr bwMode="auto">
            <a:xfrm>
              <a:off x="3305087" y="3499136"/>
              <a:ext cx="103771" cy="2657353"/>
            </a:xfrm>
            <a:custGeom>
              <a:avLst/>
              <a:gdLst>
                <a:gd name="T0" fmla="*/ 0 w 61"/>
                <a:gd name="T1" fmla="*/ 243 h 1884"/>
                <a:gd name="T2" fmla="*/ 12 w 61"/>
                <a:gd name="T3" fmla="*/ 243 h 1884"/>
                <a:gd name="T4" fmla="*/ 12 w 61"/>
                <a:gd name="T5" fmla="*/ 1884 h 1884"/>
                <a:gd name="T6" fmla="*/ 0 w 61"/>
                <a:gd name="T7" fmla="*/ 1884 h 1884"/>
                <a:gd name="T8" fmla="*/ 0 w 61"/>
                <a:gd name="T9" fmla="*/ 243 h 1884"/>
                <a:gd name="T10" fmla="*/ 12 w 61"/>
                <a:gd name="T11" fmla="*/ 170 h 1884"/>
                <a:gd name="T12" fmla="*/ 25 w 61"/>
                <a:gd name="T13" fmla="*/ 170 h 1884"/>
                <a:gd name="T14" fmla="*/ 25 w 61"/>
                <a:gd name="T15" fmla="*/ 1884 h 1884"/>
                <a:gd name="T16" fmla="*/ 12 w 61"/>
                <a:gd name="T17" fmla="*/ 1884 h 1884"/>
                <a:gd name="T18" fmla="*/ 12 w 61"/>
                <a:gd name="T19" fmla="*/ 170 h 1884"/>
                <a:gd name="T20" fmla="*/ 25 w 61"/>
                <a:gd name="T21" fmla="*/ 170 h 1884"/>
                <a:gd name="T22" fmla="*/ 37 w 61"/>
                <a:gd name="T23" fmla="*/ 170 h 1884"/>
                <a:gd name="T24" fmla="*/ 37 w 61"/>
                <a:gd name="T25" fmla="*/ 1884 h 1884"/>
                <a:gd name="T26" fmla="*/ 25 w 61"/>
                <a:gd name="T27" fmla="*/ 1884 h 1884"/>
                <a:gd name="T28" fmla="*/ 25 w 61"/>
                <a:gd name="T29" fmla="*/ 170 h 1884"/>
                <a:gd name="T30" fmla="*/ 37 w 61"/>
                <a:gd name="T31" fmla="*/ 121 h 1884"/>
                <a:gd name="T32" fmla="*/ 49 w 61"/>
                <a:gd name="T33" fmla="*/ 121 h 1884"/>
                <a:gd name="T34" fmla="*/ 49 w 61"/>
                <a:gd name="T35" fmla="*/ 1884 h 1884"/>
                <a:gd name="T36" fmla="*/ 37 w 61"/>
                <a:gd name="T37" fmla="*/ 1884 h 1884"/>
                <a:gd name="T38" fmla="*/ 37 w 61"/>
                <a:gd name="T39" fmla="*/ 121 h 1884"/>
                <a:gd name="T40" fmla="*/ 49 w 61"/>
                <a:gd name="T41" fmla="*/ 0 h 1884"/>
                <a:gd name="T42" fmla="*/ 61 w 61"/>
                <a:gd name="T43" fmla="*/ 0 h 1884"/>
                <a:gd name="T44" fmla="*/ 61 w 61"/>
                <a:gd name="T45" fmla="*/ 1884 h 1884"/>
                <a:gd name="T46" fmla="*/ 49 w 61"/>
                <a:gd name="T47" fmla="*/ 1884 h 1884"/>
                <a:gd name="T48" fmla="*/ 49 w 61"/>
                <a:gd name="T49" fmla="*/ 0 h 1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884">
                  <a:moveTo>
                    <a:pt x="0" y="243"/>
                  </a:moveTo>
                  <a:lnTo>
                    <a:pt x="12" y="243"/>
                  </a:lnTo>
                  <a:lnTo>
                    <a:pt x="12" y="1884"/>
                  </a:lnTo>
                  <a:lnTo>
                    <a:pt x="0" y="1884"/>
                  </a:lnTo>
                  <a:lnTo>
                    <a:pt x="0" y="243"/>
                  </a:lnTo>
                  <a:close/>
                  <a:moveTo>
                    <a:pt x="12" y="170"/>
                  </a:moveTo>
                  <a:lnTo>
                    <a:pt x="25" y="170"/>
                  </a:lnTo>
                  <a:lnTo>
                    <a:pt x="25" y="1884"/>
                  </a:lnTo>
                  <a:lnTo>
                    <a:pt x="12" y="1884"/>
                  </a:lnTo>
                  <a:lnTo>
                    <a:pt x="12" y="170"/>
                  </a:lnTo>
                  <a:close/>
                  <a:moveTo>
                    <a:pt x="25" y="170"/>
                  </a:moveTo>
                  <a:lnTo>
                    <a:pt x="37" y="170"/>
                  </a:lnTo>
                  <a:lnTo>
                    <a:pt x="37" y="1884"/>
                  </a:lnTo>
                  <a:lnTo>
                    <a:pt x="25" y="1884"/>
                  </a:lnTo>
                  <a:lnTo>
                    <a:pt x="25" y="170"/>
                  </a:lnTo>
                  <a:close/>
                  <a:moveTo>
                    <a:pt x="37" y="121"/>
                  </a:moveTo>
                  <a:lnTo>
                    <a:pt x="49" y="121"/>
                  </a:lnTo>
                  <a:lnTo>
                    <a:pt x="49" y="1884"/>
                  </a:lnTo>
                  <a:lnTo>
                    <a:pt x="37" y="1884"/>
                  </a:lnTo>
                  <a:lnTo>
                    <a:pt x="37" y="121"/>
                  </a:lnTo>
                  <a:close/>
                  <a:moveTo>
                    <a:pt x="49" y="0"/>
                  </a:moveTo>
                  <a:lnTo>
                    <a:pt x="61" y="0"/>
                  </a:lnTo>
                  <a:lnTo>
                    <a:pt x="61" y="1884"/>
                  </a:lnTo>
                  <a:lnTo>
                    <a:pt x="49" y="188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Freeform 37"/>
            <p:cNvSpPr>
              <a:spLocks noEditPoints="1"/>
            </p:cNvSpPr>
            <p:nvPr/>
          </p:nvSpPr>
          <p:spPr bwMode="auto">
            <a:xfrm>
              <a:off x="3408858" y="3566840"/>
              <a:ext cx="103771" cy="2589649"/>
            </a:xfrm>
            <a:custGeom>
              <a:avLst/>
              <a:gdLst>
                <a:gd name="T0" fmla="*/ 0 w 61"/>
                <a:gd name="T1" fmla="*/ 146 h 1836"/>
                <a:gd name="T2" fmla="*/ 12 w 61"/>
                <a:gd name="T3" fmla="*/ 146 h 1836"/>
                <a:gd name="T4" fmla="*/ 12 w 61"/>
                <a:gd name="T5" fmla="*/ 1836 h 1836"/>
                <a:gd name="T6" fmla="*/ 0 w 61"/>
                <a:gd name="T7" fmla="*/ 1836 h 1836"/>
                <a:gd name="T8" fmla="*/ 0 w 61"/>
                <a:gd name="T9" fmla="*/ 146 h 1836"/>
                <a:gd name="T10" fmla="*/ 12 w 61"/>
                <a:gd name="T11" fmla="*/ 0 h 1836"/>
                <a:gd name="T12" fmla="*/ 24 w 61"/>
                <a:gd name="T13" fmla="*/ 0 h 1836"/>
                <a:gd name="T14" fmla="*/ 24 w 61"/>
                <a:gd name="T15" fmla="*/ 1836 h 1836"/>
                <a:gd name="T16" fmla="*/ 12 w 61"/>
                <a:gd name="T17" fmla="*/ 1836 h 1836"/>
                <a:gd name="T18" fmla="*/ 12 w 61"/>
                <a:gd name="T19" fmla="*/ 0 h 1836"/>
                <a:gd name="T20" fmla="*/ 24 w 61"/>
                <a:gd name="T21" fmla="*/ 25 h 1836"/>
                <a:gd name="T22" fmla="*/ 37 w 61"/>
                <a:gd name="T23" fmla="*/ 25 h 1836"/>
                <a:gd name="T24" fmla="*/ 37 w 61"/>
                <a:gd name="T25" fmla="*/ 1836 h 1836"/>
                <a:gd name="T26" fmla="*/ 24 w 61"/>
                <a:gd name="T27" fmla="*/ 1836 h 1836"/>
                <a:gd name="T28" fmla="*/ 24 w 61"/>
                <a:gd name="T29" fmla="*/ 25 h 1836"/>
                <a:gd name="T30" fmla="*/ 37 w 61"/>
                <a:gd name="T31" fmla="*/ 171 h 1836"/>
                <a:gd name="T32" fmla="*/ 61 w 61"/>
                <a:gd name="T33" fmla="*/ 171 h 1836"/>
                <a:gd name="T34" fmla="*/ 61 w 61"/>
                <a:gd name="T35" fmla="*/ 1836 h 1836"/>
                <a:gd name="T36" fmla="*/ 37 w 61"/>
                <a:gd name="T37" fmla="*/ 1836 h 1836"/>
                <a:gd name="T38" fmla="*/ 37 w 61"/>
                <a:gd name="T39" fmla="*/ 171 h 1836"/>
                <a:gd name="T40" fmla="*/ 49 w 61"/>
                <a:gd name="T41" fmla="*/ 243 h 1836"/>
                <a:gd name="T42" fmla="*/ 61 w 61"/>
                <a:gd name="T43" fmla="*/ 243 h 1836"/>
                <a:gd name="T44" fmla="*/ 61 w 61"/>
                <a:gd name="T45" fmla="*/ 1836 h 1836"/>
                <a:gd name="T46" fmla="*/ 49 w 61"/>
                <a:gd name="T47" fmla="*/ 1836 h 1836"/>
                <a:gd name="T48" fmla="*/ 49 w 61"/>
                <a:gd name="T49" fmla="*/ 243 h 1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836">
                  <a:moveTo>
                    <a:pt x="0" y="146"/>
                  </a:moveTo>
                  <a:lnTo>
                    <a:pt x="12" y="146"/>
                  </a:lnTo>
                  <a:lnTo>
                    <a:pt x="12" y="1836"/>
                  </a:lnTo>
                  <a:lnTo>
                    <a:pt x="0" y="1836"/>
                  </a:lnTo>
                  <a:lnTo>
                    <a:pt x="0" y="146"/>
                  </a:lnTo>
                  <a:close/>
                  <a:moveTo>
                    <a:pt x="12" y="0"/>
                  </a:moveTo>
                  <a:lnTo>
                    <a:pt x="24" y="0"/>
                  </a:lnTo>
                  <a:lnTo>
                    <a:pt x="24" y="1836"/>
                  </a:lnTo>
                  <a:lnTo>
                    <a:pt x="12" y="1836"/>
                  </a:lnTo>
                  <a:lnTo>
                    <a:pt x="12" y="0"/>
                  </a:lnTo>
                  <a:close/>
                  <a:moveTo>
                    <a:pt x="24" y="25"/>
                  </a:moveTo>
                  <a:lnTo>
                    <a:pt x="37" y="25"/>
                  </a:lnTo>
                  <a:lnTo>
                    <a:pt x="37" y="1836"/>
                  </a:lnTo>
                  <a:lnTo>
                    <a:pt x="24" y="1836"/>
                  </a:lnTo>
                  <a:lnTo>
                    <a:pt x="24" y="25"/>
                  </a:lnTo>
                  <a:close/>
                  <a:moveTo>
                    <a:pt x="37" y="171"/>
                  </a:moveTo>
                  <a:lnTo>
                    <a:pt x="61" y="171"/>
                  </a:lnTo>
                  <a:lnTo>
                    <a:pt x="61" y="1836"/>
                  </a:lnTo>
                  <a:lnTo>
                    <a:pt x="37" y="1836"/>
                  </a:lnTo>
                  <a:lnTo>
                    <a:pt x="37" y="171"/>
                  </a:lnTo>
                  <a:close/>
                  <a:moveTo>
                    <a:pt x="49" y="243"/>
                  </a:moveTo>
                  <a:lnTo>
                    <a:pt x="61" y="243"/>
                  </a:lnTo>
                  <a:lnTo>
                    <a:pt x="61" y="1836"/>
                  </a:lnTo>
                  <a:lnTo>
                    <a:pt x="49" y="1836"/>
                  </a:lnTo>
                  <a:lnTo>
                    <a:pt x="49" y="243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Freeform 38"/>
            <p:cNvSpPr>
              <a:spLocks noEditPoints="1"/>
            </p:cNvSpPr>
            <p:nvPr/>
          </p:nvSpPr>
          <p:spPr bwMode="auto">
            <a:xfrm>
              <a:off x="3512628" y="3669805"/>
              <a:ext cx="103771" cy="2486685"/>
            </a:xfrm>
            <a:custGeom>
              <a:avLst/>
              <a:gdLst>
                <a:gd name="T0" fmla="*/ 0 w 61"/>
                <a:gd name="T1" fmla="*/ 49 h 1763"/>
                <a:gd name="T2" fmla="*/ 12 w 61"/>
                <a:gd name="T3" fmla="*/ 49 h 1763"/>
                <a:gd name="T4" fmla="*/ 12 w 61"/>
                <a:gd name="T5" fmla="*/ 1763 h 1763"/>
                <a:gd name="T6" fmla="*/ 0 w 61"/>
                <a:gd name="T7" fmla="*/ 1763 h 1763"/>
                <a:gd name="T8" fmla="*/ 0 w 61"/>
                <a:gd name="T9" fmla="*/ 49 h 1763"/>
                <a:gd name="T10" fmla="*/ 12 w 61"/>
                <a:gd name="T11" fmla="*/ 0 h 1763"/>
                <a:gd name="T12" fmla="*/ 24 w 61"/>
                <a:gd name="T13" fmla="*/ 0 h 1763"/>
                <a:gd name="T14" fmla="*/ 24 w 61"/>
                <a:gd name="T15" fmla="*/ 1763 h 1763"/>
                <a:gd name="T16" fmla="*/ 12 w 61"/>
                <a:gd name="T17" fmla="*/ 1763 h 1763"/>
                <a:gd name="T18" fmla="*/ 12 w 61"/>
                <a:gd name="T19" fmla="*/ 0 h 1763"/>
                <a:gd name="T20" fmla="*/ 24 w 61"/>
                <a:gd name="T21" fmla="*/ 73 h 1763"/>
                <a:gd name="T22" fmla="*/ 36 w 61"/>
                <a:gd name="T23" fmla="*/ 73 h 1763"/>
                <a:gd name="T24" fmla="*/ 36 w 61"/>
                <a:gd name="T25" fmla="*/ 1763 h 1763"/>
                <a:gd name="T26" fmla="*/ 24 w 61"/>
                <a:gd name="T27" fmla="*/ 1763 h 1763"/>
                <a:gd name="T28" fmla="*/ 24 w 61"/>
                <a:gd name="T29" fmla="*/ 73 h 1763"/>
                <a:gd name="T30" fmla="*/ 36 w 61"/>
                <a:gd name="T31" fmla="*/ 98 h 1763"/>
                <a:gd name="T32" fmla="*/ 49 w 61"/>
                <a:gd name="T33" fmla="*/ 98 h 1763"/>
                <a:gd name="T34" fmla="*/ 49 w 61"/>
                <a:gd name="T35" fmla="*/ 1763 h 1763"/>
                <a:gd name="T36" fmla="*/ 36 w 61"/>
                <a:gd name="T37" fmla="*/ 1763 h 1763"/>
                <a:gd name="T38" fmla="*/ 36 w 61"/>
                <a:gd name="T39" fmla="*/ 98 h 1763"/>
                <a:gd name="T40" fmla="*/ 49 w 61"/>
                <a:gd name="T41" fmla="*/ 256 h 1763"/>
                <a:gd name="T42" fmla="*/ 61 w 61"/>
                <a:gd name="T43" fmla="*/ 256 h 1763"/>
                <a:gd name="T44" fmla="*/ 61 w 61"/>
                <a:gd name="T45" fmla="*/ 1763 h 1763"/>
                <a:gd name="T46" fmla="*/ 49 w 61"/>
                <a:gd name="T47" fmla="*/ 1763 h 1763"/>
                <a:gd name="T48" fmla="*/ 49 w 61"/>
                <a:gd name="T49" fmla="*/ 256 h 1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763">
                  <a:moveTo>
                    <a:pt x="0" y="49"/>
                  </a:moveTo>
                  <a:lnTo>
                    <a:pt x="12" y="49"/>
                  </a:lnTo>
                  <a:lnTo>
                    <a:pt x="12" y="1763"/>
                  </a:lnTo>
                  <a:lnTo>
                    <a:pt x="0" y="1763"/>
                  </a:lnTo>
                  <a:lnTo>
                    <a:pt x="0" y="49"/>
                  </a:lnTo>
                  <a:close/>
                  <a:moveTo>
                    <a:pt x="12" y="0"/>
                  </a:moveTo>
                  <a:lnTo>
                    <a:pt x="24" y="0"/>
                  </a:lnTo>
                  <a:lnTo>
                    <a:pt x="24" y="1763"/>
                  </a:lnTo>
                  <a:lnTo>
                    <a:pt x="12" y="1763"/>
                  </a:lnTo>
                  <a:lnTo>
                    <a:pt x="12" y="0"/>
                  </a:lnTo>
                  <a:close/>
                  <a:moveTo>
                    <a:pt x="24" y="73"/>
                  </a:moveTo>
                  <a:lnTo>
                    <a:pt x="36" y="73"/>
                  </a:lnTo>
                  <a:lnTo>
                    <a:pt x="36" y="1763"/>
                  </a:lnTo>
                  <a:lnTo>
                    <a:pt x="24" y="1763"/>
                  </a:lnTo>
                  <a:lnTo>
                    <a:pt x="24" y="73"/>
                  </a:lnTo>
                  <a:close/>
                  <a:moveTo>
                    <a:pt x="36" y="98"/>
                  </a:moveTo>
                  <a:lnTo>
                    <a:pt x="49" y="98"/>
                  </a:lnTo>
                  <a:lnTo>
                    <a:pt x="49" y="1763"/>
                  </a:lnTo>
                  <a:lnTo>
                    <a:pt x="36" y="1763"/>
                  </a:lnTo>
                  <a:lnTo>
                    <a:pt x="36" y="98"/>
                  </a:lnTo>
                  <a:close/>
                  <a:moveTo>
                    <a:pt x="49" y="256"/>
                  </a:moveTo>
                  <a:lnTo>
                    <a:pt x="61" y="256"/>
                  </a:lnTo>
                  <a:lnTo>
                    <a:pt x="61" y="1763"/>
                  </a:lnTo>
                  <a:lnTo>
                    <a:pt x="49" y="1763"/>
                  </a:lnTo>
                  <a:lnTo>
                    <a:pt x="49" y="256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Freeform 39"/>
            <p:cNvSpPr>
              <a:spLocks noEditPoints="1"/>
            </p:cNvSpPr>
            <p:nvPr/>
          </p:nvSpPr>
          <p:spPr bwMode="auto">
            <a:xfrm>
              <a:off x="3616398" y="3327057"/>
              <a:ext cx="102069" cy="2829431"/>
            </a:xfrm>
            <a:custGeom>
              <a:avLst/>
              <a:gdLst>
                <a:gd name="T0" fmla="*/ 0 w 60"/>
                <a:gd name="T1" fmla="*/ 97 h 2006"/>
                <a:gd name="T2" fmla="*/ 12 w 60"/>
                <a:gd name="T3" fmla="*/ 97 h 2006"/>
                <a:gd name="T4" fmla="*/ 12 w 60"/>
                <a:gd name="T5" fmla="*/ 2006 h 2006"/>
                <a:gd name="T6" fmla="*/ 0 w 60"/>
                <a:gd name="T7" fmla="*/ 2006 h 2006"/>
                <a:gd name="T8" fmla="*/ 0 w 60"/>
                <a:gd name="T9" fmla="*/ 97 h 2006"/>
                <a:gd name="T10" fmla="*/ 12 w 60"/>
                <a:gd name="T11" fmla="*/ 413 h 2006"/>
                <a:gd name="T12" fmla="*/ 24 w 60"/>
                <a:gd name="T13" fmla="*/ 413 h 2006"/>
                <a:gd name="T14" fmla="*/ 24 w 60"/>
                <a:gd name="T15" fmla="*/ 2006 h 2006"/>
                <a:gd name="T16" fmla="*/ 12 w 60"/>
                <a:gd name="T17" fmla="*/ 2006 h 2006"/>
                <a:gd name="T18" fmla="*/ 12 w 60"/>
                <a:gd name="T19" fmla="*/ 413 h 2006"/>
                <a:gd name="T20" fmla="*/ 24 w 60"/>
                <a:gd name="T21" fmla="*/ 243 h 2006"/>
                <a:gd name="T22" fmla="*/ 36 w 60"/>
                <a:gd name="T23" fmla="*/ 243 h 2006"/>
                <a:gd name="T24" fmla="*/ 36 w 60"/>
                <a:gd name="T25" fmla="*/ 2006 h 2006"/>
                <a:gd name="T26" fmla="*/ 24 w 60"/>
                <a:gd name="T27" fmla="*/ 2006 h 2006"/>
                <a:gd name="T28" fmla="*/ 24 w 60"/>
                <a:gd name="T29" fmla="*/ 243 h 2006"/>
                <a:gd name="T30" fmla="*/ 36 w 60"/>
                <a:gd name="T31" fmla="*/ 146 h 2006"/>
                <a:gd name="T32" fmla="*/ 48 w 60"/>
                <a:gd name="T33" fmla="*/ 146 h 2006"/>
                <a:gd name="T34" fmla="*/ 48 w 60"/>
                <a:gd name="T35" fmla="*/ 2006 h 2006"/>
                <a:gd name="T36" fmla="*/ 36 w 60"/>
                <a:gd name="T37" fmla="*/ 2006 h 2006"/>
                <a:gd name="T38" fmla="*/ 36 w 60"/>
                <a:gd name="T39" fmla="*/ 146 h 2006"/>
                <a:gd name="T40" fmla="*/ 48 w 60"/>
                <a:gd name="T41" fmla="*/ 0 h 2006"/>
                <a:gd name="T42" fmla="*/ 60 w 60"/>
                <a:gd name="T43" fmla="*/ 0 h 2006"/>
                <a:gd name="T44" fmla="*/ 60 w 60"/>
                <a:gd name="T45" fmla="*/ 2006 h 2006"/>
                <a:gd name="T46" fmla="*/ 48 w 60"/>
                <a:gd name="T47" fmla="*/ 2006 h 2006"/>
                <a:gd name="T48" fmla="*/ 48 w 60"/>
                <a:gd name="T49" fmla="*/ 0 h 2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2006">
                  <a:moveTo>
                    <a:pt x="0" y="97"/>
                  </a:moveTo>
                  <a:lnTo>
                    <a:pt x="12" y="97"/>
                  </a:lnTo>
                  <a:lnTo>
                    <a:pt x="12" y="2006"/>
                  </a:lnTo>
                  <a:lnTo>
                    <a:pt x="0" y="2006"/>
                  </a:lnTo>
                  <a:lnTo>
                    <a:pt x="0" y="97"/>
                  </a:lnTo>
                  <a:close/>
                  <a:moveTo>
                    <a:pt x="12" y="413"/>
                  </a:moveTo>
                  <a:lnTo>
                    <a:pt x="24" y="413"/>
                  </a:lnTo>
                  <a:lnTo>
                    <a:pt x="24" y="2006"/>
                  </a:lnTo>
                  <a:lnTo>
                    <a:pt x="12" y="2006"/>
                  </a:lnTo>
                  <a:lnTo>
                    <a:pt x="12" y="413"/>
                  </a:lnTo>
                  <a:close/>
                  <a:moveTo>
                    <a:pt x="24" y="243"/>
                  </a:moveTo>
                  <a:lnTo>
                    <a:pt x="36" y="243"/>
                  </a:lnTo>
                  <a:lnTo>
                    <a:pt x="36" y="2006"/>
                  </a:lnTo>
                  <a:lnTo>
                    <a:pt x="24" y="2006"/>
                  </a:lnTo>
                  <a:lnTo>
                    <a:pt x="24" y="243"/>
                  </a:lnTo>
                  <a:close/>
                  <a:moveTo>
                    <a:pt x="36" y="146"/>
                  </a:moveTo>
                  <a:lnTo>
                    <a:pt x="48" y="146"/>
                  </a:lnTo>
                  <a:lnTo>
                    <a:pt x="48" y="2006"/>
                  </a:lnTo>
                  <a:lnTo>
                    <a:pt x="36" y="2006"/>
                  </a:lnTo>
                  <a:lnTo>
                    <a:pt x="36" y="146"/>
                  </a:lnTo>
                  <a:close/>
                  <a:moveTo>
                    <a:pt x="48" y="0"/>
                  </a:moveTo>
                  <a:lnTo>
                    <a:pt x="60" y="0"/>
                  </a:lnTo>
                  <a:lnTo>
                    <a:pt x="60" y="2006"/>
                  </a:lnTo>
                  <a:lnTo>
                    <a:pt x="48" y="200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Freeform 40"/>
            <p:cNvSpPr>
              <a:spLocks noEditPoints="1"/>
            </p:cNvSpPr>
            <p:nvPr/>
          </p:nvSpPr>
          <p:spPr bwMode="auto">
            <a:xfrm>
              <a:off x="3718467" y="3224092"/>
              <a:ext cx="146299" cy="2932397"/>
            </a:xfrm>
            <a:custGeom>
              <a:avLst/>
              <a:gdLst>
                <a:gd name="T0" fmla="*/ 0 w 86"/>
                <a:gd name="T1" fmla="*/ 292 h 2079"/>
                <a:gd name="T2" fmla="*/ 13 w 86"/>
                <a:gd name="T3" fmla="*/ 292 h 2079"/>
                <a:gd name="T4" fmla="*/ 13 w 86"/>
                <a:gd name="T5" fmla="*/ 2079 h 2079"/>
                <a:gd name="T6" fmla="*/ 0 w 86"/>
                <a:gd name="T7" fmla="*/ 2079 h 2079"/>
                <a:gd name="T8" fmla="*/ 0 w 86"/>
                <a:gd name="T9" fmla="*/ 292 h 2079"/>
                <a:gd name="T10" fmla="*/ 13 w 86"/>
                <a:gd name="T11" fmla="*/ 268 h 2079"/>
                <a:gd name="T12" fmla="*/ 25 w 86"/>
                <a:gd name="T13" fmla="*/ 268 h 2079"/>
                <a:gd name="T14" fmla="*/ 25 w 86"/>
                <a:gd name="T15" fmla="*/ 2079 h 2079"/>
                <a:gd name="T16" fmla="*/ 13 w 86"/>
                <a:gd name="T17" fmla="*/ 2079 h 2079"/>
                <a:gd name="T18" fmla="*/ 13 w 86"/>
                <a:gd name="T19" fmla="*/ 268 h 2079"/>
                <a:gd name="T20" fmla="*/ 25 w 86"/>
                <a:gd name="T21" fmla="*/ 0 h 2079"/>
                <a:gd name="T22" fmla="*/ 37 w 86"/>
                <a:gd name="T23" fmla="*/ 0 h 2079"/>
                <a:gd name="T24" fmla="*/ 37 w 86"/>
                <a:gd name="T25" fmla="*/ 2079 h 2079"/>
                <a:gd name="T26" fmla="*/ 25 w 86"/>
                <a:gd name="T27" fmla="*/ 2079 h 2079"/>
                <a:gd name="T28" fmla="*/ 25 w 86"/>
                <a:gd name="T29" fmla="*/ 0 h 2079"/>
                <a:gd name="T30" fmla="*/ 37 w 86"/>
                <a:gd name="T31" fmla="*/ 219 h 2079"/>
                <a:gd name="T32" fmla="*/ 73 w 86"/>
                <a:gd name="T33" fmla="*/ 219 h 2079"/>
                <a:gd name="T34" fmla="*/ 73 w 86"/>
                <a:gd name="T35" fmla="*/ 2079 h 2079"/>
                <a:gd name="T36" fmla="*/ 37 w 86"/>
                <a:gd name="T37" fmla="*/ 2079 h 2079"/>
                <a:gd name="T38" fmla="*/ 37 w 86"/>
                <a:gd name="T39" fmla="*/ 219 h 2079"/>
                <a:gd name="T40" fmla="*/ 73 w 86"/>
                <a:gd name="T41" fmla="*/ 341 h 2079"/>
                <a:gd name="T42" fmla="*/ 86 w 86"/>
                <a:gd name="T43" fmla="*/ 341 h 2079"/>
                <a:gd name="T44" fmla="*/ 86 w 86"/>
                <a:gd name="T45" fmla="*/ 2079 h 2079"/>
                <a:gd name="T46" fmla="*/ 73 w 86"/>
                <a:gd name="T47" fmla="*/ 2079 h 2079"/>
                <a:gd name="T48" fmla="*/ 73 w 86"/>
                <a:gd name="T49" fmla="*/ 341 h 2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2079">
                  <a:moveTo>
                    <a:pt x="0" y="292"/>
                  </a:moveTo>
                  <a:lnTo>
                    <a:pt x="13" y="292"/>
                  </a:lnTo>
                  <a:lnTo>
                    <a:pt x="13" y="2079"/>
                  </a:lnTo>
                  <a:lnTo>
                    <a:pt x="0" y="2079"/>
                  </a:lnTo>
                  <a:lnTo>
                    <a:pt x="0" y="292"/>
                  </a:lnTo>
                  <a:close/>
                  <a:moveTo>
                    <a:pt x="13" y="268"/>
                  </a:moveTo>
                  <a:lnTo>
                    <a:pt x="25" y="268"/>
                  </a:lnTo>
                  <a:lnTo>
                    <a:pt x="25" y="2079"/>
                  </a:lnTo>
                  <a:lnTo>
                    <a:pt x="13" y="2079"/>
                  </a:lnTo>
                  <a:lnTo>
                    <a:pt x="13" y="268"/>
                  </a:lnTo>
                  <a:close/>
                  <a:moveTo>
                    <a:pt x="25" y="0"/>
                  </a:moveTo>
                  <a:lnTo>
                    <a:pt x="37" y="0"/>
                  </a:lnTo>
                  <a:lnTo>
                    <a:pt x="37" y="2079"/>
                  </a:lnTo>
                  <a:lnTo>
                    <a:pt x="25" y="2079"/>
                  </a:lnTo>
                  <a:lnTo>
                    <a:pt x="25" y="0"/>
                  </a:lnTo>
                  <a:close/>
                  <a:moveTo>
                    <a:pt x="37" y="219"/>
                  </a:moveTo>
                  <a:lnTo>
                    <a:pt x="73" y="219"/>
                  </a:lnTo>
                  <a:lnTo>
                    <a:pt x="73" y="2079"/>
                  </a:lnTo>
                  <a:lnTo>
                    <a:pt x="37" y="2079"/>
                  </a:lnTo>
                  <a:lnTo>
                    <a:pt x="37" y="219"/>
                  </a:lnTo>
                  <a:close/>
                  <a:moveTo>
                    <a:pt x="73" y="341"/>
                  </a:moveTo>
                  <a:lnTo>
                    <a:pt x="86" y="341"/>
                  </a:lnTo>
                  <a:lnTo>
                    <a:pt x="86" y="2079"/>
                  </a:lnTo>
                  <a:lnTo>
                    <a:pt x="73" y="2079"/>
                  </a:lnTo>
                  <a:lnTo>
                    <a:pt x="73" y="341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Freeform 41"/>
            <p:cNvSpPr>
              <a:spLocks noEditPoints="1"/>
            </p:cNvSpPr>
            <p:nvPr/>
          </p:nvSpPr>
          <p:spPr bwMode="auto">
            <a:xfrm>
              <a:off x="3864766" y="3327057"/>
              <a:ext cx="102069" cy="2829431"/>
            </a:xfrm>
            <a:custGeom>
              <a:avLst/>
              <a:gdLst>
                <a:gd name="T0" fmla="*/ 0 w 60"/>
                <a:gd name="T1" fmla="*/ 195 h 2006"/>
                <a:gd name="T2" fmla="*/ 12 w 60"/>
                <a:gd name="T3" fmla="*/ 195 h 2006"/>
                <a:gd name="T4" fmla="*/ 12 w 60"/>
                <a:gd name="T5" fmla="*/ 2006 h 2006"/>
                <a:gd name="T6" fmla="*/ 0 w 60"/>
                <a:gd name="T7" fmla="*/ 2006 h 2006"/>
                <a:gd name="T8" fmla="*/ 0 w 60"/>
                <a:gd name="T9" fmla="*/ 195 h 2006"/>
                <a:gd name="T10" fmla="*/ 12 w 60"/>
                <a:gd name="T11" fmla="*/ 170 h 2006"/>
                <a:gd name="T12" fmla="*/ 24 w 60"/>
                <a:gd name="T13" fmla="*/ 170 h 2006"/>
                <a:gd name="T14" fmla="*/ 24 w 60"/>
                <a:gd name="T15" fmla="*/ 2006 h 2006"/>
                <a:gd name="T16" fmla="*/ 12 w 60"/>
                <a:gd name="T17" fmla="*/ 2006 h 2006"/>
                <a:gd name="T18" fmla="*/ 12 w 60"/>
                <a:gd name="T19" fmla="*/ 170 h 2006"/>
                <a:gd name="T20" fmla="*/ 24 w 60"/>
                <a:gd name="T21" fmla="*/ 122 h 2006"/>
                <a:gd name="T22" fmla="*/ 36 w 60"/>
                <a:gd name="T23" fmla="*/ 122 h 2006"/>
                <a:gd name="T24" fmla="*/ 36 w 60"/>
                <a:gd name="T25" fmla="*/ 2006 h 2006"/>
                <a:gd name="T26" fmla="*/ 24 w 60"/>
                <a:gd name="T27" fmla="*/ 2006 h 2006"/>
                <a:gd name="T28" fmla="*/ 24 w 60"/>
                <a:gd name="T29" fmla="*/ 122 h 2006"/>
                <a:gd name="T30" fmla="*/ 36 w 60"/>
                <a:gd name="T31" fmla="*/ 0 h 2006"/>
                <a:gd name="T32" fmla="*/ 48 w 60"/>
                <a:gd name="T33" fmla="*/ 0 h 2006"/>
                <a:gd name="T34" fmla="*/ 48 w 60"/>
                <a:gd name="T35" fmla="*/ 2006 h 2006"/>
                <a:gd name="T36" fmla="*/ 36 w 60"/>
                <a:gd name="T37" fmla="*/ 2006 h 2006"/>
                <a:gd name="T38" fmla="*/ 36 w 60"/>
                <a:gd name="T39" fmla="*/ 0 h 2006"/>
                <a:gd name="T40" fmla="*/ 48 w 60"/>
                <a:gd name="T41" fmla="*/ 97 h 2006"/>
                <a:gd name="T42" fmla="*/ 60 w 60"/>
                <a:gd name="T43" fmla="*/ 97 h 2006"/>
                <a:gd name="T44" fmla="*/ 60 w 60"/>
                <a:gd name="T45" fmla="*/ 2006 h 2006"/>
                <a:gd name="T46" fmla="*/ 48 w 60"/>
                <a:gd name="T47" fmla="*/ 2006 h 2006"/>
                <a:gd name="T48" fmla="*/ 48 w 60"/>
                <a:gd name="T49" fmla="*/ 97 h 2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2006">
                  <a:moveTo>
                    <a:pt x="0" y="195"/>
                  </a:moveTo>
                  <a:lnTo>
                    <a:pt x="12" y="195"/>
                  </a:lnTo>
                  <a:lnTo>
                    <a:pt x="12" y="2006"/>
                  </a:lnTo>
                  <a:lnTo>
                    <a:pt x="0" y="2006"/>
                  </a:lnTo>
                  <a:lnTo>
                    <a:pt x="0" y="195"/>
                  </a:lnTo>
                  <a:close/>
                  <a:moveTo>
                    <a:pt x="12" y="170"/>
                  </a:moveTo>
                  <a:lnTo>
                    <a:pt x="24" y="170"/>
                  </a:lnTo>
                  <a:lnTo>
                    <a:pt x="24" y="2006"/>
                  </a:lnTo>
                  <a:lnTo>
                    <a:pt x="12" y="2006"/>
                  </a:lnTo>
                  <a:lnTo>
                    <a:pt x="12" y="170"/>
                  </a:lnTo>
                  <a:close/>
                  <a:moveTo>
                    <a:pt x="24" y="122"/>
                  </a:moveTo>
                  <a:lnTo>
                    <a:pt x="36" y="122"/>
                  </a:lnTo>
                  <a:lnTo>
                    <a:pt x="36" y="2006"/>
                  </a:lnTo>
                  <a:lnTo>
                    <a:pt x="24" y="2006"/>
                  </a:lnTo>
                  <a:lnTo>
                    <a:pt x="24" y="122"/>
                  </a:lnTo>
                  <a:close/>
                  <a:moveTo>
                    <a:pt x="36" y="0"/>
                  </a:moveTo>
                  <a:lnTo>
                    <a:pt x="48" y="0"/>
                  </a:lnTo>
                  <a:lnTo>
                    <a:pt x="48" y="2006"/>
                  </a:lnTo>
                  <a:lnTo>
                    <a:pt x="36" y="2006"/>
                  </a:lnTo>
                  <a:lnTo>
                    <a:pt x="36" y="0"/>
                  </a:lnTo>
                  <a:close/>
                  <a:moveTo>
                    <a:pt x="48" y="97"/>
                  </a:moveTo>
                  <a:lnTo>
                    <a:pt x="60" y="97"/>
                  </a:lnTo>
                  <a:lnTo>
                    <a:pt x="60" y="2006"/>
                  </a:lnTo>
                  <a:lnTo>
                    <a:pt x="48" y="2006"/>
                  </a:lnTo>
                  <a:lnTo>
                    <a:pt x="48" y="97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Freeform 42"/>
            <p:cNvSpPr>
              <a:spLocks noEditPoints="1"/>
            </p:cNvSpPr>
            <p:nvPr/>
          </p:nvSpPr>
          <p:spPr bwMode="auto">
            <a:xfrm>
              <a:off x="3966835" y="3396171"/>
              <a:ext cx="103771" cy="2760318"/>
            </a:xfrm>
            <a:custGeom>
              <a:avLst/>
              <a:gdLst>
                <a:gd name="T0" fmla="*/ 0 w 61"/>
                <a:gd name="T1" fmla="*/ 194 h 1957"/>
                <a:gd name="T2" fmla="*/ 13 w 61"/>
                <a:gd name="T3" fmla="*/ 194 h 1957"/>
                <a:gd name="T4" fmla="*/ 13 w 61"/>
                <a:gd name="T5" fmla="*/ 1957 h 1957"/>
                <a:gd name="T6" fmla="*/ 0 w 61"/>
                <a:gd name="T7" fmla="*/ 1957 h 1957"/>
                <a:gd name="T8" fmla="*/ 0 w 61"/>
                <a:gd name="T9" fmla="*/ 194 h 1957"/>
                <a:gd name="T10" fmla="*/ 13 w 61"/>
                <a:gd name="T11" fmla="*/ 97 h 1957"/>
                <a:gd name="T12" fmla="*/ 25 w 61"/>
                <a:gd name="T13" fmla="*/ 97 h 1957"/>
                <a:gd name="T14" fmla="*/ 25 w 61"/>
                <a:gd name="T15" fmla="*/ 1957 h 1957"/>
                <a:gd name="T16" fmla="*/ 13 w 61"/>
                <a:gd name="T17" fmla="*/ 1957 h 1957"/>
                <a:gd name="T18" fmla="*/ 13 w 61"/>
                <a:gd name="T19" fmla="*/ 97 h 1957"/>
                <a:gd name="T20" fmla="*/ 25 w 61"/>
                <a:gd name="T21" fmla="*/ 0 h 1957"/>
                <a:gd name="T22" fmla="*/ 37 w 61"/>
                <a:gd name="T23" fmla="*/ 0 h 1957"/>
                <a:gd name="T24" fmla="*/ 37 w 61"/>
                <a:gd name="T25" fmla="*/ 1957 h 1957"/>
                <a:gd name="T26" fmla="*/ 25 w 61"/>
                <a:gd name="T27" fmla="*/ 1957 h 1957"/>
                <a:gd name="T28" fmla="*/ 25 w 61"/>
                <a:gd name="T29" fmla="*/ 0 h 1957"/>
                <a:gd name="T30" fmla="*/ 37 w 61"/>
                <a:gd name="T31" fmla="*/ 170 h 1957"/>
                <a:gd name="T32" fmla="*/ 49 w 61"/>
                <a:gd name="T33" fmla="*/ 170 h 1957"/>
                <a:gd name="T34" fmla="*/ 49 w 61"/>
                <a:gd name="T35" fmla="*/ 1957 h 1957"/>
                <a:gd name="T36" fmla="*/ 37 w 61"/>
                <a:gd name="T37" fmla="*/ 1957 h 1957"/>
                <a:gd name="T38" fmla="*/ 37 w 61"/>
                <a:gd name="T39" fmla="*/ 170 h 1957"/>
                <a:gd name="T40" fmla="*/ 49 w 61"/>
                <a:gd name="T41" fmla="*/ 194 h 1957"/>
                <a:gd name="T42" fmla="*/ 61 w 61"/>
                <a:gd name="T43" fmla="*/ 194 h 1957"/>
                <a:gd name="T44" fmla="*/ 61 w 61"/>
                <a:gd name="T45" fmla="*/ 1957 h 1957"/>
                <a:gd name="T46" fmla="*/ 49 w 61"/>
                <a:gd name="T47" fmla="*/ 1957 h 1957"/>
                <a:gd name="T48" fmla="*/ 49 w 61"/>
                <a:gd name="T49" fmla="*/ 194 h 1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957">
                  <a:moveTo>
                    <a:pt x="0" y="194"/>
                  </a:moveTo>
                  <a:lnTo>
                    <a:pt x="13" y="194"/>
                  </a:lnTo>
                  <a:lnTo>
                    <a:pt x="13" y="1957"/>
                  </a:lnTo>
                  <a:lnTo>
                    <a:pt x="0" y="1957"/>
                  </a:lnTo>
                  <a:lnTo>
                    <a:pt x="0" y="194"/>
                  </a:lnTo>
                  <a:close/>
                  <a:moveTo>
                    <a:pt x="13" y="97"/>
                  </a:moveTo>
                  <a:lnTo>
                    <a:pt x="25" y="97"/>
                  </a:lnTo>
                  <a:lnTo>
                    <a:pt x="25" y="1957"/>
                  </a:lnTo>
                  <a:lnTo>
                    <a:pt x="13" y="1957"/>
                  </a:lnTo>
                  <a:lnTo>
                    <a:pt x="13" y="97"/>
                  </a:lnTo>
                  <a:close/>
                  <a:moveTo>
                    <a:pt x="25" y="0"/>
                  </a:moveTo>
                  <a:lnTo>
                    <a:pt x="37" y="0"/>
                  </a:lnTo>
                  <a:lnTo>
                    <a:pt x="37" y="1957"/>
                  </a:lnTo>
                  <a:lnTo>
                    <a:pt x="25" y="1957"/>
                  </a:lnTo>
                  <a:lnTo>
                    <a:pt x="25" y="0"/>
                  </a:lnTo>
                  <a:close/>
                  <a:moveTo>
                    <a:pt x="37" y="170"/>
                  </a:moveTo>
                  <a:lnTo>
                    <a:pt x="49" y="170"/>
                  </a:lnTo>
                  <a:lnTo>
                    <a:pt x="49" y="1957"/>
                  </a:lnTo>
                  <a:lnTo>
                    <a:pt x="37" y="1957"/>
                  </a:lnTo>
                  <a:lnTo>
                    <a:pt x="37" y="170"/>
                  </a:lnTo>
                  <a:close/>
                  <a:moveTo>
                    <a:pt x="49" y="194"/>
                  </a:moveTo>
                  <a:lnTo>
                    <a:pt x="61" y="194"/>
                  </a:lnTo>
                  <a:lnTo>
                    <a:pt x="61" y="1957"/>
                  </a:lnTo>
                  <a:lnTo>
                    <a:pt x="49" y="1957"/>
                  </a:lnTo>
                  <a:lnTo>
                    <a:pt x="49" y="194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Freeform 43"/>
            <p:cNvSpPr>
              <a:spLocks noEditPoints="1"/>
            </p:cNvSpPr>
            <p:nvPr/>
          </p:nvSpPr>
          <p:spPr bwMode="auto">
            <a:xfrm>
              <a:off x="4070605" y="3635953"/>
              <a:ext cx="103771" cy="2520536"/>
            </a:xfrm>
            <a:custGeom>
              <a:avLst/>
              <a:gdLst>
                <a:gd name="T0" fmla="*/ 0 w 61"/>
                <a:gd name="T1" fmla="*/ 73 h 1787"/>
                <a:gd name="T2" fmla="*/ 12 w 61"/>
                <a:gd name="T3" fmla="*/ 73 h 1787"/>
                <a:gd name="T4" fmla="*/ 12 w 61"/>
                <a:gd name="T5" fmla="*/ 1787 h 1787"/>
                <a:gd name="T6" fmla="*/ 0 w 61"/>
                <a:gd name="T7" fmla="*/ 1787 h 1787"/>
                <a:gd name="T8" fmla="*/ 0 w 61"/>
                <a:gd name="T9" fmla="*/ 73 h 1787"/>
                <a:gd name="T10" fmla="*/ 12 w 61"/>
                <a:gd name="T11" fmla="*/ 49 h 1787"/>
                <a:gd name="T12" fmla="*/ 24 w 61"/>
                <a:gd name="T13" fmla="*/ 49 h 1787"/>
                <a:gd name="T14" fmla="*/ 24 w 61"/>
                <a:gd name="T15" fmla="*/ 1787 h 1787"/>
                <a:gd name="T16" fmla="*/ 12 w 61"/>
                <a:gd name="T17" fmla="*/ 1787 h 1787"/>
                <a:gd name="T18" fmla="*/ 12 w 61"/>
                <a:gd name="T19" fmla="*/ 49 h 1787"/>
                <a:gd name="T20" fmla="*/ 24 w 61"/>
                <a:gd name="T21" fmla="*/ 24 h 1787"/>
                <a:gd name="T22" fmla="*/ 37 w 61"/>
                <a:gd name="T23" fmla="*/ 24 h 1787"/>
                <a:gd name="T24" fmla="*/ 37 w 61"/>
                <a:gd name="T25" fmla="*/ 1787 h 1787"/>
                <a:gd name="T26" fmla="*/ 24 w 61"/>
                <a:gd name="T27" fmla="*/ 1787 h 1787"/>
                <a:gd name="T28" fmla="*/ 24 w 61"/>
                <a:gd name="T29" fmla="*/ 24 h 1787"/>
                <a:gd name="T30" fmla="*/ 37 w 61"/>
                <a:gd name="T31" fmla="*/ 0 h 1787"/>
                <a:gd name="T32" fmla="*/ 49 w 61"/>
                <a:gd name="T33" fmla="*/ 0 h 1787"/>
                <a:gd name="T34" fmla="*/ 49 w 61"/>
                <a:gd name="T35" fmla="*/ 1787 h 1787"/>
                <a:gd name="T36" fmla="*/ 37 w 61"/>
                <a:gd name="T37" fmla="*/ 1787 h 1787"/>
                <a:gd name="T38" fmla="*/ 37 w 61"/>
                <a:gd name="T39" fmla="*/ 0 h 1787"/>
                <a:gd name="T40" fmla="*/ 49 w 61"/>
                <a:gd name="T41" fmla="*/ 49 h 1787"/>
                <a:gd name="T42" fmla="*/ 61 w 61"/>
                <a:gd name="T43" fmla="*/ 49 h 1787"/>
                <a:gd name="T44" fmla="*/ 61 w 61"/>
                <a:gd name="T45" fmla="*/ 1787 h 1787"/>
                <a:gd name="T46" fmla="*/ 49 w 61"/>
                <a:gd name="T47" fmla="*/ 1787 h 1787"/>
                <a:gd name="T48" fmla="*/ 49 w 61"/>
                <a:gd name="T49" fmla="*/ 49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787">
                  <a:moveTo>
                    <a:pt x="0" y="73"/>
                  </a:moveTo>
                  <a:lnTo>
                    <a:pt x="12" y="73"/>
                  </a:lnTo>
                  <a:lnTo>
                    <a:pt x="12" y="1787"/>
                  </a:lnTo>
                  <a:lnTo>
                    <a:pt x="0" y="1787"/>
                  </a:lnTo>
                  <a:lnTo>
                    <a:pt x="0" y="73"/>
                  </a:lnTo>
                  <a:close/>
                  <a:moveTo>
                    <a:pt x="12" y="49"/>
                  </a:moveTo>
                  <a:lnTo>
                    <a:pt x="24" y="49"/>
                  </a:lnTo>
                  <a:lnTo>
                    <a:pt x="24" y="1787"/>
                  </a:lnTo>
                  <a:lnTo>
                    <a:pt x="12" y="1787"/>
                  </a:lnTo>
                  <a:lnTo>
                    <a:pt x="12" y="49"/>
                  </a:lnTo>
                  <a:close/>
                  <a:moveTo>
                    <a:pt x="24" y="24"/>
                  </a:moveTo>
                  <a:lnTo>
                    <a:pt x="37" y="24"/>
                  </a:lnTo>
                  <a:lnTo>
                    <a:pt x="37" y="1787"/>
                  </a:lnTo>
                  <a:lnTo>
                    <a:pt x="24" y="1787"/>
                  </a:lnTo>
                  <a:lnTo>
                    <a:pt x="24" y="24"/>
                  </a:lnTo>
                  <a:close/>
                  <a:moveTo>
                    <a:pt x="37" y="0"/>
                  </a:moveTo>
                  <a:lnTo>
                    <a:pt x="49" y="0"/>
                  </a:lnTo>
                  <a:lnTo>
                    <a:pt x="49" y="1787"/>
                  </a:lnTo>
                  <a:lnTo>
                    <a:pt x="37" y="1787"/>
                  </a:lnTo>
                  <a:lnTo>
                    <a:pt x="37" y="0"/>
                  </a:lnTo>
                  <a:close/>
                  <a:moveTo>
                    <a:pt x="49" y="49"/>
                  </a:moveTo>
                  <a:lnTo>
                    <a:pt x="61" y="49"/>
                  </a:lnTo>
                  <a:lnTo>
                    <a:pt x="61" y="1787"/>
                  </a:lnTo>
                  <a:lnTo>
                    <a:pt x="49" y="1787"/>
                  </a:lnTo>
                  <a:lnTo>
                    <a:pt x="49" y="49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Freeform 44"/>
            <p:cNvSpPr>
              <a:spLocks noEditPoints="1"/>
            </p:cNvSpPr>
            <p:nvPr/>
          </p:nvSpPr>
          <p:spPr bwMode="auto">
            <a:xfrm>
              <a:off x="4174375" y="3463875"/>
              <a:ext cx="124185" cy="2692615"/>
            </a:xfrm>
            <a:custGeom>
              <a:avLst/>
              <a:gdLst>
                <a:gd name="T0" fmla="*/ 0 w 73"/>
                <a:gd name="T1" fmla="*/ 25 h 1909"/>
                <a:gd name="T2" fmla="*/ 12 w 73"/>
                <a:gd name="T3" fmla="*/ 25 h 1909"/>
                <a:gd name="T4" fmla="*/ 12 w 73"/>
                <a:gd name="T5" fmla="*/ 1909 h 1909"/>
                <a:gd name="T6" fmla="*/ 0 w 73"/>
                <a:gd name="T7" fmla="*/ 1909 h 1909"/>
                <a:gd name="T8" fmla="*/ 0 w 73"/>
                <a:gd name="T9" fmla="*/ 25 h 1909"/>
                <a:gd name="T10" fmla="*/ 12 w 73"/>
                <a:gd name="T11" fmla="*/ 73 h 1909"/>
                <a:gd name="T12" fmla="*/ 24 w 73"/>
                <a:gd name="T13" fmla="*/ 73 h 1909"/>
                <a:gd name="T14" fmla="*/ 24 w 73"/>
                <a:gd name="T15" fmla="*/ 1909 h 1909"/>
                <a:gd name="T16" fmla="*/ 12 w 73"/>
                <a:gd name="T17" fmla="*/ 1909 h 1909"/>
                <a:gd name="T18" fmla="*/ 12 w 73"/>
                <a:gd name="T19" fmla="*/ 73 h 1909"/>
                <a:gd name="T20" fmla="*/ 24 w 73"/>
                <a:gd name="T21" fmla="*/ 122 h 1909"/>
                <a:gd name="T22" fmla="*/ 49 w 73"/>
                <a:gd name="T23" fmla="*/ 122 h 1909"/>
                <a:gd name="T24" fmla="*/ 49 w 73"/>
                <a:gd name="T25" fmla="*/ 1909 h 1909"/>
                <a:gd name="T26" fmla="*/ 24 w 73"/>
                <a:gd name="T27" fmla="*/ 1909 h 1909"/>
                <a:gd name="T28" fmla="*/ 24 w 73"/>
                <a:gd name="T29" fmla="*/ 122 h 1909"/>
                <a:gd name="T30" fmla="*/ 49 w 73"/>
                <a:gd name="T31" fmla="*/ 244 h 1909"/>
                <a:gd name="T32" fmla="*/ 61 w 73"/>
                <a:gd name="T33" fmla="*/ 244 h 1909"/>
                <a:gd name="T34" fmla="*/ 61 w 73"/>
                <a:gd name="T35" fmla="*/ 1909 h 1909"/>
                <a:gd name="T36" fmla="*/ 49 w 73"/>
                <a:gd name="T37" fmla="*/ 1909 h 1909"/>
                <a:gd name="T38" fmla="*/ 49 w 73"/>
                <a:gd name="T39" fmla="*/ 244 h 1909"/>
                <a:gd name="T40" fmla="*/ 61 w 73"/>
                <a:gd name="T41" fmla="*/ 0 h 1909"/>
                <a:gd name="T42" fmla="*/ 73 w 73"/>
                <a:gd name="T43" fmla="*/ 0 h 1909"/>
                <a:gd name="T44" fmla="*/ 73 w 73"/>
                <a:gd name="T45" fmla="*/ 1909 h 1909"/>
                <a:gd name="T46" fmla="*/ 61 w 73"/>
                <a:gd name="T47" fmla="*/ 1909 h 1909"/>
                <a:gd name="T48" fmla="*/ 61 w 73"/>
                <a:gd name="T49" fmla="*/ 0 h 1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1909">
                  <a:moveTo>
                    <a:pt x="0" y="25"/>
                  </a:moveTo>
                  <a:lnTo>
                    <a:pt x="12" y="25"/>
                  </a:lnTo>
                  <a:lnTo>
                    <a:pt x="12" y="1909"/>
                  </a:lnTo>
                  <a:lnTo>
                    <a:pt x="0" y="1909"/>
                  </a:lnTo>
                  <a:lnTo>
                    <a:pt x="0" y="25"/>
                  </a:lnTo>
                  <a:close/>
                  <a:moveTo>
                    <a:pt x="12" y="73"/>
                  </a:moveTo>
                  <a:lnTo>
                    <a:pt x="24" y="73"/>
                  </a:lnTo>
                  <a:lnTo>
                    <a:pt x="24" y="1909"/>
                  </a:lnTo>
                  <a:lnTo>
                    <a:pt x="12" y="1909"/>
                  </a:lnTo>
                  <a:lnTo>
                    <a:pt x="12" y="73"/>
                  </a:lnTo>
                  <a:close/>
                  <a:moveTo>
                    <a:pt x="24" y="122"/>
                  </a:moveTo>
                  <a:lnTo>
                    <a:pt x="49" y="122"/>
                  </a:lnTo>
                  <a:lnTo>
                    <a:pt x="49" y="1909"/>
                  </a:lnTo>
                  <a:lnTo>
                    <a:pt x="24" y="1909"/>
                  </a:lnTo>
                  <a:lnTo>
                    <a:pt x="24" y="122"/>
                  </a:lnTo>
                  <a:close/>
                  <a:moveTo>
                    <a:pt x="49" y="244"/>
                  </a:moveTo>
                  <a:lnTo>
                    <a:pt x="61" y="244"/>
                  </a:lnTo>
                  <a:lnTo>
                    <a:pt x="61" y="1909"/>
                  </a:lnTo>
                  <a:lnTo>
                    <a:pt x="49" y="1909"/>
                  </a:lnTo>
                  <a:lnTo>
                    <a:pt x="49" y="244"/>
                  </a:lnTo>
                  <a:close/>
                  <a:moveTo>
                    <a:pt x="61" y="0"/>
                  </a:moveTo>
                  <a:lnTo>
                    <a:pt x="73" y="0"/>
                  </a:lnTo>
                  <a:lnTo>
                    <a:pt x="73" y="1909"/>
                  </a:lnTo>
                  <a:lnTo>
                    <a:pt x="61" y="1909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Freeform 45"/>
            <p:cNvSpPr>
              <a:spLocks noEditPoints="1"/>
            </p:cNvSpPr>
            <p:nvPr/>
          </p:nvSpPr>
          <p:spPr bwMode="auto">
            <a:xfrm>
              <a:off x="4298559" y="3532988"/>
              <a:ext cx="103771" cy="2623501"/>
            </a:xfrm>
            <a:custGeom>
              <a:avLst/>
              <a:gdLst>
                <a:gd name="T0" fmla="*/ 0 w 61"/>
                <a:gd name="T1" fmla="*/ 0 h 1860"/>
                <a:gd name="T2" fmla="*/ 12 w 61"/>
                <a:gd name="T3" fmla="*/ 0 h 1860"/>
                <a:gd name="T4" fmla="*/ 12 w 61"/>
                <a:gd name="T5" fmla="*/ 1860 h 1860"/>
                <a:gd name="T6" fmla="*/ 0 w 61"/>
                <a:gd name="T7" fmla="*/ 1860 h 1860"/>
                <a:gd name="T8" fmla="*/ 0 w 61"/>
                <a:gd name="T9" fmla="*/ 0 h 1860"/>
                <a:gd name="T10" fmla="*/ 12 w 61"/>
                <a:gd name="T11" fmla="*/ 195 h 1860"/>
                <a:gd name="T12" fmla="*/ 24 w 61"/>
                <a:gd name="T13" fmla="*/ 195 h 1860"/>
                <a:gd name="T14" fmla="*/ 24 w 61"/>
                <a:gd name="T15" fmla="*/ 1860 h 1860"/>
                <a:gd name="T16" fmla="*/ 12 w 61"/>
                <a:gd name="T17" fmla="*/ 1860 h 1860"/>
                <a:gd name="T18" fmla="*/ 12 w 61"/>
                <a:gd name="T19" fmla="*/ 195 h 1860"/>
                <a:gd name="T20" fmla="*/ 24 w 61"/>
                <a:gd name="T21" fmla="*/ 170 h 1860"/>
                <a:gd name="T22" fmla="*/ 36 w 61"/>
                <a:gd name="T23" fmla="*/ 170 h 1860"/>
                <a:gd name="T24" fmla="*/ 36 w 61"/>
                <a:gd name="T25" fmla="*/ 1860 h 1860"/>
                <a:gd name="T26" fmla="*/ 24 w 61"/>
                <a:gd name="T27" fmla="*/ 1860 h 1860"/>
                <a:gd name="T28" fmla="*/ 24 w 61"/>
                <a:gd name="T29" fmla="*/ 170 h 1860"/>
                <a:gd name="T30" fmla="*/ 36 w 61"/>
                <a:gd name="T31" fmla="*/ 219 h 1860"/>
                <a:gd name="T32" fmla="*/ 49 w 61"/>
                <a:gd name="T33" fmla="*/ 219 h 1860"/>
                <a:gd name="T34" fmla="*/ 49 w 61"/>
                <a:gd name="T35" fmla="*/ 1860 h 1860"/>
                <a:gd name="T36" fmla="*/ 36 w 61"/>
                <a:gd name="T37" fmla="*/ 1860 h 1860"/>
                <a:gd name="T38" fmla="*/ 36 w 61"/>
                <a:gd name="T39" fmla="*/ 219 h 1860"/>
                <a:gd name="T40" fmla="*/ 49 w 61"/>
                <a:gd name="T41" fmla="*/ 267 h 1860"/>
                <a:gd name="T42" fmla="*/ 61 w 61"/>
                <a:gd name="T43" fmla="*/ 267 h 1860"/>
                <a:gd name="T44" fmla="*/ 61 w 61"/>
                <a:gd name="T45" fmla="*/ 1860 h 1860"/>
                <a:gd name="T46" fmla="*/ 49 w 61"/>
                <a:gd name="T47" fmla="*/ 1860 h 1860"/>
                <a:gd name="T48" fmla="*/ 49 w 61"/>
                <a:gd name="T49" fmla="*/ 267 h 1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860">
                  <a:moveTo>
                    <a:pt x="0" y="0"/>
                  </a:moveTo>
                  <a:lnTo>
                    <a:pt x="12" y="0"/>
                  </a:lnTo>
                  <a:lnTo>
                    <a:pt x="12" y="1860"/>
                  </a:lnTo>
                  <a:lnTo>
                    <a:pt x="0" y="1860"/>
                  </a:lnTo>
                  <a:lnTo>
                    <a:pt x="0" y="0"/>
                  </a:lnTo>
                  <a:close/>
                  <a:moveTo>
                    <a:pt x="12" y="195"/>
                  </a:moveTo>
                  <a:lnTo>
                    <a:pt x="24" y="195"/>
                  </a:lnTo>
                  <a:lnTo>
                    <a:pt x="24" y="1860"/>
                  </a:lnTo>
                  <a:lnTo>
                    <a:pt x="12" y="1860"/>
                  </a:lnTo>
                  <a:lnTo>
                    <a:pt x="12" y="195"/>
                  </a:lnTo>
                  <a:close/>
                  <a:moveTo>
                    <a:pt x="24" y="170"/>
                  </a:moveTo>
                  <a:lnTo>
                    <a:pt x="36" y="170"/>
                  </a:lnTo>
                  <a:lnTo>
                    <a:pt x="36" y="1860"/>
                  </a:lnTo>
                  <a:lnTo>
                    <a:pt x="24" y="1860"/>
                  </a:lnTo>
                  <a:lnTo>
                    <a:pt x="24" y="170"/>
                  </a:lnTo>
                  <a:close/>
                  <a:moveTo>
                    <a:pt x="36" y="219"/>
                  </a:moveTo>
                  <a:lnTo>
                    <a:pt x="49" y="219"/>
                  </a:lnTo>
                  <a:lnTo>
                    <a:pt x="49" y="1860"/>
                  </a:lnTo>
                  <a:lnTo>
                    <a:pt x="36" y="1860"/>
                  </a:lnTo>
                  <a:lnTo>
                    <a:pt x="36" y="219"/>
                  </a:lnTo>
                  <a:close/>
                  <a:moveTo>
                    <a:pt x="49" y="267"/>
                  </a:moveTo>
                  <a:lnTo>
                    <a:pt x="61" y="267"/>
                  </a:lnTo>
                  <a:lnTo>
                    <a:pt x="61" y="1860"/>
                  </a:lnTo>
                  <a:lnTo>
                    <a:pt x="49" y="1860"/>
                  </a:lnTo>
                  <a:lnTo>
                    <a:pt x="49" y="267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Freeform 46"/>
            <p:cNvSpPr>
              <a:spLocks noEditPoints="1"/>
            </p:cNvSpPr>
            <p:nvPr/>
          </p:nvSpPr>
          <p:spPr bwMode="auto">
            <a:xfrm>
              <a:off x="4402329" y="3430023"/>
              <a:ext cx="102069" cy="2726466"/>
            </a:xfrm>
            <a:custGeom>
              <a:avLst/>
              <a:gdLst>
                <a:gd name="T0" fmla="*/ 0 w 60"/>
                <a:gd name="T1" fmla="*/ 122 h 1933"/>
                <a:gd name="T2" fmla="*/ 12 w 60"/>
                <a:gd name="T3" fmla="*/ 122 h 1933"/>
                <a:gd name="T4" fmla="*/ 12 w 60"/>
                <a:gd name="T5" fmla="*/ 1933 h 1933"/>
                <a:gd name="T6" fmla="*/ 0 w 60"/>
                <a:gd name="T7" fmla="*/ 1933 h 1933"/>
                <a:gd name="T8" fmla="*/ 0 w 60"/>
                <a:gd name="T9" fmla="*/ 122 h 1933"/>
                <a:gd name="T10" fmla="*/ 12 w 60"/>
                <a:gd name="T11" fmla="*/ 365 h 1933"/>
                <a:gd name="T12" fmla="*/ 24 w 60"/>
                <a:gd name="T13" fmla="*/ 365 h 1933"/>
                <a:gd name="T14" fmla="*/ 24 w 60"/>
                <a:gd name="T15" fmla="*/ 1933 h 1933"/>
                <a:gd name="T16" fmla="*/ 12 w 60"/>
                <a:gd name="T17" fmla="*/ 1933 h 1933"/>
                <a:gd name="T18" fmla="*/ 12 w 60"/>
                <a:gd name="T19" fmla="*/ 365 h 1933"/>
                <a:gd name="T20" fmla="*/ 24 w 60"/>
                <a:gd name="T21" fmla="*/ 243 h 1933"/>
                <a:gd name="T22" fmla="*/ 36 w 60"/>
                <a:gd name="T23" fmla="*/ 243 h 1933"/>
                <a:gd name="T24" fmla="*/ 36 w 60"/>
                <a:gd name="T25" fmla="*/ 1933 h 1933"/>
                <a:gd name="T26" fmla="*/ 24 w 60"/>
                <a:gd name="T27" fmla="*/ 1933 h 1933"/>
                <a:gd name="T28" fmla="*/ 24 w 60"/>
                <a:gd name="T29" fmla="*/ 243 h 1933"/>
                <a:gd name="T30" fmla="*/ 36 w 60"/>
                <a:gd name="T31" fmla="*/ 122 h 1933"/>
                <a:gd name="T32" fmla="*/ 48 w 60"/>
                <a:gd name="T33" fmla="*/ 122 h 1933"/>
                <a:gd name="T34" fmla="*/ 48 w 60"/>
                <a:gd name="T35" fmla="*/ 1933 h 1933"/>
                <a:gd name="T36" fmla="*/ 36 w 60"/>
                <a:gd name="T37" fmla="*/ 1933 h 1933"/>
                <a:gd name="T38" fmla="*/ 36 w 60"/>
                <a:gd name="T39" fmla="*/ 122 h 1933"/>
                <a:gd name="T40" fmla="*/ 48 w 60"/>
                <a:gd name="T41" fmla="*/ 0 h 1933"/>
                <a:gd name="T42" fmla="*/ 60 w 60"/>
                <a:gd name="T43" fmla="*/ 0 h 1933"/>
                <a:gd name="T44" fmla="*/ 60 w 60"/>
                <a:gd name="T45" fmla="*/ 1933 h 1933"/>
                <a:gd name="T46" fmla="*/ 48 w 60"/>
                <a:gd name="T47" fmla="*/ 1933 h 1933"/>
                <a:gd name="T48" fmla="*/ 48 w 60"/>
                <a:gd name="T49" fmla="*/ 0 h 1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1933">
                  <a:moveTo>
                    <a:pt x="0" y="122"/>
                  </a:moveTo>
                  <a:lnTo>
                    <a:pt x="12" y="122"/>
                  </a:lnTo>
                  <a:lnTo>
                    <a:pt x="12" y="1933"/>
                  </a:lnTo>
                  <a:lnTo>
                    <a:pt x="0" y="1933"/>
                  </a:lnTo>
                  <a:lnTo>
                    <a:pt x="0" y="122"/>
                  </a:lnTo>
                  <a:close/>
                  <a:moveTo>
                    <a:pt x="12" y="365"/>
                  </a:moveTo>
                  <a:lnTo>
                    <a:pt x="24" y="365"/>
                  </a:lnTo>
                  <a:lnTo>
                    <a:pt x="24" y="1933"/>
                  </a:lnTo>
                  <a:lnTo>
                    <a:pt x="12" y="1933"/>
                  </a:lnTo>
                  <a:lnTo>
                    <a:pt x="12" y="365"/>
                  </a:lnTo>
                  <a:close/>
                  <a:moveTo>
                    <a:pt x="24" y="243"/>
                  </a:moveTo>
                  <a:lnTo>
                    <a:pt x="36" y="243"/>
                  </a:lnTo>
                  <a:lnTo>
                    <a:pt x="36" y="1933"/>
                  </a:lnTo>
                  <a:lnTo>
                    <a:pt x="24" y="1933"/>
                  </a:lnTo>
                  <a:lnTo>
                    <a:pt x="24" y="243"/>
                  </a:lnTo>
                  <a:close/>
                  <a:moveTo>
                    <a:pt x="36" y="122"/>
                  </a:moveTo>
                  <a:lnTo>
                    <a:pt x="48" y="122"/>
                  </a:lnTo>
                  <a:lnTo>
                    <a:pt x="48" y="1933"/>
                  </a:lnTo>
                  <a:lnTo>
                    <a:pt x="36" y="1933"/>
                  </a:lnTo>
                  <a:lnTo>
                    <a:pt x="36" y="122"/>
                  </a:lnTo>
                  <a:close/>
                  <a:moveTo>
                    <a:pt x="48" y="0"/>
                  </a:moveTo>
                  <a:lnTo>
                    <a:pt x="60" y="0"/>
                  </a:lnTo>
                  <a:lnTo>
                    <a:pt x="60" y="1933"/>
                  </a:lnTo>
                  <a:lnTo>
                    <a:pt x="48" y="1933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Freeform 47"/>
            <p:cNvSpPr>
              <a:spLocks noEditPoints="1"/>
            </p:cNvSpPr>
            <p:nvPr/>
          </p:nvSpPr>
          <p:spPr bwMode="auto">
            <a:xfrm>
              <a:off x="4504398" y="3360909"/>
              <a:ext cx="103771" cy="2795580"/>
            </a:xfrm>
            <a:custGeom>
              <a:avLst/>
              <a:gdLst>
                <a:gd name="T0" fmla="*/ 0 w 61"/>
                <a:gd name="T1" fmla="*/ 122 h 1982"/>
                <a:gd name="T2" fmla="*/ 13 w 61"/>
                <a:gd name="T3" fmla="*/ 122 h 1982"/>
                <a:gd name="T4" fmla="*/ 13 w 61"/>
                <a:gd name="T5" fmla="*/ 1982 h 1982"/>
                <a:gd name="T6" fmla="*/ 0 w 61"/>
                <a:gd name="T7" fmla="*/ 1982 h 1982"/>
                <a:gd name="T8" fmla="*/ 0 w 61"/>
                <a:gd name="T9" fmla="*/ 122 h 1982"/>
                <a:gd name="T10" fmla="*/ 13 w 61"/>
                <a:gd name="T11" fmla="*/ 0 h 1982"/>
                <a:gd name="T12" fmla="*/ 25 w 61"/>
                <a:gd name="T13" fmla="*/ 0 h 1982"/>
                <a:gd name="T14" fmla="*/ 25 w 61"/>
                <a:gd name="T15" fmla="*/ 1982 h 1982"/>
                <a:gd name="T16" fmla="*/ 13 w 61"/>
                <a:gd name="T17" fmla="*/ 1982 h 1982"/>
                <a:gd name="T18" fmla="*/ 13 w 61"/>
                <a:gd name="T19" fmla="*/ 0 h 1982"/>
                <a:gd name="T20" fmla="*/ 25 w 61"/>
                <a:gd name="T21" fmla="*/ 73 h 1982"/>
                <a:gd name="T22" fmla="*/ 37 w 61"/>
                <a:gd name="T23" fmla="*/ 73 h 1982"/>
                <a:gd name="T24" fmla="*/ 37 w 61"/>
                <a:gd name="T25" fmla="*/ 1982 h 1982"/>
                <a:gd name="T26" fmla="*/ 25 w 61"/>
                <a:gd name="T27" fmla="*/ 1982 h 1982"/>
                <a:gd name="T28" fmla="*/ 25 w 61"/>
                <a:gd name="T29" fmla="*/ 73 h 1982"/>
                <a:gd name="T30" fmla="*/ 37 w 61"/>
                <a:gd name="T31" fmla="*/ 49 h 1982"/>
                <a:gd name="T32" fmla="*/ 49 w 61"/>
                <a:gd name="T33" fmla="*/ 49 h 1982"/>
                <a:gd name="T34" fmla="*/ 49 w 61"/>
                <a:gd name="T35" fmla="*/ 1982 h 1982"/>
                <a:gd name="T36" fmla="*/ 37 w 61"/>
                <a:gd name="T37" fmla="*/ 1982 h 1982"/>
                <a:gd name="T38" fmla="*/ 37 w 61"/>
                <a:gd name="T39" fmla="*/ 49 h 1982"/>
                <a:gd name="T40" fmla="*/ 49 w 61"/>
                <a:gd name="T41" fmla="*/ 73 h 1982"/>
                <a:gd name="T42" fmla="*/ 61 w 61"/>
                <a:gd name="T43" fmla="*/ 73 h 1982"/>
                <a:gd name="T44" fmla="*/ 61 w 61"/>
                <a:gd name="T45" fmla="*/ 1982 h 1982"/>
                <a:gd name="T46" fmla="*/ 49 w 61"/>
                <a:gd name="T47" fmla="*/ 1982 h 1982"/>
                <a:gd name="T48" fmla="*/ 49 w 61"/>
                <a:gd name="T49" fmla="*/ 73 h 1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982">
                  <a:moveTo>
                    <a:pt x="0" y="122"/>
                  </a:moveTo>
                  <a:lnTo>
                    <a:pt x="13" y="122"/>
                  </a:lnTo>
                  <a:lnTo>
                    <a:pt x="13" y="1982"/>
                  </a:lnTo>
                  <a:lnTo>
                    <a:pt x="0" y="1982"/>
                  </a:lnTo>
                  <a:lnTo>
                    <a:pt x="0" y="122"/>
                  </a:lnTo>
                  <a:close/>
                  <a:moveTo>
                    <a:pt x="13" y="0"/>
                  </a:moveTo>
                  <a:lnTo>
                    <a:pt x="25" y="0"/>
                  </a:lnTo>
                  <a:lnTo>
                    <a:pt x="25" y="1982"/>
                  </a:lnTo>
                  <a:lnTo>
                    <a:pt x="13" y="1982"/>
                  </a:lnTo>
                  <a:lnTo>
                    <a:pt x="13" y="0"/>
                  </a:lnTo>
                  <a:close/>
                  <a:moveTo>
                    <a:pt x="25" y="73"/>
                  </a:moveTo>
                  <a:lnTo>
                    <a:pt x="37" y="73"/>
                  </a:lnTo>
                  <a:lnTo>
                    <a:pt x="37" y="1982"/>
                  </a:lnTo>
                  <a:lnTo>
                    <a:pt x="25" y="1982"/>
                  </a:lnTo>
                  <a:lnTo>
                    <a:pt x="25" y="73"/>
                  </a:lnTo>
                  <a:close/>
                  <a:moveTo>
                    <a:pt x="37" y="49"/>
                  </a:moveTo>
                  <a:lnTo>
                    <a:pt x="49" y="49"/>
                  </a:lnTo>
                  <a:lnTo>
                    <a:pt x="49" y="1982"/>
                  </a:lnTo>
                  <a:lnTo>
                    <a:pt x="37" y="1982"/>
                  </a:lnTo>
                  <a:lnTo>
                    <a:pt x="37" y="49"/>
                  </a:lnTo>
                  <a:close/>
                  <a:moveTo>
                    <a:pt x="49" y="73"/>
                  </a:moveTo>
                  <a:lnTo>
                    <a:pt x="61" y="73"/>
                  </a:lnTo>
                  <a:lnTo>
                    <a:pt x="61" y="1982"/>
                  </a:lnTo>
                  <a:lnTo>
                    <a:pt x="49" y="1982"/>
                  </a:lnTo>
                  <a:lnTo>
                    <a:pt x="49" y="73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" name="Freeform 48"/>
            <p:cNvSpPr>
              <a:spLocks noEditPoints="1"/>
            </p:cNvSpPr>
            <p:nvPr/>
          </p:nvSpPr>
          <p:spPr bwMode="auto">
            <a:xfrm>
              <a:off x="4608168" y="3430023"/>
              <a:ext cx="103771" cy="2726466"/>
            </a:xfrm>
            <a:custGeom>
              <a:avLst/>
              <a:gdLst>
                <a:gd name="T0" fmla="*/ 0 w 61"/>
                <a:gd name="T1" fmla="*/ 0 h 1933"/>
                <a:gd name="T2" fmla="*/ 12 w 61"/>
                <a:gd name="T3" fmla="*/ 0 h 1933"/>
                <a:gd name="T4" fmla="*/ 12 w 61"/>
                <a:gd name="T5" fmla="*/ 1933 h 1933"/>
                <a:gd name="T6" fmla="*/ 0 w 61"/>
                <a:gd name="T7" fmla="*/ 1933 h 1933"/>
                <a:gd name="T8" fmla="*/ 0 w 61"/>
                <a:gd name="T9" fmla="*/ 0 h 1933"/>
                <a:gd name="T10" fmla="*/ 12 w 61"/>
                <a:gd name="T11" fmla="*/ 49 h 1933"/>
                <a:gd name="T12" fmla="*/ 25 w 61"/>
                <a:gd name="T13" fmla="*/ 49 h 1933"/>
                <a:gd name="T14" fmla="*/ 25 w 61"/>
                <a:gd name="T15" fmla="*/ 1933 h 1933"/>
                <a:gd name="T16" fmla="*/ 12 w 61"/>
                <a:gd name="T17" fmla="*/ 1933 h 1933"/>
                <a:gd name="T18" fmla="*/ 12 w 61"/>
                <a:gd name="T19" fmla="*/ 49 h 1933"/>
                <a:gd name="T20" fmla="*/ 25 w 61"/>
                <a:gd name="T21" fmla="*/ 24 h 1933"/>
                <a:gd name="T22" fmla="*/ 37 w 61"/>
                <a:gd name="T23" fmla="*/ 24 h 1933"/>
                <a:gd name="T24" fmla="*/ 37 w 61"/>
                <a:gd name="T25" fmla="*/ 1933 h 1933"/>
                <a:gd name="T26" fmla="*/ 25 w 61"/>
                <a:gd name="T27" fmla="*/ 1933 h 1933"/>
                <a:gd name="T28" fmla="*/ 25 w 61"/>
                <a:gd name="T29" fmla="*/ 24 h 1933"/>
                <a:gd name="T30" fmla="*/ 37 w 61"/>
                <a:gd name="T31" fmla="*/ 122 h 1933"/>
                <a:gd name="T32" fmla="*/ 49 w 61"/>
                <a:gd name="T33" fmla="*/ 122 h 1933"/>
                <a:gd name="T34" fmla="*/ 49 w 61"/>
                <a:gd name="T35" fmla="*/ 1933 h 1933"/>
                <a:gd name="T36" fmla="*/ 37 w 61"/>
                <a:gd name="T37" fmla="*/ 1933 h 1933"/>
                <a:gd name="T38" fmla="*/ 37 w 61"/>
                <a:gd name="T39" fmla="*/ 122 h 1933"/>
                <a:gd name="T40" fmla="*/ 49 w 61"/>
                <a:gd name="T41" fmla="*/ 268 h 1933"/>
                <a:gd name="T42" fmla="*/ 61 w 61"/>
                <a:gd name="T43" fmla="*/ 268 h 1933"/>
                <a:gd name="T44" fmla="*/ 61 w 61"/>
                <a:gd name="T45" fmla="*/ 1933 h 1933"/>
                <a:gd name="T46" fmla="*/ 49 w 61"/>
                <a:gd name="T47" fmla="*/ 1933 h 1933"/>
                <a:gd name="T48" fmla="*/ 49 w 61"/>
                <a:gd name="T49" fmla="*/ 268 h 1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933">
                  <a:moveTo>
                    <a:pt x="0" y="0"/>
                  </a:moveTo>
                  <a:lnTo>
                    <a:pt x="12" y="0"/>
                  </a:lnTo>
                  <a:lnTo>
                    <a:pt x="12" y="1933"/>
                  </a:lnTo>
                  <a:lnTo>
                    <a:pt x="0" y="1933"/>
                  </a:lnTo>
                  <a:lnTo>
                    <a:pt x="0" y="0"/>
                  </a:lnTo>
                  <a:close/>
                  <a:moveTo>
                    <a:pt x="12" y="49"/>
                  </a:moveTo>
                  <a:lnTo>
                    <a:pt x="25" y="49"/>
                  </a:lnTo>
                  <a:lnTo>
                    <a:pt x="25" y="1933"/>
                  </a:lnTo>
                  <a:lnTo>
                    <a:pt x="12" y="1933"/>
                  </a:lnTo>
                  <a:lnTo>
                    <a:pt x="12" y="49"/>
                  </a:lnTo>
                  <a:close/>
                  <a:moveTo>
                    <a:pt x="25" y="24"/>
                  </a:moveTo>
                  <a:lnTo>
                    <a:pt x="37" y="24"/>
                  </a:lnTo>
                  <a:lnTo>
                    <a:pt x="37" y="1933"/>
                  </a:lnTo>
                  <a:lnTo>
                    <a:pt x="25" y="1933"/>
                  </a:lnTo>
                  <a:lnTo>
                    <a:pt x="25" y="24"/>
                  </a:lnTo>
                  <a:close/>
                  <a:moveTo>
                    <a:pt x="37" y="122"/>
                  </a:moveTo>
                  <a:lnTo>
                    <a:pt x="49" y="122"/>
                  </a:lnTo>
                  <a:lnTo>
                    <a:pt x="49" y="1933"/>
                  </a:lnTo>
                  <a:lnTo>
                    <a:pt x="37" y="1933"/>
                  </a:lnTo>
                  <a:lnTo>
                    <a:pt x="37" y="122"/>
                  </a:lnTo>
                  <a:close/>
                  <a:moveTo>
                    <a:pt x="49" y="268"/>
                  </a:moveTo>
                  <a:lnTo>
                    <a:pt x="61" y="268"/>
                  </a:lnTo>
                  <a:lnTo>
                    <a:pt x="61" y="1933"/>
                  </a:lnTo>
                  <a:lnTo>
                    <a:pt x="49" y="1933"/>
                  </a:lnTo>
                  <a:lnTo>
                    <a:pt x="49" y="268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Freeform 49"/>
            <p:cNvSpPr>
              <a:spLocks noEditPoints="1"/>
            </p:cNvSpPr>
            <p:nvPr/>
          </p:nvSpPr>
          <p:spPr bwMode="auto">
            <a:xfrm>
              <a:off x="4711939" y="3705067"/>
              <a:ext cx="103771" cy="2451422"/>
            </a:xfrm>
            <a:custGeom>
              <a:avLst/>
              <a:gdLst>
                <a:gd name="T0" fmla="*/ 0 w 61"/>
                <a:gd name="T1" fmla="*/ 24 h 1738"/>
                <a:gd name="T2" fmla="*/ 12 w 61"/>
                <a:gd name="T3" fmla="*/ 24 h 1738"/>
                <a:gd name="T4" fmla="*/ 12 w 61"/>
                <a:gd name="T5" fmla="*/ 1738 h 1738"/>
                <a:gd name="T6" fmla="*/ 0 w 61"/>
                <a:gd name="T7" fmla="*/ 1738 h 1738"/>
                <a:gd name="T8" fmla="*/ 0 w 61"/>
                <a:gd name="T9" fmla="*/ 24 h 1738"/>
                <a:gd name="T10" fmla="*/ 12 w 61"/>
                <a:gd name="T11" fmla="*/ 231 h 1738"/>
                <a:gd name="T12" fmla="*/ 24 w 61"/>
                <a:gd name="T13" fmla="*/ 231 h 1738"/>
                <a:gd name="T14" fmla="*/ 24 w 61"/>
                <a:gd name="T15" fmla="*/ 1738 h 1738"/>
                <a:gd name="T16" fmla="*/ 12 w 61"/>
                <a:gd name="T17" fmla="*/ 1738 h 1738"/>
                <a:gd name="T18" fmla="*/ 12 w 61"/>
                <a:gd name="T19" fmla="*/ 231 h 1738"/>
                <a:gd name="T20" fmla="*/ 24 w 61"/>
                <a:gd name="T21" fmla="*/ 145 h 1738"/>
                <a:gd name="T22" fmla="*/ 37 w 61"/>
                <a:gd name="T23" fmla="*/ 145 h 1738"/>
                <a:gd name="T24" fmla="*/ 37 w 61"/>
                <a:gd name="T25" fmla="*/ 1738 h 1738"/>
                <a:gd name="T26" fmla="*/ 24 w 61"/>
                <a:gd name="T27" fmla="*/ 1738 h 1738"/>
                <a:gd name="T28" fmla="*/ 24 w 61"/>
                <a:gd name="T29" fmla="*/ 145 h 1738"/>
                <a:gd name="T30" fmla="*/ 37 w 61"/>
                <a:gd name="T31" fmla="*/ 24 h 1738"/>
                <a:gd name="T32" fmla="*/ 49 w 61"/>
                <a:gd name="T33" fmla="*/ 24 h 1738"/>
                <a:gd name="T34" fmla="*/ 49 w 61"/>
                <a:gd name="T35" fmla="*/ 1738 h 1738"/>
                <a:gd name="T36" fmla="*/ 37 w 61"/>
                <a:gd name="T37" fmla="*/ 1738 h 1738"/>
                <a:gd name="T38" fmla="*/ 37 w 61"/>
                <a:gd name="T39" fmla="*/ 24 h 1738"/>
                <a:gd name="T40" fmla="*/ 49 w 61"/>
                <a:gd name="T41" fmla="*/ 0 h 1738"/>
                <a:gd name="T42" fmla="*/ 61 w 61"/>
                <a:gd name="T43" fmla="*/ 0 h 1738"/>
                <a:gd name="T44" fmla="*/ 61 w 61"/>
                <a:gd name="T45" fmla="*/ 1738 h 1738"/>
                <a:gd name="T46" fmla="*/ 49 w 61"/>
                <a:gd name="T47" fmla="*/ 1738 h 1738"/>
                <a:gd name="T48" fmla="*/ 49 w 61"/>
                <a:gd name="T49" fmla="*/ 0 h 1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738">
                  <a:moveTo>
                    <a:pt x="0" y="24"/>
                  </a:moveTo>
                  <a:lnTo>
                    <a:pt x="12" y="24"/>
                  </a:lnTo>
                  <a:lnTo>
                    <a:pt x="12" y="1738"/>
                  </a:lnTo>
                  <a:lnTo>
                    <a:pt x="0" y="1738"/>
                  </a:lnTo>
                  <a:lnTo>
                    <a:pt x="0" y="24"/>
                  </a:lnTo>
                  <a:close/>
                  <a:moveTo>
                    <a:pt x="12" y="231"/>
                  </a:moveTo>
                  <a:lnTo>
                    <a:pt x="24" y="231"/>
                  </a:lnTo>
                  <a:lnTo>
                    <a:pt x="24" y="1738"/>
                  </a:lnTo>
                  <a:lnTo>
                    <a:pt x="12" y="1738"/>
                  </a:lnTo>
                  <a:lnTo>
                    <a:pt x="12" y="231"/>
                  </a:lnTo>
                  <a:close/>
                  <a:moveTo>
                    <a:pt x="24" y="145"/>
                  </a:moveTo>
                  <a:lnTo>
                    <a:pt x="37" y="145"/>
                  </a:lnTo>
                  <a:lnTo>
                    <a:pt x="37" y="1738"/>
                  </a:lnTo>
                  <a:lnTo>
                    <a:pt x="24" y="1738"/>
                  </a:lnTo>
                  <a:lnTo>
                    <a:pt x="24" y="145"/>
                  </a:lnTo>
                  <a:close/>
                  <a:moveTo>
                    <a:pt x="37" y="24"/>
                  </a:moveTo>
                  <a:lnTo>
                    <a:pt x="49" y="24"/>
                  </a:lnTo>
                  <a:lnTo>
                    <a:pt x="49" y="1738"/>
                  </a:lnTo>
                  <a:lnTo>
                    <a:pt x="37" y="1738"/>
                  </a:lnTo>
                  <a:lnTo>
                    <a:pt x="37" y="24"/>
                  </a:lnTo>
                  <a:close/>
                  <a:moveTo>
                    <a:pt x="49" y="0"/>
                  </a:moveTo>
                  <a:lnTo>
                    <a:pt x="61" y="0"/>
                  </a:lnTo>
                  <a:lnTo>
                    <a:pt x="61" y="1738"/>
                  </a:lnTo>
                  <a:lnTo>
                    <a:pt x="49" y="173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" name="Freeform 50"/>
            <p:cNvSpPr>
              <a:spLocks noEditPoints="1"/>
            </p:cNvSpPr>
            <p:nvPr/>
          </p:nvSpPr>
          <p:spPr bwMode="auto">
            <a:xfrm>
              <a:off x="4815708" y="3499136"/>
              <a:ext cx="144598" cy="2657353"/>
            </a:xfrm>
            <a:custGeom>
              <a:avLst/>
              <a:gdLst>
                <a:gd name="T0" fmla="*/ 0 w 85"/>
                <a:gd name="T1" fmla="*/ 0 h 1884"/>
                <a:gd name="T2" fmla="*/ 12 w 85"/>
                <a:gd name="T3" fmla="*/ 0 h 1884"/>
                <a:gd name="T4" fmla="*/ 12 w 85"/>
                <a:gd name="T5" fmla="*/ 1884 h 1884"/>
                <a:gd name="T6" fmla="*/ 0 w 85"/>
                <a:gd name="T7" fmla="*/ 1884 h 1884"/>
                <a:gd name="T8" fmla="*/ 0 w 85"/>
                <a:gd name="T9" fmla="*/ 0 h 1884"/>
                <a:gd name="T10" fmla="*/ 12 w 85"/>
                <a:gd name="T11" fmla="*/ 97 h 1884"/>
                <a:gd name="T12" fmla="*/ 24 w 85"/>
                <a:gd name="T13" fmla="*/ 97 h 1884"/>
                <a:gd name="T14" fmla="*/ 24 w 85"/>
                <a:gd name="T15" fmla="*/ 1884 h 1884"/>
                <a:gd name="T16" fmla="*/ 12 w 85"/>
                <a:gd name="T17" fmla="*/ 1884 h 1884"/>
                <a:gd name="T18" fmla="*/ 12 w 85"/>
                <a:gd name="T19" fmla="*/ 97 h 1884"/>
                <a:gd name="T20" fmla="*/ 24 w 85"/>
                <a:gd name="T21" fmla="*/ 73 h 1884"/>
                <a:gd name="T22" fmla="*/ 48 w 85"/>
                <a:gd name="T23" fmla="*/ 73 h 1884"/>
                <a:gd name="T24" fmla="*/ 48 w 85"/>
                <a:gd name="T25" fmla="*/ 1884 h 1884"/>
                <a:gd name="T26" fmla="*/ 24 w 85"/>
                <a:gd name="T27" fmla="*/ 1884 h 1884"/>
                <a:gd name="T28" fmla="*/ 24 w 85"/>
                <a:gd name="T29" fmla="*/ 73 h 1884"/>
                <a:gd name="T30" fmla="*/ 48 w 85"/>
                <a:gd name="T31" fmla="*/ 219 h 1884"/>
                <a:gd name="T32" fmla="*/ 73 w 85"/>
                <a:gd name="T33" fmla="*/ 219 h 1884"/>
                <a:gd name="T34" fmla="*/ 73 w 85"/>
                <a:gd name="T35" fmla="*/ 1884 h 1884"/>
                <a:gd name="T36" fmla="*/ 48 w 85"/>
                <a:gd name="T37" fmla="*/ 1884 h 1884"/>
                <a:gd name="T38" fmla="*/ 48 w 85"/>
                <a:gd name="T39" fmla="*/ 219 h 1884"/>
                <a:gd name="T40" fmla="*/ 73 w 85"/>
                <a:gd name="T41" fmla="*/ 121 h 1884"/>
                <a:gd name="T42" fmla="*/ 85 w 85"/>
                <a:gd name="T43" fmla="*/ 121 h 1884"/>
                <a:gd name="T44" fmla="*/ 85 w 85"/>
                <a:gd name="T45" fmla="*/ 1884 h 1884"/>
                <a:gd name="T46" fmla="*/ 73 w 85"/>
                <a:gd name="T47" fmla="*/ 1884 h 1884"/>
                <a:gd name="T48" fmla="*/ 73 w 85"/>
                <a:gd name="T49" fmla="*/ 121 h 1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5" h="1884">
                  <a:moveTo>
                    <a:pt x="0" y="0"/>
                  </a:moveTo>
                  <a:lnTo>
                    <a:pt x="12" y="0"/>
                  </a:lnTo>
                  <a:lnTo>
                    <a:pt x="12" y="1884"/>
                  </a:lnTo>
                  <a:lnTo>
                    <a:pt x="0" y="1884"/>
                  </a:lnTo>
                  <a:lnTo>
                    <a:pt x="0" y="0"/>
                  </a:lnTo>
                  <a:close/>
                  <a:moveTo>
                    <a:pt x="12" y="97"/>
                  </a:moveTo>
                  <a:lnTo>
                    <a:pt x="24" y="97"/>
                  </a:lnTo>
                  <a:lnTo>
                    <a:pt x="24" y="1884"/>
                  </a:lnTo>
                  <a:lnTo>
                    <a:pt x="12" y="1884"/>
                  </a:lnTo>
                  <a:lnTo>
                    <a:pt x="12" y="97"/>
                  </a:lnTo>
                  <a:close/>
                  <a:moveTo>
                    <a:pt x="24" y="73"/>
                  </a:moveTo>
                  <a:lnTo>
                    <a:pt x="48" y="73"/>
                  </a:lnTo>
                  <a:lnTo>
                    <a:pt x="48" y="1884"/>
                  </a:lnTo>
                  <a:lnTo>
                    <a:pt x="24" y="1884"/>
                  </a:lnTo>
                  <a:lnTo>
                    <a:pt x="24" y="73"/>
                  </a:lnTo>
                  <a:close/>
                  <a:moveTo>
                    <a:pt x="48" y="219"/>
                  </a:moveTo>
                  <a:lnTo>
                    <a:pt x="73" y="219"/>
                  </a:lnTo>
                  <a:lnTo>
                    <a:pt x="73" y="1884"/>
                  </a:lnTo>
                  <a:lnTo>
                    <a:pt x="48" y="1884"/>
                  </a:lnTo>
                  <a:lnTo>
                    <a:pt x="48" y="219"/>
                  </a:lnTo>
                  <a:close/>
                  <a:moveTo>
                    <a:pt x="73" y="121"/>
                  </a:moveTo>
                  <a:lnTo>
                    <a:pt x="85" y="121"/>
                  </a:lnTo>
                  <a:lnTo>
                    <a:pt x="85" y="1884"/>
                  </a:lnTo>
                  <a:lnTo>
                    <a:pt x="73" y="1884"/>
                  </a:lnTo>
                  <a:lnTo>
                    <a:pt x="73" y="121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Freeform 51"/>
            <p:cNvSpPr>
              <a:spLocks noEditPoints="1"/>
            </p:cNvSpPr>
            <p:nvPr/>
          </p:nvSpPr>
          <p:spPr bwMode="auto">
            <a:xfrm>
              <a:off x="4960306" y="3602102"/>
              <a:ext cx="103771" cy="2554388"/>
            </a:xfrm>
            <a:custGeom>
              <a:avLst/>
              <a:gdLst>
                <a:gd name="T0" fmla="*/ 0 w 61"/>
                <a:gd name="T1" fmla="*/ 121 h 1811"/>
                <a:gd name="T2" fmla="*/ 12 w 61"/>
                <a:gd name="T3" fmla="*/ 121 h 1811"/>
                <a:gd name="T4" fmla="*/ 12 w 61"/>
                <a:gd name="T5" fmla="*/ 1811 h 1811"/>
                <a:gd name="T6" fmla="*/ 0 w 61"/>
                <a:gd name="T7" fmla="*/ 1811 h 1811"/>
                <a:gd name="T8" fmla="*/ 0 w 61"/>
                <a:gd name="T9" fmla="*/ 121 h 1811"/>
                <a:gd name="T10" fmla="*/ 12 w 61"/>
                <a:gd name="T11" fmla="*/ 73 h 1811"/>
                <a:gd name="T12" fmla="*/ 24 w 61"/>
                <a:gd name="T13" fmla="*/ 73 h 1811"/>
                <a:gd name="T14" fmla="*/ 24 w 61"/>
                <a:gd name="T15" fmla="*/ 1811 h 1811"/>
                <a:gd name="T16" fmla="*/ 12 w 61"/>
                <a:gd name="T17" fmla="*/ 1811 h 1811"/>
                <a:gd name="T18" fmla="*/ 12 w 61"/>
                <a:gd name="T19" fmla="*/ 73 h 1811"/>
                <a:gd name="T20" fmla="*/ 24 w 61"/>
                <a:gd name="T21" fmla="*/ 291 h 1811"/>
                <a:gd name="T22" fmla="*/ 36 w 61"/>
                <a:gd name="T23" fmla="*/ 291 h 1811"/>
                <a:gd name="T24" fmla="*/ 36 w 61"/>
                <a:gd name="T25" fmla="*/ 1811 h 1811"/>
                <a:gd name="T26" fmla="*/ 24 w 61"/>
                <a:gd name="T27" fmla="*/ 1811 h 1811"/>
                <a:gd name="T28" fmla="*/ 24 w 61"/>
                <a:gd name="T29" fmla="*/ 291 h 1811"/>
                <a:gd name="T30" fmla="*/ 36 w 61"/>
                <a:gd name="T31" fmla="*/ 146 h 1811"/>
                <a:gd name="T32" fmla="*/ 49 w 61"/>
                <a:gd name="T33" fmla="*/ 146 h 1811"/>
                <a:gd name="T34" fmla="*/ 49 w 61"/>
                <a:gd name="T35" fmla="*/ 1811 h 1811"/>
                <a:gd name="T36" fmla="*/ 36 w 61"/>
                <a:gd name="T37" fmla="*/ 1811 h 1811"/>
                <a:gd name="T38" fmla="*/ 36 w 61"/>
                <a:gd name="T39" fmla="*/ 146 h 1811"/>
                <a:gd name="T40" fmla="*/ 49 w 61"/>
                <a:gd name="T41" fmla="*/ 0 h 1811"/>
                <a:gd name="T42" fmla="*/ 61 w 61"/>
                <a:gd name="T43" fmla="*/ 0 h 1811"/>
                <a:gd name="T44" fmla="*/ 61 w 61"/>
                <a:gd name="T45" fmla="*/ 1811 h 1811"/>
                <a:gd name="T46" fmla="*/ 49 w 61"/>
                <a:gd name="T47" fmla="*/ 1811 h 1811"/>
                <a:gd name="T48" fmla="*/ 49 w 61"/>
                <a:gd name="T49" fmla="*/ 0 h 1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811">
                  <a:moveTo>
                    <a:pt x="0" y="121"/>
                  </a:moveTo>
                  <a:lnTo>
                    <a:pt x="12" y="121"/>
                  </a:lnTo>
                  <a:lnTo>
                    <a:pt x="12" y="1811"/>
                  </a:lnTo>
                  <a:lnTo>
                    <a:pt x="0" y="1811"/>
                  </a:lnTo>
                  <a:lnTo>
                    <a:pt x="0" y="121"/>
                  </a:lnTo>
                  <a:close/>
                  <a:moveTo>
                    <a:pt x="12" y="73"/>
                  </a:moveTo>
                  <a:lnTo>
                    <a:pt x="24" y="73"/>
                  </a:lnTo>
                  <a:lnTo>
                    <a:pt x="24" y="1811"/>
                  </a:lnTo>
                  <a:lnTo>
                    <a:pt x="12" y="1811"/>
                  </a:lnTo>
                  <a:lnTo>
                    <a:pt x="12" y="73"/>
                  </a:lnTo>
                  <a:close/>
                  <a:moveTo>
                    <a:pt x="24" y="291"/>
                  </a:moveTo>
                  <a:lnTo>
                    <a:pt x="36" y="291"/>
                  </a:lnTo>
                  <a:lnTo>
                    <a:pt x="36" y="1811"/>
                  </a:lnTo>
                  <a:lnTo>
                    <a:pt x="24" y="1811"/>
                  </a:lnTo>
                  <a:lnTo>
                    <a:pt x="24" y="291"/>
                  </a:lnTo>
                  <a:close/>
                  <a:moveTo>
                    <a:pt x="36" y="146"/>
                  </a:moveTo>
                  <a:lnTo>
                    <a:pt x="49" y="146"/>
                  </a:lnTo>
                  <a:lnTo>
                    <a:pt x="49" y="1811"/>
                  </a:lnTo>
                  <a:lnTo>
                    <a:pt x="36" y="1811"/>
                  </a:lnTo>
                  <a:lnTo>
                    <a:pt x="36" y="146"/>
                  </a:lnTo>
                  <a:close/>
                  <a:moveTo>
                    <a:pt x="49" y="0"/>
                  </a:moveTo>
                  <a:lnTo>
                    <a:pt x="61" y="0"/>
                  </a:lnTo>
                  <a:lnTo>
                    <a:pt x="61" y="1811"/>
                  </a:lnTo>
                  <a:lnTo>
                    <a:pt x="49" y="18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" name="Freeform 52"/>
            <p:cNvSpPr>
              <a:spLocks noEditPoints="1"/>
            </p:cNvSpPr>
            <p:nvPr/>
          </p:nvSpPr>
          <p:spPr bwMode="auto">
            <a:xfrm>
              <a:off x="5064077" y="3532988"/>
              <a:ext cx="103771" cy="2623501"/>
            </a:xfrm>
            <a:custGeom>
              <a:avLst/>
              <a:gdLst>
                <a:gd name="T0" fmla="*/ 0 w 61"/>
                <a:gd name="T1" fmla="*/ 170 h 1860"/>
                <a:gd name="T2" fmla="*/ 12 w 61"/>
                <a:gd name="T3" fmla="*/ 170 h 1860"/>
                <a:gd name="T4" fmla="*/ 12 w 61"/>
                <a:gd name="T5" fmla="*/ 1860 h 1860"/>
                <a:gd name="T6" fmla="*/ 0 w 61"/>
                <a:gd name="T7" fmla="*/ 1860 h 1860"/>
                <a:gd name="T8" fmla="*/ 0 w 61"/>
                <a:gd name="T9" fmla="*/ 170 h 1860"/>
                <a:gd name="T10" fmla="*/ 12 w 61"/>
                <a:gd name="T11" fmla="*/ 0 h 1860"/>
                <a:gd name="T12" fmla="*/ 24 w 61"/>
                <a:gd name="T13" fmla="*/ 0 h 1860"/>
                <a:gd name="T14" fmla="*/ 24 w 61"/>
                <a:gd name="T15" fmla="*/ 1860 h 1860"/>
                <a:gd name="T16" fmla="*/ 12 w 61"/>
                <a:gd name="T17" fmla="*/ 1860 h 1860"/>
                <a:gd name="T18" fmla="*/ 12 w 61"/>
                <a:gd name="T19" fmla="*/ 0 h 1860"/>
                <a:gd name="T20" fmla="*/ 24 w 61"/>
                <a:gd name="T21" fmla="*/ 97 h 1860"/>
                <a:gd name="T22" fmla="*/ 36 w 61"/>
                <a:gd name="T23" fmla="*/ 97 h 1860"/>
                <a:gd name="T24" fmla="*/ 36 w 61"/>
                <a:gd name="T25" fmla="*/ 1860 h 1860"/>
                <a:gd name="T26" fmla="*/ 24 w 61"/>
                <a:gd name="T27" fmla="*/ 1860 h 1860"/>
                <a:gd name="T28" fmla="*/ 24 w 61"/>
                <a:gd name="T29" fmla="*/ 97 h 1860"/>
                <a:gd name="T30" fmla="*/ 36 w 61"/>
                <a:gd name="T31" fmla="*/ 97 h 1860"/>
                <a:gd name="T32" fmla="*/ 48 w 61"/>
                <a:gd name="T33" fmla="*/ 97 h 1860"/>
                <a:gd name="T34" fmla="*/ 48 w 61"/>
                <a:gd name="T35" fmla="*/ 1860 h 1860"/>
                <a:gd name="T36" fmla="*/ 36 w 61"/>
                <a:gd name="T37" fmla="*/ 1860 h 1860"/>
                <a:gd name="T38" fmla="*/ 36 w 61"/>
                <a:gd name="T39" fmla="*/ 97 h 1860"/>
                <a:gd name="T40" fmla="*/ 48 w 61"/>
                <a:gd name="T41" fmla="*/ 73 h 1860"/>
                <a:gd name="T42" fmla="*/ 61 w 61"/>
                <a:gd name="T43" fmla="*/ 73 h 1860"/>
                <a:gd name="T44" fmla="*/ 61 w 61"/>
                <a:gd name="T45" fmla="*/ 1860 h 1860"/>
                <a:gd name="T46" fmla="*/ 48 w 61"/>
                <a:gd name="T47" fmla="*/ 1860 h 1860"/>
                <a:gd name="T48" fmla="*/ 48 w 61"/>
                <a:gd name="T49" fmla="*/ 73 h 1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860">
                  <a:moveTo>
                    <a:pt x="0" y="170"/>
                  </a:moveTo>
                  <a:lnTo>
                    <a:pt x="12" y="170"/>
                  </a:lnTo>
                  <a:lnTo>
                    <a:pt x="12" y="1860"/>
                  </a:lnTo>
                  <a:lnTo>
                    <a:pt x="0" y="1860"/>
                  </a:lnTo>
                  <a:lnTo>
                    <a:pt x="0" y="170"/>
                  </a:lnTo>
                  <a:close/>
                  <a:moveTo>
                    <a:pt x="12" y="0"/>
                  </a:moveTo>
                  <a:lnTo>
                    <a:pt x="24" y="0"/>
                  </a:lnTo>
                  <a:lnTo>
                    <a:pt x="24" y="1860"/>
                  </a:lnTo>
                  <a:lnTo>
                    <a:pt x="12" y="1860"/>
                  </a:lnTo>
                  <a:lnTo>
                    <a:pt x="12" y="0"/>
                  </a:lnTo>
                  <a:close/>
                  <a:moveTo>
                    <a:pt x="24" y="97"/>
                  </a:moveTo>
                  <a:lnTo>
                    <a:pt x="36" y="97"/>
                  </a:lnTo>
                  <a:lnTo>
                    <a:pt x="36" y="1860"/>
                  </a:lnTo>
                  <a:lnTo>
                    <a:pt x="24" y="1860"/>
                  </a:lnTo>
                  <a:lnTo>
                    <a:pt x="24" y="97"/>
                  </a:lnTo>
                  <a:close/>
                  <a:moveTo>
                    <a:pt x="36" y="97"/>
                  </a:moveTo>
                  <a:lnTo>
                    <a:pt x="48" y="97"/>
                  </a:lnTo>
                  <a:lnTo>
                    <a:pt x="48" y="1860"/>
                  </a:lnTo>
                  <a:lnTo>
                    <a:pt x="36" y="1860"/>
                  </a:lnTo>
                  <a:lnTo>
                    <a:pt x="36" y="97"/>
                  </a:lnTo>
                  <a:close/>
                  <a:moveTo>
                    <a:pt x="48" y="73"/>
                  </a:moveTo>
                  <a:lnTo>
                    <a:pt x="61" y="73"/>
                  </a:lnTo>
                  <a:lnTo>
                    <a:pt x="61" y="1860"/>
                  </a:lnTo>
                  <a:lnTo>
                    <a:pt x="48" y="1860"/>
                  </a:lnTo>
                  <a:lnTo>
                    <a:pt x="48" y="73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" name="Freeform 53"/>
            <p:cNvSpPr>
              <a:spLocks noEditPoints="1"/>
            </p:cNvSpPr>
            <p:nvPr/>
          </p:nvSpPr>
          <p:spPr bwMode="auto">
            <a:xfrm>
              <a:off x="5167847" y="3360909"/>
              <a:ext cx="102069" cy="2795580"/>
            </a:xfrm>
            <a:custGeom>
              <a:avLst/>
              <a:gdLst>
                <a:gd name="T0" fmla="*/ 0 w 60"/>
                <a:gd name="T1" fmla="*/ 389 h 1982"/>
                <a:gd name="T2" fmla="*/ 12 w 60"/>
                <a:gd name="T3" fmla="*/ 389 h 1982"/>
                <a:gd name="T4" fmla="*/ 12 w 60"/>
                <a:gd name="T5" fmla="*/ 1982 h 1982"/>
                <a:gd name="T6" fmla="*/ 0 w 60"/>
                <a:gd name="T7" fmla="*/ 1982 h 1982"/>
                <a:gd name="T8" fmla="*/ 0 w 60"/>
                <a:gd name="T9" fmla="*/ 389 h 1982"/>
                <a:gd name="T10" fmla="*/ 12 w 60"/>
                <a:gd name="T11" fmla="*/ 49 h 1982"/>
                <a:gd name="T12" fmla="*/ 24 w 60"/>
                <a:gd name="T13" fmla="*/ 49 h 1982"/>
                <a:gd name="T14" fmla="*/ 24 w 60"/>
                <a:gd name="T15" fmla="*/ 1982 h 1982"/>
                <a:gd name="T16" fmla="*/ 12 w 60"/>
                <a:gd name="T17" fmla="*/ 1982 h 1982"/>
                <a:gd name="T18" fmla="*/ 12 w 60"/>
                <a:gd name="T19" fmla="*/ 49 h 1982"/>
                <a:gd name="T20" fmla="*/ 24 w 60"/>
                <a:gd name="T21" fmla="*/ 341 h 1982"/>
                <a:gd name="T22" fmla="*/ 36 w 60"/>
                <a:gd name="T23" fmla="*/ 341 h 1982"/>
                <a:gd name="T24" fmla="*/ 36 w 60"/>
                <a:gd name="T25" fmla="*/ 1982 h 1982"/>
                <a:gd name="T26" fmla="*/ 24 w 60"/>
                <a:gd name="T27" fmla="*/ 1982 h 1982"/>
                <a:gd name="T28" fmla="*/ 24 w 60"/>
                <a:gd name="T29" fmla="*/ 341 h 1982"/>
                <a:gd name="T30" fmla="*/ 36 w 60"/>
                <a:gd name="T31" fmla="*/ 317 h 1982"/>
                <a:gd name="T32" fmla="*/ 48 w 60"/>
                <a:gd name="T33" fmla="*/ 317 h 1982"/>
                <a:gd name="T34" fmla="*/ 48 w 60"/>
                <a:gd name="T35" fmla="*/ 1982 h 1982"/>
                <a:gd name="T36" fmla="*/ 36 w 60"/>
                <a:gd name="T37" fmla="*/ 1982 h 1982"/>
                <a:gd name="T38" fmla="*/ 36 w 60"/>
                <a:gd name="T39" fmla="*/ 317 h 1982"/>
                <a:gd name="T40" fmla="*/ 48 w 60"/>
                <a:gd name="T41" fmla="*/ 0 h 1982"/>
                <a:gd name="T42" fmla="*/ 60 w 60"/>
                <a:gd name="T43" fmla="*/ 0 h 1982"/>
                <a:gd name="T44" fmla="*/ 60 w 60"/>
                <a:gd name="T45" fmla="*/ 1982 h 1982"/>
                <a:gd name="T46" fmla="*/ 48 w 60"/>
                <a:gd name="T47" fmla="*/ 1982 h 1982"/>
                <a:gd name="T48" fmla="*/ 48 w 60"/>
                <a:gd name="T49" fmla="*/ 0 h 1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1982">
                  <a:moveTo>
                    <a:pt x="0" y="389"/>
                  </a:moveTo>
                  <a:lnTo>
                    <a:pt x="12" y="389"/>
                  </a:lnTo>
                  <a:lnTo>
                    <a:pt x="12" y="1982"/>
                  </a:lnTo>
                  <a:lnTo>
                    <a:pt x="0" y="1982"/>
                  </a:lnTo>
                  <a:lnTo>
                    <a:pt x="0" y="389"/>
                  </a:lnTo>
                  <a:close/>
                  <a:moveTo>
                    <a:pt x="12" y="49"/>
                  </a:moveTo>
                  <a:lnTo>
                    <a:pt x="24" y="49"/>
                  </a:lnTo>
                  <a:lnTo>
                    <a:pt x="24" y="1982"/>
                  </a:lnTo>
                  <a:lnTo>
                    <a:pt x="12" y="1982"/>
                  </a:lnTo>
                  <a:lnTo>
                    <a:pt x="12" y="49"/>
                  </a:lnTo>
                  <a:close/>
                  <a:moveTo>
                    <a:pt x="24" y="341"/>
                  </a:moveTo>
                  <a:lnTo>
                    <a:pt x="36" y="341"/>
                  </a:lnTo>
                  <a:lnTo>
                    <a:pt x="36" y="1982"/>
                  </a:lnTo>
                  <a:lnTo>
                    <a:pt x="24" y="1982"/>
                  </a:lnTo>
                  <a:lnTo>
                    <a:pt x="24" y="341"/>
                  </a:lnTo>
                  <a:close/>
                  <a:moveTo>
                    <a:pt x="36" y="317"/>
                  </a:moveTo>
                  <a:lnTo>
                    <a:pt x="48" y="317"/>
                  </a:lnTo>
                  <a:lnTo>
                    <a:pt x="48" y="1982"/>
                  </a:lnTo>
                  <a:lnTo>
                    <a:pt x="36" y="1982"/>
                  </a:lnTo>
                  <a:lnTo>
                    <a:pt x="36" y="317"/>
                  </a:lnTo>
                  <a:close/>
                  <a:moveTo>
                    <a:pt x="48" y="0"/>
                  </a:moveTo>
                  <a:lnTo>
                    <a:pt x="60" y="0"/>
                  </a:lnTo>
                  <a:lnTo>
                    <a:pt x="60" y="1982"/>
                  </a:lnTo>
                  <a:lnTo>
                    <a:pt x="48" y="198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" name="Freeform 54"/>
            <p:cNvSpPr>
              <a:spLocks noEditPoints="1"/>
            </p:cNvSpPr>
            <p:nvPr/>
          </p:nvSpPr>
          <p:spPr bwMode="auto">
            <a:xfrm>
              <a:off x="5269916" y="3602102"/>
              <a:ext cx="103771" cy="2554388"/>
            </a:xfrm>
            <a:custGeom>
              <a:avLst/>
              <a:gdLst>
                <a:gd name="T0" fmla="*/ 0 w 61"/>
                <a:gd name="T1" fmla="*/ 267 h 1811"/>
                <a:gd name="T2" fmla="*/ 12 w 61"/>
                <a:gd name="T3" fmla="*/ 267 h 1811"/>
                <a:gd name="T4" fmla="*/ 12 w 61"/>
                <a:gd name="T5" fmla="*/ 1811 h 1811"/>
                <a:gd name="T6" fmla="*/ 0 w 61"/>
                <a:gd name="T7" fmla="*/ 1811 h 1811"/>
                <a:gd name="T8" fmla="*/ 0 w 61"/>
                <a:gd name="T9" fmla="*/ 267 h 1811"/>
                <a:gd name="T10" fmla="*/ 12 w 61"/>
                <a:gd name="T11" fmla="*/ 170 h 1811"/>
                <a:gd name="T12" fmla="*/ 25 w 61"/>
                <a:gd name="T13" fmla="*/ 170 h 1811"/>
                <a:gd name="T14" fmla="*/ 25 w 61"/>
                <a:gd name="T15" fmla="*/ 1811 h 1811"/>
                <a:gd name="T16" fmla="*/ 12 w 61"/>
                <a:gd name="T17" fmla="*/ 1811 h 1811"/>
                <a:gd name="T18" fmla="*/ 12 w 61"/>
                <a:gd name="T19" fmla="*/ 170 h 1811"/>
                <a:gd name="T20" fmla="*/ 25 w 61"/>
                <a:gd name="T21" fmla="*/ 121 h 1811"/>
                <a:gd name="T22" fmla="*/ 37 w 61"/>
                <a:gd name="T23" fmla="*/ 121 h 1811"/>
                <a:gd name="T24" fmla="*/ 37 w 61"/>
                <a:gd name="T25" fmla="*/ 1811 h 1811"/>
                <a:gd name="T26" fmla="*/ 25 w 61"/>
                <a:gd name="T27" fmla="*/ 1811 h 1811"/>
                <a:gd name="T28" fmla="*/ 25 w 61"/>
                <a:gd name="T29" fmla="*/ 121 h 1811"/>
                <a:gd name="T30" fmla="*/ 37 w 61"/>
                <a:gd name="T31" fmla="*/ 0 h 1811"/>
                <a:gd name="T32" fmla="*/ 49 w 61"/>
                <a:gd name="T33" fmla="*/ 0 h 1811"/>
                <a:gd name="T34" fmla="*/ 49 w 61"/>
                <a:gd name="T35" fmla="*/ 1811 h 1811"/>
                <a:gd name="T36" fmla="*/ 37 w 61"/>
                <a:gd name="T37" fmla="*/ 1811 h 1811"/>
                <a:gd name="T38" fmla="*/ 37 w 61"/>
                <a:gd name="T39" fmla="*/ 0 h 1811"/>
                <a:gd name="T40" fmla="*/ 49 w 61"/>
                <a:gd name="T41" fmla="*/ 170 h 1811"/>
                <a:gd name="T42" fmla="*/ 61 w 61"/>
                <a:gd name="T43" fmla="*/ 170 h 1811"/>
                <a:gd name="T44" fmla="*/ 61 w 61"/>
                <a:gd name="T45" fmla="*/ 1811 h 1811"/>
                <a:gd name="T46" fmla="*/ 49 w 61"/>
                <a:gd name="T47" fmla="*/ 1811 h 1811"/>
                <a:gd name="T48" fmla="*/ 49 w 61"/>
                <a:gd name="T49" fmla="*/ 170 h 1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811">
                  <a:moveTo>
                    <a:pt x="0" y="267"/>
                  </a:moveTo>
                  <a:lnTo>
                    <a:pt x="12" y="267"/>
                  </a:lnTo>
                  <a:lnTo>
                    <a:pt x="12" y="1811"/>
                  </a:lnTo>
                  <a:lnTo>
                    <a:pt x="0" y="1811"/>
                  </a:lnTo>
                  <a:lnTo>
                    <a:pt x="0" y="267"/>
                  </a:lnTo>
                  <a:close/>
                  <a:moveTo>
                    <a:pt x="12" y="170"/>
                  </a:moveTo>
                  <a:lnTo>
                    <a:pt x="25" y="170"/>
                  </a:lnTo>
                  <a:lnTo>
                    <a:pt x="25" y="1811"/>
                  </a:lnTo>
                  <a:lnTo>
                    <a:pt x="12" y="1811"/>
                  </a:lnTo>
                  <a:lnTo>
                    <a:pt x="12" y="170"/>
                  </a:lnTo>
                  <a:close/>
                  <a:moveTo>
                    <a:pt x="25" y="121"/>
                  </a:moveTo>
                  <a:lnTo>
                    <a:pt x="37" y="121"/>
                  </a:lnTo>
                  <a:lnTo>
                    <a:pt x="37" y="1811"/>
                  </a:lnTo>
                  <a:lnTo>
                    <a:pt x="25" y="1811"/>
                  </a:lnTo>
                  <a:lnTo>
                    <a:pt x="25" y="121"/>
                  </a:lnTo>
                  <a:close/>
                  <a:moveTo>
                    <a:pt x="37" y="0"/>
                  </a:moveTo>
                  <a:lnTo>
                    <a:pt x="49" y="0"/>
                  </a:lnTo>
                  <a:lnTo>
                    <a:pt x="49" y="1811"/>
                  </a:lnTo>
                  <a:lnTo>
                    <a:pt x="37" y="1811"/>
                  </a:lnTo>
                  <a:lnTo>
                    <a:pt x="37" y="0"/>
                  </a:lnTo>
                  <a:close/>
                  <a:moveTo>
                    <a:pt x="49" y="170"/>
                  </a:moveTo>
                  <a:lnTo>
                    <a:pt x="61" y="170"/>
                  </a:lnTo>
                  <a:lnTo>
                    <a:pt x="61" y="1811"/>
                  </a:lnTo>
                  <a:lnTo>
                    <a:pt x="49" y="1811"/>
                  </a:lnTo>
                  <a:lnTo>
                    <a:pt x="49" y="17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" name="Freeform 55"/>
            <p:cNvSpPr>
              <a:spLocks noEditPoints="1"/>
            </p:cNvSpPr>
            <p:nvPr/>
          </p:nvSpPr>
          <p:spPr bwMode="auto">
            <a:xfrm>
              <a:off x="5373687" y="3532988"/>
              <a:ext cx="103771" cy="2623501"/>
            </a:xfrm>
            <a:custGeom>
              <a:avLst/>
              <a:gdLst>
                <a:gd name="T0" fmla="*/ 0 w 61"/>
                <a:gd name="T1" fmla="*/ 97 h 1860"/>
                <a:gd name="T2" fmla="*/ 12 w 61"/>
                <a:gd name="T3" fmla="*/ 97 h 1860"/>
                <a:gd name="T4" fmla="*/ 12 w 61"/>
                <a:gd name="T5" fmla="*/ 1860 h 1860"/>
                <a:gd name="T6" fmla="*/ 0 w 61"/>
                <a:gd name="T7" fmla="*/ 1860 h 1860"/>
                <a:gd name="T8" fmla="*/ 0 w 61"/>
                <a:gd name="T9" fmla="*/ 97 h 1860"/>
                <a:gd name="T10" fmla="*/ 12 w 61"/>
                <a:gd name="T11" fmla="*/ 0 h 1860"/>
                <a:gd name="T12" fmla="*/ 24 w 61"/>
                <a:gd name="T13" fmla="*/ 0 h 1860"/>
                <a:gd name="T14" fmla="*/ 24 w 61"/>
                <a:gd name="T15" fmla="*/ 1860 h 1860"/>
                <a:gd name="T16" fmla="*/ 12 w 61"/>
                <a:gd name="T17" fmla="*/ 1860 h 1860"/>
                <a:gd name="T18" fmla="*/ 12 w 61"/>
                <a:gd name="T19" fmla="*/ 0 h 1860"/>
                <a:gd name="T20" fmla="*/ 24 w 61"/>
                <a:gd name="T21" fmla="*/ 73 h 1860"/>
                <a:gd name="T22" fmla="*/ 37 w 61"/>
                <a:gd name="T23" fmla="*/ 73 h 1860"/>
                <a:gd name="T24" fmla="*/ 37 w 61"/>
                <a:gd name="T25" fmla="*/ 1860 h 1860"/>
                <a:gd name="T26" fmla="*/ 24 w 61"/>
                <a:gd name="T27" fmla="*/ 1860 h 1860"/>
                <a:gd name="T28" fmla="*/ 24 w 61"/>
                <a:gd name="T29" fmla="*/ 73 h 1860"/>
                <a:gd name="T30" fmla="*/ 37 w 61"/>
                <a:gd name="T31" fmla="*/ 97 h 1860"/>
                <a:gd name="T32" fmla="*/ 49 w 61"/>
                <a:gd name="T33" fmla="*/ 97 h 1860"/>
                <a:gd name="T34" fmla="*/ 49 w 61"/>
                <a:gd name="T35" fmla="*/ 1860 h 1860"/>
                <a:gd name="T36" fmla="*/ 37 w 61"/>
                <a:gd name="T37" fmla="*/ 1860 h 1860"/>
                <a:gd name="T38" fmla="*/ 37 w 61"/>
                <a:gd name="T39" fmla="*/ 97 h 1860"/>
                <a:gd name="T40" fmla="*/ 49 w 61"/>
                <a:gd name="T41" fmla="*/ 24 h 1860"/>
                <a:gd name="T42" fmla="*/ 61 w 61"/>
                <a:gd name="T43" fmla="*/ 24 h 1860"/>
                <a:gd name="T44" fmla="*/ 61 w 61"/>
                <a:gd name="T45" fmla="*/ 1860 h 1860"/>
                <a:gd name="T46" fmla="*/ 49 w 61"/>
                <a:gd name="T47" fmla="*/ 1860 h 1860"/>
                <a:gd name="T48" fmla="*/ 49 w 61"/>
                <a:gd name="T49" fmla="*/ 24 h 1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860">
                  <a:moveTo>
                    <a:pt x="0" y="97"/>
                  </a:moveTo>
                  <a:lnTo>
                    <a:pt x="12" y="97"/>
                  </a:lnTo>
                  <a:lnTo>
                    <a:pt x="12" y="1860"/>
                  </a:lnTo>
                  <a:lnTo>
                    <a:pt x="0" y="1860"/>
                  </a:lnTo>
                  <a:lnTo>
                    <a:pt x="0" y="97"/>
                  </a:lnTo>
                  <a:close/>
                  <a:moveTo>
                    <a:pt x="12" y="0"/>
                  </a:moveTo>
                  <a:lnTo>
                    <a:pt x="24" y="0"/>
                  </a:lnTo>
                  <a:lnTo>
                    <a:pt x="24" y="1860"/>
                  </a:lnTo>
                  <a:lnTo>
                    <a:pt x="12" y="1860"/>
                  </a:lnTo>
                  <a:lnTo>
                    <a:pt x="12" y="0"/>
                  </a:lnTo>
                  <a:close/>
                  <a:moveTo>
                    <a:pt x="24" y="73"/>
                  </a:moveTo>
                  <a:lnTo>
                    <a:pt x="37" y="73"/>
                  </a:lnTo>
                  <a:lnTo>
                    <a:pt x="37" y="1860"/>
                  </a:lnTo>
                  <a:lnTo>
                    <a:pt x="24" y="1860"/>
                  </a:lnTo>
                  <a:lnTo>
                    <a:pt x="24" y="73"/>
                  </a:lnTo>
                  <a:close/>
                  <a:moveTo>
                    <a:pt x="37" y="97"/>
                  </a:moveTo>
                  <a:lnTo>
                    <a:pt x="49" y="97"/>
                  </a:lnTo>
                  <a:lnTo>
                    <a:pt x="49" y="1860"/>
                  </a:lnTo>
                  <a:lnTo>
                    <a:pt x="37" y="1860"/>
                  </a:lnTo>
                  <a:lnTo>
                    <a:pt x="37" y="97"/>
                  </a:lnTo>
                  <a:close/>
                  <a:moveTo>
                    <a:pt x="49" y="24"/>
                  </a:moveTo>
                  <a:lnTo>
                    <a:pt x="61" y="24"/>
                  </a:lnTo>
                  <a:lnTo>
                    <a:pt x="61" y="1860"/>
                  </a:lnTo>
                  <a:lnTo>
                    <a:pt x="49" y="1860"/>
                  </a:lnTo>
                  <a:lnTo>
                    <a:pt x="49" y="24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" name="Freeform 56"/>
            <p:cNvSpPr>
              <a:spLocks noEditPoints="1"/>
            </p:cNvSpPr>
            <p:nvPr/>
          </p:nvSpPr>
          <p:spPr bwMode="auto">
            <a:xfrm>
              <a:off x="5477456" y="3499136"/>
              <a:ext cx="103771" cy="2657353"/>
            </a:xfrm>
            <a:custGeom>
              <a:avLst/>
              <a:gdLst>
                <a:gd name="T0" fmla="*/ 0 w 61"/>
                <a:gd name="T1" fmla="*/ 0 h 1884"/>
                <a:gd name="T2" fmla="*/ 12 w 61"/>
                <a:gd name="T3" fmla="*/ 0 h 1884"/>
                <a:gd name="T4" fmla="*/ 12 w 61"/>
                <a:gd name="T5" fmla="*/ 1884 h 1884"/>
                <a:gd name="T6" fmla="*/ 0 w 61"/>
                <a:gd name="T7" fmla="*/ 1884 h 1884"/>
                <a:gd name="T8" fmla="*/ 0 w 61"/>
                <a:gd name="T9" fmla="*/ 0 h 1884"/>
                <a:gd name="T10" fmla="*/ 12 w 61"/>
                <a:gd name="T11" fmla="*/ 121 h 1884"/>
                <a:gd name="T12" fmla="*/ 24 w 61"/>
                <a:gd name="T13" fmla="*/ 121 h 1884"/>
                <a:gd name="T14" fmla="*/ 24 w 61"/>
                <a:gd name="T15" fmla="*/ 1884 h 1884"/>
                <a:gd name="T16" fmla="*/ 12 w 61"/>
                <a:gd name="T17" fmla="*/ 1884 h 1884"/>
                <a:gd name="T18" fmla="*/ 12 w 61"/>
                <a:gd name="T19" fmla="*/ 121 h 1884"/>
                <a:gd name="T20" fmla="*/ 24 w 61"/>
                <a:gd name="T21" fmla="*/ 146 h 1884"/>
                <a:gd name="T22" fmla="*/ 36 w 61"/>
                <a:gd name="T23" fmla="*/ 146 h 1884"/>
                <a:gd name="T24" fmla="*/ 36 w 61"/>
                <a:gd name="T25" fmla="*/ 1884 h 1884"/>
                <a:gd name="T26" fmla="*/ 24 w 61"/>
                <a:gd name="T27" fmla="*/ 1884 h 1884"/>
                <a:gd name="T28" fmla="*/ 24 w 61"/>
                <a:gd name="T29" fmla="*/ 146 h 1884"/>
                <a:gd name="T30" fmla="*/ 36 w 61"/>
                <a:gd name="T31" fmla="*/ 73 h 1884"/>
                <a:gd name="T32" fmla="*/ 49 w 61"/>
                <a:gd name="T33" fmla="*/ 73 h 1884"/>
                <a:gd name="T34" fmla="*/ 49 w 61"/>
                <a:gd name="T35" fmla="*/ 1884 h 1884"/>
                <a:gd name="T36" fmla="*/ 36 w 61"/>
                <a:gd name="T37" fmla="*/ 1884 h 1884"/>
                <a:gd name="T38" fmla="*/ 36 w 61"/>
                <a:gd name="T39" fmla="*/ 73 h 1884"/>
                <a:gd name="T40" fmla="*/ 49 w 61"/>
                <a:gd name="T41" fmla="*/ 194 h 1884"/>
                <a:gd name="T42" fmla="*/ 61 w 61"/>
                <a:gd name="T43" fmla="*/ 194 h 1884"/>
                <a:gd name="T44" fmla="*/ 61 w 61"/>
                <a:gd name="T45" fmla="*/ 1884 h 1884"/>
                <a:gd name="T46" fmla="*/ 49 w 61"/>
                <a:gd name="T47" fmla="*/ 1884 h 1884"/>
                <a:gd name="T48" fmla="*/ 49 w 61"/>
                <a:gd name="T49" fmla="*/ 194 h 1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884">
                  <a:moveTo>
                    <a:pt x="0" y="0"/>
                  </a:moveTo>
                  <a:lnTo>
                    <a:pt x="12" y="0"/>
                  </a:lnTo>
                  <a:lnTo>
                    <a:pt x="12" y="1884"/>
                  </a:lnTo>
                  <a:lnTo>
                    <a:pt x="0" y="1884"/>
                  </a:lnTo>
                  <a:lnTo>
                    <a:pt x="0" y="0"/>
                  </a:lnTo>
                  <a:close/>
                  <a:moveTo>
                    <a:pt x="12" y="121"/>
                  </a:moveTo>
                  <a:lnTo>
                    <a:pt x="24" y="121"/>
                  </a:lnTo>
                  <a:lnTo>
                    <a:pt x="24" y="1884"/>
                  </a:lnTo>
                  <a:lnTo>
                    <a:pt x="12" y="1884"/>
                  </a:lnTo>
                  <a:lnTo>
                    <a:pt x="12" y="121"/>
                  </a:lnTo>
                  <a:close/>
                  <a:moveTo>
                    <a:pt x="24" y="146"/>
                  </a:moveTo>
                  <a:lnTo>
                    <a:pt x="36" y="146"/>
                  </a:lnTo>
                  <a:lnTo>
                    <a:pt x="36" y="1884"/>
                  </a:lnTo>
                  <a:lnTo>
                    <a:pt x="24" y="1884"/>
                  </a:lnTo>
                  <a:lnTo>
                    <a:pt x="24" y="146"/>
                  </a:lnTo>
                  <a:close/>
                  <a:moveTo>
                    <a:pt x="36" y="73"/>
                  </a:moveTo>
                  <a:lnTo>
                    <a:pt x="49" y="73"/>
                  </a:lnTo>
                  <a:lnTo>
                    <a:pt x="49" y="1884"/>
                  </a:lnTo>
                  <a:lnTo>
                    <a:pt x="36" y="1884"/>
                  </a:lnTo>
                  <a:lnTo>
                    <a:pt x="36" y="73"/>
                  </a:lnTo>
                  <a:close/>
                  <a:moveTo>
                    <a:pt x="49" y="194"/>
                  </a:moveTo>
                  <a:lnTo>
                    <a:pt x="61" y="194"/>
                  </a:lnTo>
                  <a:lnTo>
                    <a:pt x="61" y="1884"/>
                  </a:lnTo>
                  <a:lnTo>
                    <a:pt x="49" y="1884"/>
                  </a:lnTo>
                  <a:lnTo>
                    <a:pt x="49" y="194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" name="Freeform 57"/>
            <p:cNvSpPr>
              <a:spLocks noEditPoints="1"/>
            </p:cNvSpPr>
            <p:nvPr/>
          </p:nvSpPr>
          <p:spPr bwMode="auto">
            <a:xfrm>
              <a:off x="5581227" y="3360909"/>
              <a:ext cx="102069" cy="2795580"/>
            </a:xfrm>
            <a:custGeom>
              <a:avLst/>
              <a:gdLst>
                <a:gd name="T0" fmla="*/ 0 w 60"/>
                <a:gd name="T1" fmla="*/ 25 h 1982"/>
                <a:gd name="T2" fmla="*/ 12 w 60"/>
                <a:gd name="T3" fmla="*/ 25 h 1982"/>
                <a:gd name="T4" fmla="*/ 12 w 60"/>
                <a:gd name="T5" fmla="*/ 1982 h 1982"/>
                <a:gd name="T6" fmla="*/ 0 w 60"/>
                <a:gd name="T7" fmla="*/ 1982 h 1982"/>
                <a:gd name="T8" fmla="*/ 0 w 60"/>
                <a:gd name="T9" fmla="*/ 25 h 1982"/>
                <a:gd name="T10" fmla="*/ 12 w 60"/>
                <a:gd name="T11" fmla="*/ 219 h 1982"/>
                <a:gd name="T12" fmla="*/ 24 w 60"/>
                <a:gd name="T13" fmla="*/ 219 h 1982"/>
                <a:gd name="T14" fmla="*/ 24 w 60"/>
                <a:gd name="T15" fmla="*/ 1982 h 1982"/>
                <a:gd name="T16" fmla="*/ 12 w 60"/>
                <a:gd name="T17" fmla="*/ 1982 h 1982"/>
                <a:gd name="T18" fmla="*/ 12 w 60"/>
                <a:gd name="T19" fmla="*/ 219 h 1982"/>
                <a:gd name="T20" fmla="*/ 24 w 60"/>
                <a:gd name="T21" fmla="*/ 122 h 1982"/>
                <a:gd name="T22" fmla="*/ 36 w 60"/>
                <a:gd name="T23" fmla="*/ 122 h 1982"/>
                <a:gd name="T24" fmla="*/ 36 w 60"/>
                <a:gd name="T25" fmla="*/ 1982 h 1982"/>
                <a:gd name="T26" fmla="*/ 24 w 60"/>
                <a:gd name="T27" fmla="*/ 1982 h 1982"/>
                <a:gd name="T28" fmla="*/ 24 w 60"/>
                <a:gd name="T29" fmla="*/ 122 h 1982"/>
                <a:gd name="T30" fmla="*/ 36 w 60"/>
                <a:gd name="T31" fmla="*/ 0 h 1982"/>
                <a:gd name="T32" fmla="*/ 48 w 60"/>
                <a:gd name="T33" fmla="*/ 0 h 1982"/>
                <a:gd name="T34" fmla="*/ 48 w 60"/>
                <a:gd name="T35" fmla="*/ 1982 h 1982"/>
                <a:gd name="T36" fmla="*/ 36 w 60"/>
                <a:gd name="T37" fmla="*/ 1982 h 1982"/>
                <a:gd name="T38" fmla="*/ 36 w 60"/>
                <a:gd name="T39" fmla="*/ 0 h 1982"/>
                <a:gd name="T40" fmla="*/ 48 w 60"/>
                <a:gd name="T41" fmla="*/ 171 h 1982"/>
                <a:gd name="T42" fmla="*/ 60 w 60"/>
                <a:gd name="T43" fmla="*/ 171 h 1982"/>
                <a:gd name="T44" fmla="*/ 60 w 60"/>
                <a:gd name="T45" fmla="*/ 1982 h 1982"/>
                <a:gd name="T46" fmla="*/ 48 w 60"/>
                <a:gd name="T47" fmla="*/ 1982 h 1982"/>
                <a:gd name="T48" fmla="*/ 48 w 60"/>
                <a:gd name="T49" fmla="*/ 171 h 1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1982">
                  <a:moveTo>
                    <a:pt x="0" y="25"/>
                  </a:moveTo>
                  <a:lnTo>
                    <a:pt x="12" y="25"/>
                  </a:lnTo>
                  <a:lnTo>
                    <a:pt x="12" y="1982"/>
                  </a:lnTo>
                  <a:lnTo>
                    <a:pt x="0" y="1982"/>
                  </a:lnTo>
                  <a:lnTo>
                    <a:pt x="0" y="25"/>
                  </a:lnTo>
                  <a:close/>
                  <a:moveTo>
                    <a:pt x="12" y="219"/>
                  </a:moveTo>
                  <a:lnTo>
                    <a:pt x="24" y="219"/>
                  </a:lnTo>
                  <a:lnTo>
                    <a:pt x="24" y="1982"/>
                  </a:lnTo>
                  <a:lnTo>
                    <a:pt x="12" y="1982"/>
                  </a:lnTo>
                  <a:lnTo>
                    <a:pt x="12" y="219"/>
                  </a:lnTo>
                  <a:close/>
                  <a:moveTo>
                    <a:pt x="24" y="122"/>
                  </a:moveTo>
                  <a:lnTo>
                    <a:pt x="36" y="122"/>
                  </a:lnTo>
                  <a:lnTo>
                    <a:pt x="36" y="1982"/>
                  </a:lnTo>
                  <a:lnTo>
                    <a:pt x="24" y="1982"/>
                  </a:lnTo>
                  <a:lnTo>
                    <a:pt x="24" y="122"/>
                  </a:lnTo>
                  <a:close/>
                  <a:moveTo>
                    <a:pt x="36" y="0"/>
                  </a:moveTo>
                  <a:lnTo>
                    <a:pt x="48" y="0"/>
                  </a:lnTo>
                  <a:lnTo>
                    <a:pt x="48" y="1982"/>
                  </a:lnTo>
                  <a:lnTo>
                    <a:pt x="36" y="1982"/>
                  </a:lnTo>
                  <a:lnTo>
                    <a:pt x="36" y="0"/>
                  </a:lnTo>
                  <a:close/>
                  <a:moveTo>
                    <a:pt x="48" y="171"/>
                  </a:moveTo>
                  <a:lnTo>
                    <a:pt x="60" y="171"/>
                  </a:lnTo>
                  <a:lnTo>
                    <a:pt x="60" y="1982"/>
                  </a:lnTo>
                  <a:lnTo>
                    <a:pt x="48" y="1982"/>
                  </a:lnTo>
                  <a:lnTo>
                    <a:pt x="48" y="171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" name="Freeform 58"/>
            <p:cNvSpPr>
              <a:spLocks noEditPoints="1"/>
            </p:cNvSpPr>
            <p:nvPr/>
          </p:nvSpPr>
          <p:spPr bwMode="auto">
            <a:xfrm>
              <a:off x="5683296" y="3463875"/>
              <a:ext cx="103771" cy="2692615"/>
            </a:xfrm>
            <a:custGeom>
              <a:avLst/>
              <a:gdLst>
                <a:gd name="T0" fmla="*/ 0 w 61"/>
                <a:gd name="T1" fmla="*/ 122 h 1909"/>
                <a:gd name="T2" fmla="*/ 13 w 61"/>
                <a:gd name="T3" fmla="*/ 122 h 1909"/>
                <a:gd name="T4" fmla="*/ 13 w 61"/>
                <a:gd name="T5" fmla="*/ 1909 h 1909"/>
                <a:gd name="T6" fmla="*/ 0 w 61"/>
                <a:gd name="T7" fmla="*/ 1909 h 1909"/>
                <a:gd name="T8" fmla="*/ 0 w 61"/>
                <a:gd name="T9" fmla="*/ 122 h 1909"/>
                <a:gd name="T10" fmla="*/ 13 w 61"/>
                <a:gd name="T11" fmla="*/ 523 h 1909"/>
                <a:gd name="T12" fmla="*/ 25 w 61"/>
                <a:gd name="T13" fmla="*/ 523 h 1909"/>
                <a:gd name="T14" fmla="*/ 25 w 61"/>
                <a:gd name="T15" fmla="*/ 1909 h 1909"/>
                <a:gd name="T16" fmla="*/ 13 w 61"/>
                <a:gd name="T17" fmla="*/ 1909 h 1909"/>
                <a:gd name="T18" fmla="*/ 13 w 61"/>
                <a:gd name="T19" fmla="*/ 523 h 1909"/>
                <a:gd name="T20" fmla="*/ 25 w 61"/>
                <a:gd name="T21" fmla="*/ 195 h 1909"/>
                <a:gd name="T22" fmla="*/ 37 w 61"/>
                <a:gd name="T23" fmla="*/ 195 h 1909"/>
                <a:gd name="T24" fmla="*/ 37 w 61"/>
                <a:gd name="T25" fmla="*/ 1909 h 1909"/>
                <a:gd name="T26" fmla="*/ 25 w 61"/>
                <a:gd name="T27" fmla="*/ 1909 h 1909"/>
                <a:gd name="T28" fmla="*/ 25 w 61"/>
                <a:gd name="T29" fmla="*/ 195 h 1909"/>
                <a:gd name="T30" fmla="*/ 37 w 61"/>
                <a:gd name="T31" fmla="*/ 0 h 1909"/>
                <a:gd name="T32" fmla="*/ 49 w 61"/>
                <a:gd name="T33" fmla="*/ 0 h 1909"/>
                <a:gd name="T34" fmla="*/ 49 w 61"/>
                <a:gd name="T35" fmla="*/ 1909 h 1909"/>
                <a:gd name="T36" fmla="*/ 37 w 61"/>
                <a:gd name="T37" fmla="*/ 1909 h 1909"/>
                <a:gd name="T38" fmla="*/ 37 w 61"/>
                <a:gd name="T39" fmla="*/ 0 h 1909"/>
                <a:gd name="T40" fmla="*/ 49 w 61"/>
                <a:gd name="T41" fmla="*/ 49 h 1909"/>
                <a:gd name="T42" fmla="*/ 61 w 61"/>
                <a:gd name="T43" fmla="*/ 49 h 1909"/>
                <a:gd name="T44" fmla="*/ 61 w 61"/>
                <a:gd name="T45" fmla="*/ 1909 h 1909"/>
                <a:gd name="T46" fmla="*/ 49 w 61"/>
                <a:gd name="T47" fmla="*/ 1909 h 1909"/>
                <a:gd name="T48" fmla="*/ 49 w 61"/>
                <a:gd name="T49" fmla="*/ 49 h 1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909">
                  <a:moveTo>
                    <a:pt x="0" y="122"/>
                  </a:moveTo>
                  <a:lnTo>
                    <a:pt x="13" y="122"/>
                  </a:lnTo>
                  <a:lnTo>
                    <a:pt x="13" y="1909"/>
                  </a:lnTo>
                  <a:lnTo>
                    <a:pt x="0" y="1909"/>
                  </a:lnTo>
                  <a:lnTo>
                    <a:pt x="0" y="122"/>
                  </a:lnTo>
                  <a:close/>
                  <a:moveTo>
                    <a:pt x="13" y="523"/>
                  </a:moveTo>
                  <a:lnTo>
                    <a:pt x="25" y="523"/>
                  </a:lnTo>
                  <a:lnTo>
                    <a:pt x="25" y="1909"/>
                  </a:lnTo>
                  <a:lnTo>
                    <a:pt x="13" y="1909"/>
                  </a:lnTo>
                  <a:lnTo>
                    <a:pt x="13" y="523"/>
                  </a:lnTo>
                  <a:close/>
                  <a:moveTo>
                    <a:pt x="25" y="195"/>
                  </a:moveTo>
                  <a:lnTo>
                    <a:pt x="37" y="195"/>
                  </a:lnTo>
                  <a:lnTo>
                    <a:pt x="37" y="1909"/>
                  </a:lnTo>
                  <a:lnTo>
                    <a:pt x="25" y="1909"/>
                  </a:lnTo>
                  <a:lnTo>
                    <a:pt x="25" y="195"/>
                  </a:lnTo>
                  <a:close/>
                  <a:moveTo>
                    <a:pt x="37" y="0"/>
                  </a:moveTo>
                  <a:lnTo>
                    <a:pt x="49" y="0"/>
                  </a:lnTo>
                  <a:lnTo>
                    <a:pt x="49" y="1909"/>
                  </a:lnTo>
                  <a:lnTo>
                    <a:pt x="37" y="1909"/>
                  </a:lnTo>
                  <a:lnTo>
                    <a:pt x="37" y="0"/>
                  </a:lnTo>
                  <a:close/>
                  <a:moveTo>
                    <a:pt x="49" y="49"/>
                  </a:moveTo>
                  <a:lnTo>
                    <a:pt x="61" y="49"/>
                  </a:lnTo>
                  <a:lnTo>
                    <a:pt x="61" y="1909"/>
                  </a:lnTo>
                  <a:lnTo>
                    <a:pt x="49" y="1909"/>
                  </a:lnTo>
                  <a:lnTo>
                    <a:pt x="49" y="49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" name="Freeform 59"/>
            <p:cNvSpPr>
              <a:spLocks noEditPoints="1"/>
            </p:cNvSpPr>
            <p:nvPr/>
          </p:nvSpPr>
          <p:spPr bwMode="auto">
            <a:xfrm>
              <a:off x="5787065" y="3430023"/>
              <a:ext cx="103771" cy="2726466"/>
            </a:xfrm>
            <a:custGeom>
              <a:avLst/>
              <a:gdLst>
                <a:gd name="T0" fmla="*/ 0 w 61"/>
                <a:gd name="T1" fmla="*/ 170 h 1933"/>
                <a:gd name="T2" fmla="*/ 12 w 61"/>
                <a:gd name="T3" fmla="*/ 170 h 1933"/>
                <a:gd name="T4" fmla="*/ 12 w 61"/>
                <a:gd name="T5" fmla="*/ 1933 h 1933"/>
                <a:gd name="T6" fmla="*/ 0 w 61"/>
                <a:gd name="T7" fmla="*/ 1933 h 1933"/>
                <a:gd name="T8" fmla="*/ 0 w 61"/>
                <a:gd name="T9" fmla="*/ 170 h 1933"/>
                <a:gd name="T10" fmla="*/ 12 w 61"/>
                <a:gd name="T11" fmla="*/ 122 h 1933"/>
                <a:gd name="T12" fmla="*/ 25 w 61"/>
                <a:gd name="T13" fmla="*/ 122 h 1933"/>
                <a:gd name="T14" fmla="*/ 25 w 61"/>
                <a:gd name="T15" fmla="*/ 1933 h 1933"/>
                <a:gd name="T16" fmla="*/ 12 w 61"/>
                <a:gd name="T17" fmla="*/ 1933 h 1933"/>
                <a:gd name="T18" fmla="*/ 12 w 61"/>
                <a:gd name="T19" fmla="*/ 122 h 1933"/>
                <a:gd name="T20" fmla="*/ 25 w 61"/>
                <a:gd name="T21" fmla="*/ 97 h 1933"/>
                <a:gd name="T22" fmla="*/ 37 w 61"/>
                <a:gd name="T23" fmla="*/ 97 h 1933"/>
                <a:gd name="T24" fmla="*/ 37 w 61"/>
                <a:gd name="T25" fmla="*/ 1933 h 1933"/>
                <a:gd name="T26" fmla="*/ 25 w 61"/>
                <a:gd name="T27" fmla="*/ 1933 h 1933"/>
                <a:gd name="T28" fmla="*/ 25 w 61"/>
                <a:gd name="T29" fmla="*/ 97 h 1933"/>
                <a:gd name="T30" fmla="*/ 37 w 61"/>
                <a:gd name="T31" fmla="*/ 146 h 1933"/>
                <a:gd name="T32" fmla="*/ 49 w 61"/>
                <a:gd name="T33" fmla="*/ 146 h 1933"/>
                <a:gd name="T34" fmla="*/ 49 w 61"/>
                <a:gd name="T35" fmla="*/ 1933 h 1933"/>
                <a:gd name="T36" fmla="*/ 37 w 61"/>
                <a:gd name="T37" fmla="*/ 1933 h 1933"/>
                <a:gd name="T38" fmla="*/ 37 w 61"/>
                <a:gd name="T39" fmla="*/ 146 h 1933"/>
                <a:gd name="T40" fmla="*/ 49 w 61"/>
                <a:gd name="T41" fmla="*/ 0 h 1933"/>
                <a:gd name="T42" fmla="*/ 61 w 61"/>
                <a:gd name="T43" fmla="*/ 0 h 1933"/>
                <a:gd name="T44" fmla="*/ 61 w 61"/>
                <a:gd name="T45" fmla="*/ 1933 h 1933"/>
                <a:gd name="T46" fmla="*/ 49 w 61"/>
                <a:gd name="T47" fmla="*/ 1933 h 1933"/>
                <a:gd name="T48" fmla="*/ 49 w 61"/>
                <a:gd name="T49" fmla="*/ 0 h 1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933">
                  <a:moveTo>
                    <a:pt x="0" y="170"/>
                  </a:moveTo>
                  <a:lnTo>
                    <a:pt x="12" y="170"/>
                  </a:lnTo>
                  <a:lnTo>
                    <a:pt x="12" y="1933"/>
                  </a:lnTo>
                  <a:lnTo>
                    <a:pt x="0" y="1933"/>
                  </a:lnTo>
                  <a:lnTo>
                    <a:pt x="0" y="170"/>
                  </a:lnTo>
                  <a:close/>
                  <a:moveTo>
                    <a:pt x="12" y="122"/>
                  </a:moveTo>
                  <a:lnTo>
                    <a:pt x="25" y="122"/>
                  </a:lnTo>
                  <a:lnTo>
                    <a:pt x="25" y="1933"/>
                  </a:lnTo>
                  <a:lnTo>
                    <a:pt x="12" y="1933"/>
                  </a:lnTo>
                  <a:lnTo>
                    <a:pt x="12" y="122"/>
                  </a:lnTo>
                  <a:close/>
                  <a:moveTo>
                    <a:pt x="25" y="97"/>
                  </a:moveTo>
                  <a:lnTo>
                    <a:pt x="37" y="97"/>
                  </a:lnTo>
                  <a:lnTo>
                    <a:pt x="37" y="1933"/>
                  </a:lnTo>
                  <a:lnTo>
                    <a:pt x="25" y="1933"/>
                  </a:lnTo>
                  <a:lnTo>
                    <a:pt x="25" y="97"/>
                  </a:lnTo>
                  <a:close/>
                  <a:moveTo>
                    <a:pt x="37" y="146"/>
                  </a:moveTo>
                  <a:lnTo>
                    <a:pt x="49" y="146"/>
                  </a:lnTo>
                  <a:lnTo>
                    <a:pt x="49" y="1933"/>
                  </a:lnTo>
                  <a:lnTo>
                    <a:pt x="37" y="1933"/>
                  </a:lnTo>
                  <a:lnTo>
                    <a:pt x="37" y="146"/>
                  </a:lnTo>
                  <a:close/>
                  <a:moveTo>
                    <a:pt x="49" y="0"/>
                  </a:moveTo>
                  <a:lnTo>
                    <a:pt x="61" y="0"/>
                  </a:lnTo>
                  <a:lnTo>
                    <a:pt x="61" y="1933"/>
                  </a:lnTo>
                  <a:lnTo>
                    <a:pt x="49" y="1933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" name="Freeform 60"/>
            <p:cNvSpPr>
              <a:spLocks noEditPoints="1"/>
            </p:cNvSpPr>
            <p:nvPr/>
          </p:nvSpPr>
          <p:spPr bwMode="auto">
            <a:xfrm>
              <a:off x="5890836" y="3396171"/>
              <a:ext cx="144598" cy="2760318"/>
            </a:xfrm>
            <a:custGeom>
              <a:avLst/>
              <a:gdLst>
                <a:gd name="T0" fmla="*/ 0 w 85"/>
                <a:gd name="T1" fmla="*/ 243 h 1957"/>
                <a:gd name="T2" fmla="*/ 12 w 85"/>
                <a:gd name="T3" fmla="*/ 243 h 1957"/>
                <a:gd name="T4" fmla="*/ 12 w 85"/>
                <a:gd name="T5" fmla="*/ 1957 h 1957"/>
                <a:gd name="T6" fmla="*/ 0 w 85"/>
                <a:gd name="T7" fmla="*/ 1957 h 1957"/>
                <a:gd name="T8" fmla="*/ 0 w 85"/>
                <a:gd name="T9" fmla="*/ 243 h 1957"/>
                <a:gd name="T10" fmla="*/ 12 w 85"/>
                <a:gd name="T11" fmla="*/ 194 h 1957"/>
                <a:gd name="T12" fmla="*/ 24 w 85"/>
                <a:gd name="T13" fmla="*/ 194 h 1957"/>
                <a:gd name="T14" fmla="*/ 24 w 85"/>
                <a:gd name="T15" fmla="*/ 1957 h 1957"/>
                <a:gd name="T16" fmla="*/ 12 w 85"/>
                <a:gd name="T17" fmla="*/ 1957 h 1957"/>
                <a:gd name="T18" fmla="*/ 12 w 85"/>
                <a:gd name="T19" fmla="*/ 194 h 1957"/>
                <a:gd name="T20" fmla="*/ 24 w 85"/>
                <a:gd name="T21" fmla="*/ 0 h 1957"/>
                <a:gd name="T22" fmla="*/ 37 w 85"/>
                <a:gd name="T23" fmla="*/ 0 h 1957"/>
                <a:gd name="T24" fmla="*/ 37 w 85"/>
                <a:gd name="T25" fmla="*/ 1957 h 1957"/>
                <a:gd name="T26" fmla="*/ 24 w 85"/>
                <a:gd name="T27" fmla="*/ 1957 h 1957"/>
                <a:gd name="T28" fmla="*/ 24 w 85"/>
                <a:gd name="T29" fmla="*/ 0 h 1957"/>
                <a:gd name="T30" fmla="*/ 37 w 85"/>
                <a:gd name="T31" fmla="*/ 194 h 1957"/>
                <a:gd name="T32" fmla="*/ 61 w 85"/>
                <a:gd name="T33" fmla="*/ 194 h 1957"/>
                <a:gd name="T34" fmla="*/ 61 w 85"/>
                <a:gd name="T35" fmla="*/ 1957 h 1957"/>
                <a:gd name="T36" fmla="*/ 37 w 85"/>
                <a:gd name="T37" fmla="*/ 1957 h 1957"/>
                <a:gd name="T38" fmla="*/ 37 w 85"/>
                <a:gd name="T39" fmla="*/ 194 h 1957"/>
                <a:gd name="T40" fmla="*/ 61 w 85"/>
                <a:gd name="T41" fmla="*/ 219 h 1957"/>
                <a:gd name="T42" fmla="*/ 85 w 85"/>
                <a:gd name="T43" fmla="*/ 219 h 1957"/>
                <a:gd name="T44" fmla="*/ 85 w 85"/>
                <a:gd name="T45" fmla="*/ 1957 h 1957"/>
                <a:gd name="T46" fmla="*/ 61 w 85"/>
                <a:gd name="T47" fmla="*/ 1957 h 1957"/>
                <a:gd name="T48" fmla="*/ 61 w 85"/>
                <a:gd name="T49" fmla="*/ 219 h 1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5" h="1957">
                  <a:moveTo>
                    <a:pt x="0" y="243"/>
                  </a:moveTo>
                  <a:lnTo>
                    <a:pt x="12" y="243"/>
                  </a:lnTo>
                  <a:lnTo>
                    <a:pt x="12" y="1957"/>
                  </a:lnTo>
                  <a:lnTo>
                    <a:pt x="0" y="1957"/>
                  </a:lnTo>
                  <a:lnTo>
                    <a:pt x="0" y="243"/>
                  </a:lnTo>
                  <a:close/>
                  <a:moveTo>
                    <a:pt x="12" y="194"/>
                  </a:moveTo>
                  <a:lnTo>
                    <a:pt x="24" y="194"/>
                  </a:lnTo>
                  <a:lnTo>
                    <a:pt x="24" y="1957"/>
                  </a:lnTo>
                  <a:lnTo>
                    <a:pt x="12" y="1957"/>
                  </a:lnTo>
                  <a:lnTo>
                    <a:pt x="12" y="194"/>
                  </a:lnTo>
                  <a:close/>
                  <a:moveTo>
                    <a:pt x="24" y="0"/>
                  </a:moveTo>
                  <a:lnTo>
                    <a:pt x="37" y="0"/>
                  </a:lnTo>
                  <a:lnTo>
                    <a:pt x="37" y="1957"/>
                  </a:lnTo>
                  <a:lnTo>
                    <a:pt x="24" y="1957"/>
                  </a:lnTo>
                  <a:lnTo>
                    <a:pt x="24" y="0"/>
                  </a:lnTo>
                  <a:close/>
                  <a:moveTo>
                    <a:pt x="37" y="194"/>
                  </a:moveTo>
                  <a:lnTo>
                    <a:pt x="61" y="194"/>
                  </a:lnTo>
                  <a:lnTo>
                    <a:pt x="61" y="1957"/>
                  </a:lnTo>
                  <a:lnTo>
                    <a:pt x="37" y="1957"/>
                  </a:lnTo>
                  <a:lnTo>
                    <a:pt x="37" y="194"/>
                  </a:lnTo>
                  <a:close/>
                  <a:moveTo>
                    <a:pt x="61" y="219"/>
                  </a:moveTo>
                  <a:lnTo>
                    <a:pt x="85" y="219"/>
                  </a:lnTo>
                  <a:lnTo>
                    <a:pt x="85" y="1957"/>
                  </a:lnTo>
                  <a:lnTo>
                    <a:pt x="61" y="1957"/>
                  </a:lnTo>
                  <a:lnTo>
                    <a:pt x="61" y="219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" name="Freeform 61"/>
            <p:cNvSpPr>
              <a:spLocks noEditPoints="1"/>
            </p:cNvSpPr>
            <p:nvPr/>
          </p:nvSpPr>
          <p:spPr bwMode="auto">
            <a:xfrm>
              <a:off x="6035433" y="3669805"/>
              <a:ext cx="124185" cy="2486685"/>
            </a:xfrm>
            <a:custGeom>
              <a:avLst/>
              <a:gdLst>
                <a:gd name="T0" fmla="*/ 0 w 73"/>
                <a:gd name="T1" fmla="*/ 49 h 1763"/>
                <a:gd name="T2" fmla="*/ 12 w 73"/>
                <a:gd name="T3" fmla="*/ 49 h 1763"/>
                <a:gd name="T4" fmla="*/ 12 w 73"/>
                <a:gd name="T5" fmla="*/ 1763 h 1763"/>
                <a:gd name="T6" fmla="*/ 0 w 73"/>
                <a:gd name="T7" fmla="*/ 1763 h 1763"/>
                <a:gd name="T8" fmla="*/ 0 w 73"/>
                <a:gd name="T9" fmla="*/ 49 h 1763"/>
                <a:gd name="T10" fmla="*/ 12 w 73"/>
                <a:gd name="T11" fmla="*/ 0 h 1763"/>
                <a:gd name="T12" fmla="*/ 25 w 73"/>
                <a:gd name="T13" fmla="*/ 0 h 1763"/>
                <a:gd name="T14" fmla="*/ 25 w 73"/>
                <a:gd name="T15" fmla="*/ 1763 h 1763"/>
                <a:gd name="T16" fmla="*/ 12 w 73"/>
                <a:gd name="T17" fmla="*/ 1763 h 1763"/>
                <a:gd name="T18" fmla="*/ 12 w 73"/>
                <a:gd name="T19" fmla="*/ 0 h 1763"/>
                <a:gd name="T20" fmla="*/ 25 w 73"/>
                <a:gd name="T21" fmla="*/ 73 h 1763"/>
                <a:gd name="T22" fmla="*/ 49 w 73"/>
                <a:gd name="T23" fmla="*/ 73 h 1763"/>
                <a:gd name="T24" fmla="*/ 49 w 73"/>
                <a:gd name="T25" fmla="*/ 1763 h 1763"/>
                <a:gd name="T26" fmla="*/ 25 w 73"/>
                <a:gd name="T27" fmla="*/ 1763 h 1763"/>
                <a:gd name="T28" fmla="*/ 25 w 73"/>
                <a:gd name="T29" fmla="*/ 73 h 1763"/>
                <a:gd name="T30" fmla="*/ 49 w 73"/>
                <a:gd name="T31" fmla="*/ 0 h 1763"/>
                <a:gd name="T32" fmla="*/ 61 w 73"/>
                <a:gd name="T33" fmla="*/ 0 h 1763"/>
                <a:gd name="T34" fmla="*/ 61 w 73"/>
                <a:gd name="T35" fmla="*/ 1763 h 1763"/>
                <a:gd name="T36" fmla="*/ 49 w 73"/>
                <a:gd name="T37" fmla="*/ 1763 h 1763"/>
                <a:gd name="T38" fmla="*/ 49 w 73"/>
                <a:gd name="T39" fmla="*/ 0 h 1763"/>
                <a:gd name="T40" fmla="*/ 61 w 73"/>
                <a:gd name="T41" fmla="*/ 49 h 1763"/>
                <a:gd name="T42" fmla="*/ 73 w 73"/>
                <a:gd name="T43" fmla="*/ 49 h 1763"/>
                <a:gd name="T44" fmla="*/ 73 w 73"/>
                <a:gd name="T45" fmla="*/ 1763 h 1763"/>
                <a:gd name="T46" fmla="*/ 61 w 73"/>
                <a:gd name="T47" fmla="*/ 1763 h 1763"/>
                <a:gd name="T48" fmla="*/ 61 w 73"/>
                <a:gd name="T49" fmla="*/ 49 h 1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1763">
                  <a:moveTo>
                    <a:pt x="0" y="49"/>
                  </a:moveTo>
                  <a:lnTo>
                    <a:pt x="12" y="49"/>
                  </a:lnTo>
                  <a:lnTo>
                    <a:pt x="12" y="1763"/>
                  </a:lnTo>
                  <a:lnTo>
                    <a:pt x="0" y="1763"/>
                  </a:lnTo>
                  <a:lnTo>
                    <a:pt x="0" y="49"/>
                  </a:lnTo>
                  <a:close/>
                  <a:moveTo>
                    <a:pt x="12" y="0"/>
                  </a:moveTo>
                  <a:lnTo>
                    <a:pt x="25" y="0"/>
                  </a:lnTo>
                  <a:lnTo>
                    <a:pt x="25" y="1763"/>
                  </a:lnTo>
                  <a:lnTo>
                    <a:pt x="12" y="1763"/>
                  </a:lnTo>
                  <a:lnTo>
                    <a:pt x="12" y="0"/>
                  </a:lnTo>
                  <a:close/>
                  <a:moveTo>
                    <a:pt x="25" y="73"/>
                  </a:moveTo>
                  <a:lnTo>
                    <a:pt x="49" y="73"/>
                  </a:lnTo>
                  <a:lnTo>
                    <a:pt x="49" y="1763"/>
                  </a:lnTo>
                  <a:lnTo>
                    <a:pt x="25" y="1763"/>
                  </a:lnTo>
                  <a:lnTo>
                    <a:pt x="25" y="73"/>
                  </a:lnTo>
                  <a:close/>
                  <a:moveTo>
                    <a:pt x="49" y="0"/>
                  </a:moveTo>
                  <a:lnTo>
                    <a:pt x="61" y="0"/>
                  </a:lnTo>
                  <a:lnTo>
                    <a:pt x="61" y="1763"/>
                  </a:lnTo>
                  <a:lnTo>
                    <a:pt x="49" y="1763"/>
                  </a:lnTo>
                  <a:lnTo>
                    <a:pt x="49" y="0"/>
                  </a:lnTo>
                  <a:close/>
                  <a:moveTo>
                    <a:pt x="61" y="49"/>
                  </a:moveTo>
                  <a:lnTo>
                    <a:pt x="73" y="49"/>
                  </a:lnTo>
                  <a:lnTo>
                    <a:pt x="73" y="1763"/>
                  </a:lnTo>
                  <a:lnTo>
                    <a:pt x="61" y="1763"/>
                  </a:lnTo>
                  <a:lnTo>
                    <a:pt x="61" y="49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" name="Freeform 62"/>
            <p:cNvSpPr>
              <a:spLocks noEditPoints="1"/>
            </p:cNvSpPr>
            <p:nvPr/>
          </p:nvSpPr>
          <p:spPr bwMode="auto">
            <a:xfrm>
              <a:off x="6159618" y="3396171"/>
              <a:ext cx="103771" cy="2760318"/>
            </a:xfrm>
            <a:custGeom>
              <a:avLst/>
              <a:gdLst>
                <a:gd name="T0" fmla="*/ 0 w 61"/>
                <a:gd name="T1" fmla="*/ 292 h 1957"/>
                <a:gd name="T2" fmla="*/ 12 w 61"/>
                <a:gd name="T3" fmla="*/ 292 h 1957"/>
                <a:gd name="T4" fmla="*/ 12 w 61"/>
                <a:gd name="T5" fmla="*/ 1957 h 1957"/>
                <a:gd name="T6" fmla="*/ 0 w 61"/>
                <a:gd name="T7" fmla="*/ 1957 h 1957"/>
                <a:gd name="T8" fmla="*/ 0 w 61"/>
                <a:gd name="T9" fmla="*/ 292 h 1957"/>
                <a:gd name="T10" fmla="*/ 12 w 61"/>
                <a:gd name="T11" fmla="*/ 170 h 1957"/>
                <a:gd name="T12" fmla="*/ 24 w 61"/>
                <a:gd name="T13" fmla="*/ 170 h 1957"/>
                <a:gd name="T14" fmla="*/ 24 w 61"/>
                <a:gd name="T15" fmla="*/ 1957 h 1957"/>
                <a:gd name="T16" fmla="*/ 12 w 61"/>
                <a:gd name="T17" fmla="*/ 1957 h 1957"/>
                <a:gd name="T18" fmla="*/ 12 w 61"/>
                <a:gd name="T19" fmla="*/ 170 h 1957"/>
                <a:gd name="T20" fmla="*/ 24 w 61"/>
                <a:gd name="T21" fmla="*/ 48 h 1957"/>
                <a:gd name="T22" fmla="*/ 37 w 61"/>
                <a:gd name="T23" fmla="*/ 48 h 1957"/>
                <a:gd name="T24" fmla="*/ 37 w 61"/>
                <a:gd name="T25" fmla="*/ 1957 h 1957"/>
                <a:gd name="T26" fmla="*/ 24 w 61"/>
                <a:gd name="T27" fmla="*/ 1957 h 1957"/>
                <a:gd name="T28" fmla="*/ 24 w 61"/>
                <a:gd name="T29" fmla="*/ 48 h 1957"/>
                <a:gd name="T30" fmla="*/ 37 w 61"/>
                <a:gd name="T31" fmla="*/ 0 h 1957"/>
                <a:gd name="T32" fmla="*/ 49 w 61"/>
                <a:gd name="T33" fmla="*/ 0 h 1957"/>
                <a:gd name="T34" fmla="*/ 49 w 61"/>
                <a:gd name="T35" fmla="*/ 1957 h 1957"/>
                <a:gd name="T36" fmla="*/ 37 w 61"/>
                <a:gd name="T37" fmla="*/ 1957 h 1957"/>
                <a:gd name="T38" fmla="*/ 37 w 61"/>
                <a:gd name="T39" fmla="*/ 0 h 1957"/>
                <a:gd name="T40" fmla="*/ 49 w 61"/>
                <a:gd name="T41" fmla="*/ 121 h 1957"/>
                <a:gd name="T42" fmla="*/ 61 w 61"/>
                <a:gd name="T43" fmla="*/ 121 h 1957"/>
                <a:gd name="T44" fmla="*/ 61 w 61"/>
                <a:gd name="T45" fmla="*/ 1957 h 1957"/>
                <a:gd name="T46" fmla="*/ 49 w 61"/>
                <a:gd name="T47" fmla="*/ 1957 h 1957"/>
                <a:gd name="T48" fmla="*/ 49 w 61"/>
                <a:gd name="T49" fmla="*/ 121 h 1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957">
                  <a:moveTo>
                    <a:pt x="0" y="292"/>
                  </a:moveTo>
                  <a:lnTo>
                    <a:pt x="12" y="292"/>
                  </a:lnTo>
                  <a:lnTo>
                    <a:pt x="12" y="1957"/>
                  </a:lnTo>
                  <a:lnTo>
                    <a:pt x="0" y="1957"/>
                  </a:lnTo>
                  <a:lnTo>
                    <a:pt x="0" y="292"/>
                  </a:lnTo>
                  <a:close/>
                  <a:moveTo>
                    <a:pt x="12" y="170"/>
                  </a:moveTo>
                  <a:lnTo>
                    <a:pt x="24" y="170"/>
                  </a:lnTo>
                  <a:lnTo>
                    <a:pt x="24" y="1957"/>
                  </a:lnTo>
                  <a:lnTo>
                    <a:pt x="12" y="1957"/>
                  </a:lnTo>
                  <a:lnTo>
                    <a:pt x="12" y="170"/>
                  </a:lnTo>
                  <a:close/>
                  <a:moveTo>
                    <a:pt x="24" y="48"/>
                  </a:moveTo>
                  <a:lnTo>
                    <a:pt x="37" y="48"/>
                  </a:lnTo>
                  <a:lnTo>
                    <a:pt x="37" y="1957"/>
                  </a:lnTo>
                  <a:lnTo>
                    <a:pt x="24" y="1957"/>
                  </a:lnTo>
                  <a:lnTo>
                    <a:pt x="24" y="48"/>
                  </a:lnTo>
                  <a:close/>
                  <a:moveTo>
                    <a:pt x="37" y="0"/>
                  </a:moveTo>
                  <a:lnTo>
                    <a:pt x="49" y="0"/>
                  </a:lnTo>
                  <a:lnTo>
                    <a:pt x="49" y="1957"/>
                  </a:lnTo>
                  <a:lnTo>
                    <a:pt x="37" y="1957"/>
                  </a:lnTo>
                  <a:lnTo>
                    <a:pt x="37" y="0"/>
                  </a:lnTo>
                  <a:close/>
                  <a:moveTo>
                    <a:pt x="49" y="121"/>
                  </a:moveTo>
                  <a:lnTo>
                    <a:pt x="61" y="121"/>
                  </a:lnTo>
                  <a:lnTo>
                    <a:pt x="61" y="1957"/>
                  </a:lnTo>
                  <a:lnTo>
                    <a:pt x="49" y="1957"/>
                  </a:lnTo>
                  <a:lnTo>
                    <a:pt x="49" y="121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" name="Freeform 63"/>
            <p:cNvSpPr>
              <a:spLocks noEditPoints="1"/>
            </p:cNvSpPr>
            <p:nvPr/>
          </p:nvSpPr>
          <p:spPr bwMode="auto">
            <a:xfrm>
              <a:off x="6263387" y="3566840"/>
              <a:ext cx="103771" cy="2589649"/>
            </a:xfrm>
            <a:custGeom>
              <a:avLst/>
              <a:gdLst>
                <a:gd name="T0" fmla="*/ 0 w 61"/>
                <a:gd name="T1" fmla="*/ 73 h 1836"/>
                <a:gd name="T2" fmla="*/ 12 w 61"/>
                <a:gd name="T3" fmla="*/ 73 h 1836"/>
                <a:gd name="T4" fmla="*/ 12 w 61"/>
                <a:gd name="T5" fmla="*/ 1836 h 1836"/>
                <a:gd name="T6" fmla="*/ 0 w 61"/>
                <a:gd name="T7" fmla="*/ 1836 h 1836"/>
                <a:gd name="T8" fmla="*/ 0 w 61"/>
                <a:gd name="T9" fmla="*/ 73 h 1836"/>
                <a:gd name="T10" fmla="*/ 12 w 61"/>
                <a:gd name="T11" fmla="*/ 316 h 1836"/>
                <a:gd name="T12" fmla="*/ 24 w 61"/>
                <a:gd name="T13" fmla="*/ 316 h 1836"/>
                <a:gd name="T14" fmla="*/ 24 w 61"/>
                <a:gd name="T15" fmla="*/ 1836 h 1836"/>
                <a:gd name="T16" fmla="*/ 12 w 61"/>
                <a:gd name="T17" fmla="*/ 1836 h 1836"/>
                <a:gd name="T18" fmla="*/ 12 w 61"/>
                <a:gd name="T19" fmla="*/ 316 h 1836"/>
                <a:gd name="T20" fmla="*/ 24 w 61"/>
                <a:gd name="T21" fmla="*/ 292 h 1836"/>
                <a:gd name="T22" fmla="*/ 36 w 61"/>
                <a:gd name="T23" fmla="*/ 292 h 1836"/>
                <a:gd name="T24" fmla="*/ 36 w 61"/>
                <a:gd name="T25" fmla="*/ 1836 h 1836"/>
                <a:gd name="T26" fmla="*/ 24 w 61"/>
                <a:gd name="T27" fmla="*/ 1836 h 1836"/>
                <a:gd name="T28" fmla="*/ 24 w 61"/>
                <a:gd name="T29" fmla="*/ 292 h 1836"/>
                <a:gd name="T30" fmla="*/ 36 w 61"/>
                <a:gd name="T31" fmla="*/ 98 h 1836"/>
                <a:gd name="T32" fmla="*/ 49 w 61"/>
                <a:gd name="T33" fmla="*/ 98 h 1836"/>
                <a:gd name="T34" fmla="*/ 49 w 61"/>
                <a:gd name="T35" fmla="*/ 1836 h 1836"/>
                <a:gd name="T36" fmla="*/ 36 w 61"/>
                <a:gd name="T37" fmla="*/ 1836 h 1836"/>
                <a:gd name="T38" fmla="*/ 36 w 61"/>
                <a:gd name="T39" fmla="*/ 98 h 1836"/>
                <a:gd name="T40" fmla="*/ 49 w 61"/>
                <a:gd name="T41" fmla="*/ 0 h 1836"/>
                <a:gd name="T42" fmla="*/ 61 w 61"/>
                <a:gd name="T43" fmla="*/ 0 h 1836"/>
                <a:gd name="T44" fmla="*/ 61 w 61"/>
                <a:gd name="T45" fmla="*/ 1836 h 1836"/>
                <a:gd name="T46" fmla="*/ 49 w 61"/>
                <a:gd name="T47" fmla="*/ 1836 h 1836"/>
                <a:gd name="T48" fmla="*/ 49 w 61"/>
                <a:gd name="T49" fmla="*/ 0 h 1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836">
                  <a:moveTo>
                    <a:pt x="0" y="73"/>
                  </a:moveTo>
                  <a:lnTo>
                    <a:pt x="12" y="73"/>
                  </a:lnTo>
                  <a:lnTo>
                    <a:pt x="12" y="1836"/>
                  </a:lnTo>
                  <a:lnTo>
                    <a:pt x="0" y="1836"/>
                  </a:lnTo>
                  <a:lnTo>
                    <a:pt x="0" y="73"/>
                  </a:lnTo>
                  <a:close/>
                  <a:moveTo>
                    <a:pt x="12" y="316"/>
                  </a:moveTo>
                  <a:lnTo>
                    <a:pt x="24" y="316"/>
                  </a:lnTo>
                  <a:lnTo>
                    <a:pt x="24" y="1836"/>
                  </a:lnTo>
                  <a:lnTo>
                    <a:pt x="12" y="1836"/>
                  </a:lnTo>
                  <a:lnTo>
                    <a:pt x="12" y="316"/>
                  </a:lnTo>
                  <a:close/>
                  <a:moveTo>
                    <a:pt x="24" y="292"/>
                  </a:moveTo>
                  <a:lnTo>
                    <a:pt x="36" y="292"/>
                  </a:lnTo>
                  <a:lnTo>
                    <a:pt x="36" y="1836"/>
                  </a:lnTo>
                  <a:lnTo>
                    <a:pt x="24" y="1836"/>
                  </a:lnTo>
                  <a:lnTo>
                    <a:pt x="24" y="292"/>
                  </a:lnTo>
                  <a:close/>
                  <a:moveTo>
                    <a:pt x="36" y="98"/>
                  </a:moveTo>
                  <a:lnTo>
                    <a:pt x="49" y="98"/>
                  </a:lnTo>
                  <a:lnTo>
                    <a:pt x="49" y="1836"/>
                  </a:lnTo>
                  <a:lnTo>
                    <a:pt x="36" y="1836"/>
                  </a:lnTo>
                  <a:lnTo>
                    <a:pt x="36" y="98"/>
                  </a:lnTo>
                  <a:close/>
                  <a:moveTo>
                    <a:pt x="49" y="0"/>
                  </a:moveTo>
                  <a:lnTo>
                    <a:pt x="61" y="0"/>
                  </a:lnTo>
                  <a:lnTo>
                    <a:pt x="61" y="1836"/>
                  </a:lnTo>
                  <a:lnTo>
                    <a:pt x="49" y="1836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" name="Freeform 64"/>
            <p:cNvSpPr>
              <a:spLocks noEditPoints="1"/>
            </p:cNvSpPr>
            <p:nvPr/>
          </p:nvSpPr>
          <p:spPr bwMode="auto">
            <a:xfrm>
              <a:off x="6367158" y="3190241"/>
              <a:ext cx="103771" cy="2966249"/>
            </a:xfrm>
            <a:custGeom>
              <a:avLst/>
              <a:gdLst>
                <a:gd name="T0" fmla="*/ 0 w 61"/>
                <a:gd name="T1" fmla="*/ 365 h 2103"/>
                <a:gd name="T2" fmla="*/ 12 w 61"/>
                <a:gd name="T3" fmla="*/ 365 h 2103"/>
                <a:gd name="T4" fmla="*/ 12 w 61"/>
                <a:gd name="T5" fmla="*/ 2103 h 2103"/>
                <a:gd name="T6" fmla="*/ 0 w 61"/>
                <a:gd name="T7" fmla="*/ 2103 h 2103"/>
                <a:gd name="T8" fmla="*/ 0 w 61"/>
                <a:gd name="T9" fmla="*/ 365 h 2103"/>
                <a:gd name="T10" fmla="*/ 12 w 61"/>
                <a:gd name="T11" fmla="*/ 438 h 2103"/>
                <a:gd name="T12" fmla="*/ 24 w 61"/>
                <a:gd name="T13" fmla="*/ 438 h 2103"/>
                <a:gd name="T14" fmla="*/ 24 w 61"/>
                <a:gd name="T15" fmla="*/ 2103 h 2103"/>
                <a:gd name="T16" fmla="*/ 12 w 61"/>
                <a:gd name="T17" fmla="*/ 2103 h 2103"/>
                <a:gd name="T18" fmla="*/ 12 w 61"/>
                <a:gd name="T19" fmla="*/ 438 h 2103"/>
                <a:gd name="T20" fmla="*/ 24 w 61"/>
                <a:gd name="T21" fmla="*/ 0 h 2103"/>
                <a:gd name="T22" fmla="*/ 36 w 61"/>
                <a:gd name="T23" fmla="*/ 0 h 2103"/>
                <a:gd name="T24" fmla="*/ 36 w 61"/>
                <a:gd name="T25" fmla="*/ 2103 h 2103"/>
                <a:gd name="T26" fmla="*/ 24 w 61"/>
                <a:gd name="T27" fmla="*/ 2103 h 2103"/>
                <a:gd name="T28" fmla="*/ 24 w 61"/>
                <a:gd name="T29" fmla="*/ 0 h 2103"/>
                <a:gd name="T30" fmla="*/ 36 w 61"/>
                <a:gd name="T31" fmla="*/ 510 h 2103"/>
                <a:gd name="T32" fmla="*/ 48 w 61"/>
                <a:gd name="T33" fmla="*/ 510 h 2103"/>
                <a:gd name="T34" fmla="*/ 48 w 61"/>
                <a:gd name="T35" fmla="*/ 2103 h 2103"/>
                <a:gd name="T36" fmla="*/ 36 w 61"/>
                <a:gd name="T37" fmla="*/ 2103 h 2103"/>
                <a:gd name="T38" fmla="*/ 36 w 61"/>
                <a:gd name="T39" fmla="*/ 510 h 2103"/>
                <a:gd name="T40" fmla="*/ 48 w 61"/>
                <a:gd name="T41" fmla="*/ 438 h 2103"/>
                <a:gd name="T42" fmla="*/ 61 w 61"/>
                <a:gd name="T43" fmla="*/ 438 h 2103"/>
                <a:gd name="T44" fmla="*/ 61 w 61"/>
                <a:gd name="T45" fmla="*/ 2103 h 2103"/>
                <a:gd name="T46" fmla="*/ 48 w 61"/>
                <a:gd name="T47" fmla="*/ 2103 h 2103"/>
                <a:gd name="T48" fmla="*/ 48 w 61"/>
                <a:gd name="T49" fmla="*/ 438 h 2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2103">
                  <a:moveTo>
                    <a:pt x="0" y="365"/>
                  </a:moveTo>
                  <a:lnTo>
                    <a:pt x="12" y="365"/>
                  </a:lnTo>
                  <a:lnTo>
                    <a:pt x="12" y="2103"/>
                  </a:lnTo>
                  <a:lnTo>
                    <a:pt x="0" y="2103"/>
                  </a:lnTo>
                  <a:lnTo>
                    <a:pt x="0" y="365"/>
                  </a:lnTo>
                  <a:close/>
                  <a:moveTo>
                    <a:pt x="12" y="438"/>
                  </a:moveTo>
                  <a:lnTo>
                    <a:pt x="24" y="438"/>
                  </a:lnTo>
                  <a:lnTo>
                    <a:pt x="24" y="2103"/>
                  </a:lnTo>
                  <a:lnTo>
                    <a:pt x="12" y="2103"/>
                  </a:lnTo>
                  <a:lnTo>
                    <a:pt x="12" y="438"/>
                  </a:lnTo>
                  <a:close/>
                  <a:moveTo>
                    <a:pt x="24" y="0"/>
                  </a:moveTo>
                  <a:lnTo>
                    <a:pt x="36" y="0"/>
                  </a:lnTo>
                  <a:lnTo>
                    <a:pt x="36" y="2103"/>
                  </a:lnTo>
                  <a:lnTo>
                    <a:pt x="24" y="2103"/>
                  </a:lnTo>
                  <a:lnTo>
                    <a:pt x="24" y="0"/>
                  </a:lnTo>
                  <a:close/>
                  <a:moveTo>
                    <a:pt x="36" y="510"/>
                  </a:moveTo>
                  <a:lnTo>
                    <a:pt x="48" y="510"/>
                  </a:lnTo>
                  <a:lnTo>
                    <a:pt x="48" y="2103"/>
                  </a:lnTo>
                  <a:lnTo>
                    <a:pt x="36" y="2103"/>
                  </a:lnTo>
                  <a:lnTo>
                    <a:pt x="36" y="510"/>
                  </a:lnTo>
                  <a:close/>
                  <a:moveTo>
                    <a:pt x="48" y="438"/>
                  </a:moveTo>
                  <a:lnTo>
                    <a:pt x="61" y="438"/>
                  </a:lnTo>
                  <a:lnTo>
                    <a:pt x="61" y="2103"/>
                  </a:lnTo>
                  <a:lnTo>
                    <a:pt x="48" y="2103"/>
                  </a:lnTo>
                  <a:lnTo>
                    <a:pt x="48" y="438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" name="Freeform 65"/>
            <p:cNvSpPr>
              <a:spLocks noEditPoints="1"/>
            </p:cNvSpPr>
            <p:nvPr/>
          </p:nvSpPr>
          <p:spPr bwMode="auto">
            <a:xfrm>
              <a:off x="6470927" y="3566840"/>
              <a:ext cx="102069" cy="2589649"/>
            </a:xfrm>
            <a:custGeom>
              <a:avLst/>
              <a:gdLst>
                <a:gd name="T0" fmla="*/ 0 w 60"/>
                <a:gd name="T1" fmla="*/ 0 h 1836"/>
                <a:gd name="T2" fmla="*/ 12 w 60"/>
                <a:gd name="T3" fmla="*/ 0 h 1836"/>
                <a:gd name="T4" fmla="*/ 12 w 60"/>
                <a:gd name="T5" fmla="*/ 1836 h 1836"/>
                <a:gd name="T6" fmla="*/ 0 w 60"/>
                <a:gd name="T7" fmla="*/ 1836 h 1836"/>
                <a:gd name="T8" fmla="*/ 0 w 60"/>
                <a:gd name="T9" fmla="*/ 0 h 1836"/>
                <a:gd name="T10" fmla="*/ 12 w 60"/>
                <a:gd name="T11" fmla="*/ 73 h 1836"/>
                <a:gd name="T12" fmla="*/ 24 w 60"/>
                <a:gd name="T13" fmla="*/ 73 h 1836"/>
                <a:gd name="T14" fmla="*/ 24 w 60"/>
                <a:gd name="T15" fmla="*/ 1836 h 1836"/>
                <a:gd name="T16" fmla="*/ 12 w 60"/>
                <a:gd name="T17" fmla="*/ 1836 h 1836"/>
                <a:gd name="T18" fmla="*/ 12 w 60"/>
                <a:gd name="T19" fmla="*/ 73 h 1836"/>
                <a:gd name="T20" fmla="*/ 24 w 60"/>
                <a:gd name="T21" fmla="*/ 0 h 1836"/>
                <a:gd name="T22" fmla="*/ 36 w 60"/>
                <a:gd name="T23" fmla="*/ 0 h 1836"/>
                <a:gd name="T24" fmla="*/ 36 w 60"/>
                <a:gd name="T25" fmla="*/ 1836 h 1836"/>
                <a:gd name="T26" fmla="*/ 24 w 60"/>
                <a:gd name="T27" fmla="*/ 1836 h 1836"/>
                <a:gd name="T28" fmla="*/ 24 w 60"/>
                <a:gd name="T29" fmla="*/ 0 h 1836"/>
                <a:gd name="T30" fmla="*/ 36 w 60"/>
                <a:gd name="T31" fmla="*/ 49 h 1836"/>
                <a:gd name="T32" fmla="*/ 48 w 60"/>
                <a:gd name="T33" fmla="*/ 49 h 1836"/>
                <a:gd name="T34" fmla="*/ 48 w 60"/>
                <a:gd name="T35" fmla="*/ 1836 h 1836"/>
                <a:gd name="T36" fmla="*/ 36 w 60"/>
                <a:gd name="T37" fmla="*/ 1836 h 1836"/>
                <a:gd name="T38" fmla="*/ 36 w 60"/>
                <a:gd name="T39" fmla="*/ 49 h 1836"/>
                <a:gd name="T40" fmla="*/ 48 w 60"/>
                <a:gd name="T41" fmla="*/ 195 h 1836"/>
                <a:gd name="T42" fmla="*/ 60 w 60"/>
                <a:gd name="T43" fmla="*/ 195 h 1836"/>
                <a:gd name="T44" fmla="*/ 60 w 60"/>
                <a:gd name="T45" fmla="*/ 1836 h 1836"/>
                <a:gd name="T46" fmla="*/ 48 w 60"/>
                <a:gd name="T47" fmla="*/ 1836 h 1836"/>
                <a:gd name="T48" fmla="*/ 48 w 60"/>
                <a:gd name="T49" fmla="*/ 195 h 1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1836">
                  <a:moveTo>
                    <a:pt x="0" y="0"/>
                  </a:moveTo>
                  <a:lnTo>
                    <a:pt x="12" y="0"/>
                  </a:lnTo>
                  <a:lnTo>
                    <a:pt x="12" y="1836"/>
                  </a:lnTo>
                  <a:lnTo>
                    <a:pt x="0" y="1836"/>
                  </a:lnTo>
                  <a:lnTo>
                    <a:pt x="0" y="0"/>
                  </a:lnTo>
                  <a:close/>
                  <a:moveTo>
                    <a:pt x="12" y="73"/>
                  </a:moveTo>
                  <a:lnTo>
                    <a:pt x="24" y="73"/>
                  </a:lnTo>
                  <a:lnTo>
                    <a:pt x="24" y="1836"/>
                  </a:lnTo>
                  <a:lnTo>
                    <a:pt x="12" y="1836"/>
                  </a:lnTo>
                  <a:lnTo>
                    <a:pt x="12" y="73"/>
                  </a:lnTo>
                  <a:close/>
                  <a:moveTo>
                    <a:pt x="24" y="0"/>
                  </a:moveTo>
                  <a:lnTo>
                    <a:pt x="36" y="0"/>
                  </a:lnTo>
                  <a:lnTo>
                    <a:pt x="36" y="1836"/>
                  </a:lnTo>
                  <a:lnTo>
                    <a:pt x="24" y="1836"/>
                  </a:lnTo>
                  <a:lnTo>
                    <a:pt x="24" y="0"/>
                  </a:lnTo>
                  <a:close/>
                  <a:moveTo>
                    <a:pt x="36" y="49"/>
                  </a:moveTo>
                  <a:lnTo>
                    <a:pt x="48" y="49"/>
                  </a:lnTo>
                  <a:lnTo>
                    <a:pt x="48" y="1836"/>
                  </a:lnTo>
                  <a:lnTo>
                    <a:pt x="36" y="1836"/>
                  </a:lnTo>
                  <a:lnTo>
                    <a:pt x="36" y="49"/>
                  </a:lnTo>
                  <a:close/>
                  <a:moveTo>
                    <a:pt x="48" y="195"/>
                  </a:moveTo>
                  <a:lnTo>
                    <a:pt x="60" y="195"/>
                  </a:lnTo>
                  <a:lnTo>
                    <a:pt x="60" y="1836"/>
                  </a:lnTo>
                  <a:lnTo>
                    <a:pt x="48" y="1836"/>
                  </a:lnTo>
                  <a:lnTo>
                    <a:pt x="48" y="195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" name="Freeform 66"/>
            <p:cNvSpPr>
              <a:spLocks noEditPoints="1"/>
            </p:cNvSpPr>
            <p:nvPr/>
          </p:nvSpPr>
          <p:spPr bwMode="auto">
            <a:xfrm>
              <a:off x="6572997" y="3566840"/>
              <a:ext cx="124185" cy="2589649"/>
            </a:xfrm>
            <a:custGeom>
              <a:avLst/>
              <a:gdLst>
                <a:gd name="T0" fmla="*/ 0 w 73"/>
                <a:gd name="T1" fmla="*/ 122 h 1836"/>
                <a:gd name="T2" fmla="*/ 12 w 73"/>
                <a:gd name="T3" fmla="*/ 122 h 1836"/>
                <a:gd name="T4" fmla="*/ 12 w 73"/>
                <a:gd name="T5" fmla="*/ 1836 h 1836"/>
                <a:gd name="T6" fmla="*/ 0 w 73"/>
                <a:gd name="T7" fmla="*/ 1836 h 1836"/>
                <a:gd name="T8" fmla="*/ 0 w 73"/>
                <a:gd name="T9" fmla="*/ 122 h 1836"/>
                <a:gd name="T10" fmla="*/ 12 w 73"/>
                <a:gd name="T11" fmla="*/ 98 h 1836"/>
                <a:gd name="T12" fmla="*/ 25 w 73"/>
                <a:gd name="T13" fmla="*/ 98 h 1836"/>
                <a:gd name="T14" fmla="*/ 25 w 73"/>
                <a:gd name="T15" fmla="*/ 1836 h 1836"/>
                <a:gd name="T16" fmla="*/ 12 w 73"/>
                <a:gd name="T17" fmla="*/ 1836 h 1836"/>
                <a:gd name="T18" fmla="*/ 12 w 73"/>
                <a:gd name="T19" fmla="*/ 98 h 1836"/>
                <a:gd name="T20" fmla="*/ 25 w 73"/>
                <a:gd name="T21" fmla="*/ 0 h 1836"/>
                <a:gd name="T22" fmla="*/ 37 w 73"/>
                <a:gd name="T23" fmla="*/ 0 h 1836"/>
                <a:gd name="T24" fmla="*/ 37 w 73"/>
                <a:gd name="T25" fmla="*/ 1836 h 1836"/>
                <a:gd name="T26" fmla="*/ 25 w 73"/>
                <a:gd name="T27" fmla="*/ 1836 h 1836"/>
                <a:gd name="T28" fmla="*/ 25 w 73"/>
                <a:gd name="T29" fmla="*/ 0 h 1836"/>
                <a:gd name="T30" fmla="*/ 37 w 73"/>
                <a:gd name="T31" fmla="*/ 195 h 1836"/>
                <a:gd name="T32" fmla="*/ 49 w 73"/>
                <a:gd name="T33" fmla="*/ 195 h 1836"/>
                <a:gd name="T34" fmla="*/ 49 w 73"/>
                <a:gd name="T35" fmla="*/ 1836 h 1836"/>
                <a:gd name="T36" fmla="*/ 37 w 73"/>
                <a:gd name="T37" fmla="*/ 1836 h 1836"/>
                <a:gd name="T38" fmla="*/ 37 w 73"/>
                <a:gd name="T39" fmla="*/ 195 h 1836"/>
                <a:gd name="T40" fmla="*/ 49 w 73"/>
                <a:gd name="T41" fmla="*/ 25 h 1836"/>
                <a:gd name="T42" fmla="*/ 73 w 73"/>
                <a:gd name="T43" fmla="*/ 25 h 1836"/>
                <a:gd name="T44" fmla="*/ 73 w 73"/>
                <a:gd name="T45" fmla="*/ 1836 h 1836"/>
                <a:gd name="T46" fmla="*/ 49 w 73"/>
                <a:gd name="T47" fmla="*/ 1836 h 1836"/>
                <a:gd name="T48" fmla="*/ 49 w 73"/>
                <a:gd name="T49" fmla="*/ 25 h 1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1836">
                  <a:moveTo>
                    <a:pt x="0" y="122"/>
                  </a:moveTo>
                  <a:lnTo>
                    <a:pt x="12" y="122"/>
                  </a:lnTo>
                  <a:lnTo>
                    <a:pt x="12" y="1836"/>
                  </a:lnTo>
                  <a:lnTo>
                    <a:pt x="0" y="1836"/>
                  </a:lnTo>
                  <a:lnTo>
                    <a:pt x="0" y="122"/>
                  </a:lnTo>
                  <a:close/>
                  <a:moveTo>
                    <a:pt x="12" y="98"/>
                  </a:moveTo>
                  <a:lnTo>
                    <a:pt x="25" y="98"/>
                  </a:lnTo>
                  <a:lnTo>
                    <a:pt x="25" y="1836"/>
                  </a:lnTo>
                  <a:lnTo>
                    <a:pt x="12" y="1836"/>
                  </a:lnTo>
                  <a:lnTo>
                    <a:pt x="12" y="98"/>
                  </a:lnTo>
                  <a:close/>
                  <a:moveTo>
                    <a:pt x="25" y="0"/>
                  </a:moveTo>
                  <a:lnTo>
                    <a:pt x="37" y="0"/>
                  </a:lnTo>
                  <a:lnTo>
                    <a:pt x="37" y="1836"/>
                  </a:lnTo>
                  <a:lnTo>
                    <a:pt x="25" y="1836"/>
                  </a:lnTo>
                  <a:lnTo>
                    <a:pt x="25" y="0"/>
                  </a:lnTo>
                  <a:close/>
                  <a:moveTo>
                    <a:pt x="37" y="195"/>
                  </a:moveTo>
                  <a:lnTo>
                    <a:pt x="49" y="195"/>
                  </a:lnTo>
                  <a:lnTo>
                    <a:pt x="49" y="1836"/>
                  </a:lnTo>
                  <a:lnTo>
                    <a:pt x="37" y="1836"/>
                  </a:lnTo>
                  <a:lnTo>
                    <a:pt x="37" y="195"/>
                  </a:lnTo>
                  <a:close/>
                  <a:moveTo>
                    <a:pt x="49" y="25"/>
                  </a:moveTo>
                  <a:lnTo>
                    <a:pt x="73" y="25"/>
                  </a:lnTo>
                  <a:lnTo>
                    <a:pt x="73" y="1836"/>
                  </a:lnTo>
                  <a:lnTo>
                    <a:pt x="49" y="1836"/>
                  </a:lnTo>
                  <a:lnTo>
                    <a:pt x="49" y="25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" name="Freeform 67"/>
            <p:cNvSpPr>
              <a:spLocks noEditPoints="1"/>
            </p:cNvSpPr>
            <p:nvPr/>
          </p:nvSpPr>
          <p:spPr bwMode="auto">
            <a:xfrm>
              <a:off x="6697181" y="3327057"/>
              <a:ext cx="103771" cy="2829431"/>
            </a:xfrm>
            <a:custGeom>
              <a:avLst/>
              <a:gdLst>
                <a:gd name="T0" fmla="*/ 0 w 61"/>
                <a:gd name="T1" fmla="*/ 365 h 2006"/>
                <a:gd name="T2" fmla="*/ 12 w 61"/>
                <a:gd name="T3" fmla="*/ 365 h 2006"/>
                <a:gd name="T4" fmla="*/ 12 w 61"/>
                <a:gd name="T5" fmla="*/ 2006 h 2006"/>
                <a:gd name="T6" fmla="*/ 0 w 61"/>
                <a:gd name="T7" fmla="*/ 2006 h 2006"/>
                <a:gd name="T8" fmla="*/ 0 w 61"/>
                <a:gd name="T9" fmla="*/ 365 h 2006"/>
                <a:gd name="T10" fmla="*/ 12 w 61"/>
                <a:gd name="T11" fmla="*/ 243 h 2006"/>
                <a:gd name="T12" fmla="*/ 25 w 61"/>
                <a:gd name="T13" fmla="*/ 243 h 2006"/>
                <a:gd name="T14" fmla="*/ 25 w 61"/>
                <a:gd name="T15" fmla="*/ 2006 h 2006"/>
                <a:gd name="T16" fmla="*/ 12 w 61"/>
                <a:gd name="T17" fmla="*/ 2006 h 2006"/>
                <a:gd name="T18" fmla="*/ 12 w 61"/>
                <a:gd name="T19" fmla="*/ 243 h 2006"/>
                <a:gd name="T20" fmla="*/ 25 w 61"/>
                <a:gd name="T21" fmla="*/ 170 h 2006"/>
                <a:gd name="T22" fmla="*/ 37 w 61"/>
                <a:gd name="T23" fmla="*/ 170 h 2006"/>
                <a:gd name="T24" fmla="*/ 37 w 61"/>
                <a:gd name="T25" fmla="*/ 2006 h 2006"/>
                <a:gd name="T26" fmla="*/ 25 w 61"/>
                <a:gd name="T27" fmla="*/ 2006 h 2006"/>
                <a:gd name="T28" fmla="*/ 25 w 61"/>
                <a:gd name="T29" fmla="*/ 170 h 2006"/>
                <a:gd name="T30" fmla="*/ 37 w 61"/>
                <a:gd name="T31" fmla="*/ 219 h 2006"/>
                <a:gd name="T32" fmla="*/ 49 w 61"/>
                <a:gd name="T33" fmla="*/ 219 h 2006"/>
                <a:gd name="T34" fmla="*/ 49 w 61"/>
                <a:gd name="T35" fmla="*/ 2006 h 2006"/>
                <a:gd name="T36" fmla="*/ 37 w 61"/>
                <a:gd name="T37" fmla="*/ 2006 h 2006"/>
                <a:gd name="T38" fmla="*/ 37 w 61"/>
                <a:gd name="T39" fmla="*/ 219 h 2006"/>
                <a:gd name="T40" fmla="*/ 49 w 61"/>
                <a:gd name="T41" fmla="*/ 0 h 2006"/>
                <a:gd name="T42" fmla="*/ 61 w 61"/>
                <a:gd name="T43" fmla="*/ 0 h 2006"/>
                <a:gd name="T44" fmla="*/ 61 w 61"/>
                <a:gd name="T45" fmla="*/ 2006 h 2006"/>
                <a:gd name="T46" fmla="*/ 49 w 61"/>
                <a:gd name="T47" fmla="*/ 2006 h 2006"/>
                <a:gd name="T48" fmla="*/ 49 w 61"/>
                <a:gd name="T49" fmla="*/ 0 h 2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2006">
                  <a:moveTo>
                    <a:pt x="0" y="365"/>
                  </a:moveTo>
                  <a:lnTo>
                    <a:pt x="12" y="365"/>
                  </a:lnTo>
                  <a:lnTo>
                    <a:pt x="12" y="2006"/>
                  </a:lnTo>
                  <a:lnTo>
                    <a:pt x="0" y="2006"/>
                  </a:lnTo>
                  <a:lnTo>
                    <a:pt x="0" y="365"/>
                  </a:lnTo>
                  <a:close/>
                  <a:moveTo>
                    <a:pt x="12" y="243"/>
                  </a:moveTo>
                  <a:lnTo>
                    <a:pt x="25" y="243"/>
                  </a:lnTo>
                  <a:lnTo>
                    <a:pt x="25" y="2006"/>
                  </a:lnTo>
                  <a:lnTo>
                    <a:pt x="12" y="2006"/>
                  </a:lnTo>
                  <a:lnTo>
                    <a:pt x="12" y="243"/>
                  </a:lnTo>
                  <a:close/>
                  <a:moveTo>
                    <a:pt x="25" y="170"/>
                  </a:moveTo>
                  <a:lnTo>
                    <a:pt x="37" y="170"/>
                  </a:lnTo>
                  <a:lnTo>
                    <a:pt x="37" y="2006"/>
                  </a:lnTo>
                  <a:lnTo>
                    <a:pt x="25" y="2006"/>
                  </a:lnTo>
                  <a:lnTo>
                    <a:pt x="25" y="170"/>
                  </a:lnTo>
                  <a:close/>
                  <a:moveTo>
                    <a:pt x="37" y="219"/>
                  </a:moveTo>
                  <a:lnTo>
                    <a:pt x="49" y="219"/>
                  </a:lnTo>
                  <a:lnTo>
                    <a:pt x="49" y="2006"/>
                  </a:lnTo>
                  <a:lnTo>
                    <a:pt x="37" y="2006"/>
                  </a:lnTo>
                  <a:lnTo>
                    <a:pt x="37" y="219"/>
                  </a:lnTo>
                  <a:close/>
                  <a:moveTo>
                    <a:pt x="49" y="0"/>
                  </a:moveTo>
                  <a:lnTo>
                    <a:pt x="61" y="0"/>
                  </a:lnTo>
                  <a:lnTo>
                    <a:pt x="61" y="2006"/>
                  </a:lnTo>
                  <a:lnTo>
                    <a:pt x="49" y="2006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" name="Freeform 68"/>
            <p:cNvSpPr>
              <a:spLocks noEditPoints="1"/>
            </p:cNvSpPr>
            <p:nvPr/>
          </p:nvSpPr>
          <p:spPr bwMode="auto">
            <a:xfrm>
              <a:off x="6800951" y="3566840"/>
              <a:ext cx="165012" cy="2589649"/>
            </a:xfrm>
            <a:custGeom>
              <a:avLst/>
              <a:gdLst>
                <a:gd name="T0" fmla="*/ 0 w 97"/>
                <a:gd name="T1" fmla="*/ 171 h 1836"/>
                <a:gd name="T2" fmla="*/ 12 w 97"/>
                <a:gd name="T3" fmla="*/ 171 h 1836"/>
                <a:gd name="T4" fmla="*/ 12 w 97"/>
                <a:gd name="T5" fmla="*/ 1836 h 1836"/>
                <a:gd name="T6" fmla="*/ 0 w 97"/>
                <a:gd name="T7" fmla="*/ 1836 h 1836"/>
                <a:gd name="T8" fmla="*/ 0 w 97"/>
                <a:gd name="T9" fmla="*/ 171 h 1836"/>
                <a:gd name="T10" fmla="*/ 12 w 97"/>
                <a:gd name="T11" fmla="*/ 122 h 1836"/>
                <a:gd name="T12" fmla="*/ 37 w 97"/>
                <a:gd name="T13" fmla="*/ 122 h 1836"/>
                <a:gd name="T14" fmla="*/ 37 w 97"/>
                <a:gd name="T15" fmla="*/ 1836 h 1836"/>
                <a:gd name="T16" fmla="*/ 12 w 97"/>
                <a:gd name="T17" fmla="*/ 1836 h 1836"/>
                <a:gd name="T18" fmla="*/ 12 w 97"/>
                <a:gd name="T19" fmla="*/ 122 h 1836"/>
                <a:gd name="T20" fmla="*/ 37 w 97"/>
                <a:gd name="T21" fmla="*/ 0 h 1836"/>
                <a:gd name="T22" fmla="*/ 73 w 97"/>
                <a:gd name="T23" fmla="*/ 0 h 1836"/>
                <a:gd name="T24" fmla="*/ 73 w 97"/>
                <a:gd name="T25" fmla="*/ 1836 h 1836"/>
                <a:gd name="T26" fmla="*/ 37 w 97"/>
                <a:gd name="T27" fmla="*/ 1836 h 1836"/>
                <a:gd name="T28" fmla="*/ 37 w 97"/>
                <a:gd name="T29" fmla="*/ 0 h 1836"/>
                <a:gd name="T30" fmla="*/ 73 w 97"/>
                <a:gd name="T31" fmla="*/ 122 h 1836"/>
                <a:gd name="T32" fmla="*/ 85 w 97"/>
                <a:gd name="T33" fmla="*/ 122 h 1836"/>
                <a:gd name="T34" fmla="*/ 85 w 97"/>
                <a:gd name="T35" fmla="*/ 1836 h 1836"/>
                <a:gd name="T36" fmla="*/ 73 w 97"/>
                <a:gd name="T37" fmla="*/ 1836 h 1836"/>
                <a:gd name="T38" fmla="*/ 73 w 97"/>
                <a:gd name="T39" fmla="*/ 122 h 1836"/>
                <a:gd name="T40" fmla="*/ 85 w 97"/>
                <a:gd name="T41" fmla="*/ 49 h 1836"/>
                <a:gd name="T42" fmla="*/ 97 w 97"/>
                <a:gd name="T43" fmla="*/ 49 h 1836"/>
                <a:gd name="T44" fmla="*/ 97 w 97"/>
                <a:gd name="T45" fmla="*/ 1836 h 1836"/>
                <a:gd name="T46" fmla="*/ 85 w 97"/>
                <a:gd name="T47" fmla="*/ 1836 h 1836"/>
                <a:gd name="T48" fmla="*/ 85 w 97"/>
                <a:gd name="T49" fmla="*/ 49 h 1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7" h="1836">
                  <a:moveTo>
                    <a:pt x="0" y="171"/>
                  </a:moveTo>
                  <a:lnTo>
                    <a:pt x="12" y="171"/>
                  </a:lnTo>
                  <a:lnTo>
                    <a:pt x="12" y="1836"/>
                  </a:lnTo>
                  <a:lnTo>
                    <a:pt x="0" y="1836"/>
                  </a:lnTo>
                  <a:lnTo>
                    <a:pt x="0" y="171"/>
                  </a:lnTo>
                  <a:close/>
                  <a:moveTo>
                    <a:pt x="12" y="122"/>
                  </a:moveTo>
                  <a:lnTo>
                    <a:pt x="37" y="122"/>
                  </a:lnTo>
                  <a:lnTo>
                    <a:pt x="37" y="1836"/>
                  </a:lnTo>
                  <a:lnTo>
                    <a:pt x="12" y="1836"/>
                  </a:lnTo>
                  <a:lnTo>
                    <a:pt x="12" y="122"/>
                  </a:lnTo>
                  <a:close/>
                  <a:moveTo>
                    <a:pt x="37" y="0"/>
                  </a:moveTo>
                  <a:lnTo>
                    <a:pt x="73" y="0"/>
                  </a:lnTo>
                  <a:lnTo>
                    <a:pt x="73" y="1836"/>
                  </a:lnTo>
                  <a:lnTo>
                    <a:pt x="37" y="1836"/>
                  </a:lnTo>
                  <a:lnTo>
                    <a:pt x="37" y="0"/>
                  </a:lnTo>
                  <a:close/>
                  <a:moveTo>
                    <a:pt x="73" y="122"/>
                  </a:moveTo>
                  <a:lnTo>
                    <a:pt x="85" y="122"/>
                  </a:lnTo>
                  <a:lnTo>
                    <a:pt x="85" y="1836"/>
                  </a:lnTo>
                  <a:lnTo>
                    <a:pt x="73" y="1836"/>
                  </a:lnTo>
                  <a:lnTo>
                    <a:pt x="73" y="122"/>
                  </a:lnTo>
                  <a:close/>
                  <a:moveTo>
                    <a:pt x="85" y="49"/>
                  </a:moveTo>
                  <a:lnTo>
                    <a:pt x="97" y="49"/>
                  </a:lnTo>
                  <a:lnTo>
                    <a:pt x="97" y="1836"/>
                  </a:lnTo>
                  <a:lnTo>
                    <a:pt x="85" y="1836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" name="Freeform 69"/>
            <p:cNvSpPr>
              <a:spLocks noEditPoints="1"/>
            </p:cNvSpPr>
            <p:nvPr/>
          </p:nvSpPr>
          <p:spPr bwMode="auto">
            <a:xfrm>
              <a:off x="6965963" y="3772770"/>
              <a:ext cx="103771" cy="2383718"/>
            </a:xfrm>
            <a:custGeom>
              <a:avLst/>
              <a:gdLst>
                <a:gd name="T0" fmla="*/ 0 w 61"/>
                <a:gd name="T1" fmla="*/ 256 h 1690"/>
                <a:gd name="T2" fmla="*/ 12 w 61"/>
                <a:gd name="T3" fmla="*/ 256 h 1690"/>
                <a:gd name="T4" fmla="*/ 12 w 61"/>
                <a:gd name="T5" fmla="*/ 1690 h 1690"/>
                <a:gd name="T6" fmla="*/ 0 w 61"/>
                <a:gd name="T7" fmla="*/ 1690 h 1690"/>
                <a:gd name="T8" fmla="*/ 0 w 61"/>
                <a:gd name="T9" fmla="*/ 256 h 1690"/>
                <a:gd name="T10" fmla="*/ 12 w 61"/>
                <a:gd name="T11" fmla="*/ 97 h 1690"/>
                <a:gd name="T12" fmla="*/ 25 w 61"/>
                <a:gd name="T13" fmla="*/ 97 h 1690"/>
                <a:gd name="T14" fmla="*/ 25 w 61"/>
                <a:gd name="T15" fmla="*/ 1690 h 1690"/>
                <a:gd name="T16" fmla="*/ 12 w 61"/>
                <a:gd name="T17" fmla="*/ 1690 h 1690"/>
                <a:gd name="T18" fmla="*/ 12 w 61"/>
                <a:gd name="T19" fmla="*/ 97 h 1690"/>
                <a:gd name="T20" fmla="*/ 25 w 61"/>
                <a:gd name="T21" fmla="*/ 73 h 1690"/>
                <a:gd name="T22" fmla="*/ 37 w 61"/>
                <a:gd name="T23" fmla="*/ 73 h 1690"/>
                <a:gd name="T24" fmla="*/ 37 w 61"/>
                <a:gd name="T25" fmla="*/ 1690 h 1690"/>
                <a:gd name="T26" fmla="*/ 25 w 61"/>
                <a:gd name="T27" fmla="*/ 1690 h 1690"/>
                <a:gd name="T28" fmla="*/ 25 w 61"/>
                <a:gd name="T29" fmla="*/ 73 h 1690"/>
                <a:gd name="T30" fmla="*/ 37 w 61"/>
                <a:gd name="T31" fmla="*/ 25 h 1690"/>
                <a:gd name="T32" fmla="*/ 49 w 61"/>
                <a:gd name="T33" fmla="*/ 25 h 1690"/>
                <a:gd name="T34" fmla="*/ 49 w 61"/>
                <a:gd name="T35" fmla="*/ 1690 h 1690"/>
                <a:gd name="T36" fmla="*/ 37 w 61"/>
                <a:gd name="T37" fmla="*/ 1690 h 1690"/>
                <a:gd name="T38" fmla="*/ 37 w 61"/>
                <a:gd name="T39" fmla="*/ 25 h 1690"/>
                <a:gd name="T40" fmla="*/ 49 w 61"/>
                <a:gd name="T41" fmla="*/ 0 h 1690"/>
                <a:gd name="T42" fmla="*/ 61 w 61"/>
                <a:gd name="T43" fmla="*/ 0 h 1690"/>
                <a:gd name="T44" fmla="*/ 61 w 61"/>
                <a:gd name="T45" fmla="*/ 1690 h 1690"/>
                <a:gd name="T46" fmla="*/ 49 w 61"/>
                <a:gd name="T47" fmla="*/ 1690 h 1690"/>
                <a:gd name="T48" fmla="*/ 49 w 61"/>
                <a:gd name="T49" fmla="*/ 0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690">
                  <a:moveTo>
                    <a:pt x="0" y="256"/>
                  </a:moveTo>
                  <a:lnTo>
                    <a:pt x="12" y="256"/>
                  </a:lnTo>
                  <a:lnTo>
                    <a:pt x="12" y="1690"/>
                  </a:lnTo>
                  <a:lnTo>
                    <a:pt x="0" y="1690"/>
                  </a:lnTo>
                  <a:lnTo>
                    <a:pt x="0" y="256"/>
                  </a:lnTo>
                  <a:close/>
                  <a:moveTo>
                    <a:pt x="12" y="97"/>
                  </a:moveTo>
                  <a:lnTo>
                    <a:pt x="25" y="97"/>
                  </a:lnTo>
                  <a:lnTo>
                    <a:pt x="25" y="1690"/>
                  </a:lnTo>
                  <a:lnTo>
                    <a:pt x="12" y="1690"/>
                  </a:lnTo>
                  <a:lnTo>
                    <a:pt x="12" y="97"/>
                  </a:lnTo>
                  <a:close/>
                  <a:moveTo>
                    <a:pt x="25" y="73"/>
                  </a:moveTo>
                  <a:lnTo>
                    <a:pt x="37" y="73"/>
                  </a:lnTo>
                  <a:lnTo>
                    <a:pt x="37" y="1690"/>
                  </a:lnTo>
                  <a:lnTo>
                    <a:pt x="25" y="1690"/>
                  </a:lnTo>
                  <a:lnTo>
                    <a:pt x="25" y="73"/>
                  </a:lnTo>
                  <a:close/>
                  <a:moveTo>
                    <a:pt x="37" y="25"/>
                  </a:moveTo>
                  <a:lnTo>
                    <a:pt x="49" y="25"/>
                  </a:lnTo>
                  <a:lnTo>
                    <a:pt x="49" y="1690"/>
                  </a:lnTo>
                  <a:lnTo>
                    <a:pt x="37" y="1690"/>
                  </a:lnTo>
                  <a:lnTo>
                    <a:pt x="37" y="25"/>
                  </a:lnTo>
                  <a:close/>
                  <a:moveTo>
                    <a:pt x="49" y="0"/>
                  </a:moveTo>
                  <a:lnTo>
                    <a:pt x="61" y="0"/>
                  </a:lnTo>
                  <a:lnTo>
                    <a:pt x="61" y="1690"/>
                  </a:lnTo>
                  <a:lnTo>
                    <a:pt x="49" y="169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" name="Freeform 70"/>
            <p:cNvSpPr>
              <a:spLocks noEditPoints="1"/>
            </p:cNvSpPr>
            <p:nvPr/>
          </p:nvSpPr>
          <p:spPr bwMode="auto">
            <a:xfrm>
              <a:off x="7069733" y="3532988"/>
              <a:ext cx="124185" cy="2623501"/>
            </a:xfrm>
            <a:custGeom>
              <a:avLst/>
              <a:gdLst>
                <a:gd name="T0" fmla="*/ 0 w 73"/>
                <a:gd name="T1" fmla="*/ 219 h 1860"/>
                <a:gd name="T2" fmla="*/ 12 w 73"/>
                <a:gd name="T3" fmla="*/ 219 h 1860"/>
                <a:gd name="T4" fmla="*/ 12 w 73"/>
                <a:gd name="T5" fmla="*/ 1860 h 1860"/>
                <a:gd name="T6" fmla="*/ 0 w 73"/>
                <a:gd name="T7" fmla="*/ 1860 h 1860"/>
                <a:gd name="T8" fmla="*/ 0 w 73"/>
                <a:gd name="T9" fmla="*/ 219 h 1860"/>
                <a:gd name="T10" fmla="*/ 12 w 73"/>
                <a:gd name="T11" fmla="*/ 170 h 1860"/>
                <a:gd name="T12" fmla="*/ 24 w 73"/>
                <a:gd name="T13" fmla="*/ 170 h 1860"/>
                <a:gd name="T14" fmla="*/ 24 w 73"/>
                <a:gd name="T15" fmla="*/ 1860 h 1860"/>
                <a:gd name="T16" fmla="*/ 12 w 73"/>
                <a:gd name="T17" fmla="*/ 1860 h 1860"/>
                <a:gd name="T18" fmla="*/ 12 w 73"/>
                <a:gd name="T19" fmla="*/ 170 h 1860"/>
                <a:gd name="T20" fmla="*/ 24 w 73"/>
                <a:gd name="T21" fmla="*/ 73 h 1860"/>
                <a:gd name="T22" fmla="*/ 49 w 73"/>
                <a:gd name="T23" fmla="*/ 73 h 1860"/>
                <a:gd name="T24" fmla="*/ 49 w 73"/>
                <a:gd name="T25" fmla="*/ 1860 h 1860"/>
                <a:gd name="T26" fmla="*/ 24 w 73"/>
                <a:gd name="T27" fmla="*/ 1860 h 1860"/>
                <a:gd name="T28" fmla="*/ 24 w 73"/>
                <a:gd name="T29" fmla="*/ 73 h 1860"/>
                <a:gd name="T30" fmla="*/ 49 w 73"/>
                <a:gd name="T31" fmla="*/ 0 h 1860"/>
                <a:gd name="T32" fmla="*/ 61 w 73"/>
                <a:gd name="T33" fmla="*/ 0 h 1860"/>
                <a:gd name="T34" fmla="*/ 61 w 73"/>
                <a:gd name="T35" fmla="*/ 1860 h 1860"/>
                <a:gd name="T36" fmla="*/ 49 w 73"/>
                <a:gd name="T37" fmla="*/ 1860 h 1860"/>
                <a:gd name="T38" fmla="*/ 49 w 73"/>
                <a:gd name="T39" fmla="*/ 0 h 1860"/>
                <a:gd name="T40" fmla="*/ 61 w 73"/>
                <a:gd name="T41" fmla="*/ 146 h 1860"/>
                <a:gd name="T42" fmla="*/ 73 w 73"/>
                <a:gd name="T43" fmla="*/ 146 h 1860"/>
                <a:gd name="T44" fmla="*/ 73 w 73"/>
                <a:gd name="T45" fmla="*/ 1860 h 1860"/>
                <a:gd name="T46" fmla="*/ 61 w 73"/>
                <a:gd name="T47" fmla="*/ 1860 h 1860"/>
                <a:gd name="T48" fmla="*/ 61 w 73"/>
                <a:gd name="T49" fmla="*/ 146 h 1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1860">
                  <a:moveTo>
                    <a:pt x="0" y="219"/>
                  </a:moveTo>
                  <a:lnTo>
                    <a:pt x="12" y="219"/>
                  </a:lnTo>
                  <a:lnTo>
                    <a:pt x="12" y="1860"/>
                  </a:lnTo>
                  <a:lnTo>
                    <a:pt x="0" y="1860"/>
                  </a:lnTo>
                  <a:lnTo>
                    <a:pt x="0" y="219"/>
                  </a:lnTo>
                  <a:close/>
                  <a:moveTo>
                    <a:pt x="12" y="170"/>
                  </a:moveTo>
                  <a:lnTo>
                    <a:pt x="24" y="170"/>
                  </a:lnTo>
                  <a:lnTo>
                    <a:pt x="24" y="1860"/>
                  </a:lnTo>
                  <a:lnTo>
                    <a:pt x="12" y="1860"/>
                  </a:lnTo>
                  <a:lnTo>
                    <a:pt x="12" y="170"/>
                  </a:lnTo>
                  <a:close/>
                  <a:moveTo>
                    <a:pt x="24" y="73"/>
                  </a:moveTo>
                  <a:lnTo>
                    <a:pt x="49" y="73"/>
                  </a:lnTo>
                  <a:lnTo>
                    <a:pt x="49" y="1860"/>
                  </a:lnTo>
                  <a:lnTo>
                    <a:pt x="24" y="1860"/>
                  </a:lnTo>
                  <a:lnTo>
                    <a:pt x="24" y="73"/>
                  </a:lnTo>
                  <a:close/>
                  <a:moveTo>
                    <a:pt x="49" y="0"/>
                  </a:moveTo>
                  <a:lnTo>
                    <a:pt x="61" y="0"/>
                  </a:lnTo>
                  <a:lnTo>
                    <a:pt x="61" y="1860"/>
                  </a:lnTo>
                  <a:lnTo>
                    <a:pt x="49" y="1860"/>
                  </a:lnTo>
                  <a:lnTo>
                    <a:pt x="49" y="0"/>
                  </a:lnTo>
                  <a:close/>
                  <a:moveTo>
                    <a:pt x="61" y="146"/>
                  </a:moveTo>
                  <a:lnTo>
                    <a:pt x="73" y="146"/>
                  </a:lnTo>
                  <a:lnTo>
                    <a:pt x="73" y="1860"/>
                  </a:lnTo>
                  <a:lnTo>
                    <a:pt x="61" y="1860"/>
                  </a:lnTo>
                  <a:lnTo>
                    <a:pt x="61" y="146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" name="Freeform 71"/>
            <p:cNvSpPr>
              <a:spLocks noEditPoints="1"/>
            </p:cNvSpPr>
            <p:nvPr/>
          </p:nvSpPr>
          <p:spPr bwMode="auto">
            <a:xfrm>
              <a:off x="7193916" y="3396171"/>
              <a:ext cx="103771" cy="2760318"/>
            </a:xfrm>
            <a:custGeom>
              <a:avLst/>
              <a:gdLst>
                <a:gd name="T0" fmla="*/ 0 w 61"/>
                <a:gd name="T1" fmla="*/ 73 h 1957"/>
                <a:gd name="T2" fmla="*/ 12 w 61"/>
                <a:gd name="T3" fmla="*/ 73 h 1957"/>
                <a:gd name="T4" fmla="*/ 12 w 61"/>
                <a:gd name="T5" fmla="*/ 1957 h 1957"/>
                <a:gd name="T6" fmla="*/ 0 w 61"/>
                <a:gd name="T7" fmla="*/ 1957 h 1957"/>
                <a:gd name="T8" fmla="*/ 0 w 61"/>
                <a:gd name="T9" fmla="*/ 73 h 1957"/>
                <a:gd name="T10" fmla="*/ 12 w 61"/>
                <a:gd name="T11" fmla="*/ 292 h 1957"/>
                <a:gd name="T12" fmla="*/ 24 w 61"/>
                <a:gd name="T13" fmla="*/ 292 h 1957"/>
                <a:gd name="T14" fmla="*/ 24 w 61"/>
                <a:gd name="T15" fmla="*/ 1957 h 1957"/>
                <a:gd name="T16" fmla="*/ 12 w 61"/>
                <a:gd name="T17" fmla="*/ 1957 h 1957"/>
                <a:gd name="T18" fmla="*/ 12 w 61"/>
                <a:gd name="T19" fmla="*/ 292 h 1957"/>
                <a:gd name="T20" fmla="*/ 24 w 61"/>
                <a:gd name="T21" fmla="*/ 170 h 1957"/>
                <a:gd name="T22" fmla="*/ 37 w 61"/>
                <a:gd name="T23" fmla="*/ 170 h 1957"/>
                <a:gd name="T24" fmla="*/ 37 w 61"/>
                <a:gd name="T25" fmla="*/ 1957 h 1957"/>
                <a:gd name="T26" fmla="*/ 24 w 61"/>
                <a:gd name="T27" fmla="*/ 1957 h 1957"/>
                <a:gd name="T28" fmla="*/ 24 w 61"/>
                <a:gd name="T29" fmla="*/ 170 h 1957"/>
                <a:gd name="T30" fmla="*/ 37 w 61"/>
                <a:gd name="T31" fmla="*/ 146 h 1957"/>
                <a:gd name="T32" fmla="*/ 49 w 61"/>
                <a:gd name="T33" fmla="*/ 146 h 1957"/>
                <a:gd name="T34" fmla="*/ 49 w 61"/>
                <a:gd name="T35" fmla="*/ 1957 h 1957"/>
                <a:gd name="T36" fmla="*/ 37 w 61"/>
                <a:gd name="T37" fmla="*/ 1957 h 1957"/>
                <a:gd name="T38" fmla="*/ 37 w 61"/>
                <a:gd name="T39" fmla="*/ 146 h 1957"/>
                <a:gd name="T40" fmla="*/ 49 w 61"/>
                <a:gd name="T41" fmla="*/ 0 h 1957"/>
                <a:gd name="T42" fmla="*/ 61 w 61"/>
                <a:gd name="T43" fmla="*/ 0 h 1957"/>
                <a:gd name="T44" fmla="*/ 61 w 61"/>
                <a:gd name="T45" fmla="*/ 1957 h 1957"/>
                <a:gd name="T46" fmla="*/ 49 w 61"/>
                <a:gd name="T47" fmla="*/ 1957 h 1957"/>
                <a:gd name="T48" fmla="*/ 49 w 61"/>
                <a:gd name="T49" fmla="*/ 0 h 1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957">
                  <a:moveTo>
                    <a:pt x="0" y="73"/>
                  </a:moveTo>
                  <a:lnTo>
                    <a:pt x="12" y="73"/>
                  </a:lnTo>
                  <a:lnTo>
                    <a:pt x="12" y="1957"/>
                  </a:lnTo>
                  <a:lnTo>
                    <a:pt x="0" y="1957"/>
                  </a:lnTo>
                  <a:lnTo>
                    <a:pt x="0" y="73"/>
                  </a:lnTo>
                  <a:close/>
                  <a:moveTo>
                    <a:pt x="12" y="292"/>
                  </a:moveTo>
                  <a:lnTo>
                    <a:pt x="24" y="292"/>
                  </a:lnTo>
                  <a:lnTo>
                    <a:pt x="24" y="1957"/>
                  </a:lnTo>
                  <a:lnTo>
                    <a:pt x="12" y="1957"/>
                  </a:lnTo>
                  <a:lnTo>
                    <a:pt x="12" y="292"/>
                  </a:lnTo>
                  <a:close/>
                  <a:moveTo>
                    <a:pt x="24" y="170"/>
                  </a:moveTo>
                  <a:lnTo>
                    <a:pt x="37" y="170"/>
                  </a:lnTo>
                  <a:lnTo>
                    <a:pt x="37" y="1957"/>
                  </a:lnTo>
                  <a:lnTo>
                    <a:pt x="24" y="1957"/>
                  </a:lnTo>
                  <a:lnTo>
                    <a:pt x="24" y="170"/>
                  </a:lnTo>
                  <a:close/>
                  <a:moveTo>
                    <a:pt x="37" y="146"/>
                  </a:moveTo>
                  <a:lnTo>
                    <a:pt x="49" y="146"/>
                  </a:lnTo>
                  <a:lnTo>
                    <a:pt x="49" y="1957"/>
                  </a:lnTo>
                  <a:lnTo>
                    <a:pt x="37" y="1957"/>
                  </a:lnTo>
                  <a:lnTo>
                    <a:pt x="37" y="146"/>
                  </a:lnTo>
                  <a:close/>
                  <a:moveTo>
                    <a:pt x="49" y="0"/>
                  </a:moveTo>
                  <a:lnTo>
                    <a:pt x="61" y="0"/>
                  </a:lnTo>
                  <a:lnTo>
                    <a:pt x="61" y="1957"/>
                  </a:lnTo>
                  <a:lnTo>
                    <a:pt x="49" y="1957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" name="Freeform 72"/>
            <p:cNvSpPr>
              <a:spLocks noEditPoints="1"/>
            </p:cNvSpPr>
            <p:nvPr/>
          </p:nvSpPr>
          <p:spPr bwMode="auto">
            <a:xfrm>
              <a:off x="7297686" y="3499136"/>
              <a:ext cx="103771" cy="2657353"/>
            </a:xfrm>
            <a:custGeom>
              <a:avLst/>
              <a:gdLst>
                <a:gd name="T0" fmla="*/ 0 w 61"/>
                <a:gd name="T1" fmla="*/ 48 h 1884"/>
                <a:gd name="T2" fmla="*/ 12 w 61"/>
                <a:gd name="T3" fmla="*/ 48 h 1884"/>
                <a:gd name="T4" fmla="*/ 12 w 61"/>
                <a:gd name="T5" fmla="*/ 1884 h 1884"/>
                <a:gd name="T6" fmla="*/ 0 w 61"/>
                <a:gd name="T7" fmla="*/ 1884 h 1884"/>
                <a:gd name="T8" fmla="*/ 0 w 61"/>
                <a:gd name="T9" fmla="*/ 48 h 1884"/>
                <a:gd name="T10" fmla="*/ 12 w 61"/>
                <a:gd name="T11" fmla="*/ 121 h 1884"/>
                <a:gd name="T12" fmla="*/ 24 w 61"/>
                <a:gd name="T13" fmla="*/ 121 h 1884"/>
                <a:gd name="T14" fmla="*/ 24 w 61"/>
                <a:gd name="T15" fmla="*/ 1884 h 1884"/>
                <a:gd name="T16" fmla="*/ 12 w 61"/>
                <a:gd name="T17" fmla="*/ 1884 h 1884"/>
                <a:gd name="T18" fmla="*/ 12 w 61"/>
                <a:gd name="T19" fmla="*/ 121 h 1884"/>
                <a:gd name="T20" fmla="*/ 24 w 61"/>
                <a:gd name="T21" fmla="*/ 0 h 1884"/>
                <a:gd name="T22" fmla="*/ 36 w 61"/>
                <a:gd name="T23" fmla="*/ 0 h 1884"/>
                <a:gd name="T24" fmla="*/ 36 w 61"/>
                <a:gd name="T25" fmla="*/ 1884 h 1884"/>
                <a:gd name="T26" fmla="*/ 24 w 61"/>
                <a:gd name="T27" fmla="*/ 1884 h 1884"/>
                <a:gd name="T28" fmla="*/ 24 w 61"/>
                <a:gd name="T29" fmla="*/ 0 h 1884"/>
                <a:gd name="T30" fmla="*/ 36 w 61"/>
                <a:gd name="T31" fmla="*/ 97 h 1884"/>
                <a:gd name="T32" fmla="*/ 48 w 61"/>
                <a:gd name="T33" fmla="*/ 97 h 1884"/>
                <a:gd name="T34" fmla="*/ 48 w 61"/>
                <a:gd name="T35" fmla="*/ 1884 h 1884"/>
                <a:gd name="T36" fmla="*/ 36 w 61"/>
                <a:gd name="T37" fmla="*/ 1884 h 1884"/>
                <a:gd name="T38" fmla="*/ 36 w 61"/>
                <a:gd name="T39" fmla="*/ 97 h 1884"/>
                <a:gd name="T40" fmla="*/ 48 w 61"/>
                <a:gd name="T41" fmla="*/ 24 h 1884"/>
                <a:gd name="T42" fmla="*/ 61 w 61"/>
                <a:gd name="T43" fmla="*/ 24 h 1884"/>
                <a:gd name="T44" fmla="*/ 61 w 61"/>
                <a:gd name="T45" fmla="*/ 1884 h 1884"/>
                <a:gd name="T46" fmla="*/ 48 w 61"/>
                <a:gd name="T47" fmla="*/ 1884 h 1884"/>
                <a:gd name="T48" fmla="*/ 48 w 61"/>
                <a:gd name="T49" fmla="*/ 24 h 1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884">
                  <a:moveTo>
                    <a:pt x="0" y="48"/>
                  </a:moveTo>
                  <a:lnTo>
                    <a:pt x="12" y="48"/>
                  </a:lnTo>
                  <a:lnTo>
                    <a:pt x="12" y="1884"/>
                  </a:lnTo>
                  <a:lnTo>
                    <a:pt x="0" y="1884"/>
                  </a:lnTo>
                  <a:lnTo>
                    <a:pt x="0" y="48"/>
                  </a:lnTo>
                  <a:close/>
                  <a:moveTo>
                    <a:pt x="12" y="121"/>
                  </a:moveTo>
                  <a:lnTo>
                    <a:pt x="24" y="121"/>
                  </a:lnTo>
                  <a:lnTo>
                    <a:pt x="24" y="1884"/>
                  </a:lnTo>
                  <a:lnTo>
                    <a:pt x="12" y="1884"/>
                  </a:lnTo>
                  <a:lnTo>
                    <a:pt x="12" y="121"/>
                  </a:lnTo>
                  <a:close/>
                  <a:moveTo>
                    <a:pt x="24" y="0"/>
                  </a:moveTo>
                  <a:lnTo>
                    <a:pt x="36" y="0"/>
                  </a:lnTo>
                  <a:lnTo>
                    <a:pt x="36" y="1884"/>
                  </a:lnTo>
                  <a:lnTo>
                    <a:pt x="24" y="1884"/>
                  </a:lnTo>
                  <a:lnTo>
                    <a:pt x="24" y="0"/>
                  </a:lnTo>
                  <a:close/>
                  <a:moveTo>
                    <a:pt x="36" y="97"/>
                  </a:moveTo>
                  <a:lnTo>
                    <a:pt x="48" y="97"/>
                  </a:lnTo>
                  <a:lnTo>
                    <a:pt x="48" y="1884"/>
                  </a:lnTo>
                  <a:lnTo>
                    <a:pt x="36" y="1884"/>
                  </a:lnTo>
                  <a:lnTo>
                    <a:pt x="36" y="97"/>
                  </a:lnTo>
                  <a:close/>
                  <a:moveTo>
                    <a:pt x="48" y="24"/>
                  </a:moveTo>
                  <a:lnTo>
                    <a:pt x="61" y="24"/>
                  </a:lnTo>
                  <a:lnTo>
                    <a:pt x="61" y="1884"/>
                  </a:lnTo>
                  <a:lnTo>
                    <a:pt x="48" y="1884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" name="Freeform 73"/>
            <p:cNvSpPr>
              <a:spLocks noEditPoints="1"/>
            </p:cNvSpPr>
            <p:nvPr/>
          </p:nvSpPr>
          <p:spPr bwMode="auto">
            <a:xfrm>
              <a:off x="7401457" y="3566840"/>
              <a:ext cx="102069" cy="2589649"/>
            </a:xfrm>
            <a:custGeom>
              <a:avLst/>
              <a:gdLst>
                <a:gd name="T0" fmla="*/ 0 w 60"/>
                <a:gd name="T1" fmla="*/ 25 h 1836"/>
                <a:gd name="T2" fmla="*/ 12 w 60"/>
                <a:gd name="T3" fmla="*/ 25 h 1836"/>
                <a:gd name="T4" fmla="*/ 12 w 60"/>
                <a:gd name="T5" fmla="*/ 1836 h 1836"/>
                <a:gd name="T6" fmla="*/ 0 w 60"/>
                <a:gd name="T7" fmla="*/ 1836 h 1836"/>
                <a:gd name="T8" fmla="*/ 0 w 60"/>
                <a:gd name="T9" fmla="*/ 25 h 1836"/>
                <a:gd name="T10" fmla="*/ 12 w 60"/>
                <a:gd name="T11" fmla="*/ 122 h 1836"/>
                <a:gd name="T12" fmla="*/ 24 w 60"/>
                <a:gd name="T13" fmla="*/ 122 h 1836"/>
                <a:gd name="T14" fmla="*/ 24 w 60"/>
                <a:gd name="T15" fmla="*/ 1836 h 1836"/>
                <a:gd name="T16" fmla="*/ 12 w 60"/>
                <a:gd name="T17" fmla="*/ 1836 h 1836"/>
                <a:gd name="T18" fmla="*/ 12 w 60"/>
                <a:gd name="T19" fmla="*/ 122 h 1836"/>
                <a:gd name="T20" fmla="*/ 24 w 60"/>
                <a:gd name="T21" fmla="*/ 146 h 1836"/>
                <a:gd name="T22" fmla="*/ 36 w 60"/>
                <a:gd name="T23" fmla="*/ 146 h 1836"/>
                <a:gd name="T24" fmla="*/ 36 w 60"/>
                <a:gd name="T25" fmla="*/ 1836 h 1836"/>
                <a:gd name="T26" fmla="*/ 24 w 60"/>
                <a:gd name="T27" fmla="*/ 1836 h 1836"/>
                <a:gd name="T28" fmla="*/ 24 w 60"/>
                <a:gd name="T29" fmla="*/ 146 h 1836"/>
                <a:gd name="T30" fmla="*/ 36 w 60"/>
                <a:gd name="T31" fmla="*/ 0 h 1836"/>
                <a:gd name="T32" fmla="*/ 48 w 60"/>
                <a:gd name="T33" fmla="*/ 0 h 1836"/>
                <a:gd name="T34" fmla="*/ 48 w 60"/>
                <a:gd name="T35" fmla="*/ 1836 h 1836"/>
                <a:gd name="T36" fmla="*/ 36 w 60"/>
                <a:gd name="T37" fmla="*/ 1836 h 1836"/>
                <a:gd name="T38" fmla="*/ 36 w 60"/>
                <a:gd name="T39" fmla="*/ 0 h 1836"/>
                <a:gd name="T40" fmla="*/ 48 w 60"/>
                <a:gd name="T41" fmla="*/ 25 h 1836"/>
                <a:gd name="T42" fmla="*/ 60 w 60"/>
                <a:gd name="T43" fmla="*/ 25 h 1836"/>
                <a:gd name="T44" fmla="*/ 60 w 60"/>
                <a:gd name="T45" fmla="*/ 1836 h 1836"/>
                <a:gd name="T46" fmla="*/ 48 w 60"/>
                <a:gd name="T47" fmla="*/ 1836 h 1836"/>
                <a:gd name="T48" fmla="*/ 48 w 60"/>
                <a:gd name="T49" fmla="*/ 25 h 1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1836">
                  <a:moveTo>
                    <a:pt x="0" y="25"/>
                  </a:moveTo>
                  <a:lnTo>
                    <a:pt x="12" y="25"/>
                  </a:lnTo>
                  <a:lnTo>
                    <a:pt x="12" y="1836"/>
                  </a:lnTo>
                  <a:lnTo>
                    <a:pt x="0" y="1836"/>
                  </a:lnTo>
                  <a:lnTo>
                    <a:pt x="0" y="25"/>
                  </a:lnTo>
                  <a:close/>
                  <a:moveTo>
                    <a:pt x="12" y="122"/>
                  </a:moveTo>
                  <a:lnTo>
                    <a:pt x="24" y="122"/>
                  </a:lnTo>
                  <a:lnTo>
                    <a:pt x="24" y="1836"/>
                  </a:lnTo>
                  <a:lnTo>
                    <a:pt x="12" y="1836"/>
                  </a:lnTo>
                  <a:lnTo>
                    <a:pt x="12" y="122"/>
                  </a:lnTo>
                  <a:close/>
                  <a:moveTo>
                    <a:pt x="24" y="146"/>
                  </a:moveTo>
                  <a:lnTo>
                    <a:pt x="36" y="146"/>
                  </a:lnTo>
                  <a:lnTo>
                    <a:pt x="36" y="1836"/>
                  </a:lnTo>
                  <a:lnTo>
                    <a:pt x="24" y="1836"/>
                  </a:lnTo>
                  <a:lnTo>
                    <a:pt x="24" y="146"/>
                  </a:lnTo>
                  <a:close/>
                  <a:moveTo>
                    <a:pt x="36" y="0"/>
                  </a:moveTo>
                  <a:lnTo>
                    <a:pt x="48" y="0"/>
                  </a:lnTo>
                  <a:lnTo>
                    <a:pt x="48" y="1836"/>
                  </a:lnTo>
                  <a:lnTo>
                    <a:pt x="36" y="1836"/>
                  </a:lnTo>
                  <a:lnTo>
                    <a:pt x="36" y="0"/>
                  </a:lnTo>
                  <a:close/>
                  <a:moveTo>
                    <a:pt x="48" y="25"/>
                  </a:moveTo>
                  <a:lnTo>
                    <a:pt x="60" y="25"/>
                  </a:lnTo>
                  <a:lnTo>
                    <a:pt x="60" y="1836"/>
                  </a:lnTo>
                  <a:lnTo>
                    <a:pt x="48" y="1836"/>
                  </a:lnTo>
                  <a:lnTo>
                    <a:pt x="48" y="25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" name="Freeform 74"/>
            <p:cNvSpPr>
              <a:spLocks noEditPoints="1"/>
            </p:cNvSpPr>
            <p:nvPr/>
          </p:nvSpPr>
          <p:spPr bwMode="auto">
            <a:xfrm>
              <a:off x="7503526" y="3499136"/>
              <a:ext cx="124185" cy="2657353"/>
            </a:xfrm>
            <a:custGeom>
              <a:avLst/>
              <a:gdLst>
                <a:gd name="T0" fmla="*/ 0 w 73"/>
                <a:gd name="T1" fmla="*/ 219 h 1884"/>
                <a:gd name="T2" fmla="*/ 13 w 73"/>
                <a:gd name="T3" fmla="*/ 219 h 1884"/>
                <a:gd name="T4" fmla="*/ 13 w 73"/>
                <a:gd name="T5" fmla="*/ 1884 h 1884"/>
                <a:gd name="T6" fmla="*/ 0 w 73"/>
                <a:gd name="T7" fmla="*/ 1884 h 1884"/>
                <a:gd name="T8" fmla="*/ 0 w 73"/>
                <a:gd name="T9" fmla="*/ 219 h 1884"/>
                <a:gd name="T10" fmla="*/ 13 w 73"/>
                <a:gd name="T11" fmla="*/ 170 h 1884"/>
                <a:gd name="T12" fmla="*/ 37 w 73"/>
                <a:gd name="T13" fmla="*/ 170 h 1884"/>
                <a:gd name="T14" fmla="*/ 37 w 73"/>
                <a:gd name="T15" fmla="*/ 1884 h 1884"/>
                <a:gd name="T16" fmla="*/ 13 w 73"/>
                <a:gd name="T17" fmla="*/ 1884 h 1884"/>
                <a:gd name="T18" fmla="*/ 13 w 73"/>
                <a:gd name="T19" fmla="*/ 170 h 1884"/>
                <a:gd name="T20" fmla="*/ 37 w 73"/>
                <a:gd name="T21" fmla="*/ 97 h 1884"/>
                <a:gd name="T22" fmla="*/ 49 w 73"/>
                <a:gd name="T23" fmla="*/ 97 h 1884"/>
                <a:gd name="T24" fmla="*/ 49 w 73"/>
                <a:gd name="T25" fmla="*/ 1884 h 1884"/>
                <a:gd name="T26" fmla="*/ 37 w 73"/>
                <a:gd name="T27" fmla="*/ 1884 h 1884"/>
                <a:gd name="T28" fmla="*/ 37 w 73"/>
                <a:gd name="T29" fmla="*/ 97 h 1884"/>
                <a:gd name="T30" fmla="*/ 49 w 73"/>
                <a:gd name="T31" fmla="*/ 194 h 1884"/>
                <a:gd name="T32" fmla="*/ 61 w 73"/>
                <a:gd name="T33" fmla="*/ 194 h 1884"/>
                <a:gd name="T34" fmla="*/ 61 w 73"/>
                <a:gd name="T35" fmla="*/ 1884 h 1884"/>
                <a:gd name="T36" fmla="*/ 49 w 73"/>
                <a:gd name="T37" fmla="*/ 1884 h 1884"/>
                <a:gd name="T38" fmla="*/ 49 w 73"/>
                <a:gd name="T39" fmla="*/ 194 h 1884"/>
                <a:gd name="T40" fmla="*/ 61 w 73"/>
                <a:gd name="T41" fmla="*/ 0 h 1884"/>
                <a:gd name="T42" fmla="*/ 73 w 73"/>
                <a:gd name="T43" fmla="*/ 0 h 1884"/>
                <a:gd name="T44" fmla="*/ 73 w 73"/>
                <a:gd name="T45" fmla="*/ 1884 h 1884"/>
                <a:gd name="T46" fmla="*/ 61 w 73"/>
                <a:gd name="T47" fmla="*/ 1884 h 1884"/>
                <a:gd name="T48" fmla="*/ 61 w 73"/>
                <a:gd name="T49" fmla="*/ 0 h 1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1884">
                  <a:moveTo>
                    <a:pt x="0" y="219"/>
                  </a:moveTo>
                  <a:lnTo>
                    <a:pt x="13" y="219"/>
                  </a:lnTo>
                  <a:lnTo>
                    <a:pt x="13" y="1884"/>
                  </a:lnTo>
                  <a:lnTo>
                    <a:pt x="0" y="1884"/>
                  </a:lnTo>
                  <a:lnTo>
                    <a:pt x="0" y="219"/>
                  </a:lnTo>
                  <a:close/>
                  <a:moveTo>
                    <a:pt x="13" y="170"/>
                  </a:moveTo>
                  <a:lnTo>
                    <a:pt x="37" y="170"/>
                  </a:lnTo>
                  <a:lnTo>
                    <a:pt x="37" y="1884"/>
                  </a:lnTo>
                  <a:lnTo>
                    <a:pt x="13" y="1884"/>
                  </a:lnTo>
                  <a:lnTo>
                    <a:pt x="13" y="170"/>
                  </a:lnTo>
                  <a:close/>
                  <a:moveTo>
                    <a:pt x="37" y="97"/>
                  </a:moveTo>
                  <a:lnTo>
                    <a:pt x="49" y="97"/>
                  </a:lnTo>
                  <a:lnTo>
                    <a:pt x="49" y="1884"/>
                  </a:lnTo>
                  <a:lnTo>
                    <a:pt x="37" y="1884"/>
                  </a:lnTo>
                  <a:lnTo>
                    <a:pt x="37" y="97"/>
                  </a:lnTo>
                  <a:close/>
                  <a:moveTo>
                    <a:pt x="49" y="194"/>
                  </a:moveTo>
                  <a:lnTo>
                    <a:pt x="61" y="194"/>
                  </a:lnTo>
                  <a:lnTo>
                    <a:pt x="61" y="1884"/>
                  </a:lnTo>
                  <a:lnTo>
                    <a:pt x="49" y="1884"/>
                  </a:lnTo>
                  <a:lnTo>
                    <a:pt x="49" y="194"/>
                  </a:lnTo>
                  <a:close/>
                  <a:moveTo>
                    <a:pt x="61" y="0"/>
                  </a:moveTo>
                  <a:lnTo>
                    <a:pt x="73" y="0"/>
                  </a:lnTo>
                  <a:lnTo>
                    <a:pt x="73" y="1884"/>
                  </a:lnTo>
                  <a:lnTo>
                    <a:pt x="61" y="1884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" name="Freeform 75"/>
            <p:cNvSpPr>
              <a:spLocks noEditPoints="1"/>
            </p:cNvSpPr>
            <p:nvPr/>
          </p:nvSpPr>
          <p:spPr bwMode="auto">
            <a:xfrm>
              <a:off x="7627709" y="3463875"/>
              <a:ext cx="103771" cy="2692615"/>
            </a:xfrm>
            <a:custGeom>
              <a:avLst/>
              <a:gdLst>
                <a:gd name="T0" fmla="*/ 0 w 61"/>
                <a:gd name="T1" fmla="*/ 146 h 1909"/>
                <a:gd name="T2" fmla="*/ 13 w 61"/>
                <a:gd name="T3" fmla="*/ 146 h 1909"/>
                <a:gd name="T4" fmla="*/ 13 w 61"/>
                <a:gd name="T5" fmla="*/ 1909 h 1909"/>
                <a:gd name="T6" fmla="*/ 0 w 61"/>
                <a:gd name="T7" fmla="*/ 1909 h 1909"/>
                <a:gd name="T8" fmla="*/ 0 w 61"/>
                <a:gd name="T9" fmla="*/ 146 h 1909"/>
                <a:gd name="T10" fmla="*/ 13 w 61"/>
                <a:gd name="T11" fmla="*/ 73 h 1909"/>
                <a:gd name="T12" fmla="*/ 25 w 61"/>
                <a:gd name="T13" fmla="*/ 73 h 1909"/>
                <a:gd name="T14" fmla="*/ 25 w 61"/>
                <a:gd name="T15" fmla="*/ 1909 h 1909"/>
                <a:gd name="T16" fmla="*/ 13 w 61"/>
                <a:gd name="T17" fmla="*/ 1909 h 1909"/>
                <a:gd name="T18" fmla="*/ 13 w 61"/>
                <a:gd name="T19" fmla="*/ 73 h 1909"/>
                <a:gd name="T20" fmla="*/ 25 w 61"/>
                <a:gd name="T21" fmla="*/ 146 h 1909"/>
                <a:gd name="T22" fmla="*/ 37 w 61"/>
                <a:gd name="T23" fmla="*/ 146 h 1909"/>
                <a:gd name="T24" fmla="*/ 37 w 61"/>
                <a:gd name="T25" fmla="*/ 1909 h 1909"/>
                <a:gd name="T26" fmla="*/ 25 w 61"/>
                <a:gd name="T27" fmla="*/ 1909 h 1909"/>
                <a:gd name="T28" fmla="*/ 25 w 61"/>
                <a:gd name="T29" fmla="*/ 146 h 1909"/>
                <a:gd name="T30" fmla="*/ 37 w 61"/>
                <a:gd name="T31" fmla="*/ 0 h 1909"/>
                <a:gd name="T32" fmla="*/ 49 w 61"/>
                <a:gd name="T33" fmla="*/ 0 h 1909"/>
                <a:gd name="T34" fmla="*/ 49 w 61"/>
                <a:gd name="T35" fmla="*/ 1909 h 1909"/>
                <a:gd name="T36" fmla="*/ 37 w 61"/>
                <a:gd name="T37" fmla="*/ 1909 h 1909"/>
                <a:gd name="T38" fmla="*/ 37 w 61"/>
                <a:gd name="T39" fmla="*/ 0 h 1909"/>
                <a:gd name="T40" fmla="*/ 49 w 61"/>
                <a:gd name="T41" fmla="*/ 268 h 1909"/>
                <a:gd name="T42" fmla="*/ 61 w 61"/>
                <a:gd name="T43" fmla="*/ 268 h 1909"/>
                <a:gd name="T44" fmla="*/ 61 w 61"/>
                <a:gd name="T45" fmla="*/ 1909 h 1909"/>
                <a:gd name="T46" fmla="*/ 49 w 61"/>
                <a:gd name="T47" fmla="*/ 1909 h 1909"/>
                <a:gd name="T48" fmla="*/ 49 w 61"/>
                <a:gd name="T49" fmla="*/ 268 h 1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909">
                  <a:moveTo>
                    <a:pt x="0" y="146"/>
                  </a:moveTo>
                  <a:lnTo>
                    <a:pt x="13" y="146"/>
                  </a:lnTo>
                  <a:lnTo>
                    <a:pt x="13" y="1909"/>
                  </a:lnTo>
                  <a:lnTo>
                    <a:pt x="0" y="1909"/>
                  </a:lnTo>
                  <a:lnTo>
                    <a:pt x="0" y="146"/>
                  </a:lnTo>
                  <a:close/>
                  <a:moveTo>
                    <a:pt x="13" y="73"/>
                  </a:moveTo>
                  <a:lnTo>
                    <a:pt x="25" y="73"/>
                  </a:lnTo>
                  <a:lnTo>
                    <a:pt x="25" y="1909"/>
                  </a:lnTo>
                  <a:lnTo>
                    <a:pt x="13" y="1909"/>
                  </a:lnTo>
                  <a:lnTo>
                    <a:pt x="13" y="73"/>
                  </a:lnTo>
                  <a:close/>
                  <a:moveTo>
                    <a:pt x="25" y="146"/>
                  </a:moveTo>
                  <a:lnTo>
                    <a:pt x="37" y="146"/>
                  </a:lnTo>
                  <a:lnTo>
                    <a:pt x="37" y="1909"/>
                  </a:lnTo>
                  <a:lnTo>
                    <a:pt x="25" y="1909"/>
                  </a:lnTo>
                  <a:lnTo>
                    <a:pt x="25" y="146"/>
                  </a:lnTo>
                  <a:close/>
                  <a:moveTo>
                    <a:pt x="37" y="0"/>
                  </a:moveTo>
                  <a:lnTo>
                    <a:pt x="49" y="0"/>
                  </a:lnTo>
                  <a:lnTo>
                    <a:pt x="49" y="1909"/>
                  </a:lnTo>
                  <a:lnTo>
                    <a:pt x="37" y="1909"/>
                  </a:lnTo>
                  <a:lnTo>
                    <a:pt x="37" y="0"/>
                  </a:lnTo>
                  <a:close/>
                  <a:moveTo>
                    <a:pt x="49" y="268"/>
                  </a:moveTo>
                  <a:lnTo>
                    <a:pt x="61" y="268"/>
                  </a:lnTo>
                  <a:lnTo>
                    <a:pt x="61" y="1909"/>
                  </a:lnTo>
                  <a:lnTo>
                    <a:pt x="49" y="1909"/>
                  </a:lnTo>
                  <a:lnTo>
                    <a:pt x="49" y="268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" name="Freeform 76"/>
            <p:cNvSpPr>
              <a:spLocks noEditPoints="1"/>
            </p:cNvSpPr>
            <p:nvPr/>
          </p:nvSpPr>
          <p:spPr bwMode="auto">
            <a:xfrm>
              <a:off x="7731480" y="3532988"/>
              <a:ext cx="103771" cy="2623501"/>
            </a:xfrm>
            <a:custGeom>
              <a:avLst/>
              <a:gdLst>
                <a:gd name="T0" fmla="*/ 0 w 61"/>
                <a:gd name="T1" fmla="*/ 73 h 1860"/>
                <a:gd name="T2" fmla="*/ 12 w 61"/>
                <a:gd name="T3" fmla="*/ 73 h 1860"/>
                <a:gd name="T4" fmla="*/ 12 w 61"/>
                <a:gd name="T5" fmla="*/ 1860 h 1860"/>
                <a:gd name="T6" fmla="*/ 0 w 61"/>
                <a:gd name="T7" fmla="*/ 1860 h 1860"/>
                <a:gd name="T8" fmla="*/ 0 w 61"/>
                <a:gd name="T9" fmla="*/ 73 h 1860"/>
                <a:gd name="T10" fmla="*/ 12 w 61"/>
                <a:gd name="T11" fmla="*/ 0 h 1860"/>
                <a:gd name="T12" fmla="*/ 24 w 61"/>
                <a:gd name="T13" fmla="*/ 0 h 1860"/>
                <a:gd name="T14" fmla="*/ 24 w 61"/>
                <a:gd name="T15" fmla="*/ 1860 h 1860"/>
                <a:gd name="T16" fmla="*/ 12 w 61"/>
                <a:gd name="T17" fmla="*/ 1860 h 1860"/>
                <a:gd name="T18" fmla="*/ 12 w 61"/>
                <a:gd name="T19" fmla="*/ 0 h 1860"/>
                <a:gd name="T20" fmla="*/ 24 w 61"/>
                <a:gd name="T21" fmla="*/ 24 h 1860"/>
                <a:gd name="T22" fmla="*/ 37 w 61"/>
                <a:gd name="T23" fmla="*/ 24 h 1860"/>
                <a:gd name="T24" fmla="*/ 37 w 61"/>
                <a:gd name="T25" fmla="*/ 1860 h 1860"/>
                <a:gd name="T26" fmla="*/ 24 w 61"/>
                <a:gd name="T27" fmla="*/ 1860 h 1860"/>
                <a:gd name="T28" fmla="*/ 24 w 61"/>
                <a:gd name="T29" fmla="*/ 24 h 1860"/>
                <a:gd name="T30" fmla="*/ 37 w 61"/>
                <a:gd name="T31" fmla="*/ 122 h 1860"/>
                <a:gd name="T32" fmla="*/ 49 w 61"/>
                <a:gd name="T33" fmla="*/ 122 h 1860"/>
                <a:gd name="T34" fmla="*/ 49 w 61"/>
                <a:gd name="T35" fmla="*/ 1860 h 1860"/>
                <a:gd name="T36" fmla="*/ 37 w 61"/>
                <a:gd name="T37" fmla="*/ 1860 h 1860"/>
                <a:gd name="T38" fmla="*/ 37 w 61"/>
                <a:gd name="T39" fmla="*/ 122 h 1860"/>
                <a:gd name="T40" fmla="*/ 49 w 61"/>
                <a:gd name="T41" fmla="*/ 292 h 1860"/>
                <a:gd name="T42" fmla="*/ 61 w 61"/>
                <a:gd name="T43" fmla="*/ 292 h 1860"/>
                <a:gd name="T44" fmla="*/ 61 w 61"/>
                <a:gd name="T45" fmla="*/ 1860 h 1860"/>
                <a:gd name="T46" fmla="*/ 49 w 61"/>
                <a:gd name="T47" fmla="*/ 1860 h 1860"/>
                <a:gd name="T48" fmla="*/ 49 w 61"/>
                <a:gd name="T49" fmla="*/ 292 h 1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860">
                  <a:moveTo>
                    <a:pt x="0" y="73"/>
                  </a:moveTo>
                  <a:lnTo>
                    <a:pt x="12" y="73"/>
                  </a:lnTo>
                  <a:lnTo>
                    <a:pt x="12" y="1860"/>
                  </a:lnTo>
                  <a:lnTo>
                    <a:pt x="0" y="1860"/>
                  </a:lnTo>
                  <a:lnTo>
                    <a:pt x="0" y="73"/>
                  </a:lnTo>
                  <a:close/>
                  <a:moveTo>
                    <a:pt x="12" y="0"/>
                  </a:moveTo>
                  <a:lnTo>
                    <a:pt x="24" y="0"/>
                  </a:lnTo>
                  <a:lnTo>
                    <a:pt x="24" y="1860"/>
                  </a:lnTo>
                  <a:lnTo>
                    <a:pt x="12" y="1860"/>
                  </a:lnTo>
                  <a:lnTo>
                    <a:pt x="12" y="0"/>
                  </a:lnTo>
                  <a:close/>
                  <a:moveTo>
                    <a:pt x="24" y="24"/>
                  </a:moveTo>
                  <a:lnTo>
                    <a:pt x="37" y="24"/>
                  </a:lnTo>
                  <a:lnTo>
                    <a:pt x="37" y="1860"/>
                  </a:lnTo>
                  <a:lnTo>
                    <a:pt x="24" y="1860"/>
                  </a:lnTo>
                  <a:lnTo>
                    <a:pt x="24" y="24"/>
                  </a:lnTo>
                  <a:close/>
                  <a:moveTo>
                    <a:pt x="37" y="122"/>
                  </a:moveTo>
                  <a:lnTo>
                    <a:pt x="49" y="122"/>
                  </a:lnTo>
                  <a:lnTo>
                    <a:pt x="49" y="1860"/>
                  </a:lnTo>
                  <a:lnTo>
                    <a:pt x="37" y="1860"/>
                  </a:lnTo>
                  <a:lnTo>
                    <a:pt x="37" y="122"/>
                  </a:lnTo>
                  <a:close/>
                  <a:moveTo>
                    <a:pt x="49" y="292"/>
                  </a:moveTo>
                  <a:lnTo>
                    <a:pt x="61" y="292"/>
                  </a:lnTo>
                  <a:lnTo>
                    <a:pt x="61" y="1860"/>
                  </a:lnTo>
                  <a:lnTo>
                    <a:pt x="49" y="1860"/>
                  </a:lnTo>
                  <a:lnTo>
                    <a:pt x="49" y="292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" name="Freeform 77"/>
            <p:cNvSpPr>
              <a:spLocks noEditPoints="1"/>
            </p:cNvSpPr>
            <p:nvPr/>
          </p:nvSpPr>
          <p:spPr bwMode="auto">
            <a:xfrm>
              <a:off x="7835249" y="3635953"/>
              <a:ext cx="103771" cy="2520536"/>
            </a:xfrm>
            <a:custGeom>
              <a:avLst/>
              <a:gdLst>
                <a:gd name="T0" fmla="*/ 0 w 61"/>
                <a:gd name="T1" fmla="*/ 97 h 1787"/>
                <a:gd name="T2" fmla="*/ 12 w 61"/>
                <a:gd name="T3" fmla="*/ 97 h 1787"/>
                <a:gd name="T4" fmla="*/ 12 w 61"/>
                <a:gd name="T5" fmla="*/ 1787 h 1787"/>
                <a:gd name="T6" fmla="*/ 0 w 61"/>
                <a:gd name="T7" fmla="*/ 1787 h 1787"/>
                <a:gd name="T8" fmla="*/ 0 w 61"/>
                <a:gd name="T9" fmla="*/ 97 h 1787"/>
                <a:gd name="T10" fmla="*/ 12 w 61"/>
                <a:gd name="T11" fmla="*/ 267 h 1787"/>
                <a:gd name="T12" fmla="*/ 24 w 61"/>
                <a:gd name="T13" fmla="*/ 267 h 1787"/>
                <a:gd name="T14" fmla="*/ 24 w 61"/>
                <a:gd name="T15" fmla="*/ 1787 h 1787"/>
                <a:gd name="T16" fmla="*/ 12 w 61"/>
                <a:gd name="T17" fmla="*/ 1787 h 1787"/>
                <a:gd name="T18" fmla="*/ 12 w 61"/>
                <a:gd name="T19" fmla="*/ 267 h 1787"/>
                <a:gd name="T20" fmla="*/ 24 w 61"/>
                <a:gd name="T21" fmla="*/ 73 h 1787"/>
                <a:gd name="T22" fmla="*/ 36 w 61"/>
                <a:gd name="T23" fmla="*/ 73 h 1787"/>
                <a:gd name="T24" fmla="*/ 36 w 61"/>
                <a:gd name="T25" fmla="*/ 1787 h 1787"/>
                <a:gd name="T26" fmla="*/ 24 w 61"/>
                <a:gd name="T27" fmla="*/ 1787 h 1787"/>
                <a:gd name="T28" fmla="*/ 24 w 61"/>
                <a:gd name="T29" fmla="*/ 73 h 1787"/>
                <a:gd name="T30" fmla="*/ 36 w 61"/>
                <a:gd name="T31" fmla="*/ 194 h 1787"/>
                <a:gd name="T32" fmla="*/ 49 w 61"/>
                <a:gd name="T33" fmla="*/ 194 h 1787"/>
                <a:gd name="T34" fmla="*/ 49 w 61"/>
                <a:gd name="T35" fmla="*/ 1787 h 1787"/>
                <a:gd name="T36" fmla="*/ 36 w 61"/>
                <a:gd name="T37" fmla="*/ 1787 h 1787"/>
                <a:gd name="T38" fmla="*/ 36 w 61"/>
                <a:gd name="T39" fmla="*/ 194 h 1787"/>
                <a:gd name="T40" fmla="*/ 49 w 61"/>
                <a:gd name="T41" fmla="*/ 0 h 1787"/>
                <a:gd name="T42" fmla="*/ 61 w 61"/>
                <a:gd name="T43" fmla="*/ 0 h 1787"/>
                <a:gd name="T44" fmla="*/ 61 w 61"/>
                <a:gd name="T45" fmla="*/ 1787 h 1787"/>
                <a:gd name="T46" fmla="*/ 49 w 61"/>
                <a:gd name="T47" fmla="*/ 1787 h 1787"/>
                <a:gd name="T48" fmla="*/ 49 w 61"/>
                <a:gd name="T49" fmla="*/ 0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787">
                  <a:moveTo>
                    <a:pt x="0" y="97"/>
                  </a:moveTo>
                  <a:lnTo>
                    <a:pt x="12" y="97"/>
                  </a:lnTo>
                  <a:lnTo>
                    <a:pt x="12" y="1787"/>
                  </a:lnTo>
                  <a:lnTo>
                    <a:pt x="0" y="1787"/>
                  </a:lnTo>
                  <a:lnTo>
                    <a:pt x="0" y="97"/>
                  </a:lnTo>
                  <a:close/>
                  <a:moveTo>
                    <a:pt x="12" y="267"/>
                  </a:moveTo>
                  <a:lnTo>
                    <a:pt x="24" y="267"/>
                  </a:lnTo>
                  <a:lnTo>
                    <a:pt x="24" y="1787"/>
                  </a:lnTo>
                  <a:lnTo>
                    <a:pt x="12" y="1787"/>
                  </a:lnTo>
                  <a:lnTo>
                    <a:pt x="12" y="267"/>
                  </a:lnTo>
                  <a:close/>
                  <a:moveTo>
                    <a:pt x="24" y="73"/>
                  </a:moveTo>
                  <a:lnTo>
                    <a:pt x="36" y="73"/>
                  </a:lnTo>
                  <a:lnTo>
                    <a:pt x="36" y="1787"/>
                  </a:lnTo>
                  <a:lnTo>
                    <a:pt x="24" y="1787"/>
                  </a:lnTo>
                  <a:lnTo>
                    <a:pt x="24" y="73"/>
                  </a:lnTo>
                  <a:close/>
                  <a:moveTo>
                    <a:pt x="36" y="194"/>
                  </a:moveTo>
                  <a:lnTo>
                    <a:pt x="49" y="194"/>
                  </a:lnTo>
                  <a:lnTo>
                    <a:pt x="49" y="1787"/>
                  </a:lnTo>
                  <a:lnTo>
                    <a:pt x="36" y="1787"/>
                  </a:lnTo>
                  <a:lnTo>
                    <a:pt x="36" y="194"/>
                  </a:lnTo>
                  <a:close/>
                  <a:moveTo>
                    <a:pt x="49" y="0"/>
                  </a:moveTo>
                  <a:lnTo>
                    <a:pt x="61" y="0"/>
                  </a:lnTo>
                  <a:lnTo>
                    <a:pt x="61" y="1787"/>
                  </a:lnTo>
                  <a:lnTo>
                    <a:pt x="49" y="1787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" name="Freeform 78"/>
            <p:cNvSpPr>
              <a:spLocks noEditPoints="1"/>
            </p:cNvSpPr>
            <p:nvPr/>
          </p:nvSpPr>
          <p:spPr bwMode="auto">
            <a:xfrm>
              <a:off x="7939020" y="3669805"/>
              <a:ext cx="226254" cy="2486685"/>
            </a:xfrm>
            <a:custGeom>
              <a:avLst/>
              <a:gdLst>
                <a:gd name="T0" fmla="*/ 0 w 133"/>
                <a:gd name="T1" fmla="*/ 49 h 1763"/>
                <a:gd name="T2" fmla="*/ 12 w 133"/>
                <a:gd name="T3" fmla="*/ 49 h 1763"/>
                <a:gd name="T4" fmla="*/ 12 w 133"/>
                <a:gd name="T5" fmla="*/ 1763 h 1763"/>
                <a:gd name="T6" fmla="*/ 0 w 133"/>
                <a:gd name="T7" fmla="*/ 1763 h 1763"/>
                <a:gd name="T8" fmla="*/ 0 w 133"/>
                <a:gd name="T9" fmla="*/ 49 h 1763"/>
                <a:gd name="T10" fmla="*/ 12 w 133"/>
                <a:gd name="T11" fmla="*/ 25 h 1763"/>
                <a:gd name="T12" fmla="*/ 24 w 133"/>
                <a:gd name="T13" fmla="*/ 25 h 1763"/>
                <a:gd name="T14" fmla="*/ 24 w 133"/>
                <a:gd name="T15" fmla="*/ 1763 h 1763"/>
                <a:gd name="T16" fmla="*/ 12 w 133"/>
                <a:gd name="T17" fmla="*/ 1763 h 1763"/>
                <a:gd name="T18" fmla="*/ 12 w 133"/>
                <a:gd name="T19" fmla="*/ 25 h 1763"/>
                <a:gd name="T20" fmla="*/ 24 w 133"/>
                <a:gd name="T21" fmla="*/ 98 h 1763"/>
                <a:gd name="T22" fmla="*/ 36 w 133"/>
                <a:gd name="T23" fmla="*/ 98 h 1763"/>
                <a:gd name="T24" fmla="*/ 36 w 133"/>
                <a:gd name="T25" fmla="*/ 1763 h 1763"/>
                <a:gd name="T26" fmla="*/ 24 w 133"/>
                <a:gd name="T27" fmla="*/ 1763 h 1763"/>
                <a:gd name="T28" fmla="*/ 24 w 133"/>
                <a:gd name="T29" fmla="*/ 98 h 1763"/>
                <a:gd name="T30" fmla="*/ 36 w 133"/>
                <a:gd name="T31" fmla="*/ 25 h 1763"/>
                <a:gd name="T32" fmla="*/ 48 w 133"/>
                <a:gd name="T33" fmla="*/ 25 h 1763"/>
                <a:gd name="T34" fmla="*/ 48 w 133"/>
                <a:gd name="T35" fmla="*/ 1763 h 1763"/>
                <a:gd name="T36" fmla="*/ 36 w 133"/>
                <a:gd name="T37" fmla="*/ 1763 h 1763"/>
                <a:gd name="T38" fmla="*/ 36 w 133"/>
                <a:gd name="T39" fmla="*/ 25 h 1763"/>
                <a:gd name="T40" fmla="*/ 48 w 133"/>
                <a:gd name="T41" fmla="*/ 146 h 1763"/>
                <a:gd name="T42" fmla="*/ 61 w 133"/>
                <a:gd name="T43" fmla="*/ 146 h 1763"/>
                <a:gd name="T44" fmla="*/ 61 w 133"/>
                <a:gd name="T45" fmla="*/ 1763 h 1763"/>
                <a:gd name="T46" fmla="*/ 48 w 133"/>
                <a:gd name="T47" fmla="*/ 1763 h 1763"/>
                <a:gd name="T48" fmla="*/ 48 w 133"/>
                <a:gd name="T49" fmla="*/ 146 h 1763"/>
                <a:gd name="T50" fmla="*/ 61 w 133"/>
                <a:gd name="T51" fmla="*/ 0 h 1763"/>
                <a:gd name="T52" fmla="*/ 73 w 133"/>
                <a:gd name="T53" fmla="*/ 0 h 1763"/>
                <a:gd name="T54" fmla="*/ 73 w 133"/>
                <a:gd name="T55" fmla="*/ 1763 h 1763"/>
                <a:gd name="T56" fmla="*/ 61 w 133"/>
                <a:gd name="T57" fmla="*/ 1763 h 1763"/>
                <a:gd name="T58" fmla="*/ 61 w 133"/>
                <a:gd name="T59" fmla="*/ 0 h 1763"/>
                <a:gd name="T60" fmla="*/ 73 w 133"/>
                <a:gd name="T61" fmla="*/ 25 h 1763"/>
                <a:gd name="T62" fmla="*/ 85 w 133"/>
                <a:gd name="T63" fmla="*/ 25 h 1763"/>
                <a:gd name="T64" fmla="*/ 85 w 133"/>
                <a:gd name="T65" fmla="*/ 1763 h 1763"/>
                <a:gd name="T66" fmla="*/ 73 w 133"/>
                <a:gd name="T67" fmla="*/ 1763 h 1763"/>
                <a:gd name="T68" fmla="*/ 73 w 133"/>
                <a:gd name="T69" fmla="*/ 25 h 1763"/>
                <a:gd name="T70" fmla="*/ 85 w 133"/>
                <a:gd name="T71" fmla="*/ 122 h 1763"/>
                <a:gd name="T72" fmla="*/ 97 w 133"/>
                <a:gd name="T73" fmla="*/ 122 h 1763"/>
                <a:gd name="T74" fmla="*/ 97 w 133"/>
                <a:gd name="T75" fmla="*/ 1763 h 1763"/>
                <a:gd name="T76" fmla="*/ 85 w 133"/>
                <a:gd name="T77" fmla="*/ 1763 h 1763"/>
                <a:gd name="T78" fmla="*/ 85 w 133"/>
                <a:gd name="T79" fmla="*/ 122 h 1763"/>
                <a:gd name="T80" fmla="*/ 97 w 133"/>
                <a:gd name="T81" fmla="*/ 0 h 1763"/>
                <a:gd name="T82" fmla="*/ 109 w 133"/>
                <a:gd name="T83" fmla="*/ 0 h 1763"/>
                <a:gd name="T84" fmla="*/ 109 w 133"/>
                <a:gd name="T85" fmla="*/ 1763 h 1763"/>
                <a:gd name="T86" fmla="*/ 97 w 133"/>
                <a:gd name="T87" fmla="*/ 1763 h 1763"/>
                <a:gd name="T88" fmla="*/ 97 w 133"/>
                <a:gd name="T89" fmla="*/ 0 h 1763"/>
                <a:gd name="T90" fmla="*/ 109 w 133"/>
                <a:gd name="T91" fmla="*/ 49 h 1763"/>
                <a:gd name="T92" fmla="*/ 121 w 133"/>
                <a:gd name="T93" fmla="*/ 49 h 1763"/>
                <a:gd name="T94" fmla="*/ 121 w 133"/>
                <a:gd name="T95" fmla="*/ 1763 h 1763"/>
                <a:gd name="T96" fmla="*/ 109 w 133"/>
                <a:gd name="T97" fmla="*/ 1763 h 1763"/>
                <a:gd name="T98" fmla="*/ 109 w 133"/>
                <a:gd name="T99" fmla="*/ 49 h 1763"/>
                <a:gd name="T100" fmla="*/ 121 w 133"/>
                <a:gd name="T101" fmla="*/ 243 h 1763"/>
                <a:gd name="T102" fmla="*/ 133 w 133"/>
                <a:gd name="T103" fmla="*/ 243 h 1763"/>
                <a:gd name="T104" fmla="*/ 133 w 133"/>
                <a:gd name="T105" fmla="*/ 1763 h 1763"/>
                <a:gd name="T106" fmla="*/ 121 w 133"/>
                <a:gd name="T107" fmla="*/ 1763 h 1763"/>
                <a:gd name="T108" fmla="*/ 121 w 133"/>
                <a:gd name="T109" fmla="*/ 243 h 1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3" h="1763">
                  <a:moveTo>
                    <a:pt x="0" y="49"/>
                  </a:moveTo>
                  <a:lnTo>
                    <a:pt x="12" y="49"/>
                  </a:lnTo>
                  <a:lnTo>
                    <a:pt x="12" y="1763"/>
                  </a:lnTo>
                  <a:lnTo>
                    <a:pt x="0" y="1763"/>
                  </a:lnTo>
                  <a:lnTo>
                    <a:pt x="0" y="49"/>
                  </a:lnTo>
                  <a:close/>
                  <a:moveTo>
                    <a:pt x="12" y="25"/>
                  </a:moveTo>
                  <a:lnTo>
                    <a:pt x="24" y="25"/>
                  </a:lnTo>
                  <a:lnTo>
                    <a:pt x="24" y="1763"/>
                  </a:lnTo>
                  <a:lnTo>
                    <a:pt x="12" y="1763"/>
                  </a:lnTo>
                  <a:lnTo>
                    <a:pt x="12" y="25"/>
                  </a:lnTo>
                  <a:close/>
                  <a:moveTo>
                    <a:pt x="24" y="98"/>
                  </a:moveTo>
                  <a:lnTo>
                    <a:pt x="36" y="98"/>
                  </a:lnTo>
                  <a:lnTo>
                    <a:pt x="36" y="1763"/>
                  </a:lnTo>
                  <a:lnTo>
                    <a:pt x="24" y="1763"/>
                  </a:lnTo>
                  <a:lnTo>
                    <a:pt x="24" y="98"/>
                  </a:lnTo>
                  <a:close/>
                  <a:moveTo>
                    <a:pt x="36" y="25"/>
                  </a:moveTo>
                  <a:lnTo>
                    <a:pt x="48" y="25"/>
                  </a:lnTo>
                  <a:lnTo>
                    <a:pt x="48" y="1763"/>
                  </a:lnTo>
                  <a:lnTo>
                    <a:pt x="36" y="1763"/>
                  </a:lnTo>
                  <a:lnTo>
                    <a:pt x="36" y="25"/>
                  </a:lnTo>
                  <a:close/>
                  <a:moveTo>
                    <a:pt x="48" y="146"/>
                  </a:moveTo>
                  <a:lnTo>
                    <a:pt x="61" y="146"/>
                  </a:lnTo>
                  <a:lnTo>
                    <a:pt x="61" y="1763"/>
                  </a:lnTo>
                  <a:lnTo>
                    <a:pt x="48" y="1763"/>
                  </a:lnTo>
                  <a:lnTo>
                    <a:pt x="48" y="146"/>
                  </a:lnTo>
                  <a:close/>
                  <a:moveTo>
                    <a:pt x="61" y="0"/>
                  </a:moveTo>
                  <a:lnTo>
                    <a:pt x="73" y="0"/>
                  </a:lnTo>
                  <a:lnTo>
                    <a:pt x="73" y="1763"/>
                  </a:lnTo>
                  <a:lnTo>
                    <a:pt x="61" y="1763"/>
                  </a:lnTo>
                  <a:lnTo>
                    <a:pt x="61" y="0"/>
                  </a:lnTo>
                  <a:close/>
                  <a:moveTo>
                    <a:pt x="73" y="25"/>
                  </a:moveTo>
                  <a:lnTo>
                    <a:pt x="85" y="25"/>
                  </a:lnTo>
                  <a:lnTo>
                    <a:pt x="85" y="1763"/>
                  </a:lnTo>
                  <a:lnTo>
                    <a:pt x="73" y="1763"/>
                  </a:lnTo>
                  <a:lnTo>
                    <a:pt x="73" y="25"/>
                  </a:lnTo>
                  <a:close/>
                  <a:moveTo>
                    <a:pt x="85" y="122"/>
                  </a:moveTo>
                  <a:lnTo>
                    <a:pt x="97" y="122"/>
                  </a:lnTo>
                  <a:lnTo>
                    <a:pt x="97" y="1763"/>
                  </a:lnTo>
                  <a:lnTo>
                    <a:pt x="85" y="1763"/>
                  </a:lnTo>
                  <a:lnTo>
                    <a:pt x="85" y="122"/>
                  </a:lnTo>
                  <a:close/>
                  <a:moveTo>
                    <a:pt x="97" y="0"/>
                  </a:moveTo>
                  <a:lnTo>
                    <a:pt x="109" y="0"/>
                  </a:lnTo>
                  <a:lnTo>
                    <a:pt x="109" y="1763"/>
                  </a:lnTo>
                  <a:lnTo>
                    <a:pt x="97" y="1763"/>
                  </a:lnTo>
                  <a:lnTo>
                    <a:pt x="97" y="0"/>
                  </a:lnTo>
                  <a:close/>
                  <a:moveTo>
                    <a:pt x="109" y="49"/>
                  </a:moveTo>
                  <a:lnTo>
                    <a:pt x="121" y="49"/>
                  </a:lnTo>
                  <a:lnTo>
                    <a:pt x="121" y="1763"/>
                  </a:lnTo>
                  <a:lnTo>
                    <a:pt x="109" y="1763"/>
                  </a:lnTo>
                  <a:lnTo>
                    <a:pt x="109" y="49"/>
                  </a:lnTo>
                  <a:close/>
                  <a:moveTo>
                    <a:pt x="121" y="243"/>
                  </a:moveTo>
                  <a:lnTo>
                    <a:pt x="133" y="243"/>
                  </a:lnTo>
                  <a:lnTo>
                    <a:pt x="133" y="1763"/>
                  </a:lnTo>
                  <a:lnTo>
                    <a:pt x="121" y="1763"/>
                  </a:lnTo>
                  <a:lnTo>
                    <a:pt x="121" y="243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" name="Freeform 79"/>
            <p:cNvSpPr>
              <a:spLocks noEditPoints="1"/>
            </p:cNvSpPr>
            <p:nvPr/>
          </p:nvSpPr>
          <p:spPr bwMode="auto">
            <a:xfrm>
              <a:off x="1010237" y="3789696"/>
              <a:ext cx="103771" cy="2366793"/>
            </a:xfrm>
            <a:custGeom>
              <a:avLst/>
              <a:gdLst>
                <a:gd name="T0" fmla="*/ 0 w 61"/>
                <a:gd name="T1" fmla="*/ 268 h 1678"/>
                <a:gd name="T2" fmla="*/ 12 w 61"/>
                <a:gd name="T3" fmla="*/ 268 h 1678"/>
                <a:gd name="T4" fmla="*/ 12 w 61"/>
                <a:gd name="T5" fmla="*/ 1678 h 1678"/>
                <a:gd name="T6" fmla="*/ 0 w 61"/>
                <a:gd name="T7" fmla="*/ 1678 h 1678"/>
                <a:gd name="T8" fmla="*/ 0 w 61"/>
                <a:gd name="T9" fmla="*/ 268 h 1678"/>
                <a:gd name="T10" fmla="*/ 12 w 61"/>
                <a:gd name="T11" fmla="*/ 329 h 1678"/>
                <a:gd name="T12" fmla="*/ 24 w 61"/>
                <a:gd name="T13" fmla="*/ 329 h 1678"/>
                <a:gd name="T14" fmla="*/ 24 w 61"/>
                <a:gd name="T15" fmla="*/ 1678 h 1678"/>
                <a:gd name="T16" fmla="*/ 12 w 61"/>
                <a:gd name="T17" fmla="*/ 1678 h 1678"/>
                <a:gd name="T18" fmla="*/ 12 w 61"/>
                <a:gd name="T19" fmla="*/ 329 h 1678"/>
                <a:gd name="T20" fmla="*/ 24 w 61"/>
                <a:gd name="T21" fmla="*/ 0 h 1678"/>
                <a:gd name="T22" fmla="*/ 36 w 61"/>
                <a:gd name="T23" fmla="*/ 0 h 1678"/>
                <a:gd name="T24" fmla="*/ 36 w 61"/>
                <a:gd name="T25" fmla="*/ 1678 h 1678"/>
                <a:gd name="T26" fmla="*/ 24 w 61"/>
                <a:gd name="T27" fmla="*/ 1678 h 1678"/>
                <a:gd name="T28" fmla="*/ 24 w 61"/>
                <a:gd name="T29" fmla="*/ 0 h 1678"/>
                <a:gd name="T30" fmla="*/ 36 w 61"/>
                <a:gd name="T31" fmla="*/ 158 h 1678"/>
                <a:gd name="T32" fmla="*/ 48 w 61"/>
                <a:gd name="T33" fmla="*/ 158 h 1678"/>
                <a:gd name="T34" fmla="*/ 48 w 61"/>
                <a:gd name="T35" fmla="*/ 1678 h 1678"/>
                <a:gd name="T36" fmla="*/ 36 w 61"/>
                <a:gd name="T37" fmla="*/ 1678 h 1678"/>
                <a:gd name="T38" fmla="*/ 36 w 61"/>
                <a:gd name="T39" fmla="*/ 158 h 1678"/>
                <a:gd name="T40" fmla="*/ 48 w 61"/>
                <a:gd name="T41" fmla="*/ 146 h 1678"/>
                <a:gd name="T42" fmla="*/ 61 w 61"/>
                <a:gd name="T43" fmla="*/ 146 h 1678"/>
                <a:gd name="T44" fmla="*/ 61 w 61"/>
                <a:gd name="T45" fmla="*/ 1678 h 1678"/>
                <a:gd name="T46" fmla="*/ 48 w 61"/>
                <a:gd name="T47" fmla="*/ 1678 h 1678"/>
                <a:gd name="T48" fmla="*/ 48 w 61"/>
                <a:gd name="T49" fmla="*/ 146 h 1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678">
                  <a:moveTo>
                    <a:pt x="0" y="268"/>
                  </a:moveTo>
                  <a:lnTo>
                    <a:pt x="12" y="268"/>
                  </a:lnTo>
                  <a:lnTo>
                    <a:pt x="12" y="1678"/>
                  </a:lnTo>
                  <a:lnTo>
                    <a:pt x="0" y="1678"/>
                  </a:lnTo>
                  <a:lnTo>
                    <a:pt x="0" y="268"/>
                  </a:lnTo>
                  <a:close/>
                  <a:moveTo>
                    <a:pt x="12" y="329"/>
                  </a:moveTo>
                  <a:lnTo>
                    <a:pt x="24" y="329"/>
                  </a:lnTo>
                  <a:lnTo>
                    <a:pt x="24" y="1678"/>
                  </a:lnTo>
                  <a:lnTo>
                    <a:pt x="12" y="1678"/>
                  </a:lnTo>
                  <a:lnTo>
                    <a:pt x="12" y="329"/>
                  </a:lnTo>
                  <a:close/>
                  <a:moveTo>
                    <a:pt x="24" y="0"/>
                  </a:moveTo>
                  <a:lnTo>
                    <a:pt x="36" y="0"/>
                  </a:lnTo>
                  <a:lnTo>
                    <a:pt x="36" y="1678"/>
                  </a:lnTo>
                  <a:lnTo>
                    <a:pt x="24" y="1678"/>
                  </a:lnTo>
                  <a:lnTo>
                    <a:pt x="24" y="0"/>
                  </a:lnTo>
                  <a:close/>
                  <a:moveTo>
                    <a:pt x="36" y="158"/>
                  </a:moveTo>
                  <a:lnTo>
                    <a:pt x="48" y="158"/>
                  </a:lnTo>
                  <a:lnTo>
                    <a:pt x="48" y="1678"/>
                  </a:lnTo>
                  <a:lnTo>
                    <a:pt x="36" y="1678"/>
                  </a:lnTo>
                  <a:lnTo>
                    <a:pt x="36" y="158"/>
                  </a:lnTo>
                  <a:close/>
                  <a:moveTo>
                    <a:pt x="48" y="146"/>
                  </a:moveTo>
                  <a:lnTo>
                    <a:pt x="61" y="146"/>
                  </a:lnTo>
                  <a:lnTo>
                    <a:pt x="61" y="1678"/>
                  </a:lnTo>
                  <a:lnTo>
                    <a:pt x="48" y="1678"/>
                  </a:lnTo>
                  <a:lnTo>
                    <a:pt x="48" y="146"/>
                  </a:ln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" name="Freeform 80"/>
            <p:cNvSpPr>
              <a:spLocks noEditPoints="1"/>
            </p:cNvSpPr>
            <p:nvPr/>
          </p:nvSpPr>
          <p:spPr bwMode="auto">
            <a:xfrm>
              <a:off x="1114006" y="3772770"/>
              <a:ext cx="102069" cy="2383718"/>
            </a:xfrm>
            <a:custGeom>
              <a:avLst/>
              <a:gdLst>
                <a:gd name="T0" fmla="*/ 0 w 60"/>
                <a:gd name="T1" fmla="*/ 219 h 1690"/>
                <a:gd name="T2" fmla="*/ 12 w 60"/>
                <a:gd name="T3" fmla="*/ 219 h 1690"/>
                <a:gd name="T4" fmla="*/ 12 w 60"/>
                <a:gd name="T5" fmla="*/ 1690 h 1690"/>
                <a:gd name="T6" fmla="*/ 0 w 60"/>
                <a:gd name="T7" fmla="*/ 1690 h 1690"/>
                <a:gd name="T8" fmla="*/ 0 w 60"/>
                <a:gd name="T9" fmla="*/ 219 h 1690"/>
                <a:gd name="T10" fmla="*/ 12 w 60"/>
                <a:gd name="T11" fmla="*/ 280 h 1690"/>
                <a:gd name="T12" fmla="*/ 24 w 60"/>
                <a:gd name="T13" fmla="*/ 280 h 1690"/>
                <a:gd name="T14" fmla="*/ 24 w 60"/>
                <a:gd name="T15" fmla="*/ 1690 h 1690"/>
                <a:gd name="T16" fmla="*/ 12 w 60"/>
                <a:gd name="T17" fmla="*/ 1690 h 1690"/>
                <a:gd name="T18" fmla="*/ 12 w 60"/>
                <a:gd name="T19" fmla="*/ 280 h 1690"/>
                <a:gd name="T20" fmla="*/ 24 w 60"/>
                <a:gd name="T21" fmla="*/ 0 h 1690"/>
                <a:gd name="T22" fmla="*/ 36 w 60"/>
                <a:gd name="T23" fmla="*/ 0 h 1690"/>
                <a:gd name="T24" fmla="*/ 36 w 60"/>
                <a:gd name="T25" fmla="*/ 1690 h 1690"/>
                <a:gd name="T26" fmla="*/ 24 w 60"/>
                <a:gd name="T27" fmla="*/ 1690 h 1690"/>
                <a:gd name="T28" fmla="*/ 24 w 60"/>
                <a:gd name="T29" fmla="*/ 0 h 1690"/>
                <a:gd name="T30" fmla="*/ 36 w 60"/>
                <a:gd name="T31" fmla="*/ 219 h 1690"/>
                <a:gd name="T32" fmla="*/ 48 w 60"/>
                <a:gd name="T33" fmla="*/ 219 h 1690"/>
                <a:gd name="T34" fmla="*/ 48 w 60"/>
                <a:gd name="T35" fmla="*/ 1690 h 1690"/>
                <a:gd name="T36" fmla="*/ 36 w 60"/>
                <a:gd name="T37" fmla="*/ 1690 h 1690"/>
                <a:gd name="T38" fmla="*/ 36 w 60"/>
                <a:gd name="T39" fmla="*/ 219 h 1690"/>
                <a:gd name="T40" fmla="*/ 48 w 60"/>
                <a:gd name="T41" fmla="*/ 73 h 1690"/>
                <a:gd name="T42" fmla="*/ 60 w 60"/>
                <a:gd name="T43" fmla="*/ 73 h 1690"/>
                <a:gd name="T44" fmla="*/ 60 w 60"/>
                <a:gd name="T45" fmla="*/ 1690 h 1690"/>
                <a:gd name="T46" fmla="*/ 48 w 60"/>
                <a:gd name="T47" fmla="*/ 1690 h 1690"/>
                <a:gd name="T48" fmla="*/ 48 w 60"/>
                <a:gd name="T49" fmla="*/ 73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1690">
                  <a:moveTo>
                    <a:pt x="0" y="219"/>
                  </a:moveTo>
                  <a:lnTo>
                    <a:pt x="12" y="219"/>
                  </a:lnTo>
                  <a:lnTo>
                    <a:pt x="12" y="1690"/>
                  </a:lnTo>
                  <a:lnTo>
                    <a:pt x="0" y="1690"/>
                  </a:lnTo>
                  <a:lnTo>
                    <a:pt x="0" y="219"/>
                  </a:lnTo>
                  <a:close/>
                  <a:moveTo>
                    <a:pt x="12" y="280"/>
                  </a:moveTo>
                  <a:lnTo>
                    <a:pt x="24" y="280"/>
                  </a:lnTo>
                  <a:lnTo>
                    <a:pt x="24" y="1690"/>
                  </a:lnTo>
                  <a:lnTo>
                    <a:pt x="12" y="1690"/>
                  </a:lnTo>
                  <a:lnTo>
                    <a:pt x="12" y="280"/>
                  </a:lnTo>
                  <a:close/>
                  <a:moveTo>
                    <a:pt x="24" y="0"/>
                  </a:moveTo>
                  <a:lnTo>
                    <a:pt x="36" y="0"/>
                  </a:lnTo>
                  <a:lnTo>
                    <a:pt x="36" y="1690"/>
                  </a:lnTo>
                  <a:lnTo>
                    <a:pt x="24" y="1690"/>
                  </a:lnTo>
                  <a:lnTo>
                    <a:pt x="24" y="0"/>
                  </a:lnTo>
                  <a:close/>
                  <a:moveTo>
                    <a:pt x="36" y="219"/>
                  </a:moveTo>
                  <a:lnTo>
                    <a:pt x="48" y="219"/>
                  </a:lnTo>
                  <a:lnTo>
                    <a:pt x="48" y="1690"/>
                  </a:lnTo>
                  <a:lnTo>
                    <a:pt x="36" y="1690"/>
                  </a:lnTo>
                  <a:lnTo>
                    <a:pt x="36" y="219"/>
                  </a:lnTo>
                  <a:close/>
                  <a:moveTo>
                    <a:pt x="48" y="73"/>
                  </a:moveTo>
                  <a:lnTo>
                    <a:pt x="60" y="73"/>
                  </a:lnTo>
                  <a:lnTo>
                    <a:pt x="60" y="1690"/>
                  </a:lnTo>
                  <a:lnTo>
                    <a:pt x="48" y="1690"/>
                  </a:lnTo>
                  <a:lnTo>
                    <a:pt x="48" y="73"/>
                  </a:ln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" name="Freeform 81"/>
            <p:cNvSpPr>
              <a:spLocks noEditPoints="1"/>
            </p:cNvSpPr>
            <p:nvPr/>
          </p:nvSpPr>
          <p:spPr bwMode="auto">
            <a:xfrm>
              <a:off x="1216075" y="3738918"/>
              <a:ext cx="103771" cy="2417570"/>
            </a:xfrm>
            <a:custGeom>
              <a:avLst/>
              <a:gdLst>
                <a:gd name="T0" fmla="*/ 0 w 61"/>
                <a:gd name="T1" fmla="*/ 12 h 1714"/>
                <a:gd name="T2" fmla="*/ 12 w 61"/>
                <a:gd name="T3" fmla="*/ 12 h 1714"/>
                <a:gd name="T4" fmla="*/ 12 w 61"/>
                <a:gd name="T5" fmla="*/ 1714 h 1714"/>
                <a:gd name="T6" fmla="*/ 0 w 61"/>
                <a:gd name="T7" fmla="*/ 1714 h 1714"/>
                <a:gd name="T8" fmla="*/ 0 w 61"/>
                <a:gd name="T9" fmla="*/ 12 h 1714"/>
                <a:gd name="T10" fmla="*/ 12 w 61"/>
                <a:gd name="T11" fmla="*/ 158 h 1714"/>
                <a:gd name="T12" fmla="*/ 25 w 61"/>
                <a:gd name="T13" fmla="*/ 158 h 1714"/>
                <a:gd name="T14" fmla="*/ 25 w 61"/>
                <a:gd name="T15" fmla="*/ 1714 h 1714"/>
                <a:gd name="T16" fmla="*/ 12 w 61"/>
                <a:gd name="T17" fmla="*/ 1714 h 1714"/>
                <a:gd name="T18" fmla="*/ 12 w 61"/>
                <a:gd name="T19" fmla="*/ 158 h 1714"/>
                <a:gd name="T20" fmla="*/ 25 w 61"/>
                <a:gd name="T21" fmla="*/ 207 h 1714"/>
                <a:gd name="T22" fmla="*/ 37 w 61"/>
                <a:gd name="T23" fmla="*/ 207 h 1714"/>
                <a:gd name="T24" fmla="*/ 37 w 61"/>
                <a:gd name="T25" fmla="*/ 1714 h 1714"/>
                <a:gd name="T26" fmla="*/ 25 w 61"/>
                <a:gd name="T27" fmla="*/ 1714 h 1714"/>
                <a:gd name="T28" fmla="*/ 25 w 61"/>
                <a:gd name="T29" fmla="*/ 207 h 1714"/>
                <a:gd name="T30" fmla="*/ 37 w 61"/>
                <a:gd name="T31" fmla="*/ 0 h 1714"/>
                <a:gd name="T32" fmla="*/ 49 w 61"/>
                <a:gd name="T33" fmla="*/ 0 h 1714"/>
                <a:gd name="T34" fmla="*/ 49 w 61"/>
                <a:gd name="T35" fmla="*/ 1714 h 1714"/>
                <a:gd name="T36" fmla="*/ 37 w 61"/>
                <a:gd name="T37" fmla="*/ 1714 h 1714"/>
                <a:gd name="T38" fmla="*/ 37 w 61"/>
                <a:gd name="T39" fmla="*/ 0 h 1714"/>
                <a:gd name="T40" fmla="*/ 49 w 61"/>
                <a:gd name="T41" fmla="*/ 61 h 1714"/>
                <a:gd name="T42" fmla="*/ 61 w 61"/>
                <a:gd name="T43" fmla="*/ 61 h 1714"/>
                <a:gd name="T44" fmla="*/ 61 w 61"/>
                <a:gd name="T45" fmla="*/ 1714 h 1714"/>
                <a:gd name="T46" fmla="*/ 49 w 61"/>
                <a:gd name="T47" fmla="*/ 1714 h 1714"/>
                <a:gd name="T48" fmla="*/ 49 w 61"/>
                <a:gd name="T49" fmla="*/ 61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714">
                  <a:moveTo>
                    <a:pt x="0" y="12"/>
                  </a:moveTo>
                  <a:lnTo>
                    <a:pt x="12" y="12"/>
                  </a:lnTo>
                  <a:lnTo>
                    <a:pt x="12" y="1714"/>
                  </a:lnTo>
                  <a:lnTo>
                    <a:pt x="0" y="1714"/>
                  </a:lnTo>
                  <a:lnTo>
                    <a:pt x="0" y="12"/>
                  </a:lnTo>
                  <a:close/>
                  <a:moveTo>
                    <a:pt x="12" y="158"/>
                  </a:moveTo>
                  <a:lnTo>
                    <a:pt x="25" y="158"/>
                  </a:lnTo>
                  <a:lnTo>
                    <a:pt x="25" y="1714"/>
                  </a:lnTo>
                  <a:lnTo>
                    <a:pt x="12" y="1714"/>
                  </a:lnTo>
                  <a:lnTo>
                    <a:pt x="12" y="158"/>
                  </a:lnTo>
                  <a:close/>
                  <a:moveTo>
                    <a:pt x="25" y="207"/>
                  </a:moveTo>
                  <a:lnTo>
                    <a:pt x="37" y="207"/>
                  </a:lnTo>
                  <a:lnTo>
                    <a:pt x="37" y="1714"/>
                  </a:lnTo>
                  <a:lnTo>
                    <a:pt x="25" y="1714"/>
                  </a:lnTo>
                  <a:lnTo>
                    <a:pt x="25" y="207"/>
                  </a:lnTo>
                  <a:close/>
                  <a:moveTo>
                    <a:pt x="37" y="0"/>
                  </a:moveTo>
                  <a:lnTo>
                    <a:pt x="49" y="0"/>
                  </a:lnTo>
                  <a:lnTo>
                    <a:pt x="49" y="1714"/>
                  </a:lnTo>
                  <a:lnTo>
                    <a:pt x="37" y="1714"/>
                  </a:lnTo>
                  <a:lnTo>
                    <a:pt x="37" y="0"/>
                  </a:lnTo>
                  <a:close/>
                  <a:moveTo>
                    <a:pt x="49" y="61"/>
                  </a:moveTo>
                  <a:lnTo>
                    <a:pt x="61" y="61"/>
                  </a:lnTo>
                  <a:lnTo>
                    <a:pt x="61" y="1714"/>
                  </a:lnTo>
                  <a:lnTo>
                    <a:pt x="49" y="1714"/>
                  </a:lnTo>
                  <a:lnTo>
                    <a:pt x="49" y="61"/>
                  </a:ln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" name="Freeform 82"/>
            <p:cNvSpPr>
              <a:spLocks noEditPoints="1"/>
            </p:cNvSpPr>
            <p:nvPr/>
          </p:nvSpPr>
          <p:spPr bwMode="auto">
            <a:xfrm>
              <a:off x="1319846" y="3121126"/>
              <a:ext cx="103771" cy="3035362"/>
            </a:xfrm>
            <a:custGeom>
              <a:avLst/>
              <a:gdLst>
                <a:gd name="T0" fmla="*/ 0 w 61"/>
                <a:gd name="T1" fmla="*/ 341 h 2152"/>
                <a:gd name="T2" fmla="*/ 12 w 61"/>
                <a:gd name="T3" fmla="*/ 341 h 2152"/>
                <a:gd name="T4" fmla="*/ 12 w 61"/>
                <a:gd name="T5" fmla="*/ 2152 h 2152"/>
                <a:gd name="T6" fmla="*/ 0 w 61"/>
                <a:gd name="T7" fmla="*/ 2152 h 2152"/>
                <a:gd name="T8" fmla="*/ 0 w 61"/>
                <a:gd name="T9" fmla="*/ 341 h 2152"/>
                <a:gd name="T10" fmla="*/ 12 w 61"/>
                <a:gd name="T11" fmla="*/ 426 h 2152"/>
                <a:gd name="T12" fmla="*/ 24 w 61"/>
                <a:gd name="T13" fmla="*/ 426 h 2152"/>
                <a:gd name="T14" fmla="*/ 24 w 61"/>
                <a:gd name="T15" fmla="*/ 2152 h 2152"/>
                <a:gd name="T16" fmla="*/ 12 w 61"/>
                <a:gd name="T17" fmla="*/ 2152 h 2152"/>
                <a:gd name="T18" fmla="*/ 12 w 61"/>
                <a:gd name="T19" fmla="*/ 426 h 2152"/>
                <a:gd name="T20" fmla="*/ 24 w 61"/>
                <a:gd name="T21" fmla="*/ 450 h 2152"/>
                <a:gd name="T22" fmla="*/ 37 w 61"/>
                <a:gd name="T23" fmla="*/ 450 h 2152"/>
                <a:gd name="T24" fmla="*/ 37 w 61"/>
                <a:gd name="T25" fmla="*/ 2152 h 2152"/>
                <a:gd name="T26" fmla="*/ 24 w 61"/>
                <a:gd name="T27" fmla="*/ 2152 h 2152"/>
                <a:gd name="T28" fmla="*/ 24 w 61"/>
                <a:gd name="T29" fmla="*/ 450 h 2152"/>
                <a:gd name="T30" fmla="*/ 37 w 61"/>
                <a:gd name="T31" fmla="*/ 158 h 2152"/>
                <a:gd name="T32" fmla="*/ 49 w 61"/>
                <a:gd name="T33" fmla="*/ 158 h 2152"/>
                <a:gd name="T34" fmla="*/ 49 w 61"/>
                <a:gd name="T35" fmla="*/ 2152 h 2152"/>
                <a:gd name="T36" fmla="*/ 37 w 61"/>
                <a:gd name="T37" fmla="*/ 2152 h 2152"/>
                <a:gd name="T38" fmla="*/ 37 w 61"/>
                <a:gd name="T39" fmla="*/ 158 h 2152"/>
                <a:gd name="T40" fmla="*/ 49 w 61"/>
                <a:gd name="T41" fmla="*/ 0 h 2152"/>
                <a:gd name="T42" fmla="*/ 61 w 61"/>
                <a:gd name="T43" fmla="*/ 0 h 2152"/>
                <a:gd name="T44" fmla="*/ 61 w 61"/>
                <a:gd name="T45" fmla="*/ 2152 h 2152"/>
                <a:gd name="T46" fmla="*/ 49 w 61"/>
                <a:gd name="T47" fmla="*/ 2152 h 2152"/>
                <a:gd name="T48" fmla="*/ 49 w 61"/>
                <a:gd name="T49" fmla="*/ 0 h 2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2152">
                  <a:moveTo>
                    <a:pt x="0" y="341"/>
                  </a:moveTo>
                  <a:lnTo>
                    <a:pt x="12" y="341"/>
                  </a:lnTo>
                  <a:lnTo>
                    <a:pt x="12" y="2152"/>
                  </a:lnTo>
                  <a:lnTo>
                    <a:pt x="0" y="2152"/>
                  </a:lnTo>
                  <a:lnTo>
                    <a:pt x="0" y="341"/>
                  </a:lnTo>
                  <a:close/>
                  <a:moveTo>
                    <a:pt x="12" y="426"/>
                  </a:moveTo>
                  <a:lnTo>
                    <a:pt x="24" y="426"/>
                  </a:lnTo>
                  <a:lnTo>
                    <a:pt x="24" y="2152"/>
                  </a:lnTo>
                  <a:lnTo>
                    <a:pt x="12" y="2152"/>
                  </a:lnTo>
                  <a:lnTo>
                    <a:pt x="12" y="426"/>
                  </a:lnTo>
                  <a:close/>
                  <a:moveTo>
                    <a:pt x="24" y="450"/>
                  </a:moveTo>
                  <a:lnTo>
                    <a:pt x="37" y="450"/>
                  </a:lnTo>
                  <a:lnTo>
                    <a:pt x="37" y="2152"/>
                  </a:lnTo>
                  <a:lnTo>
                    <a:pt x="24" y="2152"/>
                  </a:lnTo>
                  <a:lnTo>
                    <a:pt x="24" y="450"/>
                  </a:lnTo>
                  <a:close/>
                  <a:moveTo>
                    <a:pt x="37" y="158"/>
                  </a:moveTo>
                  <a:lnTo>
                    <a:pt x="49" y="158"/>
                  </a:lnTo>
                  <a:lnTo>
                    <a:pt x="49" y="2152"/>
                  </a:lnTo>
                  <a:lnTo>
                    <a:pt x="37" y="2152"/>
                  </a:lnTo>
                  <a:lnTo>
                    <a:pt x="37" y="158"/>
                  </a:lnTo>
                  <a:close/>
                  <a:moveTo>
                    <a:pt x="49" y="0"/>
                  </a:moveTo>
                  <a:lnTo>
                    <a:pt x="61" y="0"/>
                  </a:lnTo>
                  <a:lnTo>
                    <a:pt x="61" y="2152"/>
                  </a:lnTo>
                  <a:lnTo>
                    <a:pt x="49" y="215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" name="Freeform 83"/>
            <p:cNvSpPr>
              <a:spLocks noEditPoints="1"/>
            </p:cNvSpPr>
            <p:nvPr/>
          </p:nvSpPr>
          <p:spPr bwMode="auto">
            <a:xfrm>
              <a:off x="1423616" y="2675413"/>
              <a:ext cx="103771" cy="3481075"/>
            </a:xfrm>
            <a:custGeom>
              <a:avLst/>
              <a:gdLst>
                <a:gd name="T0" fmla="*/ 0 w 61"/>
                <a:gd name="T1" fmla="*/ 803 h 2468"/>
                <a:gd name="T2" fmla="*/ 12 w 61"/>
                <a:gd name="T3" fmla="*/ 803 h 2468"/>
                <a:gd name="T4" fmla="*/ 12 w 61"/>
                <a:gd name="T5" fmla="*/ 2468 h 2468"/>
                <a:gd name="T6" fmla="*/ 0 w 61"/>
                <a:gd name="T7" fmla="*/ 2468 h 2468"/>
                <a:gd name="T8" fmla="*/ 0 w 61"/>
                <a:gd name="T9" fmla="*/ 803 h 2468"/>
                <a:gd name="T10" fmla="*/ 12 w 61"/>
                <a:gd name="T11" fmla="*/ 839 h 2468"/>
                <a:gd name="T12" fmla="*/ 24 w 61"/>
                <a:gd name="T13" fmla="*/ 839 h 2468"/>
                <a:gd name="T14" fmla="*/ 24 w 61"/>
                <a:gd name="T15" fmla="*/ 2468 h 2468"/>
                <a:gd name="T16" fmla="*/ 12 w 61"/>
                <a:gd name="T17" fmla="*/ 2468 h 2468"/>
                <a:gd name="T18" fmla="*/ 12 w 61"/>
                <a:gd name="T19" fmla="*/ 839 h 2468"/>
                <a:gd name="T20" fmla="*/ 24 w 61"/>
                <a:gd name="T21" fmla="*/ 195 h 2468"/>
                <a:gd name="T22" fmla="*/ 36 w 61"/>
                <a:gd name="T23" fmla="*/ 195 h 2468"/>
                <a:gd name="T24" fmla="*/ 36 w 61"/>
                <a:gd name="T25" fmla="*/ 2468 h 2468"/>
                <a:gd name="T26" fmla="*/ 24 w 61"/>
                <a:gd name="T27" fmla="*/ 2468 h 2468"/>
                <a:gd name="T28" fmla="*/ 24 w 61"/>
                <a:gd name="T29" fmla="*/ 195 h 2468"/>
                <a:gd name="T30" fmla="*/ 36 w 61"/>
                <a:gd name="T31" fmla="*/ 0 h 2468"/>
                <a:gd name="T32" fmla="*/ 49 w 61"/>
                <a:gd name="T33" fmla="*/ 0 h 2468"/>
                <a:gd name="T34" fmla="*/ 49 w 61"/>
                <a:gd name="T35" fmla="*/ 2468 h 2468"/>
                <a:gd name="T36" fmla="*/ 36 w 61"/>
                <a:gd name="T37" fmla="*/ 2468 h 2468"/>
                <a:gd name="T38" fmla="*/ 36 w 61"/>
                <a:gd name="T39" fmla="*/ 0 h 2468"/>
                <a:gd name="T40" fmla="*/ 49 w 61"/>
                <a:gd name="T41" fmla="*/ 693 h 2468"/>
                <a:gd name="T42" fmla="*/ 61 w 61"/>
                <a:gd name="T43" fmla="*/ 693 h 2468"/>
                <a:gd name="T44" fmla="*/ 61 w 61"/>
                <a:gd name="T45" fmla="*/ 2468 h 2468"/>
                <a:gd name="T46" fmla="*/ 49 w 61"/>
                <a:gd name="T47" fmla="*/ 2468 h 2468"/>
                <a:gd name="T48" fmla="*/ 49 w 61"/>
                <a:gd name="T49" fmla="*/ 693 h 2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2468">
                  <a:moveTo>
                    <a:pt x="0" y="803"/>
                  </a:moveTo>
                  <a:lnTo>
                    <a:pt x="12" y="803"/>
                  </a:lnTo>
                  <a:lnTo>
                    <a:pt x="12" y="2468"/>
                  </a:lnTo>
                  <a:lnTo>
                    <a:pt x="0" y="2468"/>
                  </a:lnTo>
                  <a:lnTo>
                    <a:pt x="0" y="803"/>
                  </a:lnTo>
                  <a:close/>
                  <a:moveTo>
                    <a:pt x="12" y="839"/>
                  </a:moveTo>
                  <a:lnTo>
                    <a:pt x="24" y="839"/>
                  </a:lnTo>
                  <a:lnTo>
                    <a:pt x="24" y="2468"/>
                  </a:lnTo>
                  <a:lnTo>
                    <a:pt x="12" y="2468"/>
                  </a:lnTo>
                  <a:lnTo>
                    <a:pt x="12" y="839"/>
                  </a:lnTo>
                  <a:close/>
                  <a:moveTo>
                    <a:pt x="24" y="195"/>
                  </a:moveTo>
                  <a:lnTo>
                    <a:pt x="36" y="195"/>
                  </a:lnTo>
                  <a:lnTo>
                    <a:pt x="36" y="2468"/>
                  </a:lnTo>
                  <a:lnTo>
                    <a:pt x="24" y="2468"/>
                  </a:lnTo>
                  <a:lnTo>
                    <a:pt x="24" y="195"/>
                  </a:lnTo>
                  <a:close/>
                  <a:moveTo>
                    <a:pt x="36" y="0"/>
                  </a:moveTo>
                  <a:lnTo>
                    <a:pt x="49" y="0"/>
                  </a:lnTo>
                  <a:lnTo>
                    <a:pt x="49" y="2468"/>
                  </a:lnTo>
                  <a:lnTo>
                    <a:pt x="36" y="2468"/>
                  </a:lnTo>
                  <a:lnTo>
                    <a:pt x="36" y="0"/>
                  </a:lnTo>
                  <a:close/>
                  <a:moveTo>
                    <a:pt x="49" y="693"/>
                  </a:moveTo>
                  <a:lnTo>
                    <a:pt x="61" y="693"/>
                  </a:lnTo>
                  <a:lnTo>
                    <a:pt x="61" y="2468"/>
                  </a:lnTo>
                  <a:lnTo>
                    <a:pt x="49" y="2468"/>
                  </a:lnTo>
                  <a:lnTo>
                    <a:pt x="49" y="693"/>
                  </a:ln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" name="Freeform 84"/>
            <p:cNvSpPr>
              <a:spLocks noEditPoints="1"/>
            </p:cNvSpPr>
            <p:nvPr/>
          </p:nvSpPr>
          <p:spPr bwMode="auto">
            <a:xfrm>
              <a:off x="1527386" y="3396171"/>
              <a:ext cx="102069" cy="2760318"/>
            </a:xfrm>
            <a:custGeom>
              <a:avLst/>
              <a:gdLst>
                <a:gd name="T0" fmla="*/ 0 w 60"/>
                <a:gd name="T1" fmla="*/ 741 h 1957"/>
                <a:gd name="T2" fmla="*/ 12 w 60"/>
                <a:gd name="T3" fmla="*/ 741 h 1957"/>
                <a:gd name="T4" fmla="*/ 12 w 60"/>
                <a:gd name="T5" fmla="*/ 1957 h 1957"/>
                <a:gd name="T6" fmla="*/ 0 w 60"/>
                <a:gd name="T7" fmla="*/ 1957 h 1957"/>
                <a:gd name="T8" fmla="*/ 0 w 60"/>
                <a:gd name="T9" fmla="*/ 741 h 1957"/>
                <a:gd name="T10" fmla="*/ 12 w 60"/>
                <a:gd name="T11" fmla="*/ 48 h 1957"/>
                <a:gd name="T12" fmla="*/ 24 w 60"/>
                <a:gd name="T13" fmla="*/ 48 h 1957"/>
                <a:gd name="T14" fmla="*/ 24 w 60"/>
                <a:gd name="T15" fmla="*/ 1957 h 1957"/>
                <a:gd name="T16" fmla="*/ 12 w 60"/>
                <a:gd name="T17" fmla="*/ 1957 h 1957"/>
                <a:gd name="T18" fmla="*/ 12 w 60"/>
                <a:gd name="T19" fmla="*/ 48 h 1957"/>
                <a:gd name="T20" fmla="*/ 24 w 60"/>
                <a:gd name="T21" fmla="*/ 535 h 1957"/>
                <a:gd name="T22" fmla="*/ 36 w 60"/>
                <a:gd name="T23" fmla="*/ 535 h 1957"/>
                <a:gd name="T24" fmla="*/ 36 w 60"/>
                <a:gd name="T25" fmla="*/ 1957 h 1957"/>
                <a:gd name="T26" fmla="*/ 24 w 60"/>
                <a:gd name="T27" fmla="*/ 1957 h 1957"/>
                <a:gd name="T28" fmla="*/ 24 w 60"/>
                <a:gd name="T29" fmla="*/ 535 h 1957"/>
                <a:gd name="T30" fmla="*/ 36 w 60"/>
                <a:gd name="T31" fmla="*/ 0 h 1957"/>
                <a:gd name="T32" fmla="*/ 48 w 60"/>
                <a:gd name="T33" fmla="*/ 0 h 1957"/>
                <a:gd name="T34" fmla="*/ 48 w 60"/>
                <a:gd name="T35" fmla="*/ 1957 h 1957"/>
                <a:gd name="T36" fmla="*/ 36 w 60"/>
                <a:gd name="T37" fmla="*/ 1957 h 1957"/>
                <a:gd name="T38" fmla="*/ 36 w 60"/>
                <a:gd name="T39" fmla="*/ 0 h 1957"/>
                <a:gd name="T40" fmla="*/ 48 w 60"/>
                <a:gd name="T41" fmla="*/ 608 h 1957"/>
                <a:gd name="T42" fmla="*/ 60 w 60"/>
                <a:gd name="T43" fmla="*/ 608 h 1957"/>
                <a:gd name="T44" fmla="*/ 60 w 60"/>
                <a:gd name="T45" fmla="*/ 1957 h 1957"/>
                <a:gd name="T46" fmla="*/ 48 w 60"/>
                <a:gd name="T47" fmla="*/ 1957 h 1957"/>
                <a:gd name="T48" fmla="*/ 48 w 60"/>
                <a:gd name="T49" fmla="*/ 608 h 1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1957">
                  <a:moveTo>
                    <a:pt x="0" y="741"/>
                  </a:moveTo>
                  <a:lnTo>
                    <a:pt x="12" y="741"/>
                  </a:lnTo>
                  <a:lnTo>
                    <a:pt x="12" y="1957"/>
                  </a:lnTo>
                  <a:lnTo>
                    <a:pt x="0" y="1957"/>
                  </a:lnTo>
                  <a:lnTo>
                    <a:pt x="0" y="741"/>
                  </a:lnTo>
                  <a:close/>
                  <a:moveTo>
                    <a:pt x="12" y="48"/>
                  </a:moveTo>
                  <a:lnTo>
                    <a:pt x="24" y="48"/>
                  </a:lnTo>
                  <a:lnTo>
                    <a:pt x="24" y="1957"/>
                  </a:lnTo>
                  <a:lnTo>
                    <a:pt x="12" y="1957"/>
                  </a:lnTo>
                  <a:lnTo>
                    <a:pt x="12" y="48"/>
                  </a:lnTo>
                  <a:close/>
                  <a:moveTo>
                    <a:pt x="24" y="535"/>
                  </a:moveTo>
                  <a:lnTo>
                    <a:pt x="36" y="535"/>
                  </a:lnTo>
                  <a:lnTo>
                    <a:pt x="36" y="1957"/>
                  </a:lnTo>
                  <a:lnTo>
                    <a:pt x="24" y="1957"/>
                  </a:lnTo>
                  <a:lnTo>
                    <a:pt x="24" y="535"/>
                  </a:lnTo>
                  <a:close/>
                  <a:moveTo>
                    <a:pt x="36" y="0"/>
                  </a:moveTo>
                  <a:lnTo>
                    <a:pt x="48" y="0"/>
                  </a:lnTo>
                  <a:lnTo>
                    <a:pt x="48" y="1957"/>
                  </a:lnTo>
                  <a:lnTo>
                    <a:pt x="36" y="1957"/>
                  </a:lnTo>
                  <a:lnTo>
                    <a:pt x="36" y="0"/>
                  </a:lnTo>
                  <a:close/>
                  <a:moveTo>
                    <a:pt x="48" y="608"/>
                  </a:moveTo>
                  <a:lnTo>
                    <a:pt x="60" y="608"/>
                  </a:lnTo>
                  <a:lnTo>
                    <a:pt x="60" y="1957"/>
                  </a:lnTo>
                  <a:lnTo>
                    <a:pt x="48" y="1957"/>
                  </a:lnTo>
                  <a:lnTo>
                    <a:pt x="48" y="608"/>
                  </a:ln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" name="Freeform 85"/>
            <p:cNvSpPr>
              <a:spLocks noEditPoints="1"/>
            </p:cNvSpPr>
            <p:nvPr/>
          </p:nvSpPr>
          <p:spPr bwMode="auto">
            <a:xfrm>
              <a:off x="1629455" y="2829157"/>
              <a:ext cx="103771" cy="3327333"/>
            </a:xfrm>
            <a:custGeom>
              <a:avLst/>
              <a:gdLst>
                <a:gd name="T0" fmla="*/ 0 w 61"/>
                <a:gd name="T1" fmla="*/ 475 h 2359"/>
                <a:gd name="T2" fmla="*/ 13 w 61"/>
                <a:gd name="T3" fmla="*/ 475 h 2359"/>
                <a:gd name="T4" fmla="*/ 13 w 61"/>
                <a:gd name="T5" fmla="*/ 2359 h 2359"/>
                <a:gd name="T6" fmla="*/ 0 w 61"/>
                <a:gd name="T7" fmla="*/ 2359 h 2359"/>
                <a:gd name="T8" fmla="*/ 0 w 61"/>
                <a:gd name="T9" fmla="*/ 475 h 2359"/>
                <a:gd name="T10" fmla="*/ 13 w 61"/>
                <a:gd name="T11" fmla="*/ 535 h 2359"/>
                <a:gd name="T12" fmla="*/ 25 w 61"/>
                <a:gd name="T13" fmla="*/ 535 h 2359"/>
                <a:gd name="T14" fmla="*/ 25 w 61"/>
                <a:gd name="T15" fmla="*/ 2359 h 2359"/>
                <a:gd name="T16" fmla="*/ 13 w 61"/>
                <a:gd name="T17" fmla="*/ 2359 h 2359"/>
                <a:gd name="T18" fmla="*/ 13 w 61"/>
                <a:gd name="T19" fmla="*/ 535 h 2359"/>
                <a:gd name="T20" fmla="*/ 25 w 61"/>
                <a:gd name="T21" fmla="*/ 681 h 2359"/>
                <a:gd name="T22" fmla="*/ 37 w 61"/>
                <a:gd name="T23" fmla="*/ 681 h 2359"/>
                <a:gd name="T24" fmla="*/ 37 w 61"/>
                <a:gd name="T25" fmla="*/ 2359 h 2359"/>
                <a:gd name="T26" fmla="*/ 25 w 61"/>
                <a:gd name="T27" fmla="*/ 2359 h 2359"/>
                <a:gd name="T28" fmla="*/ 25 w 61"/>
                <a:gd name="T29" fmla="*/ 681 h 2359"/>
                <a:gd name="T30" fmla="*/ 37 w 61"/>
                <a:gd name="T31" fmla="*/ 0 h 2359"/>
                <a:gd name="T32" fmla="*/ 49 w 61"/>
                <a:gd name="T33" fmla="*/ 0 h 2359"/>
                <a:gd name="T34" fmla="*/ 49 w 61"/>
                <a:gd name="T35" fmla="*/ 2359 h 2359"/>
                <a:gd name="T36" fmla="*/ 37 w 61"/>
                <a:gd name="T37" fmla="*/ 2359 h 2359"/>
                <a:gd name="T38" fmla="*/ 37 w 61"/>
                <a:gd name="T39" fmla="*/ 0 h 2359"/>
                <a:gd name="T40" fmla="*/ 49 w 61"/>
                <a:gd name="T41" fmla="*/ 280 h 2359"/>
                <a:gd name="T42" fmla="*/ 61 w 61"/>
                <a:gd name="T43" fmla="*/ 280 h 2359"/>
                <a:gd name="T44" fmla="*/ 61 w 61"/>
                <a:gd name="T45" fmla="*/ 2359 h 2359"/>
                <a:gd name="T46" fmla="*/ 49 w 61"/>
                <a:gd name="T47" fmla="*/ 2359 h 2359"/>
                <a:gd name="T48" fmla="*/ 49 w 61"/>
                <a:gd name="T49" fmla="*/ 280 h 2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2359">
                  <a:moveTo>
                    <a:pt x="0" y="475"/>
                  </a:moveTo>
                  <a:lnTo>
                    <a:pt x="13" y="475"/>
                  </a:lnTo>
                  <a:lnTo>
                    <a:pt x="13" y="2359"/>
                  </a:lnTo>
                  <a:lnTo>
                    <a:pt x="0" y="2359"/>
                  </a:lnTo>
                  <a:lnTo>
                    <a:pt x="0" y="475"/>
                  </a:lnTo>
                  <a:close/>
                  <a:moveTo>
                    <a:pt x="13" y="535"/>
                  </a:moveTo>
                  <a:lnTo>
                    <a:pt x="25" y="535"/>
                  </a:lnTo>
                  <a:lnTo>
                    <a:pt x="25" y="2359"/>
                  </a:lnTo>
                  <a:lnTo>
                    <a:pt x="13" y="2359"/>
                  </a:lnTo>
                  <a:lnTo>
                    <a:pt x="13" y="535"/>
                  </a:lnTo>
                  <a:close/>
                  <a:moveTo>
                    <a:pt x="25" y="681"/>
                  </a:moveTo>
                  <a:lnTo>
                    <a:pt x="37" y="681"/>
                  </a:lnTo>
                  <a:lnTo>
                    <a:pt x="37" y="2359"/>
                  </a:lnTo>
                  <a:lnTo>
                    <a:pt x="25" y="2359"/>
                  </a:lnTo>
                  <a:lnTo>
                    <a:pt x="25" y="681"/>
                  </a:lnTo>
                  <a:close/>
                  <a:moveTo>
                    <a:pt x="37" y="0"/>
                  </a:moveTo>
                  <a:lnTo>
                    <a:pt x="49" y="0"/>
                  </a:lnTo>
                  <a:lnTo>
                    <a:pt x="49" y="2359"/>
                  </a:lnTo>
                  <a:lnTo>
                    <a:pt x="37" y="2359"/>
                  </a:lnTo>
                  <a:lnTo>
                    <a:pt x="37" y="0"/>
                  </a:lnTo>
                  <a:close/>
                  <a:moveTo>
                    <a:pt x="49" y="280"/>
                  </a:moveTo>
                  <a:lnTo>
                    <a:pt x="61" y="280"/>
                  </a:lnTo>
                  <a:lnTo>
                    <a:pt x="61" y="2359"/>
                  </a:lnTo>
                  <a:lnTo>
                    <a:pt x="49" y="2359"/>
                  </a:lnTo>
                  <a:lnTo>
                    <a:pt x="49" y="280"/>
                  </a:ln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" name="Freeform 86"/>
            <p:cNvSpPr>
              <a:spLocks noEditPoints="1"/>
            </p:cNvSpPr>
            <p:nvPr/>
          </p:nvSpPr>
          <p:spPr bwMode="auto">
            <a:xfrm>
              <a:off x="1733225" y="2195849"/>
              <a:ext cx="124185" cy="3960640"/>
            </a:xfrm>
            <a:custGeom>
              <a:avLst/>
              <a:gdLst>
                <a:gd name="T0" fmla="*/ 0 w 73"/>
                <a:gd name="T1" fmla="*/ 0 h 2808"/>
                <a:gd name="T2" fmla="*/ 12 w 73"/>
                <a:gd name="T3" fmla="*/ 0 h 2808"/>
                <a:gd name="T4" fmla="*/ 12 w 73"/>
                <a:gd name="T5" fmla="*/ 2808 h 2808"/>
                <a:gd name="T6" fmla="*/ 0 w 73"/>
                <a:gd name="T7" fmla="*/ 2808 h 2808"/>
                <a:gd name="T8" fmla="*/ 0 w 73"/>
                <a:gd name="T9" fmla="*/ 0 h 2808"/>
                <a:gd name="T10" fmla="*/ 12 w 73"/>
                <a:gd name="T11" fmla="*/ 1057 h 2808"/>
                <a:gd name="T12" fmla="*/ 25 w 73"/>
                <a:gd name="T13" fmla="*/ 1057 h 2808"/>
                <a:gd name="T14" fmla="*/ 25 w 73"/>
                <a:gd name="T15" fmla="*/ 2808 h 2808"/>
                <a:gd name="T16" fmla="*/ 12 w 73"/>
                <a:gd name="T17" fmla="*/ 2808 h 2808"/>
                <a:gd name="T18" fmla="*/ 12 w 73"/>
                <a:gd name="T19" fmla="*/ 1057 h 2808"/>
                <a:gd name="T20" fmla="*/ 25 w 73"/>
                <a:gd name="T21" fmla="*/ 1641 h 2808"/>
                <a:gd name="T22" fmla="*/ 37 w 73"/>
                <a:gd name="T23" fmla="*/ 1641 h 2808"/>
                <a:gd name="T24" fmla="*/ 37 w 73"/>
                <a:gd name="T25" fmla="*/ 2808 h 2808"/>
                <a:gd name="T26" fmla="*/ 25 w 73"/>
                <a:gd name="T27" fmla="*/ 2808 h 2808"/>
                <a:gd name="T28" fmla="*/ 25 w 73"/>
                <a:gd name="T29" fmla="*/ 1641 h 2808"/>
                <a:gd name="T30" fmla="*/ 37 w 73"/>
                <a:gd name="T31" fmla="*/ 1191 h 2808"/>
                <a:gd name="T32" fmla="*/ 49 w 73"/>
                <a:gd name="T33" fmla="*/ 1191 h 2808"/>
                <a:gd name="T34" fmla="*/ 49 w 73"/>
                <a:gd name="T35" fmla="*/ 2808 h 2808"/>
                <a:gd name="T36" fmla="*/ 37 w 73"/>
                <a:gd name="T37" fmla="*/ 2808 h 2808"/>
                <a:gd name="T38" fmla="*/ 37 w 73"/>
                <a:gd name="T39" fmla="*/ 1191 h 2808"/>
                <a:gd name="T40" fmla="*/ 49 w 73"/>
                <a:gd name="T41" fmla="*/ 1410 h 2808"/>
                <a:gd name="T42" fmla="*/ 61 w 73"/>
                <a:gd name="T43" fmla="*/ 1410 h 2808"/>
                <a:gd name="T44" fmla="*/ 61 w 73"/>
                <a:gd name="T45" fmla="*/ 2808 h 2808"/>
                <a:gd name="T46" fmla="*/ 49 w 73"/>
                <a:gd name="T47" fmla="*/ 2808 h 2808"/>
                <a:gd name="T48" fmla="*/ 49 w 73"/>
                <a:gd name="T49" fmla="*/ 1410 h 2808"/>
                <a:gd name="T50" fmla="*/ 61 w 73"/>
                <a:gd name="T51" fmla="*/ 1021 h 2808"/>
                <a:gd name="T52" fmla="*/ 73 w 73"/>
                <a:gd name="T53" fmla="*/ 1021 h 2808"/>
                <a:gd name="T54" fmla="*/ 73 w 73"/>
                <a:gd name="T55" fmla="*/ 2808 h 2808"/>
                <a:gd name="T56" fmla="*/ 61 w 73"/>
                <a:gd name="T57" fmla="*/ 2808 h 2808"/>
                <a:gd name="T58" fmla="*/ 61 w 73"/>
                <a:gd name="T59" fmla="*/ 1021 h 2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3" h="2808">
                  <a:moveTo>
                    <a:pt x="0" y="0"/>
                  </a:moveTo>
                  <a:lnTo>
                    <a:pt x="12" y="0"/>
                  </a:lnTo>
                  <a:lnTo>
                    <a:pt x="12" y="2808"/>
                  </a:lnTo>
                  <a:lnTo>
                    <a:pt x="0" y="2808"/>
                  </a:lnTo>
                  <a:lnTo>
                    <a:pt x="0" y="0"/>
                  </a:lnTo>
                  <a:close/>
                  <a:moveTo>
                    <a:pt x="12" y="1057"/>
                  </a:moveTo>
                  <a:lnTo>
                    <a:pt x="25" y="1057"/>
                  </a:lnTo>
                  <a:lnTo>
                    <a:pt x="25" y="2808"/>
                  </a:lnTo>
                  <a:lnTo>
                    <a:pt x="12" y="2808"/>
                  </a:lnTo>
                  <a:lnTo>
                    <a:pt x="12" y="1057"/>
                  </a:lnTo>
                  <a:close/>
                  <a:moveTo>
                    <a:pt x="25" y="1641"/>
                  </a:moveTo>
                  <a:lnTo>
                    <a:pt x="37" y="1641"/>
                  </a:lnTo>
                  <a:lnTo>
                    <a:pt x="37" y="2808"/>
                  </a:lnTo>
                  <a:lnTo>
                    <a:pt x="25" y="2808"/>
                  </a:lnTo>
                  <a:lnTo>
                    <a:pt x="25" y="1641"/>
                  </a:lnTo>
                  <a:close/>
                  <a:moveTo>
                    <a:pt x="37" y="1191"/>
                  </a:moveTo>
                  <a:lnTo>
                    <a:pt x="49" y="1191"/>
                  </a:lnTo>
                  <a:lnTo>
                    <a:pt x="49" y="2808"/>
                  </a:lnTo>
                  <a:lnTo>
                    <a:pt x="37" y="2808"/>
                  </a:lnTo>
                  <a:lnTo>
                    <a:pt x="37" y="1191"/>
                  </a:lnTo>
                  <a:close/>
                  <a:moveTo>
                    <a:pt x="49" y="1410"/>
                  </a:moveTo>
                  <a:lnTo>
                    <a:pt x="61" y="1410"/>
                  </a:lnTo>
                  <a:lnTo>
                    <a:pt x="61" y="2808"/>
                  </a:lnTo>
                  <a:lnTo>
                    <a:pt x="49" y="2808"/>
                  </a:lnTo>
                  <a:lnTo>
                    <a:pt x="49" y="1410"/>
                  </a:lnTo>
                  <a:close/>
                  <a:moveTo>
                    <a:pt x="61" y="1021"/>
                  </a:moveTo>
                  <a:lnTo>
                    <a:pt x="73" y="1021"/>
                  </a:lnTo>
                  <a:lnTo>
                    <a:pt x="73" y="2808"/>
                  </a:lnTo>
                  <a:lnTo>
                    <a:pt x="61" y="2808"/>
                  </a:lnTo>
                  <a:lnTo>
                    <a:pt x="61" y="1021"/>
                  </a:ln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" name="Freeform 87"/>
            <p:cNvSpPr>
              <a:spLocks noEditPoints="1"/>
            </p:cNvSpPr>
            <p:nvPr/>
          </p:nvSpPr>
          <p:spPr bwMode="auto">
            <a:xfrm>
              <a:off x="1857410" y="3721993"/>
              <a:ext cx="124185" cy="2434496"/>
            </a:xfrm>
            <a:custGeom>
              <a:avLst/>
              <a:gdLst>
                <a:gd name="T0" fmla="*/ 0 w 73"/>
                <a:gd name="T1" fmla="*/ 243 h 1726"/>
                <a:gd name="T2" fmla="*/ 12 w 73"/>
                <a:gd name="T3" fmla="*/ 243 h 1726"/>
                <a:gd name="T4" fmla="*/ 12 w 73"/>
                <a:gd name="T5" fmla="*/ 1726 h 1726"/>
                <a:gd name="T6" fmla="*/ 0 w 73"/>
                <a:gd name="T7" fmla="*/ 1726 h 1726"/>
                <a:gd name="T8" fmla="*/ 0 w 73"/>
                <a:gd name="T9" fmla="*/ 243 h 1726"/>
                <a:gd name="T10" fmla="*/ 12 w 73"/>
                <a:gd name="T11" fmla="*/ 12 h 1726"/>
                <a:gd name="T12" fmla="*/ 25 w 73"/>
                <a:gd name="T13" fmla="*/ 12 h 1726"/>
                <a:gd name="T14" fmla="*/ 25 w 73"/>
                <a:gd name="T15" fmla="*/ 1726 h 1726"/>
                <a:gd name="T16" fmla="*/ 12 w 73"/>
                <a:gd name="T17" fmla="*/ 1726 h 1726"/>
                <a:gd name="T18" fmla="*/ 12 w 73"/>
                <a:gd name="T19" fmla="*/ 12 h 1726"/>
                <a:gd name="T20" fmla="*/ 25 w 73"/>
                <a:gd name="T21" fmla="*/ 219 h 1726"/>
                <a:gd name="T22" fmla="*/ 37 w 73"/>
                <a:gd name="T23" fmla="*/ 219 h 1726"/>
                <a:gd name="T24" fmla="*/ 37 w 73"/>
                <a:gd name="T25" fmla="*/ 1726 h 1726"/>
                <a:gd name="T26" fmla="*/ 25 w 73"/>
                <a:gd name="T27" fmla="*/ 1726 h 1726"/>
                <a:gd name="T28" fmla="*/ 25 w 73"/>
                <a:gd name="T29" fmla="*/ 219 h 1726"/>
                <a:gd name="T30" fmla="*/ 37 w 73"/>
                <a:gd name="T31" fmla="*/ 596 h 1726"/>
                <a:gd name="T32" fmla="*/ 49 w 73"/>
                <a:gd name="T33" fmla="*/ 596 h 1726"/>
                <a:gd name="T34" fmla="*/ 49 w 73"/>
                <a:gd name="T35" fmla="*/ 1726 h 1726"/>
                <a:gd name="T36" fmla="*/ 37 w 73"/>
                <a:gd name="T37" fmla="*/ 1726 h 1726"/>
                <a:gd name="T38" fmla="*/ 37 w 73"/>
                <a:gd name="T39" fmla="*/ 596 h 1726"/>
                <a:gd name="T40" fmla="*/ 49 w 73"/>
                <a:gd name="T41" fmla="*/ 0 h 1726"/>
                <a:gd name="T42" fmla="*/ 73 w 73"/>
                <a:gd name="T43" fmla="*/ 0 h 1726"/>
                <a:gd name="T44" fmla="*/ 73 w 73"/>
                <a:gd name="T45" fmla="*/ 1726 h 1726"/>
                <a:gd name="T46" fmla="*/ 49 w 73"/>
                <a:gd name="T47" fmla="*/ 1726 h 1726"/>
                <a:gd name="T48" fmla="*/ 49 w 73"/>
                <a:gd name="T49" fmla="*/ 0 h 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1726">
                  <a:moveTo>
                    <a:pt x="0" y="243"/>
                  </a:moveTo>
                  <a:lnTo>
                    <a:pt x="12" y="243"/>
                  </a:lnTo>
                  <a:lnTo>
                    <a:pt x="12" y="1726"/>
                  </a:lnTo>
                  <a:lnTo>
                    <a:pt x="0" y="1726"/>
                  </a:lnTo>
                  <a:lnTo>
                    <a:pt x="0" y="243"/>
                  </a:lnTo>
                  <a:close/>
                  <a:moveTo>
                    <a:pt x="12" y="12"/>
                  </a:moveTo>
                  <a:lnTo>
                    <a:pt x="25" y="12"/>
                  </a:lnTo>
                  <a:lnTo>
                    <a:pt x="25" y="1726"/>
                  </a:lnTo>
                  <a:lnTo>
                    <a:pt x="12" y="1726"/>
                  </a:lnTo>
                  <a:lnTo>
                    <a:pt x="12" y="12"/>
                  </a:lnTo>
                  <a:close/>
                  <a:moveTo>
                    <a:pt x="25" y="219"/>
                  </a:moveTo>
                  <a:lnTo>
                    <a:pt x="37" y="219"/>
                  </a:lnTo>
                  <a:lnTo>
                    <a:pt x="37" y="1726"/>
                  </a:lnTo>
                  <a:lnTo>
                    <a:pt x="25" y="1726"/>
                  </a:lnTo>
                  <a:lnTo>
                    <a:pt x="25" y="219"/>
                  </a:lnTo>
                  <a:close/>
                  <a:moveTo>
                    <a:pt x="37" y="596"/>
                  </a:moveTo>
                  <a:lnTo>
                    <a:pt x="49" y="596"/>
                  </a:lnTo>
                  <a:lnTo>
                    <a:pt x="49" y="1726"/>
                  </a:lnTo>
                  <a:lnTo>
                    <a:pt x="37" y="1726"/>
                  </a:lnTo>
                  <a:lnTo>
                    <a:pt x="37" y="596"/>
                  </a:lnTo>
                  <a:close/>
                  <a:moveTo>
                    <a:pt x="49" y="0"/>
                  </a:moveTo>
                  <a:lnTo>
                    <a:pt x="73" y="0"/>
                  </a:lnTo>
                  <a:lnTo>
                    <a:pt x="73" y="1726"/>
                  </a:lnTo>
                  <a:lnTo>
                    <a:pt x="49" y="1726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" name="Freeform 88"/>
            <p:cNvSpPr>
              <a:spLocks noEditPoints="1"/>
            </p:cNvSpPr>
            <p:nvPr/>
          </p:nvSpPr>
          <p:spPr bwMode="auto">
            <a:xfrm>
              <a:off x="1981593" y="3104200"/>
              <a:ext cx="103771" cy="3052288"/>
            </a:xfrm>
            <a:custGeom>
              <a:avLst/>
              <a:gdLst>
                <a:gd name="T0" fmla="*/ 0 w 61"/>
                <a:gd name="T1" fmla="*/ 340 h 2164"/>
                <a:gd name="T2" fmla="*/ 12 w 61"/>
                <a:gd name="T3" fmla="*/ 340 h 2164"/>
                <a:gd name="T4" fmla="*/ 12 w 61"/>
                <a:gd name="T5" fmla="*/ 2164 h 2164"/>
                <a:gd name="T6" fmla="*/ 0 w 61"/>
                <a:gd name="T7" fmla="*/ 2164 h 2164"/>
                <a:gd name="T8" fmla="*/ 0 w 61"/>
                <a:gd name="T9" fmla="*/ 340 h 2164"/>
                <a:gd name="T10" fmla="*/ 12 w 61"/>
                <a:gd name="T11" fmla="*/ 0 h 2164"/>
                <a:gd name="T12" fmla="*/ 24 w 61"/>
                <a:gd name="T13" fmla="*/ 0 h 2164"/>
                <a:gd name="T14" fmla="*/ 24 w 61"/>
                <a:gd name="T15" fmla="*/ 2164 h 2164"/>
                <a:gd name="T16" fmla="*/ 12 w 61"/>
                <a:gd name="T17" fmla="*/ 2164 h 2164"/>
                <a:gd name="T18" fmla="*/ 12 w 61"/>
                <a:gd name="T19" fmla="*/ 0 h 2164"/>
                <a:gd name="T20" fmla="*/ 24 w 61"/>
                <a:gd name="T21" fmla="*/ 328 h 2164"/>
                <a:gd name="T22" fmla="*/ 37 w 61"/>
                <a:gd name="T23" fmla="*/ 328 h 2164"/>
                <a:gd name="T24" fmla="*/ 37 w 61"/>
                <a:gd name="T25" fmla="*/ 2164 h 2164"/>
                <a:gd name="T26" fmla="*/ 24 w 61"/>
                <a:gd name="T27" fmla="*/ 2164 h 2164"/>
                <a:gd name="T28" fmla="*/ 24 w 61"/>
                <a:gd name="T29" fmla="*/ 328 h 2164"/>
                <a:gd name="T30" fmla="*/ 37 w 61"/>
                <a:gd name="T31" fmla="*/ 657 h 2164"/>
                <a:gd name="T32" fmla="*/ 49 w 61"/>
                <a:gd name="T33" fmla="*/ 657 h 2164"/>
                <a:gd name="T34" fmla="*/ 49 w 61"/>
                <a:gd name="T35" fmla="*/ 2164 h 2164"/>
                <a:gd name="T36" fmla="*/ 37 w 61"/>
                <a:gd name="T37" fmla="*/ 2164 h 2164"/>
                <a:gd name="T38" fmla="*/ 37 w 61"/>
                <a:gd name="T39" fmla="*/ 657 h 2164"/>
                <a:gd name="T40" fmla="*/ 49 w 61"/>
                <a:gd name="T41" fmla="*/ 511 h 2164"/>
                <a:gd name="T42" fmla="*/ 61 w 61"/>
                <a:gd name="T43" fmla="*/ 511 h 2164"/>
                <a:gd name="T44" fmla="*/ 61 w 61"/>
                <a:gd name="T45" fmla="*/ 2164 h 2164"/>
                <a:gd name="T46" fmla="*/ 49 w 61"/>
                <a:gd name="T47" fmla="*/ 2164 h 2164"/>
                <a:gd name="T48" fmla="*/ 49 w 61"/>
                <a:gd name="T49" fmla="*/ 511 h 2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2164">
                  <a:moveTo>
                    <a:pt x="0" y="340"/>
                  </a:moveTo>
                  <a:lnTo>
                    <a:pt x="12" y="340"/>
                  </a:lnTo>
                  <a:lnTo>
                    <a:pt x="12" y="2164"/>
                  </a:lnTo>
                  <a:lnTo>
                    <a:pt x="0" y="2164"/>
                  </a:lnTo>
                  <a:lnTo>
                    <a:pt x="0" y="340"/>
                  </a:lnTo>
                  <a:close/>
                  <a:moveTo>
                    <a:pt x="12" y="0"/>
                  </a:moveTo>
                  <a:lnTo>
                    <a:pt x="24" y="0"/>
                  </a:lnTo>
                  <a:lnTo>
                    <a:pt x="24" y="2164"/>
                  </a:lnTo>
                  <a:lnTo>
                    <a:pt x="12" y="2164"/>
                  </a:lnTo>
                  <a:lnTo>
                    <a:pt x="12" y="0"/>
                  </a:lnTo>
                  <a:close/>
                  <a:moveTo>
                    <a:pt x="24" y="328"/>
                  </a:moveTo>
                  <a:lnTo>
                    <a:pt x="37" y="328"/>
                  </a:lnTo>
                  <a:lnTo>
                    <a:pt x="37" y="2164"/>
                  </a:lnTo>
                  <a:lnTo>
                    <a:pt x="24" y="2164"/>
                  </a:lnTo>
                  <a:lnTo>
                    <a:pt x="24" y="328"/>
                  </a:lnTo>
                  <a:close/>
                  <a:moveTo>
                    <a:pt x="37" y="657"/>
                  </a:moveTo>
                  <a:lnTo>
                    <a:pt x="49" y="657"/>
                  </a:lnTo>
                  <a:lnTo>
                    <a:pt x="49" y="2164"/>
                  </a:lnTo>
                  <a:lnTo>
                    <a:pt x="37" y="2164"/>
                  </a:lnTo>
                  <a:lnTo>
                    <a:pt x="37" y="657"/>
                  </a:lnTo>
                  <a:close/>
                  <a:moveTo>
                    <a:pt x="49" y="511"/>
                  </a:moveTo>
                  <a:lnTo>
                    <a:pt x="61" y="511"/>
                  </a:lnTo>
                  <a:lnTo>
                    <a:pt x="61" y="2164"/>
                  </a:lnTo>
                  <a:lnTo>
                    <a:pt x="49" y="2164"/>
                  </a:lnTo>
                  <a:lnTo>
                    <a:pt x="49" y="511"/>
                  </a:ln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" name="Freeform 89"/>
            <p:cNvSpPr>
              <a:spLocks noEditPoints="1"/>
            </p:cNvSpPr>
            <p:nvPr/>
          </p:nvSpPr>
          <p:spPr bwMode="auto">
            <a:xfrm>
              <a:off x="2085364" y="3516062"/>
              <a:ext cx="103771" cy="2640427"/>
            </a:xfrm>
            <a:custGeom>
              <a:avLst/>
              <a:gdLst>
                <a:gd name="T0" fmla="*/ 0 w 61"/>
                <a:gd name="T1" fmla="*/ 109 h 1872"/>
                <a:gd name="T2" fmla="*/ 12 w 61"/>
                <a:gd name="T3" fmla="*/ 109 h 1872"/>
                <a:gd name="T4" fmla="*/ 12 w 61"/>
                <a:gd name="T5" fmla="*/ 1872 h 1872"/>
                <a:gd name="T6" fmla="*/ 0 w 61"/>
                <a:gd name="T7" fmla="*/ 1872 h 1872"/>
                <a:gd name="T8" fmla="*/ 0 w 61"/>
                <a:gd name="T9" fmla="*/ 109 h 1872"/>
                <a:gd name="T10" fmla="*/ 12 w 61"/>
                <a:gd name="T11" fmla="*/ 267 h 1872"/>
                <a:gd name="T12" fmla="*/ 24 w 61"/>
                <a:gd name="T13" fmla="*/ 267 h 1872"/>
                <a:gd name="T14" fmla="*/ 24 w 61"/>
                <a:gd name="T15" fmla="*/ 1872 h 1872"/>
                <a:gd name="T16" fmla="*/ 12 w 61"/>
                <a:gd name="T17" fmla="*/ 1872 h 1872"/>
                <a:gd name="T18" fmla="*/ 12 w 61"/>
                <a:gd name="T19" fmla="*/ 267 h 1872"/>
                <a:gd name="T20" fmla="*/ 24 w 61"/>
                <a:gd name="T21" fmla="*/ 134 h 1872"/>
                <a:gd name="T22" fmla="*/ 36 w 61"/>
                <a:gd name="T23" fmla="*/ 134 h 1872"/>
                <a:gd name="T24" fmla="*/ 36 w 61"/>
                <a:gd name="T25" fmla="*/ 1872 h 1872"/>
                <a:gd name="T26" fmla="*/ 24 w 61"/>
                <a:gd name="T27" fmla="*/ 1872 h 1872"/>
                <a:gd name="T28" fmla="*/ 24 w 61"/>
                <a:gd name="T29" fmla="*/ 134 h 1872"/>
                <a:gd name="T30" fmla="*/ 36 w 61"/>
                <a:gd name="T31" fmla="*/ 0 h 1872"/>
                <a:gd name="T32" fmla="*/ 49 w 61"/>
                <a:gd name="T33" fmla="*/ 0 h 1872"/>
                <a:gd name="T34" fmla="*/ 49 w 61"/>
                <a:gd name="T35" fmla="*/ 1872 h 1872"/>
                <a:gd name="T36" fmla="*/ 36 w 61"/>
                <a:gd name="T37" fmla="*/ 1872 h 1872"/>
                <a:gd name="T38" fmla="*/ 36 w 61"/>
                <a:gd name="T39" fmla="*/ 0 h 1872"/>
                <a:gd name="T40" fmla="*/ 49 w 61"/>
                <a:gd name="T41" fmla="*/ 219 h 1872"/>
                <a:gd name="T42" fmla="*/ 61 w 61"/>
                <a:gd name="T43" fmla="*/ 219 h 1872"/>
                <a:gd name="T44" fmla="*/ 61 w 61"/>
                <a:gd name="T45" fmla="*/ 1872 h 1872"/>
                <a:gd name="T46" fmla="*/ 49 w 61"/>
                <a:gd name="T47" fmla="*/ 1872 h 1872"/>
                <a:gd name="T48" fmla="*/ 49 w 61"/>
                <a:gd name="T49" fmla="*/ 219 h 1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872">
                  <a:moveTo>
                    <a:pt x="0" y="109"/>
                  </a:moveTo>
                  <a:lnTo>
                    <a:pt x="12" y="109"/>
                  </a:lnTo>
                  <a:lnTo>
                    <a:pt x="12" y="1872"/>
                  </a:lnTo>
                  <a:lnTo>
                    <a:pt x="0" y="1872"/>
                  </a:lnTo>
                  <a:lnTo>
                    <a:pt x="0" y="109"/>
                  </a:lnTo>
                  <a:close/>
                  <a:moveTo>
                    <a:pt x="12" y="267"/>
                  </a:moveTo>
                  <a:lnTo>
                    <a:pt x="24" y="267"/>
                  </a:lnTo>
                  <a:lnTo>
                    <a:pt x="24" y="1872"/>
                  </a:lnTo>
                  <a:lnTo>
                    <a:pt x="12" y="1872"/>
                  </a:lnTo>
                  <a:lnTo>
                    <a:pt x="12" y="267"/>
                  </a:lnTo>
                  <a:close/>
                  <a:moveTo>
                    <a:pt x="24" y="134"/>
                  </a:moveTo>
                  <a:lnTo>
                    <a:pt x="36" y="134"/>
                  </a:lnTo>
                  <a:lnTo>
                    <a:pt x="36" y="1872"/>
                  </a:lnTo>
                  <a:lnTo>
                    <a:pt x="24" y="1872"/>
                  </a:lnTo>
                  <a:lnTo>
                    <a:pt x="24" y="134"/>
                  </a:lnTo>
                  <a:close/>
                  <a:moveTo>
                    <a:pt x="36" y="0"/>
                  </a:moveTo>
                  <a:lnTo>
                    <a:pt x="49" y="0"/>
                  </a:lnTo>
                  <a:lnTo>
                    <a:pt x="49" y="1872"/>
                  </a:lnTo>
                  <a:lnTo>
                    <a:pt x="36" y="1872"/>
                  </a:lnTo>
                  <a:lnTo>
                    <a:pt x="36" y="0"/>
                  </a:lnTo>
                  <a:close/>
                  <a:moveTo>
                    <a:pt x="49" y="219"/>
                  </a:moveTo>
                  <a:lnTo>
                    <a:pt x="61" y="219"/>
                  </a:lnTo>
                  <a:lnTo>
                    <a:pt x="61" y="1872"/>
                  </a:lnTo>
                  <a:lnTo>
                    <a:pt x="49" y="1872"/>
                  </a:lnTo>
                  <a:lnTo>
                    <a:pt x="49" y="219"/>
                  </a:ln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" name="Freeform 90"/>
            <p:cNvSpPr>
              <a:spLocks noEditPoints="1"/>
            </p:cNvSpPr>
            <p:nvPr/>
          </p:nvSpPr>
          <p:spPr bwMode="auto">
            <a:xfrm>
              <a:off x="2189133" y="3721993"/>
              <a:ext cx="103771" cy="2434496"/>
            </a:xfrm>
            <a:custGeom>
              <a:avLst/>
              <a:gdLst>
                <a:gd name="T0" fmla="*/ 0 w 61"/>
                <a:gd name="T1" fmla="*/ 48 h 1726"/>
                <a:gd name="T2" fmla="*/ 12 w 61"/>
                <a:gd name="T3" fmla="*/ 48 h 1726"/>
                <a:gd name="T4" fmla="*/ 12 w 61"/>
                <a:gd name="T5" fmla="*/ 1726 h 1726"/>
                <a:gd name="T6" fmla="*/ 0 w 61"/>
                <a:gd name="T7" fmla="*/ 1726 h 1726"/>
                <a:gd name="T8" fmla="*/ 0 w 61"/>
                <a:gd name="T9" fmla="*/ 48 h 1726"/>
                <a:gd name="T10" fmla="*/ 12 w 61"/>
                <a:gd name="T11" fmla="*/ 73 h 1726"/>
                <a:gd name="T12" fmla="*/ 24 w 61"/>
                <a:gd name="T13" fmla="*/ 73 h 1726"/>
                <a:gd name="T14" fmla="*/ 24 w 61"/>
                <a:gd name="T15" fmla="*/ 1726 h 1726"/>
                <a:gd name="T16" fmla="*/ 12 w 61"/>
                <a:gd name="T17" fmla="*/ 1726 h 1726"/>
                <a:gd name="T18" fmla="*/ 12 w 61"/>
                <a:gd name="T19" fmla="*/ 73 h 1726"/>
                <a:gd name="T20" fmla="*/ 24 w 61"/>
                <a:gd name="T21" fmla="*/ 24 h 1726"/>
                <a:gd name="T22" fmla="*/ 36 w 61"/>
                <a:gd name="T23" fmla="*/ 24 h 1726"/>
                <a:gd name="T24" fmla="*/ 36 w 61"/>
                <a:gd name="T25" fmla="*/ 1726 h 1726"/>
                <a:gd name="T26" fmla="*/ 24 w 61"/>
                <a:gd name="T27" fmla="*/ 1726 h 1726"/>
                <a:gd name="T28" fmla="*/ 24 w 61"/>
                <a:gd name="T29" fmla="*/ 24 h 1726"/>
                <a:gd name="T30" fmla="*/ 36 w 61"/>
                <a:gd name="T31" fmla="*/ 0 h 1726"/>
                <a:gd name="T32" fmla="*/ 48 w 61"/>
                <a:gd name="T33" fmla="*/ 0 h 1726"/>
                <a:gd name="T34" fmla="*/ 48 w 61"/>
                <a:gd name="T35" fmla="*/ 1726 h 1726"/>
                <a:gd name="T36" fmla="*/ 36 w 61"/>
                <a:gd name="T37" fmla="*/ 1726 h 1726"/>
                <a:gd name="T38" fmla="*/ 36 w 61"/>
                <a:gd name="T39" fmla="*/ 0 h 1726"/>
                <a:gd name="T40" fmla="*/ 48 w 61"/>
                <a:gd name="T41" fmla="*/ 61 h 1726"/>
                <a:gd name="T42" fmla="*/ 61 w 61"/>
                <a:gd name="T43" fmla="*/ 61 h 1726"/>
                <a:gd name="T44" fmla="*/ 61 w 61"/>
                <a:gd name="T45" fmla="*/ 1726 h 1726"/>
                <a:gd name="T46" fmla="*/ 48 w 61"/>
                <a:gd name="T47" fmla="*/ 1726 h 1726"/>
                <a:gd name="T48" fmla="*/ 48 w 61"/>
                <a:gd name="T49" fmla="*/ 61 h 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726">
                  <a:moveTo>
                    <a:pt x="0" y="48"/>
                  </a:moveTo>
                  <a:lnTo>
                    <a:pt x="12" y="48"/>
                  </a:lnTo>
                  <a:lnTo>
                    <a:pt x="12" y="1726"/>
                  </a:lnTo>
                  <a:lnTo>
                    <a:pt x="0" y="1726"/>
                  </a:lnTo>
                  <a:lnTo>
                    <a:pt x="0" y="48"/>
                  </a:lnTo>
                  <a:close/>
                  <a:moveTo>
                    <a:pt x="12" y="73"/>
                  </a:moveTo>
                  <a:lnTo>
                    <a:pt x="24" y="73"/>
                  </a:lnTo>
                  <a:lnTo>
                    <a:pt x="24" y="1726"/>
                  </a:lnTo>
                  <a:lnTo>
                    <a:pt x="12" y="1726"/>
                  </a:lnTo>
                  <a:lnTo>
                    <a:pt x="12" y="73"/>
                  </a:lnTo>
                  <a:close/>
                  <a:moveTo>
                    <a:pt x="24" y="24"/>
                  </a:moveTo>
                  <a:lnTo>
                    <a:pt x="36" y="24"/>
                  </a:lnTo>
                  <a:lnTo>
                    <a:pt x="36" y="1726"/>
                  </a:lnTo>
                  <a:lnTo>
                    <a:pt x="24" y="1726"/>
                  </a:lnTo>
                  <a:lnTo>
                    <a:pt x="24" y="24"/>
                  </a:lnTo>
                  <a:close/>
                  <a:moveTo>
                    <a:pt x="36" y="0"/>
                  </a:moveTo>
                  <a:lnTo>
                    <a:pt x="48" y="0"/>
                  </a:lnTo>
                  <a:lnTo>
                    <a:pt x="48" y="1726"/>
                  </a:lnTo>
                  <a:lnTo>
                    <a:pt x="36" y="1726"/>
                  </a:lnTo>
                  <a:lnTo>
                    <a:pt x="36" y="0"/>
                  </a:lnTo>
                  <a:close/>
                  <a:moveTo>
                    <a:pt x="48" y="61"/>
                  </a:moveTo>
                  <a:lnTo>
                    <a:pt x="61" y="61"/>
                  </a:lnTo>
                  <a:lnTo>
                    <a:pt x="61" y="1726"/>
                  </a:lnTo>
                  <a:lnTo>
                    <a:pt x="48" y="1726"/>
                  </a:lnTo>
                  <a:lnTo>
                    <a:pt x="48" y="61"/>
                  </a:ln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" name="Freeform 91"/>
            <p:cNvSpPr>
              <a:spLocks noEditPoints="1"/>
            </p:cNvSpPr>
            <p:nvPr/>
          </p:nvSpPr>
          <p:spPr bwMode="auto">
            <a:xfrm>
              <a:off x="2292904" y="3705067"/>
              <a:ext cx="102069" cy="2451422"/>
            </a:xfrm>
            <a:custGeom>
              <a:avLst/>
              <a:gdLst>
                <a:gd name="T0" fmla="*/ 0 w 60"/>
                <a:gd name="T1" fmla="*/ 60 h 1738"/>
                <a:gd name="T2" fmla="*/ 12 w 60"/>
                <a:gd name="T3" fmla="*/ 60 h 1738"/>
                <a:gd name="T4" fmla="*/ 12 w 60"/>
                <a:gd name="T5" fmla="*/ 1738 h 1738"/>
                <a:gd name="T6" fmla="*/ 0 w 60"/>
                <a:gd name="T7" fmla="*/ 1738 h 1738"/>
                <a:gd name="T8" fmla="*/ 0 w 60"/>
                <a:gd name="T9" fmla="*/ 60 h 1738"/>
                <a:gd name="T10" fmla="*/ 12 w 60"/>
                <a:gd name="T11" fmla="*/ 0 h 1738"/>
                <a:gd name="T12" fmla="*/ 24 w 60"/>
                <a:gd name="T13" fmla="*/ 0 h 1738"/>
                <a:gd name="T14" fmla="*/ 24 w 60"/>
                <a:gd name="T15" fmla="*/ 1738 h 1738"/>
                <a:gd name="T16" fmla="*/ 12 w 60"/>
                <a:gd name="T17" fmla="*/ 1738 h 1738"/>
                <a:gd name="T18" fmla="*/ 12 w 60"/>
                <a:gd name="T19" fmla="*/ 0 h 1738"/>
                <a:gd name="T20" fmla="*/ 24 w 60"/>
                <a:gd name="T21" fmla="*/ 85 h 1738"/>
                <a:gd name="T22" fmla="*/ 36 w 60"/>
                <a:gd name="T23" fmla="*/ 85 h 1738"/>
                <a:gd name="T24" fmla="*/ 36 w 60"/>
                <a:gd name="T25" fmla="*/ 1738 h 1738"/>
                <a:gd name="T26" fmla="*/ 24 w 60"/>
                <a:gd name="T27" fmla="*/ 1738 h 1738"/>
                <a:gd name="T28" fmla="*/ 24 w 60"/>
                <a:gd name="T29" fmla="*/ 85 h 1738"/>
                <a:gd name="T30" fmla="*/ 36 w 60"/>
                <a:gd name="T31" fmla="*/ 158 h 1738"/>
                <a:gd name="T32" fmla="*/ 48 w 60"/>
                <a:gd name="T33" fmla="*/ 158 h 1738"/>
                <a:gd name="T34" fmla="*/ 48 w 60"/>
                <a:gd name="T35" fmla="*/ 1738 h 1738"/>
                <a:gd name="T36" fmla="*/ 36 w 60"/>
                <a:gd name="T37" fmla="*/ 1738 h 1738"/>
                <a:gd name="T38" fmla="*/ 36 w 60"/>
                <a:gd name="T39" fmla="*/ 158 h 1738"/>
                <a:gd name="T40" fmla="*/ 48 w 60"/>
                <a:gd name="T41" fmla="*/ 133 h 1738"/>
                <a:gd name="T42" fmla="*/ 60 w 60"/>
                <a:gd name="T43" fmla="*/ 133 h 1738"/>
                <a:gd name="T44" fmla="*/ 60 w 60"/>
                <a:gd name="T45" fmla="*/ 1738 h 1738"/>
                <a:gd name="T46" fmla="*/ 48 w 60"/>
                <a:gd name="T47" fmla="*/ 1738 h 1738"/>
                <a:gd name="T48" fmla="*/ 48 w 60"/>
                <a:gd name="T49" fmla="*/ 133 h 1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1738">
                  <a:moveTo>
                    <a:pt x="0" y="60"/>
                  </a:moveTo>
                  <a:lnTo>
                    <a:pt x="12" y="60"/>
                  </a:lnTo>
                  <a:lnTo>
                    <a:pt x="12" y="1738"/>
                  </a:lnTo>
                  <a:lnTo>
                    <a:pt x="0" y="1738"/>
                  </a:lnTo>
                  <a:lnTo>
                    <a:pt x="0" y="60"/>
                  </a:lnTo>
                  <a:close/>
                  <a:moveTo>
                    <a:pt x="12" y="0"/>
                  </a:moveTo>
                  <a:lnTo>
                    <a:pt x="24" y="0"/>
                  </a:lnTo>
                  <a:lnTo>
                    <a:pt x="24" y="1738"/>
                  </a:lnTo>
                  <a:lnTo>
                    <a:pt x="12" y="1738"/>
                  </a:lnTo>
                  <a:lnTo>
                    <a:pt x="12" y="0"/>
                  </a:lnTo>
                  <a:close/>
                  <a:moveTo>
                    <a:pt x="24" y="85"/>
                  </a:moveTo>
                  <a:lnTo>
                    <a:pt x="36" y="85"/>
                  </a:lnTo>
                  <a:lnTo>
                    <a:pt x="36" y="1738"/>
                  </a:lnTo>
                  <a:lnTo>
                    <a:pt x="24" y="1738"/>
                  </a:lnTo>
                  <a:lnTo>
                    <a:pt x="24" y="85"/>
                  </a:lnTo>
                  <a:close/>
                  <a:moveTo>
                    <a:pt x="36" y="158"/>
                  </a:moveTo>
                  <a:lnTo>
                    <a:pt x="48" y="158"/>
                  </a:lnTo>
                  <a:lnTo>
                    <a:pt x="48" y="1738"/>
                  </a:lnTo>
                  <a:lnTo>
                    <a:pt x="36" y="1738"/>
                  </a:lnTo>
                  <a:lnTo>
                    <a:pt x="36" y="158"/>
                  </a:lnTo>
                  <a:close/>
                  <a:moveTo>
                    <a:pt x="48" y="133"/>
                  </a:moveTo>
                  <a:lnTo>
                    <a:pt x="60" y="133"/>
                  </a:lnTo>
                  <a:lnTo>
                    <a:pt x="60" y="1738"/>
                  </a:lnTo>
                  <a:lnTo>
                    <a:pt x="48" y="1738"/>
                  </a:lnTo>
                  <a:lnTo>
                    <a:pt x="48" y="133"/>
                  </a:ln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" name="Freeform 92"/>
            <p:cNvSpPr>
              <a:spLocks noEditPoints="1"/>
            </p:cNvSpPr>
            <p:nvPr/>
          </p:nvSpPr>
          <p:spPr bwMode="auto">
            <a:xfrm>
              <a:off x="2394973" y="3808033"/>
              <a:ext cx="124185" cy="2348457"/>
            </a:xfrm>
            <a:custGeom>
              <a:avLst/>
              <a:gdLst>
                <a:gd name="T0" fmla="*/ 0 w 73"/>
                <a:gd name="T1" fmla="*/ 0 h 1665"/>
                <a:gd name="T2" fmla="*/ 12 w 73"/>
                <a:gd name="T3" fmla="*/ 0 h 1665"/>
                <a:gd name="T4" fmla="*/ 12 w 73"/>
                <a:gd name="T5" fmla="*/ 1665 h 1665"/>
                <a:gd name="T6" fmla="*/ 0 w 73"/>
                <a:gd name="T7" fmla="*/ 1665 h 1665"/>
                <a:gd name="T8" fmla="*/ 0 w 73"/>
                <a:gd name="T9" fmla="*/ 0 h 1665"/>
                <a:gd name="T10" fmla="*/ 12 w 73"/>
                <a:gd name="T11" fmla="*/ 12 h 1665"/>
                <a:gd name="T12" fmla="*/ 25 w 73"/>
                <a:gd name="T13" fmla="*/ 12 h 1665"/>
                <a:gd name="T14" fmla="*/ 25 w 73"/>
                <a:gd name="T15" fmla="*/ 1665 h 1665"/>
                <a:gd name="T16" fmla="*/ 12 w 73"/>
                <a:gd name="T17" fmla="*/ 1665 h 1665"/>
                <a:gd name="T18" fmla="*/ 12 w 73"/>
                <a:gd name="T19" fmla="*/ 12 h 1665"/>
                <a:gd name="T20" fmla="*/ 25 w 73"/>
                <a:gd name="T21" fmla="*/ 182 h 1665"/>
                <a:gd name="T22" fmla="*/ 37 w 73"/>
                <a:gd name="T23" fmla="*/ 182 h 1665"/>
                <a:gd name="T24" fmla="*/ 37 w 73"/>
                <a:gd name="T25" fmla="*/ 1665 h 1665"/>
                <a:gd name="T26" fmla="*/ 25 w 73"/>
                <a:gd name="T27" fmla="*/ 1665 h 1665"/>
                <a:gd name="T28" fmla="*/ 25 w 73"/>
                <a:gd name="T29" fmla="*/ 182 h 1665"/>
                <a:gd name="T30" fmla="*/ 37 w 73"/>
                <a:gd name="T31" fmla="*/ 194 h 1665"/>
                <a:gd name="T32" fmla="*/ 61 w 73"/>
                <a:gd name="T33" fmla="*/ 194 h 1665"/>
                <a:gd name="T34" fmla="*/ 61 w 73"/>
                <a:gd name="T35" fmla="*/ 1665 h 1665"/>
                <a:gd name="T36" fmla="*/ 37 w 73"/>
                <a:gd name="T37" fmla="*/ 1665 h 1665"/>
                <a:gd name="T38" fmla="*/ 37 w 73"/>
                <a:gd name="T39" fmla="*/ 194 h 1665"/>
                <a:gd name="T40" fmla="*/ 61 w 73"/>
                <a:gd name="T41" fmla="*/ 24 h 1665"/>
                <a:gd name="T42" fmla="*/ 73 w 73"/>
                <a:gd name="T43" fmla="*/ 24 h 1665"/>
                <a:gd name="T44" fmla="*/ 73 w 73"/>
                <a:gd name="T45" fmla="*/ 1665 h 1665"/>
                <a:gd name="T46" fmla="*/ 61 w 73"/>
                <a:gd name="T47" fmla="*/ 1665 h 1665"/>
                <a:gd name="T48" fmla="*/ 61 w 73"/>
                <a:gd name="T49" fmla="*/ 24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1665">
                  <a:moveTo>
                    <a:pt x="0" y="0"/>
                  </a:moveTo>
                  <a:lnTo>
                    <a:pt x="12" y="0"/>
                  </a:lnTo>
                  <a:lnTo>
                    <a:pt x="12" y="1665"/>
                  </a:lnTo>
                  <a:lnTo>
                    <a:pt x="0" y="1665"/>
                  </a:lnTo>
                  <a:lnTo>
                    <a:pt x="0" y="0"/>
                  </a:lnTo>
                  <a:close/>
                  <a:moveTo>
                    <a:pt x="12" y="12"/>
                  </a:moveTo>
                  <a:lnTo>
                    <a:pt x="25" y="12"/>
                  </a:lnTo>
                  <a:lnTo>
                    <a:pt x="25" y="1665"/>
                  </a:lnTo>
                  <a:lnTo>
                    <a:pt x="12" y="1665"/>
                  </a:lnTo>
                  <a:lnTo>
                    <a:pt x="12" y="12"/>
                  </a:lnTo>
                  <a:close/>
                  <a:moveTo>
                    <a:pt x="25" y="182"/>
                  </a:moveTo>
                  <a:lnTo>
                    <a:pt x="37" y="182"/>
                  </a:lnTo>
                  <a:lnTo>
                    <a:pt x="37" y="1665"/>
                  </a:lnTo>
                  <a:lnTo>
                    <a:pt x="25" y="1665"/>
                  </a:lnTo>
                  <a:lnTo>
                    <a:pt x="25" y="182"/>
                  </a:lnTo>
                  <a:close/>
                  <a:moveTo>
                    <a:pt x="37" y="194"/>
                  </a:moveTo>
                  <a:lnTo>
                    <a:pt x="61" y="194"/>
                  </a:lnTo>
                  <a:lnTo>
                    <a:pt x="61" y="1665"/>
                  </a:lnTo>
                  <a:lnTo>
                    <a:pt x="37" y="1665"/>
                  </a:lnTo>
                  <a:lnTo>
                    <a:pt x="37" y="194"/>
                  </a:lnTo>
                  <a:close/>
                  <a:moveTo>
                    <a:pt x="61" y="24"/>
                  </a:moveTo>
                  <a:lnTo>
                    <a:pt x="73" y="24"/>
                  </a:lnTo>
                  <a:lnTo>
                    <a:pt x="73" y="1665"/>
                  </a:lnTo>
                  <a:lnTo>
                    <a:pt x="61" y="1665"/>
                  </a:lnTo>
                  <a:lnTo>
                    <a:pt x="61" y="24"/>
                  </a:ln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" name="Freeform 93"/>
            <p:cNvSpPr>
              <a:spLocks noEditPoints="1"/>
            </p:cNvSpPr>
            <p:nvPr/>
          </p:nvSpPr>
          <p:spPr bwMode="auto">
            <a:xfrm>
              <a:off x="2519156" y="3772770"/>
              <a:ext cx="103771" cy="2383718"/>
            </a:xfrm>
            <a:custGeom>
              <a:avLst/>
              <a:gdLst>
                <a:gd name="T0" fmla="*/ 0 w 61"/>
                <a:gd name="T1" fmla="*/ 353 h 1690"/>
                <a:gd name="T2" fmla="*/ 12 w 61"/>
                <a:gd name="T3" fmla="*/ 353 h 1690"/>
                <a:gd name="T4" fmla="*/ 12 w 61"/>
                <a:gd name="T5" fmla="*/ 1690 h 1690"/>
                <a:gd name="T6" fmla="*/ 0 w 61"/>
                <a:gd name="T7" fmla="*/ 1690 h 1690"/>
                <a:gd name="T8" fmla="*/ 0 w 61"/>
                <a:gd name="T9" fmla="*/ 353 h 1690"/>
                <a:gd name="T10" fmla="*/ 12 w 61"/>
                <a:gd name="T11" fmla="*/ 304 h 1690"/>
                <a:gd name="T12" fmla="*/ 25 w 61"/>
                <a:gd name="T13" fmla="*/ 304 h 1690"/>
                <a:gd name="T14" fmla="*/ 25 w 61"/>
                <a:gd name="T15" fmla="*/ 1690 h 1690"/>
                <a:gd name="T16" fmla="*/ 12 w 61"/>
                <a:gd name="T17" fmla="*/ 1690 h 1690"/>
                <a:gd name="T18" fmla="*/ 12 w 61"/>
                <a:gd name="T19" fmla="*/ 304 h 1690"/>
                <a:gd name="T20" fmla="*/ 25 w 61"/>
                <a:gd name="T21" fmla="*/ 0 h 1690"/>
                <a:gd name="T22" fmla="*/ 37 w 61"/>
                <a:gd name="T23" fmla="*/ 0 h 1690"/>
                <a:gd name="T24" fmla="*/ 37 w 61"/>
                <a:gd name="T25" fmla="*/ 1690 h 1690"/>
                <a:gd name="T26" fmla="*/ 25 w 61"/>
                <a:gd name="T27" fmla="*/ 1690 h 1690"/>
                <a:gd name="T28" fmla="*/ 25 w 61"/>
                <a:gd name="T29" fmla="*/ 0 h 1690"/>
                <a:gd name="T30" fmla="*/ 37 w 61"/>
                <a:gd name="T31" fmla="*/ 329 h 1690"/>
                <a:gd name="T32" fmla="*/ 49 w 61"/>
                <a:gd name="T33" fmla="*/ 329 h 1690"/>
                <a:gd name="T34" fmla="*/ 49 w 61"/>
                <a:gd name="T35" fmla="*/ 1690 h 1690"/>
                <a:gd name="T36" fmla="*/ 37 w 61"/>
                <a:gd name="T37" fmla="*/ 1690 h 1690"/>
                <a:gd name="T38" fmla="*/ 37 w 61"/>
                <a:gd name="T39" fmla="*/ 329 h 1690"/>
                <a:gd name="T40" fmla="*/ 49 w 61"/>
                <a:gd name="T41" fmla="*/ 292 h 1690"/>
                <a:gd name="T42" fmla="*/ 61 w 61"/>
                <a:gd name="T43" fmla="*/ 292 h 1690"/>
                <a:gd name="T44" fmla="*/ 61 w 61"/>
                <a:gd name="T45" fmla="*/ 1690 h 1690"/>
                <a:gd name="T46" fmla="*/ 49 w 61"/>
                <a:gd name="T47" fmla="*/ 1690 h 1690"/>
                <a:gd name="T48" fmla="*/ 49 w 61"/>
                <a:gd name="T49" fmla="*/ 29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690">
                  <a:moveTo>
                    <a:pt x="0" y="353"/>
                  </a:moveTo>
                  <a:lnTo>
                    <a:pt x="12" y="353"/>
                  </a:lnTo>
                  <a:lnTo>
                    <a:pt x="12" y="1690"/>
                  </a:lnTo>
                  <a:lnTo>
                    <a:pt x="0" y="1690"/>
                  </a:lnTo>
                  <a:lnTo>
                    <a:pt x="0" y="353"/>
                  </a:lnTo>
                  <a:close/>
                  <a:moveTo>
                    <a:pt x="12" y="304"/>
                  </a:moveTo>
                  <a:lnTo>
                    <a:pt x="25" y="304"/>
                  </a:lnTo>
                  <a:lnTo>
                    <a:pt x="25" y="1690"/>
                  </a:lnTo>
                  <a:lnTo>
                    <a:pt x="12" y="1690"/>
                  </a:lnTo>
                  <a:lnTo>
                    <a:pt x="12" y="304"/>
                  </a:lnTo>
                  <a:close/>
                  <a:moveTo>
                    <a:pt x="25" y="0"/>
                  </a:moveTo>
                  <a:lnTo>
                    <a:pt x="37" y="0"/>
                  </a:lnTo>
                  <a:lnTo>
                    <a:pt x="37" y="1690"/>
                  </a:lnTo>
                  <a:lnTo>
                    <a:pt x="25" y="1690"/>
                  </a:lnTo>
                  <a:lnTo>
                    <a:pt x="25" y="0"/>
                  </a:lnTo>
                  <a:close/>
                  <a:moveTo>
                    <a:pt x="37" y="329"/>
                  </a:moveTo>
                  <a:lnTo>
                    <a:pt x="49" y="329"/>
                  </a:lnTo>
                  <a:lnTo>
                    <a:pt x="49" y="1690"/>
                  </a:lnTo>
                  <a:lnTo>
                    <a:pt x="37" y="1690"/>
                  </a:lnTo>
                  <a:lnTo>
                    <a:pt x="37" y="329"/>
                  </a:lnTo>
                  <a:close/>
                  <a:moveTo>
                    <a:pt x="49" y="292"/>
                  </a:moveTo>
                  <a:lnTo>
                    <a:pt x="61" y="292"/>
                  </a:lnTo>
                  <a:lnTo>
                    <a:pt x="61" y="1690"/>
                  </a:lnTo>
                  <a:lnTo>
                    <a:pt x="49" y="1690"/>
                  </a:lnTo>
                  <a:lnTo>
                    <a:pt x="49" y="292"/>
                  </a:ln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" name="Freeform 94"/>
            <p:cNvSpPr>
              <a:spLocks noEditPoints="1"/>
            </p:cNvSpPr>
            <p:nvPr/>
          </p:nvSpPr>
          <p:spPr bwMode="auto">
            <a:xfrm>
              <a:off x="2622927" y="3961775"/>
              <a:ext cx="124185" cy="2194713"/>
            </a:xfrm>
            <a:custGeom>
              <a:avLst/>
              <a:gdLst>
                <a:gd name="T0" fmla="*/ 0 w 73"/>
                <a:gd name="T1" fmla="*/ 195 h 1556"/>
                <a:gd name="T2" fmla="*/ 12 w 73"/>
                <a:gd name="T3" fmla="*/ 195 h 1556"/>
                <a:gd name="T4" fmla="*/ 12 w 73"/>
                <a:gd name="T5" fmla="*/ 1556 h 1556"/>
                <a:gd name="T6" fmla="*/ 0 w 73"/>
                <a:gd name="T7" fmla="*/ 1556 h 1556"/>
                <a:gd name="T8" fmla="*/ 0 w 73"/>
                <a:gd name="T9" fmla="*/ 195 h 1556"/>
                <a:gd name="T10" fmla="*/ 12 w 73"/>
                <a:gd name="T11" fmla="*/ 85 h 1556"/>
                <a:gd name="T12" fmla="*/ 24 w 73"/>
                <a:gd name="T13" fmla="*/ 85 h 1556"/>
                <a:gd name="T14" fmla="*/ 24 w 73"/>
                <a:gd name="T15" fmla="*/ 1556 h 1556"/>
                <a:gd name="T16" fmla="*/ 12 w 73"/>
                <a:gd name="T17" fmla="*/ 1556 h 1556"/>
                <a:gd name="T18" fmla="*/ 12 w 73"/>
                <a:gd name="T19" fmla="*/ 85 h 1556"/>
                <a:gd name="T20" fmla="*/ 24 w 73"/>
                <a:gd name="T21" fmla="*/ 73 h 1556"/>
                <a:gd name="T22" fmla="*/ 37 w 73"/>
                <a:gd name="T23" fmla="*/ 73 h 1556"/>
                <a:gd name="T24" fmla="*/ 37 w 73"/>
                <a:gd name="T25" fmla="*/ 1556 h 1556"/>
                <a:gd name="T26" fmla="*/ 24 w 73"/>
                <a:gd name="T27" fmla="*/ 1556 h 1556"/>
                <a:gd name="T28" fmla="*/ 24 w 73"/>
                <a:gd name="T29" fmla="*/ 73 h 1556"/>
                <a:gd name="T30" fmla="*/ 37 w 73"/>
                <a:gd name="T31" fmla="*/ 0 h 1556"/>
                <a:gd name="T32" fmla="*/ 49 w 73"/>
                <a:gd name="T33" fmla="*/ 0 h 1556"/>
                <a:gd name="T34" fmla="*/ 49 w 73"/>
                <a:gd name="T35" fmla="*/ 1556 h 1556"/>
                <a:gd name="T36" fmla="*/ 37 w 73"/>
                <a:gd name="T37" fmla="*/ 1556 h 1556"/>
                <a:gd name="T38" fmla="*/ 37 w 73"/>
                <a:gd name="T39" fmla="*/ 0 h 1556"/>
                <a:gd name="T40" fmla="*/ 49 w 73"/>
                <a:gd name="T41" fmla="*/ 49 h 1556"/>
                <a:gd name="T42" fmla="*/ 61 w 73"/>
                <a:gd name="T43" fmla="*/ 49 h 1556"/>
                <a:gd name="T44" fmla="*/ 61 w 73"/>
                <a:gd name="T45" fmla="*/ 1556 h 1556"/>
                <a:gd name="T46" fmla="*/ 49 w 73"/>
                <a:gd name="T47" fmla="*/ 1556 h 1556"/>
                <a:gd name="T48" fmla="*/ 49 w 73"/>
                <a:gd name="T49" fmla="*/ 49 h 1556"/>
                <a:gd name="T50" fmla="*/ 61 w 73"/>
                <a:gd name="T51" fmla="*/ 109 h 1556"/>
                <a:gd name="T52" fmla="*/ 73 w 73"/>
                <a:gd name="T53" fmla="*/ 109 h 1556"/>
                <a:gd name="T54" fmla="*/ 73 w 73"/>
                <a:gd name="T55" fmla="*/ 1556 h 1556"/>
                <a:gd name="T56" fmla="*/ 61 w 73"/>
                <a:gd name="T57" fmla="*/ 1556 h 1556"/>
                <a:gd name="T58" fmla="*/ 61 w 73"/>
                <a:gd name="T59" fmla="*/ 109 h 1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3" h="1556">
                  <a:moveTo>
                    <a:pt x="0" y="195"/>
                  </a:moveTo>
                  <a:lnTo>
                    <a:pt x="12" y="195"/>
                  </a:lnTo>
                  <a:lnTo>
                    <a:pt x="12" y="1556"/>
                  </a:lnTo>
                  <a:lnTo>
                    <a:pt x="0" y="1556"/>
                  </a:lnTo>
                  <a:lnTo>
                    <a:pt x="0" y="195"/>
                  </a:lnTo>
                  <a:close/>
                  <a:moveTo>
                    <a:pt x="12" y="85"/>
                  </a:moveTo>
                  <a:lnTo>
                    <a:pt x="24" y="85"/>
                  </a:lnTo>
                  <a:lnTo>
                    <a:pt x="24" y="1556"/>
                  </a:lnTo>
                  <a:lnTo>
                    <a:pt x="12" y="1556"/>
                  </a:lnTo>
                  <a:lnTo>
                    <a:pt x="12" y="85"/>
                  </a:lnTo>
                  <a:close/>
                  <a:moveTo>
                    <a:pt x="24" y="73"/>
                  </a:moveTo>
                  <a:lnTo>
                    <a:pt x="37" y="73"/>
                  </a:lnTo>
                  <a:lnTo>
                    <a:pt x="37" y="1556"/>
                  </a:lnTo>
                  <a:lnTo>
                    <a:pt x="24" y="1556"/>
                  </a:lnTo>
                  <a:lnTo>
                    <a:pt x="24" y="73"/>
                  </a:lnTo>
                  <a:close/>
                  <a:moveTo>
                    <a:pt x="37" y="0"/>
                  </a:moveTo>
                  <a:lnTo>
                    <a:pt x="49" y="0"/>
                  </a:lnTo>
                  <a:lnTo>
                    <a:pt x="49" y="1556"/>
                  </a:lnTo>
                  <a:lnTo>
                    <a:pt x="37" y="1556"/>
                  </a:lnTo>
                  <a:lnTo>
                    <a:pt x="37" y="0"/>
                  </a:lnTo>
                  <a:close/>
                  <a:moveTo>
                    <a:pt x="49" y="49"/>
                  </a:moveTo>
                  <a:lnTo>
                    <a:pt x="61" y="49"/>
                  </a:lnTo>
                  <a:lnTo>
                    <a:pt x="61" y="1556"/>
                  </a:lnTo>
                  <a:lnTo>
                    <a:pt x="49" y="1556"/>
                  </a:lnTo>
                  <a:lnTo>
                    <a:pt x="49" y="49"/>
                  </a:lnTo>
                  <a:close/>
                  <a:moveTo>
                    <a:pt x="61" y="109"/>
                  </a:moveTo>
                  <a:lnTo>
                    <a:pt x="73" y="109"/>
                  </a:lnTo>
                  <a:lnTo>
                    <a:pt x="73" y="1556"/>
                  </a:lnTo>
                  <a:lnTo>
                    <a:pt x="61" y="1556"/>
                  </a:lnTo>
                  <a:lnTo>
                    <a:pt x="61" y="109"/>
                  </a:ln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" name="Freeform 95"/>
            <p:cNvSpPr>
              <a:spLocks noEditPoints="1"/>
            </p:cNvSpPr>
            <p:nvPr/>
          </p:nvSpPr>
          <p:spPr bwMode="auto">
            <a:xfrm>
              <a:off x="2747110" y="3652879"/>
              <a:ext cx="103771" cy="2503610"/>
            </a:xfrm>
            <a:custGeom>
              <a:avLst/>
              <a:gdLst>
                <a:gd name="T0" fmla="*/ 0 w 61"/>
                <a:gd name="T1" fmla="*/ 0 h 1775"/>
                <a:gd name="T2" fmla="*/ 12 w 61"/>
                <a:gd name="T3" fmla="*/ 0 h 1775"/>
                <a:gd name="T4" fmla="*/ 12 w 61"/>
                <a:gd name="T5" fmla="*/ 1775 h 1775"/>
                <a:gd name="T6" fmla="*/ 0 w 61"/>
                <a:gd name="T7" fmla="*/ 1775 h 1775"/>
                <a:gd name="T8" fmla="*/ 0 w 61"/>
                <a:gd name="T9" fmla="*/ 0 h 1775"/>
                <a:gd name="T10" fmla="*/ 12 w 61"/>
                <a:gd name="T11" fmla="*/ 268 h 1775"/>
                <a:gd name="T12" fmla="*/ 24 w 61"/>
                <a:gd name="T13" fmla="*/ 268 h 1775"/>
                <a:gd name="T14" fmla="*/ 24 w 61"/>
                <a:gd name="T15" fmla="*/ 1775 h 1775"/>
                <a:gd name="T16" fmla="*/ 12 w 61"/>
                <a:gd name="T17" fmla="*/ 1775 h 1775"/>
                <a:gd name="T18" fmla="*/ 12 w 61"/>
                <a:gd name="T19" fmla="*/ 268 h 1775"/>
                <a:gd name="T20" fmla="*/ 24 w 61"/>
                <a:gd name="T21" fmla="*/ 37 h 1775"/>
                <a:gd name="T22" fmla="*/ 36 w 61"/>
                <a:gd name="T23" fmla="*/ 37 h 1775"/>
                <a:gd name="T24" fmla="*/ 36 w 61"/>
                <a:gd name="T25" fmla="*/ 1775 h 1775"/>
                <a:gd name="T26" fmla="*/ 24 w 61"/>
                <a:gd name="T27" fmla="*/ 1775 h 1775"/>
                <a:gd name="T28" fmla="*/ 24 w 61"/>
                <a:gd name="T29" fmla="*/ 37 h 1775"/>
                <a:gd name="T30" fmla="*/ 36 w 61"/>
                <a:gd name="T31" fmla="*/ 450 h 1775"/>
                <a:gd name="T32" fmla="*/ 49 w 61"/>
                <a:gd name="T33" fmla="*/ 450 h 1775"/>
                <a:gd name="T34" fmla="*/ 49 w 61"/>
                <a:gd name="T35" fmla="*/ 1775 h 1775"/>
                <a:gd name="T36" fmla="*/ 36 w 61"/>
                <a:gd name="T37" fmla="*/ 1775 h 1775"/>
                <a:gd name="T38" fmla="*/ 36 w 61"/>
                <a:gd name="T39" fmla="*/ 450 h 1775"/>
                <a:gd name="T40" fmla="*/ 49 w 61"/>
                <a:gd name="T41" fmla="*/ 12 h 1775"/>
                <a:gd name="T42" fmla="*/ 61 w 61"/>
                <a:gd name="T43" fmla="*/ 12 h 1775"/>
                <a:gd name="T44" fmla="*/ 61 w 61"/>
                <a:gd name="T45" fmla="*/ 1775 h 1775"/>
                <a:gd name="T46" fmla="*/ 49 w 61"/>
                <a:gd name="T47" fmla="*/ 1775 h 1775"/>
                <a:gd name="T48" fmla="*/ 49 w 61"/>
                <a:gd name="T49" fmla="*/ 12 h 1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775">
                  <a:moveTo>
                    <a:pt x="0" y="0"/>
                  </a:moveTo>
                  <a:lnTo>
                    <a:pt x="12" y="0"/>
                  </a:lnTo>
                  <a:lnTo>
                    <a:pt x="12" y="1775"/>
                  </a:lnTo>
                  <a:lnTo>
                    <a:pt x="0" y="1775"/>
                  </a:lnTo>
                  <a:lnTo>
                    <a:pt x="0" y="0"/>
                  </a:lnTo>
                  <a:close/>
                  <a:moveTo>
                    <a:pt x="12" y="268"/>
                  </a:moveTo>
                  <a:lnTo>
                    <a:pt x="24" y="268"/>
                  </a:lnTo>
                  <a:lnTo>
                    <a:pt x="24" y="1775"/>
                  </a:lnTo>
                  <a:lnTo>
                    <a:pt x="12" y="1775"/>
                  </a:lnTo>
                  <a:lnTo>
                    <a:pt x="12" y="268"/>
                  </a:lnTo>
                  <a:close/>
                  <a:moveTo>
                    <a:pt x="24" y="37"/>
                  </a:moveTo>
                  <a:lnTo>
                    <a:pt x="36" y="37"/>
                  </a:lnTo>
                  <a:lnTo>
                    <a:pt x="36" y="1775"/>
                  </a:lnTo>
                  <a:lnTo>
                    <a:pt x="24" y="1775"/>
                  </a:lnTo>
                  <a:lnTo>
                    <a:pt x="24" y="37"/>
                  </a:lnTo>
                  <a:close/>
                  <a:moveTo>
                    <a:pt x="36" y="450"/>
                  </a:moveTo>
                  <a:lnTo>
                    <a:pt x="49" y="450"/>
                  </a:lnTo>
                  <a:lnTo>
                    <a:pt x="49" y="1775"/>
                  </a:lnTo>
                  <a:lnTo>
                    <a:pt x="36" y="1775"/>
                  </a:lnTo>
                  <a:lnTo>
                    <a:pt x="36" y="450"/>
                  </a:lnTo>
                  <a:close/>
                  <a:moveTo>
                    <a:pt x="49" y="12"/>
                  </a:moveTo>
                  <a:lnTo>
                    <a:pt x="61" y="12"/>
                  </a:lnTo>
                  <a:lnTo>
                    <a:pt x="61" y="1775"/>
                  </a:lnTo>
                  <a:lnTo>
                    <a:pt x="49" y="1775"/>
                  </a:lnTo>
                  <a:lnTo>
                    <a:pt x="49" y="12"/>
                  </a:ln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9" name="Freeform 96"/>
            <p:cNvSpPr>
              <a:spLocks noEditPoints="1"/>
            </p:cNvSpPr>
            <p:nvPr/>
          </p:nvSpPr>
          <p:spPr bwMode="auto">
            <a:xfrm>
              <a:off x="2850880" y="3738918"/>
              <a:ext cx="103771" cy="2417570"/>
            </a:xfrm>
            <a:custGeom>
              <a:avLst/>
              <a:gdLst>
                <a:gd name="T0" fmla="*/ 0 w 61"/>
                <a:gd name="T1" fmla="*/ 207 h 1714"/>
                <a:gd name="T2" fmla="*/ 12 w 61"/>
                <a:gd name="T3" fmla="*/ 207 h 1714"/>
                <a:gd name="T4" fmla="*/ 12 w 61"/>
                <a:gd name="T5" fmla="*/ 1714 h 1714"/>
                <a:gd name="T6" fmla="*/ 0 w 61"/>
                <a:gd name="T7" fmla="*/ 1714 h 1714"/>
                <a:gd name="T8" fmla="*/ 0 w 61"/>
                <a:gd name="T9" fmla="*/ 207 h 1714"/>
                <a:gd name="T10" fmla="*/ 12 w 61"/>
                <a:gd name="T11" fmla="*/ 231 h 1714"/>
                <a:gd name="T12" fmla="*/ 24 w 61"/>
                <a:gd name="T13" fmla="*/ 231 h 1714"/>
                <a:gd name="T14" fmla="*/ 24 w 61"/>
                <a:gd name="T15" fmla="*/ 1714 h 1714"/>
                <a:gd name="T16" fmla="*/ 12 w 61"/>
                <a:gd name="T17" fmla="*/ 1714 h 1714"/>
                <a:gd name="T18" fmla="*/ 12 w 61"/>
                <a:gd name="T19" fmla="*/ 231 h 1714"/>
                <a:gd name="T20" fmla="*/ 24 w 61"/>
                <a:gd name="T21" fmla="*/ 365 h 1714"/>
                <a:gd name="T22" fmla="*/ 36 w 61"/>
                <a:gd name="T23" fmla="*/ 365 h 1714"/>
                <a:gd name="T24" fmla="*/ 36 w 61"/>
                <a:gd name="T25" fmla="*/ 1714 h 1714"/>
                <a:gd name="T26" fmla="*/ 24 w 61"/>
                <a:gd name="T27" fmla="*/ 1714 h 1714"/>
                <a:gd name="T28" fmla="*/ 24 w 61"/>
                <a:gd name="T29" fmla="*/ 365 h 1714"/>
                <a:gd name="T30" fmla="*/ 36 w 61"/>
                <a:gd name="T31" fmla="*/ 158 h 1714"/>
                <a:gd name="T32" fmla="*/ 48 w 61"/>
                <a:gd name="T33" fmla="*/ 158 h 1714"/>
                <a:gd name="T34" fmla="*/ 48 w 61"/>
                <a:gd name="T35" fmla="*/ 1714 h 1714"/>
                <a:gd name="T36" fmla="*/ 36 w 61"/>
                <a:gd name="T37" fmla="*/ 1714 h 1714"/>
                <a:gd name="T38" fmla="*/ 36 w 61"/>
                <a:gd name="T39" fmla="*/ 158 h 1714"/>
                <a:gd name="T40" fmla="*/ 48 w 61"/>
                <a:gd name="T41" fmla="*/ 0 h 1714"/>
                <a:gd name="T42" fmla="*/ 61 w 61"/>
                <a:gd name="T43" fmla="*/ 0 h 1714"/>
                <a:gd name="T44" fmla="*/ 61 w 61"/>
                <a:gd name="T45" fmla="*/ 1714 h 1714"/>
                <a:gd name="T46" fmla="*/ 48 w 61"/>
                <a:gd name="T47" fmla="*/ 1714 h 1714"/>
                <a:gd name="T48" fmla="*/ 48 w 61"/>
                <a:gd name="T49" fmla="*/ 0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714">
                  <a:moveTo>
                    <a:pt x="0" y="207"/>
                  </a:moveTo>
                  <a:lnTo>
                    <a:pt x="12" y="207"/>
                  </a:lnTo>
                  <a:lnTo>
                    <a:pt x="12" y="1714"/>
                  </a:lnTo>
                  <a:lnTo>
                    <a:pt x="0" y="1714"/>
                  </a:lnTo>
                  <a:lnTo>
                    <a:pt x="0" y="207"/>
                  </a:lnTo>
                  <a:close/>
                  <a:moveTo>
                    <a:pt x="12" y="231"/>
                  </a:moveTo>
                  <a:lnTo>
                    <a:pt x="24" y="231"/>
                  </a:lnTo>
                  <a:lnTo>
                    <a:pt x="24" y="1714"/>
                  </a:lnTo>
                  <a:lnTo>
                    <a:pt x="12" y="1714"/>
                  </a:lnTo>
                  <a:lnTo>
                    <a:pt x="12" y="231"/>
                  </a:lnTo>
                  <a:close/>
                  <a:moveTo>
                    <a:pt x="24" y="365"/>
                  </a:moveTo>
                  <a:lnTo>
                    <a:pt x="36" y="365"/>
                  </a:lnTo>
                  <a:lnTo>
                    <a:pt x="36" y="1714"/>
                  </a:lnTo>
                  <a:lnTo>
                    <a:pt x="24" y="1714"/>
                  </a:lnTo>
                  <a:lnTo>
                    <a:pt x="24" y="365"/>
                  </a:lnTo>
                  <a:close/>
                  <a:moveTo>
                    <a:pt x="36" y="158"/>
                  </a:moveTo>
                  <a:lnTo>
                    <a:pt x="48" y="158"/>
                  </a:lnTo>
                  <a:lnTo>
                    <a:pt x="48" y="1714"/>
                  </a:lnTo>
                  <a:lnTo>
                    <a:pt x="36" y="1714"/>
                  </a:lnTo>
                  <a:lnTo>
                    <a:pt x="36" y="158"/>
                  </a:lnTo>
                  <a:close/>
                  <a:moveTo>
                    <a:pt x="48" y="0"/>
                  </a:moveTo>
                  <a:lnTo>
                    <a:pt x="61" y="0"/>
                  </a:lnTo>
                  <a:lnTo>
                    <a:pt x="61" y="1714"/>
                  </a:lnTo>
                  <a:lnTo>
                    <a:pt x="48" y="171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0" name="Freeform 97"/>
            <p:cNvSpPr>
              <a:spLocks noEditPoints="1"/>
            </p:cNvSpPr>
            <p:nvPr/>
          </p:nvSpPr>
          <p:spPr bwMode="auto">
            <a:xfrm>
              <a:off x="2954650" y="3858810"/>
              <a:ext cx="102069" cy="2297679"/>
            </a:xfrm>
            <a:custGeom>
              <a:avLst/>
              <a:gdLst>
                <a:gd name="T0" fmla="*/ 0 w 60"/>
                <a:gd name="T1" fmla="*/ 231 h 1629"/>
                <a:gd name="T2" fmla="*/ 12 w 60"/>
                <a:gd name="T3" fmla="*/ 231 h 1629"/>
                <a:gd name="T4" fmla="*/ 12 w 60"/>
                <a:gd name="T5" fmla="*/ 1629 h 1629"/>
                <a:gd name="T6" fmla="*/ 0 w 60"/>
                <a:gd name="T7" fmla="*/ 1629 h 1629"/>
                <a:gd name="T8" fmla="*/ 0 w 60"/>
                <a:gd name="T9" fmla="*/ 231 h 1629"/>
                <a:gd name="T10" fmla="*/ 12 w 60"/>
                <a:gd name="T11" fmla="*/ 36 h 1629"/>
                <a:gd name="T12" fmla="*/ 24 w 60"/>
                <a:gd name="T13" fmla="*/ 36 h 1629"/>
                <a:gd name="T14" fmla="*/ 24 w 60"/>
                <a:gd name="T15" fmla="*/ 1629 h 1629"/>
                <a:gd name="T16" fmla="*/ 12 w 60"/>
                <a:gd name="T17" fmla="*/ 1629 h 1629"/>
                <a:gd name="T18" fmla="*/ 12 w 60"/>
                <a:gd name="T19" fmla="*/ 36 h 1629"/>
                <a:gd name="T20" fmla="*/ 24 w 60"/>
                <a:gd name="T21" fmla="*/ 0 h 1629"/>
                <a:gd name="T22" fmla="*/ 36 w 60"/>
                <a:gd name="T23" fmla="*/ 0 h 1629"/>
                <a:gd name="T24" fmla="*/ 36 w 60"/>
                <a:gd name="T25" fmla="*/ 1629 h 1629"/>
                <a:gd name="T26" fmla="*/ 24 w 60"/>
                <a:gd name="T27" fmla="*/ 1629 h 1629"/>
                <a:gd name="T28" fmla="*/ 24 w 60"/>
                <a:gd name="T29" fmla="*/ 0 h 1629"/>
                <a:gd name="T30" fmla="*/ 36 w 60"/>
                <a:gd name="T31" fmla="*/ 195 h 1629"/>
                <a:gd name="T32" fmla="*/ 48 w 60"/>
                <a:gd name="T33" fmla="*/ 195 h 1629"/>
                <a:gd name="T34" fmla="*/ 48 w 60"/>
                <a:gd name="T35" fmla="*/ 1629 h 1629"/>
                <a:gd name="T36" fmla="*/ 36 w 60"/>
                <a:gd name="T37" fmla="*/ 1629 h 1629"/>
                <a:gd name="T38" fmla="*/ 36 w 60"/>
                <a:gd name="T39" fmla="*/ 195 h 1629"/>
                <a:gd name="T40" fmla="*/ 48 w 60"/>
                <a:gd name="T41" fmla="*/ 109 h 1629"/>
                <a:gd name="T42" fmla="*/ 60 w 60"/>
                <a:gd name="T43" fmla="*/ 109 h 1629"/>
                <a:gd name="T44" fmla="*/ 60 w 60"/>
                <a:gd name="T45" fmla="*/ 1629 h 1629"/>
                <a:gd name="T46" fmla="*/ 48 w 60"/>
                <a:gd name="T47" fmla="*/ 1629 h 1629"/>
                <a:gd name="T48" fmla="*/ 48 w 60"/>
                <a:gd name="T49" fmla="*/ 109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1629">
                  <a:moveTo>
                    <a:pt x="0" y="231"/>
                  </a:moveTo>
                  <a:lnTo>
                    <a:pt x="12" y="231"/>
                  </a:lnTo>
                  <a:lnTo>
                    <a:pt x="12" y="1629"/>
                  </a:lnTo>
                  <a:lnTo>
                    <a:pt x="0" y="1629"/>
                  </a:lnTo>
                  <a:lnTo>
                    <a:pt x="0" y="231"/>
                  </a:lnTo>
                  <a:close/>
                  <a:moveTo>
                    <a:pt x="12" y="36"/>
                  </a:moveTo>
                  <a:lnTo>
                    <a:pt x="24" y="36"/>
                  </a:lnTo>
                  <a:lnTo>
                    <a:pt x="24" y="1629"/>
                  </a:lnTo>
                  <a:lnTo>
                    <a:pt x="12" y="1629"/>
                  </a:lnTo>
                  <a:lnTo>
                    <a:pt x="12" y="36"/>
                  </a:lnTo>
                  <a:close/>
                  <a:moveTo>
                    <a:pt x="24" y="0"/>
                  </a:moveTo>
                  <a:lnTo>
                    <a:pt x="36" y="0"/>
                  </a:lnTo>
                  <a:lnTo>
                    <a:pt x="36" y="1629"/>
                  </a:lnTo>
                  <a:lnTo>
                    <a:pt x="24" y="1629"/>
                  </a:lnTo>
                  <a:lnTo>
                    <a:pt x="24" y="0"/>
                  </a:lnTo>
                  <a:close/>
                  <a:moveTo>
                    <a:pt x="36" y="195"/>
                  </a:moveTo>
                  <a:lnTo>
                    <a:pt x="48" y="195"/>
                  </a:lnTo>
                  <a:lnTo>
                    <a:pt x="48" y="1629"/>
                  </a:lnTo>
                  <a:lnTo>
                    <a:pt x="36" y="1629"/>
                  </a:lnTo>
                  <a:lnTo>
                    <a:pt x="36" y="195"/>
                  </a:lnTo>
                  <a:close/>
                  <a:moveTo>
                    <a:pt x="48" y="109"/>
                  </a:moveTo>
                  <a:lnTo>
                    <a:pt x="60" y="109"/>
                  </a:lnTo>
                  <a:lnTo>
                    <a:pt x="60" y="1629"/>
                  </a:lnTo>
                  <a:lnTo>
                    <a:pt x="48" y="1629"/>
                  </a:lnTo>
                  <a:lnTo>
                    <a:pt x="48" y="109"/>
                  </a:ln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1" name="Freeform 98"/>
            <p:cNvSpPr>
              <a:spLocks noEditPoints="1"/>
            </p:cNvSpPr>
            <p:nvPr/>
          </p:nvSpPr>
          <p:spPr bwMode="auto">
            <a:xfrm>
              <a:off x="3056719" y="3892662"/>
              <a:ext cx="103771" cy="2263828"/>
            </a:xfrm>
            <a:custGeom>
              <a:avLst/>
              <a:gdLst>
                <a:gd name="T0" fmla="*/ 0 w 61"/>
                <a:gd name="T1" fmla="*/ 0 h 1605"/>
                <a:gd name="T2" fmla="*/ 13 w 61"/>
                <a:gd name="T3" fmla="*/ 0 h 1605"/>
                <a:gd name="T4" fmla="*/ 13 w 61"/>
                <a:gd name="T5" fmla="*/ 1605 h 1605"/>
                <a:gd name="T6" fmla="*/ 0 w 61"/>
                <a:gd name="T7" fmla="*/ 1605 h 1605"/>
                <a:gd name="T8" fmla="*/ 0 w 61"/>
                <a:gd name="T9" fmla="*/ 0 h 1605"/>
                <a:gd name="T10" fmla="*/ 13 w 61"/>
                <a:gd name="T11" fmla="*/ 61 h 1605"/>
                <a:gd name="T12" fmla="*/ 25 w 61"/>
                <a:gd name="T13" fmla="*/ 61 h 1605"/>
                <a:gd name="T14" fmla="*/ 25 w 61"/>
                <a:gd name="T15" fmla="*/ 1605 h 1605"/>
                <a:gd name="T16" fmla="*/ 13 w 61"/>
                <a:gd name="T17" fmla="*/ 1605 h 1605"/>
                <a:gd name="T18" fmla="*/ 13 w 61"/>
                <a:gd name="T19" fmla="*/ 61 h 1605"/>
                <a:gd name="T20" fmla="*/ 25 w 61"/>
                <a:gd name="T21" fmla="*/ 110 h 1605"/>
                <a:gd name="T22" fmla="*/ 37 w 61"/>
                <a:gd name="T23" fmla="*/ 110 h 1605"/>
                <a:gd name="T24" fmla="*/ 37 w 61"/>
                <a:gd name="T25" fmla="*/ 1605 h 1605"/>
                <a:gd name="T26" fmla="*/ 25 w 61"/>
                <a:gd name="T27" fmla="*/ 1605 h 1605"/>
                <a:gd name="T28" fmla="*/ 25 w 61"/>
                <a:gd name="T29" fmla="*/ 110 h 1605"/>
                <a:gd name="T30" fmla="*/ 37 w 61"/>
                <a:gd name="T31" fmla="*/ 171 h 1605"/>
                <a:gd name="T32" fmla="*/ 49 w 61"/>
                <a:gd name="T33" fmla="*/ 171 h 1605"/>
                <a:gd name="T34" fmla="*/ 49 w 61"/>
                <a:gd name="T35" fmla="*/ 1605 h 1605"/>
                <a:gd name="T36" fmla="*/ 37 w 61"/>
                <a:gd name="T37" fmla="*/ 1605 h 1605"/>
                <a:gd name="T38" fmla="*/ 37 w 61"/>
                <a:gd name="T39" fmla="*/ 171 h 1605"/>
                <a:gd name="T40" fmla="*/ 49 w 61"/>
                <a:gd name="T41" fmla="*/ 98 h 1605"/>
                <a:gd name="T42" fmla="*/ 61 w 61"/>
                <a:gd name="T43" fmla="*/ 98 h 1605"/>
                <a:gd name="T44" fmla="*/ 61 w 61"/>
                <a:gd name="T45" fmla="*/ 1605 h 1605"/>
                <a:gd name="T46" fmla="*/ 49 w 61"/>
                <a:gd name="T47" fmla="*/ 1605 h 1605"/>
                <a:gd name="T48" fmla="*/ 49 w 61"/>
                <a:gd name="T49" fmla="*/ 98 h 1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605">
                  <a:moveTo>
                    <a:pt x="0" y="0"/>
                  </a:moveTo>
                  <a:lnTo>
                    <a:pt x="13" y="0"/>
                  </a:lnTo>
                  <a:lnTo>
                    <a:pt x="13" y="1605"/>
                  </a:lnTo>
                  <a:lnTo>
                    <a:pt x="0" y="1605"/>
                  </a:lnTo>
                  <a:lnTo>
                    <a:pt x="0" y="0"/>
                  </a:lnTo>
                  <a:close/>
                  <a:moveTo>
                    <a:pt x="13" y="61"/>
                  </a:moveTo>
                  <a:lnTo>
                    <a:pt x="25" y="61"/>
                  </a:lnTo>
                  <a:lnTo>
                    <a:pt x="25" y="1605"/>
                  </a:lnTo>
                  <a:lnTo>
                    <a:pt x="13" y="1605"/>
                  </a:lnTo>
                  <a:lnTo>
                    <a:pt x="13" y="61"/>
                  </a:lnTo>
                  <a:close/>
                  <a:moveTo>
                    <a:pt x="25" y="110"/>
                  </a:moveTo>
                  <a:lnTo>
                    <a:pt x="37" y="110"/>
                  </a:lnTo>
                  <a:lnTo>
                    <a:pt x="37" y="1605"/>
                  </a:lnTo>
                  <a:lnTo>
                    <a:pt x="25" y="1605"/>
                  </a:lnTo>
                  <a:lnTo>
                    <a:pt x="25" y="110"/>
                  </a:lnTo>
                  <a:close/>
                  <a:moveTo>
                    <a:pt x="37" y="171"/>
                  </a:moveTo>
                  <a:lnTo>
                    <a:pt x="49" y="171"/>
                  </a:lnTo>
                  <a:lnTo>
                    <a:pt x="49" y="1605"/>
                  </a:lnTo>
                  <a:lnTo>
                    <a:pt x="37" y="1605"/>
                  </a:lnTo>
                  <a:lnTo>
                    <a:pt x="37" y="171"/>
                  </a:lnTo>
                  <a:close/>
                  <a:moveTo>
                    <a:pt x="49" y="98"/>
                  </a:moveTo>
                  <a:lnTo>
                    <a:pt x="61" y="98"/>
                  </a:lnTo>
                  <a:lnTo>
                    <a:pt x="61" y="1605"/>
                  </a:lnTo>
                  <a:lnTo>
                    <a:pt x="49" y="1605"/>
                  </a:lnTo>
                  <a:lnTo>
                    <a:pt x="49" y="98"/>
                  </a:ln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" name="Freeform 99"/>
            <p:cNvSpPr>
              <a:spLocks noEditPoints="1"/>
            </p:cNvSpPr>
            <p:nvPr/>
          </p:nvSpPr>
          <p:spPr bwMode="auto">
            <a:xfrm>
              <a:off x="3160490" y="3841885"/>
              <a:ext cx="103771" cy="2314605"/>
            </a:xfrm>
            <a:custGeom>
              <a:avLst/>
              <a:gdLst>
                <a:gd name="T0" fmla="*/ 0 w 61"/>
                <a:gd name="T1" fmla="*/ 207 h 1641"/>
                <a:gd name="T2" fmla="*/ 12 w 61"/>
                <a:gd name="T3" fmla="*/ 207 h 1641"/>
                <a:gd name="T4" fmla="*/ 12 w 61"/>
                <a:gd name="T5" fmla="*/ 1641 h 1641"/>
                <a:gd name="T6" fmla="*/ 0 w 61"/>
                <a:gd name="T7" fmla="*/ 1641 h 1641"/>
                <a:gd name="T8" fmla="*/ 0 w 61"/>
                <a:gd name="T9" fmla="*/ 207 h 1641"/>
                <a:gd name="T10" fmla="*/ 12 w 61"/>
                <a:gd name="T11" fmla="*/ 0 h 1641"/>
                <a:gd name="T12" fmla="*/ 24 w 61"/>
                <a:gd name="T13" fmla="*/ 0 h 1641"/>
                <a:gd name="T14" fmla="*/ 24 w 61"/>
                <a:gd name="T15" fmla="*/ 1641 h 1641"/>
                <a:gd name="T16" fmla="*/ 12 w 61"/>
                <a:gd name="T17" fmla="*/ 1641 h 1641"/>
                <a:gd name="T18" fmla="*/ 12 w 61"/>
                <a:gd name="T19" fmla="*/ 0 h 1641"/>
                <a:gd name="T20" fmla="*/ 24 w 61"/>
                <a:gd name="T21" fmla="*/ 170 h 1641"/>
                <a:gd name="T22" fmla="*/ 37 w 61"/>
                <a:gd name="T23" fmla="*/ 170 h 1641"/>
                <a:gd name="T24" fmla="*/ 37 w 61"/>
                <a:gd name="T25" fmla="*/ 1641 h 1641"/>
                <a:gd name="T26" fmla="*/ 24 w 61"/>
                <a:gd name="T27" fmla="*/ 1641 h 1641"/>
                <a:gd name="T28" fmla="*/ 24 w 61"/>
                <a:gd name="T29" fmla="*/ 170 h 1641"/>
                <a:gd name="T30" fmla="*/ 37 w 61"/>
                <a:gd name="T31" fmla="*/ 97 h 1641"/>
                <a:gd name="T32" fmla="*/ 49 w 61"/>
                <a:gd name="T33" fmla="*/ 97 h 1641"/>
                <a:gd name="T34" fmla="*/ 49 w 61"/>
                <a:gd name="T35" fmla="*/ 1641 h 1641"/>
                <a:gd name="T36" fmla="*/ 37 w 61"/>
                <a:gd name="T37" fmla="*/ 1641 h 1641"/>
                <a:gd name="T38" fmla="*/ 37 w 61"/>
                <a:gd name="T39" fmla="*/ 97 h 1641"/>
                <a:gd name="T40" fmla="*/ 49 w 61"/>
                <a:gd name="T41" fmla="*/ 292 h 1641"/>
                <a:gd name="T42" fmla="*/ 61 w 61"/>
                <a:gd name="T43" fmla="*/ 292 h 1641"/>
                <a:gd name="T44" fmla="*/ 61 w 61"/>
                <a:gd name="T45" fmla="*/ 1641 h 1641"/>
                <a:gd name="T46" fmla="*/ 49 w 61"/>
                <a:gd name="T47" fmla="*/ 1641 h 1641"/>
                <a:gd name="T48" fmla="*/ 49 w 61"/>
                <a:gd name="T49" fmla="*/ 292 h 1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641">
                  <a:moveTo>
                    <a:pt x="0" y="207"/>
                  </a:moveTo>
                  <a:lnTo>
                    <a:pt x="12" y="207"/>
                  </a:lnTo>
                  <a:lnTo>
                    <a:pt x="12" y="1641"/>
                  </a:lnTo>
                  <a:lnTo>
                    <a:pt x="0" y="1641"/>
                  </a:lnTo>
                  <a:lnTo>
                    <a:pt x="0" y="207"/>
                  </a:lnTo>
                  <a:close/>
                  <a:moveTo>
                    <a:pt x="12" y="0"/>
                  </a:moveTo>
                  <a:lnTo>
                    <a:pt x="24" y="0"/>
                  </a:lnTo>
                  <a:lnTo>
                    <a:pt x="24" y="1641"/>
                  </a:lnTo>
                  <a:lnTo>
                    <a:pt x="12" y="1641"/>
                  </a:lnTo>
                  <a:lnTo>
                    <a:pt x="12" y="0"/>
                  </a:lnTo>
                  <a:close/>
                  <a:moveTo>
                    <a:pt x="24" y="170"/>
                  </a:moveTo>
                  <a:lnTo>
                    <a:pt x="37" y="170"/>
                  </a:lnTo>
                  <a:lnTo>
                    <a:pt x="37" y="1641"/>
                  </a:lnTo>
                  <a:lnTo>
                    <a:pt x="24" y="1641"/>
                  </a:lnTo>
                  <a:lnTo>
                    <a:pt x="24" y="170"/>
                  </a:lnTo>
                  <a:close/>
                  <a:moveTo>
                    <a:pt x="37" y="97"/>
                  </a:moveTo>
                  <a:lnTo>
                    <a:pt x="49" y="97"/>
                  </a:lnTo>
                  <a:lnTo>
                    <a:pt x="49" y="1641"/>
                  </a:lnTo>
                  <a:lnTo>
                    <a:pt x="37" y="1641"/>
                  </a:lnTo>
                  <a:lnTo>
                    <a:pt x="37" y="97"/>
                  </a:lnTo>
                  <a:close/>
                  <a:moveTo>
                    <a:pt x="49" y="292"/>
                  </a:moveTo>
                  <a:lnTo>
                    <a:pt x="61" y="292"/>
                  </a:lnTo>
                  <a:lnTo>
                    <a:pt x="61" y="1641"/>
                  </a:lnTo>
                  <a:lnTo>
                    <a:pt x="49" y="1641"/>
                  </a:lnTo>
                  <a:lnTo>
                    <a:pt x="49" y="292"/>
                  </a:ln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" name="Freeform 100"/>
            <p:cNvSpPr>
              <a:spLocks noEditPoints="1"/>
            </p:cNvSpPr>
            <p:nvPr/>
          </p:nvSpPr>
          <p:spPr bwMode="auto">
            <a:xfrm>
              <a:off x="3264260" y="4081667"/>
              <a:ext cx="103771" cy="2074823"/>
            </a:xfrm>
            <a:custGeom>
              <a:avLst/>
              <a:gdLst>
                <a:gd name="T0" fmla="*/ 0 w 61"/>
                <a:gd name="T1" fmla="*/ 49 h 1471"/>
                <a:gd name="T2" fmla="*/ 12 w 61"/>
                <a:gd name="T3" fmla="*/ 49 h 1471"/>
                <a:gd name="T4" fmla="*/ 12 w 61"/>
                <a:gd name="T5" fmla="*/ 1471 h 1471"/>
                <a:gd name="T6" fmla="*/ 0 w 61"/>
                <a:gd name="T7" fmla="*/ 1471 h 1471"/>
                <a:gd name="T8" fmla="*/ 0 w 61"/>
                <a:gd name="T9" fmla="*/ 49 h 1471"/>
                <a:gd name="T10" fmla="*/ 12 w 61"/>
                <a:gd name="T11" fmla="*/ 24 h 1471"/>
                <a:gd name="T12" fmla="*/ 24 w 61"/>
                <a:gd name="T13" fmla="*/ 24 h 1471"/>
                <a:gd name="T14" fmla="*/ 24 w 61"/>
                <a:gd name="T15" fmla="*/ 1471 h 1471"/>
                <a:gd name="T16" fmla="*/ 12 w 61"/>
                <a:gd name="T17" fmla="*/ 1471 h 1471"/>
                <a:gd name="T18" fmla="*/ 12 w 61"/>
                <a:gd name="T19" fmla="*/ 24 h 1471"/>
                <a:gd name="T20" fmla="*/ 24 w 61"/>
                <a:gd name="T21" fmla="*/ 97 h 1471"/>
                <a:gd name="T22" fmla="*/ 36 w 61"/>
                <a:gd name="T23" fmla="*/ 97 h 1471"/>
                <a:gd name="T24" fmla="*/ 36 w 61"/>
                <a:gd name="T25" fmla="*/ 1471 h 1471"/>
                <a:gd name="T26" fmla="*/ 24 w 61"/>
                <a:gd name="T27" fmla="*/ 1471 h 1471"/>
                <a:gd name="T28" fmla="*/ 24 w 61"/>
                <a:gd name="T29" fmla="*/ 97 h 1471"/>
                <a:gd name="T30" fmla="*/ 36 w 61"/>
                <a:gd name="T31" fmla="*/ 61 h 1471"/>
                <a:gd name="T32" fmla="*/ 49 w 61"/>
                <a:gd name="T33" fmla="*/ 61 h 1471"/>
                <a:gd name="T34" fmla="*/ 49 w 61"/>
                <a:gd name="T35" fmla="*/ 1471 h 1471"/>
                <a:gd name="T36" fmla="*/ 36 w 61"/>
                <a:gd name="T37" fmla="*/ 1471 h 1471"/>
                <a:gd name="T38" fmla="*/ 36 w 61"/>
                <a:gd name="T39" fmla="*/ 61 h 1471"/>
                <a:gd name="T40" fmla="*/ 49 w 61"/>
                <a:gd name="T41" fmla="*/ 0 h 1471"/>
                <a:gd name="T42" fmla="*/ 61 w 61"/>
                <a:gd name="T43" fmla="*/ 0 h 1471"/>
                <a:gd name="T44" fmla="*/ 61 w 61"/>
                <a:gd name="T45" fmla="*/ 1471 h 1471"/>
                <a:gd name="T46" fmla="*/ 49 w 61"/>
                <a:gd name="T47" fmla="*/ 1471 h 1471"/>
                <a:gd name="T48" fmla="*/ 49 w 61"/>
                <a:gd name="T49" fmla="*/ 0 h 1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471">
                  <a:moveTo>
                    <a:pt x="0" y="49"/>
                  </a:moveTo>
                  <a:lnTo>
                    <a:pt x="12" y="49"/>
                  </a:lnTo>
                  <a:lnTo>
                    <a:pt x="12" y="1471"/>
                  </a:lnTo>
                  <a:lnTo>
                    <a:pt x="0" y="1471"/>
                  </a:lnTo>
                  <a:lnTo>
                    <a:pt x="0" y="49"/>
                  </a:lnTo>
                  <a:close/>
                  <a:moveTo>
                    <a:pt x="12" y="24"/>
                  </a:moveTo>
                  <a:lnTo>
                    <a:pt x="24" y="24"/>
                  </a:lnTo>
                  <a:lnTo>
                    <a:pt x="24" y="1471"/>
                  </a:lnTo>
                  <a:lnTo>
                    <a:pt x="12" y="1471"/>
                  </a:lnTo>
                  <a:lnTo>
                    <a:pt x="12" y="24"/>
                  </a:lnTo>
                  <a:close/>
                  <a:moveTo>
                    <a:pt x="24" y="97"/>
                  </a:moveTo>
                  <a:lnTo>
                    <a:pt x="36" y="97"/>
                  </a:lnTo>
                  <a:lnTo>
                    <a:pt x="36" y="1471"/>
                  </a:lnTo>
                  <a:lnTo>
                    <a:pt x="24" y="1471"/>
                  </a:lnTo>
                  <a:lnTo>
                    <a:pt x="24" y="97"/>
                  </a:lnTo>
                  <a:close/>
                  <a:moveTo>
                    <a:pt x="36" y="61"/>
                  </a:moveTo>
                  <a:lnTo>
                    <a:pt x="49" y="61"/>
                  </a:lnTo>
                  <a:lnTo>
                    <a:pt x="49" y="1471"/>
                  </a:lnTo>
                  <a:lnTo>
                    <a:pt x="36" y="1471"/>
                  </a:lnTo>
                  <a:lnTo>
                    <a:pt x="36" y="61"/>
                  </a:lnTo>
                  <a:close/>
                  <a:moveTo>
                    <a:pt x="49" y="0"/>
                  </a:moveTo>
                  <a:lnTo>
                    <a:pt x="61" y="0"/>
                  </a:lnTo>
                  <a:lnTo>
                    <a:pt x="61" y="1471"/>
                  </a:lnTo>
                  <a:lnTo>
                    <a:pt x="49" y="147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" name="Freeform 101"/>
            <p:cNvSpPr>
              <a:spLocks noEditPoints="1"/>
            </p:cNvSpPr>
            <p:nvPr/>
          </p:nvSpPr>
          <p:spPr bwMode="auto">
            <a:xfrm>
              <a:off x="3368030" y="3772770"/>
              <a:ext cx="124185" cy="2383718"/>
            </a:xfrm>
            <a:custGeom>
              <a:avLst/>
              <a:gdLst>
                <a:gd name="T0" fmla="*/ 0 w 73"/>
                <a:gd name="T1" fmla="*/ 183 h 1690"/>
                <a:gd name="T2" fmla="*/ 12 w 73"/>
                <a:gd name="T3" fmla="*/ 183 h 1690"/>
                <a:gd name="T4" fmla="*/ 12 w 73"/>
                <a:gd name="T5" fmla="*/ 1690 h 1690"/>
                <a:gd name="T6" fmla="*/ 0 w 73"/>
                <a:gd name="T7" fmla="*/ 1690 h 1690"/>
                <a:gd name="T8" fmla="*/ 0 w 73"/>
                <a:gd name="T9" fmla="*/ 183 h 1690"/>
                <a:gd name="T10" fmla="*/ 12 w 73"/>
                <a:gd name="T11" fmla="*/ 0 h 1690"/>
                <a:gd name="T12" fmla="*/ 24 w 73"/>
                <a:gd name="T13" fmla="*/ 0 h 1690"/>
                <a:gd name="T14" fmla="*/ 24 w 73"/>
                <a:gd name="T15" fmla="*/ 1690 h 1690"/>
                <a:gd name="T16" fmla="*/ 12 w 73"/>
                <a:gd name="T17" fmla="*/ 1690 h 1690"/>
                <a:gd name="T18" fmla="*/ 12 w 73"/>
                <a:gd name="T19" fmla="*/ 0 h 1690"/>
                <a:gd name="T20" fmla="*/ 24 w 73"/>
                <a:gd name="T21" fmla="*/ 207 h 1690"/>
                <a:gd name="T22" fmla="*/ 36 w 73"/>
                <a:gd name="T23" fmla="*/ 207 h 1690"/>
                <a:gd name="T24" fmla="*/ 36 w 73"/>
                <a:gd name="T25" fmla="*/ 1690 h 1690"/>
                <a:gd name="T26" fmla="*/ 24 w 73"/>
                <a:gd name="T27" fmla="*/ 1690 h 1690"/>
                <a:gd name="T28" fmla="*/ 24 w 73"/>
                <a:gd name="T29" fmla="*/ 207 h 1690"/>
                <a:gd name="T30" fmla="*/ 36 w 73"/>
                <a:gd name="T31" fmla="*/ 110 h 1690"/>
                <a:gd name="T32" fmla="*/ 61 w 73"/>
                <a:gd name="T33" fmla="*/ 110 h 1690"/>
                <a:gd name="T34" fmla="*/ 61 w 73"/>
                <a:gd name="T35" fmla="*/ 1690 h 1690"/>
                <a:gd name="T36" fmla="*/ 36 w 73"/>
                <a:gd name="T37" fmla="*/ 1690 h 1690"/>
                <a:gd name="T38" fmla="*/ 36 w 73"/>
                <a:gd name="T39" fmla="*/ 110 h 1690"/>
                <a:gd name="T40" fmla="*/ 61 w 73"/>
                <a:gd name="T41" fmla="*/ 292 h 1690"/>
                <a:gd name="T42" fmla="*/ 73 w 73"/>
                <a:gd name="T43" fmla="*/ 292 h 1690"/>
                <a:gd name="T44" fmla="*/ 73 w 73"/>
                <a:gd name="T45" fmla="*/ 1690 h 1690"/>
                <a:gd name="T46" fmla="*/ 61 w 73"/>
                <a:gd name="T47" fmla="*/ 1690 h 1690"/>
                <a:gd name="T48" fmla="*/ 61 w 73"/>
                <a:gd name="T49" fmla="*/ 29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1690">
                  <a:moveTo>
                    <a:pt x="0" y="183"/>
                  </a:moveTo>
                  <a:lnTo>
                    <a:pt x="12" y="183"/>
                  </a:lnTo>
                  <a:lnTo>
                    <a:pt x="12" y="1690"/>
                  </a:lnTo>
                  <a:lnTo>
                    <a:pt x="0" y="1690"/>
                  </a:lnTo>
                  <a:lnTo>
                    <a:pt x="0" y="183"/>
                  </a:lnTo>
                  <a:close/>
                  <a:moveTo>
                    <a:pt x="12" y="0"/>
                  </a:moveTo>
                  <a:lnTo>
                    <a:pt x="24" y="0"/>
                  </a:lnTo>
                  <a:lnTo>
                    <a:pt x="24" y="1690"/>
                  </a:lnTo>
                  <a:lnTo>
                    <a:pt x="12" y="1690"/>
                  </a:lnTo>
                  <a:lnTo>
                    <a:pt x="12" y="0"/>
                  </a:lnTo>
                  <a:close/>
                  <a:moveTo>
                    <a:pt x="24" y="207"/>
                  </a:moveTo>
                  <a:lnTo>
                    <a:pt x="36" y="207"/>
                  </a:lnTo>
                  <a:lnTo>
                    <a:pt x="36" y="1690"/>
                  </a:lnTo>
                  <a:lnTo>
                    <a:pt x="24" y="1690"/>
                  </a:lnTo>
                  <a:lnTo>
                    <a:pt x="24" y="207"/>
                  </a:lnTo>
                  <a:close/>
                  <a:moveTo>
                    <a:pt x="36" y="110"/>
                  </a:moveTo>
                  <a:lnTo>
                    <a:pt x="61" y="110"/>
                  </a:lnTo>
                  <a:lnTo>
                    <a:pt x="61" y="1690"/>
                  </a:lnTo>
                  <a:lnTo>
                    <a:pt x="36" y="1690"/>
                  </a:lnTo>
                  <a:lnTo>
                    <a:pt x="36" y="110"/>
                  </a:lnTo>
                  <a:close/>
                  <a:moveTo>
                    <a:pt x="61" y="292"/>
                  </a:moveTo>
                  <a:lnTo>
                    <a:pt x="73" y="292"/>
                  </a:lnTo>
                  <a:lnTo>
                    <a:pt x="73" y="1690"/>
                  </a:lnTo>
                  <a:lnTo>
                    <a:pt x="61" y="1690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" name="Freeform 102"/>
            <p:cNvSpPr>
              <a:spLocks noEditPoints="1"/>
            </p:cNvSpPr>
            <p:nvPr/>
          </p:nvSpPr>
          <p:spPr bwMode="auto">
            <a:xfrm>
              <a:off x="3492213" y="3841885"/>
              <a:ext cx="144598" cy="2314605"/>
            </a:xfrm>
            <a:custGeom>
              <a:avLst/>
              <a:gdLst>
                <a:gd name="T0" fmla="*/ 0 w 85"/>
                <a:gd name="T1" fmla="*/ 207 h 1641"/>
                <a:gd name="T2" fmla="*/ 12 w 85"/>
                <a:gd name="T3" fmla="*/ 207 h 1641"/>
                <a:gd name="T4" fmla="*/ 12 w 85"/>
                <a:gd name="T5" fmla="*/ 1641 h 1641"/>
                <a:gd name="T6" fmla="*/ 0 w 85"/>
                <a:gd name="T7" fmla="*/ 1641 h 1641"/>
                <a:gd name="T8" fmla="*/ 0 w 85"/>
                <a:gd name="T9" fmla="*/ 207 h 1641"/>
                <a:gd name="T10" fmla="*/ 12 w 85"/>
                <a:gd name="T11" fmla="*/ 243 h 1641"/>
                <a:gd name="T12" fmla="*/ 24 w 85"/>
                <a:gd name="T13" fmla="*/ 243 h 1641"/>
                <a:gd name="T14" fmla="*/ 24 w 85"/>
                <a:gd name="T15" fmla="*/ 1641 h 1641"/>
                <a:gd name="T16" fmla="*/ 12 w 85"/>
                <a:gd name="T17" fmla="*/ 1641 h 1641"/>
                <a:gd name="T18" fmla="*/ 12 w 85"/>
                <a:gd name="T19" fmla="*/ 243 h 1641"/>
                <a:gd name="T20" fmla="*/ 24 w 85"/>
                <a:gd name="T21" fmla="*/ 0 h 1641"/>
                <a:gd name="T22" fmla="*/ 36 w 85"/>
                <a:gd name="T23" fmla="*/ 0 h 1641"/>
                <a:gd name="T24" fmla="*/ 36 w 85"/>
                <a:gd name="T25" fmla="*/ 1641 h 1641"/>
                <a:gd name="T26" fmla="*/ 24 w 85"/>
                <a:gd name="T27" fmla="*/ 1641 h 1641"/>
                <a:gd name="T28" fmla="*/ 24 w 85"/>
                <a:gd name="T29" fmla="*/ 0 h 1641"/>
                <a:gd name="T30" fmla="*/ 36 w 85"/>
                <a:gd name="T31" fmla="*/ 109 h 1641"/>
                <a:gd name="T32" fmla="*/ 61 w 85"/>
                <a:gd name="T33" fmla="*/ 109 h 1641"/>
                <a:gd name="T34" fmla="*/ 61 w 85"/>
                <a:gd name="T35" fmla="*/ 1641 h 1641"/>
                <a:gd name="T36" fmla="*/ 36 w 85"/>
                <a:gd name="T37" fmla="*/ 1641 h 1641"/>
                <a:gd name="T38" fmla="*/ 36 w 85"/>
                <a:gd name="T39" fmla="*/ 109 h 1641"/>
                <a:gd name="T40" fmla="*/ 61 w 85"/>
                <a:gd name="T41" fmla="*/ 365 h 1641"/>
                <a:gd name="T42" fmla="*/ 73 w 85"/>
                <a:gd name="T43" fmla="*/ 365 h 1641"/>
                <a:gd name="T44" fmla="*/ 73 w 85"/>
                <a:gd name="T45" fmla="*/ 1641 h 1641"/>
                <a:gd name="T46" fmla="*/ 61 w 85"/>
                <a:gd name="T47" fmla="*/ 1641 h 1641"/>
                <a:gd name="T48" fmla="*/ 61 w 85"/>
                <a:gd name="T49" fmla="*/ 365 h 1641"/>
                <a:gd name="T50" fmla="*/ 73 w 85"/>
                <a:gd name="T51" fmla="*/ 170 h 1641"/>
                <a:gd name="T52" fmla="*/ 85 w 85"/>
                <a:gd name="T53" fmla="*/ 170 h 1641"/>
                <a:gd name="T54" fmla="*/ 85 w 85"/>
                <a:gd name="T55" fmla="*/ 1641 h 1641"/>
                <a:gd name="T56" fmla="*/ 73 w 85"/>
                <a:gd name="T57" fmla="*/ 1641 h 1641"/>
                <a:gd name="T58" fmla="*/ 73 w 85"/>
                <a:gd name="T59" fmla="*/ 170 h 1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5" h="1641">
                  <a:moveTo>
                    <a:pt x="0" y="207"/>
                  </a:moveTo>
                  <a:lnTo>
                    <a:pt x="12" y="207"/>
                  </a:lnTo>
                  <a:lnTo>
                    <a:pt x="12" y="1641"/>
                  </a:lnTo>
                  <a:lnTo>
                    <a:pt x="0" y="1641"/>
                  </a:lnTo>
                  <a:lnTo>
                    <a:pt x="0" y="207"/>
                  </a:lnTo>
                  <a:close/>
                  <a:moveTo>
                    <a:pt x="12" y="243"/>
                  </a:moveTo>
                  <a:lnTo>
                    <a:pt x="24" y="243"/>
                  </a:lnTo>
                  <a:lnTo>
                    <a:pt x="24" y="1641"/>
                  </a:lnTo>
                  <a:lnTo>
                    <a:pt x="12" y="1641"/>
                  </a:lnTo>
                  <a:lnTo>
                    <a:pt x="12" y="243"/>
                  </a:lnTo>
                  <a:close/>
                  <a:moveTo>
                    <a:pt x="24" y="0"/>
                  </a:moveTo>
                  <a:lnTo>
                    <a:pt x="36" y="0"/>
                  </a:lnTo>
                  <a:lnTo>
                    <a:pt x="36" y="1641"/>
                  </a:lnTo>
                  <a:lnTo>
                    <a:pt x="24" y="1641"/>
                  </a:lnTo>
                  <a:lnTo>
                    <a:pt x="24" y="0"/>
                  </a:lnTo>
                  <a:close/>
                  <a:moveTo>
                    <a:pt x="36" y="109"/>
                  </a:moveTo>
                  <a:lnTo>
                    <a:pt x="61" y="109"/>
                  </a:lnTo>
                  <a:lnTo>
                    <a:pt x="61" y="1641"/>
                  </a:lnTo>
                  <a:lnTo>
                    <a:pt x="36" y="1641"/>
                  </a:lnTo>
                  <a:lnTo>
                    <a:pt x="36" y="109"/>
                  </a:lnTo>
                  <a:close/>
                  <a:moveTo>
                    <a:pt x="61" y="365"/>
                  </a:moveTo>
                  <a:lnTo>
                    <a:pt x="73" y="365"/>
                  </a:lnTo>
                  <a:lnTo>
                    <a:pt x="73" y="1641"/>
                  </a:lnTo>
                  <a:lnTo>
                    <a:pt x="61" y="1641"/>
                  </a:lnTo>
                  <a:lnTo>
                    <a:pt x="61" y="365"/>
                  </a:lnTo>
                  <a:close/>
                  <a:moveTo>
                    <a:pt x="73" y="170"/>
                  </a:moveTo>
                  <a:lnTo>
                    <a:pt x="85" y="170"/>
                  </a:lnTo>
                  <a:lnTo>
                    <a:pt x="85" y="1641"/>
                  </a:lnTo>
                  <a:lnTo>
                    <a:pt x="73" y="1641"/>
                  </a:lnTo>
                  <a:lnTo>
                    <a:pt x="73" y="170"/>
                  </a:ln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" name="Freeform 103"/>
            <p:cNvSpPr>
              <a:spLocks noEditPoints="1"/>
            </p:cNvSpPr>
            <p:nvPr/>
          </p:nvSpPr>
          <p:spPr bwMode="auto">
            <a:xfrm>
              <a:off x="3636812" y="3755844"/>
              <a:ext cx="103771" cy="2400644"/>
            </a:xfrm>
            <a:custGeom>
              <a:avLst/>
              <a:gdLst>
                <a:gd name="T0" fmla="*/ 0 w 61"/>
                <a:gd name="T1" fmla="*/ 61 h 1702"/>
                <a:gd name="T2" fmla="*/ 12 w 61"/>
                <a:gd name="T3" fmla="*/ 61 h 1702"/>
                <a:gd name="T4" fmla="*/ 12 w 61"/>
                <a:gd name="T5" fmla="*/ 1702 h 1702"/>
                <a:gd name="T6" fmla="*/ 0 w 61"/>
                <a:gd name="T7" fmla="*/ 1702 h 1702"/>
                <a:gd name="T8" fmla="*/ 0 w 61"/>
                <a:gd name="T9" fmla="*/ 61 h 1702"/>
                <a:gd name="T10" fmla="*/ 12 w 61"/>
                <a:gd name="T11" fmla="*/ 158 h 1702"/>
                <a:gd name="T12" fmla="*/ 24 w 61"/>
                <a:gd name="T13" fmla="*/ 158 h 1702"/>
                <a:gd name="T14" fmla="*/ 24 w 61"/>
                <a:gd name="T15" fmla="*/ 1702 h 1702"/>
                <a:gd name="T16" fmla="*/ 12 w 61"/>
                <a:gd name="T17" fmla="*/ 1702 h 1702"/>
                <a:gd name="T18" fmla="*/ 12 w 61"/>
                <a:gd name="T19" fmla="*/ 158 h 1702"/>
                <a:gd name="T20" fmla="*/ 24 w 61"/>
                <a:gd name="T21" fmla="*/ 122 h 1702"/>
                <a:gd name="T22" fmla="*/ 36 w 61"/>
                <a:gd name="T23" fmla="*/ 122 h 1702"/>
                <a:gd name="T24" fmla="*/ 36 w 61"/>
                <a:gd name="T25" fmla="*/ 1702 h 1702"/>
                <a:gd name="T26" fmla="*/ 24 w 61"/>
                <a:gd name="T27" fmla="*/ 1702 h 1702"/>
                <a:gd name="T28" fmla="*/ 24 w 61"/>
                <a:gd name="T29" fmla="*/ 122 h 1702"/>
                <a:gd name="T30" fmla="*/ 36 w 61"/>
                <a:gd name="T31" fmla="*/ 0 h 1702"/>
                <a:gd name="T32" fmla="*/ 48 w 61"/>
                <a:gd name="T33" fmla="*/ 0 h 1702"/>
                <a:gd name="T34" fmla="*/ 48 w 61"/>
                <a:gd name="T35" fmla="*/ 1702 h 1702"/>
                <a:gd name="T36" fmla="*/ 36 w 61"/>
                <a:gd name="T37" fmla="*/ 1702 h 1702"/>
                <a:gd name="T38" fmla="*/ 36 w 61"/>
                <a:gd name="T39" fmla="*/ 0 h 1702"/>
                <a:gd name="T40" fmla="*/ 48 w 61"/>
                <a:gd name="T41" fmla="*/ 158 h 1702"/>
                <a:gd name="T42" fmla="*/ 61 w 61"/>
                <a:gd name="T43" fmla="*/ 158 h 1702"/>
                <a:gd name="T44" fmla="*/ 61 w 61"/>
                <a:gd name="T45" fmla="*/ 1702 h 1702"/>
                <a:gd name="T46" fmla="*/ 48 w 61"/>
                <a:gd name="T47" fmla="*/ 1702 h 1702"/>
                <a:gd name="T48" fmla="*/ 48 w 61"/>
                <a:gd name="T49" fmla="*/ 158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702">
                  <a:moveTo>
                    <a:pt x="0" y="61"/>
                  </a:moveTo>
                  <a:lnTo>
                    <a:pt x="12" y="61"/>
                  </a:lnTo>
                  <a:lnTo>
                    <a:pt x="12" y="1702"/>
                  </a:lnTo>
                  <a:lnTo>
                    <a:pt x="0" y="1702"/>
                  </a:lnTo>
                  <a:lnTo>
                    <a:pt x="0" y="61"/>
                  </a:lnTo>
                  <a:close/>
                  <a:moveTo>
                    <a:pt x="12" y="158"/>
                  </a:moveTo>
                  <a:lnTo>
                    <a:pt x="24" y="158"/>
                  </a:lnTo>
                  <a:lnTo>
                    <a:pt x="24" y="1702"/>
                  </a:lnTo>
                  <a:lnTo>
                    <a:pt x="12" y="1702"/>
                  </a:lnTo>
                  <a:lnTo>
                    <a:pt x="12" y="158"/>
                  </a:lnTo>
                  <a:close/>
                  <a:moveTo>
                    <a:pt x="24" y="122"/>
                  </a:moveTo>
                  <a:lnTo>
                    <a:pt x="36" y="122"/>
                  </a:lnTo>
                  <a:lnTo>
                    <a:pt x="36" y="1702"/>
                  </a:lnTo>
                  <a:lnTo>
                    <a:pt x="24" y="1702"/>
                  </a:lnTo>
                  <a:lnTo>
                    <a:pt x="24" y="122"/>
                  </a:lnTo>
                  <a:close/>
                  <a:moveTo>
                    <a:pt x="36" y="0"/>
                  </a:moveTo>
                  <a:lnTo>
                    <a:pt x="48" y="0"/>
                  </a:lnTo>
                  <a:lnTo>
                    <a:pt x="48" y="1702"/>
                  </a:lnTo>
                  <a:lnTo>
                    <a:pt x="36" y="1702"/>
                  </a:lnTo>
                  <a:lnTo>
                    <a:pt x="36" y="0"/>
                  </a:lnTo>
                  <a:close/>
                  <a:moveTo>
                    <a:pt x="48" y="158"/>
                  </a:moveTo>
                  <a:lnTo>
                    <a:pt x="61" y="158"/>
                  </a:lnTo>
                  <a:lnTo>
                    <a:pt x="61" y="1702"/>
                  </a:lnTo>
                  <a:lnTo>
                    <a:pt x="48" y="1702"/>
                  </a:lnTo>
                  <a:lnTo>
                    <a:pt x="48" y="158"/>
                  </a:ln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" name="Freeform 104"/>
            <p:cNvSpPr>
              <a:spLocks noEditPoints="1"/>
            </p:cNvSpPr>
            <p:nvPr/>
          </p:nvSpPr>
          <p:spPr bwMode="auto">
            <a:xfrm>
              <a:off x="3740581" y="3549914"/>
              <a:ext cx="124185" cy="2606575"/>
            </a:xfrm>
            <a:custGeom>
              <a:avLst/>
              <a:gdLst>
                <a:gd name="T0" fmla="*/ 0 w 73"/>
                <a:gd name="T1" fmla="*/ 292 h 1848"/>
                <a:gd name="T2" fmla="*/ 12 w 73"/>
                <a:gd name="T3" fmla="*/ 292 h 1848"/>
                <a:gd name="T4" fmla="*/ 12 w 73"/>
                <a:gd name="T5" fmla="*/ 1848 h 1848"/>
                <a:gd name="T6" fmla="*/ 0 w 73"/>
                <a:gd name="T7" fmla="*/ 1848 h 1848"/>
                <a:gd name="T8" fmla="*/ 0 w 73"/>
                <a:gd name="T9" fmla="*/ 292 h 1848"/>
                <a:gd name="T10" fmla="*/ 12 w 73"/>
                <a:gd name="T11" fmla="*/ 414 h 1848"/>
                <a:gd name="T12" fmla="*/ 24 w 73"/>
                <a:gd name="T13" fmla="*/ 414 h 1848"/>
                <a:gd name="T14" fmla="*/ 24 w 73"/>
                <a:gd name="T15" fmla="*/ 1848 h 1848"/>
                <a:gd name="T16" fmla="*/ 12 w 73"/>
                <a:gd name="T17" fmla="*/ 1848 h 1848"/>
                <a:gd name="T18" fmla="*/ 12 w 73"/>
                <a:gd name="T19" fmla="*/ 414 h 1848"/>
                <a:gd name="T20" fmla="*/ 24 w 73"/>
                <a:gd name="T21" fmla="*/ 0 h 1848"/>
                <a:gd name="T22" fmla="*/ 36 w 73"/>
                <a:gd name="T23" fmla="*/ 0 h 1848"/>
                <a:gd name="T24" fmla="*/ 36 w 73"/>
                <a:gd name="T25" fmla="*/ 1848 h 1848"/>
                <a:gd name="T26" fmla="*/ 24 w 73"/>
                <a:gd name="T27" fmla="*/ 1848 h 1848"/>
                <a:gd name="T28" fmla="*/ 24 w 73"/>
                <a:gd name="T29" fmla="*/ 0 h 1848"/>
                <a:gd name="T30" fmla="*/ 36 w 73"/>
                <a:gd name="T31" fmla="*/ 243 h 1848"/>
                <a:gd name="T32" fmla="*/ 60 w 73"/>
                <a:gd name="T33" fmla="*/ 243 h 1848"/>
                <a:gd name="T34" fmla="*/ 60 w 73"/>
                <a:gd name="T35" fmla="*/ 1848 h 1848"/>
                <a:gd name="T36" fmla="*/ 36 w 73"/>
                <a:gd name="T37" fmla="*/ 1848 h 1848"/>
                <a:gd name="T38" fmla="*/ 36 w 73"/>
                <a:gd name="T39" fmla="*/ 243 h 1848"/>
                <a:gd name="T40" fmla="*/ 60 w 73"/>
                <a:gd name="T41" fmla="*/ 353 h 1848"/>
                <a:gd name="T42" fmla="*/ 73 w 73"/>
                <a:gd name="T43" fmla="*/ 353 h 1848"/>
                <a:gd name="T44" fmla="*/ 73 w 73"/>
                <a:gd name="T45" fmla="*/ 1848 h 1848"/>
                <a:gd name="T46" fmla="*/ 60 w 73"/>
                <a:gd name="T47" fmla="*/ 1848 h 1848"/>
                <a:gd name="T48" fmla="*/ 60 w 73"/>
                <a:gd name="T49" fmla="*/ 353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1848">
                  <a:moveTo>
                    <a:pt x="0" y="292"/>
                  </a:moveTo>
                  <a:lnTo>
                    <a:pt x="12" y="292"/>
                  </a:lnTo>
                  <a:lnTo>
                    <a:pt x="12" y="1848"/>
                  </a:lnTo>
                  <a:lnTo>
                    <a:pt x="0" y="1848"/>
                  </a:lnTo>
                  <a:lnTo>
                    <a:pt x="0" y="292"/>
                  </a:lnTo>
                  <a:close/>
                  <a:moveTo>
                    <a:pt x="12" y="414"/>
                  </a:moveTo>
                  <a:lnTo>
                    <a:pt x="24" y="414"/>
                  </a:lnTo>
                  <a:lnTo>
                    <a:pt x="24" y="1848"/>
                  </a:lnTo>
                  <a:lnTo>
                    <a:pt x="12" y="1848"/>
                  </a:lnTo>
                  <a:lnTo>
                    <a:pt x="12" y="414"/>
                  </a:lnTo>
                  <a:close/>
                  <a:moveTo>
                    <a:pt x="24" y="0"/>
                  </a:moveTo>
                  <a:lnTo>
                    <a:pt x="36" y="0"/>
                  </a:lnTo>
                  <a:lnTo>
                    <a:pt x="36" y="1848"/>
                  </a:lnTo>
                  <a:lnTo>
                    <a:pt x="24" y="1848"/>
                  </a:lnTo>
                  <a:lnTo>
                    <a:pt x="24" y="0"/>
                  </a:lnTo>
                  <a:close/>
                  <a:moveTo>
                    <a:pt x="36" y="243"/>
                  </a:moveTo>
                  <a:lnTo>
                    <a:pt x="60" y="243"/>
                  </a:lnTo>
                  <a:lnTo>
                    <a:pt x="60" y="1848"/>
                  </a:lnTo>
                  <a:lnTo>
                    <a:pt x="36" y="1848"/>
                  </a:lnTo>
                  <a:lnTo>
                    <a:pt x="36" y="243"/>
                  </a:lnTo>
                  <a:close/>
                  <a:moveTo>
                    <a:pt x="60" y="353"/>
                  </a:moveTo>
                  <a:lnTo>
                    <a:pt x="73" y="353"/>
                  </a:lnTo>
                  <a:lnTo>
                    <a:pt x="73" y="1848"/>
                  </a:lnTo>
                  <a:lnTo>
                    <a:pt x="60" y="1848"/>
                  </a:lnTo>
                  <a:lnTo>
                    <a:pt x="60" y="353"/>
                  </a:ln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" name="Freeform 105"/>
            <p:cNvSpPr>
              <a:spLocks noEditPoints="1"/>
            </p:cNvSpPr>
            <p:nvPr/>
          </p:nvSpPr>
          <p:spPr bwMode="auto">
            <a:xfrm>
              <a:off x="3864766" y="3705067"/>
              <a:ext cx="102069" cy="2451422"/>
            </a:xfrm>
            <a:custGeom>
              <a:avLst/>
              <a:gdLst>
                <a:gd name="T0" fmla="*/ 0 w 60"/>
                <a:gd name="T1" fmla="*/ 24 h 1738"/>
                <a:gd name="T2" fmla="*/ 12 w 60"/>
                <a:gd name="T3" fmla="*/ 24 h 1738"/>
                <a:gd name="T4" fmla="*/ 12 w 60"/>
                <a:gd name="T5" fmla="*/ 1738 h 1738"/>
                <a:gd name="T6" fmla="*/ 0 w 60"/>
                <a:gd name="T7" fmla="*/ 1738 h 1738"/>
                <a:gd name="T8" fmla="*/ 0 w 60"/>
                <a:gd name="T9" fmla="*/ 24 h 1738"/>
                <a:gd name="T10" fmla="*/ 12 w 60"/>
                <a:gd name="T11" fmla="*/ 109 h 1738"/>
                <a:gd name="T12" fmla="*/ 24 w 60"/>
                <a:gd name="T13" fmla="*/ 109 h 1738"/>
                <a:gd name="T14" fmla="*/ 24 w 60"/>
                <a:gd name="T15" fmla="*/ 1738 h 1738"/>
                <a:gd name="T16" fmla="*/ 12 w 60"/>
                <a:gd name="T17" fmla="*/ 1738 h 1738"/>
                <a:gd name="T18" fmla="*/ 12 w 60"/>
                <a:gd name="T19" fmla="*/ 109 h 1738"/>
                <a:gd name="T20" fmla="*/ 24 w 60"/>
                <a:gd name="T21" fmla="*/ 60 h 1738"/>
                <a:gd name="T22" fmla="*/ 36 w 60"/>
                <a:gd name="T23" fmla="*/ 60 h 1738"/>
                <a:gd name="T24" fmla="*/ 36 w 60"/>
                <a:gd name="T25" fmla="*/ 1738 h 1738"/>
                <a:gd name="T26" fmla="*/ 24 w 60"/>
                <a:gd name="T27" fmla="*/ 1738 h 1738"/>
                <a:gd name="T28" fmla="*/ 24 w 60"/>
                <a:gd name="T29" fmla="*/ 60 h 1738"/>
                <a:gd name="T30" fmla="*/ 36 w 60"/>
                <a:gd name="T31" fmla="*/ 0 h 1738"/>
                <a:gd name="T32" fmla="*/ 48 w 60"/>
                <a:gd name="T33" fmla="*/ 0 h 1738"/>
                <a:gd name="T34" fmla="*/ 48 w 60"/>
                <a:gd name="T35" fmla="*/ 1738 h 1738"/>
                <a:gd name="T36" fmla="*/ 36 w 60"/>
                <a:gd name="T37" fmla="*/ 1738 h 1738"/>
                <a:gd name="T38" fmla="*/ 36 w 60"/>
                <a:gd name="T39" fmla="*/ 0 h 1738"/>
                <a:gd name="T40" fmla="*/ 48 w 60"/>
                <a:gd name="T41" fmla="*/ 97 h 1738"/>
                <a:gd name="T42" fmla="*/ 60 w 60"/>
                <a:gd name="T43" fmla="*/ 97 h 1738"/>
                <a:gd name="T44" fmla="*/ 60 w 60"/>
                <a:gd name="T45" fmla="*/ 1738 h 1738"/>
                <a:gd name="T46" fmla="*/ 48 w 60"/>
                <a:gd name="T47" fmla="*/ 1738 h 1738"/>
                <a:gd name="T48" fmla="*/ 48 w 60"/>
                <a:gd name="T49" fmla="*/ 97 h 1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1738">
                  <a:moveTo>
                    <a:pt x="0" y="24"/>
                  </a:moveTo>
                  <a:lnTo>
                    <a:pt x="12" y="24"/>
                  </a:lnTo>
                  <a:lnTo>
                    <a:pt x="12" y="1738"/>
                  </a:lnTo>
                  <a:lnTo>
                    <a:pt x="0" y="1738"/>
                  </a:lnTo>
                  <a:lnTo>
                    <a:pt x="0" y="24"/>
                  </a:lnTo>
                  <a:close/>
                  <a:moveTo>
                    <a:pt x="12" y="109"/>
                  </a:moveTo>
                  <a:lnTo>
                    <a:pt x="24" y="109"/>
                  </a:lnTo>
                  <a:lnTo>
                    <a:pt x="24" y="1738"/>
                  </a:lnTo>
                  <a:lnTo>
                    <a:pt x="12" y="1738"/>
                  </a:lnTo>
                  <a:lnTo>
                    <a:pt x="12" y="109"/>
                  </a:lnTo>
                  <a:close/>
                  <a:moveTo>
                    <a:pt x="24" y="60"/>
                  </a:moveTo>
                  <a:lnTo>
                    <a:pt x="36" y="60"/>
                  </a:lnTo>
                  <a:lnTo>
                    <a:pt x="36" y="1738"/>
                  </a:lnTo>
                  <a:lnTo>
                    <a:pt x="24" y="1738"/>
                  </a:lnTo>
                  <a:lnTo>
                    <a:pt x="24" y="60"/>
                  </a:lnTo>
                  <a:close/>
                  <a:moveTo>
                    <a:pt x="36" y="0"/>
                  </a:moveTo>
                  <a:lnTo>
                    <a:pt x="48" y="0"/>
                  </a:lnTo>
                  <a:lnTo>
                    <a:pt x="48" y="1738"/>
                  </a:lnTo>
                  <a:lnTo>
                    <a:pt x="36" y="1738"/>
                  </a:lnTo>
                  <a:lnTo>
                    <a:pt x="36" y="0"/>
                  </a:lnTo>
                  <a:close/>
                  <a:moveTo>
                    <a:pt x="48" y="97"/>
                  </a:moveTo>
                  <a:lnTo>
                    <a:pt x="60" y="97"/>
                  </a:lnTo>
                  <a:lnTo>
                    <a:pt x="60" y="1738"/>
                  </a:lnTo>
                  <a:lnTo>
                    <a:pt x="48" y="1738"/>
                  </a:lnTo>
                  <a:lnTo>
                    <a:pt x="48" y="97"/>
                  </a:ln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" name="Freeform 106"/>
            <p:cNvSpPr>
              <a:spLocks noEditPoints="1"/>
            </p:cNvSpPr>
            <p:nvPr/>
          </p:nvSpPr>
          <p:spPr bwMode="auto">
            <a:xfrm>
              <a:off x="3966835" y="3789696"/>
              <a:ext cx="103771" cy="2366793"/>
            </a:xfrm>
            <a:custGeom>
              <a:avLst/>
              <a:gdLst>
                <a:gd name="T0" fmla="*/ 0 w 61"/>
                <a:gd name="T1" fmla="*/ 122 h 1678"/>
                <a:gd name="T2" fmla="*/ 13 w 61"/>
                <a:gd name="T3" fmla="*/ 122 h 1678"/>
                <a:gd name="T4" fmla="*/ 13 w 61"/>
                <a:gd name="T5" fmla="*/ 1678 h 1678"/>
                <a:gd name="T6" fmla="*/ 0 w 61"/>
                <a:gd name="T7" fmla="*/ 1678 h 1678"/>
                <a:gd name="T8" fmla="*/ 0 w 61"/>
                <a:gd name="T9" fmla="*/ 122 h 1678"/>
                <a:gd name="T10" fmla="*/ 13 w 61"/>
                <a:gd name="T11" fmla="*/ 13 h 1678"/>
                <a:gd name="T12" fmla="*/ 25 w 61"/>
                <a:gd name="T13" fmla="*/ 13 h 1678"/>
                <a:gd name="T14" fmla="*/ 25 w 61"/>
                <a:gd name="T15" fmla="*/ 1678 h 1678"/>
                <a:gd name="T16" fmla="*/ 13 w 61"/>
                <a:gd name="T17" fmla="*/ 1678 h 1678"/>
                <a:gd name="T18" fmla="*/ 13 w 61"/>
                <a:gd name="T19" fmla="*/ 13 h 1678"/>
                <a:gd name="T20" fmla="*/ 25 w 61"/>
                <a:gd name="T21" fmla="*/ 0 h 1678"/>
                <a:gd name="T22" fmla="*/ 37 w 61"/>
                <a:gd name="T23" fmla="*/ 0 h 1678"/>
                <a:gd name="T24" fmla="*/ 37 w 61"/>
                <a:gd name="T25" fmla="*/ 1678 h 1678"/>
                <a:gd name="T26" fmla="*/ 25 w 61"/>
                <a:gd name="T27" fmla="*/ 1678 h 1678"/>
                <a:gd name="T28" fmla="*/ 25 w 61"/>
                <a:gd name="T29" fmla="*/ 0 h 1678"/>
                <a:gd name="T30" fmla="*/ 37 w 61"/>
                <a:gd name="T31" fmla="*/ 49 h 1678"/>
                <a:gd name="T32" fmla="*/ 49 w 61"/>
                <a:gd name="T33" fmla="*/ 49 h 1678"/>
                <a:gd name="T34" fmla="*/ 49 w 61"/>
                <a:gd name="T35" fmla="*/ 1678 h 1678"/>
                <a:gd name="T36" fmla="*/ 37 w 61"/>
                <a:gd name="T37" fmla="*/ 1678 h 1678"/>
                <a:gd name="T38" fmla="*/ 37 w 61"/>
                <a:gd name="T39" fmla="*/ 49 h 1678"/>
                <a:gd name="T40" fmla="*/ 49 w 61"/>
                <a:gd name="T41" fmla="*/ 110 h 1678"/>
                <a:gd name="T42" fmla="*/ 61 w 61"/>
                <a:gd name="T43" fmla="*/ 110 h 1678"/>
                <a:gd name="T44" fmla="*/ 61 w 61"/>
                <a:gd name="T45" fmla="*/ 1678 h 1678"/>
                <a:gd name="T46" fmla="*/ 49 w 61"/>
                <a:gd name="T47" fmla="*/ 1678 h 1678"/>
                <a:gd name="T48" fmla="*/ 49 w 61"/>
                <a:gd name="T49" fmla="*/ 110 h 1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678">
                  <a:moveTo>
                    <a:pt x="0" y="122"/>
                  </a:moveTo>
                  <a:lnTo>
                    <a:pt x="13" y="122"/>
                  </a:lnTo>
                  <a:lnTo>
                    <a:pt x="13" y="1678"/>
                  </a:lnTo>
                  <a:lnTo>
                    <a:pt x="0" y="1678"/>
                  </a:lnTo>
                  <a:lnTo>
                    <a:pt x="0" y="122"/>
                  </a:lnTo>
                  <a:close/>
                  <a:moveTo>
                    <a:pt x="13" y="13"/>
                  </a:moveTo>
                  <a:lnTo>
                    <a:pt x="25" y="13"/>
                  </a:lnTo>
                  <a:lnTo>
                    <a:pt x="25" y="1678"/>
                  </a:lnTo>
                  <a:lnTo>
                    <a:pt x="13" y="1678"/>
                  </a:lnTo>
                  <a:lnTo>
                    <a:pt x="13" y="13"/>
                  </a:lnTo>
                  <a:close/>
                  <a:moveTo>
                    <a:pt x="25" y="0"/>
                  </a:moveTo>
                  <a:lnTo>
                    <a:pt x="37" y="0"/>
                  </a:lnTo>
                  <a:lnTo>
                    <a:pt x="37" y="1678"/>
                  </a:lnTo>
                  <a:lnTo>
                    <a:pt x="25" y="1678"/>
                  </a:lnTo>
                  <a:lnTo>
                    <a:pt x="25" y="0"/>
                  </a:lnTo>
                  <a:close/>
                  <a:moveTo>
                    <a:pt x="37" y="49"/>
                  </a:moveTo>
                  <a:lnTo>
                    <a:pt x="49" y="49"/>
                  </a:lnTo>
                  <a:lnTo>
                    <a:pt x="49" y="1678"/>
                  </a:lnTo>
                  <a:lnTo>
                    <a:pt x="37" y="1678"/>
                  </a:lnTo>
                  <a:lnTo>
                    <a:pt x="37" y="49"/>
                  </a:lnTo>
                  <a:close/>
                  <a:moveTo>
                    <a:pt x="49" y="110"/>
                  </a:moveTo>
                  <a:lnTo>
                    <a:pt x="61" y="110"/>
                  </a:lnTo>
                  <a:lnTo>
                    <a:pt x="61" y="1678"/>
                  </a:lnTo>
                  <a:lnTo>
                    <a:pt x="49" y="1678"/>
                  </a:lnTo>
                  <a:lnTo>
                    <a:pt x="49" y="110"/>
                  </a:ln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" name="Freeform 107"/>
            <p:cNvSpPr>
              <a:spLocks noEditPoints="1"/>
            </p:cNvSpPr>
            <p:nvPr/>
          </p:nvSpPr>
          <p:spPr bwMode="auto">
            <a:xfrm>
              <a:off x="4070605" y="3892662"/>
              <a:ext cx="103771" cy="2263828"/>
            </a:xfrm>
            <a:custGeom>
              <a:avLst/>
              <a:gdLst>
                <a:gd name="T0" fmla="*/ 0 w 61"/>
                <a:gd name="T1" fmla="*/ 25 h 1605"/>
                <a:gd name="T2" fmla="*/ 12 w 61"/>
                <a:gd name="T3" fmla="*/ 25 h 1605"/>
                <a:gd name="T4" fmla="*/ 12 w 61"/>
                <a:gd name="T5" fmla="*/ 1605 h 1605"/>
                <a:gd name="T6" fmla="*/ 0 w 61"/>
                <a:gd name="T7" fmla="*/ 1605 h 1605"/>
                <a:gd name="T8" fmla="*/ 0 w 61"/>
                <a:gd name="T9" fmla="*/ 25 h 1605"/>
                <a:gd name="T10" fmla="*/ 12 w 61"/>
                <a:gd name="T11" fmla="*/ 49 h 1605"/>
                <a:gd name="T12" fmla="*/ 24 w 61"/>
                <a:gd name="T13" fmla="*/ 49 h 1605"/>
                <a:gd name="T14" fmla="*/ 24 w 61"/>
                <a:gd name="T15" fmla="*/ 1605 h 1605"/>
                <a:gd name="T16" fmla="*/ 12 w 61"/>
                <a:gd name="T17" fmla="*/ 1605 h 1605"/>
                <a:gd name="T18" fmla="*/ 12 w 61"/>
                <a:gd name="T19" fmla="*/ 49 h 1605"/>
                <a:gd name="T20" fmla="*/ 24 w 61"/>
                <a:gd name="T21" fmla="*/ 0 h 1605"/>
                <a:gd name="T22" fmla="*/ 37 w 61"/>
                <a:gd name="T23" fmla="*/ 0 h 1605"/>
                <a:gd name="T24" fmla="*/ 37 w 61"/>
                <a:gd name="T25" fmla="*/ 1605 h 1605"/>
                <a:gd name="T26" fmla="*/ 24 w 61"/>
                <a:gd name="T27" fmla="*/ 1605 h 1605"/>
                <a:gd name="T28" fmla="*/ 24 w 61"/>
                <a:gd name="T29" fmla="*/ 0 h 1605"/>
                <a:gd name="T30" fmla="*/ 37 w 61"/>
                <a:gd name="T31" fmla="*/ 12 h 1605"/>
                <a:gd name="T32" fmla="*/ 49 w 61"/>
                <a:gd name="T33" fmla="*/ 12 h 1605"/>
                <a:gd name="T34" fmla="*/ 49 w 61"/>
                <a:gd name="T35" fmla="*/ 1605 h 1605"/>
                <a:gd name="T36" fmla="*/ 37 w 61"/>
                <a:gd name="T37" fmla="*/ 1605 h 1605"/>
                <a:gd name="T38" fmla="*/ 37 w 61"/>
                <a:gd name="T39" fmla="*/ 12 h 1605"/>
                <a:gd name="T40" fmla="*/ 49 w 61"/>
                <a:gd name="T41" fmla="*/ 25 h 1605"/>
                <a:gd name="T42" fmla="*/ 61 w 61"/>
                <a:gd name="T43" fmla="*/ 25 h 1605"/>
                <a:gd name="T44" fmla="*/ 61 w 61"/>
                <a:gd name="T45" fmla="*/ 1605 h 1605"/>
                <a:gd name="T46" fmla="*/ 49 w 61"/>
                <a:gd name="T47" fmla="*/ 1605 h 1605"/>
                <a:gd name="T48" fmla="*/ 49 w 61"/>
                <a:gd name="T49" fmla="*/ 25 h 1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605">
                  <a:moveTo>
                    <a:pt x="0" y="25"/>
                  </a:moveTo>
                  <a:lnTo>
                    <a:pt x="12" y="25"/>
                  </a:lnTo>
                  <a:lnTo>
                    <a:pt x="12" y="1605"/>
                  </a:lnTo>
                  <a:lnTo>
                    <a:pt x="0" y="1605"/>
                  </a:lnTo>
                  <a:lnTo>
                    <a:pt x="0" y="25"/>
                  </a:lnTo>
                  <a:close/>
                  <a:moveTo>
                    <a:pt x="12" y="49"/>
                  </a:moveTo>
                  <a:lnTo>
                    <a:pt x="24" y="49"/>
                  </a:lnTo>
                  <a:lnTo>
                    <a:pt x="24" y="1605"/>
                  </a:lnTo>
                  <a:lnTo>
                    <a:pt x="12" y="1605"/>
                  </a:lnTo>
                  <a:lnTo>
                    <a:pt x="12" y="49"/>
                  </a:lnTo>
                  <a:close/>
                  <a:moveTo>
                    <a:pt x="24" y="0"/>
                  </a:moveTo>
                  <a:lnTo>
                    <a:pt x="37" y="0"/>
                  </a:lnTo>
                  <a:lnTo>
                    <a:pt x="37" y="1605"/>
                  </a:lnTo>
                  <a:lnTo>
                    <a:pt x="24" y="1605"/>
                  </a:lnTo>
                  <a:lnTo>
                    <a:pt x="24" y="0"/>
                  </a:lnTo>
                  <a:close/>
                  <a:moveTo>
                    <a:pt x="37" y="12"/>
                  </a:moveTo>
                  <a:lnTo>
                    <a:pt x="49" y="12"/>
                  </a:lnTo>
                  <a:lnTo>
                    <a:pt x="49" y="1605"/>
                  </a:lnTo>
                  <a:lnTo>
                    <a:pt x="37" y="1605"/>
                  </a:lnTo>
                  <a:lnTo>
                    <a:pt x="37" y="12"/>
                  </a:lnTo>
                  <a:close/>
                  <a:moveTo>
                    <a:pt x="49" y="25"/>
                  </a:moveTo>
                  <a:lnTo>
                    <a:pt x="61" y="25"/>
                  </a:lnTo>
                  <a:lnTo>
                    <a:pt x="61" y="1605"/>
                  </a:lnTo>
                  <a:lnTo>
                    <a:pt x="49" y="1605"/>
                  </a:lnTo>
                  <a:lnTo>
                    <a:pt x="49" y="25"/>
                  </a:ln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" name="Freeform 108"/>
            <p:cNvSpPr>
              <a:spLocks noEditPoints="1"/>
            </p:cNvSpPr>
            <p:nvPr/>
          </p:nvSpPr>
          <p:spPr bwMode="auto">
            <a:xfrm>
              <a:off x="4174375" y="3738918"/>
              <a:ext cx="103771" cy="2417570"/>
            </a:xfrm>
            <a:custGeom>
              <a:avLst/>
              <a:gdLst>
                <a:gd name="T0" fmla="*/ 0 w 61"/>
                <a:gd name="T1" fmla="*/ 0 h 1714"/>
                <a:gd name="T2" fmla="*/ 12 w 61"/>
                <a:gd name="T3" fmla="*/ 0 h 1714"/>
                <a:gd name="T4" fmla="*/ 12 w 61"/>
                <a:gd name="T5" fmla="*/ 1714 h 1714"/>
                <a:gd name="T6" fmla="*/ 0 w 61"/>
                <a:gd name="T7" fmla="*/ 1714 h 1714"/>
                <a:gd name="T8" fmla="*/ 0 w 61"/>
                <a:gd name="T9" fmla="*/ 0 h 1714"/>
                <a:gd name="T10" fmla="*/ 12 w 61"/>
                <a:gd name="T11" fmla="*/ 24 h 1714"/>
                <a:gd name="T12" fmla="*/ 24 w 61"/>
                <a:gd name="T13" fmla="*/ 24 h 1714"/>
                <a:gd name="T14" fmla="*/ 24 w 61"/>
                <a:gd name="T15" fmla="*/ 1714 h 1714"/>
                <a:gd name="T16" fmla="*/ 12 w 61"/>
                <a:gd name="T17" fmla="*/ 1714 h 1714"/>
                <a:gd name="T18" fmla="*/ 12 w 61"/>
                <a:gd name="T19" fmla="*/ 24 h 1714"/>
                <a:gd name="T20" fmla="*/ 24 w 61"/>
                <a:gd name="T21" fmla="*/ 121 h 1714"/>
                <a:gd name="T22" fmla="*/ 36 w 61"/>
                <a:gd name="T23" fmla="*/ 121 h 1714"/>
                <a:gd name="T24" fmla="*/ 36 w 61"/>
                <a:gd name="T25" fmla="*/ 1714 h 1714"/>
                <a:gd name="T26" fmla="*/ 24 w 61"/>
                <a:gd name="T27" fmla="*/ 1714 h 1714"/>
                <a:gd name="T28" fmla="*/ 24 w 61"/>
                <a:gd name="T29" fmla="*/ 121 h 1714"/>
                <a:gd name="T30" fmla="*/ 36 w 61"/>
                <a:gd name="T31" fmla="*/ 97 h 1714"/>
                <a:gd name="T32" fmla="*/ 49 w 61"/>
                <a:gd name="T33" fmla="*/ 97 h 1714"/>
                <a:gd name="T34" fmla="*/ 49 w 61"/>
                <a:gd name="T35" fmla="*/ 1714 h 1714"/>
                <a:gd name="T36" fmla="*/ 36 w 61"/>
                <a:gd name="T37" fmla="*/ 1714 h 1714"/>
                <a:gd name="T38" fmla="*/ 36 w 61"/>
                <a:gd name="T39" fmla="*/ 97 h 1714"/>
                <a:gd name="T40" fmla="*/ 49 w 61"/>
                <a:gd name="T41" fmla="*/ 194 h 1714"/>
                <a:gd name="T42" fmla="*/ 61 w 61"/>
                <a:gd name="T43" fmla="*/ 194 h 1714"/>
                <a:gd name="T44" fmla="*/ 61 w 61"/>
                <a:gd name="T45" fmla="*/ 1714 h 1714"/>
                <a:gd name="T46" fmla="*/ 49 w 61"/>
                <a:gd name="T47" fmla="*/ 1714 h 1714"/>
                <a:gd name="T48" fmla="*/ 49 w 61"/>
                <a:gd name="T49" fmla="*/ 194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714">
                  <a:moveTo>
                    <a:pt x="0" y="0"/>
                  </a:moveTo>
                  <a:lnTo>
                    <a:pt x="12" y="0"/>
                  </a:lnTo>
                  <a:lnTo>
                    <a:pt x="12" y="1714"/>
                  </a:lnTo>
                  <a:lnTo>
                    <a:pt x="0" y="1714"/>
                  </a:lnTo>
                  <a:lnTo>
                    <a:pt x="0" y="0"/>
                  </a:lnTo>
                  <a:close/>
                  <a:moveTo>
                    <a:pt x="12" y="24"/>
                  </a:moveTo>
                  <a:lnTo>
                    <a:pt x="24" y="24"/>
                  </a:lnTo>
                  <a:lnTo>
                    <a:pt x="24" y="1714"/>
                  </a:lnTo>
                  <a:lnTo>
                    <a:pt x="12" y="1714"/>
                  </a:lnTo>
                  <a:lnTo>
                    <a:pt x="12" y="24"/>
                  </a:lnTo>
                  <a:close/>
                  <a:moveTo>
                    <a:pt x="24" y="121"/>
                  </a:moveTo>
                  <a:lnTo>
                    <a:pt x="36" y="121"/>
                  </a:lnTo>
                  <a:lnTo>
                    <a:pt x="36" y="1714"/>
                  </a:lnTo>
                  <a:lnTo>
                    <a:pt x="24" y="1714"/>
                  </a:lnTo>
                  <a:lnTo>
                    <a:pt x="24" y="121"/>
                  </a:lnTo>
                  <a:close/>
                  <a:moveTo>
                    <a:pt x="36" y="97"/>
                  </a:moveTo>
                  <a:lnTo>
                    <a:pt x="49" y="97"/>
                  </a:lnTo>
                  <a:lnTo>
                    <a:pt x="49" y="1714"/>
                  </a:lnTo>
                  <a:lnTo>
                    <a:pt x="36" y="1714"/>
                  </a:lnTo>
                  <a:lnTo>
                    <a:pt x="36" y="97"/>
                  </a:lnTo>
                  <a:close/>
                  <a:moveTo>
                    <a:pt x="49" y="194"/>
                  </a:moveTo>
                  <a:lnTo>
                    <a:pt x="61" y="194"/>
                  </a:lnTo>
                  <a:lnTo>
                    <a:pt x="61" y="1714"/>
                  </a:lnTo>
                  <a:lnTo>
                    <a:pt x="49" y="1714"/>
                  </a:lnTo>
                  <a:lnTo>
                    <a:pt x="49" y="194"/>
                  </a:ln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" name="Freeform 109"/>
            <p:cNvSpPr>
              <a:spLocks noEditPoints="1"/>
            </p:cNvSpPr>
            <p:nvPr/>
          </p:nvSpPr>
          <p:spPr bwMode="auto">
            <a:xfrm>
              <a:off x="4278145" y="3705067"/>
              <a:ext cx="103771" cy="2451422"/>
            </a:xfrm>
            <a:custGeom>
              <a:avLst/>
              <a:gdLst>
                <a:gd name="T0" fmla="*/ 0 w 61"/>
                <a:gd name="T1" fmla="*/ 0 h 1738"/>
                <a:gd name="T2" fmla="*/ 12 w 61"/>
                <a:gd name="T3" fmla="*/ 0 h 1738"/>
                <a:gd name="T4" fmla="*/ 12 w 61"/>
                <a:gd name="T5" fmla="*/ 1738 h 1738"/>
                <a:gd name="T6" fmla="*/ 0 w 61"/>
                <a:gd name="T7" fmla="*/ 1738 h 1738"/>
                <a:gd name="T8" fmla="*/ 0 w 61"/>
                <a:gd name="T9" fmla="*/ 0 h 1738"/>
                <a:gd name="T10" fmla="*/ 12 w 61"/>
                <a:gd name="T11" fmla="*/ 255 h 1738"/>
                <a:gd name="T12" fmla="*/ 24 w 61"/>
                <a:gd name="T13" fmla="*/ 255 h 1738"/>
                <a:gd name="T14" fmla="*/ 24 w 61"/>
                <a:gd name="T15" fmla="*/ 1738 h 1738"/>
                <a:gd name="T16" fmla="*/ 12 w 61"/>
                <a:gd name="T17" fmla="*/ 1738 h 1738"/>
                <a:gd name="T18" fmla="*/ 12 w 61"/>
                <a:gd name="T19" fmla="*/ 255 h 1738"/>
                <a:gd name="T20" fmla="*/ 24 w 61"/>
                <a:gd name="T21" fmla="*/ 85 h 1738"/>
                <a:gd name="T22" fmla="*/ 36 w 61"/>
                <a:gd name="T23" fmla="*/ 85 h 1738"/>
                <a:gd name="T24" fmla="*/ 36 w 61"/>
                <a:gd name="T25" fmla="*/ 1738 h 1738"/>
                <a:gd name="T26" fmla="*/ 24 w 61"/>
                <a:gd name="T27" fmla="*/ 1738 h 1738"/>
                <a:gd name="T28" fmla="*/ 24 w 61"/>
                <a:gd name="T29" fmla="*/ 85 h 1738"/>
                <a:gd name="T30" fmla="*/ 36 w 61"/>
                <a:gd name="T31" fmla="*/ 170 h 1738"/>
                <a:gd name="T32" fmla="*/ 48 w 61"/>
                <a:gd name="T33" fmla="*/ 170 h 1738"/>
                <a:gd name="T34" fmla="*/ 48 w 61"/>
                <a:gd name="T35" fmla="*/ 1738 h 1738"/>
                <a:gd name="T36" fmla="*/ 36 w 61"/>
                <a:gd name="T37" fmla="*/ 1738 h 1738"/>
                <a:gd name="T38" fmla="*/ 36 w 61"/>
                <a:gd name="T39" fmla="*/ 170 h 1738"/>
                <a:gd name="T40" fmla="*/ 48 w 61"/>
                <a:gd name="T41" fmla="*/ 279 h 1738"/>
                <a:gd name="T42" fmla="*/ 61 w 61"/>
                <a:gd name="T43" fmla="*/ 279 h 1738"/>
                <a:gd name="T44" fmla="*/ 61 w 61"/>
                <a:gd name="T45" fmla="*/ 1738 h 1738"/>
                <a:gd name="T46" fmla="*/ 48 w 61"/>
                <a:gd name="T47" fmla="*/ 1738 h 1738"/>
                <a:gd name="T48" fmla="*/ 48 w 61"/>
                <a:gd name="T49" fmla="*/ 279 h 1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738">
                  <a:moveTo>
                    <a:pt x="0" y="0"/>
                  </a:moveTo>
                  <a:lnTo>
                    <a:pt x="12" y="0"/>
                  </a:lnTo>
                  <a:lnTo>
                    <a:pt x="12" y="1738"/>
                  </a:lnTo>
                  <a:lnTo>
                    <a:pt x="0" y="1738"/>
                  </a:lnTo>
                  <a:lnTo>
                    <a:pt x="0" y="0"/>
                  </a:lnTo>
                  <a:close/>
                  <a:moveTo>
                    <a:pt x="12" y="255"/>
                  </a:moveTo>
                  <a:lnTo>
                    <a:pt x="24" y="255"/>
                  </a:lnTo>
                  <a:lnTo>
                    <a:pt x="24" y="1738"/>
                  </a:lnTo>
                  <a:lnTo>
                    <a:pt x="12" y="1738"/>
                  </a:lnTo>
                  <a:lnTo>
                    <a:pt x="12" y="255"/>
                  </a:lnTo>
                  <a:close/>
                  <a:moveTo>
                    <a:pt x="24" y="85"/>
                  </a:moveTo>
                  <a:lnTo>
                    <a:pt x="36" y="85"/>
                  </a:lnTo>
                  <a:lnTo>
                    <a:pt x="36" y="1738"/>
                  </a:lnTo>
                  <a:lnTo>
                    <a:pt x="24" y="1738"/>
                  </a:lnTo>
                  <a:lnTo>
                    <a:pt x="24" y="85"/>
                  </a:lnTo>
                  <a:close/>
                  <a:moveTo>
                    <a:pt x="36" y="170"/>
                  </a:moveTo>
                  <a:lnTo>
                    <a:pt x="48" y="170"/>
                  </a:lnTo>
                  <a:lnTo>
                    <a:pt x="48" y="1738"/>
                  </a:lnTo>
                  <a:lnTo>
                    <a:pt x="36" y="1738"/>
                  </a:lnTo>
                  <a:lnTo>
                    <a:pt x="36" y="170"/>
                  </a:lnTo>
                  <a:close/>
                  <a:moveTo>
                    <a:pt x="48" y="279"/>
                  </a:moveTo>
                  <a:lnTo>
                    <a:pt x="61" y="279"/>
                  </a:lnTo>
                  <a:lnTo>
                    <a:pt x="61" y="1738"/>
                  </a:lnTo>
                  <a:lnTo>
                    <a:pt x="48" y="1738"/>
                  </a:lnTo>
                  <a:lnTo>
                    <a:pt x="48" y="279"/>
                  </a:ln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" name="Freeform 110"/>
            <p:cNvSpPr>
              <a:spLocks noEditPoints="1"/>
            </p:cNvSpPr>
            <p:nvPr/>
          </p:nvSpPr>
          <p:spPr bwMode="auto">
            <a:xfrm>
              <a:off x="4381916" y="3789696"/>
              <a:ext cx="122483" cy="2366793"/>
            </a:xfrm>
            <a:custGeom>
              <a:avLst/>
              <a:gdLst>
                <a:gd name="T0" fmla="*/ 0 w 72"/>
                <a:gd name="T1" fmla="*/ 268 h 1678"/>
                <a:gd name="T2" fmla="*/ 12 w 72"/>
                <a:gd name="T3" fmla="*/ 268 h 1678"/>
                <a:gd name="T4" fmla="*/ 12 w 72"/>
                <a:gd name="T5" fmla="*/ 1678 h 1678"/>
                <a:gd name="T6" fmla="*/ 0 w 72"/>
                <a:gd name="T7" fmla="*/ 1678 h 1678"/>
                <a:gd name="T8" fmla="*/ 0 w 72"/>
                <a:gd name="T9" fmla="*/ 268 h 1678"/>
                <a:gd name="T10" fmla="*/ 12 w 72"/>
                <a:gd name="T11" fmla="*/ 171 h 1678"/>
                <a:gd name="T12" fmla="*/ 24 w 72"/>
                <a:gd name="T13" fmla="*/ 171 h 1678"/>
                <a:gd name="T14" fmla="*/ 24 w 72"/>
                <a:gd name="T15" fmla="*/ 1678 h 1678"/>
                <a:gd name="T16" fmla="*/ 12 w 72"/>
                <a:gd name="T17" fmla="*/ 1678 h 1678"/>
                <a:gd name="T18" fmla="*/ 12 w 72"/>
                <a:gd name="T19" fmla="*/ 171 h 1678"/>
                <a:gd name="T20" fmla="*/ 24 w 72"/>
                <a:gd name="T21" fmla="*/ 317 h 1678"/>
                <a:gd name="T22" fmla="*/ 36 w 72"/>
                <a:gd name="T23" fmla="*/ 317 h 1678"/>
                <a:gd name="T24" fmla="*/ 36 w 72"/>
                <a:gd name="T25" fmla="*/ 1678 h 1678"/>
                <a:gd name="T26" fmla="*/ 24 w 72"/>
                <a:gd name="T27" fmla="*/ 1678 h 1678"/>
                <a:gd name="T28" fmla="*/ 24 w 72"/>
                <a:gd name="T29" fmla="*/ 317 h 1678"/>
                <a:gd name="T30" fmla="*/ 36 w 72"/>
                <a:gd name="T31" fmla="*/ 195 h 1678"/>
                <a:gd name="T32" fmla="*/ 48 w 72"/>
                <a:gd name="T33" fmla="*/ 195 h 1678"/>
                <a:gd name="T34" fmla="*/ 48 w 72"/>
                <a:gd name="T35" fmla="*/ 1678 h 1678"/>
                <a:gd name="T36" fmla="*/ 36 w 72"/>
                <a:gd name="T37" fmla="*/ 1678 h 1678"/>
                <a:gd name="T38" fmla="*/ 36 w 72"/>
                <a:gd name="T39" fmla="*/ 195 h 1678"/>
                <a:gd name="T40" fmla="*/ 48 w 72"/>
                <a:gd name="T41" fmla="*/ 13 h 1678"/>
                <a:gd name="T42" fmla="*/ 60 w 72"/>
                <a:gd name="T43" fmla="*/ 13 h 1678"/>
                <a:gd name="T44" fmla="*/ 60 w 72"/>
                <a:gd name="T45" fmla="*/ 1678 h 1678"/>
                <a:gd name="T46" fmla="*/ 48 w 72"/>
                <a:gd name="T47" fmla="*/ 1678 h 1678"/>
                <a:gd name="T48" fmla="*/ 48 w 72"/>
                <a:gd name="T49" fmla="*/ 13 h 1678"/>
                <a:gd name="T50" fmla="*/ 60 w 72"/>
                <a:gd name="T51" fmla="*/ 0 h 1678"/>
                <a:gd name="T52" fmla="*/ 72 w 72"/>
                <a:gd name="T53" fmla="*/ 0 h 1678"/>
                <a:gd name="T54" fmla="*/ 72 w 72"/>
                <a:gd name="T55" fmla="*/ 1678 h 1678"/>
                <a:gd name="T56" fmla="*/ 60 w 72"/>
                <a:gd name="T57" fmla="*/ 1678 h 1678"/>
                <a:gd name="T58" fmla="*/ 60 w 72"/>
                <a:gd name="T59" fmla="*/ 0 h 1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2" h="1678">
                  <a:moveTo>
                    <a:pt x="0" y="268"/>
                  </a:moveTo>
                  <a:lnTo>
                    <a:pt x="12" y="268"/>
                  </a:lnTo>
                  <a:lnTo>
                    <a:pt x="12" y="1678"/>
                  </a:lnTo>
                  <a:lnTo>
                    <a:pt x="0" y="1678"/>
                  </a:lnTo>
                  <a:lnTo>
                    <a:pt x="0" y="268"/>
                  </a:lnTo>
                  <a:close/>
                  <a:moveTo>
                    <a:pt x="12" y="171"/>
                  </a:moveTo>
                  <a:lnTo>
                    <a:pt x="24" y="171"/>
                  </a:lnTo>
                  <a:lnTo>
                    <a:pt x="24" y="1678"/>
                  </a:lnTo>
                  <a:lnTo>
                    <a:pt x="12" y="1678"/>
                  </a:lnTo>
                  <a:lnTo>
                    <a:pt x="12" y="171"/>
                  </a:lnTo>
                  <a:close/>
                  <a:moveTo>
                    <a:pt x="24" y="317"/>
                  </a:moveTo>
                  <a:lnTo>
                    <a:pt x="36" y="317"/>
                  </a:lnTo>
                  <a:lnTo>
                    <a:pt x="36" y="1678"/>
                  </a:lnTo>
                  <a:lnTo>
                    <a:pt x="24" y="1678"/>
                  </a:lnTo>
                  <a:lnTo>
                    <a:pt x="24" y="317"/>
                  </a:lnTo>
                  <a:close/>
                  <a:moveTo>
                    <a:pt x="36" y="195"/>
                  </a:moveTo>
                  <a:lnTo>
                    <a:pt x="48" y="195"/>
                  </a:lnTo>
                  <a:lnTo>
                    <a:pt x="48" y="1678"/>
                  </a:lnTo>
                  <a:lnTo>
                    <a:pt x="36" y="1678"/>
                  </a:lnTo>
                  <a:lnTo>
                    <a:pt x="36" y="195"/>
                  </a:lnTo>
                  <a:close/>
                  <a:moveTo>
                    <a:pt x="48" y="13"/>
                  </a:moveTo>
                  <a:lnTo>
                    <a:pt x="60" y="13"/>
                  </a:lnTo>
                  <a:lnTo>
                    <a:pt x="60" y="1678"/>
                  </a:lnTo>
                  <a:lnTo>
                    <a:pt x="48" y="1678"/>
                  </a:lnTo>
                  <a:lnTo>
                    <a:pt x="48" y="13"/>
                  </a:lnTo>
                  <a:close/>
                  <a:moveTo>
                    <a:pt x="60" y="0"/>
                  </a:moveTo>
                  <a:lnTo>
                    <a:pt x="72" y="0"/>
                  </a:lnTo>
                  <a:lnTo>
                    <a:pt x="72" y="1678"/>
                  </a:lnTo>
                  <a:lnTo>
                    <a:pt x="60" y="1678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" name="Freeform 111"/>
            <p:cNvSpPr>
              <a:spLocks noEditPoints="1"/>
            </p:cNvSpPr>
            <p:nvPr/>
          </p:nvSpPr>
          <p:spPr bwMode="auto">
            <a:xfrm>
              <a:off x="4504398" y="3686731"/>
              <a:ext cx="124185" cy="2469759"/>
            </a:xfrm>
            <a:custGeom>
              <a:avLst/>
              <a:gdLst>
                <a:gd name="T0" fmla="*/ 0 w 73"/>
                <a:gd name="T1" fmla="*/ 146 h 1751"/>
                <a:gd name="T2" fmla="*/ 13 w 73"/>
                <a:gd name="T3" fmla="*/ 146 h 1751"/>
                <a:gd name="T4" fmla="*/ 13 w 73"/>
                <a:gd name="T5" fmla="*/ 1751 h 1751"/>
                <a:gd name="T6" fmla="*/ 0 w 73"/>
                <a:gd name="T7" fmla="*/ 1751 h 1751"/>
                <a:gd name="T8" fmla="*/ 0 w 73"/>
                <a:gd name="T9" fmla="*/ 146 h 1751"/>
                <a:gd name="T10" fmla="*/ 13 w 73"/>
                <a:gd name="T11" fmla="*/ 37 h 1751"/>
                <a:gd name="T12" fmla="*/ 37 w 73"/>
                <a:gd name="T13" fmla="*/ 37 h 1751"/>
                <a:gd name="T14" fmla="*/ 37 w 73"/>
                <a:gd name="T15" fmla="*/ 1751 h 1751"/>
                <a:gd name="T16" fmla="*/ 13 w 73"/>
                <a:gd name="T17" fmla="*/ 1751 h 1751"/>
                <a:gd name="T18" fmla="*/ 13 w 73"/>
                <a:gd name="T19" fmla="*/ 37 h 1751"/>
                <a:gd name="T20" fmla="*/ 37 w 73"/>
                <a:gd name="T21" fmla="*/ 158 h 1751"/>
                <a:gd name="T22" fmla="*/ 49 w 73"/>
                <a:gd name="T23" fmla="*/ 158 h 1751"/>
                <a:gd name="T24" fmla="*/ 49 w 73"/>
                <a:gd name="T25" fmla="*/ 1751 h 1751"/>
                <a:gd name="T26" fmla="*/ 37 w 73"/>
                <a:gd name="T27" fmla="*/ 1751 h 1751"/>
                <a:gd name="T28" fmla="*/ 37 w 73"/>
                <a:gd name="T29" fmla="*/ 158 h 1751"/>
                <a:gd name="T30" fmla="*/ 49 w 73"/>
                <a:gd name="T31" fmla="*/ 122 h 1751"/>
                <a:gd name="T32" fmla="*/ 61 w 73"/>
                <a:gd name="T33" fmla="*/ 122 h 1751"/>
                <a:gd name="T34" fmla="*/ 61 w 73"/>
                <a:gd name="T35" fmla="*/ 1751 h 1751"/>
                <a:gd name="T36" fmla="*/ 49 w 73"/>
                <a:gd name="T37" fmla="*/ 1751 h 1751"/>
                <a:gd name="T38" fmla="*/ 49 w 73"/>
                <a:gd name="T39" fmla="*/ 122 h 1751"/>
                <a:gd name="T40" fmla="*/ 61 w 73"/>
                <a:gd name="T41" fmla="*/ 0 h 1751"/>
                <a:gd name="T42" fmla="*/ 73 w 73"/>
                <a:gd name="T43" fmla="*/ 0 h 1751"/>
                <a:gd name="T44" fmla="*/ 73 w 73"/>
                <a:gd name="T45" fmla="*/ 1751 h 1751"/>
                <a:gd name="T46" fmla="*/ 61 w 73"/>
                <a:gd name="T47" fmla="*/ 1751 h 1751"/>
                <a:gd name="T48" fmla="*/ 61 w 73"/>
                <a:gd name="T49" fmla="*/ 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1751">
                  <a:moveTo>
                    <a:pt x="0" y="146"/>
                  </a:moveTo>
                  <a:lnTo>
                    <a:pt x="13" y="146"/>
                  </a:lnTo>
                  <a:lnTo>
                    <a:pt x="13" y="1751"/>
                  </a:lnTo>
                  <a:lnTo>
                    <a:pt x="0" y="1751"/>
                  </a:lnTo>
                  <a:lnTo>
                    <a:pt x="0" y="146"/>
                  </a:lnTo>
                  <a:close/>
                  <a:moveTo>
                    <a:pt x="13" y="37"/>
                  </a:moveTo>
                  <a:lnTo>
                    <a:pt x="37" y="37"/>
                  </a:lnTo>
                  <a:lnTo>
                    <a:pt x="37" y="1751"/>
                  </a:lnTo>
                  <a:lnTo>
                    <a:pt x="13" y="1751"/>
                  </a:lnTo>
                  <a:lnTo>
                    <a:pt x="13" y="37"/>
                  </a:lnTo>
                  <a:close/>
                  <a:moveTo>
                    <a:pt x="37" y="158"/>
                  </a:moveTo>
                  <a:lnTo>
                    <a:pt x="49" y="158"/>
                  </a:lnTo>
                  <a:lnTo>
                    <a:pt x="49" y="1751"/>
                  </a:lnTo>
                  <a:lnTo>
                    <a:pt x="37" y="1751"/>
                  </a:lnTo>
                  <a:lnTo>
                    <a:pt x="37" y="158"/>
                  </a:lnTo>
                  <a:close/>
                  <a:moveTo>
                    <a:pt x="49" y="122"/>
                  </a:moveTo>
                  <a:lnTo>
                    <a:pt x="61" y="122"/>
                  </a:lnTo>
                  <a:lnTo>
                    <a:pt x="61" y="1751"/>
                  </a:lnTo>
                  <a:lnTo>
                    <a:pt x="49" y="1751"/>
                  </a:lnTo>
                  <a:lnTo>
                    <a:pt x="49" y="122"/>
                  </a:lnTo>
                  <a:close/>
                  <a:moveTo>
                    <a:pt x="61" y="0"/>
                  </a:moveTo>
                  <a:lnTo>
                    <a:pt x="73" y="0"/>
                  </a:lnTo>
                  <a:lnTo>
                    <a:pt x="73" y="1751"/>
                  </a:lnTo>
                  <a:lnTo>
                    <a:pt x="61" y="175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" name="Freeform 112"/>
            <p:cNvSpPr>
              <a:spLocks noEditPoints="1"/>
            </p:cNvSpPr>
            <p:nvPr/>
          </p:nvSpPr>
          <p:spPr bwMode="auto">
            <a:xfrm>
              <a:off x="4628582" y="3841885"/>
              <a:ext cx="103771" cy="2314605"/>
            </a:xfrm>
            <a:custGeom>
              <a:avLst/>
              <a:gdLst>
                <a:gd name="T0" fmla="*/ 0 w 61"/>
                <a:gd name="T1" fmla="*/ 61 h 1641"/>
                <a:gd name="T2" fmla="*/ 13 w 61"/>
                <a:gd name="T3" fmla="*/ 61 h 1641"/>
                <a:gd name="T4" fmla="*/ 13 w 61"/>
                <a:gd name="T5" fmla="*/ 1641 h 1641"/>
                <a:gd name="T6" fmla="*/ 0 w 61"/>
                <a:gd name="T7" fmla="*/ 1641 h 1641"/>
                <a:gd name="T8" fmla="*/ 0 w 61"/>
                <a:gd name="T9" fmla="*/ 61 h 1641"/>
                <a:gd name="T10" fmla="*/ 13 w 61"/>
                <a:gd name="T11" fmla="*/ 24 h 1641"/>
                <a:gd name="T12" fmla="*/ 25 w 61"/>
                <a:gd name="T13" fmla="*/ 24 h 1641"/>
                <a:gd name="T14" fmla="*/ 25 w 61"/>
                <a:gd name="T15" fmla="*/ 1641 h 1641"/>
                <a:gd name="T16" fmla="*/ 13 w 61"/>
                <a:gd name="T17" fmla="*/ 1641 h 1641"/>
                <a:gd name="T18" fmla="*/ 13 w 61"/>
                <a:gd name="T19" fmla="*/ 24 h 1641"/>
                <a:gd name="T20" fmla="*/ 25 w 61"/>
                <a:gd name="T21" fmla="*/ 48 h 1641"/>
                <a:gd name="T22" fmla="*/ 37 w 61"/>
                <a:gd name="T23" fmla="*/ 48 h 1641"/>
                <a:gd name="T24" fmla="*/ 37 w 61"/>
                <a:gd name="T25" fmla="*/ 1641 h 1641"/>
                <a:gd name="T26" fmla="*/ 25 w 61"/>
                <a:gd name="T27" fmla="*/ 1641 h 1641"/>
                <a:gd name="T28" fmla="*/ 25 w 61"/>
                <a:gd name="T29" fmla="*/ 48 h 1641"/>
                <a:gd name="T30" fmla="*/ 37 w 61"/>
                <a:gd name="T31" fmla="*/ 0 h 1641"/>
                <a:gd name="T32" fmla="*/ 49 w 61"/>
                <a:gd name="T33" fmla="*/ 0 h 1641"/>
                <a:gd name="T34" fmla="*/ 49 w 61"/>
                <a:gd name="T35" fmla="*/ 1641 h 1641"/>
                <a:gd name="T36" fmla="*/ 37 w 61"/>
                <a:gd name="T37" fmla="*/ 1641 h 1641"/>
                <a:gd name="T38" fmla="*/ 37 w 61"/>
                <a:gd name="T39" fmla="*/ 0 h 1641"/>
                <a:gd name="T40" fmla="*/ 49 w 61"/>
                <a:gd name="T41" fmla="*/ 61 h 1641"/>
                <a:gd name="T42" fmla="*/ 61 w 61"/>
                <a:gd name="T43" fmla="*/ 61 h 1641"/>
                <a:gd name="T44" fmla="*/ 61 w 61"/>
                <a:gd name="T45" fmla="*/ 1641 h 1641"/>
                <a:gd name="T46" fmla="*/ 49 w 61"/>
                <a:gd name="T47" fmla="*/ 1641 h 1641"/>
                <a:gd name="T48" fmla="*/ 49 w 61"/>
                <a:gd name="T49" fmla="*/ 61 h 1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641">
                  <a:moveTo>
                    <a:pt x="0" y="61"/>
                  </a:moveTo>
                  <a:lnTo>
                    <a:pt x="13" y="61"/>
                  </a:lnTo>
                  <a:lnTo>
                    <a:pt x="13" y="1641"/>
                  </a:lnTo>
                  <a:lnTo>
                    <a:pt x="0" y="1641"/>
                  </a:lnTo>
                  <a:lnTo>
                    <a:pt x="0" y="61"/>
                  </a:lnTo>
                  <a:close/>
                  <a:moveTo>
                    <a:pt x="13" y="24"/>
                  </a:moveTo>
                  <a:lnTo>
                    <a:pt x="25" y="24"/>
                  </a:lnTo>
                  <a:lnTo>
                    <a:pt x="25" y="1641"/>
                  </a:lnTo>
                  <a:lnTo>
                    <a:pt x="13" y="1641"/>
                  </a:lnTo>
                  <a:lnTo>
                    <a:pt x="13" y="24"/>
                  </a:lnTo>
                  <a:close/>
                  <a:moveTo>
                    <a:pt x="25" y="48"/>
                  </a:moveTo>
                  <a:lnTo>
                    <a:pt x="37" y="48"/>
                  </a:lnTo>
                  <a:lnTo>
                    <a:pt x="37" y="1641"/>
                  </a:lnTo>
                  <a:lnTo>
                    <a:pt x="25" y="1641"/>
                  </a:lnTo>
                  <a:lnTo>
                    <a:pt x="25" y="48"/>
                  </a:lnTo>
                  <a:close/>
                  <a:moveTo>
                    <a:pt x="37" y="0"/>
                  </a:moveTo>
                  <a:lnTo>
                    <a:pt x="49" y="0"/>
                  </a:lnTo>
                  <a:lnTo>
                    <a:pt x="49" y="1641"/>
                  </a:lnTo>
                  <a:lnTo>
                    <a:pt x="37" y="1641"/>
                  </a:lnTo>
                  <a:lnTo>
                    <a:pt x="37" y="0"/>
                  </a:lnTo>
                  <a:close/>
                  <a:moveTo>
                    <a:pt x="49" y="61"/>
                  </a:moveTo>
                  <a:lnTo>
                    <a:pt x="61" y="61"/>
                  </a:lnTo>
                  <a:lnTo>
                    <a:pt x="61" y="1641"/>
                  </a:lnTo>
                  <a:lnTo>
                    <a:pt x="49" y="1641"/>
                  </a:lnTo>
                  <a:lnTo>
                    <a:pt x="49" y="61"/>
                  </a:ln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" name="Freeform 113"/>
            <p:cNvSpPr>
              <a:spLocks noEditPoints="1"/>
            </p:cNvSpPr>
            <p:nvPr/>
          </p:nvSpPr>
          <p:spPr bwMode="auto">
            <a:xfrm>
              <a:off x="4732353" y="3738918"/>
              <a:ext cx="103771" cy="2417570"/>
            </a:xfrm>
            <a:custGeom>
              <a:avLst/>
              <a:gdLst>
                <a:gd name="T0" fmla="*/ 0 w 61"/>
                <a:gd name="T1" fmla="*/ 207 h 1714"/>
                <a:gd name="T2" fmla="*/ 12 w 61"/>
                <a:gd name="T3" fmla="*/ 207 h 1714"/>
                <a:gd name="T4" fmla="*/ 12 w 61"/>
                <a:gd name="T5" fmla="*/ 1714 h 1714"/>
                <a:gd name="T6" fmla="*/ 0 w 61"/>
                <a:gd name="T7" fmla="*/ 1714 h 1714"/>
                <a:gd name="T8" fmla="*/ 0 w 61"/>
                <a:gd name="T9" fmla="*/ 207 h 1714"/>
                <a:gd name="T10" fmla="*/ 12 w 61"/>
                <a:gd name="T11" fmla="*/ 0 h 1714"/>
                <a:gd name="T12" fmla="*/ 25 w 61"/>
                <a:gd name="T13" fmla="*/ 0 h 1714"/>
                <a:gd name="T14" fmla="*/ 25 w 61"/>
                <a:gd name="T15" fmla="*/ 1714 h 1714"/>
                <a:gd name="T16" fmla="*/ 12 w 61"/>
                <a:gd name="T17" fmla="*/ 1714 h 1714"/>
                <a:gd name="T18" fmla="*/ 12 w 61"/>
                <a:gd name="T19" fmla="*/ 0 h 1714"/>
                <a:gd name="T20" fmla="*/ 25 w 61"/>
                <a:gd name="T21" fmla="*/ 146 h 1714"/>
                <a:gd name="T22" fmla="*/ 37 w 61"/>
                <a:gd name="T23" fmla="*/ 146 h 1714"/>
                <a:gd name="T24" fmla="*/ 37 w 61"/>
                <a:gd name="T25" fmla="*/ 1714 h 1714"/>
                <a:gd name="T26" fmla="*/ 25 w 61"/>
                <a:gd name="T27" fmla="*/ 1714 h 1714"/>
                <a:gd name="T28" fmla="*/ 25 w 61"/>
                <a:gd name="T29" fmla="*/ 146 h 1714"/>
                <a:gd name="T30" fmla="*/ 37 w 61"/>
                <a:gd name="T31" fmla="*/ 121 h 1714"/>
                <a:gd name="T32" fmla="*/ 49 w 61"/>
                <a:gd name="T33" fmla="*/ 121 h 1714"/>
                <a:gd name="T34" fmla="*/ 49 w 61"/>
                <a:gd name="T35" fmla="*/ 1714 h 1714"/>
                <a:gd name="T36" fmla="*/ 37 w 61"/>
                <a:gd name="T37" fmla="*/ 1714 h 1714"/>
                <a:gd name="T38" fmla="*/ 37 w 61"/>
                <a:gd name="T39" fmla="*/ 121 h 1714"/>
                <a:gd name="T40" fmla="*/ 49 w 61"/>
                <a:gd name="T41" fmla="*/ 24 h 1714"/>
                <a:gd name="T42" fmla="*/ 61 w 61"/>
                <a:gd name="T43" fmla="*/ 24 h 1714"/>
                <a:gd name="T44" fmla="*/ 61 w 61"/>
                <a:gd name="T45" fmla="*/ 1714 h 1714"/>
                <a:gd name="T46" fmla="*/ 49 w 61"/>
                <a:gd name="T47" fmla="*/ 1714 h 1714"/>
                <a:gd name="T48" fmla="*/ 49 w 61"/>
                <a:gd name="T49" fmla="*/ 24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714">
                  <a:moveTo>
                    <a:pt x="0" y="207"/>
                  </a:moveTo>
                  <a:lnTo>
                    <a:pt x="12" y="207"/>
                  </a:lnTo>
                  <a:lnTo>
                    <a:pt x="12" y="1714"/>
                  </a:lnTo>
                  <a:lnTo>
                    <a:pt x="0" y="1714"/>
                  </a:lnTo>
                  <a:lnTo>
                    <a:pt x="0" y="207"/>
                  </a:lnTo>
                  <a:close/>
                  <a:moveTo>
                    <a:pt x="12" y="0"/>
                  </a:moveTo>
                  <a:lnTo>
                    <a:pt x="25" y="0"/>
                  </a:lnTo>
                  <a:lnTo>
                    <a:pt x="25" y="1714"/>
                  </a:lnTo>
                  <a:lnTo>
                    <a:pt x="12" y="1714"/>
                  </a:lnTo>
                  <a:lnTo>
                    <a:pt x="12" y="0"/>
                  </a:lnTo>
                  <a:close/>
                  <a:moveTo>
                    <a:pt x="25" y="146"/>
                  </a:moveTo>
                  <a:lnTo>
                    <a:pt x="37" y="146"/>
                  </a:lnTo>
                  <a:lnTo>
                    <a:pt x="37" y="1714"/>
                  </a:lnTo>
                  <a:lnTo>
                    <a:pt x="25" y="1714"/>
                  </a:lnTo>
                  <a:lnTo>
                    <a:pt x="25" y="146"/>
                  </a:lnTo>
                  <a:close/>
                  <a:moveTo>
                    <a:pt x="37" y="121"/>
                  </a:moveTo>
                  <a:lnTo>
                    <a:pt x="49" y="121"/>
                  </a:lnTo>
                  <a:lnTo>
                    <a:pt x="49" y="1714"/>
                  </a:lnTo>
                  <a:lnTo>
                    <a:pt x="37" y="1714"/>
                  </a:lnTo>
                  <a:lnTo>
                    <a:pt x="37" y="121"/>
                  </a:lnTo>
                  <a:close/>
                  <a:moveTo>
                    <a:pt x="49" y="24"/>
                  </a:moveTo>
                  <a:lnTo>
                    <a:pt x="61" y="24"/>
                  </a:lnTo>
                  <a:lnTo>
                    <a:pt x="61" y="1714"/>
                  </a:lnTo>
                  <a:lnTo>
                    <a:pt x="49" y="1714"/>
                  </a:lnTo>
                  <a:lnTo>
                    <a:pt x="49" y="24"/>
                  </a:ln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" name="Freeform 114"/>
            <p:cNvSpPr>
              <a:spLocks noEditPoints="1"/>
            </p:cNvSpPr>
            <p:nvPr/>
          </p:nvSpPr>
          <p:spPr bwMode="auto">
            <a:xfrm>
              <a:off x="4836123" y="3841885"/>
              <a:ext cx="103771" cy="2314605"/>
            </a:xfrm>
            <a:custGeom>
              <a:avLst/>
              <a:gdLst>
                <a:gd name="T0" fmla="*/ 0 w 61"/>
                <a:gd name="T1" fmla="*/ 304 h 1641"/>
                <a:gd name="T2" fmla="*/ 12 w 61"/>
                <a:gd name="T3" fmla="*/ 304 h 1641"/>
                <a:gd name="T4" fmla="*/ 12 w 61"/>
                <a:gd name="T5" fmla="*/ 1641 h 1641"/>
                <a:gd name="T6" fmla="*/ 0 w 61"/>
                <a:gd name="T7" fmla="*/ 1641 h 1641"/>
                <a:gd name="T8" fmla="*/ 0 w 61"/>
                <a:gd name="T9" fmla="*/ 304 h 1641"/>
                <a:gd name="T10" fmla="*/ 12 w 61"/>
                <a:gd name="T11" fmla="*/ 97 h 1641"/>
                <a:gd name="T12" fmla="*/ 24 w 61"/>
                <a:gd name="T13" fmla="*/ 97 h 1641"/>
                <a:gd name="T14" fmla="*/ 24 w 61"/>
                <a:gd name="T15" fmla="*/ 1641 h 1641"/>
                <a:gd name="T16" fmla="*/ 12 w 61"/>
                <a:gd name="T17" fmla="*/ 1641 h 1641"/>
                <a:gd name="T18" fmla="*/ 12 w 61"/>
                <a:gd name="T19" fmla="*/ 97 h 1641"/>
                <a:gd name="T20" fmla="*/ 24 w 61"/>
                <a:gd name="T21" fmla="*/ 0 h 1641"/>
                <a:gd name="T22" fmla="*/ 36 w 61"/>
                <a:gd name="T23" fmla="*/ 0 h 1641"/>
                <a:gd name="T24" fmla="*/ 36 w 61"/>
                <a:gd name="T25" fmla="*/ 1641 h 1641"/>
                <a:gd name="T26" fmla="*/ 24 w 61"/>
                <a:gd name="T27" fmla="*/ 1641 h 1641"/>
                <a:gd name="T28" fmla="*/ 24 w 61"/>
                <a:gd name="T29" fmla="*/ 0 h 1641"/>
                <a:gd name="T30" fmla="*/ 36 w 61"/>
                <a:gd name="T31" fmla="*/ 121 h 1641"/>
                <a:gd name="T32" fmla="*/ 49 w 61"/>
                <a:gd name="T33" fmla="*/ 121 h 1641"/>
                <a:gd name="T34" fmla="*/ 49 w 61"/>
                <a:gd name="T35" fmla="*/ 1641 h 1641"/>
                <a:gd name="T36" fmla="*/ 36 w 61"/>
                <a:gd name="T37" fmla="*/ 1641 h 1641"/>
                <a:gd name="T38" fmla="*/ 36 w 61"/>
                <a:gd name="T39" fmla="*/ 121 h 1641"/>
                <a:gd name="T40" fmla="*/ 49 w 61"/>
                <a:gd name="T41" fmla="*/ 97 h 1641"/>
                <a:gd name="T42" fmla="*/ 61 w 61"/>
                <a:gd name="T43" fmla="*/ 97 h 1641"/>
                <a:gd name="T44" fmla="*/ 61 w 61"/>
                <a:gd name="T45" fmla="*/ 1641 h 1641"/>
                <a:gd name="T46" fmla="*/ 49 w 61"/>
                <a:gd name="T47" fmla="*/ 1641 h 1641"/>
                <a:gd name="T48" fmla="*/ 49 w 61"/>
                <a:gd name="T49" fmla="*/ 97 h 1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641">
                  <a:moveTo>
                    <a:pt x="0" y="304"/>
                  </a:moveTo>
                  <a:lnTo>
                    <a:pt x="12" y="304"/>
                  </a:lnTo>
                  <a:lnTo>
                    <a:pt x="12" y="1641"/>
                  </a:lnTo>
                  <a:lnTo>
                    <a:pt x="0" y="1641"/>
                  </a:lnTo>
                  <a:lnTo>
                    <a:pt x="0" y="304"/>
                  </a:lnTo>
                  <a:close/>
                  <a:moveTo>
                    <a:pt x="12" y="97"/>
                  </a:moveTo>
                  <a:lnTo>
                    <a:pt x="24" y="97"/>
                  </a:lnTo>
                  <a:lnTo>
                    <a:pt x="24" y="1641"/>
                  </a:lnTo>
                  <a:lnTo>
                    <a:pt x="12" y="1641"/>
                  </a:lnTo>
                  <a:lnTo>
                    <a:pt x="12" y="97"/>
                  </a:lnTo>
                  <a:close/>
                  <a:moveTo>
                    <a:pt x="24" y="0"/>
                  </a:moveTo>
                  <a:lnTo>
                    <a:pt x="36" y="0"/>
                  </a:lnTo>
                  <a:lnTo>
                    <a:pt x="36" y="1641"/>
                  </a:lnTo>
                  <a:lnTo>
                    <a:pt x="24" y="1641"/>
                  </a:lnTo>
                  <a:lnTo>
                    <a:pt x="24" y="0"/>
                  </a:lnTo>
                  <a:close/>
                  <a:moveTo>
                    <a:pt x="36" y="121"/>
                  </a:moveTo>
                  <a:lnTo>
                    <a:pt x="49" y="121"/>
                  </a:lnTo>
                  <a:lnTo>
                    <a:pt x="49" y="1641"/>
                  </a:lnTo>
                  <a:lnTo>
                    <a:pt x="36" y="1641"/>
                  </a:lnTo>
                  <a:lnTo>
                    <a:pt x="36" y="121"/>
                  </a:lnTo>
                  <a:close/>
                  <a:moveTo>
                    <a:pt x="49" y="97"/>
                  </a:moveTo>
                  <a:lnTo>
                    <a:pt x="61" y="97"/>
                  </a:lnTo>
                  <a:lnTo>
                    <a:pt x="61" y="1641"/>
                  </a:lnTo>
                  <a:lnTo>
                    <a:pt x="49" y="1641"/>
                  </a:lnTo>
                  <a:lnTo>
                    <a:pt x="49" y="97"/>
                  </a:ln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" name="Freeform 115"/>
            <p:cNvSpPr>
              <a:spLocks noEditPoints="1"/>
            </p:cNvSpPr>
            <p:nvPr/>
          </p:nvSpPr>
          <p:spPr bwMode="auto">
            <a:xfrm>
              <a:off x="4939892" y="3772770"/>
              <a:ext cx="103771" cy="2383718"/>
            </a:xfrm>
            <a:custGeom>
              <a:avLst/>
              <a:gdLst>
                <a:gd name="T0" fmla="*/ 0 w 61"/>
                <a:gd name="T1" fmla="*/ 0 h 1690"/>
                <a:gd name="T2" fmla="*/ 12 w 61"/>
                <a:gd name="T3" fmla="*/ 0 h 1690"/>
                <a:gd name="T4" fmla="*/ 12 w 61"/>
                <a:gd name="T5" fmla="*/ 1690 h 1690"/>
                <a:gd name="T6" fmla="*/ 0 w 61"/>
                <a:gd name="T7" fmla="*/ 1690 h 1690"/>
                <a:gd name="T8" fmla="*/ 0 w 61"/>
                <a:gd name="T9" fmla="*/ 0 h 1690"/>
                <a:gd name="T10" fmla="*/ 12 w 61"/>
                <a:gd name="T11" fmla="*/ 183 h 1690"/>
                <a:gd name="T12" fmla="*/ 24 w 61"/>
                <a:gd name="T13" fmla="*/ 183 h 1690"/>
                <a:gd name="T14" fmla="*/ 24 w 61"/>
                <a:gd name="T15" fmla="*/ 1690 h 1690"/>
                <a:gd name="T16" fmla="*/ 12 w 61"/>
                <a:gd name="T17" fmla="*/ 1690 h 1690"/>
                <a:gd name="T18" fmla="*/ 12 w 61"/>
                <a:gd name="T19" fmla="*/ 183 h 1690"/>
                <a:gd name="T20" fmla="*/ 24 w 61"/>
                <a:gd name="T21" fmla="*/ 97 h 1690"/>
                <a:gd name="T22" fmla="*/ 36 w 61"/>
                <a:gd name="T23" fmla="*/ 97 h 1690"/>
                <a:gd name="T24" fmla="*/ 36 w 61"/>
                <a:gd name="T25" fmla="*/ 1690 h 1690"/>
                <a:gd name="T26" fmla="*/ 24 w 61"/>
                <a:gd name="T27" fmla="*/ 1690 h 1690"/>
                <a:gd name="T28" fmla="*/ 24 w 61"/>
                <a:gd name="T29" fmla="*/ 97 h 1690"/>
                <a:gd name="T30" fmla="*/ 36 w 61"/>
                <a:gd name="T31" fmla="*/ 85 h 1690"/>
                <a:gd name="T32" fmla="*/ 48 w 61"/>
                <a:gd name="T33" fmla="*/ 85 h 1690"/>
                <a:gd name="T34" fmla="*/ 48 w 61"/>
                <a:gd name="T35" fmla="*/ 1690 h 1690"/>
                <a:gd name="T36" fmla="*/ 36 w 61"/>
                <a:gd name="T37" fmla="*/ 1690 h 1690"/>
                <a:gd name="T38" fmla="*/ 36 w 61"/>
                <a:gd name="T39" fmla="*/ 85 h 1690"/>
                <a:gd name="T40" fmla="*/ 48 w 61"/>
                <a:gd name="T41" fmla="*/ 183 h 1690"/>
                <a:gd name="T42" fmla="*/ 61 w 61"/>
                <a:gd name="T43" fmla="*/ 183 h 1690"/>
                <a:gd name="T44" fmla="*/ 61 w 61"/>
                <a:gd name="T45" fmla="*/ 1690 h 1690"/>
                <a:gd name="T46" fmla="*/ 48 w 61"/>
                <a:gd name="T47" fmla="*/ 1690 h 1690"/>
                <a:gd name="T48" fmla="*/ 48 w 61"/>
                <a:gd name="T49" fmla="*/ 183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690">
                  <a:moveTo>
                    <a:pt x="0" y="0"/>
                  </a:moveTo>
                  <a:lnTo>
                    <a:pt x="12" y="0"/>
                  </a:lnTo>
                  <a:lnTo>
                    <a:pt x="12" y="1690"/>
                  </a:lnTo>
                  <a:lnTo>
                    <a:pt x="0" y="1690"/>
                  </a:lnTo>
                  <a:lnTo>
                    <a:pt x="0" y="0"/>
                  </a:lnTo>
                  <a:close/>
                  <a:moveTo>
                    <a:pt x="12" y="183"/>
                  </a:moveTo>
                  <a:lnTo>
                    <a:pt x="24" y="183"/>
                  </a:lnTo>
                  <a:lnTo>
                    <a:pt x="24" y="1690"/>
                  </a:lnTo>
                  <a:lnTo>
                    <a:pt x="12" y="1690"/>
                  </a:lnTo>
                  <a:lnTo>
                    <a:pt x="12" y="183"/>
                  </a:lnTo>
                  <a:close/>
                  <a:moveTo>
                    <a:pt x="24" y="97"/>
                  </a:moveTo>
                  <a:lnTo>
                    <a:pt x="36" y="97"/>
                  </a:lnTo>
                  <a:lnTo>
                    <a:pt x="36" y="1690"/>
                  </a:lnTo>
                  <a:lnTo>
                    <a:pt x="24" y="1690"/>
                  </a:lnTo>
                  <a:lnTo>
                    <a:pt x="24" y="97"/>
                  </a:lnTo>
                  <a:close/>
                  <a:moveTo>
                    <a:pt x="36" y="85"/>
                  </a:moveTo>
                  <a:lnTo>
                    <a:pt x="48" y="85"/>
                  </a:lnTo>
                  <a:lnTo>
                    <a:pt x="48" y="1690"/>
                  </a:lnTo>
                  <a:lnTo>
                    <a:pt x="36" y="1690"/>
                  </a:lnTo>
                  <a:lnTo>
                    <a:pt x="36" y="85"/>
                  </a:lnTo>
                  <a:close/>
                  <a:moveTo>
                    <a:pt x="48" y="183"/>
                  </a:moveTo>
                  <a:lnTo>
                    <a:pt x="61" y="183"/>
                  </a:lnTo>
                  <a:lnTo>
                    <a:pt x="61" y="1690"/>
                  </a:lnTo>
                  <a:lnTo>
                    <a:pt x="48" y="1690"/>
                  </a:lnTo>
                  <a:lnTo>
                    <a:pt x="48" y="183"/>
                  </a:ln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" name="Freeform 116"/>
            <p:cNvSpPr>
              <a:spLocks noEditPoints="1"/>
            </p:cNvSpPr>
            <p:nvPr/>
          </p:nvSpPr>
          <p:spPr bwMode="auto">
            <a:xfrm>
              <a:off x="5043663" y="3875736"/>
              <a:ext cx="144598" cy="2280753"/>
            </a:xfrm>
            <a:custGeom>
              <a:avLst/>
              <a:gdLst>
                <a:gd name="T0" fmla="*/ 0 w 85"/>
                <a:gd name="T1" fmla="*/ 73 h 1617"/>
                <a:gd name="T2" fmla="*/ 12 w 85"/>
                <a:gd name="T3" fmla="*/ 73 h 1617"/>
                <a:gd name="T4" fmla="*/ 12 w 85"/>
                <a:gd name="T5" fmla="*/ 1617 h 1617"/>
                <a:gd name="T6" fmla="*/ 0 w 85"/>
                <a:gd name="T7" fmla="*/ 1617 h 1617"/>
                <a:gd name="T8" fmla="*/ 0 w 85"/>
                <a:gd name="T9" fmla="*/ 73 h 1617"/>
                <a:gd name="T10" fmla="*/ 12 w 85"/>
                <a:gd name="T11" fmla="*/ 0 h 1617"/>
                <a:gd name="T12" fmla="*/ 48 w 85"/>
                <a:gd name="T13" fmla="*/ 0 h 1617"/>
                <a:gd name="T14" fmla="*/ 48 w 85"/>
                <a:gd name="T15" fmla="*/ 1617 h 1617"/>
                <a:gd name="T16" fmla="*/ 12 w 85"/>
                <a:gd name="T17" fmla="*/ 1617 h 1617"/>
                <a:gd name="T18" fmla="*/ 12 w 85"/>
                <a:gd name="T19" fmla="*/ 0 h 1617"/>
                <a:gd name="T20" fmla="*/ 48 w 85"/>
                <a:gd name="T21" fmla="*/ 37 h 1617"/>
                <a:gd name="T22" fmla="*/ 60 w 85"/>
                <a:gd name="T23" fmla="*/ 37 h 1617"/>
                <a:gd name="T24" fmla="*/ 60 w 85"/>
                <a:gd name="T25" fmla="*/ 1617 h 1617"/>
                <a:gd name="T26" fmla="*/ 48 w 85"/>
                <a:gd name="T27" fmla="*/ 1617 h 1617"/>
                <a:gd name="T28" fmla="*/ 48 w 85"/>
                <a:gd name="T29" fmla="*/ 37 h 1617"/>
                <a:gd name="T30" fmla="*/ 60 w 85"/>
                <a:gd name="T31" fmla="*/ 0 h 1617"/>
                <a:gd name="T32" fmla="*/ 73 w 85"/>
                <a:gd name="T33" fmla="*/ 0 h 1617"/>
                <a:gd name="T34" fmla="*/ 73 w 85"/>
                <a:gd name="T35" fmla="*/ 1617 h 1617"/>
                <a:gd name="T36" fmla="*/ 60 w 85"/>
                <a:gd name="T37" fmla="*/ 1617 h 1617"/>
                <a:gd name="T38" fmla="*/ 60 w 85"/>
                <a:gd name="T39" fmla="*/ 0 h 1617"/>
                <a:gd name="T40" fmla="*/ 73 w 85"/>
                <a:gd name="T41" fmla="*/ 183 h 1617"/>
                <a:gd name="T42" fmla="*/ 85 w 85"/>
                <a:gd name="T43" fmla="*/ 183 h 1617"/>
                <a:gd name="T44" fmla="*/ 85 w 85"/>
                <a:gd name="T45" fmla="*/ 1617 h 1617"/>
                <a:gd name="T46" fmla="*/ 73 w 85"/>
                <a:gd name="T47" fmla="*/ 1617 h 1617"/>
                <a:gd name="T48" fmla="*/ 73 w 85"/>
                <a:gd name="T49" fmla="*/ 183 h 1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5" h="1617">
                  <a:moveTo>
                    <a:pt x="0" y="73"/>
                  </a:moveTo>
                  <a:lnTo>
                    <a:pt x="12" y="73"/>
                  </a:lnTo>
                  <a:lnTo>
                    <a:pt x="12" y="1617"/>
                  </a:lnTo>
                  <a:lnTo>
                    <a:pt x="0" y="1617"/>
                  </a:lnTo>
                  <a:lnTo>
                    <a:pt x="0" y="73"/>
                  </a:lnTo>
                  <a:close/>
                  <a:moveTo>
                    <a:pt x="12" y="0"/>
                  </a:moveTo>
                  <a:lnTo>
                    <a:pt x="48" y="0"/>
                  </a:lnTo>
                  <a:lnTo>
                    <a:pt x="48" y="1617"/>
                  </a:lnTo>
                  <a:lnTo>
                    <a:pt x="12" y="1617"/>
                  </a:lnTo>
                  <a:lnTo>
                    <a:pt x="12" y="0"/>
                  </a:lnTo>
                  <a:close/>
                  <a:moveTo>
                    <a:pt x="48" y="37"/>
                  </a:moveTo>
                  <a:lnTo>
                    <a:pt x="60" y="37"/>
                  </a:lnTo>
                  <a:lnTo>
                    <a:pt x="60" y="1617"/>
                  </a:lnTo>
                  <a:lnTo>
                    <a:pt x="48" y="1617"/>
                  </a:lnTo>
                  <a:lnTo>
                    <a:pt x="48" y="37"/>
                  </a:lnTo>
                  <a:close/>
                  <a:moveTo>
                    <a:pt x="60" y="0"/>
                  </a:moveTo>
                  <a:lnTo>
                    <a:pt x="73" y="0"/>
                  </a:lnTo>
                  <a:lnTo>
                    <a:pt x="73" y="1617"/>
                  </a:lnTo>
                  <a:lnTo>
                    <a:pt x="60" y="1617"/>
                  </a:lnTo>
                  <a:lnTo>
                    <a:pt x="60" y="0"/>
                  </a:lnTo>
                  <a:close/>
                  <a:moveTo>
                    <a:pt x="73" y="183"/>
                  </a:moveTo>
                  <a:lnTo>
                    <a:pt x="85" y="183"/>
                  </a:lnTo>
                  <a:lnTo>
                    <a:pt x="85" y="1617"/>
                  </a:lnTo>
                  <a:lnTo>
                    <a:pt x="73" y="1617"/>
                  </a:lnTo>
                  <a:lnTo>
                    <a:pt x="73" y="183"/>
                  </a:ln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" name="Freeform 117"/>
            <p:cNvSpPr>
              <a:spLocks noEditPoints="1"/>
            </p:cNvSpPr>
            <p:nvPr/>
          </p:nvSpPr>
          <p:spPr bwMode="auto">
            <a:xfrm>
              <a:off x="5188260" y="3635953"/>
              <a:ext cx="102069" cy="2520536"/>
            </a:xfrm>
            <a:custGeom>
              <a:avLst/>
              <a:gdLst>
                <a:gd name="T0" fmla="*/ 0 w 60"/>
                <a:gd name="T1" fmla="*/ 24 h 1787"/>
                <a:gd name="T2" fmla="*/ 12 w 60"/>
                <a:gd name="T3" fmla="*/ 24 h 1787"/>
                <a:gd name="T4" fmla="*/ 12 w 60"/>
                <a:gd name="T5" fmla="*/ 1787 h 1787"/>
                <a:gd name="T6" fmla="*/ 0 w 60"/>
                <a:gd name="T7" fmla="*/ 1787 h 1787"/>
                <a:gd name="T8" fmla="*/ 0 w 60"/>
                <a:gd name="T9" fmla="*/ 24 h 1787"/>
                <a:gd name="T10" fmla="*/ 12 w 60"/>
                <a:gd name="T11" fmla="*/ 365 h 1787"/>
                <a:gd name="T12" fmla="*/ 24 w 60"/>
                <a:gd name="T13" fmla="*/ 365 h 1787"/>
                <a:gd name="T14" fmla="*/ 24 w 60"/>
                <a:gd name="T15" fmla="*/ 1787 h 1787"/>
                <a:gd name="T16" fmla="*/ 12 w 60"/>
                <a:gd name="T17" fmla="*/ 1787 h 1787"/>
                <a:gd name="T18" fmla="*/ 12 w 60"/>
                <a:gd name="T19" fmla="*/ 365 h 1787"/>
                <a:gd name="T20" fmla="*/ 24 w 60"/>
                <a:gd name="T21" fmla="*/ 207 h 1787"/>
                <a:gd name="T22" fmla="*/ 36 w 60"/>
                <a:gd name="T23" fmla="*/ 207 h 1787"/>
                <a:gd name="T24" fmla="*/ 36 w 60"/>
                <a:gd name="T25" fmla="*/ 1787 h 1787"/>
                <a:gd name="T26" fmla="*/ 24 w 60"/>
                <a:gd name="T27" fmla="*/ 1787 h 1787"/>
                <a:gd name="T28" fmla="*/ 24 w 60"/>
                <a:gd name="T29" fmla="*/ 207 h 1787"/>
                <a:gd name="T30" fmla="*/ 36 w 60"/>
                <a:gd name="T31" fmla="*/ 0 h 1787"/>
                <a:gd name="T32" fmla="*/ 48 w 60"/>
                <a:gd name="T33" fmla="*/ 0 h 1787"/>
                <a:gd name="T34" fmla="*/ 48 w 60"/>
                <a:gd name="T35" fmla="*/ 1787 h 1787"/>
                <a:gd name="T36" fmla="*/ 36 w 60"/>
                <a:gd name="T37" fmla="*/ 1787 h 1787"/>
                <a:gd name="T38" fmla="*/ 36 w 60"/>
                <a:gd name="T39" fmla="*/ 0 h 1787"/>
                <a:gd name="T40" fmla="*/ 48 w 60"/>
                <a:gd name="T41" fmla="*/ 304 h 1787"/>
                <a:gd name="T42" fmla="*/ 60 w 60"/>
                <a:gd name="T43" fmla="*/ 304 h 1787"/>
                <a:gd name="T44" fmla="*/ 60 w 60"/>
                <a:gd name="T45" fmla="*/ 1787 h 1787"/>
                <a:gd name="T46" fmla="*/ 48 w 60"/>
                <a:gd name="T47" fmla="*/ 1787 h 1787"/>
                <a:gd name="T48" fmla="*/ 48 w 60"/>
                <a:gd name="T49" fmla="*/ 304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1787">
                  <a:moveTo>
                    <a:pt x="0" y="24"/>
                  </a:moveTo>
                  <a:lnTo>
                    <a:pt x="12" y="24"/>
                  </a:lnTo>
                  <a:lnTo>
                    <a:pt x="12" y="1787"/>
                  </a:lnTo>
                  <a:lnTo>
                    <a:pt x="0" y="1787"/>
                  </a:lnTo>
                  <a:lnTo>
                    <a:pt x="0" y="24"/>
                  </a:lnTo>
                  <a:close/>
                  <a:moveTo>
                    <a:pt x="12" y="365"/>
                  </a:moveTo>
                  <a:lnTo>
                    <a:pt x="24" y="365"/>
                  </a:lnTo>
                  <a:lnTo>
                    <a:pt x="24" y="1787"/>
                  </a:lnTo>
                  <a:lnTo>
                    <a:pt x="12" y="1787"/>
                  </a:lnTo>
                  <a:lnTo>
                    <a:pt x="12" y="365"/>
                  </a:lnTo>
                  <a:close/>
                  <a:moveTo>
                    <a:pt x="24" y="207"/>
                  </a:moveTo>
                  <a:lnTo>
                    <a:pt x="36" y="207"/>
                  </a:lnTo>
                  <a:lnTo>
                    <a:pt x="36" y="1787"/>
                  </a:lnTo>
                  <a:lnTo>
                    <a:pt x="24" y="1787"/>
                  </a:lnTo>
                  <a:lnTo>
                    <a:pt x="24" y="207"/>
                  </a:lnTo>
                  <a:close/>
                  <a:moveTo>
                    <a:pt x="36" y="0"/>
                  </a:moveTo>
                  <a:lnTo>
                    <a:pt x="48" y="0"/>
                  </a:lnTo>
                  <a:lnTo>
                    <a:pt x="48" y="1787"/>
                  </a:lnTo>
                  <a:lnTo>
                    <a:pt x="36" y="1787"/>
                  </a:lnTo>
                  <a:lnTo>
                    <a:pt x="36" y="0"/>
                  </a:lnTo>
                  <a:close/>
                  <a:moveTo>
                    <a:pt x="48" y="304"/>
                  </a:moveTo>
                  <a:lnTo>
                    <a:pt x="60" y="304"/>
                  </a:lnTo>
                  <a:lnTo>
                    <a:pt x="60" y="1787"/>
                  </a:lnTo>
                  <a:lnTo>
                    <a:pt x="48" y="1787"/>
                  </a:lnTo>
                  <a:lnTo>
                    <a:pt x="48" y="304"/>
                  </a:ln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" name="Freeform 118"/>
            <p:cNvSpPr>
              <a:spLocks noEditPoints="1"/>
            </p:cNvSpPr>
            <p:nvPr/>
          </p:nvSpPr>
          <p:spPr bwMode="auto">
            <a:xfrm>
              <a:off x="5290329" y="3909588"/>
              <a:ext cx="124185" cy="2246902"/>
            </a:xfrm>
            <a:custGeom>
              <a:avLst/>
              <a:gdLst>
                <a:gd name="T0" fmla="*/ 0 w 73"/>
                <a:gd name="T1" fmla="*/ 183 h 1593"/>
                <a:gd name="T2" fmla="*/ 13 w 73"/>
                <a:gd name="T3" fmla="*/ 183 h 1593"/>
                <a:gd name="T4" fmla="*/ 13 w 73"/>
                <a:gd name="T5" fmla="*/ 1593 h 1593"/>
                <a:gd name="T6" fmla="*/ 0 w 73"/>
                <a:gd name="T7" fmla="*/ 1593 h 1593"/>
                <a:gd name="T8" fmla="*/ 0 w 73"/>
                <a:gd name="T9" fmla="*/ 183 h 1593"/>
                <a:gd name="T10" fmla="*/ 13 w 73"/>
                <a:gd name="T11" fmla="*/ 159 h 1593"/>
                <a:gd name="T12" fmla="*/ 25 w 73"/>
                <a:gd name="T13" fmla="*/ 159 h 1593"/>
                <a:gd name="T14" fmla="*/ 25 w 73"/>
                <a:gd name="T15" fmla="*/ 1593 h 1593"/>
                <a:gd name="T16" fmla="*/ 13 w 73"/>
                <a:gd name="T17" fmla="*/ 1593 h 1593"/>
                <a:gd name="T18" fmla="*/ 13 w 73"/>
                <a:gd name="T19" fmla="*/ 159 h 1593"/>
                <a:gd name="T20" fmla="*/ 25 w 73"/>
                <a:gd name="T21" fmla="*/ 61 h 1593"/>
                <a:gd name="T22" fmla="*/ 37 w 73"/>
                <a:gd name="T23" fmla="*/ 61 h 1593"/>
                <a:gd name="T24" fmla="*/ 37 w 73"/>
                <a:gd name="T25" fmla="*/ 1593 h 1593"/>
                <a:gd name="T26" fmla="*/ 25 w 73"/>
                <a:gd name="T27" fmla="*/ 1593 h 1593"/>
                <a:gd name="T28" fmla="*/ 25 w 73"/>
                <a:gd name="T29" fmla="*/ 61 h 1593"/>
                <a:gd name="T30" fmla="*/ 37 w 73"/>
                <a:gd name="T31" fmla="*/ 219 h 1593"/>
                <a:gd name="T32" fmla="*/ 49 w 73"/>
                <a:gd name="T33" fmla="*/ 219 h 1593"/>
                <a:gd name="T34" fmla="*/ 49 w 73"/>
                <a:gd name="T35" fmla="*/ 1593 h 1593"/>
                <a:gd name="T36" fmla="*/ 37 w 73"/>
                <a:gd name="T37" fmla="*/ 1593 h 1593"/>
                <a:gd name="T38" fmla="*/ 37 w 73"/>
                <a:gd name="T39" fmla="*/ 219 h 1593"/>
                <a:gd name="T40" fmla="*/ 49 w 73"/>
                <a:gd name="T41" fmla="*/ 98 h 1593"/>
                <a:gd name="T42" fmla="*/ 61 w 73"/>
                <a:gd name="T43" fmla="*/ 98 h 1593"/>
                <a:gd name="T44" fmla="*/ 61 w 73"/>
                <a:gd name="T45" fmla="*/ 1593 h 1593"/>
                <a:gd name="T46" fmla="*/ 49 w 73"/>
                <a:gd name="T47" fmla="*/ 1593 h 1593"/>
                <a:gd name="T48" fmla="*/ 49 w 73"/>
                <a:gd name="T49" fmla="*/ 98 h 1593"/>
                <a:gd name="T50" fmla="*/ 61 w 73"/>
                <a:gd name="T51" fmla="*/ 0 h 1593"/>
                <a:gd name="T52" fmla="*/ 73 w 73"/>
                <a:gd name="T53" fmla="*/ 0 h 1593"/>
                <a:gd name="T54" fmla="*/ 73 w 73"/>
                <a:gd name="T55" fmla="*/ 1593 h 1593"/>
                <a:gd name="T56" fmla="*/ 61 w 73"/>
                <a:gd name="T57" fmla="*/ 1593 h 1593"/>
                <a:gd name="T58" fmla="*/ 61 w 73"/>
                <a:gd name="T59" fmla="*/ 0 h 1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3" h="1593">
                  <a:moveTo>
                    <a:pt x="0" y="183"/>
                  </a:moveTo>
                  <a:lnTo>
                    <a:pt x="13" y="183"/>
                  </a:lnTo>
                  <a:lnTo>
                    <a:pt x="13" y="1593"/>
                  </a:lnTo>
                  <a:lnTo>
                    <a:pt x="0" y="1593"/>
                  </a:lnTo>
                  <a:lnTo>
                    <a:pt x="0" y="183"/>
                  </a:lnTo>
                  <a:close/>
                  <a:moveTo>
                    <a:pt x="13" y="159"/>
                  </a:moveTo>
                  <a:lnTo>
                    <a:pt x="25" y="159"/>
                  </a:lnTo>
                  <a:lnTo>
                    <a:pt x="25" y="1593"/>
                  </a:lnTo>
                  <a:lnTo>
                    <a:pt x="13" y="1593"/>
                  </a:lnTo>
                  <a:lnTo>
                    <a:pt x="13" y="159"/>
                  </a:lnTo>
                  <a:close/>
                  <a:moveTo>
                    <a:pt x="25" y="61"/>
                  </a:moveTo>
                  <a:lnTo>
                    <a:pt x="37" y="61"/>
                  </a:lnTo>
                  <a:lnTo>
                    <a:pt x="37" y="1593"/>
                  </a:lnTo>
                  <a:lnTo>
                    <a:pt x="25" y="1593"/>
                  </a:lnTo>
                  <a:lnTo>
                    <a:pt x="25" y="61"/>
                  </a:lnTo>
                  <a:close/>
                  <a:moveTo>
                    <a:pt x="37" y="219"/>
                  </a:moveTo>
                  <a:lnTo>
                    <a:pt x="49" y="219"/>
                  </a:lnTo>
                  <a:lnTo>
                    <a:pt x="49" y="1593"/>
                  </a:lnTo>
                  <a:lnTo>
                    <a:pt x="37" y="1593"/>
                  </a:lnTo>
                  <a:lnTo>
                    <a:pt x="37" y="219"/>
                  </a:lnTo>
                  <a:close/>
                  <a:moveTo>
                    <a:pt x="49" y="98"/>
                  </a:moveTo>
                  <a:lnTo>
                    <a:pt x="61" y="98"/>
                  </a:lnTo>
                  <a:lnTo>
                    <a:pt x="61" y="1593"/>
                  </a:lnTo>
                  <a:lnTo>
                    <a:pt x="49" y="1593"/>
                  </a:lnTo>
                  <a:lnTo>
                    <a:pt x="49" y="98"/>
                  </a:lnTo>
                  <a:close/>
                  <a:moveTo>
                    <a:pt x="61" y="0"/>
                  </a:moveTo>
                  <a:lnTo>
                    <a:pt x="73" y="0"/>
                  </a:lnTo>
                  <a:lnTo>
                    <a:pt x="73" y="1593"/>
                  </a:lnTo>
                  <a:lnTo>
                    <a:pt x="61" y="159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" name="Freeform 119"/>
            <p:cNvSpPr>
              <a:spLocks noEditPoints="1"/>
            </p:cNvSpPr>
            <p:nvPr/>
          </p:nvSpPr>
          <p:spPr bwMode="auto">
            <a:xfrm>
              <a:off x="5414514" y="3892662"/>
              <a:ext cx="103771" cy="2263828"/>
            </a:xfrm>
            <a:custGeom>
              <a:avLst/>
              <a:gdLst>
                <a:gd name="T0" fmla="*/ 0 w 61"/>
                <a:gd name="T1" fmla="*/ 73 h 1605"/>
                <a:gd name="T2" fmla="*/ 13 w 61"/>
                <a:gd name="T3" fmla="*/ 73 h 1605"/>
                <a:gd name="T4" fmla="*/ 13 w 61"/>
                <a:gd name="T5" fmla="*/ 1605 h 1605"/>
                <a:gd name="T6" fmla="*/ 0 w 61"/>
                <a:gd name="T7" fmla="*/ 1605 h 1605"/>
                <a:gd name="T8" fmla="*/ 0 w 61"/>
                <a:gd name="T9" fmla="*/ 73 h 1605"/>
                <a:gd name="T10" fmla="*/ 13 w 61"/>
                <a:gd name="T11" fmla="*/ 122 h 1605"/>
                <a:gd name="T12" fmla="*/ 25 w 61"/>
                <a:gd name="T13" fmla="*/ 122 h 1605"/>
                <a:gd name="T14" fmla="*/ 25 w 61"/>
                <a:gd name="T15" fmla="*/ 1605 h 1605"/>
                <a:gd name="T16" fmla="*/ 13 w 61"/>
                <a:gd name="T17" fmla="*/ 1605 h 1605"/>
                <a:gd name="T18" fmla="*/ 13 w 61"/>
                <a:gd name="T19" fmla="*/ 122 h 1605"/>
                <a:gd name="T20" fmla="*/ 25 w 61"/>
                <a:gd name="T21" fmla="*/ 61 h 1605"/>
                <a:gd name="T22" fmla="*/ 37 w 61"/>
                <a:gd name="T23" fmla="*/ 61 h 1605"/>
                <a:gd name="T24" fmla="*/ 37 w 61"/>
                <a:gd name="T25" fmla="*/ 1605 h 1605"/>
                <a:gd name="T26" fmla="*/ 25 w 61"/>
                <a:gd name="T27" fmla="*/ 1605 h 1605"/>
                <a:gd name="T28" fmla="*/ 25 w 61"/>
                <a:gd name="T29" fmla="*/ 61 h 1605"/>
                <a:gd name="T30" fmla="*/ 37 w 61"/>
                <a:gd name="T31" fmla="*/ 0 h 1605"/>
                <a:gd name="T32" fmla="*/ 49 w 61"/>
                <a:gd name="T33" fmla="*/ 0 h 1605"/>
                <a:gd name="T34" fmla="*/ 49 w 61"/>
                <a:gd name="T35" fmla="*/ 1605 h 1605"/>
                <a:gd name="T36" fmla="*/ 37 w 61"/>
                <a:gd name="T37" fmla="*/ 1605 h 1605"/>
                <a:gd name="T38" fmla="*/ 37 w 61"/>
                <a:gd name="T39" fmla="*/ 0 h 1605"/>
                <a:gd name="T40" fmla="*/ 49 w 61"/>
                <a:gd name="T41" fmla="*/ 85 h 1605"/>
                <a:gd name="T42" fmla="*/ 61 w 61"/>
                <a:gd name="T43" fmla="*/ 85 h 1605"/>
                <a:gd name="T44" fmla="*/ 61 w 61"/>
                <a:gd name="T45" fmla="*/ 1605 h 1605"/>
                <a:gd name="T46" fmla="*/ 49 w 61"/>
                <a:gd name="T47" fmla="*/ 1605 h 1605"/>
                <a:gd name="T48" fmla="*/ 49 w 61"/>
                <a:gd name="T49" fmla="*/ 85 h 1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605">
                  <a:moveTo>
                    <a:pt x="0" y="73"/>
                  </a:moveTo>
                  <a:lnTo>
                    <a:pt x="13" y="73"/>
                  </a:lnTo>
                  <a:lnTo>
                    <a:pt x="13" y="1605"/>
                  </a:lnTo>
                  <a:lnTo>
                    <a:pt x="0" y="1605"/>
                  </a:lnTo>
                  <a:lnTo>
                    <a:pt x="0" y="73"/>
                  </a:lnTo>
                  <a:close/>
                  <a:moveTo>
                    <a:pt x="13" y="122"/>
                  </a:moveTo>
                  <a:lnTo>
                    <a:pt x="25" y="122"/>
                  </a:lnTo>
                  <a:lnTo>
                    <a:pt x="25" y="1605"/>
                  </a:lnTo>
                  <a:lnTo>
                    <a:pt x="13" y="1605"/>
                  </a:lnTo>
                  <a:lnTo>
                    <a:pt x="13" y="122"/>
                  </a:lnTo>
                  <a:close/>
                  <a:moveTo>
                    <a:pt x="25" y="61"/>
                  </a:moveTo>
                  <a:lnTo>
                    <a:pt x="37" y="61"/>
                  </a:lnTo>
                  <a:lnTo>
                    <a:pt x="37" y="1605"/>
                  </a:lnTo>
                  <a:lnTo>
                    <a:pt x="25" y="1605"/>
                  </a:lnTo>
                  <a:lnTo>
                    <a:pt x="25" y="61"/>
                  </a:lnTo>
                  <a:close/>
                  <a:moveTo>
                    <a:pt x="37" y="0"/>
                  </a:moveTo>
                  <a:lnTo>
                    <a:pt x="49" y="0"/>
                  </a:lnTo>
                  <a:lnTo>
                    <a:pt x="49" y="1605"/>
                  </a:lnTo>
                  <a:lnTo>
                    <a:pt x="37" y="1605"/>
                  </a:lnTo>
                  <a:lnTo>
                    <a:pt x="37" y="0"/>
                  </a:lnTo>
                  <a:close/>
                  <a:moveTo>
                    <a:pt x="49" y="85"/>
                  </a:moveTo>
                  <a:lnTo>
                    <a:pt x="61" y="85"/>
                  </a:lnTo>
                  <a:lnTo>
                    <a:pt x="61" y="1605"/>
                  </a:lnTo>
                  <a:lnTo>
                    <a:pt x="49" y="1605"/>
                  </a:lnTo>
                  <a:lnTo>
                    <a:pt x="49" y="85"/>
                  </a:ln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" name="Freeform 120"/>
            <p:cNvSpPr>
              <a:spLocks noEditPoints="1"/>
            </p:cNvSpPr>
            <p:nvPr/>
          </p:nvSpPr>
          <p:spPr bwMode="auto">
            <a:xfrm>
              <a:off x="5518284" y="3721993"/>
              <a:ext cx="103771" cy="2434496"/>
            </a:xfrm>
            <a:custGeom>
              <a:avLst/>
              <a:gdLst>
                <a:gd name="T0" fmla="*/ 0 w 61"/>
                <a:gd name="T1" fmla="*/ 255 h 1726"/>
                <a:gd name="T2" fmla="*/ 12 w 61"/>
                <a:gd name="T3" fmla="*/ 255 h 1726"/>
                <a:gd name="T4" fmla="*/ 12 w 61"/>
                <a:gd name="T5" fmla="*/ 1726 h 1726"/>
                <a:gd name="T6" fmla="*/ 0 w 61"/>
                <a:gd name="T7" fmla="*/ 1726 h 1726"/>
                <a:gd name="T8" fmla="*/ 0 w 61"/>
                <a:gd name="T9" fmla="*/ 255 h 1726"/>
                <a:gd name="T10" fmla="*/ 12 w 61"/>
                <a:gd name="T11" fmla="*/ 219 h 1726"/>
                <a:gd name="T12" fmla="*/ 25 w 61"/>
                <a:gd name="T13" fmla="*/ 219 h 1726"/>
                <a:gd name="T14" fmla="*/ 25 w 61"/>
                <a:gd name="T15" fmla="*/ 1726 h 1726"/>
                <a:gd name="T16" fmla="*/ 12 w 61"/>
                <a:gd name="T17" fmla="*/ 1726 h 1726"/>
                <a:gd name="T18" fmla="*/ 12 w 61"/>
                <a:gd name="T19" fmla="*/ 219 h 1726"/>
                <a:gd name="T20" fmla="*/ 25 w 61"/>
                <a:gd name="T21" fmla="*/ 182 h 1726"/>
                <a:gd name="T22" fmla="*/ 37 w 61"/>
                <a:gd name="T23" fmla="*/ 182 h 1726"/>
                <a:gd name="T24" fmla="*/ 37 w 61"/>
                <a:gd name="T25" fmla="*/ 1726 h 1726"/>
                <a:gd name="T26" fmla="*/ 25 w 61"/>
                <a:gd name="T27" fmla="*/ 1726 h 1726"/>
                <a:gd name="T28" fmla="*/ 25 w 61"/>
                <a:gd name="T29" fmla="*/ 182 h 1726"/>
                <a:gd name="T30" fmla="*/ 37 w 61"/>
                <a:gd name="T31" fmla="*/ 0 h 1726"/>
                <a:gd name="T32" fmla="*/ 49 w 61"/>
                <a:gd name="T33" fmla="*/ 0 h 1726"/>
                <a:gd name="T34" fmla="*/ 49 w 61"/>
                <a:gd name="T35" fmla="*/ 1726 h 1726"/>
                <a:gd name="T36" fmla="*/ 37 w 61"/>
                <a:gd name="T37" fmla="*/ 1726 h 1726"/>
                <a:gd name="T38" fmla="*/ 37 w 61"/>
                <a:gd name="T39" fmla="*/ 0 h 1726"/>
                <a:gd name="T40" fmla="*/ 49 w 61"/>
                <a:gd name="T41" fmla="*/ 231 h 1726"/>
                <a:gd name="T42" fmla="*/ 61 w 61"/>
                <a:gd name="T43" fmla="*/ 231 h 1726"/>
                <a:gd name="T44" fmla="*/ 61 w 61"/>
                <a:gd name="T45" fmla="*/ 1726 h 1726"/>
                <a:gd name="T46" fmla="*/ 49 w 61"/>
                <a:gd name="T47" fmla="*/ 1726 h 1726"/>
                <a:gd name="T48" fmla="*/ 49 w 61"/>
                <a:gd name="T49" fmla="*/ 231 h 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726">
                  <a:moveTo>
                    <a:pt x="0" y="255"/>
                  </a:moveTo>
                  <a:lnTo>
                    <a:pt x="12" y="255"/>
                  </a:lnTo>
                  <a:lnTo>
                    <a:pt x="12" y="1726"/>
                  </a:lnTo>
                  <a:lnTo>
                    <a:pt x="0" y="1726"/>
                  </a:lnTo>
                  <a:lnTo>
                    <a:pt x="0" y="255"/>
                  </a:lnTo>
                  <a:close/>
                  <a:moveTo>
                    <a:pt x="12" y="219"/>
                  </a:moveTo>
                  <a:lnTo>
                    <a:pt x="25" y="219"/>
                  </a:lnTo>
                  <a:lnTo>
                    <a:pt x="25" y="1726"/>
                  </a:lnTo>
                  <a:lnTo>
                    <a:pt x="12" y="1726"/>
                  </a:lnTo>
                  <a:lnTo>
                    <a:pt x="12" y="219"/>
                  </a:lnTo>
                  <a:close/>
                  <a:moveTo>
                    <a:pt x="25" y="182"/>
                  </a:moveTo>
                  <a:lnTo>
                    <a:pt x="37" y="182"/>
                  </a:lnTo>
                  <a:lnTo>
                    <a:pt x="37" y="1726"/>
                  </a:lnTo>
                  <a:lnTo>
                    <a:pt x="25" y="1726"/>
                  </a:lnTo>
                  <a:lnTo>
                    <a:pt x="25" y="182"/>
                  </a:lnTo>
                  <a:close/>
                  <a:moveTo>
                    <a:pt x="37" y="0"/>
                  </a:moveTo>
                  <a:lnTo>
                    <a:pt x="49" y="0"/>
                  </a:lnTo>
                  <a:lnTo>
                    <a:pt x="49" y="1726"/>
                  </a:lnTo>
                  <a:lnTo>
                    <a:pt x="37" y="1726"/>
                  </a:lnTo>
                  <a:lnTo>
                    <a:pt x="37" y="0"/>
                  </a:lnTo>
                  <a:close/>
                  <a:moveTo>
                    <a:pt x="49" y="231"/>
                  </a:moveTo>
                  <a:lnTo>
                    <a:pt x="61" y="231"/>
                  </a:lnTo>
                  <a:lnTo>
                    <a:pt x="61" y="1726"/>
                  </a:lnTo>
                  <a:lnTo>
                    <a:pt x="49" y="1726"/>
                  </a:lnTo>
                  <a:lnTo>
                    <a:pt x="49" y="231"/>
                  </a:ln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" name="Freeform 121"/>
            <p:cNvSpPr>
              <a:spLocks noEditPoints="1"/>
            </p:cNvSpPr>
            <p:nvPr/>
          </p:nvSpPr>
          <p:spPr bwMode="auto">
            <a:xfrm>
              <a:off x="5622054" y="3738918"/>
              <a:ext cx="103771" cy="2417570"/>
            </a:xfrm>
            <a:custGeom>
              <a:avLst/>
              <a:gdLst>
                <a:gd name="T0" fmla="*/ 0 w 61"/>
                <a:gd name="T1" fmla="*/ 121 h 1714"/>
                <a:gd name="T2" fmla="*/ 12 w 61"/>
                <a:gd name="T3" fmla="*/ 121 h 1714"/>
                <a:gd name="T4" fmla="*/ 12 w 61"/>
                <a:gd name="T5" fmla="*/ 1714 h 1714"/>
                <a:gd name="T6" fmla="*/ 0 w 61"/>
                <a:gd name="T7" fmla="*/ 1714 h 1714"/>
                <a:gd name="T8" fmla="*/ 0 w 61"/>
                <a:gd name="T9" fmla="*/ 121 h 1714"/>
                <a:gd name="T10" fmla="*/ 12 w 61"/>
                <a:gd name="T11" fmla="*/ 0 h 1714"/>
                <a:gd name="T12" fmla="*/ 24 w 61"/>
                <a:gd name="T13" fmla="*/ 0 h 1714"/>
                <a:gd name="T14" fmla="*/ 24 w 61"/>
                <a:gd name="T15" fmla="*/ 1714 h 1714"/>
                <a:gd name="T16" fmla="*/ 12 w 61"/>
                <a:gd name="T17" fmla="*/ 1714 h 1714"/>
                <a:gd name="T18" fmla="*/ 12 w 61"/>
                <a:gd name="T19" fmla="*/ 0 h 1714"/>
                <a:gd name="T20" fmla="*/ 24 w 61"/>
                <a:gd name="T21" fmla="*/ 401 h 1714"/>
                <a:gd name="T22" fmla="*/ 36 w 61"/>
                <a:gd name="T23" fmla="*/ 401 h 1714"/>
                <a:gd name="T24" fmla="*/ 36 w 61"/>
                <a:gd name="T25" fmla="*/ 1714 h 1714"/>
                <a:gd name="T26" fmla="*/ 24 w 61"/>
                <a:gd name="T27" fmla="*/ 1714 h 1714"/>
                <a:gd name="T28" fmla="*/ 24 w 61"/>
                <a:gd name="T29" fmla="*/ 401 h 1714"/>
                <a:gd name="T30" fmla="*/ 36 w 61"/>
                <a:gd name="T31" fmla="*/ 134 h 1714"/>
                <a:gd name="T32" fmla="*/ 49 w 61"/>
                <a:gd name="T33" fmla="*/ 134 h 1714"/>
                <a:gd name="T34" fmla="*/ 49 w 61"/>
                <a:gd name="T35" fmla="*/ 1714 h 1714"/>
                <a:gd name="T36" fmla="*/ 36 w 61"/>
                <a:gd name="T37" fmla="*/ 1714 h 1714"/>
                <a:gd name="T38" fmla="*/ 36 w 61"/>
                <a:gd name="T39" fmla="*/ 134 h 1714"/>
                <a:gd name="T40" fmla="*/ 49 w 61"/>
                <a:gd name="T41" fmla="*/ 438 h 1714"/>
                <a:gd name="T42" fmla="*/ 61 w 61"/>
                <a:gd name="T43" fmla="*/ 438 h 1714"/>
                <a:gd name="T44" fmla="*/ 61 w 61"/>
                <a:gd name="T45" fmla="*/ 1714 h 1714"/>
                <a:gd name="T46" fmla="*/ 49 w 61"/>
                <a:gd name="T47" fmla="*/ 1714 h 1714"/>
                <a:gd name="T48" fmla="*/ 49 w 61"/>
                <a:gd name="T49" fmla="*/ 438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714">
                  <a:moveTo>
                    <a:pt x="0" y="121"/>
                  </a:moveTo>
                  <a:lnTo>
                    <a:pt x="12" y="121"/>
                  </a:lnTo>
                  <a:lnTo>
                    <a:pt x="12" y="1714"/>
                  </a:lnTo>
                  <a:lnTo>
                    <a:pt x="0" y="1714"/>
                  </a:lnTo>
                  <a:lnTo>
                    <a:pt x="0" y="121"/>
                  </a:lnTo>
                  <a:close/>
                  <a:moveTo>
                    <a:pt x="12" y="0"/>
                  </a:moveTo>
                  <a:lnTo>
                    <a:pt x="24" y="0"/>
                  </a:lnTo>
                  <a:lnTo>
                    <a:pt x="24" y="1714"/>
                  </a:lnTo>
                  <a:lnTo>
                    <a:pt x="12" y="1714"/>
                  </a:lnTo>
                  <a:lnTo>
                    <a:pt x="12" y="0"/>
                  </a:lnTo>
                  <a:close/>
                  <a:moveTo>
                    <a:pt x="24" y="401"/>
                  </a:moveTo>
                  <a:lnTo>
                    <a:pt x="36" y="401"/>
                  </a:lnTo>
                  <a:lnTo>
                    <a:pt x="36" y="1714"/>
                  </a:lnTo>
                  <a:lnTo>
                    <a:pt x="24" y="1714"/>
                  </a:lnTo>
                  <a:lnTo>
                    <a:pt x="24" y="401"/>
                  </a:lnTo>
                  <a:close/>
                  <a:moveTo>
                    <a:pt x="36" y="134"/>
                  </a:moveTo>
                  <a:lnTo>
                    <a:pt x="49" y="134"/>
                  </a:lnTo>
                  <a:lnTo>
                    <a:pt x="49" y="1714"/>
                  </a:lnTo>
                  <a:lnTo>
                    <a:pt x="36" y="1714"/>
                  </a:lnTo>
                  <a:lnTo>
                    <a:pt x="36" y="134"/>
                  </a:lnTo>
                  <a:close/>
                  <a:moveTo>
                    <a:pt x="49" y="438"/>
                  </a:moveTo>
                  <a:lnTo>
                    <a:pt x="61" y="438"/>
                  </a:lnTo>
                  <a:lnTo>
                    <a:pt x="61" y="1714"/>
                  </a:lnTo>
                  <a:lnTo>
                    <a:pt x="49" y="1714"/>
                  </a:lnTo>
                  <a:lnTo>
                    <a:pt x="49" y="438"/>
                  </a:ln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" name="Freeform 122"/>
            <p:cNvSpPr>
              <a:spLocks noEditPoints="1"/>
            </p:cNvSpPr>
            <p:nvPr/>
          </p:nvSpPr>
          <p:spPr bwMode="auto">
            <a:xfrm>
              <a:off x="5725824" y="3705067"/>
              <a:ext cx="103771" cy="2451422"/>
            </a:xfrm>
            <a:custGeom>
              <a:avLst/>
              <a:gdLst>
                <a:gd name="T0" fmla="*/ 0 w 61"/>
                <a:gd name="T1" fmla="*/ 218 h 1738"/>
                <a:gd name="T2" fmla="*/ 12 w 61"/>
                <a:gd name="T3" fmla="*/ 218 h 1738"/>
                <a:gd name="T4" fmla="*/ 12 w 61"/>
                <a:gd name="T5" fmla="*/ 1738 h 1738"/>
                <a:gd name="T6" fmla="*/ 0 w 61"/>
                <a:gd name="T7" fmla="*/ 1738 h 1738"/>
                <a:gd name="T8" fmla="*/ 0 w 61"/>
                <a:gd name="T9" fmla="*/ 218 h 1738"/>
                <a:gd name="T10" fmla="*/ 12 w 61"/>
                <a:gd name="T11" fmla="*/ 0 h 1738"/>
                <a:gd name="T12" fmla="*/ 24 w 61"/>
                <a:gd name="T13" fmla="*/ 0 h 1738"/>
                <a:gd name="T14" fmla="*/ 24 w 61"/>
                <a:gd name="T15" fmla="*/ 1738 h 1738"/>
                <a:gd name="T16" fmla="*/ 12 w 61"/>
                <a:gd name="T17" fmla="*/ 1738 h 1738"/>
                <a:gd name="T18" fmla="*/ 12 w 61"/>
                <a:gd name="T19" fmla="*/ 0 h 1738"/>
                <a:gd name="T20" fmla="*/ 24 w 61"/>
                <a:gd name="T21" fmla="*/ 158 h 1738"/>
                <a:gd name="T22" fmla="*/ 36 w 61"/>
                <a:gd name="T23" fmla="*/ 158 h 1738"/>
                <a:gd name="T24" fmla="*/ 36 w 61"/>
                <a:gd name="T25" fmla="*/ 1738 h 1738"/>
                <a:gd name="T26" fmla="*/ 24 w 61"/>
                <a:gd name="T27" fmla="*/ 1738 h 1738"/>
                <a:gd name="T28" fmla="*/ 24 w 61"/>
                <a:gd name="T29" fmla="*/ 158 h 1738"/>
                <a:gd name="T30" fmla="*/ 36 w 61"/>
                <a:gd name="T31" fmla="*/ 182 h 1738"/>
                <a:gd name="T32" fmla="*/ 48 w 61"/>
                <a:gd name="T33" fmla="*/ 182 h 1738"/>
                <a:gd name="T34" fmla="*/ 48 w 61"/>
                <a:gd name="T35" fmla="*/ 1738 h 1738"/>
                <a:gd name="T36" fmla="*/ 36 w 61"/>
                <a:gd name="T37" fmla="*/ 1738 h 1738"/>
                <a:gd name="T38" fmla="*/ 36 w 61"/>
                <a:gd name="T39" fmla="*/ 182 h 1738"/>
                <a:gd name="T40" fmla="*/ 48 w 61"/>
                <a:gd name="T41" fmla="*/ 145 h 1738"/>
                <a:gd name="T42" fmla="*/ 61 w 61"/>
                <a:gd name="T43" fmla="*/ 145 h 1738"/>
                <a:gd name="T44" fmla="*/ 61 w 61"/>
                <a:gd name="T45" fmla="*/ 1738 h 1738"/>
                <a:gd name="T46" fmla="*/ 48 w 61"/>
                <a:gd name="T47" fmla="*/ 1738 h 1738"/>
                <a:gd name="T48" fmla="*/ 48 w 61"/>
                <a:gd name="T49" fmla="*/ 145 h 1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738">
                  <a:moveTo>
                    <a:pt x="0" y="218"/>
                  </a:moveTo>
                  <a:lnTo>
                    <a:pt x="12" y="218"/>
                  </a:lnTo>
                  <a:lnTo>
                    <a:pt x="12" y="1738"/>
                  </a:lnTo>
                  <a:lnTo>
                    <a:pt x="0" y="1738"/>
                  </a:lnTo>
                  <a:lnTo>
                    <a:pt x="0" y="218"/>
                  </a:lnTo>
                  <a:close/>
                  <a:moveTo>
                    <a:pt x="12" y="0"/>
                  </a:moveTo>
                  <a:lnTo>
                    <a:pt x="24" y="0"/>
                  </a:lnTo>
                  <a:lnTo>
                    <a:pt x="24" y="1738"/>
                  </a:lnTo>
                  <a:lnTo>
                    <a:pt x="12" y="1738"/>
                  </a:lnTo>
                  <a:lnTo>
                    <a:pt x="12" y="0"/>
                  </a:lnTo>
                  <a:close/>
                  <a:moveTo>
                    <a:pt x="24" y="158"/>
                  </a:moveTo>
                  <a:lnTo>
                    <a:pt x="36" y="158"/>
                  </a:lnTo>
                  <a:lnTo>
                    <a:pt x="36" y="1738"/>
                  </a:lnTo>
                  <a:lnTo>
                    <a:pt x="24" y="1738"/>
                  </a:lnTo>
                  <a:lnTo>
                    <a:pt x="24" y="158"/>
                  </a:lnTo>
                  <a:close/>
                  <a:moveTo>
                    <a:pt x="36" y="182"/>
                  </a:moveTo>
                  <a:lnTo>
                    <a:pt x="48" y="182"/>
                  </a:lnTo>
                  <a:lnTo>
                    <a:pt x="48" y="1738"/>
                  </a:lnTo>
                  <a:lnTo>
                    <a:pt x="36" y="1738"/>
                  </a:lnTo>
                  <a:lnTo>
                    <a:pt x="36" y="182"/>
                  </a:lnTo>
                  <a:close/>
                  <a:moveTo>
                    <a:pt x="48" y="145"/>
                  </a:moveTo>
                  <a:lnTo>
                    <a:pt x="61" y="145"/>
                  </a:lnTo>
                  <a:lnTo>
                    <a:pt x="61" y="1738"/>
                  </a:lnTo>
                  <a:lnTo>
                    <a:pt x="48" y="1738"/>
                  </a:lnTo>
                  <a:lnTo>
                    <a:pt x="48" y="145"/>
                  </a:ln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" name="Freeform 123"/>
            <p:cNvSpPr>
              <a:spLocks noEditPoints="1"/>
            </p:cNvSpPr>
            <p:nvPr/>
          </p:nvSpPr>
          <p:spPr bwMode="auto">
            <a:xfrm>
              <a:off x="5829595" y="3738918"/>
              <a:ext cx="124185" cy="2417570"/>
            </a:xfrm>
            <a:custGeom>
              <a:avLst/>
              <a:gdLst>
                <a:gd name="T0" fmla="*/ 0 w 73"/>
                <a:gd name="T1" fmla="*/ 36 h 1714"/>
                <a:gd name="T2" fmla="*/ 12 w 73"/>
                <a:gd name="T3" fmla="*/ 36 h 1714"/>
                <a:gd name="T4" fmla="*/ 12 w 73"/>
                <a:gd name="T5" fmla="*/ 1714 h 1714"/>
                <a:gd name="T6" fmla="*/ 0 w 73"/>
                <a:gd name="T7" fmla="*/ 1714 h 1714"/>
                <a:gd name="T8" fmla="*/ 0 w 73"/>
                <a:gd name="T9" fmla="*/ 36 h 1714"/>
                <a:gd name="T10" fmla="*/ 12 w 73"/>
                <a:gd name="T11" fmla="*/ 194 h 1714"/>
                <a:gd name="T12" fmla="*/ 24 w 73"/>
                <a:gd name="T13" fmla="*/ 194 h 1714"/>
                <a:gd name="T14" fmla="*/ 24 w 73"/>
                <a:gd name="T15" fmla="*/ 1714 h 1714"/>
                <a:gd name="T16" fmla="*/ 12 w 73"/>
                <a:gd name="T17" fmla="*/ 1714 h 1714"/>
                <a:gd name="T18" fmla="*/ 12 w 73"/>
                <a:gd name="T19" fmla="*/ 194 h 1714"/>
                <a:gd name="T20" fmla="*/ 24 w 73"/>
                <a:gd name="T21" fmla="*/ 85 h 1714"/>
                <a:gd name="T22" fmla="*/ 36 w 73"/>
                <a:gd name="T23" fmla="*/ 85 h 1714"/>
                <a:gd name="T24" fmla="*/ 36 w 73"/>
                <a:gd name="T25" fmla="*/ 1714 h 1714"/>
                <a:gd name="T26" fmla="*/ 24 w 73"/>
                <a:gd name="T27" fmla="*/ 1714 h 1714"/>
                <a:gd name="T28" fmla="*/ 24 w 73"/>
                <a:gd name="T29" fmla="*/ 85 h 1714"/>
                <a:gd name="T30" fmla="*/ 36 w 73"/>
                <a:gd name="T31" fmla="*/ 170 h 1714"/>
                <a:gd name="T32" fmla="*/ 60 w 73"/>
                <a:gd name="T33" fmla="*/ 170 h 1714"/>
                <a:gd name="T34" fmla="*/ 60 w 73"/>
                <a:gd name="T35" fmla="*/ 1714 h 1714"/>
                <a:gd name="T36" fmla="*/ 36 w 73"/>
                <a:gd name="T37" fmla="*/ 1714 h 1714"/>
                <a:gd name="T38" fmla="*/ 36 w 73"/>
                <a:gd name="T39" fmla="*/ 170 h 1714"/>
                <a:gd name="T40" fmla="*/ 60 w 73"/>
                <a:gd name="T41" fmla="*/ 0 h 1714"/>
                <a:gd name="T42" fmla="*/ 73 w 73"/>
                <a:gd name="T43" fmla="*/ 0 h 1714"/>
                <a:gd name="T44" fmla="*/ 73 w 73"/>
                <a:gd name="T45" fmla="*/ 1714 h 1714"/>
                <a:gd name="T46" fmla="*/ 60 w 73"/>
                <a:gd name="T47" fmla="*/ 1714 h 1714"/>
                <a:gd name="T48" fmla="*/ 60 w 73"/>
                <a:gd name="T49" fmla="*/ 0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1714">
                  <a:moveTo>
                    <a:pt x="0" y="36"/>
                  </a:moveTo>
                  <a:lnTo>
                    <a:pt x="12" y="36"/>
                  </a:lnTo>
                  <a:lnTo>
                    <a:pt x="12" y="1714"/>
                  </a:lnTo>
                  <a:lnTo>
                    <a:pt x="0" y="1714"/>
                  </a:lnTo>
                  <a:lnTo>
                    <a:pt x="0" y="36"/>
                  </a:lnTo>
                  <a:close/>
                  <a:moveTo>
                    <a:pt x="12" y="194"/>
                  </a:moveTo>
                  <a:lnTo>
                    <a:pt x="24" y="194"/>
                  </a:lnTo>
                  <a:lnTo>
                    <a:pt x="24" y="1714"/>
                  </a:lnTo>
                  <a:lnTo>
                    <a:pt x="12" y="1714"/>
                  </a:lnTo>
                  <a:lnTo>
                    <a:pt x="12" y="194"/>
                  </a:lnTo>
                  <a:close/>
                  <a:moveTo>
                    <a:pt x="24" y="85"/>
                  </a:moveTo>
                  <a:lnTo>
                    <a:pt x="36" y="85"/>
                  </a:lnTo>
                  <a:lnTo>
                    <a:pt x="36" y="1714"/>
                  </a:lnTo>
                  <a:lnTo>
                    <a:pt x="24" y="1714"/>
                  </a:lnTo>
                  <a:lnTo>
                    <a:pt x="24" y="85"/>
                  </a:lnTo>
                  <a:close/>
                  <a:moveTo>
                    <a:pt x="36" y="170"/>
                  </a:moveTo>
                  <a:lnTo>
                    <a:pt x="60" y="170"/>
                  </a:lnTo>
                  <a:lnTo>
                    <a:pt x="60" y="1714"/>
                  </a:lnTo>
                  <a:lnTo>
                    <a:pt x="36" y="1714"/>
                  </a:lnTo>
                  <a:lnTo>
                    <a:pt x="36" y="170"/>
                  </a:lnTo>
                  <a:close/>
                  <a:moveTo>
                    <a:pt x="60" y="0"/>
                  </a:moveTo>
                  <a:lnTo>
                    <a:pt x="73" y="0"/>
                  </a:lnTo>
                  <a:lnTo>
                    <a:pt x="73" y="1714"/>
                  </a:lnTo>
                  <a:lnTo>
                    <a:pt x="60" y="17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" name="Freeform 124"/>
            <p:cNvSpPr>
              <a:spLocks noEditPoints="1"/>
            </p:cNvSpPr>
            <p:nvPr/>
          </p:nvSpPr>
          <p:spPr bwMode="auto">
            <a:xfrm>
              <a:off x="5953778" y="3892662"/>
              <a:ext cx="102069" cy="2263828"/>
            </a:xfrm>
            <a:custGeom>
              <a:avLst/>
              <a:gdLst>
                <a:gd name="T0" fmla="*/ 0 w 60"/>
                <a:gd name="T1" fmla="*/ 183 h 1605"/>
                <a:gd name="T2" fmla="*/ 12 w 60"/>
                <a:gd name="T3" fmla="*/ 183 h 1605"/>
                <a:gd name="T4" fmla="*/ 12 w 60"/>
                <a:gd name="T5" fmla="*/ 1605 h 1605"/>
                <a:gd name="T6" fmla="*/ 0 w 60"/>
                <a:gd name="T7" fmla="*/ 1605 h 1605"/>
                <a:gd name="T8" fmla="*/ 0 w 60"/>
                <a:gd name="T9" fmla="*/ 183 h 1605"/>
                <a:gd name="T10" fmla="*/ 12 w 60"/>
                <a:gd name="T11" fmla="*/ 0 h 1605"/>
                <a:gd name="T12" fmla="*/ 24 w 60"/>
                <a:gd name="T13" fmla="*/ 0 h 1605"/>
                <a:gd name="T14" fmla="*/ 24 w 60"/>
                <a:gd name="T15" fmla="*/ 1605 h 1605"/>
                <a:gd name="T16" fmla="*/ 12 w 60"/>
                <a:gd name="T17" fmla="*/ 1605 h 1605"/>
                <a:gd name="T18" fmla="*/ 12 w 60"/>
                <a:gd name="T19" fmla="*/ 0 h 1605"/>
                <a:gd name="T20" fmla="*/ 24 w 60"/>
                <a:gd name="T21" fmla="*/ 146 h 1605"/>
                <a:gd name="T22" fmla="*/ 36 w 60"/>
                <a:gd name="T23" fmla="*/ 146 h 1605"/>
                <a:gd name="T24" fmla="*/ 36 w 60"/>
                <a:gd name="T25" fmla="*/ 1605 h 1605"/>
                <a:gd name="T26" fmla="*/ 24 w 60"/>
                <a:gd name="T27" fmla="*/ 1605 h 1605"/>
                <a:gd name="T28" fmla="*/ 24 w 60"/>
                <a:gd name="T29" fmla="*/ 146 h 1605"/>
                <a:gd name="T30" fmla="*/ 36 w 60"/>
                <a:gd name="T31" fmla="*/ 158 h 1605"/>
                <a:gd name="T32" fmla="*/ 48 w 60"/>
                <a:gd name="T33" fmla="*/ 158 h 1605"/>
                <a:gd name="T34" fmla="*/ 48 w 60"/>
                <a:gd name="T35" fmla="*/ 1605 h 1605"/>
                <a:gd name="T36" fmla="*/ 36 w 60"/>
                <a:gd name="T37" fmla="*/ 1605 h 1605"/>
                <a:gd name="T38" fmla="*/ 36 w 60"/>
                <a:gd name="T39" fmla="*/ 158 h 1605"/>
                <a:gd name="T40" fmla="*/ 48 w 60"/>
                <a:gd name="T41" fmla="*/ 37 h 1605"/>
                <a:gd name="T42" fmla="*/ 60 w 60"/>
                <a:gd name="T43" fmla="*/ 37 h 1605"/>
                <a:gd name="T44" fmla="*/ 60 w 60"/>
                <a:gd name="T45" fmla="*/ 1605 h 1605"/>
                <a:gd name="T46" fmla="*/ 48 w 60"/>
                <a:gd name="T47" fmla="*/ 1605 h 1605"/>
                <a:gd name="T48" fmla="*/ 48 w 60"/>
                <a:gd name="T49" fmla="*/ 37 h 1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1605">
                  <a:moveTo>
                    <a:pt x="0" y="183"/>
                  </a:moveTo>
                  <a:lnTo>
                    <a:pt x="12" y="183"/>
                  </a:lnTo>
                  <a:lnTo>
                    <a:pt x="12" y="1605"/>
                  </a:lnTo>
                  <a:lnTo>
                    <a:pt x="0" y="1605"/>
                  </a:lnTo>
                  <a:lnTo>
                    <a:pt x="0" y="183"/>
                  </a:lnTo>
                  <a:close/>
                  <a:moveTo>
                    <a:pt x="12" y="0"/>
                  </a:moveTo>
                  <a:lnTo>
                    <a:pt x="24" y="0"/>
                  </a:lnTo>
                  <a:lnTo>
                    <a:pt x="24" y="1605"/>
                  </a:lnTo>
                  <a:lnTo>
                    <a:pt x="12" y="1605"/>
                  </a:lnTo>
                  <a:lnTo>
                    <a:pt x="12" y="0"/>
                  </a:lnTo>
                  <a:close/>
                  <a:moveTo>
                    <a:pt x="24" y="146"/>
                  </a:moveTo>
                  <a:lnTo>
                    <a:pt x="36" y="146"/>
                  </a:lnTo>
                  <a:lnTo>
                    <a:pt x="36" y="1605"/>
                  </a:lnTo>
                  <a:lnTo>
                    <a:pt x="24" y="1605"/>
                  </a:lnTo>
                  <a:lnTo>
                    <a:pt x="24" y="146"/>
                  </a:lnTo>
                  <a:close/>
                  <a:moveTo>
                    <a:pt x="36" y="158"/>
                  </a:moveTo>
                  <a:lnTo>
                    <a:pt x="48" y="158"/>
                  </a:lnTo>
                  <a:lnTo>
                    <a:pt x="48" y="1605"/>
                  </a:lnTo>
                  <a:lnTo>
                    <a:pt x="36" y="1605"/>
                  </a:lnTo>
                  <a:lnTo>
                    <a:pt x="36" y="158"/>
                  </a:lnTo>
                  <a:close/>
                  <a:moveTo>
                    <a:pt x="48" y="37"/>
                  </a:moveTo>
                  <a:lnTo>
                    <a:pt x="60" y="37"/>
                  </a:lnTo>
                  <a:lnTo>
                    <a:pt x="60" y="1605"/>
                  </a:lnTo>
                  <a:lnTo>
                    <a:pt x="48" y="1605"/>
                  </a:lnTo>
                  <a:lnTo>
                    <a:pt x="48" y="37"/>
                  </a:ln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" name="Freeform 125"/>
            <p:cNvSpPr>
              <a:spLocks noEditPoints="1"/>
            </p:cNvSpPr>
            <p:nvPr/>
          </p:nvSpPr>
          <p:spPr bwMode="auto">
            <a:xfrm>
              <a:off x="6055847" y="3961775"/>
              <a:ext cx="103771" cy="2194713"/>
            </a:xfrm>
            <a:custGeom>
              <a:avLst/>
              <a:gdLst>
                <a:gd name="T0" fmla="*/ 0 w 61"/>
                <a:gd name="T1" fmla="*/ 24 h 1556"/>
                <a:gd name="T2" fmla="*/ 13 w 61"/>
                <a:gd name="T3" fmla="*/ 24 h 1556"/>
                <a:gd name="T4" fmla="*/ 13 w 61"/>
                <a:gd name="T5" fmla="*/ 1556 h 1556"/>
                <a:gd name="T6" fmla="*/ 0 w 61"/>
                <a:gd name="T7" fmla="*/ 1556 h 1556"/>
                <a:gd name="T8" fmla="*/ 0 w 61"/>
                <a:gd name="T9" fmla="*/ 24 h 1556"/>
                <a:gd name="T10" fmla="*/ 13 w 61"/>
                <a:gd name="T11" fmla="*/ 73 h 1556"/>
                <a:gd name="T12" fmla="*/ 25 w 61"/>
                <a:gd name="T13" fmla="*/ 73 h 1556"/>
                <a:gd name="T14" fmla="*/ 25 w 61"/>
                <a:gd name="T15" fmla="*/ 1556 h 1556"/>
                <a:gd name="T16" fmla="*/ 13 w 61"/>
                <a:gd name="T17" fmla="*/ 1556 h 1556"/>
                <a:gd name="T18" fmla="*/ 13 w 61"/>
                <a:gd name="T19" fmla="*/ 73 h 1556"/>
                <a:gd name="T20" fmla="*/ 25 w 61"/>
                <a:gd name="T21" fmla="*/ 61 h 1556"/>
                <a:gd name="T22" fmla="*/ 37 w 61"/>
                <a:gd name="T23" fmla="*/ 61 h 1556"/>
                <a:gd name="T24" fmla="*/ 37 w 61"/>
                <a:gd name="T25" fmla="*/ 1556 h 1556"/>
                <a:gd name="T26" fmla="*/ 25 w 61"/>
                <a:gd name="T27" fmla="*/ 1556 h 1556"/>
                <a:gd name="T28" fmla="*/ 25 w 61"/>
                <a:gd name="T29" fmla="*/ 61 h 1556"/>
                <a:gd name="T30" fmla="*/ 37 w 61"/>
                <a:gd name="T31" fmla="*/ 0 h 1556"/>
                <a:gd name="T32" fmla="*/ 49 w 61"/>
                <a:gd name="T33" fmla="*/ 0 h 1556"/>
                <a:gd name="T34" fmla="*/ 49 w 61"/>
                <a:gd name="T35" fmla="*/ 1556 h 1556"/>
                <a:gd name="T36" fmla="*/ 37 w 61"/>
                <a:gd name="T37" fmla="*/ 1556 h 1556"/>
                <a:gd name="T38" fmla="*/ 37 w 61"/>
                <a:gd name="T39" fmla="*/ 0 h 1556"/>
                <a:gd name="T40" fmla="*/ 49 w 61"/>
                <a:gd name="T41" fmla="*/ 97 h 1556"/>
                <a:gd name="T42" fmla="*/ 61 w 61"/>
                <a:gd name="T43" fmla="*/ 97 h 1556"/>
                <a:gd name="T44" fmla="*/ 61 w 61"/>
                <a:gd name="T45" fmla="*/ 1556 h 1556"/>
                <a:gd name="T46" fmla="*/ 49 w 61"/>
                <a:gd name="T47" fmla="*/ 1556 h 1556"/>
                <a:gd name="T48" fmla="*/ 49 w 61"/>
                <a:gd name="T49" fmla="*/ 97 h 1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556">
                  <a:moveTo>
                    <a:pt x="0" y="24"/>
                  </a:moveTo>
                  <a:lnTo>
                    <a:pt x="13" y="24"/>
                  </a:lnTo>
                  <a:lnTo>
                    <a:pt x="13" y="1556"/>
                  </a:lnTo>
                  <a:lnTo>
                    <a:pt x="0" y="1556"/>
                  </a:lnTo>
                  <a:lnTo>
                    <a:pt x="0" y="24"/>
                  </a:lnTo>
                  <a:close/>
                  <a:moveTo>
                    <a:pt x="13" y="73"/>
                  </a:moveTo>
                  <a:lnTo>
                    <a:pt x="25" y="73"/>
                  </a:lnTo>
                  <a:lnTo>
                    <a:pt x="25" y="1556"/>
                  </a:lnTo>
                  <a:lnTo>
                    <a:pt x="13" y="1556"/>
                  </a:lnTo>
                  <a:lnTo>
                    <a:pt x="13" y="73"/>
                  </a:lnTo>
                  <a:close/>
                  <a:moveTo>
                    <a:pt x="25" y="61"/>
                  </a:moveTo>
                  <a:lnTo>
                    <a:pt x="37" y="61"/>
                  </a:lnTo>
                  <a:lnTo>
                    <a:pt x="37" y="1556"/>
                  </a:lnTo>
                  <a:lnTo>
                    <a:pt x="25" y="1556"/>
                  </a:lnTo>
                  <a:lnTo>
                    <a:pt x="25" y="61"/>
                  </a:lnTo>
                  <a:close/>
                  <a:moveTo>
                    <a:pt x="37" y="0"/>
                  </a:moveTo>
                  <a:lnTo>
                    <a:pt x="49" y="0"/>
                  </a:lnTo>
                  <a:lnTo>
                    <a:pt x="49" y="1556"/>
                  </a:lnTo>
                  <a:lnTo>
                    <a:pt x="37" y="1556"/>
                  </a:lnTo>
                  <a:lnTo>
                    <a:pt x="37" y="0"/>
                  </a:lnTo>
                  <a:close/>
                  <a:moveTo>
                    <a:pt x="49" y="97"/>
                  </a:moveTo>
                  <a:lnTo>
                    <a:pt x="61" y="97"/>
                  </a:lnTo>
                  <a:lnTo>
                    <a:pt x="61" y="1556"/>
                  </a:lnTo>
                  <a:lnTo>
                    <a:pt x="49" y="1556"/>
                  </a:lnTo>
                  <a:lnTo>
                    <a:pt x="49" y="97"/>
                  </a:ln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" name="Freeform 126"/>
            <p:cNvSpPr>
              <a:spLocks noEditPoints="1"/>
            </p:cNvSpPr>
            <p:nvPr/>
          </p:nvSpPr>
          <p:spPr bwMode="auto">
            <a:xfrm>
              <a:off x="6159618" y="3772770"/>
              <a:ext cx="124185" cy="2383718"/>
            </a:xfrm>
            <a:custGeom>
              <a:avLst/>
              <a:gdLst>
                <a:gd name="T0" fmla="*/ 0 w 73"/>
                <a:gd name="T1" fmla="*/ 243 h 1690"/>
                <a:gd name="T2" fmla="*/ 12 w 73"/>
                <a:gd name="T3" fmla="*/ 243 h 1690"/>
                <a:gd name="T4" fmla="*/ 12 w 73"/>
                <a:gd name="T5" fmla="*/ 1690 h 1690"/>
                <a:gd name="T6" fmla="*/ 0 w 73"/>
                <a:gd name="T7" fmla="*/ 1690 h 1690"/>
                <a:gd name="T8" fmla="*/ 0 w 73"/>
                <a:gd name="T9" fmla="*/ 243 h 1690"/>
                <a:gd name="T10" fmla="*/ 12 w 73"/>
                <a:gd name="T11" fmla="*/ 183 h 1690"/>
                <a:gd name="T12" fmla="*/ 24 w 73"/>
                <a:gd name="T13" fmla="*/ 183 h 1690"/>
                <a:gd name="T14" fmla="*/ 24 w 73"/>
                <a:gd name="T15" fmla="*/ 1690 h 1690"/>
                <a:gd name="T16" fmla="*/ 12 w 73"/>
                <a:gd name="T17" fmla="*/ 1690 h 1690"/>
                <a:gd name="T18" fmla="*/ 12 w 73"/>
                <a:gd name="T19" fmla="*/ 183 h 1690"/>
                <a:gd name="T20" fmla="*/ 24 w 73"/>
                <a:gd name="T21" fmla="*/ 61 h 1690"/>
                <a:gd name="T22" fmla="*/ 37 w 73"/>
                <a:gd name="T23" fmla="*/ 61 h 1690"/>
                <a:gd name="T24" fmla="*/ 37 w 73"/>
                <a:gd name="T25" fmla="*/ 1690 h 1690"/>
                <a:gd name="T26" fmla="*/ 24 w 73"/>
                <a:gd name="T27" fmla="*/ 1690 h 1690"/>
                <a:gd name="T28" fmla="*/ 24 w 73"/>
                <a:gd name="T29" fmla="*/ 61 h 1690"/>
                <a:gd name="T30" fmla="*/ 37 w 73"/>
                <a:gd name="T31" fmla="*/ 110 h 1690"/>
                <a:gd name="T32" fmla="*/ 49 w 73"/>
                <a:gd name="T33" fmla="*/ 110 h 1690"/>
                <a:gd name="T34" fmla="*/ 49 w 73"/>
                <a:gd name="T35" fmla="*/ 1690 h 1690"/>
                <a:gd name="T36" fmla="*/ 37 w 73"/>
                <a:gd name="T37" fmla="*/ 1690 h 1690"/>
                <a:gd name="T38" fmla="*/ 37 w 73"/>
                <a:gd name="T39" fmla="*/ 110 h 1690"/>
                <a:gd name="T40" fmla="*/ 49 w 73"/>
                <a:gd name="T41" fmla="*/ 0 h 1690"/>
                <a:gd name="T42" fmla="*/ 61 w 73"/>
                <a:gd name="T43" fmla="*/ 0 h 1690"/>
                <a:gd name="T44" fmla="*/ 61 w 73"/>
                <a:gd name="T45" fmla="*/ 1690 h 1690"/>
                <a:gd name="T46" fmla="*/ 49 w 73"/>
                <a:gd name="T47" fmla="*/ 1690 h 1690"/>
                <a:gd name="T48" fmla="*/ 49 w 73"/>
                <a:gd name="T49" fmla="*/ 0 h 1690"/>
                <a:gd name="T50" fmla="*/ 61 w 73"/>
                <a:gd name="T51" fmla="*/ 97 h 1690"/>
                <a:gd name="T52" fmla="*/ 73 w 73"/>
                <a:gd name="T53" fmla="*/ 97 h 1690"/>
                <a:gd name="T54" fmla="*/ 73 w 73"/>
                <a:gd name="T55" fmla="*/ 1690 h 1690"/>
                <a:gd name="T56" fmla="*/ 61 w 73"/>
                <a:gd name="T57" fmla="*/ 1690 h 1690"/>
                <a:gd name="T58" fmla="*/ 61 w 73"/>
                <a:gd name="T59" fmla="*/ 97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3" h="1690">
                  <a:moveTo>
                    <a:pt x="0" y="243"/>
                  </a:moveTo>
                  <a:lnTo>
                    <a:pt x="12" y="243"/>
                  </a:lnTo>
                  <a:lnTo>
                    <a:pt x="12" y="1690"/>
                  </a:lnTo>
                  <a:lnTo>
                    <a:pt x="0" y="1690"/>
                  </a:lnTo>
                  <a:lnTo>
                    <a:pt x="0" y="243"/>
                  </a:lnTo>
                  <a:close/>
                  <a:moveTo>
                    <a:pt x="12" y="183"/>
                  </a:moveTo>
                  <a:lnTo>
                    <a:pt x="24" y="183"/>
                  </a:lnTo>
                  <a:lnTo>
                    <a:pt x="24" y="1690"/>
                  </a:lnTo>
                  <a:lnTo>
                    <a:pt x="12" y="1690"/>
                  </a:lnTo>
                  <a:lnTo>
                    <a:pt x="12" y="183"/>
                  </a:lnTo>
                  <a:close/>
                  <a:moveTo>
                    <a:pt x="24" y="61"/>
                  </a:moveTo>
                  <a:lnTo>
                    <a:pt x="37" y="61"/>
                  </a:lnTo>
                  <a:lnTo>
                    <a:pt x="37" y="1690"/>
                  </a:lnTo>
                  <a:lnTo>
                    <a:pt x="24" y="1690"/>
                  </a:lnTo>
                  <a:lnTo>
                    <a:pt x="24" y="61"/>
                  </a:lnTo>
                  <a:close/>
                  <a:moveTo>
                    <a:pt x="37" y="110"/>
                  </a:moveTo>
                  <a:lnTo>
                    <a:pt x="49" y="110"/>
                  </a:lnTo>
                  <a:lnTo>
                    <a:pt x="49" y="1690"/>
                  </a:lnTo>
                  <a:lnTo>
                    <a:pt x="37" y="1690"/>
                  </a:lnTo>
                  <a:lnTo>
                    <a:pt x="37" y="110"/>
                  </a:lnTo>
                  <a:close/>
                  <a:moveTo>
                    <a:pt x="49" y="0"/>
                  </a:moveTo>
                  <a:lnTo>
                    <a:pt x="61" y="0"/>
                  </a:lnTo>
                  <a:lnTo>
                    <a:pt x="61" y="1690"/>
                  </a:lnTo>
                  <a:lnTo>
                    <a:pt x="49" y="1690"/>
                  </a:lnTo>
                  <a:lnTo>
                    <a:pt x="49" y="0"/>
                  </a:lnTo>
                  <a:close/>
                  <a:moveTo>
                    <a:pt x="61" y="97"/>
                  </a:moveTo>
                  <a:lnTo>
                    <a:pt x="73" y="97"/>
                  </a:lnTo>
                  <a:lnTo>
                    <a:pt x="73" y="1690"/>
                  </a:lnTo>
                  <a:lnTo>
                    <a:pt x="61" y="1690"/>
                  </a:lnTo>
                  <a:lnTo>
                    <a:pt x="61" y="97"/>
                  </a:ln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0" name="Freeform 127"/>
            <p:cNvSpPr>
              <a:spLocks noEditPoints="1"/>
            </p:cNvSpPr>
            <p:nvPr/>
          </p:nvSpPr>
          <p:spPr bwMode="auto">
            <a:xfrm>
              <a:off x="6283801" y="3875736"/>
              <a:ext cx="103771" cy="2280753"/>
            </a:xfrm>
            <a:custGeom>
              <a:avLst/>
              <a:gdLst>
                <a:gd name="T0" fmla="*/ 0 w 61"/>
                <a:gd name="T1" fmla="*/ 0 h 1617"/>
                <a:gd name="T2" fmla="*/ 12 w 61"/>
                <a:gd name="T3" fmla="*/ 0 h 1617"/>
                <a:gd name="T4" fmla="*/ 12 w 61"/>
                <a:gd name="T5" fmla="*/ 1617 h 1617"/>
                <a:gd name="T6" fmla="*/ 0 w 61"/>
                <a:gd name="T7" fmla="*/ 1617 h 1617"/>
                <a:gd name="T8" fmla="*/ 0 w 61"/>
                <a:gd name="T9" fmla="*/ 0 h 1617"/>
                <a:gd name="T10" fmla="*/ 12 w 61"/>
                <a:gd name="T11" fmla="*/ 122 h 1617"/>
                <a:gd name="T12" fmla="*/ 24 w 61"/>
                <a:gd name="T13" fmla="*/ 122 h 1617"/>
                <a:gd name="T14" fmla="*/ 24 w 61"/>
                <a:gd name="T15" fmla="*/ 1617 h 1617"/>
                <a:gd name="T16" fmla="*/ 12 w 61"/>
                <a:gd name="T17" fmla="*/ 1617 h 1617"/>
                <a:gd name="T18" fmla="*/ 12 w 61"/>
                <a:gd name="T19" fmla="*/ 122 h 1617"/>
                <a:gd name="T20" fmla="*/ 24 w 61"/>
                <a:gd name="T21" fmla="*/ 110 h 1617"/>
                <a:gd name="T22" fmla="*/ 37 w 61"/>
                <a:gd name="T23" fmla="*/ 110 h 1617"/>
                <a:gd name="T24" fmla="*/ 37 w 61"/>
                <a:gd name="T25" fmla="*/ 1617 h 1617"/>
                <a:gd name="T26" fmla="*/ 24 w 61"/>
                <a:gd name="T27" fmla="*/ 1617 h 1617"/>
                <a:gd name="T28" fmla="*/ 24 w 61"/>
                <a:gd name="T29" fmla="*/ 110 h 1617"/>
                <a:gd name="T30" fmla="*/ 37 w 61"/>
                <a:gd name="T31" fmla="*/ 146 h 1617"/>
                <a:gd name="T32" fmla="*/ 49 w 61"/>
                <a:gd name="T33" fmla="*/ 146 h 1617"/>
                <a:gd name="T34" fmla="*/ 49 w 61"/>
                <a:gd name="T35" fmla="*/ 1617 h 1617"/>
                <a:gd name="T36" fmla="*/ 37 w 61"/>
                <a:gd name="T37" fmla="*/ 1617 h 1617"/>
                <a:gd name="T38" fmla="*/ 37 w 61"/>
                <a:gd name="T39" fmla="*/ 146 h 1617"/>
                <a:gd name="T40" fmla="*/ 49 w 61"/>
                <a:gd name="T41" fmla="*/ 85 h 1617"/>
                <a:gd name="T42" fmla="*/ 61 w 61"/>
                <a:gd name="T43" fmla="*/ 85 h 1617"/>
                <a:gd name="T44" fmla="*/ 61 w 61"/>
                <a:gd name="T45" fmla="*/ 1617 h 1617"/>
                <a:gd name="T46" fmla="*/ 49 w 61"/>
                <a:gd name="T47" fmla="*/ 1617 h 1617"/>
                <a:gd name="T48" fmla="*/ 49 w 61"/>
                <a:gd name="T49" fmla="*/ 85 h 1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617">
                  <a:moveTo>
                    <a:pt x="0" y="0"/>
                  </a:moveTo>
                  <a:lnTo>
                    <a:pt x="12" y="0"/>
                  </a:lnTo>
                  <a:lnTo>
                    <a:pt x="12" y="1617"/>
                  </a:lnTo>
                  <a:lnTo>
                    <a:pt x="0" y="1617"/>
                  </a:lnTo>
                  <a:lnTo>
                    <a:pt x="0" y="0"/>
                  </a:lnTo>
                  <a:close/>
                  <a:moveTo>
                    <a:pt x="12" y="122"/>
                  </a:moveTo>
                  <a:lnTo>
                    <a:pt x="24" y="122"/>
                  </a:lnTo>
                  <a:lnTo>
                    <a:pt x="24" y="1617"/>
                  </a:lnTo>
                  <a:lnTo>
                    <a:pt x="12" y="1617"/>
                  </a:lnTo>
                  <a:lnTo>
                    <a:pt x="12" y="122"/>
                  </a:lnTo>
                  <a:close/>
                  <a:moveTo>
                    <a:pt x="24" y="110"/>
                  </a:moveTo>
                  <a:lnTo>
                    <a:pt x="37" y="110"/>
                  </a:lnTo>
                  <a:lnTo>
                    <a:pt x="37" y="1617"/>
                  </a:lnTo>
                  <a:lnTo>
                    <a:pt x="24" y="1617"/>
                  </a:lnTo>
                  <a:lnTo>
                    <a:pt x="24" y="110"/>
                  </a:lnTo>
                  <a:close/>
                  <a:moveTo>
                    <a:pt x="37" y="146"/>
                  </a:moveTo>
                  <a:lnTo>
                    <a:pt x="49" y="146"/>
                  </a:lnTo>
                  <a:lnTo>
                    <a:pt x="49" y="1617"/>
                  </a:lnTo>
                  <a:lnTo>
                    <a:pt x="37" y="1617"/>
                  </a:lnTo>
                  <a:lnTo>
                    <a:pt x="37" y="146"/>
                  </a:lnTo>
                  <a:close/>
                  <a:moveTo>
                    <a:pt x="49" y="85"/>
                  </a:moveTo>
                  <a:lnTo>
                    <a:pt x="61" y="85"/>
                  </a:lnTo>
                  <a:lnTo>
                    <a:pt x="61" y="1617"/>
                  </a:lnTo>
                  <a:lnTo>
                    <a:pt x="49" y="1617"/>
                  </a:lnTo>
                  <a:lnTo>
                    <a:pt x="49" y="85"/>
                  </a:ln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1" name="Freeform 128"/>
            <p:cNvSpPr>
              <a:spLocks noEditPoints="1"/>
            </p:cNvSpPr>
            <p:nvPr/>
          </p:nvSpPr>
          <p:spPr bwMode="auto">
            <a:xfrm>
              <a:off x="6387571" y="3635953"/>
              <a:ext cx="103771" cy="2520536"/>
            </a:xfrm>
            <a:custGeom>
              <a:avLst/>
              <a:gdLst>
                <a:gd name="T0" fmla="*/ 0 w 61"/>
                <a:gd name="T1" fmla="*/ 413 h 1787"/>
                <a:gd name="T2" fmla="*/ 12 w 61"/>
                <a:gd name="T3" fmla="*/ 413 h 1787"/>
                <a:gd name="T4" fmla="*/ 12 w 61"/>
                <a:gd name="T5" fmla="*/ 1787 h 1787"/>
                <a:gd name="T6" fmla="*/ 0 w 61"/>
                <a:gd name="T7" fmla="*/ 1787 h 1787"/>
                <a:gd name="T8" fmla="*/ 0 w 61"/>
                <a:gd name="T9" fmla="*/ 413 h 1787"/>
                <a:gd name="T10" fmla="*/ 12 w 61"/>
                <a:gd name="T11" fmla="*/ 0 h 1787"/>
                <a:gd name="T12" fmla="*/ 24 w 61"/>
                <a:gd name="T13" fmla="*/ 0 h 1787"/>
                <a:gd name="T14" fmla="*/ 24 w 61"/>
                <a:gd name="T15" fmla="*/ 1787 h 1787"/>
                <a:gd name="T16" fmla="*/ 12 w 61"/>
                <a:gd name="T17" fmla="*/ 1787 h 1787"/>
                <a:gd name="T18" fmla="*/ 12 w 61"/>
                <a:gd name="T19" fmla="*/ 0 h 1787"/>
                <a:gd name="T20" fmla="*/ 24 w 61"/>
                <a:gd name="T21" fmla="*/ 426 h 1787"/>
                <a:gd name="T22" fmla="*/ 36 w 61"/>
                <a:gd name="T23" fmla="*/ 426 h 1787"/>
                <a:gd name="T24" fmla="*/ 36 w 61"/>
                <a:gd name="T25" fmla="*/ 1787 h 1787"/>
                <a:gd name="T26" fmla="*/ 24 w 61"/>
                <a:gd name="T27" fmla="*/ 1787 h 1787"/>
                <a:gd name="T28" fmla="*/ 24 w 61"/>
                <a:gd name="T29" fmla="*/ 426 h 1787"/>
                <a:gd name="T30" fmla="*/ 36 w 61"/>
                <a:gd name="T31" fmla="*/ 413 h 1787"/>
                <a:gd name="T32" fmla="*/ 49 w 61"/>
                <a:gd name="T33" fmla="*/ 413 h 1787"/>
                <a:gd name="T34" fmla="*/ 49 w 61"/>
                <a:gd name="T35" fmla="*/ 1787 h 1787"/>
                <a:gd name="T36" fmla="*/ 36 w 61"/>
                <a:gd name="T37" fmla="*/ 1787 h 1787"/>
                <a:gd name="T38" fmla="*/ 36 w 61"/>
                <a:gd name="T39" fmla="*/ 413 h 1787"/>
                <a:gd name="T40" fmla="*/ 49 w 61"/>
                <a:gd name="T41" fmla="*/ 231 h 1787"/>
                <a:gd name="T42" fmla="*/ 61 w 61"/>
                <a:gd name="T43" fmla="*/ 231 h 1787"/>
                <a:gd name="T44" fmla="*/ 61 w 61"/>
                <a:gd name="T45" fmla="*/ 1787 h 1787"/>
                <a:gd name="T46" fmla="*/ 49 w 61"/>
                <a:gd name="T47" fmla="*/ 1787 h 1787"/>
                <a:gd name="T48" fmla="*/ 49 w 61"/>
                <a:gd name="T49" fmla="*/ 231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787">
                  <a:moveTo>
                    <a:pt x="0" y="413"/>
                  </a:moveTo>
                  <a:lnTo>
                    <a:pt x="12" y="413"/>
                  </a:lnTo>
                  <a:lnTo>
                    <a:pt x="12" y="1787"/>
                  </a:lnTo>
                  <a:lnTo>
                    <a:pt x="0" y="1787"/>
                  </a:lnTo>
                  <a:lnTo>
                    <a:pt x="0" y="413"/>
                  </a:lnTo>
                  <a:close/>
                  <a:moveTo>
                    <a:pt x="12" y="0"/>
                  </a:moveTo>
                  <a:lnTo>
                    <a:pt x="24" y="0"/>
                  </a:lnTo>
                  <a:lnTo>
                    <a:pt x="24" y="1787"/>
                  </a:lnTo>
                  <a:lnTo>
                    <a:pt x="12" y="1787"/>
                  </a:lnTo>
                  <a:lnTo>
                    <a:pt x="12" y="0"/>
                  </a:lnTo>
                  <a:close/>
                  <a:moveTo>
                    <a:pt x="24" y="426"/>
                  </a:moveTo>
                  <a:lnTo>
                    <a:pt x="36" y="426"/>
                  </a:lnTo>
                  <a:lnTo>
                    <a:pt x="36" y="1787"/>
                  </a:lnTo>
                  <a:lnTo>
                    <a:pt x="24" y="1787"/>
                  </a:lnTo>
                  <a:lnTo>
                    <a:pt x="24" y="426"/>
                  </a:lnTo>
                  <a:close/>
                  <a:moveTo>
                    <a:pt x="36" y="413"/>
                  </a:moveTo>
                  <a:lnTo>
                    <a:pt x="49" y="413"/>
                  </a:lnTo>
                  <a:lnTo>
                    <a:pt x="49" y="1787"/>
                  </a:lnTo>
                  <a:lnTo>
                    <a:pt x="36" y="1787"/>
                  </a:lnTo>
                  <a:lnTo>
                    <a:pt x="36" y="413"/>
                  </a:lnTo>
                  <a:close/>
                  <a:moveTo>
                    <a:pt x="49" y="231"/>
                  </a:moveTo>
                  <a:lnTo>
                    <a:pt x="61" y="231"/>
                  </a:lnTo>
                  <a:lnTo>
                    <a:pt x="61" y="1787"/>
                  </a:lnTo>
                  <a:lnTo>
                    <a:pt x="49" y="1787"/>
                  </a:lnTo>
                  <a:lnTo>
                    <a:pt x="49" y="231"/>
                  </a:ln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2" name="Freeform 129"/>
            <p:cNvSpPr>
              <a:spLocks noEditPoints="1"/>
            </p:cNvSpPr>
            <p:nvPr/>
          </p:nvSpPr>
          <p:spPr bwMode="auto">
            <a:xfrm>
              <a:off x="6491341" y="3875736"/>
              <a:ext cx="102069" cy="2280753"/>
            </a:xfrm>
            <a:custGeom>
              <a:avLst/>
              <a:gdLst>
                <a:gd name="T0" fmla="*/ 0 w 60"/>
                <a:gd name="T1" fmla="*/ 256 h 1617"/>
                <a:gd name="T2" fmla="*/ 12 w 60"/>
                <a:gd name="T3" fmla="*/ 256 h 1617"/>
                <a:gd name="T4" fmla="*/ 12 w 60"/>
                <a:gd name="T5" fmla="*/ 1617 h 1617"/>
                <a:gd name="T6" fmla="*/ 0 w 60"/>
                <a:gd name="T7" fmla="*/ 1617 h 1617"/>
                <a:gd name="T8" fmla="*/ 0 w 60"/>
                <a:gd name="T9" fmla="*/ 256 h 1617"/>
                <a:gd name="T10" fmla="*/ 12 w 60"/>
                <a:gd name="T11" fmla="*/ 24 h 1617"/>
                <a:gd name="T12" fmla="*/ 24 w 60"/>
                <a:gd name="T13" fmla="*/ 24 h 1617"/>
                <a:gd name="T14" fmla="*/ 24 w 60"/>
                <a:gd name="T15" fmla="*/ 1617 h 1617"/>
                <a:gd name="T16" fmla="*/ 12 w 60"/>
                <a:gd name="T17" fmla="*/ 1617 h 1617"/>
                <a:gd name="T18" fmla="*/ 12 w 60"/>
                <a:gd name="T19" fmla="*/ 24 h 1617"/>
                <a:gd name="T20" fmla="*/ 24 w 60"/>
                <a:gd name="T21" fmla="*/ 0 h 1617"/>
                <a:gd name="T22" fmla="*/ 36 w 60"/>
                <a:gd name="T23" fmla="*/ 0 h 1617"/>
                <a:gd name="T24" fmla="*/ 36 w 60"/>
                <a:gd name="T25" fmla="*/ 1617 h 1617"/>
                <a:gd name="T26" fmla="*/ 24 w 60"/>
                <a:gd name="T27" fmla="*/ 1617 h 1617"/>
                <a:gd name="T28" fmla="*/ 24 w 60"/>
                <a:gd name="T29" fmla="*/ 0 h 1617"/>
                <a:gd name="T30" fmla="*/ 36 w 60"/>
                <a:gd name="T31" fmla="*/ 207 h 1617"/>
                <a:gd name="T32" fmla="*/ 48 w 60"/>
                <a:gd name="T33" fmla="*/ 207 h 1617"/>
                <a:gd name="T34" fmla="*/ 48 w 60"/>
                <a:gd name="T35" fmla="*/ 1617 h 1617"/>
                <a:gd name="T36" fmla="*/ 36 w 60"/>
                <a:gd name="T37" fmla="*/ 1617 h 1617"/>
                <a:gd name="T38" fmla="*/ 36 w 60"/>
                <a:gd name="T39" fmla="*/ 207 h 1617"/>
                <a:gd name="T40" fmla="*/ 48 w 60"/>
                <a:gd name="T41" fmla="*/ 195 h 1617"/>
                <a:gd name="T42" fmla="*/ 60 w 60"/>
                <a:gd name="T43" fmla="*/ 195 h 1617"/>
                <a:gd name="T44" fmla="*/ 60 w 60"/>
                <a:gd name="T45" fmla="*/ 1617 h 1617"/>
                <a:gd name="T46" fmla="*/ 48 w 60"/>
                <a:gd name="T47" fmla="*/ 1617 h 1617"/>
                <a:gd name="T48" fmla="*/ 48 w 60"/>
                <a:gd name="T49" fmla="*/ 195 h 1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1617">
                  <a:moveTo>
                    <a:pt x="0" y="256"/>
                  </a:moveTo>
                  <a:lnTo>
                    <a:pt x="12" y="256"/>
                  </a:lnTo>
                  <a:lnTo>
                    <a:pt x="12" y="1617"/>
                  </a:lnTo>
                  <a:lnTo>
                    <a:pt x="0" y="1617"/>
                  </a:lnTo>
                  <a:lnTo>
                    <a:pt x="0" y="256"/>
                  </a:lnTo>
                  <a:close/>
                  <a:moveTo>
                    <a:pt x="12" y="24"/>
                  </a:moveTo>
                  <a:lnTo>
                    <a:pt x="24" y="24"/>
                  </a:lnTo>
                  <a:lnTo>
                    <a:pt x="24" y="1617"/>
                  </a:lnTo>
                  <a:lnTo>
                    <a:pt x="12" y="1617"/>
                  </a:lnTo>
                  <a:lnTo>
                    <a:pt x="12" y="24"/>
                  </a:lnTo>
                  <a:close/>
                  <a:moveTo>
                    <a:pt x="24" y="0"/>
                  </a:moveTo>
                  <a:lnTo>
                    <a:pt x="36" y="0"/>
                  </a:lnTo>
                  <a:lnTo>
                    <a:pt x="36" y="1617"/>
                  </a:lnTo>
                  <a:lnTo>
                    <a:pt x="24" y="1617"/>
                  </a:lnTo>
                  <a:lnTo>
                    <a:pt x="24" y="0"/>
                  </a:lnTo>
                  <a:close/>
                  <a:moveTo>
                    <a:pt x="36" y="207"/>
                  </a:moveTo>
                  <a:lnTo>
                    <a:pt x="48" y="207"/>
                  </a:lnTo>
                  <a:lnTo>
                    <a:pt x="48" y="1617"/>
                  </a:lnTo>
                  <a:lnTo>
                    <a:pt x="36" y="1617"/>
                  </a:lnTo>
                  <a:lnTo>
                    <a:pt x="36" y="207"/>
                  </a:lnTo>
                  <a:close/>
                  <a:moveTo>
                    <a:pt x="48" y="195"/>
                  </a:moveTo>
                  <a:lnTo>
                    <a:pt x="60" y="195"/>
                  </a:lnTo>
                  <a:lnTo>
                    <a:pt x="60" y="1617"/>
                  </a:lnTo>
                  <a:lnTo>
                    <a:pt x="48" y="1617"/>
                  </a:lnTo>
                  <a:lnTo>
                    <a:pt x="48" y="195"/>
                  </a:ln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" name="Freeform 130"/>
            <p:cNvSpPr>
              <a:spLocks noEditPoints="1"/>
            </p:cNvSpPr>
            <p:nvPr/>
          </p:nvSpPr>
          <p:spPr bwMode="auto">
            <a:xfrm>
              <a:off x="6593410" y="3909588"/>
              <a:ext cx="146299" cy="2246902"/>
            </a:xfrm>
            <a:custGeom>
              <a:avLst/>
              <a:gdLst>
                <a:gd name="T0" fmla="*/ 0 w 86"/>
                <a:gd name="T1" fmla="*/ 219 h 1593"/>
                <a:gd name="T2" fmla="*/ 25 w 86"/>
                <a:gd name="T3" fmla="*/ 219 h 1593"/>
                <a:gd name="T4" fmla="*/ 25 w 86"/>
                <a:gd name="T5" fmla="*/ 1593 h 1593"/>
                <a:gd name="T6" fmla="*/ 0 w 86"/>
                <a:gd name="T7" fmla="*/ 1593 h 1593"/>
                <a:gd name="T8" fmla="*/ 0 w 86"/>
                <a:gd name="T9" fmla="*/ 219 h 1593"/>
                <a:gd name="T10" fmla="*/ 25 w 86"/>
                <a:gd name="T11" fmla="*/ 0 h 1593"/>
                <a:gd name="T12" fmla="*/ 37 w 86"/>
                <a:gd name="T13" fmla="*/ 0 h 1593"/>
                <a:gd name="T14" fmla="*/ 37 w 86"/>
                <a:gd name="T15" fmla="*/ 1593 h 1593"/>
                <a:gd name="T16" fmla="*/ 25 w 86"/>
                <a:gd name="T17" fmla="*/ 1593 h 1593"/>
                <a:gd name="T18" fmla="*/ 25 w 86"/>
                <a:gd name="T19" fmla="*/ 0 h 1593"/>
                <a:gd name="T20" fmla="*/ 37 w 86"/>
                <a:gd name="T21" fmla="*/ 61 h 1593"/>
                <a:gd name="T22" fmla="*/ 61 w 86"/>
                <a:gd name="T23" fmla="*/ 61 h 1593"/>
                <a:gd name="T24" fmla="*/ 61 w 86"/>
                <a:gd name="T25" fmla="*/ 1593 h 1593"/>
                <a:gd name="T26" fmla="*/ 37 w 86"/>
                <a:gd name="T27" fmla="*/ 1593 h 1593"/>
                <a:gd name="T28" fmla="*/ 37 w 86"/>
                <a:gd name="T29" fmla="*/ 61 h 1593"/>
                <a:gd name="T30" fmla="*/ 61 w 86"/>
                <a:gd name="T31" fmla="*/ 268 h 1593"/>
                <a:gd name="T32" fmla="*/ 73 w 86"/>
                <a:gd name="T33" fmla="*/ 268 h 1593"/>
                <a:gd name="T34" fmla="*/ 73 w 86"/>
                <a:gd name="T35" fmla="*/ 1593 h 1593"/>
                <a:gd name="T36" fmla="*/ 61 w 86"/>
                <a:gd name="T37" fmla="*/ 1593 h 1593"/>
                <a:gd name="T38" fmla="*/ 61 w 86"/>
                <a:gd name="T39" fmla="*/ 268 h 1593"/>
                <a:gd name="T40" fmla="*/ 73 w 86"/>
                <a:gd name="T41" fmla="*/ 159 h 1593"/>
                <a:gd name="T42" fmla="*/ 86 w 86"/>
                <a:gd name="T43" fmla="*/ 159 h 1593"/>
                <a:gd name="T44" fmla="*/ 86 w 86"/>
                <a:gd name="T45" fmla="*/ 1593 h 1593"/>
                <a:gd name="T46" fmla="*/ 73 w 86"/>
                <a:gd name="T47" fmla="*/ 1593 h 1593"/>
                <a:gd name="T48" fmla="*/ 73 w 86"/>
                <a:gd name="T49" fmla="*/ 159 h 1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1593">
                  <a:moveTo>
                    <a:pt x="0" y="219"/>
                  </a:moveTo>
                  <a:lnTo>
                    <a:pt x="25" y="219"/>
                  </a:lnTo>
                  <a:lnTo>
                    <a:pt x="25" y="1593"/>
                  </a:lnTo>
                  <a:lnTo>
                    <a:pt x="0" y="1593"/>
                  </a:lnTo>
                  <a:lnTo>
                    <a:pt x="0" y="219"/>
                  </a:lnTo>
                  <a:close/>
                  <a:moveTo>
                    <a:pt x="25" y="0"/>
                  </a:moveTo>
                  <a:lnTo>
                    <a:pt x="37" y="0"/>
                  </a:lnTo>
                  <a:lnTo>
                    <a:pt x="37" y="1593"/>
                  </a:lnTo>
                  <a:lnTo>
                    <a:pt x="25" y="1593"/>
                  </a:lnTo>
                  <a:lnTo>
                    <a:pt x="25" y="0"/>
                  </a:lnTo>
                  <a:close/>
                  <a:moveTo>
                    <a:pt x="37" y="61"/>
                  </a:moveTo>
                  <a:lnTo>
                    <a:pt x="61" y="61"/>
                  </a:lnTo>
                  <a:lnTo>
                    <a:pt x="61" y="1593"/>
                  </a:lnTo>
                  <a:lnTo>
                    <a:pt x="37" y="1593"/>
                  </a:lnTo>
                  <a:lnTo>
                    <a:pt x="37" y="61"/>
                  </a:lnTo>
                  <a:close/>
                  <a:moveTo>
                    <a:pt x="61" y="268"/>
                  </a:moveTo>
                  <a:lnTo>
                    <a:pt x="73" y="268"/>
                  </a:lnTo>
                  <a:lnTo>
                    <a:pt x="73" y="1593"/>
                  </a:lnTo>
                  <a:lnTo>
                    <a:pt x="61" y="1593"/>
                  </a:lnTo>
                  <a:lnTo>
                    <a:pt x="61" y="268"/>
                  </a:lnTo>
                  <a:close/>
                  <a:moveTo>
                    <a:pt x="73" y="159"/>
                  </a:moveTo>
                  <a:lnTo>
                    <a:pt x="86" y="159"/>
                  </a:lnTo>
                  <a:lnTo>
                    <a:pt x="86" y="1593"/>
                  </a:lnTo>
                  <a:lnTo>
                    <a:pt x="73" y="1593"/>
                  </a:lnTo>
                  <a:lnTo>
                    <a:pt x="73" y="159"/>
                  </a:ln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" name="Freeform 131"/>
            <p:cNvSpPr>
              <a:spLocks noEditPoints="1"/>
            </p:cNvSpPr>
            <p:nvPr/>
          </p:nvSpPr>
          <p:spPr bwMode="auto">
            <a:xfrm>
              <a:off x="6739709" y="3755844"/>
              <a:ext cx="102069" cy="2400644"/>
            </a:xfrm>
            <a:custGeom>
              <a:avLst/>
              <a:gdLst>
                <a:gd name="T0" fmla="*/ 0 w 60"/>
                <a:gd name="T1" fmla="*/ 97 h 1702"/>
                <a:gd name="T2" fmla="*/ 12 w 60"/>
                <a:gd name="T3" fmla="*/ 97 h 1702"/>
                <a:gd name="T4" fmla="*/ 12 w 60"/>
                <a:gd name="T5" fmla="*/ 1702 h 1702"/>
                <a:gd name="T6" fmla="*/ 0 w 60"/>
                <a:gd name="T7" fmla="*/ 1702 h 1702"/>
                <a:gd name="T8" fmla="*/ 0 w 60"/>
                <a:gd name="T9" fmla="*/ 97 h 1702"/>
                <a:gd name="T10" fmla="*/ 12 w 60"/>
                <a:gd name="T11" fmla="*/ 207 h 1702"/>
                <a:gd name="T12" fmla="*/ 24 w 60"/>
                <a:gd name="T13" fmla="*/ 207 h 1702"/>
                <a:gd name="T14" fmla="*/ 24 w 60"/>
                <a:gd name="T15" fmla="*/ 1702 h 1702"/>
                <a:gd name="T16" fmla="*/ 12 w 60"/>
                <a:gd name="T17" fmla="*/ 1702 h 1702"/>
                <a:gd name="T18" fmla="*/ 12 w 60"/>
                <a:gd name="T19" fmla="*/ 207 h 1702"/>
                <a:gd name="T20" fmla="*/ 24 w 60"/>
                <a:gd name="T21" fmla="*/ 0 h 1702"/>
                <a:gd name="T22" fmla="*/ 36 w 60"/>
                <a:gd name="T23" fmla="*/ 0 h 1702"/>
                <a:gd name="T24" fmla="*/ 36 w 60"/>
                <a:gd name="T25" fmla="*/ 1702 h 1702"/>
                <a:gd name="T26" fmla="*/ 24 w 60"/>
                <a:gd name="T27" fmla="*/ 1702 h 1702"/>
                <a:gd name="T28" fmla="*/ 24 w 60"/>
                <a:gd name="T29" fmla="*/ 0 h 1702"/>
                <a:gd name="T30" fmla="*/ 36 w 60"/>
                <a:gd name="T31" fmla="*/ 341 h 1702"/>
                <a:gd name="T32" fmla="*/ 48 w 60"/>
                <a:gd name="T33" fmla="*/ 341 h 1702"/>
                <a:gd name="T34" fmla="*/ 48 w 60"/>
                <a:gd name="T35" fmla="*/ 1702 h 1702"/>
                <a:gd name="T36" fmla="*/ 36 w 60"/>
                <a:gd name="T37" fmla="*/ 1702 h 1702"/>
                <a:gd name="T38" fmla="*/ 36 w 60"/>
                <a:gd name="T39" fmla="*/ 341 h 1702"/>
                <a:gd name="T40" fmla="*/ 48 w 60"/>
                <a:gd name="T41" fmla="*/ 219 h 1702"/>
                <a:gd name="T42" fmla="*/ 60 w 60"/>
                <a:gd name="T43" fmla="*/ 219 h 1702"/>
                <a:gd name="T44" fmla="*/ 60 w 60"/>
                <a:gd name="T45" fmla="*/ 1702 h 1702"/>
                <a:gd name="T46" fmla="*/ 48 w 60"/>
                <a:gd name="T47" fmla="*/ 1702 h 1702"/>
                <a:gd name="T48" fmla="*/ 48 w 60"/>
                <a:gd name="T49" fmla="*/ 219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1702">
                  <a:moveTo>
                    <a:pt x="0" y="97"/>
                  </a:moveTo>
                  <a:lnTo>
                    <a:pt x="12" y="97"/>
                  </a:lnTo>
                  <a:lnTo>
                    <a:pt x="12" y="1702"/>
                  </a:lnTo>
                  <a:lnTo>
                    <a:pt x="0" y="1702"/>
                  </a:lnTo>
                  <a:lnTo>
                    <a:pt x="0" y="97"/>
                  </a:lnTo>
                  <a:close/>
                  <a:moveTo>
                    <a:pt x="12" y="207"/>
                  </a:moveTo>
                  <a:lnTo>
                    <a:pt x="24" y="207"/>
                  </a:lnTo>
                  <a:lnTo>
                    <a:pt x="24" y="1702"/>
                  </a:lnTo>
                  <a:lnTo>
                    <a:pt x="12" y="1702"/>
                  </a:lnTo>
                  <a:lnTo>
                    <a:pt x="12" y="207"/>
                  </a:lnTo>
                  <a:close/>
                  <a:moveTo>
                    <a:pt x="24" y="0"/>
                  </a:moveTo>
                  <a:lnTo>
                    <a:pt x="36" y="0"/>
                  </a:lnTo>
                  <a:lnTo>
                    <a:pt x="36" y="1702"/>
                  </a:lnTo>
                  <a:lnTo>
                    <a:pt x="24" y="1702"/>
                  </a:lnTo>
                  <a:lnTo>
                    <a:pt x="24" y="0"/>
                  </a:lnTo>
                  <a:close/>
                  <a:moveTo>
                    <a:pt x="36" y="341"/>
                  </a:moveTo>
                  <a:lnTo>
                    <a:pt x="48" y="341"/>
                  </a:lnTo>
                  <a:lnTo>
                    <a:pt x="48" y="1702"/>
                  </a:lnTo>
                  <a:lnTo>
                    <a:pt x="36" y="1702"/>
                  </a:lnTo>
                  <a:lnTo>
                    <a:pt x="36" y="341"/>
                  </a:lnTo>
                  <a:close/>
                  <a:moveTo>
                    <a:pt x="48" y="219"/>
                  </a:moveTo>
                  <a:lnTo>
                    <a:pt x="60" y="219"/>
                  </a:lnTo>
                  <a:lnTo>
                    <a:pt x="60" y="1702"/>
                  </a:lnTo>
                  <a:lnTo>
                    <a:pt x="48" y="1702"/>
                  </a:lnTo>
                  <a:lnTo>
                    <a:pt x="48" y="219"/>
                  </a:ln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5" name="Freeform 132"/>
            <p:cNvSpPr>
              <a:spLocks noEditPoints="1"/>
            </p:cNvSpPr>
            <p:nvPr/>
          </p:nvSpPr>
          <p:spPr bwMode="auto">
            <a:xfrm>
              <a:off x="6841778" y="3755844"/>
              <a:ext cx="103771" cy="2400644"/>
            </a:xfrm>
            <a:custGeom>
              <a:avLst/>
              <a:gdLst>
                <a:gd name="T0" fmla="*/ 0 w 61"/>
                <a:gd name="T1" fmla="*/ 243 h 1702"/>
                <a:gd name="T2" fmla="*/ 13 w 61"/>
                <a:gd name="T3" fmla="*/ 243 h 1702"/>
                <a:gd name="T4" fmla="*/ 13 w 61"/>
                <a:gd name="T5" fmla="*/ 1702 h 1702"/>
                <a:gd name="T6" fmla="*/ 0 w 61"/>
                <a:gd name="T7" fmla="*/ 1702 h 1702"/>
                <a:gd name="T8" fmla="*/ 0 w 61"/>
                <a:gd name="T9" fmla="*/ 243 h 1702"/>
                <a:gd name="T10" fmla="*/ 13 w 61"/>
                <a:gd name="T11" fmla="*/ 85 h 1702"/>
                <a:gd name="T12" fmla="*/ 25 w 61"/>
                <a:gd name="T13" fmla="*/ 85 h 1702"/>
                <a:gd name="T14" fmla="*/ 25 w 61"/>
                <a:gd name="T15" fmla="*/ 1702 h 1702"/>
                <a:gd name="T16" fmla="*/ 13 w 61"/>
                <a:gd name="T17" fmla="*/ 1702 h 1702"/>
                <a:gd name="T18" fmla="*/ 13 w 61"/>
                <a:gd name="T19" fmla="*/ 85 h 1702"/>
                <a:gd name="T20" fmla="*/ 25 w 61"/>
                <a:gd name="T21" fmla="*/ 24 h 1702"/>
                <a:gd name="T22" fmla="*/ 37 w 61"/>
                <a:gd name="T23" fmla="*/ 24 h 1702"/>
                <a:gd name="T24" fmla="*/ 37 w 61"/>
                <a:gd name="T25" fmla="*/ 1702 h 1702"/>
                <a:gd name="T26" fmla="*/ 25 w 61"/>
                <a:gd name="T27" fmla="*/ 1702 h 1702"/>
                <a:gd name="T28" fmla="*/ 25 w 61"/>
                <a:gd name="T29" fmla="*/ 24 h 1702"/>
                <a:gd name="T30" fmla="*/ 37 w 61"/>
                <a:gd name="T31" fmla="*/ 0 h 1702"/>
                <a:gd name="T32" fmla="*/ 61 w 61"/>
                <a:gd name="T33" fmla="*/ 0 h 1702"/>
                <a:gd name="T34" fmla="*/ 61 w 61"/>
                <a:gd name="T35" fmla="*/ 1702 h 1702"/>
                <a:gd name="T36" fmla="*/ 37 w 61"/>
                <a:gd name="T37" fmla="*/ 1702 h 1702"/>
                <a:gd name="T38" fmla="*/ 37 w 61"/>
                <a:gd name="T39" fmla="*/ 0 h 1702"/>
                <a:gd name="T40" fmla="*/ 49 w 61"/>
                <a:gd name="T41" fmla="*/ 219 h 1702"/>
                <a:gd name="T42" fmla="*/ 61 w 61"/>
                <a:gd name="T43" fmla="*/ 219 h 1702"/>
                <a:gd name="T44" fmla="*/ 61 w 61"/>
                <a:gd name="T45" fmla="*/ 1702 h 1702"/>
                <a:gd name="T46" fmla="*/ 49 w 61"/>
                <a:gd name="T47" fmla="*/ 1702 h 1702"/>
                <a:gd name="T48" fmla="*/ 49 w 61"/>
                <a:gd name="T49" fmla="*/ 219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702">
                  <a:moveTo>
                    <a:pt x="0" y="243"/>
                  </a:moveTo>
                  <a:lnTo>
                    <a:pt x="13" y="243"/>
                  </a:lnTo>
                  <a:lnTo>
                    <a:pt x="13" y="1702"/>
                  </a:lnTo>
                  <a:lnTo>
                    <a:pt x="0" y="1702"/>
                  </a:lnTo>
                  <a:lnTo>
                    <a:pt x="0" y="243"/>
                  </a:lnTo>
                  <a:close/>
                  <a:moveTo>
                    <a:pt x="13" y="85"/>
                  </a:moveTo>
                  <a:lnTo>
                    <a:pt x="25" y="85"/>
                  </a:lnTo>
                  <a:lnTo>
                    <a:pt x="25" y="1702"/>
                  </a:lnTo>
                  <a:lnTo>
                    <a:pt x="13" y="1702"/>
                  </a:lnTo>
                  <a:lnTo>
                    <a:pt x="13" y="85"/>
                  </a:lnTo>
                  <a:close/>
                  <a:moveTo>
                    <a:pt x="25" y="24"/>
                  </a:moveTo>
                  <a:lnTo>
                    <a:pt x="37" y="24"/>
                  </a:lnTo>
                  <a:lnTo>
                    <a:pt x="37" y="1702"/>
                  </a:lnTo>
                  <a:lnTo>
                    <a:pt x="25" y="1702"/>
                  </a:lnTo>
                  <a:lnTo>
                    <a:pt x="25" y="24"/>
                  </a:lnTo>
                  <a:close/>
                  <a:moveTo>
                    <a:pt x="37" y="0"/>
                  </a:moveTo>
                  <a:lnTo>
                    <a:pt x="61" y="0"/>
                  </a:lnTo>
                  <a:lnTo>
                    <a:pt x="61" y="1702"/>
                  </a:lnTo>
                  <a:lnTo>
                    <a:pt x="37" y="1702"/>
                  </a:lnTo>
                  <a:lnTo>
                    <a:pt x="37" y="0"/>
                  </a:lnTo>
                  <a:close/>
                  <a:moveTo>
                    <a:pt x="49" y="219"/>
                  </a:moveTo>
                  <a:lnTo>
                    <a:pt x="61" y="219"/>
                  </a:lnTo>
                  <a:lnTo>
                    <a:pt x="61" y="1702"/>
                  </a:lnTo>
                  <a:lnTo>
                    <a:pt x="49" y="1702"/>
                  </a:lnTo>
                  <a:lnTo>
                    <a:pt x="49" y="219"/>
                  </a:ln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6" name="Freeform 133"/>
            <p:cNvSpPr>
              <a:spLocks noEditPoints="1"/>
            </p:cNvSpPr>
            <p:nvPr/>
          </p:nvSpPr>
          <p:spPr bwMode="auto">
            <a:xfrm>
              <a:off x="6945549" y="3909588"/>
              <a:ext cx="103771" cy="2246902"/>
            </a:xfrm>
            <a:custGeom>
              <a:avLst/>
              <a:gdLst>
                <a:gd name="T0" fmla="*/ 0 w 61"/>
                <a:gd name="T1" fmla="*/ 0 h 1593"/>
                <a:gd name="T2" fmla="*/ 12 w 61"/>
                <a:gd name="T3" fmla="*/ 0 h 1593"/>
                <a:gd name="T4" fmla="*/ 12 w 61"/>
                <a:gd name="T5" fmla="*/ 1593 h 1593"/>
                <a:gd name="T6" fmla="*/ 0 w 61"/>
                <a:gd name="T7" fmla="*/ 1593 h 1593"/>
                <a:gd name="T8" fmla="*/ 0 w 61"/>
                <a:gd name="T9" fmla="*/ 0 h 1593"/>
                <a:gd name="T10" fmla="*/ 12 w 61"/>
                <a:gd name="T11" fmla="*/ 329 h 1593"/>
                <a:gd name="T12" fmla="*/ 24 w 61"/>
                <a:gd name="T13" fmla="*/ 329 h 1593"/>
                <a:gd name="T14" fmla="*/ 24 w 61"/>
                <a:gd name="T15" fmla="*/ 1593 h 1593"/>
                <a:gd name="T16" fmla="*/ 12 w 61"/>
                <a:gd name="T17" fmla="*/ 1593 h 1593"/>
                <a:gd name="T18" fmla="*/ 12 w 61"/>
                <a:gd name="T19" fmla="*/ 329 h 1593"/>
                <a:gd name="T20" fmla="*/ 24 w 61"/>
                <a:gd name="T21" fmla="*/ 146 h 1593"/>
                <a:gd name="T22" fmla="*/ 37 w 61"/>
                <a:gd name="T23" fmla="*/ 146 h 1593"/>
                <a:gd name="T24" fmla="*/ 37 w 61"/>
                <a:gd name="T25" fmla="*/ 1593 h 1593"/>
                <a:gd name="T26" fmla="*/ 24 w 61"/>
                <a:gd name="T27" fmla="*/ 1593 h 1593"/>
                <a:gd name="T28" fmla="*/ 24 w 61"/>
                <a:gd name="T29" fmla="*/ 146 h 1593"/>
                <a:gd name="T30" fmla="*/ 37 w 61"/>
                <a:gd name="T31" fmla="*/ 207 h 1593"/>
                <a:gd name="T32" fmla="*/ 49 w 61"/>
                <a:gd name="T33" fmla="*/ 207 h 1593"/>
                <a:gd name="T34" fmla="*/ 49 w 61"/>
                <a:gd name="T35" fmla="*/ 1593 h 1593"/>
                <a:gd name="T36" fmla="*/ 37 w 61"/>
                <a:gd name="T37" fmla="*/ 1593 h 1593"/>
                <a:gd name="T38" fmla="*/ 37 w 61"/>
                <a:gd name="T39" fmla="*/ 207 h 1593"/>
                <a:gd name="T40" fmla="*/ 49 w 61"/>
                <a:gd name="T41" fmla="*/ 122 h 1593"/>
                <a:gd name="T42" fmla="*/ 61 w 61"/>
                <a:gd name="T43" fmla="*/ 122 h 1593"/>
                <a:gd name="T44" fmla="*/ 61 w 61"/>
                <a:gd name="T45" fmla="*/ 1593 h 1593"/>
                <a:gd name="T46" fmla="*/ 49 w 61"/>
                <a:gd name="T47" fmla="*/ 1593 h 1593"/>
                <a:gd name="T48" fmla="*/ 49 w 61"/>
                <a:gd name="T49" fmla="*/ 122 h 1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593">
                  <a:moveTo>
                    <a:pt x="0" y="0"/>
                  </a:moveTo>
                  <a:lnTo>
                    <a:pt x="12" y="0"/>
                  </a:lnTo>
                  <a:lnTo>
                    <a:pt x="12" y="1593"/>
                  </a:lnTo>
                  <a:lnTo>
                    <a:pt x="0" y="1593"/>
                  </a:lnTo>
                  <a:lnTo>
                    <a:pt x="0" y="0"/>
                  </a:lnTo>
                  <a:close/>
                  <a:moveTo>
                    <a:pt x="12" y="329"/>
                  </a:moveTo>
                  <a:lnTo>
                    <a:pt x="24" y="329"/>
                  </a:lnTo>
                  <a:lnTo>
                    <a:pt x="24" y="1593"/>
                  </a:lnTo>
                  <a:lnTo>
                    <a:pt x="12" y="1593"/>
                  </a:lnTo>
                  <a:lnTo>
                    <a:pt x="12" y="329"/>
                  </a:lnTo>
                  <a:close/>
                  <a:moveTo>
                    <a:pt x="24" y="146"/>
                  </a:moveTo>
                  <a:lnTo>
                    <a:pt x="37" y="146"/>
                  </a:lnTo>
                  <a:lnTo>
                    <a:pt x="37" y="1593"/>
                  </a:lnTo>
                  <a:lnTo>
                    <a:pt x="24" y="1593"/>
                  </a:lnTo>
                  <a:lnTo>
                    <a:pt x="24" y="146"/>
                  </a:lnTo>
                  <a:close/>
                  <a:moveTo>
                    <a:pt x="37" y="207"/>
                  </a:moveTo>
                  <a:lnTo>
                    <a:pt x="49" y="207"/>
                  </a:lnTo>
                  <a:lnTo>
                    <a:pt x="49" y="1593"/>
                  </a:lnTo>
                  <a:lnTo>
                    <a:pt x="37" y="1593"/>
                  </a:lnTo>
                  <a:lnTo>
                    <a:pt x="37" y="207"/>
                  </a:lnTo>
                  <a:close/>
                  <a:moveTo>
                    <a:pt x="49" y="122"/>
                  </a:moveTo>
                  <a:lnTo>
                    <a:pt x="61" y="122"/>
                  </a:lnTo>
                  <a:lnTo>
                    <a:pt x="61" y="1593"/>
                  </a:lnTo>
                  <a:lnTo>
                    <a:pt x="49" y="1593"/>
                  </a:lnTo>
                  <a:lnTo>
                    <a:pt x="49" y="122"/>
                  </a:ln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7" name="Freeform 134"/>
            <p:cNvSpPr>
              <a:spLocks noEditPoints="1"/>
            </p:cNvSpPr>
            <p:nvPr/>
          </p:nvSpPr>
          <p:spPr bwMode="auto">
            <a:xfrm>
              <a:off x="7049318" y="3858810"/>
              <a:ext cx="124185" cy="2297679"/>
            </a:xfrm>
            <a:custGeom>
              <a:avLst/>
              <a:gdLst>
                <a:gd name="T0" fmla="*/ 0 w 73"/>
                <a:gd name="T1" fmla="*/ 134 h 1629"/>
                <a:gd name="T2" fmla="*/ 12 w 73"/>
                <a:gd name="T3" fmla="*/ 134 h 1629"/>
                <a:gd name="T4" fmla="*/ 12 w 73"/>
                <a:gd name="T5" fmla="*/ 1629 h 1629"/>
                <a:gd name="T6" fmla="*/ 0 w 73"/>
                <a:gd name="T7" fmla="*/ 1629 h 1629"/>
                <a:gd name="T8" fmla="*/ 0 w 73"/>
                <a:gd name="T9" fmla="*/ 134 h 1629"/>
                <a:gd name="T10" fmla="*/ 12 w 73"/>
                <a:gd name="T11" fmla="*/ 182 h 1629"/>
                <a:gd name="T12" fmla="*/ 24 w 73"/>
                <a:gd name="T13" fmla="*/ 182 h 1629"/>
                <a:gd name="T14" fmla="*/ 24 w 73"/>
                <a:gd name="T15" fmla="*/ 1629 h 1629"/>
                <a:gd name="T16" fmla="*/ 12 w 73"/>
                <a:gd name="T17" fmla="*/ 1629 h 1629"/>
                <a:gd name="T18" fmla="*/ 12 w 73"/>
                <a:gd name="T19" fmla="*/ 182 h 1629"/>
                <a:gd name="T20" fmla="*/ 24 w 73"/>
                <a:gd name="T21" fmla="*/ 195 h 1629"/>
                <a:gd name="T22" fmla="*/ 36 w 73"/>
                <a:gd name="T23" fmla="*/ 195 h 1629"/>
                <a:gd name="T24" fmla="*/ 36 w 73"/>
                <a:gd name="T25" fmla="*/ 1629 h 1629"/>
                <a:gd name="T26" fmla="*/ 24 w 73"/>
                <a:gd name="T27" fmla="*/ 1629 h 1629"/>
                <a:gd name="T28" fmla="*/ 24 w 73"/>
                <a:gd name="T29" fmla="*/ 195 h 1629"/>
                <a:gd name="T30" fmla="*/ 36 w 73"/>
                <a:gd name="T31" fmla="*/ 85 h 1629"/>
                <a:gd name="T32" fmla="*/ 49 w 73"/>
                <a:gd name="T33" fmla="*/ 85 h 1629"/>
                <a:gd name="T34" fmla="*/ 49 w 73"/>
                <a:gd name="T35" fmla="*/ 1629 h 1629"/>
                <a:gd name="T36" fmla="*/ 36 w 73"/>
                <a:gd name="T37" fmla="*/ 1629 h 1629"/>
                <a:gd name="T38" fmla="*/ 36 w 73"/>
                <a:gd name="T39" fmla="*/ 85 h 1629"/>
                <a:gd name="T40" fmla="*/ 49 w 73"/>
                <a:gd name="T41" fmla="*/ 49 h 1629"/>
                <a:gd name="T42" fmla="*/ 61 w 73"/>
                <a:gd name="T43" fmla="*/ 49 h 1629"/>
                <a:gd name="T44" fmla="*/ 61 w 73"/>
                <a:gd name="T45" fmla="*/ 1629 h 1629"/>
                <a:gd name="T46" fmla="*/ 49 w 73"/>
                <a:gd name="T47" fmla="*/ 1629 h 1629"/>
                <a:gd name="T48" fmla="*/ 49 w 73"/>
                <a:gd name="T49" fmla="*/ 49 h 1629"/>
                <a:gd name="T50" fmla="*/ 61 w 73"/>
                <a:gd name="T51" fmla="*/ 0 h 1629"/>
                <a:gd name="T52" fmla="*/ 73 w 73"/>
                <a:gd name="T53" fmla="*/ 0 h 1629"/>
                <a:gd name="T54" fmla="*/ 73 w 73"/>
                <a:gd name="T55" fmla="*/ 1629 h 1629"/>
                <a:gd name="T56" fmla="*/ 61 w 73"/>
                <a:gd name="T57" fmla="*/ 1629 h 1629"/>
                <a:gd name="T58" fmla="*/ 61 w 73"/>
                <a:gd name="T59" fmla="*/ 0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3" h="1629">
                  <a:moveTo>
                    <a:pt x="0" y="134"/>
                  </a:moveTo>
                  <a:lnTo>
                    <a:pt x="12" y="134"/>
                  </a:lnTo>
                  <a:lnTo>
                    <a:pt x="12" y="1629"/>
                  </a:lnTo>
                  <a:lnTo>
                    <a:pt x="0" y="1629"/>
                  </a:lnTo>
                  <a:lnTo>
                    <a:pt x="0" y="134"/>
                  </a:lnTo>
                  <a:close/>
                  <a:moveTo>
                    <a:pt x="12" y="182"/>
                  </a:moveTo>
                  <a:lnTo>
                    <a:pt x="24" y="182"/>
                  </a:lnTo>
                  <a:lnTo>
                    <a:pt x="24" y="1629"/>
                  </a:lnTo>
                  <a:lnTo>
                    <a:pt x="12" y="1629"/>
                  </a:lnTo>
                  <a:lnTo>
                    <a:pt x="12" y="182"/>
                  </a:lnTo>
                  <a:close/>
                  <a:moveTo>
                    <a:pt x="24" y="195"/>
                  </a:moveTo>
                  <a:lnTo>
                    <a:pt x="36" y="195"/>
                  </a:lnTo>
                  <a:lnTo>
                    <a:pt x="36" y="1629"/>
                  </a:lnTo>
                  <a:lnTo>
                    <a:pt x="24" y="1629"/>
                  </a:lnTo>
                  <a:lnTo>
                    <a:pt x="24" y="195"/>
                  </a:lnTo>
                  <a:close/>
                  <a:moveTo>
                    <a:pt x="36" y="85"/>
                  </a:moveTo>
                  <a:lnTo>
                    <a:pt x="49" y="85"/>
                  </a:lnTo>
                  <a:lnTo>
                    <a:pt x="49" y="1629"/>
                  </a:lnTo>
                  <a:lnTo>
                    <a:pt x="36" y="1629"/>
                  </a:lnTo>
                  <a:lnTo>
                    <a:pt x="36" y="85"/>
                  </a:lnTo>
                  <a:close/>
                  <a:moveTo>
                    <a:pt x="49" y="49"/>
                  </a:moveTo>
                  <a:lnTo>
                    <a:pt x="61" y="49"/>
                  </a:lnTo>
                  <a:lnTo>
                    <a:pt x="61" y="1629"/>
                  </a:lnTo>
                  <a:lnTo>
                    <a:pt x="49" y="1629"/>
                  </a:lnTo>
                  <a:lnTo>
                    <a:pt x="49" y="49"/>
                  </a:lnTo>
                  <a:close/>
                  <a:moveTo>
                    <a:pt x="61" y="0"/>
                  </a:moveTo>
                  <a:lnTo>
                    <a:pt x="73" y="0"/>
                  </a:lnTo>
                  <a:lnTo>
                    <a:pt x="73" y="1629"/>
                  </a:lnTo>
                  <a:lnTo>
                    <a:pt x="61" y="1629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8" name="Freeform 135"/>
            <p:cNvSpPr>
              <a:spLocks noEditPoints="1"/>
            </p:cNvSpPr>
            <p:nvPr/>
          </p:nvSpPr>
          <p:spPr bwMode="auto">
            <a:xfrm>
              <a:off x="7173502" y="3961775"/>
              <a:ext cx="103771" cy="2194713"/>
            </a:xfrm>
            <a:custGeom>
              <a:avLst/>
              <a:gdLst>
                <a:gd name="T0" fmla="*/ 0 w 61"/>
                <a:gd name="T1" fmla="*/ 109 h 1556"/>
                <a:gd name="T2" fmla="*/ 12 w 61"/>
                <a:gd name="T3" fmla="*/ 109 h 1556"/>
                <a:gd name="T4" fmla="*/ 12 w 61"/>
                <a:gd name="T5" fmla="*/ 1556 h 1556"/>
                <a:gd name="T6" fmla="*/ 0 w 61"/>
                <a:gd name="T7" fmla="*/ 1556 h 1556"/>
                <a:gd name="T8" fmla="*/ 0 w 61"/>
                <a:gd name="T9" fmla="*/ 109 h 1556"/>
                <a:gd name="T10" fmla="*/ 12 w 61"/>
                <a:gd name="T11" fmla="*/ 0 h 1556"/>
                <a:gd name="T12" fmla="*/ 24 w 61"/>
                <a:gd name="T13" fmla="*/ 0 h 1556"/>
                <a:gd name="T14" fmla="*/ 24 w 61"/>
                <a:gd name="T15" fmla="*/ 1556 h 1556"/>
                <a:gd name="T16" fmla="*/ 12 w 61"/>
                <a:gd name="T17" fmla="*/ 1556 h 1556"/>
                <a:gd name="T18" fmla="*/ 12 w 61"/>
                <a:gd name="T19" fmla="*/ 0 h 1556"/>
                <a:gd name="T20" fmla="*/ 24 w 61"/>
                <a:gd name="T21" fmla="*/ 134 h 1556"/>
                <a:gd name="T22" fmla="*/ 36 w 61"/>
                <a:gd name="T23" fmla="*/ 134 h 1556"/>
                <a:gd name="T24" fmla="*/ 36 w 61"/>
                <a:gd name="T25" fmla="*/ 1556 h 1556"/>
                <a:gd name="T26" fmla="*/ 24 w 61"/>
                <a:gd name="T27" fmla="*/ 1556 h 1556"/>
                <a:gd name="T28" fmla="*/ 24 w 61"/>
                <a:gd name="T29" fmla="*/ 134 h 1556"/>
                <a:gd name="T30" fmla="*/ 36 w 61"/>
                <a:gd name="T31" fmla="*/ 24 h 1556"/>
                <a:gd name="T32" fmla="*/ 49 w 61"/>
                <a:gd name="T33" fmla="*/ 24 h 1556"/>
                <a:gd name="T34" fmla="*/ 49 w 61"/>
                <a:gd name="T35" fmla="*/ 1556 h 1556"/>
                <a:gd name="T36" fmla="*/ 36 w 61"/>
                <a:gd name="T37" fmla="*/ 1556 h 1556"/>
                <a:gd name="T38" fmla="*/ 36 w 61"/>
                <a:gd name="T39" fmla="*/ 24 h 1556"/>
                <a:gd name="T40" fmla="*/ 49 w 61"/>
                <a:gd name="T41" fmla="*/ 73 h 1556"/>
                <a:gd name="T42" fmla="*/ 61 w 61"/>
                <a:gd name="T43" fmla="*/ 73 h 1556"/>
                <a:gd name="T44" fmla="*/ 61 w 61"/>
                <a:gd name="T45" fmla="*/ 1556 h 1556"/>
                <a:gd name="T46" fmla="*/ 49 w 61"/>
                <a:gd name="T47" fmla="*/ 1556 h 1556"/>
                <a:gd name="T48" fmla="*/ 49 w 61"/>
                <a:gd name="T49" fmla="*/ 73 h 1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556">
                  <a:moveTo>
                    <a:pt x="0" y="109"/>
                  </a:moveTo>
                  <a:lnTo>
                    <a:pt x="12" y="109"/>
                  </a:lnTo>
                  <a:lnTo>
                    <a:pt x="12" y="1556"/>
                  </a:lnTo>
                  <a:lnTo>
                    <a:pt x="0" y="1556"/>
                  </a:lnTo>
                  <a:lnTo>
                    <a:pt x="0" y="109"/>
                  </a:lnTo>
                  <a:close/>
                  <a:moveTo>
                    <a:pt x="12" y="0"/>
                  </a:moveTo>
                  <a:lnTo>
                    <a:pt x="24" y="0"/>
                  </a:lnTo>
                  <a:lnTo>
                    <a:pt x="24" y="1556"/>
                  </a:lnTo>
                  <a:lnTo>
                    <a:pt x="12" y="1556"/>
                  </a:lnTo>
                  <a:lnTo>
                    <a:pt x="12" y="0"/>
                  </a:lnTo>
                  <a:close/>
                  <a:moveTo>
                    <a:pt x="24" y="134"/>
                  </a:moveTo>
                  <a:lnTo>
                    <a:pt x="36" y="134"/>
                  </a:lnTo>
                  <a:lnTo>
                    <a:pt x="36" y="1556"/>
                  </a:lnTo>
                  <a:lnTo>
                    <a:pt x="24" y="1556"/>
                  </a:lnTo>
                  <a:lnTo>
                    <a:pt x="24" y="134"/>
                  </a:lnTo>
                  <a:close/>
                  <a:moveTo>
                    <a:pt x="36" y="24"/>
                  </a:moveTo>
                  <a:lnTo>
                    <a:pt x="49" y="24"/>
                  </a:lnTo>
                  <a:lnTo>
                    <a:pt x="49" y="1556"/>
                  </a:lnTo>
                  <a:lnTo>
                    <a:pt x="36" y="1556"/>
                  </a:lnTo>
                  <a:lnTo>
                    <a:pt x="36" y="24"/>
                  </a:lnTo>
                  <a:close/>
                  <a:moveTo>
                    <a:pt x="49" y="73"/>
                  </a:moveTo>
                  <a:lnTo>
                    <a:pt x="61" y="73"/>
                  </a:lnTo>
                  <a:lnTo>
                    <a:pt x="61" y="1556"/>
                  </a:lnTo>
                  <a:lnTo>
                    <a:pt x="49" y="1556"/>
                  </a:lnTo>
                  <a:lnTo>
                    <a:pt x="49" y="73"/>
                  </a:ln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9" name="Freeform 136"/>
            <p:cNvSpPr>
              <a:spLocks noEditPoints="1"/>
            </p:cNvSpPr>
            <p:nvPr/>
          </p:nvSpPr>
          <p:spPr bwMode="auto">
            <a:xfrm>
              <a:off x="7277272" y="3858810"/>
              <a:ext cx="102069" cy="2297679"/>
            </a:xfrm>
            <a:custGeom>
              <a:avLst/>
              <a:gdLst>
                <a:gd name="T0" fmla="*/ 0 w 60"/>
                <a:gd name="T1" fmla="*/ 24 h 1629"/>
                <a:gd name="T2" fmla="*/ 12 w 60"/>
                <a:gd name="T3" fmla="*/ 24 h 1629"/>
                <a:gd name="T4" fmla="*/ 12 w 60"/>
                <a:gd name="T5" fmla="*/ 1629 h 1629"/>
                <a:gd name="T6" fmla="*/ 0 w 60"/>
                <a:gd name="T7" fmla="*/ 1629 h 1629"/>
                <a:gd name="T8" fmla="*/ 0 w 60"/>
                <a:gd name="T9" fmla="*/ 24 h 1629"/>
                <a:gd name="T10" fmla="*/ 12 w 60"/>
                <a:gd name="T11" fmla="*/ 170 h 1629"/>
                <a:gd name="T12" fmla="*/ 24 w 60"/>
                <a:gd name="T13" fmla="*/ 170 h 1629"/>
                <a:gd name="T14" fmla="*/ 24 w 60"/>
                <a:gd name="T15" fmla="*/ 1629 h 1629"/>
                <a:gd name="T16" fmla="*/ 12 w 60"/>
                <a:gd name="T17" fmla="*/ 1629 h 1629"/>
                <a:gd name="T18" fmla="*/ 12 w 60"/>
                <a:gd name="T19" fmla="*/ 170 h 1629"/>
                <a:gd name="T20" fmla="*/ 24 w 60"/>
                <a:gd name="T21" fmla="*/ 182 h 1629"/>
                <a:gd name="T22" fmla="*/ 36 w 60"/>
                <a:gd name="T23" fmla="*/ 182 h 1629"/>
                <a:gd name="T24" fmla="*/ 36 w 60"/>
                <a:gd name="T25" fmla="*/ 1629 h 1629"/>
                <a:gd name="T26" fmla="*/ 24 w 60"/>
                <a:gd name="T27" fmla="*/ 1629 h 1629"/>
                <a:gd name="T28" fmla="*/ 24 w 60"/>
                <a:gd name="T29" fmla="*/ 182 h 1629"/>
                <a:gd name="T30" fmla="*/ 36 w 60"/>
                <a:gd name="T31" fmla="*/ 36 h 1629"/>
                <a:gd name="T32" fmla="*/ 48 w 60"/>
                <a:gd name="T33" fmla="*/ 36 h 1629"/>
                <a:gd name="T34" fmla="*/ 48 w 60"/>
                <a:gd name="T35" fmla="*/ 1629 h 1629"/>
                <a:gd name="T36" fmla="*/ 36 w 60"/>
                <a:gd name="T37" fmla="*/ 1629 h 1629"/>
                <a:gd name="T38" fmla="*/ 36 w 60"/>
                <a:gd name="T39" fmla="*/ 36 h 1629"/>
                <a:gd name="T40" fmla="*/ 48 w 60"/>
                <a:gd name="T41" fmla="*/ 0 h 1629"/>
                <a:gd name="T42" fmla="*/ 60 w 60"/>
                <a:gd name="T43" fmla="*/ 0 h 1629"/>
                <a:gd name="T44" fmla="*/ 60 w 60"/>
                <a:gd name="T45" fmla="*/ 1629 h 1629"/>
                <a:gd name="T46" fmla="*/ 48 w 60"/>
                <a:gd name="T47" fmla="*/ 1629 h 1629"/>
                <a:gd name="T48" fmla="*/ 48 w 60"/>
                <a:gd name="T49" fmla="*/ 0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1629">
                  <a:moveTo>
                    <a:pt x="0" y="24"/>
                  </a:moveTo>
                  <a:lnTo>
                    <a:pt x="12" y="24"/>
                  </a:lnTo>
                  <a:lnTo>
                    <a:pt x="12" y="1629"/>
                  </a:lnTo>
                  <a:lnTo>
                    <a:pt x="0" y="1629"/>
                  </a:lnTo>
                  <a:lnTo>
                    <a:pt x="0" y="24"/>
                  </a:lnTo>
                  <a:close/>
                  <a:moveTo>
                    <a:pt x="12" y="170"/>
                  </a:moveTo>
                  <a:lnTo>
                    <a:pt x="24" y="170"/>
                  </a:lnTo>
                  <a:lnTo>
                    <a:pt x="24" y="1629"/>
                  </a:lnTo>
                  <a:lnTo>
                    <a:pt x="12" y="1629"/>
                  </a:lnTo>
                  <a:lnTo>
                    <a:pt x="12" y="170"/>
                  </a:lnTo>
                  <a:close/>
                  <a:moveTo>
                    <a:pt x="24" y="182"/>
                  </a:moveTo>
                  <a:lnTo>
                    <a:pt x="36" y="182"/>
                  </a:lnTo>
                  <a:lnTo>
                    <a:pt x="36" y="1629"/>
                  </a:lnTo>
                  <a:lnTo>
                    <a:pt x="24" y="1629"/>
                  </a:lnTo>
                  <a:lnTo>
                    <a:pt x="24" y="182"/>
                  </a:lnTo>
                  <a:close/>
                  <a:moveTo>
                    <a:pt x="36" y="36"/>
                  </a:moveTo>
                  <a:lnTo>
                    <a:pt x="48" y="36"/>
                  </a:lnTo>
                  <a:lnTo>
                    <a:pt x="48" y="1629"/>
                  </a:lnTo>
                  <a:lnTo>
                    <a:pt x="36" y="1629"/>
                  </a:lnTo>
                  <a:lnTo>
                    <a:pt x="36" y="36"/>
                  </a:lnTo>
                  <a:close/>
                  <a:moveTo>
                    <a:pt x="48" y="0"/>
                  </a:moveTo>
                  <a:lnTo>
                    <a:pt x="60" y="0"/>
                  </a:lnTo>
                  <a:lnTo>
                    <a:pt x="60" y="1629"/>
                  </a:lnTo>
                  <a:lnTo>
                    <a:pt x="48" y="1629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0" name="Freeform 137"/>
            <p:cNvSpPr>
              <a:spLocks noEditPoints="1"/>
            </p:cNvSpPr>
            <p:nvPr/>
          </p:nvSpPr>
          <p:spPr bwMode="auto">
            <a:xfrm>
              <a:off x="7379341" y="3721993"/>
              <a:ext cx="103771" cy="2434496"/>
            </a:xfrm>
            <a:custGeom>
              <a:avLst/>
              <a:gdLst>
                <a:gd name="T0" fmla="*/ 0 w 61"/>
                <a:gd name="T1" fmla="*/ 146 h 1726"/>
                <a:gd name="T2" fmla="*/ 13 w 61"/>
                <a:gd name="T3" fmla="*/ 146 h 1726"/>
                <a:gd name="T4" fmla="*/ 13 w 61"/>
                <a:gd name="T5" fmla="*/ 1726 h 1726"/>
                <a:gd name="T6" fmla="*/ 0 w 61"/>
                <a:gd name="T7" fmla="*/ 1726 h 1726"/>
                <a:gd name="T8" fmla="*/ 0 w 61"/>
                <a:gd name="T9" fmla="*/ 146 h 1726"/>
                <a:gd name="T10" fmla="*/ 13 w 61"/>
                <a:gd name="T11" fmla="*/ 194 h 1726"/>
                <a:gd name="T12" fmla="*/ 25 w 61"/>
                <a:gd name="T13" fmla="*/ 194 h 1726"/>
                <a:gd name="T14" fmla="*/ 25 w 61"/>
                <a:gd name="T15" fmla="*/ 1726 h 1726"/>
                <a:gd name="T16" fmla="*/ 13 w 61"/>
                <a:gd name="T17" fmla="*/ 1726 h 1726"/>
                <a:gd name="T18" fmla="*/ 13 w 61"/>
                <a:gd name="T19" fmla="*/ 194 h 1726"/>
                <a:gd name="T20" fmla="*/ 25 w 61"/>
                <a:gd name="T21" fmla="*/ 133 h 1726"/>
                <a:gd name="T22" fmla="*/ 37 w 61"/>
                <a:gd name="T23" fmla="*/ 133 h 1726"/>
                <a:gd name="T24" fmla="*/ 37 w 61"/>
                <a:gd name="T25" fmla="*/ 1726 h 1726"/>
                <a:gd name="T26" fmla="*/ 25 w 61"/>
                <a:gd name="T27" fmla="*/ 1726 h 1726"/>
                <a:gd name="T28" fmla="*/ 25 w 61"/>
                <a:gd name="T29" fmla="*/ 133 h 1726"/>
                <a:gd name="T30" fmla="*/ 37 w 61"/>
                <a:gd name="T31" fmla="*/ 146 h 1726"/>
                <a:gd name="T32" fmla="*/ 49 w 61"/>
                <a:gd name="T33" fmla="*/ 146 h 1726"/>
                <a:gd name="T34" fmla="*/ 49 w 61"/>
                <a:gd name="T35" fmla="*/ 1726 h 1726"/>
                <a:gd name="T36" fmla="*/ 37 w 61"/>
                <a:gd name="T37" fmla="*/ 1726 h 1726"/>
                <a:gd name="T38" fmla="*/ 37 w 61"/>
                <a:gd name="T39" fmla="*/ 146 h 1726"/>
                <a:gd name="T40" fmla="*/ 49 w 61"/>
                <a:gd name="T41" fmla="*/ 0 h 1726"/>
                <a:gd name="T42" fmla="*/ 61 w 61"/>
                <a:gd name="T43" fmla="*/ 0 h 1726"/>
                <a:gd name="T44" fmla="*/ 61 w 61"/>
                <a:gd name="T45" fmla="*/ 1726 h 1726"/>
                <a:gd name="T46" fmla="*/ 49 w 61"/>
                <a:gd name="T47" fmla="*/ 1726 h 1726"/>
                <a:gd name="T48" fmla="*/ 49 w 61"/>
                <a:gd name="T49" fmla="*/ 0 h 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726">
                  <a:moveTo>
                    <a:pt x="0" y="146"/>
                  </a:moveTo>
                  <a:lnTo>
                    <a:pt x="13" y="146"/>
                  </a:lnTo>
                  <a:lnTo>
                    <a:pt x="13" y="1726"/>
                  </a:lnTo>
                  <a:lnTo>
                    <a:pt x="0" y="1726"/>
                  </a:lnTo>
                  <a:lnTo>
                    <a:pt x="0" y="146"/>
                  </a:lnTo>
                  <a:close/>
                  <a:moveTo>
                    <a:pt x="13" y="194"/>
                  </a:moveTo>
                  <a:lnTo>
                    <a:pt x="25" y="194"/>
                  </a:lnTo>
                  <a:lnTo>
                    <a:pt x="25" y="1726"/>
                  </a:lnTo>
                  <a:lnTo>
                    <a:pt x="13" y="1726"/>
                  </a:lnTo>
                  <a:lnTo>
                    <a:pt x="13" y="194"/>
                  </a:lnTo>
                  <a:close/>
                  <a:moveTo>
                    <a:pt x="25" y="133"/>
                  </a:moveTo>
                  <a:lnTo>
                    <a:pt x="37" y="133"/>
                  </a:lnTo>
                  <a:lnTo>
                    <a:pt x="37" y="1726"/>
                  </a:lnTo>
                  <a:lnTo>
                    <a:pt x="25" y="1726"/>
                  </a:lnTo>
                  <a:lnTo>
                    <a:pt x="25" y="133"/>
                  </a:lnTo>
                  <a:close/>
                  <a:moveTo>
                    <a:pt x="37" y="146"/>
                  </a:moveTo>
                  <a:lnTo>
                    <a:pt x="49" y="146"/>
                  </a:lnTo>
                  <a:lnTo>
                    <a:pt x="49" y="1726"/>
                  </a:lnTo>
                  <a:lnTo>
                    <a:pt x="37" y="1726"/>
                  </a:lnTo>
                  <a:lnTo>
                    <a:pt x="37" y="146"/>
                  </a:lnTo>
                  <a:close/>
                  <a:moveTo>
                    <a:pt x="49" y="0"/>
                  </a:moveTo>
                  <a:lnTo>
                    <a:pt x="61" y="0"/>
                  </a:lnTo>
                  <a:lnTo>
                    <a:pt x="61" y="1726"/>
                  </a:lnTo>
                  <a:lnTo>
                    <a:pt x="49" y="1726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1" name="Freeform 138"/>
            <p:cNvSpPr>
              <a:spLocks noEditPoints="1"/>
            </p:cNvSpPr>
            <p:nvPr/>
          </p:nvSpPr>
          <p:spPr bwMode="auto">
            <a:xfrm>
              <a:off x="7483112" y="3738918"/>
              <a:ext cx="124185" cy="2417570"/>
            </a:xfrm>
            <a:custGeom>
              <a:avLst/>
              <a:gdLst>
                <a:gd name="T0" fmla="*/ 0 w 73"/>
                <a:gd name="T1" fmla="*/ 0 h 1714"/>
                <a:gd name="T2" fmla="*/ 12 w 73"/>
                <a:gd name="T3" fmla="*/ 0 h 1714"/>
                <a:gd name="T4" fmla="*/ 12 w 73"/>
                <a:gd name="T5" fmla="*/ 1714 h 1714"/>
                <a:gd name="T6" fmla="*/ 0 w 73"/>
                <a:gd name="T7" fmla="*/ 1714 h 1714"/>
                <a:gd name="T8" fmla="*/ 0 w 73"/>
                <a:gd name="T9" fmla="*/ 0 h 1714"/>
                <a:gd name="T10" fmla="*/ 12 w 73"/>
                <a:gd name="T11" fmla="*/ 97 h 1714"/>
                <a:gd name="T12" fmla="*/ 37 w 73"/>
                <a:gd name="T13" fmla="*/ 97 h 1714"/>
                <a:gd name="T14" fmla="*/ 37 w 73"/>
                <a:gd name="T15" fmla="*/ 1714 h 1714"/>
                <a:gd name="T16" fmla="*/ 12 w 73"/>
                <a:gd name="T17" fmla="*/ 1714 h 1714"/>
                <a:gd name="T18" fmla="*/ 12 w 73"/>
                <a:gd name="T19" fmla="*/ 97 h 1714"/>
                <a:gd name="T20" fmla="*/ 37 w 73"/>
                <a:gd name="T21" fmla="*/ 85 h 1714"/>
                <a:gd name="T22" fmla="*/ 49 w 73"/>
                <a:gd name="T23" fmla="*/ 85 h 1714"/>
                <a:gd name="T24" fmla="*/ 49 w 73"/>
                <a:gd name="T25" fmla="*/ 1714 h 1714"/>
                <a:gd name="T26" fmla="*/ 37 w 73"/>
                <a:gd name="T27" fmla="*/ 1714 h 1714"/>
                <a:gd name="T28" fmla="*/ 37 w 73"/>
                <a:gd name="T29" fmla="*/ 85 h 1714"/>
                <a:gd name="T30" fmla="*/ 49 w 73"/>
                <a:gd name="T31" fmla="*/ 207 h 1714"/>
                <a:gd name="T32" fmla="*/ 61 w 73"/>
                <a:gd name="T33" fmla="*/ 207 h 1714"/>
                <a:gd name="T34" fmla="*/ 61 w 73"/>
                <a:gd name="T35" fmla="*/ 1714 h 1714"/>
                <a:gd name="T36" fmla="*/ 49 w 73"/>
                <a:gd name="T37" fmla="*/ 1714 h 1714"/>
                <a:gd name="T38" fmla="*/ 49 w 73"/>
                <a:gd name="T39" fmla="*/ 207 h 1714"/>
                <a:gd name="T40" fmla="*/ 61 w 73"/>
                <a:gd name="T41" fmla="*/ 61 h 1714"/>
                <a:gd name="T42" fmla="*/ 73 w 73"/>
                <a:gd name="T43" fmla="*/ 61 h 1714"/>
                <a:gd name="T44" fmla="*/ 73 w 73"/>
                <a:gd name="T45" fmla="*/ 1714 h 1714"/>
                <a:gd name="T46" fmla="*/ 61 w 73"/>
                <a:gd name="T47" fmla="*/ 1714 h 1714"/>
                <a:gd name="T48" fmla="*/ 61 w 73"/>
                <a:gd name="T49" fmla="*/ 61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1714">
                  <a:moveTo>
                    <a:pt x="0" y="0"/>
                  </a:moveTo>
                  <a:lnTo>
                    <a:pt x="12" y="0"/>
                  </a:lnTo>
                  <a:lnTo>
                    <a:pt x="12" y="1714"/>
                  </a:lnTo>
                  <a:lnTo>
                    <a:pt x="0" y="1714"/>
                  </a:lnTo>
                  <a:lnTo>
                    <a:pt x="0" y="0"/>
                  </a:lnTo>
                  <a:close/>
                  <a:moveTo>
                    <a:pt x="12" y="97"/>
                  </a:moveTo>
                  <a:lnTo>
                    <a:pt x="37" y="97"/>
                  </a:lnTo>
                  <a:lnTo>
                    <a:pt x="37" y="1714"/>
                  </a:lnTo>
                  <a:lnTo>
                    <a:pt x="12" y="1714"/>
                  </a:lnTo>
                  <a:lnTo>
                    <a:pt x="12" y="97"/>
                  </a:lnTo>
                  <a:close/>
                  <a:moveTo>
                    <a:pt x="37" y="85"/>
                  </a:moveTo>
                  <a:lnTo>
                    <a:pt x="49" y="85"/>
                  </a:lnTo>
                  <a:lnTo>
                    <a:pt x="49" y="1714"/>
                  </a:lnTo>
                  <a:lnTo>
                    <a:pt x="37" y="1714"/>
                  </a:lnTo>
                  <a:lnTo>
                    <a:pt x="37" y="85"/>
                  </a:lnTo>
                  <a:close/>
                  <a:moveTo>
                    <a:pt x="49" y="207"/>
                  </a:moveTo>
                  <a:lnTo>
                    <a:pt x="61" y="207"/>
                  </a:lnTo>
                  <a:lnTo>
                    <a:pt x="61" y="1714"/>
                  </a:lnTo>
                  <a:lnTo>
                    <a:pt x="49" y="1714"/>
                  </a:lnTo>
                  <a:lnTo>
                    <a:pt x="49" y="207"/>
                  </a:lnTo>
                  <a:close/>
                  <a:moveTo>
                    <a:pt x="61" y="61"/>
                  </a:moveTo>
                  <a:lnTo>
                    <a:pt x="73" y="61"/>
                  </a:lnTo>
                  <a:lnTo>
                    <a:pt x="73" y="1714"/>
                  </a:lnTo>
                  <a:lnTo>
                    <a:pt x="61" y="1714"/>
                  </a:lnTo>
                  <a:lnTo>
                    <a:pt x="61" y="61"/>
                  </a:ln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2" name="Freeform 139"/>
            <p:cNvSpPr>
              <a:spLocks noEditPoints="1"/>
            </p:cNvSpPr>
            <p:nvPr/>
          </p:nvSpPr>
          <p:spPr bwMode="auto">
            <a:xfrm>
              <a:off x="7607296" y="3824959"/>
              <a:ext cx="103771" cy="2331531"/>
            </a:xfrm>
            <a:custGeom>
              <a:avLst/>
              <a:gdLst>
                <a:gd name="T0" fmla="*/ 0 w 61"/>
                <a:gd name="T1" fmla="*/ 24 h 1653"/>
                <a:gd name="T2" fmla="*/ 12 w 61"/>
                <a:gd name="T3" fmla="*/ 24 h 1653"/>
                <a:gd name="T4" fmla="*/ 12 w 61"/>
                <a:gd name="T5" fmla="*/ 1653 h 1653"/>
                <a:gd name="T6" fmla="*/ 0 w 61"/>
                <a:gd name="T7" fmla="*/ 1653 h 1653"/>
                <a:gd name="T8" fmla="*/ 0 w 61"/>
                <a:gd name="T9" fmla="*/ 24 h 1653"/>
                <a:gd name="T10" fmla="*/ 12 w 61"/>
                <a:gd name="T11" fmla="*/ 146 h 1653"/>
                <a:gd name="T12" fmla="*/ 25 w 61"/>
                <a:gd name="T13" fmla="*/ 146 h 1653"/>
                <a:gd name="T14" fmla="*/ 25 w 61"/>
                <a:gd name="T15" fmla="*/ 1653 h 1653"/>
                <a:gd name="T16" fmla="*/ 12 w 61"/>
                <a:gd name="T17" fmla="*/ 1653 h 1653"/>
                <a:gd name="T18" fmla="*/ 12 w 61"/>
                <a:gd name="T19" fmla="*/ 146 h 1653"/>
                <a:gd name="T20" fmla="*/ 25 w 61"/>
                <a:gd name="T21" fmla="*/ 133 h 1653"/>
                <a:gd name="T22" fmla="*/ 37 w 61"/>
                <a:gd name="T23" fmla="*/ 133 h 1653"/>
                <a:gd name="T24" fmla="*/ 37 w 61"/>
                <a:gd name="T25" fmla="*/ 1653 h 1653"/>
                <a:gd name="T26" fmla="*/ 25 w 61"/>
                <a:gd name="T27" fmla="*/ 1653 h 1653"/>
                <a:gd name="T28" fmla="*/ 25 w 61"/>
                <a:gd name="T29" fmla="*/ 133 h 1653"/>
                <a:gd name="T30" fmla="*/ 37 w 61"/>
                <a:gd name="T31" fmla="*/ 170 h 1653"/>
                <a:gd name="T32" fmla="*/ 49 w 61"/>
                <a:gd name="T33" fmla="*/ 170 h 1653"/>
                <a:gd name="T34" fmla="*/ 49 w 61"/>
                <a:gd name="T35" fmla="*/ 1653 h 1653"/>
                <a:gd name="T36" fmla="*/ 37 w 61"/>
                <a:gd name="T37" fmla="*/ 1653 h 1653"/>
                <a:gd name="T38" fmla="*/ 37 w 61"/>
                <a:gd name="T39" fmla="*/ 170 h 1653"/>
                <a:gd name="T40" fmla="*/ 49 w 61"/>
                <a:gd name="T41" fmla="*/ 0 h 1653"/>
                <a:gd name="T42" fmla="*/ 61 w 61"/>
                <a:gd name="T43" fmla="*/ 0 h 1653"/>
                <a:gd name="T44" fmla="*/ 61 w 61"/>
                <a:gd name="T45" fmla="*/ 1653 h 1653"/>
                <a:gd name="T46" fmla="*/ 49 w 61"/>
                <a:gd name="T47" fmla="*/ 1653 h 1653"/>
                <a:gd name="T48" fmla="*/ 49 w 61"/>
                <a:gd name="T49" fmla="*/ 0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653">
                  <a:moveTo>
                    <a:pt x="0" y="24"/>
                  </a:moveTo>
                  <a:lnTo>
                    <a:pt x="12" y="24"/>
                  </a:lnTo>
                  <a:lnTo>
                    <a:pt x="12" y="1653"/>
                  </a:lnTo>
                  <a:lnTo>
                    <a:pt x="0" y="1653"/>
                  </a:lnTo>
                  <a:lnTo>
                    <a:pt x="0" y="24"/>
                  </a:lnTo>
                  <a:close/>
                  <a:moveTo>
                    <a:pt x="12" y="146"/>
                  </a:moveTo>
                  <a:lnTo>
                    <a:pt x="25" y="146"/>
                  </a:lnTo>
                  <a:lnTo>
                    <a:pt x="25" y="1653"/>
                  </a:lnTo>
                  <a:lnTo>
                    <a:pt x="12" y="1653"/>
                  </a:lnTo>
                  <a:lnTo>
                    <a:pt x="12" y="146"/>
                  </a:lnTo>
                  <a:close/>
                  <a:moveTo>
                    <a:pt x="25" y="133"/>
                  </a:moveTo>
                  <a:lnTo>
                    <a:pt x="37" y="133"/>
                  </a:lnTo>
                  <a:lnTo>
                    <a:pt x="37" y="1653"/>
                  </a:lnTo>
                  <a:lnTo>
                    <a:pt x="25" y="1653"/>
                  </a:lnTo>
                  <a:lnTo>
                    <a:pt x="25" y="133"/>
                  </a:lnTo>
                  <a:close/>
                  <a:moveTo>
                    <a:pt x="37" y="170"/>
                  </a:moveTo>
                  <a:lnTo>
                    <a:pt x="49" y="170"/>
                  </a:lnTo>
                  <a:lnTo>
                    <a:pt x="49" y="1653"/>
                  </a:lnTo>
                  <a:lnTo>
                    <a:pt x="37" y="1653"/>
                  </a:lnTo>
                  <a:lnTo>
                    <a:pt x="37" y="170"/>
                  </a:lnTo>
                  <a:close/>
                  <a:moveTo>
                    <a:pt x="49" y="0"/>
                  </a:moveTo>
                  <a:lnTo>
                    <a:pt x="61" y="0"/>
                  </a:lnTo>
                  <a:lnTo>
                    <a:pt x="61" y="1653"/>
                  </a:lnTo>
                  <a:lnTo>
                    <a:pt x="49" y="1653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" name="Freeform 140"/>
            <p:cNvSpPr>
              <a:spLocks noEditPoints="1"/>
            </p:cNvSpPr>
            <p:nvPr/>
          </p:nvSpPr>
          <p:spPr bwMode="auto">
            <a:xfrm>
              <a:off x="7711066" y="3909588"/>
              <a:ext cx="103771" cy="2246902"/>
            </a:xfrm>
            <a:custGeom>
              <a:avLst/>
              <a:gdLst>
                <a:gd name="T0" fmla="*/ 0 w 61"/>
                <a:gd name="T1" fmla="*/ 256 h 1593"/>
                <a:gd name="T2" fmla="*/ 12 w 61"/>
                <a:gd name="T3" fmla="*/ 256 h 1593"/>
                <a:gd name="T4" fmla="*/ 12 w 61"/>
                <a:gd name="T5" fmla="*/ 1593 h 1593"/>
                <a:gd name="T6" fmla="*/ 0 w 61"/>
                <a:gd name="T7" fmla="*/ 1593 h 1593"/>
                <a:gd name="T8" fmla="*/ 0 w 61"/>
                <a:gd name="T9" fmla="*/ 256 h 1593"/>
                <a:gd name="T10" fmla="*/ 12 w 61"/>
                <a:gd name="T11" fmla="*/ 86 h 1593"/>
                <a:gd name="T12" fmla="*/ 24 w 61"/>
                <a:gd name="T13" fmla="*/ 86 h 1593"/>
                <a:gd name="T14" fmla="*/ 24 w 61"/>
                <a:gd name="T15" fmla="*/ 1593 h 1593"/>
                <a:gd name="T16" fmla="*/ 12 w 61"/>
                <a:gd name="T17" fmla="*/ 1593 h 1593"/>
                <a:gd name="T18" fmla="*/ 12 w 61"/>
                <a:gd name="T19" fmla="*/ 86 h 1593"/>
                <a:gd name="T20" fmla="*/ 24 w 61"/>
                <a:gd name="T21" fmla="*/ 25 h 1593"/>
                <a:gd name="T22" fmla="*/ 36 w 61"/>
                <a:gd name="T23" fmla="*/ 25 h 1593"/>
                <a:gd name="T24" fmla="*/ 36 w 61"/>
                <a:gd name="T25" fmla="*/ 1593 h 1593"/>
                <a:gd name="T26" fmla="*/ 24 w 61"/>
                <a:gd name="T27" fmla="*/ 1593 h 1593"/>
                <a:gd name="T28" fmla="*/ 24 w 61"/>
                <a:gd name="T29" fmla="*/ 25 h 1593"/>
                <a:gd name="T30" fmla="*/ 36 w 61"/>
                <a:gd name="T31" fmla="*/ 0 h 1593"/>
                <a:gd name="T32" fmla="*/ 49 w 61"/>
                <a:gd name="T33" fmla="*/ 0 h 1593"/>
                <a:gd name="T34" fmla="*/ 49 w 61"/>
                <a:gd name="T35" fmla="*/ 1593 h 1593"/>
                <a:gd name="T36" fmla="*/ 36 w 61"/>
                <a:gd name="T37" fmla="*/ 1593 h 1593"/>
                <a:gd name="T38" fmla="*/ 36 w 61"/>
                <a:gd name="T39" fmla="*/ 0 h 1593"/>
                <a:gd name="T40" fmla="*/ 49 w 61"/>
                <a:gd name="T41" fmla="*/ 98 h 1593"/>
                <a:gd name="T42" fmla="*/ 61 w 61"/>
                <a:gd name="T43" fmla="*/ 98 h 1593"/>
                <a:gd name="T44" fmla="*/ 61 w 61"/>
                <a:gd name="T45" fmla="*/ 1593 h 1593"/>
                <a:gd name="T46" fmla="*/ 49 w 61"/>
                <a:gd name="T47" fmla="*/ 1593 h 1593"/>
                <a:gd name="T48" fmla="*/ 49 w 61"/>
                <a:gd name="T49" fmla="*/ 98 h 1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593">
                  <a:moveTo>
                    <a:pt x="0" y="256"/>
                  </a:moveTo>
                  <a:lnTo>
                    <a:pt x="12" y="256"/>
                  </a:lnTo>
                  <a:lnTo>
                    <a:pt x="12" y="1593"/>
                  </a:lnTo>
                  <a:lnTo>
                    <a:pt x="0" y="1593"/>
                  </a:lnTo>
                  <a:lnTo>
                    <a:pt x="0" y="256"/>
                  </a:lnTo>
                  <a:close/>
                  <a:moveTo>
                    <a:pt x="12" y="86"/>
                  </a:moveTo>
                  <a:lnTo>
                    <a:pt x="24" y="86"/>
                  </a:lnTo>
                  <a:lnTo>
                    <a:pt x="24" y="1593"/>
                  </a:lnTo>
                  <a:lnTo>
                    <a:pt x="12" y="1593"/>
                  </a:lnTo>
                  <a:lnTo>
                    <a:pt x="12" y="86"/>
                  </a:lnTo>
                  <a:close/>
                  <a:moveTo>
                    <a:pt x="24" y="25"/>
                  </a:moveTo>
                  <a:lnTo>
                    <a:pt x="36" y="25"/>
                  </a:lnTo>
                  <a:lnTo>
                    <a:pt x="36" y="1593"/>
                  </a:lnTo>
                  <a:lnTo>
                    <a:pt x="24" y="1593"/>
                  </a:lnTo>
                  <a:lnTo>
                    <a:pt x="24" y="25"/>
                  </a:lnTo>
                  <a:close/>
                  <a:moveTo>
                    <a:pt x="36" y="0"/>
                  </a:moveTo>
                  <a:lnTo>
                    <a:pt x="49" y="0"/>
                  </a:lnTo>
                  <a:lnTo>
                    <a:pt x="49" y="1593"/>
                  </a:lnTo>
                  <a:lnTo>
                    <a:pt x="36" y="1593"/>
                  </a:lnTo>
                  <a:lnTo>
                    <a:pt x="36" y="0"/>
                  </a:lnTo>
                  <a:close/>
                  <a:moveTo>
                    <a:pt x="49" y="98"/>
                  </a:moveTo>
                  <a:lnTo>
                    <a:pt x="61" y="98"/>
                  </a:lnTo>
                  <a:lnTo>
                    <a:pt x="61" y="1593"/>
                  </a:lnTo>
                  <a:lnTo>
                    <a:pt x="49" y="1593"/>
                  </a:lnTo>
                  <a:lnTo>
                    <a:pt x="49" y="98"/>
                  </a:ln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4" name="Freeform 141"/>
            <p:cNvSpPr>
              <a:spLocks noEditPoints="1"/>
            </p:cNvSpPr>
            <p:nvPr/>
          </p:nvSpPr>
          <p:spPr bwMode="auto">
            <a:xfrm>
              <a:off x="7814835" y="4081667"/>
              <a:ext cx="103771" cy="2074823"/>
            </a:xfrm>
            <a:custGeom>
              <a:avLst/>
              <a:gdLst>
                <a:gd name="T0" fmla="*/ 0 w 61"/>
                <a:gd name="T1" fmla="*/ 122 h 1471"/>
                <a:gd name="T2" fmla="*/ 12 w 61"/>
                <a:gd name="T3" fmla="*/ 122 h 1471"/>
                <a:gd name="T4" fmla="*/ 12 w 61"/>
                <a:gd name="T5" fmla="*/ 1471 h 1471"/>
                <a:gd name="T6" fmla="*/ 0 w 61"/>
                <a:gd name="T7" fmla="*/ 1471 h 1471"/>
                <a:gd name="T8" fmla="*/ 0 w 61"/>
                <a:gd name="T9" fmla="*/ 122 h 1471"/>
                <a:gd name="T10" fmla="*/ 12 w 61"/>
                <a:gd name="T11" fmla="*/ 24 h 1471"/>
                <a:gd name="T12" fmla="*/ 24 w 61"/>
                <a:gd name="T13" fmla="*/ 24 h 1471"/>
                <a:gd name="T14" fmla="*/ 24 w 61"/>
                <a:gd name="T15" fmla="*/ 1471 h 1471"/>
                <a:gd name="T16" fmla="*/ 12 w 61"/>
                <a:gd name="T17" fmla="*/ 1471 h 1471"/>
                <a:gd name="T18" fmla="*/ 12 w 61"/>
                <a:gd name="T19" fmla="*/ 24 h 1471"/>
                <a:gd name="T20" fmla="*/ 24 w 61"/>
                <a:gd name="T21" fmla="*/ 37 h 1471"/>
                <a:gd name="T22" fmla="*/ 36 w 61"/>
                <a:gd name="T23" fmla="*/ 37 h 1471"/>
                <a:gd name="T24" fmla="*/ 36 w 61"/>
                <a:gd name="T25" fmla="*/ 1471 h 1471"/>
                <a:gd name="T26" fmla="*/ 24 w 61"/>
                <a:gd name="T27" fmla="*/ 1471 h 1471"/>
                <a:gd name="T28" fmla="*/ 24 w 61"/>
                <a:gd name="T29" fmla="*/ 37 h 1471"/>
                <a:gd name="T30" fmla="*/ 36 w 61"/>
                <a:gd name="T31" fmla="*/ 0 h 1471"/>
                <a:gd name="T32" fmla="*/ 48 w 61"/>
                <a:gd name="T33" fmla="*/ 0 h 1471"/>
                <a:gd name="T34" fmla="*/ 48 w 61"/>
                <a:gd name="T35" fmla="*/ 1471 h 1471"/>
                <a:gd name="T36" fmla="*/ 36 w 61"/>
                <a:gd name="T37" fmla="*/ 1471 h 1471"/>
                <a:gd name="T38" fmla="*/ 36 w 61"/>
                <a:gd name="T39" fmla="*/ 0 h 1471"/>
                <a:gd name="T40" fmla="*/ 48 w 61"/>
                <a:gd name="T41" fmla="*/ 61 h 1471"/>
                <a:gd name="T42" fmla="*/ 61 w 61"/>
                <a:gd name="T43" fmla="*/ 61 h 1471"/>
                <a:gd name="T44" fmla="*/ 61 w 61"/>
                <a:gd name="T45" fmla="*/ 1471 h 1471"/>
                <a:gd name="T46" fmla="*/ 48 w 61"/>
                <a:gd name="T47" fmla="*/ 1471 h 1471"/>
                <a:gd name="T48" fmla="*/ 48 w 61"/>
                <a:gd name="T49" fmla="*/ 61 h 1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471">
                  <a:moveTo>
                    <a:pt x="0" y="122"/>
                  </a:moveTo>
                  <a:lnTo>
                    <a:pt x="12" y="122"/>
                  </a:lnTo>
                  <a:lnTo>
                    <a:pt x="12" y="1471"/>
                  </a:lnTo>
                  <a:lnTo>
                    <a:pt x="0" y="1471"/>
                  </a:lnTo>
                  <a:lnTo>
                    <a:pt x="0" y="122"/>
                  </a:lnTo>
                  <a:close/>
                  <a:moveTo>
                    <a:pt x="12" y="24"/>
                  </a:moveTo>
                  <a:lnTo>
                    <a:pt x="24" y="24"/>
                  </a:lnTo>
                  <a:lnTo>
                    <a:pt x="24" y="1471"/>
                  </a:lnTo>
                  <a:lnTo>
                    <a:pt x="12" y="1471"/>
                  </a:lnTo>
                  <a:lnTo>
                    <a:pt x="12" y="24"/>
                  </a:lnTo>
                  <a:close/>
                  <a:moveTo>
                    <a:pt x="24" y="37"/>
                  </a:moveTo>
                  <a:lnTo>
                    <a:pt x="36" y="37"/>
                  </a:lnTo>
                  <a:lnTo>
                    <a:pt x="36" y="1471"/>
                  </a:lnTo>
                  <a:lnTo>
                    <a:pt x="24" y="1471"/>
                  </a:lnTo>
                  <a:lnTo>
                    <a:pt x="24" y="37"/>
                  </a:lnTo>
                  <a:close/>
                  <a:moveTo>
                    <a:pt x="36" y="0"/>
                  </a:moveTo>
                  <a:lnTo>
                    <a:pt x="48" y="0"/>
                  </a:lnTo>
                  <a:lnTo>
                    <a:pt x="48" y="1471"/>
                  </a:lnTo>
                  <a:lnTo>
                    <a:pt x="36" y="1471"/>
                  </a:lnTo>
                  <a:lnTo>
                    <a:pt x="36" y="0"/>
                  </a:lnTo>
                  <a:close/>
                  <a:moveTo>
                    <a:pt x="48" y="61"/>
                  </a:moveTo>
                  <a:lnTo>
                    <a:pt x="61" y="61"/>
                  </a:lnTo>
                  <a:lnTo>
                    <a:pt x="61" y="1471"/>
                  </a:lnTo>
                  <a:lnTo>
                    <a:pt x="48" y="1471"/>
                  </a:lnTo>
                  <a:lnTo>
                    <a:pt x="48" y="61"/>
                  </a:ln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5" name="Freeform 142"/>
            <p:cNvSpPr>
              <a:spLocks noEditPoints="1"/>
            </p:cNvSpPr>
            <p:nvPr/>
          </p:nvSpPr>
          <p:spPr bwMode="auto">
            <a:xfrm>
              <a:off x="7918606" y="3789696"/>
              <a:ext cx="246667" cy="2366793"/>
            </a:xfrm>
            <a:custGeom>
              <a:avLst/>
              <a:gdLst>
                <a:gd name="T0" fmla="*/ 0 w 145"/>
                <a:gd name="T1" fmla="*/ 122 h 1678"/>
                <a:gd name="T2" fmla="*/ 12 w 145"/>
                <a:gd name="T3" fmla="*/ 122 h 1678"/>
                <a:gd name="T4" fmla="*/ 12 w 145"/>
                <a:gd name="T5" fmla="*/ 1678 h 1678"/>
                <a:gd name="T6" fmla="*/ 0 w 145"/>
                <a:gd name="T7" fmla="*/ 1678 h 1678"/>
                <a:gd name="T8" fmla="*/ 0 w 145"/>
                <a:gd name="T9" fmla="*/ 122 h 1678"/>
                <a:gd name="T10" fmla="*/ 12 w 145"/>
                <a:gd name="T11" fmla="*/ 158 h 1678"/>
                <a:gd name="T12" fmla="*/ 24 w 145"/>
                <a:gd name="T13" fmla="*/ 158 h 1678"/>
                <a:gd name="T14" fmla="*/ 24 w 145"/>
                <a:gd name="T15" fmla="*/ 1678 h 1678"/>
                <a:gd name="T16" fmla="*/ 12 w 145"/>
                <a:gd name="T17" fmla="*/ 1678 h 1678"/>
                <a:gd name="T18" fmla="*/ 12 w 145"/>
                <a:gd name="T19" fmla="*/ 158 h 1678"/>
                <a:gd name="T20" fmla="*/ 24 w 145"/>
                <a:gd name="T21" fmla="*/ 0 h 1678"/>
                <a:gd name="T22" fmla="*/ 36 w 145"/>
                <a:gd name="T23" fmla="*/ 0 h 1678"/>
                <a:gd name="T24" fmla="*/ 36 w 145"/>
                <a:gd name="T25" fmla="*/ 1678 h 1678"/>
                <a:gd name="T26" fmla="*/ 24 w 145"/>
                <a:gd name="T27" fmla="*/ 1678 h 1678"/>
                <a:gd name="T28" fmla="*/ 24 w 145"/>
                <a:gd name="T29" fmla="*/ 0 h 1678"/>
                <a:gd name="T30" fmla="*/ 36 w 145"/>
                <a:gd name="T31" fmla="*/ 389 h 1678"/>
                <a:gd name="T32" fmla="*/ 48 w 145"/>
                <a:gd name="T33" fmla="*/ 389 h 1678"/>
                <a:gd name="T34" fmla="*/ 48 w 145"/>
                <a:gd name="T35" fmla="*/ 1678 h 1678"/>
                <a:gd name="T36" fmla="*/ 36 w 145"/>
                <a:gd name="T37" fmla="*/ 1678 h 1678"/>
                <a:gd name="T38" fmla="*/ 36 w 145"/>
                <a:gd name="T39" fmla="*/ 389 h 1678"/>
                <a:gd name="T40" fmla="*/ 48 w 145"/>
                <a:gd name="T41" fmla="*/ 256 h 1678"/>
                <a:gd name="T42" fmla="*/ 60 w 145"/>
                <a:gd name="T43" fmla="*/ 256 h 1678"/>
                <a:gd name="T44" fmla="*/ 60 w 145"/>
                <a:gd name="T45" fmla="*/ 1678 h 1678"/>
                <a:gd name="T46" fmla="*/ 48 w 145"/>
                <a:gd name="T47" fmla="*/ 1678 h 1678"/>
                <a:gd name="T48" fmla="*/ 48 w 145"/>
                <a:gd name="T49" fmla="*/ 256 h 1678"/>
                <a:gd name="T50" fmla="*/ 60 w 145"/>
                <a:gd name="T51" fmla="*/ 219 h 1678"/>
                <a:gd name="T52" fmla="*/ 73 w 145"/>
                <a:gd name="T53" fmla="*/ 219 h 1678"/>
                <a:gd name="T54" fmla="*/ 73 w 145"/>
                <a:gd name="T55" fmla="*/ 1678 h 1678"/>
                <a:gd name="T56" fmla="*/ 60 w 145"/>
                <a:gd name="T57" fmla="*/ 1678 h 1678"/>
                <a:gd name="T58" fmla="*/ 60 w 145"/>
                <a:gd name="T59" fmla="*/ 219 h 1678"/>
                <a:gd name="T60" fmla="*/ 73 w 145"/>
                <a:gd name="T61" fmla="*/ 195 h 1678"/>
                <a:gd name="T62" fmla="*/ 85 w 145"/>
                <a:gd name="T63" fmla="*/ 195 h 1678"/>
                <a:gd name="T64" fmla="*/ 85 w 145"/>
                <a:gd name="T65" fmla="*/ 1678 h 1678"/>
                <a:gd name="T66" fmla="*/ 73 w 145"/>
                <a:gd name="T67" fmla="*/ 1678 h 1678"/>
                <a:gd name="T68" fmla="*/ 73 w 145"/>
                <a:gd name="T69" fmla="*/ 195 h 1678"/>
                <a:gd name="T70" fmla="*/ 85 w 145"/>
                <a:gd name="T71" fmla="*/ 268 h 1678"/>
                <a:gd name="T72" fmla="*/ 97 w 145"/>
                <a:gd name="T73" fmla="*/ 268 h 1678"/>
                <a:gd name="T74" fmla="*/ 97 w 145"/>
                <a:gd name="T75" fmla="*/ 1678 h 1678"/>
                <a:gd name="T76" fmla="*/ 85 w 145"/>
                <a:gd name="T77" fmla="*/ 1678 h 1678"/>
                <a:gd name="T78" fmla="*/ 85 w 145"/>
                <a:gd name="T79" fmla="*/ 268 h 1678"/>
                <a:gd name="T80" fmla="*/ 97 w 145"/>
                <a:gd name="T81" fmla="*/ 280 h 1678"/>
                <a:gd name="T82" fmla="*/ 109 w 145"/>
                <a:gd name="T83" fmla="*/ 280 h 1678"/>
                <a:gd name="T84" fmla="*/ 109 w 145"/>
                <a:gd name="T85" fmla="*/ 1678 h 1678"/>
                <a:gd name="T86" fmla="*/ 97 w 145"/>
                <a:gd name="T87" fmla="*/ 1678 h 1678"/>
                <a:gd name="T88" fmla="*/ 97 w 145"/>
                <a:gd name="T89" fmla="*/ 280 h 1678"/>
                <a:gd name="T90" fmla="*/ 109 w 145"/>
                <a:gd name="T91" fmla="*/ 219 h 1678"/>
                <a:gd name="T92" fmla="*/ 121 w 145"/>
                <a:gd name="T93" fmla="*/ 219 h 1678"/>
                <a:gd name="T94" fmla="*/ 121 w 145"/>
                <a:gd name="T95" fmla="*/ 1678 h 1678"/>
                <a:gd name="T96" fmla="*/ 109 w 145"/>
                <a:gd name="T97" fmla="*/ 1678 h 1678"/>
                <a:gd name="T98" fmla="*/ 109 w 145"/>
                <a:gd name="T99" fmla="*/ 219 h 1678"/>
                <a:gd name="T100" fmla="*/ 121 w 145"/>
                <a:gd name="T101" fmla="*/ 317 h 1678"/>
                <a:gd name="T102" fmla="*/ 133 w 145"/>
                <a:gd name="T103" fmla="*/ 317 h 1678"/>
                <a:gd name="T104" fmla="*/ 133 w 145"/>
                <a:gd name="T105" fmla="*/ 1678 h 1678"/>
                <a:gd name="T106" fmla="*/ 121 w 145"/>
                <a:gd name="T107" fmla="*/ 1678 h 1678"/>
                <a:gd name="T108" fmla="*/ 121 w 145"/>
                <a:gd name="T109" fmla="*/ 317 h 1678"/>
                <a:gd name="T110" fmla="*/ 133 w 145"/>
                <a:gd name="T111" fmla="*/ 122 h 1678"/>
                <a:gd name="T112" fmla="*/ 145 w 145"/>
                <a:gd name="T113" fmla="*/ 122 h 1678"/>
                <a:gd name="T114" fmla="*/ 145 w 145"/>
                <a:gd name="T115" fmla="*/ 1678 h 1678"/>
                <a:gd name="T116" fmla="*/ 133 w 145"/>
                <a:gd name="T117" fmla="*/ 1678 h 1678"/>
                <a:gd name="T118" fmla="*/ 133 w 145"/>
                <a:gd name="T119" fmla="*/ 122 h 1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5" h="1678">
                  <a:moveTo>
                    <a:pt x="0" y="122"/>
                  </a:moveTo>
                  <a:lnTo>
                    <a:pt x="12" y="122"/>
                  </a:lnTo>
                  <a:lnTo>
                    <a:pt x="12" y="1678"/>
                  </a:lnTo>
                  <a:lnTo>
                    <a:pt x="0" y="1678"/>
                  </a:lnTo>
                  <a:lnTo>
                    <a:pt x="0" y="122"/>
                  </a:lnTo>
                  <a:close/>
                  <a:moveTo>
                    <a:pt x="12" y="158"/>
                  </a:moveTo>
                  <a:lnTo>
                    <a:pt x="24" y="158"/>
                  </a:lnTo>
                  <a:lnTo>
                    <a:pt x="24" y="1678"/>
                  </a:lnTo>
                  <a:lnTo>
                    <a:pt x="12" y="1678"/>
                  </a:lnTo>
                  <a:lnTo>
                    <a:pt x="12" y="158"/>
                  </a:lnTo>
                  <a:close/>
                  <a:moveTo>
                    <a:pt x="24" y="0"/>
                  </a:moveTo>
                  <a:lnTo>
                    <a:pt x="36" y="0"/>
                  </a:lnTo>
                  <a:lnTo>
                    <a:pt x="36" y="1678"/>
                  </a:lnTo>
                  <a:lnTo>
                    <a:pt x="24" y="1678"/>
                  </a:lnTo>
                  <a:lnTo>
                    <a:pt x="24" y="0"/>
                  </a:lnTo>
                  <a:close/>
                  <a:moveTo>
                    <a:pt x="36" y="389"/>
                  </a:moveTo>
                  <a:lnTo>
                    <a:pt x="48" y="389"/>
                  </a:lnTo>
                  <a:lnTo>
                    <a:pt x="48" y="1678"/>
                  </a:lnTo>
                  <a:lnTo>
                    <a:pt x="36" y="1678"/>
                  </a:lnTo>
                  <a:lnTo>
                    <a:pt x="36" y="389"/>
                  </a:lnTo>
                  <a:close/>
                  <a:moveTo>
                    <a:pt x="48" y="256"/>
                  </a:moveTo>
                  <a:lnTo>
                    <a:pt x="60" y="256"/>
                  </a:lnTo>
                  <a:lnTo>
                    <a:pt x="60" y="1678"/>
                  </a:lnTo>
                  <a:lnTo>
                    <a:pt x="48" y="1678"/>
                  </a:lnTo>
                  <a:lnTo>
                    <a:pt x="48" y="256"/>
                  </a:lnTo>
                  <a:close/>
                  <a:moveTo>
                    <a:pt x="60" y="219"/>
                  </a:moveTo>
                  <a:lnTo>
                    <a:pt x="73" y="219"/>
                  </a:lnTo>
                  <a:lnTo>
                    <a:pt x="73" y="1678"/>
                  </a:lnTo>
                  <a:lnTo>
                    <a:pt x="60" y="1678"/>
                  </a:lnTo>
                  <a:lnTo>
                    <a:pt x="60" y="219"/>
                  </a:lnTo>
                  <a:close/>
                  <a:moveTo>
                    <a:pt x="73" y="195"/>
                  </a:moveTo>
                  <a:lnTo>
                    <a:pt x="85" y="195"/>
                  </a:lnTo>
                  <a:lnTo>
                    <a:pt x="85" y="1678"/>
                  </a:lnTo>
                  <a:lnTo>
                    <a:pt x="73" y="1678"/>
                  </a:lnTo>
                  <a:lnTo>
                    <a:pt x="73" y="195"/>
                  </a:lnTo>
                  <a:close/>
                  <a:moveTo>
                    <a:pt x="85" y="268"/>
                  </a:moveTo>
                  <a:lnTo>
                    <a:pt x="97" y="268"/>
                  </a:lnTo>
                  <a:lnTo>
                    <a:pt x="97" y="1678"/>
                  </a:lnTo>
                  <a:lnTo>
                    <a:pt x="85" y="1678"/>
                  </a:lnTo>
                  <a:lnTo>
                    <a:pt x="85" y="268"/>
                  </a:lnTo>
                  <a:close/>
                  <a:moveTo>
                    <a:pt x="97" y="280"/>
                  </a:moveTo>
                  <a:lnTo>
                    <a:pt x="109" y="280"/>
                  </a:lnTo>
                  <a:lnTo>
                    <a:pt x="109" y="1678"/>
                  </a:lnTo>
                  <a:lnTo>
                    <a:pt x="97" y="1678"/>
                  </a:lnTo>
                  <a:lnTo>
                    <a:pt x="97" y="280"/>
                  </a:lnTo>
                  <a:close/>
                  <a:moveTo>
                    <a:pt x="109" y="219"/>
                  </a:moveTo>
                  <a:lnTo>
                    <a:pt x="121" y="219"/>
                  </a:lnTo>
                  <a:lnTo>
                    <a:pt x="121" y="1678"/>
                  </a:lnTo>
                  <a:lnTo>
                    <a:pt x="109" y="1678"/>
                  </a:lnTo>
                  <a:lnTo>
                    <a:pt x="109" y="219"/>
                  </a:lnTo>
                  <a:close/>
                  <a:moveTo>
                    <a:pt x="121" y="317"/>
                  </a:moveTo>
                  <a:lnTo>
                    <a:pt x="133" y="317"/>
                  </a:lnTo>
                  <a:lnTo>
                    <a:pt x="133" y="1678"/>
                  </a:lnTo>
                  <a:lnTo>
                    <a:pt x="121" y="1678"/>
                  </a:lnTo>
                  <a:lnTo>
                    <a:pt x="121" y="317"/>
                  </a:lnTo>
                  <a:close/>
                  <a:moveTo>
                    <a:pt x="133" y="122"/>
                  </a:moveTo>
                  <a:lnTo>
                    <a:pt x="145" y="122"/>
                  </a:lnTo>
                  <a:lnTo>
                    <a:pt x="145" y="1678"/>
                  </a:lnTo>
                  <a:lnTo>
                    <a:pt x="133" y="1678"/>
                  </a:lnTo>
                  <a:lnTo>
                    <a:pt x="133" y="122"/>
                  </a:ln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6" name="Freeform 143"/>
            <p:cNvSpPr>
              <a:spLocks noEditPoints="1"/>
            </p:cNvSpPr>
            <p:nvPr/>
          </p:nvSpPr>
          <p:spPr bwMode="auto">
            <a:xfrm>
              <a:off x="1010237" y="3978701"/>
              <a:ext cx="103771" cy="2177787"/>
            </a:xfrm>
            <a:custGeom>
              <a:avLst/>
              <a:gdLst>
                <a:gd name="T0" fmla="*/ 0 w 61"/>
                <a:gd name="T1" fmla="*/ 280 h 1544"/>
                <a:gd name="T2" fmla="*/ 12 w 61"/>
                <a:gd name="T3" fmla="*/ 280 h 1544"/>
                <a:gd name="T4" fmla="*/ 12 w 61"/>
                <a:gd name="T5" fmla="*/ 1544 h 1544"/>
                <a:gd name="T6" fmla="*/ 0 w 61"/>
                <a:gd name="T7" fmla="*/ 1544 h 1544"/>
                <a:gd name="T8" fmla="*/ 0 w 61"/>
                <a:gd name="T9" fmla="*/ 280 h 1544"/>
                <a:gd name="T10" fmla="*/ 12 w 61"/>
                <a:gd name="T11" fmla="*/ 365 h 1544"/>
                <a:gd name="T12" fmla="*/ 24 w 61"/>
                <a:gd name="T13" fmla="*/ 365 h 1544"/>
                <a:gd name="T14" fmla="*/ 24 w 61"/>
                <a:gd name="T15" fmla="*/ 1544 h 1544"/>
                <a:gd name="T16" fmla="*/ 12 w 61"/>
                <a:gd name="T17" fmla="*/ 1544 h 1544"/>
                <a:gd name="T18" fmla="*/ 12 w 61"/>
                <a:gd name="T19" fmla="*/ 365 h 1544"/>
                <a:gd name="T20" fmla="*/ 24 w 61"/>
                <a:gd name="T21" fmla="*/ 401 h 1544"/>
                <a:gd name="T22" fmla="*/ 36 w 61"/>
                <a:gd name="T23" fmla="*/ 401 h 1544"/>
                <a:gd name="T24" fmla="*/ 36 w 61"/>
                <a:gd name="T25" fmla="*/ 1544 h 1544"/>
                <a:gd name="T26" fmla="*/ 24 w 61"/>
                <a:gd name="T27" fmla="*/ 1544 h 1544"/>
                <a:gd name="T28" fmla="*/ 24 w 61"/>
                <a:gd name="T29" fmla="*/ 401 h 1544"/>
                <a:gd name="T30" fmla="*/ 36 w 61"/>
                <a:gd name="T31" fmla="*/ 0 h 1544"/>
                <a:gd name="T32" fmla="*/ 48 w 61"/>
                <a:gd name="T33" fmla="*/ 0 h 1544"/>
                <a:gd name="T34" fmla="*/ 48 w 61"/>
                <a:gd name="T35" fmla="*/ 1544 h 1544"/>
                <a:gd name="T36" fmla="*/ 36 w 61"/>
                <a:gd name="T37" fmla="*/ 1544 h 1544"/>
                <a:gd name="T38" fmla="*/ 36 w 61"/>
                <a:gd name="T39" fmla="*/ 0 h 1544"/>
                <a:gd name="T40" fmla="*/ 48 w 61"/>
                <a:gd name="T41" fmla="*/ 170 h 1544"/>
                <a:gd name="T42" fmla="*/ 61 w 61"/>
                <a:gd name="T43" fmla="*/ 170 h 1544"/>
                <a:gd name="T44" fmla="*/ 61 w 61"/>
                <a:gd name="T45" fmla="*/ 1544 h 1544"/>
                <a:gd name="T46" fmla="*/ 48 w 61"/>
                <a:gd name="T47" fmla="*/ 1544 h 1544"/>
                <a:gd name="T48" fmla="*/ 48 w 61"/>
                <a:gd name="T49" fmla="*/ 170 h 1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544">
                  <a:moveTo>
                    <a:pt x="0" y="280"/>
                  </a:moveTo>
                  <a:lnTo>
                    <a:pt x="12" y="280"/>
                  </a:lnTo>
                  <a:lnTo>
                    <a:pt x="12" y="1544"/>
                  </a:lnTo>
                  <a:lnTo>
                    <a:pt x="0" y="1544"/>
                  </a:lnTo>
                  <a:lnTo>
                    <a:pt x="0" y="280"/>
                  </a:lnTo>
                  <a:close/>
                  <a:moveTo>
                    <a:pt x="12" y="365"/>
                  </a:moveTo>
                  <a:lnTo>
                    <a:pt x="24" y="365"/>
                  </a:lnTo>
                  <a:lnTo>
                    <a:pt x="24" y="1544"/>
                  </a:lnTo>
                  <a:lnTo>
                    <a:pt x="12" y="1544"/>
                  </a:lnTo>
                  <a:lnTo>
                    <a:pt x="12" y="365"/>
                  </a:lnTo>
                  <a:close/>
                  <a:moveTo>
                    <a:pt x="24" y="401"/>
                  </a:moveTo>
                  <a:lnTo>
                    <a:pt x="36" y="401"/>
                  </a:lnTo>
                  <a:lnTo>
                    <a:pt x="36" y="1544"/>
                  </a:lnTo>
                  <a:lnTo>
                    <a:pt x="24" y="1544"/>
                  </a:lnTo>
                  <a:lnTo>
                    <a:pt x="24" y="401"/>
                  </a:lnTo>
                  <a:close/>
                  <a:moveTo>
                    <a:pt x="36" y="0"/>
                  </a:moveTo>
                  <a:lnTo>
                    <a:pt x="48" y="0"/>
                  </a:lnTo>
                  <a:lnTo>
                    <a:pt x="48" y="1544"/>
                  </a:lnTo>
                  <a:lnTo>
                    <a:pt x="36" y="1544"/>
                  </a:lnTo>
                  <a:lnTo>
                    <a:pt x="36" y="0"/>
                  </a:lnTo>
                  <a:close/>
                  <a:moveTo>
                    <a:pt x="48" y="170"/>
                  </a:moveTo>
                  <a:lnTo>
                    <a:pt x="61" y="170"/>
                  </a:lnTo>
                  <a:lnTo>
                    <a:pt x="61" y="1544"/>
                  </a:lnTo>
                  <a:lnTo>
                    <a:pt x="48" y="1544"/>
                  </a:lnTo>
                  <a:lnTo>
                    <a:pt x="48" y="170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7" name="Freeform 144"/>
            <p:cNvSpPr>
              <a:spLocks noEditPoints="1"/>
            </p:cNvSpPr>
            <p:nvPr/>
          </p:nvSpPr>
          <p:spPr bwMode="auto">
            <a:xfrm>
              <a:off x="1114006" y="3978701"/>
              <a:ext cx="102069" cy="2177787"/>
            </a:xfrm>
            <a:custGeom>
              <a:avLst/>
              <a:gdLst>
                <a:gd name="T0" fmla="*/ 0 w 60"/>
                <a:gd name="T1" fmla="*/ 231 h 1544"/>
                <a:gd name="T2" fmla="*/ 12 w 60"/>
                <a:gd name="T3" fmla="*/ 231 h 1544"/>
                <a:gd name="T4" fmla="*/ 12 w 60"/>
                <a:gd name="T5" fmla="*/ 1544 h 1544"/>
                <a:gd name="T6" fmla="*/ 0 w 60"/>
                <a:gd name="T7" fmla="*/ 1544 h 1544"/>
                <a:gd name="T8" fmla="*/ 0 w 60"/>
                <a:gd name="T9" fmla="*/ 231 h 1544"/>
                <a:gd name="T10" fmla="*/ 12 w 60"/>
                <a:gd name="T11" fmla="*/ 292 h 1544"/>
                <a:gd name="T12" fmla="*/ 24 w 60"/>
                <a:gd name="T13" fmla="*/ 292 h 1544"/>
                <a:gd name="T14" fmla="*/ 24 w 60"/>
                <a:gd name="T15" fmla="*/ 1544 h 1544"/>
                <a:gd name="T16" fmla="*/ 12 w 60"/>
                <a:gd name="T17" fmla="*/ 1544 h 1544"/>
                <a:gd name="T18" fmla="*/ 12 w 60"/>
                <a:gd name="T19" fmla="*/ 292 h 1544"/>
                <a:gd name="T20" fmla="*/ 24 w 60"/>
                <a:gd name="T21" fmla="*/ 0 h 1544"/>
                <a:gd name="T22" fmla="*/ 36 w 60"/>
                <a:gd name="T23" fmla="*/ 0 h 1544"/>
                <a:gd name="T24" fmla="*/ 36 w 60"/>
                <a:gd name="T25" fmla="*/ 1544 h 1544"/>
                <a:gd name="T26" fmla="*/ 24 w 60"/>
                <a:gd name="T27" fmla="*/ 1544 h 1544"/>
                <a:gd name="T28" fmla="*/ 24 w 60"/>
                <a:gd name="T29" fmla="*/ 0 h 1544"/>
                <a:gd name="T30" fmla="*/ 36 w 60"/>
                <a:gd name="T31" fmla="*/ 170 h 1544"/>
                <a:gd name="T32" fmla="*/ 48 w 60"/>
                <a:gd name="T33" fmla="*/ 170 h 1544"/>
                <a:gd name="T34" fmla="*/ 48 w 60"/>
                <a:gd name="T35" fmla="*/ 1544 h 1544"/>
                <a:gd name="T36" fmla="*/ 36 w 60"/>
                <a:gd name="T37" fmla="*/ 1544 h 1544"/>
                <a:gd name="T38" fmla="*/ 36 w 60"/>
                <a:gd name="T39" fmla="*/ 170 h 1544"/>
                <a:gd name="T40" fmla="*/ 48 w 60"/>
                <a:gd name="T41" fmla="*/ 97 h 1544"/>
                <a:gd name="T42" fmla="*/ 60 w 60"/>
                <a:gd name="T43" fmla="*/ 97 h 1544"/>
                <a:gd name="T44" fmla="*/ 60 w 60"/>
                <a:gd name="T45" fmla="*/ 1544 h 1544"/>
                <a:gd name="T46" fmla="*/ 48 w 60"/>
                <a:gd name="T47" fmla="*/ 1544 h 1544"/>
                <a:gd name="T48" fmla="*/ 48 w 60"/>
                <a:gd name="T49" fmla="*/ 97 h 1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1544">
                  <a:moveTo>
                    <a:pt x="0" y="231"/>
                  </a:moveTo>
                  <a:lnTo>
                    <a:pt x="12" y="231"/>
                  </a:lnTo>
                  <a:lnTo>
                    <a:pt x="12" y="1544"/>
                  </a:lnTo>
                  <a:lnTo>
                    <a:pt x="0" y="1544"/>
                  </a:lnTo>
                  <a:lnTo>
                    <a:pt x="0" y="231"/>
                  </a:lnTo>
                  <a:close/>
                  <a:moveTo>
                    <a:pt x="12" y="292"/>
                  </a:moveTo>
                  <a:lnTo>
                    <a:pt x="24" y="292"/>
                  </a:lnTo>
                  <a:lnTo>
                    <a:pt x="24" y="1544"/>
                  </a:lnTo>
                  <a:lnTo>
                    <a:pt x="12" y="1544"/>
                  </a:lnTo>
                  <a:lnTo>
                    <a:pt x="12" y="292"/>
                  </a:lnTo>
                  <a:close/>
                  <a:moveTo>
                    <a:pt x="24" y="0"/>
                  </a:moveTo>
                  <a:lnTo>
                    <a:pt x="36" y="0"/>
                  </a:lnTo>
                  <a:lnTo>
                    <a:pt x="36" y="1544"/>
                  </a:lnTo>
                  <a:lnTo>
                    <a:pt x="24" y="1544"/>
                  </a:lnTo>
                  <a:lnTo>
                    <a:pt x="24" y="0"/>
                  </a:lnTo>
                  <a:close/>
                  <a:moveTo>
                    <a:pt x="36" y="170"/>
                  </a:moveTo>
                  <a:lnTo>
                    <a:pt x="48" y="170"/>
                  </a:lnTo>
                  <a:lnTo>
                    <a:pt x="48" y="1544"/>
                  </a:lnTo>
                  <a:lnTo>
                    <a:pt x="36" y="1544"/>
                  </a:lnTo>
                  <a:lnTo>
                    <a:pt x="36" y="170"/>
                  </a:lnTo>
                  <a:close/>
                  <a:moveTo>
                    <a:pt x="48" y="97"/>
                  </a:moveTo>
                  <a:lnTo>
                    <a:pt x="60" y="97"/>
                  </a:lnTo>
                  <a:lnTo>
                    <a:pt x="60" y="1544"/>
                  </a:lnTo>
                  <a:lnTo>
                    <a:pt x="48" y="1544"/>
                  </a:lnTo>
                  <a:lnTo>
                    <a:pt x="48" y="97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8" name="Freeform 145"/>
            <p:cNvSpPr>
              <a:spLocks noEditPoints="1"/>
            </p:cNvSpPr>
            <p:nvPr/>
          </p:nvSpPr>
          <p:spPr bwMode="auto">
            <a:xfrm>
              <a:off x="1216075" y="3961775"/>
              <a:ext cx="103771" cy="2194713"/>
            </a:xfrm>
            <a:custGeom>
              <a:avLst/>
              <a:gdLst>
                <a:gd name="T0" fmla="*/ 0 w 61"/>
                <a:gd name="T1" fmla="*/ 49 h 1556"/>
                <a:gd name="T2" fmla="*/ 12 w 61"/>
                <a:gd name="T3" fmla="*/ 49 h 1556"/>
                <a:gd name="T4" fmla="*/ 12 w 61"/>
                <a:gd name="T5" fmla="*/ 1556 h 1556"/>
                <a:gd name="T6" fmla="*/ 0 w 61"/>
                <a:gd name="T7" fmla="*/ 1556 h 1556"/>
                <a:gd name="T8" fmla="*/ 0 w 61"/>
                <a:gd name="T9" fmla="*/ 49 h 1556"/>
                <a:gd name="T10" fmla="*/ 12 w 61"/>
                <a:gd name="T11" fmla="*/ 146 h 1556"/>
                <a:gd name="T12" fmla="*/ 25 w 61"/>
                <a:gd name="T13" fmla="*/ 146 h 1556"/>
                <a:gd name="T14" fmla="*/ 25 w 61"/>
                <a:gd name="T15" fmla="*/ 1556 h 1556"/>
                <a:gd name="T16" fmla="*/ 12 w 61"/>
                <a:gd name="T17" fmla="*/ 1556 h 1556"/>
                <a:gd name="T18" fmla="*/ 12 w 61"/>
                <a:gd name="T19" fmla="*/ 146 h 1556"/>
                <a:gd name="T20" fmla="*/ 25 w 61"/>
                <a:gd name="T21" fmla="*/ 195 h 1556"/>
                <a:gd name="T22" fmla="*/ 37 w 61"/>
                <a:gd name="T23" fmla="*/ 195 h 1556"/>
                <a:gd name="T24" fmla="*/ 37 w 61"/>
                <a:gd name="T25" fmla="*/ 1556 h 1556"/>
                <a:gd name="T26" fmla="*/ 25 w 61"/>
                <a:gd name="T27" fmla="*/ 1556 h 1556"/>
                <a:gd name="T28" fmla="*/ 25 w 61"/>
                <a:gd name="T29" fmla="*/ 195 h 1556"/>
                <a:gd name="T30" fmla="*/ 37 w 61"/>
                <a:gd name="T31" fmla="*/ 0 h 1556"/>
                <a:gd name="T32" fmla="*/ 49 w 61"/>
                <a:gd name="T33" fmla="*/ 0 h 1556"/>
                <a:gd name="T34" fmla="*/ 49 w 61"/>
                <a:gd name="T35" fmla="*/ 1556 h 1556"/>
                <a:gd name="T36" fmla="*/ 37 w 61"/>
                <a:gd name="T37" fmla="*/ 1556 h 1556"/>
                <a:gd name="T38" fmla="*/ 37 w 61"/>
                <a:gd name="T39" fmla="*/ 0 h 1556"/>
                <a:gd name="T40" fmla="*/ 49 w 61"/>
                <a:gd name="T41" fmla="*/ 61 h 1556"/>
                <a:gd name="T42" fmla="*/ 61 w 61"/>
                <a:gd name="T43" fmla="*/ 61 h 1556"/>
                <a:gd name="T44" fmla="*/ 61 w 61"/>
                <a:gd name="T45" fmla="*/ 1556 h 1556"/>
                <a:gd name="T46" fmla="*/ 49 w 61"/>
                <a:gd name="T47" fmla="*/ 1556 h 1556"/>
                <a:gd name="T48" fmla="*/ 49 w 61"/>
                <a:gd name="T49" fmla="*/ 61 h 1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556">
                  <a:moveTo>
                    <a:pt x="0" y="49"/>
                  </a:moveTo>
                  <a:lnTo>
                    <a:pt x="12" y="49"/>
                  </a:lnTo>
                  <a:lnTo>
                    <a:pt x="12" y="1556"/>
                  </a:lnTo>
                  <a:lnTo>
                    <a:pt x="0" y="1556"/>
                  </a:lnTo>
                  <a:lnTo>
                    <a:pt x="0" y="49"/>
                  </a:lnTo>
                  <a:close/>
                  <a:moveTo>
                    <a:pt x="12" y="146"/>
                  </a:moveTo>
                  <a:lnTo>
                    <a:pt x="25" y="146"/>
                  </a:lnTo>
                  <a:lnTo>
                    <a:pt x="25" y="1556"/>
                  </a:lnTo>
                  <a:lnTo>
                    <a:pt x="12" y="1556"/>
                  </a:lnTo>
                  <a:lnTo>
                    <a:pt x="12" y="146"/>
                  </a:lnTo>
                  <a:close/>
                  <a:moveTo>
                    <a:pt x="25" y="195"/>
                  </a:moveTo>
                  <a:lnTo>
                    <a:pt x="37" y="195"/>
                  </a:lnTo>
                  <a:lnTo>
                    <a:pt x="37" y="1556"/>
                  </a:lnTo>
                  <a:lnTo>
                    <a:pt x="25" y="1556"/>
                  </a:lnTo>
                  <a:lnTo>
                    <a:pt x="25" y="195"/>
                  </a:lnTo>
                  <a:close/>
                  <a:moveTo>
                    <a:pt x="37" y="0"/>
                  </a:moveTo>
                  <a:lnTo>
                    <a:pt x="49" y="0"/>
                  </a:lnTo>
                  <a:lnTo>
                    <a:pt x="49" y="1556"/>
                  </a:lnTo>
                  <a:lnTo>
                    <a:pt x="37" y="1556"/>
                  </a:lnTo>
                  <a:lnTo>
                    <a:pt x="37" y="0"/>
                  </a:lnTo>
                  <a:close/>
                  <a:moveTo>
                    <a:pt x="49" y="61"/>
                  </a:moveTo>
                  <a:lnTo>
                    <a:pt x="61" y="61"/>
                  </a:lnTo>
                  <a:lnTo>
                    <a:pt x="61" y="1556"/>
                  </a:lnTo>
                  <a:lnTo>
                    <a:pt x="49" y="1556"/>
                  </a:lnTo>
                  <a:lnTo>
                    <a:pt x="49" y="61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9" name="Freeform 146"/>
            <p:cNvSpPr>
              <a:spLocks noEditPoints="1"/>
            </p:cNvSpPr>
            <p:nvPr/>
          </p:nvSpPr>
          <p:spPr bwMode="auto">
            <a:xfrm>
              <a:off x="1319846" y="3379245"/>
              <a:ext cx="103771" cy="2777244"/>
            </a:xfrm>
            <a:custGeom>
              <a:avLst/>
              <a:gdLst>
                <a:gd name="T0" fmla="*/ 0 w 61"/>
                <a:gd name="T1" fmla="*/ 218 h 1969"/>
                <a:gd name="T2" fmla="*/ 12 w 61"/>
                <a:gd name="T3" fmla="*/ 218 h 1969"/>
                <a:gd name="T4" fmla="*/ 12 w 61"/>
                <a:gd name="T5" fmla="*/ 1969 h 1969"/>
                <a:gd name="T6" fmla="*/ 0 w 61"/>
                <a:gd name="T7" fmla="*/ 1969 h 1969"/>
                <a:gd name="T8" fmla="*/ 0 w 61"/>
                <a:gd name="T9" fmla="*/ 218 h 1969"/>
                <a:gd name="T10" fmla="*/ 12 w 61"/>
                <a:gd name="T11" fmla="*/ 401 h 1969"/>
                <a:gd name="T12" fmla="*/ 24 w 61"/>
                <a:gd name="T13" fmla="*/ 401 h 1969"/>
                <a:gd name="T14" fmla="*/ 24 w 61"/>
                <a:gd name="T15" fmla="*/ 1969 h 1969"/>
                <a:gd name="T16" fmla="*/ 12 w 61"/>
                <a:gd name="T17" fmla="*/ 1969 h 1969"/>
                <a:gd name="T18" fmla="*/ 12 w 61"/>
                <a:gd name="T19" fmla="*/ 401 h 1969"/>
                <a:gd name="T20" fmla="*/ 24 w 61"/>
                <a:gd name="T21" fmla="*/ 389 h 1969"/>
                <a:gd name="T22" fmla="*/ 37 w 61"/>
                <a:gd name="T23" fmla="*/ 389 h 1969"/>
                <a:gd name="T24" fmla="*/ 37 w 61"/>
                <a:gd name="T25" fmla="*/ 1969 h 1969"/>
                <a:gd name="T26" fmla="*/ 24 w 61"/>
                <a:gd name="T27" fmla="*/ 1969 h 1969"/>
                <a:gd name="T28" fmla="*/ 24 w 61"/>
                <a:gd name="T29" fmla="*/ 389 h 1969"/>
                <a:gd name="T30" fmla="*/ 37 w 61"/>
                <a:gd name="T31" fmla="*/ 121 h 1969"/>
                <a:gd name="T32" fmla="*/ 49 w 61"/>
                <a:gd name="T33" fmla="*/ 121 h 1969"/>
                <a:gd name="T34" fmla="*/ 49 w 61"/>
                <a:gd name="T35" fmla="*/ 1969 h 1969"/>
                <a:gd name="T36" fmla="*/ 37 w 61"/>
                <a:gd name="T37" fmla="*/ 1969 h 1969"/>
                <a:gd name="T38" fmla="*/ 37 w 61"/>
                <a:gd name="T39" fmla="*/ 121 h 1969"/>
                <a:gd name="T40" fmla="*/ 49 w 61"/>
                <a:gd name="T41" fmla="*/ 0 h 1969"/>
                <a:gd name="T42" fmla="*/ 61 w 61"/>
                <a:gd name="T43" fmla="*/ 0 h 1969"/>
                <a:gd name="T44" fmla="*/ 61 w 61"/>
                <a:gd name="T45" fmla="*/ 1969 h 1969"/>
                <a:gd name="T46" fmla="*/ 49 w 61"/>
                <a:gd name="T47" fmla="*/ 1969 h 1969"/>
                <a:gd name="T48" fmla="*/ 49 w 61"/>
                <a:gd name="T49" fmla="*/ 0 h 1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969">
                  <a:moveTo>
                    <a:pt x="0" y="218"/>
                  </a:moveTo>
                  <a:lnTo>
                    <a:pt x="12" y="218"/>
                  </a:lnTo>
                  <a:lnTo>
                    <a:pt x="12" y="1969"/>
                  </a:lnTo>
                  <a:lnTo>
                    <a:pt x="0" y="1969"/>
                  </a:lnTo>
                  <a:lnTo>
                    <a:pt x="0" y="218"/>
                  </a:lnTo>
                  <a:close/>
                  <a:moveTo>
                    <a:pt x="12" y="401"/>
                  </a:moveTo>
                  <a:lnTo>
                    <a:pt x="24" y="401"/>
                  </a:lnTo>
                  <a:lnTo>
                    <a:pt x="24" y="1969"/>
                  </a:lnTo>
                  <a:lnTo>
                    <a:pt x="12" y="1969"/>
                  </a:lnTo>
                  <a:lnTo>
                    <a:pt x="12" y="401"/>
                  </a:lnTo>
                  <a:close/>
                  <a:moveTo>
                    <a:pt x="24" y="389"/>
                  </a:moveTo>
                  <a:lnTo>
                    <a:pt x="37" y="389"/>
                  </a:lnTo>
                  <a:lnTo>
                    <a:pt x="37" y="1969"/>
                  </a:lnTo>
                  <a:lnTo>
                    <a:pt x="24" y="1969"/>
                  </a:lnTo>
                  <a:lnTo>
                    <a:pt x="24" y="389"/>
                  </a:lnTo>
                  <a:close/>
                  <a:moveTo>
                    <a:pt x="37" y="121"/>
                  </a:moveTo>
                  <a:lnTo>
                    <a:pt x="49" y="121"/>
                  </a:lnTo>
                  <a:lnTo>
                    <a:pt x="49" y="1969"/>
                  </a:lnTo>
                  <a:lnTo>
                    <a:pt x="37" y="1969"/>
                  </a:lnTo>
                  <a:lnTo>
                    <a:pt x="37" y="121"/>
                  </a:lnTo>
                  <a:close/>
                  <a:moveTo>
                    <a:pt x="49" y="0"/>
                  </a:moveTo>
                  <a:lnTo>
                    <a:pt x="61" y="0"/>
                  </a:lnTo>
                  <a:lnTo>
                    <a:pt x="61" y="1969"/>
                  </a:lnTo>
                  <a:lnTo>
                    <a:pt x="49" y="196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0" name="Freeform 147"/>
            <p:cNvSpPr>
              <a:spLocks noEditPoints="1"/>
            </p:cNvSpPr>
            <p:nvPr/>
          </p:nvSpPr>
          <p:spPr bwMode="auto">
            <a:xfrm>
              <a:off x="1423616" y="2692339"/>
              <a:ext cx="103771" cy="3464149"/>
            </a:xfrm>
            <a:custGeom>
              <a:avLst/>
              <a:gdLst>
                <a:gd name="T0" fmla="*/ 0 w 61"/>
                <a:gd name="T1" fmla="*/ 900 h 2456"/>
                <a:gd name="T2" fmla="*/ 12 w 61"/>
                <a:gd name="T3" fmla="*/ 900 h 2456"/>
                <a:gd name="T4" fmla="*/ 12 w 61"/>
                <a:gd name="T5" fmla="*/ 2456 h 2456"/>
                <a:gd name="T6" fmla="*/ 0 w 61"/>
                <a:gd name="T7" fmla="*/ 2456 h 2456"/>
                <a:gd name="T8" fmla="*/ 0 w 61"/>
                <a:gd name="T9" fmla="*/ 900 h 2456"/>
                <a:gd name="T10" fmla="*/ 12 w 61"/>
                <a:gd name="T11" fmla="*/ 961 h 2456"/>
                <a:gd name="T12" fmla="*/ 24 w 61"/>
                <a:gd name="T13" fmla="*/ 961 h 2456"/>
                <a:gd name="T14" fmla="*/ 24 w 61"/>
                <a:gd name="T15" fmla="*/ 2456 h 2456"/>
                <a:gd name="T16" fmla="*/ 12 w 61"/>
                <a:gd name="T17" fmla="*/ 2456 h 2456"/>
                <a:gd name="T18" fmla="*/ 12 w 61"/>
                <a:gd name="T19" fmla="*/ 961 h 2456"/>
                <a:gd name="T20" fmla="*/ 24 w 61"/>
                <a:gd name="T21" fmla="*/ 401 h 2456"/>
                <a:gd name="T22" fmla="*/ 36 w 61"/>
                <a:gd name="T23" fmla="*/ 401 h 2456"/>
                <a:gd name="T24" fmla="*/ 36 w 61"/>
                <a:gd name="T25" fmla="*/ 2456 h 2456"/>
                <a:gd name="T26" fmla="*/ 24 w 61"/>
                <a:gd name="T27" fmla="*/ 2456 h 2456"/>
                <a:gd name="T28" fmla="*/ 24 w 61"/>
                <a:gd name="T29" fmla="*/ 401 h 2456"/>
                <a:gd name="T30" fmla="*/ 36 w 61"/>
                <a:gd name="T31" fmla="*/ 1192 h 2456"/>
                <a:gd name="T32" fmla="*/ 49 w 61"/>
                <a:gd name="T33" fmla="*/ 1192 h 2456"/>
                <a:gd name="T34" fmla="*/ 49 w 61"/>
                <a:gd name="T35" fmla="*/ 2456 h 2456"/>
                <a:gd name="T36" fmla="*/ 36 w 61"/>
                <a:gd name="T37" fmla="*/ 2456 h 2456"/>
                <a:gd name="T38" fmla="*/ 36 w 61"/>
                <a:gd name="T39" fmla="*/ 1192 h 2456"/>
                <a:gd name="T40" fmla="*/ 49 w 61"/>
                <a:gd name="T41" fmla="*/ 0 h 2456"/>
                <a:gd name="T42" fmla="*/ 61 w 61"/>
                <a:gd name="T43" fmla="*/ 0 h 2456"/>
                <a:gd name="T44" fmla="*/ 61 w 61"/>
                <a:gd name="T45" fmla="*/ 2456 h 2456"/>
                <a:gd name="T46" fmla="*/ 49 w 61"/>
                <a:gd name="T47" fmla="*/ 2456 h 2456"/>
                <a:gd name="T48" fmla="*/ 49 w 61"/>
                <a:gd name="T49" fmla="*/ 0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2456">
                  <a:moveTo>
                    <a:pt x="0" y="900"/>
                  </a:moveTo>
                  <a:lnTo>
                    <a:pt x="12" y="900"/>
                  </a:lnTo>
                  <a:lnTo>
                    <a:pt x="12" y="2456"/>
                  </a:lnTo>
                  <a:lnTo>
                    <a:pt x="0" y="2456"/>
                  </a:lnTo>
                  <a:lnTo>
                    <a:pt x="0" y="900"/>
                  </a:lnTo>
                  <a:close/>
                  <a:moveTo>
                    <a:pt x="12" y="961"/>
                  </a:moveTo>
                  <a:lnTo>
                    <a:pt x="24" y="961"/>
                  </a:lnTo>
                  <a:lnTo>
                    <a:pt x="24" y="2456"/>
                  </a:lnTo>
                  <a:lnTo>
                    <a:pt x="12" y="2456"/>
                  </a:lnTo>
                  <a:lnTo>
                    <a:pt x="12" y="961"/>
                  </a:lnTo>
                  <a:close/>
                  <a:moveTo>
                    <a:pt x="24" y="401"/>
                  </a:moveTo>
                  <a:lnTo>
                    <a:pt x="36" y="401"/>
                  </a:lnTo>
                  <a:lnTo>
                    <a:pt x="36" y="2456"/>
                  </a:lnTo>
                  <a:lnTo>
                    <a:pt x="24" y="2456"/>
                  </a:lnTo>
                  <a:lnTo>
                    <a:pt x="24" y="401"/>
                  </a:lnTo>
                  <a:close/>
                  <a:moveTo>
                    <a:pt x="36" y="1192"/>
                  </a:moveTo>
                  <a:lnTo>
                    <a:pt x="49" y="1192"/>
                  </a:lnTo>
                  <a:lnTo>
                    <a:pt x="49" y="2456"/>
                  </a:lnTo>
                  <a:lnTo>
                    <a:pt x="36" y="2456"/>
                  </a:lnTo>
                  <a:lnTo>
                    <a:pt x="36" y="1192"/>
                  </a:lnTo>
                  <a:close/>
                  <a:moveTo>
                    <a:pt x="49" y="0"/>
                  </a:moveTo>
                  <a:lnTo>
                    <a:pt x="61" y="0"/>
                  </a:lnTo>
                  <a:lnTo>
                    <a:pt x="61" y="2456"/>
                  </a:lnTo>
                  <a:lnTo>
                    <a:pt x="49" y="2456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1" name="Freeform 148"/>
            <p:cNvSpPr>
              <a:spLocks noEditPoints="1"/>
            </p:cNvSpPr>
            <p:nvPr/>
          </p:nvSpPr>
          <p:spPr bwMode="auto">
            <a:xfrm>
              <a:off x="1527386" y="3635953"/>
              <a:ext cx="102069" cy="2520536"/>
            </a:xfrm>
            <a:custGeom>
              <a:avLst/>
              <a:gdLst>
                <a:gd name="T0" fmla="*/ 0 w 60"/>
                <a:gd name="T1" fmla="*/ 657 h 1787"/>
                <a:gd name="T2" fmla="*/ 12 w 60"/>
                <a:gd name="T3" fmla="*/ 657 h 1787"/>
                <a:gd name="T4" fmla="*/ 12 w 60"/>
                <a:gd name="T5" fmla="*/ 1787 h 1787"/>
                <a:gd name="T6" fmla="*/ 0 w 60"/>
                <a:gd name="T7" fmla="*/ 1787 h 1787"/>
                <a:gd name="T8" fmla="*/ 0 w 60"/>
                <a:gd name="T9" fmla="*/ 657 h 1787"/>
                <a:gd name="T10" fmla="*/ 12 w 60"/>
                <a:gd name="T11" fmla="*/ 0 h 1787"/>
                <a:gd name="T12" fmla="*/ 24 w 60"/>
                <a:gd name="T13" fmla="*/ 0 h 1787"/>
                <a:gd name="T14" fmla="*/ 24 w 60"/>
                <a:gd name="T15" fmla="*/ 1787 h 1787"/>
                <a:gd name="T16" fmla="*/ 12 w 60"/>
                <a:gd name="T17" fmla="*/ 1787 h 1787"/>
                <a:gd name="T18" fmla="*/ 12 w 60"/>
                <a:gd name="T19" fmla="*/ 0 h 1787"/>
                <a:gd name="T20" fmla="*/ 24 w 60"/>
                <a:gd name="T21" fmla="*/ 401 h 1787"/>
                <a:gd name="T22" fmla="*/ 36 w 60"/>
                <a:gd name="T23" fmla="*/ 401 h 1787"/>
                <a:gd name="T24" fmla="*/ 36 w 60"/>
                <a:gd name="T25" fmla="*/ 1787 h 1787"/>
                <a:gd name="T26" fmla="*/ 24 w 60"/>
                <a:gd name="T27" fmla="*/ 1787 h 1787"/>
                <a:gd name="T28" fmla="*/ 24 w 60"/>
                <a:gd name="T29" fmla="*/ 401 h 1787"/>
                <a:gd name="T30" fmla="*/ 36 w 60"/>
                <a:gd name="T31" fmla="*/ 12 h 1787"/>
                <a:gd name="T32" fmla="*/ 48 w 60"/>
                <a:gd name="T33" fmla="*/ 12 h 1787"/>
                <a:gd name="T34" fmla="*/ 48 w 60"/>
                <a:gd name="T35" fmla="*/ 1787 h 1787"/>
                <a:gd name="T36" fmla="*/ 36 w 60"/>
                <a:gd name="T37" fmla="*/ 1787 h 1787"/>
                <a:gd name="T38" fmla="*/ 36 w 60"/>
                <a:gd name="T39" fmla="*/ 12 h 1787"/>
                <a:gd name="T40" fmla="*/ 48 w 60"/>
                <a:gd name="T41" fmla="*/ 462 h 1787"/>
                <a:gd name="T42" fmla="*/ 60 w 60"/>
                <a:gd name="T43" fmla="*/ 462 h 1787"/>
                <a:gd name="T44" fmla="*/ 60 w 60"/>
                <a:gd name="T45" fmla="*/ 1787 h 1787"/>
                <a:gd name="T46" fmla="*/ 48 w 60"/>
                <a:gd name="T47" fmla="*/ 1787 h 1787"/>
                <a:gd name="T48" fmla="*/ 48 w 60"/>
                <a:gd name="T49" fmla="*/ 462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1787">
                  <a:moveTo>
                    <a:pt x="0" y="657"/>
                  </a:moveTo>
                  <a:lnTo>
                    <a:pt x="12" y="657"/>
                  </a:lnTo>
                  <a:lnTo>
                    <a:pt x="12" y="1787"/>
                  </a:lnTo>
                  <a:lnTo>
                    <a:pt x="0" y="1787"/>
                  </a:lnTo>
                  <a:lnTo>
                    <a:pt x="0" y="657"/>
                  </a:lnTo>
                  <a:close/>
                  <a:moveTo>
                    <a:pt x="12" y="0"/>
                  </a:moveTo>
                  <a:lnTo>
                    <a:pt x="24" y="0"/>
                  </a:lnTo>
                  <a:lnTo>
                    <a:pt x="24" y="1787"/>
                  </a:lnTo>
                  <a:lnTo>
                    <a:pt x="12" y="1787"/>
                  </a:lnTo>
                  <a:lnTo>
                    <a:pt x="12" y="0"/>
                  </a:lnTo>
                  <a:close/>
                  <a:moveTo>
                    <a:pt x="24" y="401"/>
                  </a:moveTo>
                  <a:lnTo>
                    <a:pt x="36" y="401"/>
                  </a:lnTo>
                  <a:lnTo>
                    <a:pt x="36" y="1787"/>
                  </a:lnTo>
                  <a:lnTo>
                    <a:pt x="24" y="1787"/>
                  </a:lnTo>
                  <a:lnTo>
                    <a:pt x="24" y="401"/>
                  </a:lnTo>
                  <a:close/>
                  <a:moveTo>
                    <a:pt x="36" y="12"/>
                  </a:moveTo>
                  <a:lnTo>
                    <a:pt x="48" y="12"/>
                  </a:lnTo>
                  <a:lnTo>
                    <a:pt x="48" y="1787"/>
                  </a:lnTo>
                  <a:lnTo>
                    <a:pt x="36" y="1787"/>
                  </a:lnTo>
                  <a:lnTo>
                    <a:pt x="36" y="12"/>
                  </a:lnTo>
                  <a:close/>
                  <a:moveTo>
                    <a:pt x="48" y="462"/>
                  </a:moveTo>
                  <a:lnTo>
                    <a:pt x="60" y="462"/>
                  </a:lnTo>
                  <a:lnTo>
                    <a:pt x="60" y="1787"/>
                  </a:lnTo>
                  <a:lnTo>
                    <a:pt x="48" y="1787"/>
                  </a:lnTo>
                  <a:lnTo>
                    <a:pt x="48" y="462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2" name="Freeform 149"/>
            <p:cNvSpPr>
              <a:spLocks noEditPoints="1"/>
            </p:cNvSpPr>
            <p:nvPr/>
          </p:nvSpPr>
          <p:spPr bwMode="auto">
            <a:xfrm>
              <a:off x="1629455" y="2967384"/>
              <a:ext cx="103771" cy="3189106"/>
            </a:xfrm>
            <a:custGeom>
              <a:avLst/>
              <a:gdLst>
                <a:gd name="T0" fmla="*/ 0 w 61"/>
                <a:gd name="T1" fmla="*/ 474 h 2261"/>
                <a:gd name="T2" fmla="*/ 13 w 61"/>
                <a:gd name="T3" fmla="*/ 474 h 2261"/>
                <a:gd name="T4" fmla="*/ 13 w 61"/>
                <a:gd name="T5" fmla="*/ 2261 h 2261"/>
                <a:gd name="T6" fmla="*/ 0 w 61"/>
                <a:gd name="T7" fmla="*/ 2261 h 2261"/>
                <a:gd name="T8" fmla="*/ 0 w 61"/>
                <a:gd name="T9" fmla="*/ 474 h 2261"/>
                <a:gd name="T10" fmla="*/ 13 w 61"/>
                <a:gd name="T11" fmla="*/ 413 h 2261"/>
                <a:gd name="T12" fmla="*/ 25 w 61"/>
                <a:gd name="T13" fmla="*/ 413 h 2261"/>
                <a:gd name="T14" fmla="*/ 25 w 61"/>
                <a:gd name="T15" fmla="*/ 2261 h 2261"/>
                <a:gd name="T16" fmla="*/ 13 w 61"/>
                <a:gd name="T17" fmla="*/ 2261 h 2261"/>
                <a:gd name="T18" fmla="*/ 13 w 61"/>
                <a:gd name="T19" fmla="*/ 413 h 2261"/>
                <a:gd name="T20" fmla="*/ 25 w 61"/>
                <a:gd name="T21" fmla="*/ 705 h 2261"/>
                <a:gd name="T22" fmla="*/ 37 w 61"/>
                <a:gd name="T23" fmla="*/ 705 h 2261"/>
                <a:gd name="T24" fmla="*/ 37 w 61"/>
                <a:gd name="T25" fmla="*/ 2261 h 2261"/>
                <a:gd name="T26" fmla="*/ 25 w 61"/>
                <a:gd name="T27" fmla="*/ 2261 h 2261"/>
                <a:gd name="T28" fmla="*/ 25 w 61"/>
                <a:gd name="T29" fmla="*/ 705 h 2261"/>
                <a:gd name="T30" fmla="*/ 37 w 61"/>
                <a:gd name="T31" fmla="*/ 0 h 2261"/>
                <a:gd name="T32" fmla="*/ 49 w 61"/>
                <a:gd name="T33" fmla="*/ 0 h 2261"/>
                <a:gd name="T34" fmla="*/ 49 w 61"/>
                <a:gd name="T35" fmla="*/ 2261 h 2261"/>
                <a:gd name="T36" fmla="*/ 37 w 61"/>
                <a:gd name="T37" fmla="*/ 2261 h 2261"/>
                <a:gd name="T38" fmla="*/ 37 w 61"/>
                <a:gd name="T39" fmla="*/ 0 h 2261"/>
                <a:gd name="T40" fmla="*/ 49 w 61"/>
                <a:gd name="T41" fmla="*/ 389 h 2261"/>
                <a:gd name="T42" fmla="*/ 61 w 61"/>
                <a:gd name="T43" fmla="*/ 389 h 2261"/>
                <a:gd name="T44" fmla="*/ 61 w 61"/>
                <a:gd name="T45" fmla="*/ 2261 h 2261"/>
                <a:gd name="T46" fmla="*/ 49 w 61"/>
                <a:gd name="T47" fmla="*/ 2261 h 2261"/>
                <a:gd name="T48" fmla="*/ 49 w 61"/>
                <a:gd name="T49" fmla="*/ 389 h 2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2261">
                  <a:moveTo>
                    <a:pt x="0" y="474"/>
                  </a:moveTo>
                  <a:lnTo>
                    <a:pt x="13" y="474"/>
                  </a:lnTo>
                  <a:lnTo>
                    <a:pt x="13" y="2261"/>
                  </a:lnTo>
                  <a:lnTo>
                    <a:pt x="0" y="2261"/>
                  </a:lnTo>
                  <a:lnTo>
                    <a:pt x="0" y="474"/>
                  </a:lnTo>
                  <a:close/>
                  <a:moveTo>
                    <a:pt x="13" y="413"/>
                  </a:moveTo>
                  <a:lnTo>
                    <a:pt x="25" y="413"/>
                  </a:lnTo>
                  <a:lnTo>
                    <a:pt x="25" y="2261"/>
                  </a:lnTo>
                  <a:lnTo>
                    <a:pt x="13" y="2261"/>
                  </a:lnTo>
                  <a:lnTo>
                    <a:pt x="13" y="413"/>
                  </a:lnTo>
                  <a:close/>
                  <a:moveTo>
                    <a:pt x="25" y="705"/>
                  </a:moveTo>
                  <a:lnTo>
                    <a:pt x="37" y="705"/>
                  </a:lnTo>
                  <a:lnTo>
                    <a:pt x="37" y="2261"/>
                  </a:lnTo>
                  <a:lnTo>
                    <a:pt x="25" y="2261"/>
                  </a:lnTo>
                  <a:lnTo>
                    <a:pt x="25" y="705"/>
                  </a:lnTo>
                  <a:close/>
                  <a:moveTo>
                    <a:pt x="37" y="0"/>
                  </a:moveTo>
                  <a:lnTo>
                    <a:pt x="49" y="0"/>
                  </a:lnTo>
                  <a:lnTo>
                    <a:pt x="49" y="2261"/>
                  </a:lnTo>
                  <a:lnTo>
                    <a:pt x="37" y="2261"/>
                  </a:lnTo>
                  <a:lnTo>
                    <a:pt x="37" y="0"/>
                  </a:lnTo>
                  <a:close/>
                  <a:moveTo>
                    <a:pt x="49" y="389"/>
                  </a:moveTo>
                  <a:lnTo>
                    <a:pt x="61" y="389"/>
                  </a:lnTo>
                  <a:lnTo>
                    <a:pt x="61" y="2261"/>
                  </a:lnTo>
                  <a:lnTo>
                    <a:pt x="49" y="2261"/>
                  </a:lnTo>
                  <a:lnTo>
                    <a:pt x="49" y="389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" name="Freeform 150"/>
            <p:cNvSpPr>
              <a:spLocks noEditPoints="1"/>
            </p:cNvSpPr>
            <p:nvPr/>
          </p:nvSpPr>
          <p:spPr bwMode="auto">
            <a:xfrm>
              <a:off x="1733225" y="2383443"/>
              <a:ext cx="144598" cy="3773046"/>
            </a:xfrm>
            <a:custGeom>
              <a:avLst/>
              <a:gdLst>
                <a:gd name="T0" fmla="*/ 0 w 85"/>
                <a:gd name="T1" fmla="*/ 1131 h 2675"/>
                <a:gd name="T2" fmla="*/ 12 w 85"/>
                <a:gd name="T3" fmla="*/ 1131 h 2675"/>
                <a:gd name="T4" fmla="*/ 12 w 85"/>
                <a:gd name="T5" fmla="*/ 2675 h 2675"/>
                <a:gd name="T6" fmla="*/ 0 w 85"/>
                <a:gd name="T7" fmla="*/ 2675 h 2675"/>
                <a:gd name="T8" fmla="*/ 0 w 85"/>
                <a:gd name="T9" fmla="*/ 1131 h 2675"/>
                <a:gd name="T10" fmla="*/ 12 w 85"/>
                <a:gd name="T11" fmla="*/ 0 h 2675"/>
                <a:gd name="T12" fmla="*/ 25 w 85"/>
                <a:gd name="T13" fmla="*/ 0 h 2675"/>
                <a:gd name="T14" fmla="*/ 25 w 85"/>
                <a:gd name="T15" fmla="*/ 2675 h 2675"/>
                <a:gd name="T16" fmla="*/ 12 w 85"/>
                <a:gd name="T17" fmla="*/ 2675 h 2675"/>
                <a:gd name="T18" fmla="*/ 12 w 85"/>
                <a:gd name="T19" fmla="*/ 0 h 2675"/>
                <a:gd name="T20" fmla="*/ 25 w 85"/>
                <a:gd name="T21" fmla="*/ 997 h 2675"/>
                <a:gd name="T22" fmla="*/ 37 w 85"/>
                <a:gd name="T23" fmla="*/ 997 h 2675"/>
                <a:gd name="T24" fmla="*/ 37 w 85"/>
                <a:gd name="T25" fmla="*/ 2675 h 2675"/>
                <a:gd name="T26" fmla="*/ 25 w 85"/>
                <a:gd name="T27" fmla="*/ 2675 h 2675"/>
                <a:gd name="T28" fmla="*/ 25 w 85"/>
                <a:gd name="T29" fmla="*/ 997 h 2675"/>
                <a:gd name="T30" fmla="*/ 37 w 85"/>
                <a:gd name="T31" fmla="*/ 1216 h 2675"/>
                <a:gd name="T32" fmla="*/ 49 w 85"/>
                <a:gd name="T33" fmla="*/ 1216 h 2675"/>
                <a:gd name="T34" fmla="*/ 49 w 85"/>
                <a:gd name="T35" fmla="*/ 2675 h 2675"/>
                <a:gd name="T36" fmla="*/ 37 w 85"/>
                <a:gd name="T37" fmla="*/ 2675 h 2675"/>
                <a:gd name="T38" fmla="*/ 37 w 85"/>
                <a:gd name="T39" fmla="*/ 1216 h 2675"/>
                <a:gd name="T40" fmla="*/ 49 w 85"/>
                <a:gd name="T41" fmla="*/ 1350 h 2675"/>
                <a:gd name="T42" fmla="*/ 61 w 85"/>
                <a:gd name="T43" fmla="*/ 1350 h 2675"/>
                <a:gd name="T44" fmla="*/ 61 w 85"/>
                <a:gd name="T45" fmla="*/ 2675 h 2675"/>
                <a:gd name="T46" fmla="*/ 49 w 85"/>
                <a:gd name="T47" fmla="*/ 2675 h 2675"/>
                <a:gd name="T48" fmla="*/ 49 w 85"/>
                <a:gd name="T49" fmla="*/ 1350 h 2675"/>
                <a:gd name="T50" fmla="*/ 61 w 85"/>
                <a:gd name="T51" fmla="*/ 1070 h 2675"/>
                <a:gd name="T52" fmla="*/ 73 w 85"/>
                <a:gd name="T53" fmla="*/ 1070 h 2675"/>
                <a:gd name="T54" fmla="*/ 73 w 85"/>
                <a:gd name="T55" fmla="*/ 2675 h 2675"/>
                <a:gd name="T56" fmla="*/ 61 w 85"/>
                <a:gd name="T57" fmla="*/ 2675 h 2675"/>
                <a:gd name="T58" fmla="*/ 61 w 85"/>
                <a:gd name="T59" fmla="*/ 1070 h 2675"/>
                <a:gd name="T60" fmla="*/ 73 w 85"/>
                <a:gd name="T61" fmla="*/ 1338 h 2675"/>
                <a:gd name="T62" fmla="*/ 85 w 85"/>
                <a:gd name="T63" fmla="*/ 1338 h 2675"/>
                <a:gd name="T64" fmla="*/ 85 w 85"/>
                <a:gd name="T65" fmla="*/ 2675 h 2675"/>
                <a:gd name="T66" fmla="*/ 73 w 85"/>
                <a:gd name="T67" fmla="*/ 2675 h 2675"/>
                <a:gd name="T68" fmla="*/ 73 w 85"/>
                <a:gd name="T69" fmla="*/ 1338 h 2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" h="2675">
                  <a:moveTo>
                    <a:pt x="0" y="1131"/>
                  </a:moveTo>
                  <a:lnTo>
                    <a:pt x="12" y="1131"/>
                  </a:lnTo>
                  <a:lnTo>
                    <a:pt x="12" y="2675"/>
                  </a:lnTo>
                  <a:lnTo>
                    <a:pt x="0" y="2675"/>
                  </a:lnTo>
                  <a:lnTo>
                    <a:pt x="0" y="1131"/>
                  </a:lnTo>
                  <a:close/>
                  <a:moveTo>
                    <a:pt x="12" y="0"/>
                  </a:moveTo>
                  <a:lnTo>
                    <a:pt x="25" y="0"/>
                  </a:lnTo>
                  <a:lnTo>
                    <a:pt x="25" y="2675"/>
                  </a:lnTo>
                  <a:lnTo>
                    <a:pt x="12" y="2675"/>
                  </a:lnTo>
                  <a:lnTo>
                    <a:pt x="12" y="0"/>
                  </a:lnTo>
                  <a:close/>
                  <a:moveTo>
                    <a:pt x="25" y="997"/>
                  </a:moveTo>
                  <a:lnTo>
                    <a:pt x="37" y="997"/>
                  </a:lnTo>
                  <a:lnTo>
                    <a:pt x="37" y="2675"/>
                  </a:lnTo>
                  <a:lnTo>
                    <a:pt x="25" y="2675"/>
                  </a:lnTo>
                  <a:lnTo>
                    <a:pt x="25" y="997"/>
                  </a:lnTo>
                  <a:close/>
                  <a:moveTo>
                    <a:pt x="37" y="1216"/>
                  </a:moveTo>
                  <a:lnTo>
                    <a:pt x="49" y="1216"/>
                  </a:lnTo>
                  <a:lnTo>
                    <a:pt x="49" y="2675"/>
                  </a:lnTo>
                  <a:lnTo>
                    <a:pt x="37" y="2675"/>
                  </a:lnTo>
                  <a:lnTo>
                    <a:pt x="37" y="1216"/>
                  </a:lnTo>
                  <a:close/>
                  <a:moveTo>
                    <a:pt x="49" y="1350"/>
                  </a:moveTo>
                  <a:lnTo>
                    <a:pt x="61" y="1350"/>
                  </a:lnTo>
                  <a:lnTo>
                    <a:pt x="61" y="2675"/>
                  </a:lnTo>
                  <a:lnTo>
                    <a:pt x="49" y="2675"/>
                  </a:lnTo>
                  <a:lnTo>
                    <a:pt x="49" y="1350"/>
                  </a:lnTo>
                  <a:close/>
                  <a:moveTo>
                    <a:pt x="61" y="1070"/>
                  </a:moveTo>
                  <a:lnTo>
                    <a:pt x="73" y="1070"/>
                  </a:lnTo>
                  <a:lnTo>
                    <a:pt x="73" y="2675"/>
                  </a:lnTo>
                  <a:lnTo>
                    <a:pt x="61" y="2675"/>
                  </a:lnTo>
                  <a:lnTo>
                    <a:pt x="61" y="1070"/>
                  </a:lnTo>
                  <a:close/>
                  <a:moveTo>
                    <a:pt x="73" y="1338"/>
                  </a:moveTo>
                  <a:lnTo>
                    <a:pt x="85" y="1338"/>
                  </a:lnTo>
                  <a:lnTo>
                    <a:pt x="85" y="2675"/>
                  </a:lnTo>
                  <a:lnTo>
                    <a:pt x="73" y="2675"/>
                  </a:lnTo>
                  <a:lnTo>
                    <a:pt x="73" y="1338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" name="Freeform 151"/>
            <p:cNvSpPr>
              <a:spLocks noEditPoints="1"/>
            </p:cNvSpPr>
            <p:nvPr/>
          </p:nvSpPr>
          <p:spPr bwMode="auto">
            <a:xfrm>
              <a:off x="1877823" y="3789696"/>
              <a:ext cx="103771" cy="2366793"/>
            </a:xfrm>
            <a:custGeom>
              <a:avLst/>
              <a:gdLst>
                <a:gd name="T0" fmla="*/ 0 w 61"/>
                <a:gd name="T1" fmla="*/ 0 h 1678"/>
                <a:gd name="T2" fmla="*/ 13 w 61"/>
                <a:gd name="T3" fmla="*/ 0 h 1678"/>
                <a:gd name="T4" fmla="*/ 13 w 61"/>
                <a:gd name="T5" fmla="*/ 1678 h 1678"/>
                <a:gd name="T6" fmla="*/ 0 w 61"/>
                <a:gd name="T7" fmla="*/ 1678 h 1678"/>
                <a:gd name="T8" fmla="*/ 0 w 61"/>
                <a:gd name="T9" fmla="*/ 0 h 1678"/>
                <a:gd name="T10" fmla="*/ 13 w 61"/>
                <a:gd name="T11" fmla="*/ 304 h 1678"/>
                <a:gd name="T12" fmla="*/ 25 w 61"/>
                <a:gd name="T13" fmla="*/ 304 h 1678"/>
                <a:gd name="T14" fmla="*/ 25 w 61"/>
                <a:gd name="T15" fmla="*/ 1678 h 1678"/>
                <a:gd name="T16" fmla="*/ 13 w 61"/>
                <a:gd name="T17" fmla="*/ 1678 h 1678"/>
                <a:gd name="T18" fmla="*/ 13 w 61"/>
                <a:gd name="T19" fmla="*/ 304 h 1678"/>
                <a:gd name="T20" fmla="*/ 25 w 61"/>
                <a:gd name="T21" fmla="*/ 657 h 1678"/>
                <a:gd name="T22" fmla="*/ 37 w 61"/>
                <a:gd name="T23" fmla="*/ 657 h 1678"/>
                <a:gd name="T24" fmla="*/ 37 w 61"/>
                <a:gd name="T25" fmla="*/ 1678 h 1678"/>
                <a:gd name="T26" fmla="*/ 25 w 61"/>
                <a:gd name="T27" fmla="*/ 1678 h 1678"/>
                <a:gd name="T28" fmla="*/ 25 w 61"/>
                <a:gd name="T29" fmla="*/ 657 h 1678"/>
                <a:gd name="T30" fmla="*/ 37 w 61"/>
                <a:gd name="T31" fmla="*/ 122 h 1678"/>
                <a:gd name="T32" fmla="*/ 49 w 61"/>
                <a:gd name="T33" fmla="*/ 122 h 1678"/>
                <a:gd name="T34" fmla="*/ 49 w 61"/>
                <a:gd name="T35" fmla="*/ 1678 h 1678"/>
                <a:gd name="T36" fmla="*/ 37 w 61"/>
                <a:gd name="T37" fmla="*/ 1678 h 1678"/>
                <a:gd name="T38" fmla="*/ 37 w 61"/>
                <a:gd name="T39" fmla="*/ 122 h 1678"/>
                <a:gd name="T40" fmla="*/ 49 w 61"/>
                <a:gd name="T41" fmla="*/ 49 h 1678"/>
                <a:gd name="T42" fmla="*/ 61 w 61"/>
                <a:gd name="T43" fmla="*/ 49 h 1678"/>
                <a:gd name="T44" fmla="*/ 61 w 61"/>
                <a:gd name="T45" fmla="*/ 1678 h 1678"/>
                <a:gd name="T46" fmla="*/ 49 w 61"/>
                <a:gd name="T47" fmla="*/ 1678 h 1678"/>
                <a:gd name="T48" fmla="*/ 49 w 61"/>
                <a:gd name="T49" fmla="*/ 49 h 1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678">
                  <a:moveTo>
                    <a:pt x="0" y="0"/>
                  </a:moveTo>
                  <a:lnTo>
                    <a:pt x="13" y="0"/>
                  </a:lnTo>
                  <a:lnTo>
                    <a:pt x="13" y="1678"/>
                  </a:lnTo>
                  <a:lnTo>
                    <a:pt x="0" y="1678"/>
                  </a:lnTo>
                  <a:lnTo>
                    <a:pt x="0" y="0"/>
                  </a:lnTo>
                  <a:close/>
                  <a:moveTo>
                    <a:pt x="13" y="304"/>
                  </a:moveTo>
                  <a:lnTo>
                    <a:pt x="25" y="304"/>
                  </a:lnTo>
                  <a:lnTo>
                    <a:pt x="25" y="1678"/>
                  </a:lnTo>
                  <a:lnTo>
                    <a:pt x="13" y="1678"/>
                  </a:lnTo>
                  <a:lnTo>
                    <a:pt x="13" y="304"/>
                  </a:lnTo>
                  <a:close/>
                  <a:moveTo>
                    <a:pt x="25" y="657"/>
                  </a:moveTo>
                  <a:lnTo>
                    <a:pt x="37" y="657"/>
                  </a:lnTo>
                  <a:lnTo>
                    <a:pt x="37" y="1678"/>
                  </a:lnTo>
                  <a:lnTo>
                    <a:pt x="25" y="1678"/>
                  </a:lnTo>
                  <a:lnTo>
                    <a:pt x="25" y="657"/>
                  </a:lnTo>
                  <a:close/>
                  <a:moveTo>
                    <a:pt x="37" y="122"/>
                  </a:moveTo>
                  <a:lnTo>
                    <a:pt x="49" y="122"/>
                  </a:lnTo>
                  <a:lnTo>
                    <a:pt x="49" y="1678"/>
                  </a:lnTo>
                  <a:lnTo>
                    <a:pt x="37" y="1678"/>
                  </a:lnTo>
                  <a:lnTo>
                    <a:pt x="37" y="122"/>
                  </a:lnTo>
                  <a:close/>
                  <a:moveTo>
                    <a:pt x="49" y="49"/>
                  </a:moveTo>
                  <a:lnTo>
                    <a:pt x="61" y="49"/>
                  </a:lnTo>
                  <a:lnTo>
                    <a:pt x="61" y="1678"/>
                  </a:lnTo>
                  <a:lnTo>
                    <a:pt x="49" y="1678"/>
                  </a:lnTo>
                  <a:lnTo>
                    <a:pt x="49" y="49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5" name="Freeform 152"/>
            <p:cNvSpPr>
              <a:spLocks noEditPoints="1"/>
            </p:cNvSpPr>
            <p:nvPr/>
          </p:nvSpPr>
          <p:spPr bwMode="auto">
            <a:xfrm>
              <a:off x="1981593" y="3413097"/>
              <a:ext cx="103771" cy="2743392"/>
            </a:xfrm>
            <a:custGeom>
              <a:avLst/>
              <a:gdLst>
                <a:gd name="T0" fmla="*/ 0 w 61"/>
                <a:gd name="T1" fmla="*/ 158 h 1945"/>
                <a:gd name="T2" fmla="*/ 12 w 61"/>
                <a:gd name="T3" fmla="*/ 158 h 1945"/>
                <a:gd name="T4" fmla="*/ 12 w 61"/>
                <a:gd name="T5" fmla="*/ 1945 h 1945"/>
                <a:gd name="T6" fmla="*/ 0 w 61"/>
                <a:gd name="T7" fmla="*/ 1945 h 1945"/>
                <a:gd name="T8" fmla="*/ 0 w 61"/>
                <a:gd name="T9" fmla="*/ 158 h 1945"/>
                <a:gd name="T10" fmla="*/ 12 w 61"/>
                <a:gd name="T11" fmla="*/ 0 h 1945"/>
                <a:gd name="T12" fmla="*/ 24 w 61"/>
                <a:gd name="T13" fmla="*/ 0 h 1945"/>
                <a:gd name="T14" fmla="*/ 24 w 61"/>
                <a:gd name="T15" fmla="*/ 1945 h 1945"/>
                <a:gd name="T16" fmla="*/ 12 w 61"/>
                <a:gd name="T17" fmla="*/ 1945 h 1945"/>
                <a:gd name="T18" fmla="*/ 12 w 61"/>
                <a:gd name="T19" fmla="*/ 0 h 1945"/>
                <a:gd name="T20" fmla="*/ 24 w 61"/>
                <a:gd name="T21" fmla="*/ 292 h 1945"/>
                <a:gd name="T22" fmla="*/ 37 w 61"/>
                <a:gd name="T23" fmla="*/ 292 h 1945"/>
                <a:gd name="T24" fmla="*/ 37 w 61"/>
                <a:gd name="T25" fmla="*/ 1945 h 1945"/>
                <a:gd name="T26" fmla="*/ 24 w 61"/>
                <a:gd name="T27" fmla="*/ 1945 h 1945"/>
                <a:gd name="T28" fmla="*/ 24 w 61"/>
                <a:gd name="T29" fmla="*/ 292 h 1945"/>
                <a:gd name="T30" fmla="*/ 37 w 61"/>
                <a:gd name="T31" fmla="*/ 377 h 1945"/>
                <a:gd name="T32" fmla="*/ 49 w 61"/>
                <a:gd name="T33" fmla="*/ 377 h 1945"/>
                <a:gd name="T34" fmla="*/ 49 w 61"/>
                <a:gd name="T35" fmla="*/ 1945 h 1945"/>
                <a:gd name="T36" fmla="*/ 37 w 61"/>
                <a:gd name="T37" fmla="*/ 1945 h 1945"/>
                <a:gd name="T38" fmla="*/ 37 w 61"/>
                <a:gd name="T39" fmla="*/ 377 h 1945"/>
                <a:gd name="T40" fmla="*/ 49 w 61"/>
                <a:gd name="T41" fmla="*/ 389 h 1945"/>
                <a:gd name="T42" fmla="*/ 61 w 61"/>
                <a:gd name="T43" fmla="*/ 389 h 1945"/>
                <a:gd name="T44" fmla="*/ 61 w 61"/>
                <a:gd name="T45" fmla="*/ 1945 h 1945"/>
                <a:gd name="T46" fmla="*/ 49 w 61"/>
                <a:gd name="T47" fmla="*/ 1945 h 1945"/>
                <a:gd name="T48" fmla="*/ 49 w 61"/>
                <a:gd name="T49" fmla="*/ 389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945">
                  <a:moveTo>
                    <a:pt x="0" y="158"/>
                  </a:moveTo>
                  <a:lnTo>
                    <a:pt x="12" y="158"/>
                  </a:lnTo>
                  <a:lnTo>
                    <a:pt x="12" y="1945"/>
                  </a:lnTo>
                  <a:lnTo>
                    <a:pt x="0" y="1945"/>
                  </a:lnTo>
                  <a:lnTo>
                    <a:pt x="0" y="158"/>
                  </a:lnTo>
                  <a:close/>
                  <a:moveTo>
                    <a:pt x="12" y="0"/>
                  </a:moveTo>
                  <a:lnTo>
                    <a:pt x="24" y="0"/>
                  </a:lnTo>
                  <a:lnTo>
                    <a:pt x="24" y="1945"/>
                  </a:lnTo>
                  <a:lnTo>
                    <a:pt x="12" y="1945"/>
                  </a:lnTo>
                  <a:lnTo>
                    <a:pt x="12" y="0"/>
                  </a:lnTo>
                  <a:close/>
                  <a:moveTo>
                    <a:pt x="24" y="292"/>
                  </a:moveTo>
                  <a:lnTo>
                    <a:pt x="37" y="292"/>
                  </a:lnTo>
                  <a:lnTo>
                    <a:pt x="37" y="1945"/>
                  </a:lnTo>
                  <a:lnTo>
                    <a:pt x="24" y="1945"/>
                  </a:lnTo>
                  <a:lnTo>
                    <a:pt x="24" y="292"/>
                  </a:lnTo>
                  <a:close/>
                  <a:moveTo>
                    <a:pt x="37" y="377"/>
                  </a:moveTo>
                  <a:lnTo>
                    <a:pt x="49" y="377"/>
                  </a:lnTo>
                  <a:lnTo>
                    <a:pt x="49" y="1945"/>
                  </a:lnTo>
                  <a:lnTo>
                    <a:pt x="37" y="1945"/>
                  </a:lnTo>
                  <a:lnTo>
                    <a:pt x="37" y="377"/>
                  </a:lnTo>
                  <a:close/>
                  <a:moveTo>
                    <a:pt x="49" y="389"/>
                  </a:moveTo>
                  <a:lnTo>
                    <a:pt x="61" y="389"/>
                  </a:lnTo>
                  <a:lnTo>
                    <a:pt x="61" y="1945"/>
                  </a:lnTo>
                  <a:lnTo>
                    <a:pt x="49" y="1945"/>
                  </a:lnTo>
                  <a:lnTo>
                    <a:pt x="49" y="389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6" name="Freeform 153"/>
            <p:cNvSpPr>
              <a:spLocks noEditPoints="1"/>
            </p:cNvSpPr>
            <p:nvPr/>
          </p:nvSpPr>
          <p:spPr bwMode="auto">
            <a:xfrm>
              <a:off x="2085364" y="3669805"/>
              <a:ext cx="103771" cy="2486685"/>
            </a:xfrm>
            <a:custGeom>
              <a:avLst/>
              <a:gdLst>
                <a:gd name="T0" fmla="*/ 0 w 61"/>
                <a:gd name="T1" fmla="*/ 122 h 1763"/>
                <a:gd name="T2" fmla="*/ 12 w 61"/>
                <a:gd name="T3" fmla="*/ 122 h 1763"/>
                <a:gd name="T4" fmla="*/ 12 w 61"/>
                <a:gd name="T5" fmla="*/ 1763 h 1763"/>
                <a:gd name="T6" fmla="*/ 0 w 61"/>
                <a:gd name="T7" fmla="*/ 1763 h 1763"/>
                <a:gd name="T8" fmla="*/ 0 w 61"/>
                <a:gd name="T9" fmla="*/ 122 h 1763"/>
                <a:gd name="T10" fmla="*/ 12 w 61"/>
                <a:gd name="T11" fmla="*/ 256 h 1763"/>
                <a:gd name="T12" fmla="*/ 24 w 61"/>
                <a:gd name="T13" fmla="*/ 256 h 1763"/>
                <a:gd name="T14" fmla="*/ 24 w 61"/>
                <a:gd name="T15" fmla="*/ 1763 h 1763"/>
                <a:gd name="T16" fmla="*/ 12 w 61"/>
                <a:gd name="T17" fmla="*/ 1763 h 1763"/>
                <a:gd name="T18" fmla="*/ 12 w 61"/>
                <a:gd name="T19" fmla="*/ 256 h 1763"/>
                <a:gd name="T20" fmla="*/ 24 w 61"/>
                <a:gd name="T21" fmla="*/ 146 h 1763"/>
                <a:gd name="T22" fmla="*/ 36 w 61"/>
                <a:gd name="T23" fmla="*/ 146 h 1763"/>
                <a:gd name="T24" fmla="*/ 36 w 61"/>
                <a:gd name="T25" fmla="*/ 1763 h 1763"/>
                <a:gd name="T26" fmla="*/ 24 w 61"/>
                <a:gd name="T27" fmla="*/ 1763 h 1763"/>
                <a:gd name="T28" fmla="*/ 24 w 61"/>
                <a:gd name="T29" fmla="*/ 146 h 1763"/>
                <a:gd name="T30" fmla="*/ 36 w 61"/>
                <a:gd name="T31" fmla="*/ 353 h 1763"/>
                <a:gd name="T32" fmla="*/ 49 w 61"/>
                <a:gd name="T33" fmla="*/ 353 h 1763"/>
                <a:gd name="T34" fmla="*/ 49 w 61"/>
                <a:gd name="T35" fmla="*/ 1763 h 1763"/>
                <a:gd name="T36" fmla="*/ 36 w 61"/>
                <a:gd name="T37" fmla="*/ 1763 h 1763"/>
                <a:gd name="T38" fmla="*/ 36 w 61"/>
                <a:gd name="T39" fmla="*/ 353 h 1763"/>
                <a:gd name="T40" fmla="*/ 49 w 61"/>
                <a:gd name="T41" fmla="*/ 0 h 1763"/>
                <a:gd name="T42" fmla="*/ 61 w 61"/>
                <a:gd name="T43" fmla="*/ 0 h 1763"/>
                <a:gd name="T44" fmla="*/ 61 w 61"/>
                <a:gd name="T45" fmla="*/ 1763 h 1763"/>
                <a:gd name="T46" fmla="*/ 49 w 61"/>
                <a:gd name="T47" fmla="*/ 1763 h 1763"/>
                <a:gd name="T48" fmla="*/ 49 w 61"/>
                <a:gd name="T49" fmla="*/ 0 h 1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763">
                  <a:moveTo>
                    <a:pt x="0" y="122"/>
                  </a:moveTo>
                  <a:lnTo>
                    <a:pt x="12" y="122"/>
                  </a:lnTo>
                  <a:lnTo>
                    <a:pt x="12" y="1763"/>
                  </a:lnTo>
                  <a:lnTo>
                    <a:pt x="0" y="1763"/>
                  </a:lnTo>
                  <a:lnTo>
                    <a:pt x="0" y="122"/>
                  </a:lnTo>
                  <a:close/>
                  <a:moveTo>
                    <a:pt x="12" y="256"/>
                  </a:moveTo>
                  <a:lnTo>
                    <a:pt x="24" y="256"/>
                  </a:lnTo>
                  <a:lnTo>
                    <a:pt x="24" y="1763"/>
                  </a:lnTo>
                  <a:lnTo>
                    <a:pt x="12" y="1763"/>
                  </a:lnTo>
                  <a:lnTo>
                    <a:pt x="12" y="256"/>
                  </a:lnTo>
                  <a:close/>
                  <a:moveTo>
                    <a:pt x="24" y="146"/>
                  </a:moveTo>
                  <a:lnTo>
                    <a:pt x="36" y="146"/>
                  </a:lnTo>
                  <a:lnTo>
                    <a:pt x="36" y="1763"/>
                  </a:lnTo>
                  <a:lnTo>
                    <a:pt x="24" y="1763"/>
                  </a:lnTo>
                  <a:lnTo>
                    <a:pt x="24" y="146"/>
                  </a:lnTo>
                  <a:close/>
                  <a:moveTo>
                    <a:pt x="36" y="353"/>
                  </a:moveTo>
                  <a:lnTo>
                    <a:pt x="49" y="353"/>
                  </a:lnTo>
                  <a:lnTo>
                    <a:pt x="49" y="1763"/>
                  </a:lnTo>
                  <a:lnTo>
                    <a:pt x="36" y="1763"/>
                  </a:lnTo>
                  <a:lnTo>
                    <a:pt x="36" y="353"/>
                  </a:lnTo>
                  <a:close/>
                  <a:moveTo>
                    <a:pt x="49" y="0"/>
                  </a:moveTo>
                  <a:lnTo>
                    <a:pt x="61" y="0"/>
                  </a:lnTo>
                  <a:lnTo>
                    <a:pt x="61" y="1763"/>
                  </a:lnTo>
                  <a:lnTo>
                    <a:pt x="49" y="1763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7" name="Freeform 154"/>
            <p:cNvSpPr>
              <a:spLocks noEditPoints="1"/>
            </p:cNvSpPr>
            <p:nvPr/>
          </p:nvSpPr>
          <p:spPr bwMode="auto">
            <a:xfrm>
              <a:off x="2189133" y="3858810"/>
              <a:ext cx="124185" cy="2297679"/>
            </a:xfrm>
            <a:custGeom>
              <a:avLst/>
              <a:gdLst>
                <a:gd name="T0" fmla="*/ 0 w 73"/>
                <a:gd name="T1" fmla="*/ 0 h 1629"/>
                <a:gd name="T2" fmla="*/ 24 w 73"/>
                <a:gd name="T3" fmla="*/ 0 h 1629"/>
                <a:gd name="T4" fmla="*/ 24 w 73"/>
                <a:gd name="T5" fmla="*/ 1629 h 1629"/>
                <a:gd name="T6" fmla="*/ 0 w 73"/>
                <a:gd name="T7" fmla="*/ 1629 h 1629"/>
                <a:gd name="T8" fmla="*/ 0 w 73"/>
                <a:gd name="T9" fmla="*/ 0 h 1629"/>
                <a:gd name="T10" fmla="*/ 24 w 73"/>
                <a:gd name="T11" fmla="*/ 36 h 1629"/>
                <a:gd name="T12" fmla="*/ 36 w 73"/>
                <a:gd name="T13" fmla="*/ 36 h 1629"/>
                <a:gd name="T14" fmla="*/ 36 w 73"/>
                <a:gd name="T15" fmla="*/ 1629 h 1629"/>
                <a:gd name="T16" fmla="*/ 24 w 73"/>
                <a:gd name="T17" fmla="*/ 1629 h 1629"/>
                <a:gd name="T18" fmla="*/ 24 w 73"/>
                <a:gd name="T19" fmla="*/ 36 h 1629"/>
                <a:gd name="T20" fmla="*/ 36 w 73"/>
                <a:gd name="T21" fmla="*/ 134 h 1629"/>
                <a:gd name="T22" fmla="*/ 48 w 73"/>
                <a:gd name="T23" fmla="*/ 134 h 1629"/>
                <a:gd name="T24" fmla="*/ 48 w 73"/>
                <a:gd name="T25" fmla="*/ 1629 h 1629"/>
                <a:gd name="T26" fmla="*/ 36 w 73"/>
                <a:gd name="T27" fmla="*/ 1629 h 1629"/>
                <a:gd name="T28" fmla="*/ 36 w 73"/>
                <a:gd name="T29" fmla="*/ 134 h 1629"/>
                <a:gd name="T30" fmla="*/ 48 w 73"/>
                <a:gd name="T31" fmla="*/ 195 h 1629"/>
                <a:gd name="T32" fmla="*/ 61 w 73"/>
                <a:gd name="T33" fmla="*/ 195 h 1629"/>
                <a:gd name="T34" fmla="*/ 61 w 73"/>
                <a:gd name="T35" fmla="*/ 1629 h 1629"/>
                <a:gd name="T36" fmla="*/ 48 w 73"/>
                <a:gd name="T37" fmla="*/ 1629 h 1629"/>
                <a:gd name="T38" fmla="*/ 48 w 73"/>
                <a:gd name="T39" fmla="*/ 195 h 1629"/>
                <a:gd name="T40" fmla="*/ 61 w 73"/>
                <a:gd name="T41" fmla="*/ 231 h 1629"/>
                <a:gd name="T42" fmla="*/ 73 w 73"/>
                <a:gd name="T43" fmla="*/ 231 h 1629"/>
                <a:gd name="T44" fmla="*/ 73 w 73"/>
                <a:gd name="T45" fmla="*/ 1629 h 1629"/>
                <a:gd name="T46" fmla="*/ 61 w 73"/>
                <a:gd name="T47" fmla="*/ 1629 h 1629"/>
                <a:gd name="T48" fmla="*/ 61 w 73"/>
                <a:gd name="T49" fmla="*/ 231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1629">
                  <a:moveTo>
                    <a:pt x="0" y="0"/>
                  </a:moveTo>
                  <a:lnTo>
                    <a:pt x="24" y="0"/>
                  </a:lnTo>
                  <a:lnTo>
                    <a:pt x="24" y="1629"/>
                  </a:lnTo>
                  <a:lnTo>
                    <a:pt x="0" y="1629"/>
                  </a:lnTo>
                  <a:lnTo>
                    <a:pt x="0" y="0"/>
                  </a:lnTo>
                  <a:close/>
                  <a:moveTo>
                    <a:pt x="24" y="36"/>
                  </a:moveTo>
                  <a:lnTo>
                    <a:pt x="36" y="36"/>
                  </a:lnTo>
                  <a:lnTo>
                    <a:pt x="36" y="1629"/>
                  </a:lnTo>
                  <a:lnTo>
                    <a:pt x="24" y="1629"/>
                  </a:lnTo>
                  <a:lnTo>
                    <a:pt x="24" y="36"/>
                  </a:lnTo>
                  <a:close/>
                  <a:moveTo>
                    <a:pt x="36" y="134"/>
                  </a:moveTo>
                  <a:lnTo>
                    <a:pt x="48" y="134"/>
                  </a:lnTo>
                  <a:lnTo>
                    <a:pt x="48" y="1629"/>
                  </a:lnTo>
                  <a:lnTo>
                    <a:pt x="36" y="1629"/>
                  </a:lnTo>
                  <a:lnTo>
                    <a:pt x="36" y="134"/>
                  </a:lnTo>
                  <a:close/>
                  <a:moveTo>
                    <a:pt x="48" y="195"/>
                  </a:moveTo>
                  <a:lnTo>
                    <a:pt x="61" y="195"/>
                  </a:lnTo>
                  <a:lnTo>
                    <a:pt x="61" y="1629"/>
                  </a:lnTo>
                  <a:lnTo>
                    <a:pt x="48" y="1629"/>
                  </a:lnTo>
                  <a:lnTo>
                    <a:pt x="48" y="195"/>
                  </a:lnTo>
                  <a:close/>
                  <a:moveTo>
                    <a:pt x="61" y="231"/>
                  </a:moveTo>
                  <a:lnTo>
                    <a:pt x="73" y="231"/>
                  </a:lnTo>
                  <a:lnTo>
                    <a:pt x="73" y="1629"/>
                  </a:lnTo>
                  <a:lnTo>
                    <a:pt x="61" y="1629"/>
                  </a:lnTo>
                  <a:lnTo>
                    <a:pt x="61" y="231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8" name="Freeform 155"/>
            <p:cNvSpPr>
              <a:spLocks noEditPoints="1"/>
            </p:cNvSpPr>
            <p:nvPr/>
          </p:nvSpPr>
          <p:spPr bwMode="auto">
            <a:xfrm>
              <a:off x="2313317" y="4047815"/>
              <a:ext cx="102069" cy="2108675"/>
            </a:xfrm>
            <a:custGeom>
              <a:avLst/>
              <a:gdLst>
                <a:gd name="T0" fmla="*/ 0 w 60"/>
                <a:gd name="T1" fmla="*/ 0 h 1495"/>
                <a:gd name="T2" fmla="*/ 12 w 60"/>
                <a:gd name="T3" fmla="*/ 0 h 1495"/>
                <a:gd name="T4" fmla="*/ 12 w 60"/>
                <a:gd name="T5" fmla="*/ 1495 h 1495"/>
                <a:gd name="T6" fmla="*/ 0 w 60"/>
                <a:gd name="T7" fmla="*/ 1495 h 1495"/>
                <a:gd name="T8" fmla="*/ 0 w 60"/>
                <a:gd name="T9" fmla="*/ 0 h 1495"/>
                <a:gd name="T10" fmla="*/ 12 w 60"/>
                <a:gd name="T11" fmla="*/ 85 h 1495"/>
                <a:gd name="T12" fmla="*/ 24 w 60"/>
                <a:gd name="T13" fmla="*/ 85 h 1495"/>
                <a:gd name="T14" fmla="*/ 24 w 60"/>
                <a:gd name="T15" fmla="*/ 1495 h 1495"/>
                <a:gd name="T16" fmla="*/ 12 w 60"/>
                <a:gd name="T17" fmla="*/ 1495 h 1495"/>
                <a:gd name="T18" fmla="*/ 12 w 60"/>
                <a:gd name="T19" fmla="*/ 85 h 1495"/>
                <a:gd name="T20" fmla="*/ 24 w 60"/>
                <a:gd name="T21" fmla="*/ 109 h 1495"/>
                <a:gd name="T22" fmla="*/ 36 w 60"/>
                <a:gd name="T23" fmla="*/ 109 h 1495"/>
                <a:gd name="T24" fmla="*/ 36 w 60"/>
                <a:gd name="T25" fmla="*/ 1495 h 1495"/>
                <a:gd name="T26" fmla="*/ 24 w 60"/>
                <a:gd name="T27" fmla="*/ 1495 h 1495"/>
                <a:gd name="T28" fmla="*/ 24 w 60"/>
                <a:gd name="T29" fmla="*/ 109 h 1495"/>
                <a:gd name="T30" fmla="*/ 36 w 60"/>
                <a:gd name="T31" fmla="*/ 48 h 1495"/>
                <a:gd name="T32" fmla="*/ 48 w 60"/>
                <a:gd name="T33" fmla="*/ 48 h 1495"/>
                <a:gd name="T34" fmla="*/ 48 w 60"/>
                <a:gd name="T35" fmla="*/ 1495 h 1495"/>
                <a:gd name="T36" fmla="*/ 36 w 60"/>
                <a:gd name="T37" fmla="*/ 1495 h 1495"/>
                <a:gd name="T38" fmla="*/ 36 w 60"/>
                <a:gd name="T39" fmla="*/ 48 h 1495"/>
                <a:gd name="T40" fmla="*/ 48 w 60"/>
                <a:gd name="T41" fmla="*/ 61 h 1495"/>
                <a:gd name="T42" fmla="*/ 60 w 60"/>
                <a:gd name="T43" fmla="*/ 61 h 1495"/>
                <a:gd name="T44" fmla="*/ 60 w 60"/>
                <a:gd name="T45" fmla="*/ 1495 h 1495"/>
                <a:gd name="T46" fmla="*/ 48 w 60"/>
                <a:gd name="T47" fmla="*/ 1495 h 1495"/>
                <a:gd name="T48" fmla="*/ 48 w 60"/>
                <a:gd name="T49" fmla="*/ 61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1495">
                  <a:moveTo>
                    <a:pt x="0" y="0"/>
                  </a:moveTo>
                  <a:lnTo>
                    <a:pt x="12" y="0"/>
                  </a:lnTo>
                  <a:lnTo>
                    <a:pt x="12" y="1495"/>
                  </a:lnTo>
                  <a:lnTo>
                    <a:pt x="0" y="1495"/>
                  </a:lnTo>
                  <a:lnTo>
                    <a:pt x="0" y="0"/>
                  </a:lnTo>
                  <a:close/>
                  <a:moveTo>
                    <a:pt x="12" y="85"/>
                  </a:moveTo>
                  <a:lnTo>
                    <a:pt x="24" y="85"/>
                  </a:lnTo>
                  <a:lnTo>
                    <a:pt x="24" y="1495"/>
                  </a:lnTo>
                  <a:lnTo>
                    <a:pt x="12" y="1495"/>
                  </a:lnTo>
                  <a:lnTo>
                    <a:pt x="12" y="85"/>
                  </a:lnTo>
                  <a:close/>
                  <a:moveTo>
                    <a:pt x="24" y="109"/>
                  </a:moveTo>
                  <a:lnTo>
                    <a:pt x="36" y="109"/>
                  </a:lnTo>
                  <a:lnTo>
                    <a:pt x="36" y="1495"/>
                  </a:lnTo>
                  <a:lnTo>
                    <a:pt x="24" y="1495"/>
                  </a:lnTo>
                  <a:lnTo>
                    <a:pt x="24" y="109"/>
                  </a:lnTo>
                  <a:close/>
                  <a:moveTo>
                    <a:pt x="36" y="48"/>
                  </a:moveTo>
                  <a:lnTo>
                    <a:pt x="48" y="48"/>
                  </a:lnTo>
                  <a:lnTo>
                    <a:pt x="48" y="1495"/>
                  </a:lnTo>
                  <a:lnTo>
                    <a:pt x="36" y="1495"/>
                  </a:lnTo>
                  <a:lnTo>
                    <a:pt x="36" y="48"/>
                  </a:lnTo>
                  <a:close/>
                  <a:moveTo>
                    <a:pt x="48" y="61"/>
                  </a:moveTo>
                  <a:lnTo>
                    <a:pt x="60" y="61"/>
                  </a:lnTo>
                  <a:lnTo>
                    <a:pt x="60" y="1495"/>
                  </a:lnTo>
                  <a:lnTo>
                    <a:pt x="48" y="1495"/>
                  </a:lnTo>
                  <a:lnTo>
                    <a:pt x="48" y="61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9" name="Freeform 156"/>
            <p:cNvSpPr>
              <a:spLocks noEditPoints="1"/>
            </p:cNvSpPr>
            <p:nvPr/>
          </p:nvSpPr>
          <p:spPr bwMode="auto">
            <a:xfrm>
              <a:off x="2415386" y="4098593"/>
              <a:ext cx="103771" cy="2057897"/>
            </a:xfrm>
            <a:custGeom>
              <a:avLst/>
              <a:gdLst>
                <a:gd name="T0" fmla="*/ 0 w 61"/>
                <a:gd name="T1" fmla="*/ 12 h 1459"/>
                <a:gd name="T2" fmla="*/ 13 w 61"/>
                <a:gd name="T3" fmla="*/ 12 h 1459"/>
                <a:gd name="T4" fmla="*/ 13 w 61"/>
                <a:gd name="T5" fmla="*/ 1459 h 1459"/>
                <a:gd name="T6" fmla="*/ 0 w 61"/>
                <a:gd name="T7" fmla="*/ 1459 h 1459"/>
                <a:gd name="T8" fmla="*/ 0 w 61"/>
                <a:gd name="T9" fmla="*/ 12 h 1459"/>
                <a:gd name="T10" fmla="*/ 13 w 61"/>
                <a:gd name="T11" fmla="*/ 0 h 1459"/>
                <a:gd name="T12" fmla="*/ 25 w 61"/>
                <a:gd name="T13" fmla="*/ 0 h 1459"/>
                <a:gd name="T14" fmla="*/ 25 w 61"/>
                <a:gd name="T15" fmla="*/ 1459 h 1459"/>
                <a:gd name="T16" fmla="*/ 13 w 61"/>
                <a:gd name="T17" fmla="*/ 1459 h 1459"/>
                <a:gd name="T18" fmla="*/ 13 w 61"/>
                <a:gd name="T19" fmla="*/ 0 h 1459"/>
                <a:gd name="T20" fmla="*/ 25 w 61"/>
                <a:gd name="T21" fmla="*/ 37 h 1459"/>
                <a:gd name="T22" fmla="*/ 37 w 61"/>
                <a:gd name="T23" fmla="*/ 37 h 1459"/>
                <a:gd name="T24" fmla="*/ 37 w 61"/>
                <a:gd name="T25" fmla="*/ 1459 h 1459"/>
                <a:gd name="T26" fmla="*/ 25 w 61"/>
                <a:gd name="T27" fmla="*/ 1459 h 1459"/>
                <a:gd name="T28" fmla="*/ 25 w 61"/>
                <a:gd name="T29" fmla="*/ 37 h 1459"/>
                <a:gd name="T30" fmla="*/ 37 w 61"/>
                <a:gd name="T31" fmla="*/ 85 h 1459"/>
                <a:gd name="T32" fmla="*/ 49 w 61"/>
                <a:gd name="T33" fmla="*/ 85 h 1459"/>
                <a:gd name="T34" fmla="*/ 49 w 61"/>
                <a:gd name="T35" fmla="*/ 1459 h 1459"/>
                <a:gd name="T36" fmla="*/ 37 w 61"/>
                <a:gd name="T37" fmla="*/ 1459 h 1459"/>
                <a:gd name="T38" fmla="*/ 37 w 61"/>
                <a:gd name="T39" fmla="*/ 85 h 1459"/>
                <a:gd name="T40" fmla="*/ 49 w 61"/>
                <a:gd name="T41" fmla="*/ 12 h 1459"/>
                <a:gd name="T42" fmla="*/ 61 w 61"/>
                <a:gd name="T43" fmla="*/ 12 h 1459"/>
                <a:gd name="T44" fmla="*/ 61 w 61"/>
                <a:gd name="T45" fmla="*/ 1459 h 1459"/>
                <a:gd name="T46" fmla="*/ 49 w 61"/>
                <a:gd name="T47" fmla="*/ 1459 h 1459"/>
                <a:gd name="T48" fmla="*/ 49 w 61"/>
                <a:gd name="T49" fmla="*/ 12 h 1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459">
                  <a:moveTo>
                    <a:pt x="0" y="12"/>
                  </a:moveTo>
                  <a:lnTo>
                    <a:pt x="13" y="12"/>
                  </a:lnTo>
                  <a:lnTo>
                    <a:pt x="13" y="1459"/>
                  </a:lnTo>
                  <a:lnTo>
                    <a:pt x="0" y="1459"/>
                  </a:lnTo>
                  <a:lnTo>
                    <a:pt x="0" y="12"/>
                  </a:lnTo>
                  <a:close/>
                  <a:moveTo>
                    <a:pt x="13" y="0"/>
                  </a:moveTo>
                  <a:lnTo>
                    <a:pt x="25" y="0"/>
                  </a:lnTo>
                  <a:lnTo>
                    <a:pt x="25" y="1459"/>
                  </a:lnTo>
                  <a:lnTo>
                    <a:pt x="13" y="1459"/>
                  </a:lnTo>
                  <a:lnTo>
                    <a:pt x="13" y="0"/>
                  </a:lnTo>
                  <a:close/>
                  <a:moveTo>
                    <a:pt x="25" y="37"/>
                  </a:moveTo>
                  <a:lnTo>
                    <a:pt x="37" y="37"/>
                  </a:lnTo>
                  <a:lnTo>
                    <a:pt x="37" y="1459"/>
                  </a:lnTo>
                  <a:lnTo>
                    <a:pt x="25" y="1459"/>
                  </a:lnTo>
                  <a:lnTo>
                    <a:pt x="25" y="37"/>
                  </a:lnTo>
                  <a:close/>
                  <a:moveTo>
                    <a:pt x="37" y="85"/>
                  </a:moveTo>
                  <a:lnTo>
                    <a:pt x="49" y="85"/>
                  </a:lnTo>
                  <a:lnTo>
                    <a:pt x="49" y="1459"/>
                  </a:lnTo>
                  <a:lnTo>
                    <a:pt x="37" y="1459"/>
                  </a:lnTo>
                  <a:lnTo>
                    <a:pt x="37" y="85"/>
                  </a:lnTo>
                  <a:close/>
                  <a:moveTo>
                    <a:pt x="49" y="12"/>
                  </a:moveTo>
                  <a:lnTo>
                    <a:pt x="61" y="12"/>
                  </a:lnTo>
                  <a:lnTo>
                    <a:pt x="61" y="1459"/>
                  </a:lnTo>
                  <a:lnTo>
                    <a:pt x="49" y="1459"/>
                  </a:lnTo>
                  <a:lnTo>
                    <a:pt x="49" y="12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0" name="Freeform 157"/>
            <p:cNvSpPr>
              <a:spLocks noEditPoints="1"/>
            </p:cNvSpPr>
            <p:nvPr/>
          </p:nvSpPr>
          <p:spPr bwMode="auto">
            <a:xfrm>
              <a:off x="2519156" y="4064741"/>
              <a:ext cx="103771" cy="2091749"/>
            </a:xfrm>
            <a:custGeom>
              <a:avLst/>
              <a:gdLst>
                <a:gd name="T0" fmla="*/ 0 w 61"/>
                <a:gd name="T1" fmla="*/ 328 h 1483"/>
                <a:gd name="T2" fmla="*/ 12 w 61"/>
                <a:gd name="T3" fmla="*/ 328 h 1483"/>
                <a:gd name="T4" fmla="*/ 12 w 61"/>
                <a:gd name="T5" fmla="*/ 1483 h 1483"/>
                <a:gd name="T6" fmla="*/ 0 w 61"/>
                <a:gd name="T7" fmla="*/ 1483 h 1483"/>
                <a:gd name="T8" fmla="*/ 0 w 61"/>
                <a:gd name="T9" fmla="*/ 328 h 1483"/>
                <a:gd name="T10" fmla="*/ 12 w 61"/>
                <a:gd name="T11" fmla="*/ 292 h 1483"/>
                <a:gd name="T12" fmla="*/ 25 w 61"/>
                <a:gd name="T13" fmla="*/ 292 h 1483"/>
                <a:gd name="T14" fmla="*/ 25 w 61"/>
                <a:gd name="T15" fmla="*/ 1483 h 1483"/>
                <a:gd name="T16" fmla="*/ 12 w 61"/>
                <a:gd name="T17" fmla="*/ 1483 h 1483"/>
                <a:gd name="T18" fmla="*/ 12 w 61"/>
                <a:gd name="T19" fmla="*/ 292 h 1483"/>
                <a:gd name="T20" fmla="*/ 25 w 61"/>
                <a:gd name="T21" fmla="*/ 12 h 1483"/>
                <a:gd name="T22" fmla="*/ 37 w 61"/>
                <a:gd name="T23" fmla="*/ 12 h 1483"/>
                <a:gd name="T24" fmla="*/ 37 w 61"/>
                <a:gd name="T25" fmla="*/ 1483 h 1483"/>
                <a:gd name="T26" fmla="*/ 25 w 61"/>
                <a:gd name="T27" fmla="*/ 1483 h 1483"/>
                <a:gd name="T28" fmla="*/ 25 w 61"/>
                <a:gd name="T29" fmla="*/ 12 h 1483"/>
                <a:gd name="T30" fmla="*/ 37 w 61"/>
                <a:gd name="T31" fmla="*/ 0 h 1483"/>
                <a:gd name="T32" fmla="*/ 49 w 61"/>
                <a:gd name="T33" fmla="*/ 0 h 1483"/>
                <a:gd name="T34" fmla="*/ 49 w 61"/>
                <a:gd name="T35" fmla="*/ 1483 h 1483"/>
                <a:gd name="T36" fmla="*/ 37 w 61"/>
                <a:gd name="T37" fmla="*/ 1483 h 1483"/>
                <a:gd name="T38" fmla="*/ 37 w 61"/>
                <a:gd name="T39" fmla="*/ 0 h 1483"/>
                <a:gd name="T40" fmla="*/ 49 w 61"/>
                <a:gd name="T41" fmla="*/ 267 h 1483"/>
                <a:gd name="T42" fmla="*/ 61 w 61"/>
                <a:gd name="T43" fmla="*/ 267 h 1483"/>
                <a:gd name="T44" fmla="*/ 61 w 61"/>
                <a:gd name="T45" fmla="*/ 1483 h 1483"/>
                <a:gd name="T46" fmla="*/ 49 w 61"/>
                <a:gd name="T47" fmla="*/ 1483 h 1483"/>
                <a:gd name="T48" fmla="*/ 49 w 61"/>
                <a:gd name="T49" fmla="*/ 267 h 1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483">
                  <a:moveTo>
                    <a:pt x="0" y="328"/>
                  </a:moveTo>
                  <a:lnTo>
                    <a:pt x="12" y="328"/>
                  </a:lnTo>
                  <a:lnTo>
                    <a:pt x="12" y="1483"/>
                  </a:lnTo>
                  <a:lnTo>
                    <a:pt x="0" y="1483"/>
                  </a:lnTo>
                  <a:lnTo>
                    <a:pt x="0" y="328"/>
                  </a:lnTo>
                  <a:close/>
                  <a:moveTo>
                    <a:pt x="12" y="292"/>
                  </a:moveTo>
                  <a:lnTo>
                    <a:pt x="25" y="292"/>
                  </a:lnTo>
                  <a:lnTo>
                    <a:pt x="25" y="1483"/>
                  </a:lnTo>
                  <a:lnTo>
                    <a:pt x="12" y="1483"/>
                  </a:lnTo>
                  <a:lnTo>
                    <a:pt x="12" y="292"/>
                  </a:lnTo>
                  <a:close/>
                  <a:moveTo>
                    <a:pt x="25" y="12"/>
                  </a:moveTo>
                  <a:lnTo>
                    <a:pt x="37" y="12"/>
                  </a:lnTo>
                  <a:lnTo>
                    <a:pt x="37" y="1483"/>
                  </a:lnTo>
                  <a:lnTo>
                    <a:pt x="25" y="1483"/>
                  </a:lnTo>
                  <a:lnTo>
                    <a:pt x="25" y="12"/>
                  </a:lnTo>
                  <a:close/>
                  <a:moveTo>
                    <a:pt x="37" y="0"/>
                  </a:moveTo>
                  <a:lnTo>
                    <a:pt x="49" y="0"/>
                  </a:lnTo>
                  <a:lnTo>
                    <a:pt x="49" y="1483"/>
                  </a:lnTo>
                  <a:lnTo>
                    <a:pt x="37" y="1483"/>
                  </a:lnTo>
                  <a:lnTo>
                    <a:pt x="37" y="0"/>
                  </a:lnTo>
                  <a:close/>
                  <a:moveTo>
                    <a:pt x="49" y="267"/>
                  </a:moveTo>
                  <a:lnTo>
                    <a:pt x="61" y="267"/>
                  </a:lnTo>
                  <a:lnTo>
                    <a:pt x="61" y="1483"/>
                  </a:lnTo>
                  <a:lnTo>
                    <a:pt x="49" y="1483"/>
                  </a:lnTo>
                  <a:lnTo>
                    <a:pt x="49" y="267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1" name="Freeform 158"/>
            <p:cNvSpPr>
              <a:spLocks noEditPoints="1"/>
            </p:cNvSpPr>
            <p:nvPr/>
          </p:nvSpPr>
          <p:spPr bwMode="auto">
            <a:xfrm>
              <a:off x="2622927" y="3995627"/>
              <a:ext cx="144598" cy="2160862"/>
            </a:xfrm>
            <a:custGeom>
              <a:avLst/>
              <a:gdLst>
                <a:gd name="T0" fmla="*/ 0 w 85"/>
                <a:gd name="T1" fmla="*/ 329 h 1532"/>
                <a:gd name="T2" fmla="*/ 12 w 85"/>
                <a:gd name="T3" fmla="*/ 329 h 1532"/>
                <a:gd name="T4" fmla="*/ 12 w 85"/>
                <a:gd name="T5" fmla="*/ 1532 h 1532"/>
                <a:gd name="T6" fmla="*/ 0 w 85"/>
                <a:gd name="T7" fmla="*/ 1532 h 1532"/>
                <a:gd name="T8" fmla="*/ 0 w 85"/>
                <a:gd name="T9" fmla="*/ 329 h 1532"/>
                <a:gd name="T10" fmla="*/ 12 w 85"/>
                <a:gd name="T11" fmla="*/ 231 h 1532"/>
                <a:gd name="T12" fmla="*/ 24 w 85"/>
                <a:gd name="T13" fmla="*/ 231 h 1532"/>
                <a:gd name="T14" fmla="*/ 24 w 85"/>
                <a:gd name="T15" fmla="*/ 1532 h 1532"/>
                <a:gd name="T16" fmla="*/ 12 w 85"/>
                <a:gd name="T17" fmla="*/ 1532 h 1532"/>
                <a:gd name="T18" fmla="*/ 12 w 85"/>
                <a:gd name="T19" fmla="*/ 231 h 1532"/>
                <a:gd name="T20" fmla="*/ 24 w 85"/>
                <a:gd name="T21" fmla="*/ 268 h 1532"/>
                <a:gd name="T22" fmla="*/ 37 w 85"/>
                <a:gd name="T23" fmla="*/ 268 h 1532"/>
                <a:gd name="T24" fmla="*/ 37 w 85"/>
                <a:gd name="T25" fmla="*/ 1532 h 1532"/>
                <a:gd name="T26" fmla="*/ 24 w 85"/>
                <a:gd name="T27" fmla="*/ 1532 h 1532"/>
                <a:gd name="T28" fmla="*/ 24 w 85"/>
                <a:gd name="T29" fmla="*/ 268 h 1532"/>
                <a:gd name="T30" fmla="*/ 37 w 85"/>
                <a:gd name="T31" fmla="*/ 207 h 1532"/>
                <a:gd name="T32" fmla="*/ 49 w 85"/>
                <a:gd name="T33" fmla="*/ 207 h 1532"/>
                <a:gd name="T34" fmla="*/ 49 w 85"/>
                <a:gd name="T35" fmla="*/ 1532 h 1532"/>
                <a:gd name="T36" fmla="*/ 37 w 85"/>
                <a:gd name="T37" fmla="*/ 1532 h 1532"/>
                <a:gd name="T38" fmla="*/ 37 w 85"/>
                <a:gd name="T39" fmla="*/ 207 h 1532"/>
                <a:gd name="T40" fmla="*/ 49 w 85"/>
                <a:gd name="T41" fmla="*/ 183 h 1532"/>
                <a:gd name="T42" fmla="*/ 61 w 85"/>
                <a:gd name="T43" fmla="*/ 183 h 1532"/>
                <a:gd name="T44" fmla="*/ 61 w 85"/>
                <a:gd name="T45" fmla="*/ 1532 h 1532"/>
                <a:gd name="T46" fmla="*/ 49 w 85"/>
                <a:gd name="T47" fmla="*/ 1532 h 1532"/>
                <a:gd name="T48" fmla="*/ 49 w 85"/>
                <a:gd name="T49" fmla="*/ 183 h 1532"/>
                <a:gd name="T50" fmla="*/ 61 w 85"/>
                <a:gd name="T51" fmla="*/ 207 h 1532"/>
                <a:gd name="T52" fmla="*/ 73 w 85"/>
                <a:gd name="T53" fmla="*/ 207 h 1532"/>
                <a:gd name="T54" fmla="*/ 73 w 85"/>
                <a:gd name="T55" fmla="*/ 1532 h 1532"/>
                <a:gd name="T56" fmla="*/ 61 w 85"/>
                <a:gd name="T57" fmla="*/ 1532 h 1532"/>
                <a:gd name="T58" fmla="*/ 61 w 85"/>
                <a:gd name="T59" fmla="*/ 207 h 1532"/>
                <a:gd name="T60" fmla="*/ 73 w 85"/>
                <a:gd name="T61" fmla="*/ 0 h 1532"/>
                <a:gd name="T62" fmla="*/ 85 w 85"/>
                <a:gd name="T63" fmla="*/ 0 h 1532"/>
                <a:gd name="T64" fmla="*/ 85 w 85"/>
                <a:gd name="T65" fmla="*/ 1532 h 1532"/>
                <a:gd name="T66" fmla="*/ 73 w 85"/>
                <a:gd name="T67" fmla="*/ 1532 h 1532"/>
                <a:gd name="T68" fmla="*/ 73 w 85"/>
                <a:gd name="T69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" h="1532">
                  <a:moveTo>
                    <a:pt x="0" y="329"/>
                  </a:moveTo>
                  <a:lnTo>
                    <a:pt x="12" y="329"/>
                  </a:lnTo>
                  <a:lnTo>
                    <a:pt x="12" y="1532"/>
                  </a:lnTo>
                  <a:lnTo>
                    <a:pt x="0" y="1532"/>
                  </a:lnTo>
                  <a:lnTo>
                    <a:pt x="0" y="329"/>
                  </a:lnTo>
                  <a:close/>
                  <a:moveTo>
                    <a:pt x="12" y="231"/>
                  </a:moveTo>
                  <a:lnTo>
                    <a:pt x="24" y="231"/>
                  </a:lnTo>
                  <a:lnTo>
                    <a:pt x="24" y="1532"/>
                  </a:lnTo>
                  <a:lnTo>
                    <a:pt x="12" y="1532"/>
                  </a:lnTo>
                  <a:lnTo>
                    <a:pt x="12" y="231"/>
                  </a:lnTo>
                  <a:close/>
                  <a:moveTo>
                    <a:pt x="24" y="268"/>
                  </a:moveTo>
                  <a:lnTo>
                    <a:pt x="37" y="268"/>
                  </a:lnTo>
                  <a:lnTo>
                    <a:pt x="37" y="1532"/>
                  </a:lnTo>
                  <a:lnTo>
                    <a:pt x="24" y="1532"/>
                  </a:lnTo>
                  <a:lnTo>
                    <a:pt x="24" y="268"/>
                  </a:lnTo>
                  <a:close/>
                  <a:moveTo>
                    <a:pt x="37" y="207"/>
                  </a:moveTo>
                  <a:lnTo>
                    <a:pt x="49" y="207"/>
                  </a:lnTo>
                  <a:lnTo>
                    <a:pt x="49" y="1532"/>
                  </a:lnTo>
                  <a:lnTo>
                    <a:pt x="37" y="1532"/>
                  </a:lnTo>
                  <a:lnTo>
                    <a:pt x="37" y="207"/>
                  </a:lnTo>
                  <a:close/>
                  <a:moveTo>
                    <a:pt x="49" y="183"/>
                  </a:moveTo>
                  <a:lnTo>
                    <a:pt x="61" y="183"/>
                  </a:lnTo>
                  <a:lnTo>
                    <a:pt x="61" y="1532"/>
                  </a:lnTo>
                  <a:lnTo>
                    <a:pt x="49" y="1532"/>
                  </a:lnTo>
                  <a:lnTo>
                    <a:pt x="49" y="183"/>
                  </a:lnTo>
                  <a:close/>
                  <a:moveTo>
                    <a:pt x="61" y="207"/>
                  </a:moveTo>
                  <a:lnTo>
                    <a:pt x="73" y="207"/>
                  </a:lnTo>
                  <a:lnTo>
                    <a:pt x="73" y="1532"/>
                  </a:lnTo>
                  <a:lnTo>
                    <a:pt x="61" y="1532"/>
                  </a:lnTo>
                  <a:lnTo>
                    <a:pt x="61" y="207"/>
                  </a:lnTo>
                  <a:close/>
                  <a:moveTo>
                    <a:pt x="73" y="0"/>
                  </a:moveTo>
                  <a:lnTo>
                    <a:pt x="85" y="0"/>
                  </a:lnTo>
                  <a:lnTo>
                    <a:pt x="85" y="1532"/>
                  </a:lnTo>
                  <a:lnTo>
                    <a:pt x="73" y="1532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2" name="Freeform 159"/>
            <p:cNvSpPr>
              <a:spLocks noEditPoints="1"/>
            </p:cNvSpPr>
            <p:nvPr/>
          </p:nvSpPr>
          <p:spPr bwMode="auto">
            <a:xfrm>
              <a:off x="2767524" y="3995627"/>
              <a:ext cx="103771" cy="2160862"/>
            </a:xfrm>
            <a:custGeom>
              <a:avLst/>
              <a:gdLst>
                <a:gd name="T0" fmla="*/ 0 w 61"/>
                <a:gd name="T1" fmla="*/ 256 h 1532"/>
                <a:gd name="T2" fmla="*/ 12 w 61"/>
                <a:gd name="T3" fmla="*/ 256 h 1532"/>
                <a:gd name="T4" fmla="*/ 12 w 61"/>
                <a:gd name="T5" fmla="*/ 1532 h 1532"/>
                <a:gd name="T6" fmla="*/ 0 w 61"/>
                <a:gd name="T7" fmla="*/ 1532 h 1532"/>
                <a:gd name="T8" fmla="*/ 0 w 61"/>
                <a:gd name="T9" fmla="*/ 256 h 1532"/>
                <a:gd name="T10" fmla="*/ 12 w 61"/>
                <a:gd name="T11" fmla="*/ 37 h 1532"/>
                <a:gd name="T12" fmla="*/ 24 w 61"/>
                <a:gd name="T13" fmla="*/ 37 h 1532"/>
                <a:gd name="T14" fmla="*/ 24 w 61"/>
                <a:gd name="T15" fmla="*/ 1532 h 1532"/>
                <a:gd name="T16" fmla="*/ 12 w 61"/>
                <a:gd name="T17" fmla="*/ 1532 h 1532"/>
                <a:gd name="T18" fmla="*/ 12 w 61"/>
                <a:gd name="T19" fmla="*/ 37 h 1532"/>
                <a:gd name="T20" fmla="*/ 24 w 61"/>
                <a:gd name="T21" fmla="*/ 377 h 1532"/>
                <a:gd name="T22" fmla="*/ 37 w 61"/>
                <a:gd name="T23" fmla="*/ 377 h 1532"/>
                <a:gd name="T24" fmla="*/ 37 w 61"/>
                <a:gd name="T25" fmla="*/ 1532 h 1532"/>
                <a:gd name="T26" fmla="*/ 24 w 61"/>
                <a:gd name="T27" fmla="*/ 1532 h 1532"/>
                <a:gd name="T28" fmla="*/ 24 w 61"/>
                <a:gd name="T29" fmla="*/ 377 h 1532"/>
                <a:gd name="T30" fmla="*/ 37 w 61"/>
                <a:gd name="T31" fmla="*/ 122 h 1532"/>
                <a:gd name="T32" fmla="*/ 49 w 61"/>
                <a:gd name="T33" fmla="*/ 122 h 1532"/>
                <a:gd name="T34" fmla="*/ 49 w 61"/>
                <a:gd name="T35" fmla="*/ 1532 h 1532"/>
                <a:gd name="T36" fmla="*/ 37 w 61"/>
                <a:gd name="T37" fmla="*/ 1532 h 1532"/>
                <a:gd name="T38" fmla="*/ 37 w 61"/>
                <a:gd name="T39" fmla="*/ 122 h 1532"/>
                <a:gd name="T40" fmla="*/ 49 w 61"/>
                <a:gd name="T41" fmla="*/ 0 h 1532"/>
                <a:gd name="T42" fmla="*/ 61 w 61"/>
                <a:gd name="T43" fmla="*/ 0 h 1532"/>
                <a:gd name="T44" fmla="*/ 61 w 61"/>
                <a:gd name="T45" fmla="*/ 1532 h 1532"/>
                <a:gd name="T46" fmla="*/ 49 w 61"/>
                <a:gd name="T47" fmla="*/ 1532 h 1532"/>
                <a:gd name="T48" fmla="*/ 49 w 61"/>
                <a:gd name="T49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532">
                  <a:moveTo>
                    <a:pt x="0" y="256"/>
                  </a:moveTo>
                  <a:lnTo>
                    <a:pt x="12" y="256"/>
                  </a:lnTo>
                  <a:lnTo>
                    <a:pt x="12" y="1532"/>
                  </a:lnTo>
                  <a:lnTo>
                    <a:pt x="0" y="1532"/>
                  </a:lnTo>
                  <a:lnTo>
                    <a:pt x="0" y="256"/>
                  </a:lnTo>
                  <a:close/>
                  <a:moveTo>
                    <a:pt x="12" y="37"/>
                  </a:moveTo>
                  <a:lnTo>
                    <a:pt x="24" y="37"/>
                  </a:lnTo>
                  <a:lnTo>
                    <a:pt x="24" y="1532"/>
                  </a:lnTo>
                  <a:lnTo>
                    <a:pt x="12" y="1532"/>
                  </a:lnTo>
                  <a:lnTo>
                    <a:pt x="12" y="37"/>
                  </a:lnTo>
                  <a:close/>
                  <a:moveTo>
                    <a:pt x="24" y="377"/>
                  </a:moveTo>
                  <a:lnTo>
                    <a:pt x="37" y="377"/>
                  </a:lnTo>
                  <a:lnTo>
                    <a:pt x="37" y="1532"/>
                  </a:lnTo>
                  <a:lnTo>
                    <a:pt x="24" y="1532"/>
                  </a:lnTo>
                  <a:lnTo>
                    <a:pt x="24" y="377"/>
                  </a:lnTo>
                  <a:close/>
                  <a:moveTo>
                    <a:pt x="37" y="122"/>
                  </a:moveTo>
                  <a:lnTo>
                    <a:pt x="49" y="122"/>
                  </a:lnTo>
                  <a:lnTo>
                    <a:pt x="49" y="1532"/>
                  </a:lnTo>
                  <a:lnTo>
                    <a:pt x="37" y="1532"/>
                  </a:lnTo>
                  <a:lnTo>
                    <a:pt x="37" y="122"/>
                  </a:lnTo>
                  <a:close/>
                  <a:moveTo>
                    <a:pt x="49" y="0"/>
                  </a:moveTo>
                  <a:lnTo>
                    <a:pt x="61" y="0"/>
                  </a:lnTo>
                  <a:lnTo>
                    <a:pt x="61" y="1532"/>
                  </a:lnTo>
                  <a:lnTo>
                    <a:pt x="49" y="153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3" name="Freeform 160"/>
            <p:cNvSpPr>
              <a:spLocks noEditPoints="1"/>
            </p:cNvSpPr>
            <p:nvPr/>
          </p:nvSpPr>
          <p:spPr bwMode="auto">
            <a:xfrm>
              <a:off x="2871295" y="4081667"/>
              <a:ext cx="103771" cy="2074823"/>
            </a:xfrm>
            <a:custGeom>
              <a:avLst/>
              <a:gdLst>
                <a:gd name="T0" fmla="*/ 0 w 61"/>
                <a:gd name="T1" fmla="*/ 146 h 1471"/>
                <a:gd name="T2" fmla="*/ 12 w 61"/>
                <a:gd name="T3" fmla="*/ 146 h 1471"/>
                <a:gd name="T4" fmla="*/ 12 w 61"/>
                <a:gd name="T5" fmla="*/ 1471 h 1471"/>
                <a:gd name="T6" fmla="*/ 0 w 61"/>
                <a:gd name="T7" fmla="*/ 1471 h 1471"/>
                <a:gd name="T8" fmla="*/ 0 w 61"/>
                <a:gd name="T9" fmla="*/ 146 h 1471"/>
                <a:gd name="T10" fmla="*/ 12 w 61"/>
                <a:gd name="T11" fmla="*/ 292 h 1471"/>
                <a:gd name="T12" fmla="*/ 24 w 61"/>
                <a:gd name="T13" fmla="*/ 292 h 1471"/>
                <a:gd name="T14" fmla="*/ 24 w 61"/>
                <a:gd name="T15" fmla="*/ 1471 h 1471"/>
                <a:gd name="T16" fmla="*/ 12 w 61"/>
                <a:gd name="T17" fmla="*/ 1471 h 1471"/>
                <a:gd name="T18" fmla="*/ 12 w 61"/>
                <a:gd name="T19" fmla="*/ 292 h 1471"/>
                <a:gd name="T20" fmla="*/ 24 w 61"/>
                <a:gd name="T21" fmla="*/ 73 h 1471"/>
                <a:gd name="T22" fmla="*/ 36 w 61"/>
                <a:gd name="T23" fmla="*/ 73 h 1471"/>
                <a:gd name="T24" fmla="*/ 36 w 61"/>
                <a:gd name="T25" fmla="*/ 1471 h 1471"/>
                <a:gd name="T26" fmla="*/ 24 w 61"/>
                <a:gd name="T27" fmla="*/ 1471 h 1471"/>
                <a:gd name="T28" fmla="*/ 24 w 61"/>
                <a:gd name="T29" fmla="*/ 73 h 1471"/>
                <a:gd name="T30" fmla="*/ 36 w 61"/>
                <a:gd name="T31" fmla="*/ 0 h 1471"/>
                <a:gd name="T32" fmla="*/ 49 w 61"/>
                <a:gd name="T33" fmla="*/ 0 h 1471"/>
                <a:gd name="T34" fmla="*/ 49 w 61"/>
                <a:gd name="T35" fmla="*/ 1471 h 1471"/>
                <a:gd name="T36" fmla="*/ 36 w 61"/>
                <a:gd name="T37" fmla="*/ 1471 h 1471"/>
                <a:gd name="T38" fmla="*/ 36 w 61"/>
                <a:gd name="T39" fmla="*/ 0 h 1471"/>
                <a:gd name="T40" fmla="*/ 49 w 61"/>
                <a:gd name="T41" fmla="*/ 231 h 1471"/>
                <a:gd name="T42" fmla="*/ 61 w 61"/>
                <a:gd name="T43" fmla="*/ 231 h 1471"/>
                <a:gd name="T44" fmla="*/ 61 w 61"/>
                <a:gd name="T45" fmla="*/ 1471 h 1471"/>
                <a:gd name="T46" fmla="*/ 49 w 61"/>
                <a:gd name="T47" fmla="*/ 1471 h 1471"/>
                <a:gd name="T48" fmla="*/ 49 w 61"/>
                <a:gd name="T49" fmla="*/ 231 h 1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471">
                  <a:moveTo>
                    <a:pt x="0" y="146"/>
                  </a:moveTo>
                  <a:lnTo>
                    <a:pt x="12" y="146"/>
                  </a:lnTo>
                  <a:lnTo>
                    <a:pt x="12" y="1471"/>
                  </a:lnTo>
                  <a:lnTo>
                    <a:pt x="0" y="1471"/>
                  </a:lnTo>
                  <a:lnTo>
                    <a:pt x="0" y="146"/>
                  </a:lnTo>
                  <a:close/>
                  <a:moveTo>
                    <a:pt x="12" y="292"/>
                  </a:moveTo>
                  <a:lnTo>
                    <a:pt x="24" y="292"/>
                  </a:lnTo>
                  <a:lnTo>
                    <a:pt x="24" y="1471"/>
                  </a:lnTo>
                  <a:lnTo>
                    <a:pt x="12" y="1471"/>
                  </a:lnTo>
                  <a:lnTo>
                    <a:pt x="12" y="292"/>
                  </a:lnTo>
                  <a:close/>
                  <a:moveTo>
                    <a:pt x="24" y="73"/>
                  </a:moveTo>
                  <a:lnTo>
                    <a:pt x="36" y="73"/>
                  </a:lnTo>
                  <a:lnTo>
                    <a:pt x="36" y="1471"/>
                  </a:lnTo>
                  <a:lnTo>
                    <a:pt x="24" y="1471"/>
                  </a:lnTo>
                  <a:lnTo>
                    <a:pt x="24" y="73"/>
                  </a:lnTo>
                  <a:close/>
                  <a:moveTo>
                    <a:pt x="36" y="0"/>
                  </a:moveTo>
                  <a:lnTo>
                    <a:pt x="49" y="0"/>
                  </a:lnTo>
                  <a:lnTo>
                    <a:pt x="49" y="1471"/>
                  </a:lnTo>
                  <a:lnTo>
                    <a:pt x="36" y="1471"/>
                  </a:lnTo>
                  <a:lnTo>
                    <a:pt x="36" y="0"/>
                  </a:lnTo>
                  <a:close/>
                  <a:moveTo>
                    <a:pt x="49" y="231"/>
                  </a:moveTo>
                  <a:lnTo>
                    <a:pt x="61" y="231"/>
                  </a:lnTo>
                  <a:lnTo>
                    <a:pt x="61" y="1471"/>
                  </a:lnTo>
                  <a:lnTo>
                    <a:pt x="49" y="1471"/>
                  </a:lnTo>
                  <a:lnTo>
                    <a:pt x="49" y="231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4" name="Freeform 161"/>
            <p:cNvSpPr>
              <a:spLocks noEditPoints="1"/>
            </p:cNvSpPr>
            <p:nvPr/>
          </p:nvSpPr>
          <p:spPr bwMode="auto">
            <a:xfrm>
              <a:off x="2975064" y="4030889"/>
              <a:ext cx="103771" cy="2125600"/>
            </a:xfrm>
            <a:custGeom>
              <a:avLst/>
              <a:gdLst>
                <a:gd name="T0" fmla="*/ 0 w 61"/>
                <a:gd name="T1" fmla="*/ 194 h 1507"/>
                <a:gd name="T2" fmla="*/ 12 w 61"/>
                <a:gd name="T3" fmla="*/ 194 h 1507"/>
                <a:gd name="T4" fmla="*/ 12 w 61"/>
                <a:gd name="T5" fmla="*/ 1507 h 1507"/>
                <a:gd name="T6" fmla="*/ 0 w 61"/>
                <a:gd name="T7" fmla="*/ 1507 h 1507"/>
                <a:gd name="T8" fmla="*/ 0 w 61"/>
                <a:gd name="T9" fmla="*/ 194 h 1507"/>
                <a:gd name="T10" fmla="*/ 12 w 61"/>
                <a:gd name="T11" fmla="*/ 0 h 1507"/>
                <a:gd name="T12" fmla="*/ 24 w 61"/>
                <a:gd name="T13" fmla="*/ 0 h 1507"/>
                <a:gd name="T14" fmla="*/ 24 w 61"/>
                <a:gd name="T15" fmla="*/ 1507 h 1507"/>
                <a:gd name="T16" fmla="*/ 12 w 61"/>
                <a:gd name="T17" fmla="*/ 1507 h 1507"/>
                <a:gd name="T18" fmla="*/ 12 w 61"/>
                <a:gd name="T19" fmla="*/ 0 h 1507"/>
                <a:gd name="T20" fmla="*/ 24 w 61"/>
                <a:gd name="T21" fmla="*/ 218 h 1507"/>
                <a:gd name="T22" fmla="*/ 36 w 61"/>
                <a:gd name="T23" fmla="*/ 218 h 1507"/>
                <a:gd name="T24" fmla="*/ 36 w 61"/>
                <a:gd name="T25" fmla="*/ 1507 h 1507"/>
                <a:gd name="T26" fmla="*/ 24 w 61"/>
                <a:gd name="T27" fmla="*/ 1507 h 1507"/>
                <a:gd name="T28" fmla="*/ 24 w 61"/>
                <a:gd name="T29" fmla="*/ 218 h 1507"/>
                <a:gd name="T30" fmla="*/ 36 w 61"/>
                <a:gd name="T31" fmla="*/ 146 h 1507"/>
                <a:gd name="T32" fmla="*/ 48 w 61"/>
                <a:gd name="T33" fmla="*/ 146 h 1507"/>
                <a:gd name="T34" fmla="*/ 48 w 61"/>
                <a:gd name="T35" fmla="*/ 1507 h 1507"/>
                <a:gd name="T36" fmla="*/ 36 w 61"/>
                <a:gd name="T37" fmla="*/ 1507 h 1507"/>
                <a:gd name="T38" fmla="*/ 36 w 61"/>
                <a:gd name="T39" fmla="*/ 146 h 1507"/>
                <a:gd name="T40" fmla="*/ 48 w 61"/>
                <a:gd name="T41" fmla="*/ 24 h 1507"/>
                <a:gd name="T42" fmla="*/ 61 w 61"/>
                <a:gd name="T43" fmla="*/ 24 h 1507"/>
                <a:gd name="T44" fmla="*/ 61 w 61"/>
                <a:gd name="T45" fmla="*/ 1507 h 1507"/>
                <a:gd name="T46" fmla="*/ 48 w 61"/>
                <a:gd name="T47" fmla="*/ 1507 h 1507"/>
                <a:gd name="T48" fmla="*/ 48 w 61"/>
                <a:gd name="T49" fmla="*/ 24 h 1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507">
                  <a:moveTo>
                    <a:pt x="0" y="194"/>
                  </a:moveTo>
                  <a:lnTo>
                    <a:pt x="12" y="194"/>
                  </a:lnTo>
                  <a:lnTo>
                    <a:pt x="12" y="1507"/>
                  </a:lnTo>
                  <a:lnTo>
                    <a:pt x="0" y="1507"/>
                  </a:lnTo>
                  <a:lnTo>
                    <a:pt x="0" y="194"/>
                  </a:lnTo>
                  <a:close/>
                  <a:moveTo>
                    <a:pt x="12" y="0"/>
                  </a:moveTo>
                  <a:lnTo>
                    <a:pt x="24" y="0"/>
                  </a:lnTo>
                  <a:lnTo>
                    <a:pt x="24" y="1507"/>
                  </a:lnTo>
                  <a:lnTo>
                    <a:pt x="12" y="1507"/>
                  </a:lnTo>
                  <a:lnTo>
                    <a:pt x="12" y="0"/>
                  </a:lnTo>
                  <a:close/>
                  <a:moveTo>
                    <a:pt x="24" y="218"/>
                  </a:moveTo>
                  <a:lnTo>
                    <a:pt x="36" y="218"/>
                  </a:lnTo>
                  <a:lnTo>
                    <a:pt x="36" y="1507"/>
                  </a:lnTo>
                  <a:lnTo>
                    <a:pt x="24" y="1507"/>
                  </a:lnTo>
                  <a:lnTo>
                    <a:pt x="24" y="218"/>
                  </a:lnTo>
                  <a:close/>
                  <a:moveTo>
                    <a:pt x="36" y="146"/>
                  </a:moveTo>
                  <a:lnTo>
                    <a:pt x="48" y="146"/>
                  </a:lnTo>
                  <a:lnTo>
                    <a:pt x="48" y="1507"/>
                  </a:lnTo>
                  <a:lnTo>
                    <a:pt x="36" y="1507"/>
                  </a:lnTo>
                  <a:lnTo>
                    <a:pt x="36" y="146"/>
                  </a:lnTo>
                  <a:close/>
                  <a:moveTo>
                    <a:pt x="48" y="24"/>
                  </a:moveTo>
                  <a:lnTo>
                    <a:pt x="61" y="24"/>
                  </a:lnTo>
                  <a:lnTo>
                    <a:pt x="61" y="1507"/>
                  </a:lnTo>
                  <a:lnTo>
                    <a:pt x="48" y="1507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5" name="Freeform 162"/>
            <p:cNvSpPr>
              <a:spLocks noEditPoints="1"/>
            </p:cNvSpPr>
            <p:nvPr/>
          </p:nvSpPr>
          <p:spPr bwMode="auto">
            <a:xfrm>
              <a:off x="3078835" y="4184631"/>
              <a:ext cx="102069" cy="1971857"/>
            </a:xfrm>
            <a:custGeom>
              <a:avLst/>
              <a:gdLst>
                <a:gd name="T0" fmla="*/ 0 w 60"/>
                <a:gd name="T1" fmla="*/ 0 h 1398"/>
                <a:gd name="T2" fmla="*/ 12 w 60"/>
                <a:gd name="T3" fmla="*/ 0 h 1398"/>
                <a:gd name="T4" fmla="*/ 12 w 60"/>
                <a:gd name="T5" fmla="*/ 1398 h 1398"/>
                <a:gd name="T6" fmla="*/ 0 w 60"/>
                <a:gd name="T7" fmla="*/ 1398 h 1398"/>
                <a:gd name="T8" fmla="*/ 0 w 60"/>
                <a:gd name="T9" fmla="*/ 0 h 1398"/>
                <a:gd name="T10" fmla="*/ 12 w 60"/>
                <a:gd name="T11" fmla="*/ 24 h 1398"/>
                <a:gd name="T12" fmla="*/ 24 w 60"/>
                <a:gd name="T13" fmla="*/ 24 h 1398"/>
                <a:gd name="T14" fmla="*/ 24 w 60"/>
                <a:gd name="T15" fmla="*/ 1398 h 1398"/>
                <a:gd name="T16" fmla="*/ 12 w 60"/>
                <a:gd name="T17" fmla="*/ 1398 h 1398"/>
                <a:gd name="T18" fmla="*/ 12 w 60"/>
                <a:gd name="T19" fmla="*/ 24 h 1398"/>
                <a:gd name="T20" fmla="*/ 24 w 60"/>
                <a:gd name="T21" fmla="*/ 146 h 1398"/>
                <a:gd name="T22" fmla="*/ 36 w 60"/>
                <a:gd name="T23" fmla="*/ 146 h 1398"/>
                <a:gd name="T24" fmla="*/ 36 w 60"/>
                <a:gd name="T25" fmla="*/ 1398 h 1398"/>
                <a:gd name="T26" fmla="*/ 24 w 60"/>
                <a:gd name="T27" fmla="*/ 1398 h 1398"/>
                <a:gd name="T28" fmla="*/ 24 w 60"/>
                <a:gd name="T29" fmla="*/ 146 h 1398"/>
                <a:gd name="T30" fmla="*/ 36 w 60"/>
                <a:gd name="T31" fmla="*/ 37 h 1398"/>
                <a:gd name="T32" fmla="*/ 48 w 60"/>
                <a:gd name="T33" fmla="*/ 37 h 1398"/>
                <a:gd name="T34" fmla="*/ 48 w 60"/>
                <a:gd name="T35" fmla="*/ 1398 h 1398"/>
                <a:gd name="T36" fmla="*/ 36 w 60"/>
                <a:gd name="T37" fmla="*/ 1398 h 1398"/>
                <a:gd name="T38" fmla="*/ 36 w 60"/>
                <a:gd name="T39" fmla="*/ 37 h 1398"/>
                <a:gd name="T40" fmla="*/ 48 w 60"/>
                <a:gd name="T41" fmla="*/ 109 h 1398"/>
                <a:gd name="T42" fmla="*/ 60 w 60"/>
                <a:gd name="T43" fmla="*/ 109 h 1398"/>
                <a:gd name="T44" fmla="*/ 60 w 60"/>
                <a:gd name="T45" fmla="*/ 1398 h 1398"/>
                <a:gd name="T46" fmla="*/ 48 w 60"/>
                <a:gd name="T47" fmla="*/ 1398 h 1398"/>
                <a:gd name="T48" fmla="*/ 48 w 60"/>
                <a:gd name="T49" fmla="*/ 109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1398">
                  <a:moveTo>
                    <a:pt x="0" y="0"/>
                  </a:moveTo>
                  <a:lnTo>
                    <a:pt x="12" y="0"/>
                  </a:lnTo>
                  <a:lnTo>
                    <a:pt x="12" y="1398"/>
                  </a:lnTo>
                  <a:lnTo>
                    <a:pt x="0" y="1398"/>
                  </a:lnTo>
                  <a:lnTo>
                    <a:pt x="0" y="0"/>
                  </a:lnTo>
                  <a:close/>
                  <a:moveTo>
                    <a:pt x="12" y="24"/>
                  </a:moveTo>
                  <a:lnTo>
                    <a:pt x="24" y="24"/>
                  </a:lnTo>
                  <a:lnTo>
                    <a:pt x="24" y="1398"/>
                  </a:lnTo>
                  <a:lnTo>
                    <a:pt x="12" y="1398"/>
                  </a:lnTo>
                  <a:lnTo>
                    <a:pt x="12" y="24"/>
                  </a:lnTo>
                  <a:close/>
                  <a:moveTo>
                    <a:pt x="24" y="146"/>
                  </a:moveTo>
                  <a:lnTo>
                    <a:pt x="36" y="146"/>
                  </a:lnTo>
                  <a:lnTo>
                    <a:pt x="36" y="1398"/>
                  </a:lnTo>
                  <a:lnTo>
                    <a:pt x="24" y="1398"/>
                  </a:lnTo>
                  <a:lnTo>
                    <a:pt x="24" y="146"/>
                  </a:lnTo>
                  <a:close/>
                  <a:moveTo>
                    <a:pt x="36" y="37"/>
                  </a:moveTo>
                  <a:lnTo>
                    <a:pt x="48" y="37"/>
                  </a:lnTo>
                  <a:lnTo>
                    <a:pt x="48" y="1398"/>
                  </a:lnTo>
                  <a:lnTo>
                    <a:pt x="36" y="1398"/>
                  </a:lnTo>
                  <a:lnTo>
                    <a:pt x="36" y="37"/>
                  </a:lnTo>
                  <a:close/>
                  <a:moveTo>
                    <a:pt x="48" y="109"/>
                  </a:moveTo>
                  <a:lnTo>
                    <a:pt x="60" y="109"/>
                  </a:lnTo>
                  <a:lnTo>
                    <a:pt x="60" y="1398"/>
                  </a:lnTo>
                  <a:lnTo>
                    <a:pt x="48" y="1398"/>
                  </a:lnTo>
                  <a:lnTo>
                    <a:pt x="48" y="109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6" name="Freeform 163"/>
            <p:cNvSpPr>
              <a:spLocks noEditPoints="1"/>
            </p:cNvSpPr>
            <p:nvPr/>
          </p:nvSpPr>
          <p:spPr bwMode="auto">
            <a:xfrm>
              <a:off x="3180904" y="4047815"/>
              <a:ext cx="103771" cy="2108675"/>
            </a:xfrm>
            <a:custGeom>
              <a:avLst/>
              <a:gdLst>
                <a:gd name="T0" fmla="*/ 0 w 61"/>
                <a:gd name="T1" fmla="*/ 0 h 1495"/>
                <a:gd name="T2" fmla="*/ 12 w 61"/>
                <a:gd name="T3" fmla="*/ 0 h 1495"/>
                <a:gd name="T4" fmla="*/ 12 w 61"/>
                <a:gd name="T5" fmla="*/ 1495 h 1495"/>
                <a:gd name="T6" fmla="*/ 0 w 61"/>
                <a:gd name="T7" fmla="*/ 1495 h 1495"/>
                <a:gd name="T8" fmla="*/ 0 w 61"/>
                <a:gd name="T9" fmla="*/ 0 h 1495"/>
                <a:gd name="T10" fmla="*/ 12 w 61"/>
                <a:gd name="T11" fmla="*/ 158 h 1495"/>
                <a:gd name="T12" fmla="*/ 25 w 61"/>
                <a:gd name="T13" fmla="*/ 158 h 1495"/>
                <a:gd name="T14" fmla="*/ 25 w 61"/>
                <a:gd name="T15" fmla="*/ 1495 h 1495"/>
                <a:gd name="T16" fmla="*/ 12 w 61"/>
                <a:gd name="T17" fmla="*/ 1495 h 1495"/>
                <a:gd name="T18" fmla="*/ 12 w 61"/>
                <a:gd name="T19" fmla="*/ 158 h 1495"/>
                <a:gd name="T20" fmla="*/ 25 w 61"/>
                <a:gd name="T21" fmla="*/ 109 h 1495"/>
                <a:gd name="T22" fmla="*/ 37 w 61"/>
                <a:gd name="T23" fmla="*/ 109 h 1495"/>
                <a:gd name="T24" fmla="*/ 37 w 61"/>
                <a:gd name="T25" fmla="*/ 1495 h 1495"/>
                <a:gd name="T26" fmla="*/ 25 w 61"/>
                <a:gd name="T27" fmla="*/ 1495 h 1495"/>
                <a:gd name="T28" fmla="*/ 25 w 61"/>
                <a:gd name="T29" fmla="*/ 109 h 1495"/>
                <a:gd name="T30" fmla="*/ 37 w 61"/>
                <a:gd name="T31" fmla="*/ 279 h 1495"/>
                <a:gd name="T32" fmla="*/ 49 w 61"/>
                <a:gd name="T33" fmla="*/ 279 h 1495"/>
                <a:gd name="T34" fmla="*/ 49 w 61"/>
                <a:gd name="T35" fmla="*/ 1495 h 1495"/>
                <a:gd name="T36" fmla="*/ 37 w 61"/>
                <a:gd name="T37" fmla="*/ 1495 h 1495"/>
                <a:gd name="T38" fmla="*/ 37 w 61"/>
                <a:gd name="T39" fmla="*/ 279 h 1495"/>
                <a:gd name="T40" fmla="*/ 49 w 61"/>
                <a:gd name="T41" fmla="*/ 194 h 1495"/>
                <a:gd name="T42" fmla="*/ 61 w 61"/>
                <a:gd name="T43" fmla="*/ 194 h 1495"/>
                <a:gd name="T44" fmla="*/ 61 w 61"/>
                <a:gd name="T45" fmla="*/ 1495 h 1495"/>
                <a:gd name="T46" fmla="*/ 49 w 61"/>
                <a:gd name="T47" fmla="*/ 1495 h 1495"/>
                <a:gd name="T48" fmla="*/ 49 w 61"/>
                <a:gd name="T49" fmla="*/ 194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495">
                  <a:moveTo>
                    <a:pt x="0" y="0"/>
                  </a:moveTo>
                  <a:lnTo>
                    <a:pt x="12" y="0"/>
                  </a:lnTo>
                  <a:lnTo>
                    <a:pt x="12" y="1495"/>
                  </a:lnTo>
                  <a:lnTo>
                    <a:pt x="0" y="1495"/>
                  </a:lnTo>
                  <a:lnTo>
                    <a:pt x="0" y="0"/>
                  </a:lnTo>
                  <a:close/>
                  <a:moveTo>
                    <a:pt x="12" y="158"/>
                  </a:moveTo>
                  <a:lnTo>
                    <a:pt x="25" y="158"/>
                  </a:lnTo>
                  <a:lnTo>
                    <a:pt x="25" y="1495"/>
                  </a:lnTo>
                  <a:lnTo>
                    <a:pt x="12" y="1495"/>
                  </a:lnTo>
                  <a:lnTo>
                    <a:pt x="12" y="158"/>
                  </a:lnTo>
                  <a:close/>
                  <a:moveTo>
                    <a:pt x="25" y="109"/>
                  </a:moveTo>
                  <a:lnTo>
                    <a:pt x="37" y="109"/>
                  </a:lnTo>
                  <a:lnTo>
                    <a:pt x="37" y="1495"/>
                  </a:lnTo>
                  <a:lnTo>
                    <a:pt x="25" y="1495"/>
                  </a:lnTo>
                  <a:lnTo>
                    <a:pt x="25" y="109"/>
                  </a:lnTo>
                  <a:close/>
                  <a:moveTo>
                    <a:pt x="37" y="279"/>
                  </a:moveTo>
                  <a:lnTo>
                    <a:pt x="49" y="279"/>
                  </a:lnTo>
                  <a:lnTo>
                    <a:pt x="49" y="1495"/>
                  </a:lnTo>
                  <a:lnTo>
                    <a:pt x="37" y="1495"/>
                  </a:lnTo>
                  <a:lnTo>
                    <a:pt x="37" y="279"/>
                  </a:lnTo>
                  <a:close/>
                  <a:moveTo>
                    <a:pt x="49" y="194"/>
                  </a:moveTo>
                  <a:lnTo>
                    <a:pt x="61" y="194"/>
                  </a:lnTo>
                  <a:lnTo>
                    <a:pt x="61" y="1495"/>
                  </a:lnTo>
                  <a:lnTo>
                    <a:pt x="49" y="1495"/>
                  </a:lnTo>
                  <a:lnTo>
                    <a:pt x="49" y="194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7" name="Freeform 164"/>
            <p:cNvSpPr>
              <a:spLocks noEditPoints="1"/>
            </p:cNvSpPr>
            <p:nvPr/>
          </p:nvSpPr>
          <p:spPr bwMode="auto">
            <a:xfrm>
              <a:off x="3284674" y="4253746"/>
              <a:ext cx="103771" cy="1902744"/>
            </a:xfrm>
            <a:custGeom>
              <a:avLst/>
              <a:gdLst>
                <a:gd name="T0" fmla="*/ 0 w 61"/>
                <a:gd name="T1" fmla="*/ 0 h 1349"/>
                <a:gd name="T2" fmla="*/ 12 w 61"/>
                <a:gd name="T3" fmla="*/ 0 h 1349"/>
                <a:gd name="T4" fmla="*/ 12 w 61"/>
                <a:gd name="T5" fmla="*/ 1349 h 1349"/>
                <a:gd name="T6" fmla="*/ 0 w 61"/>
                <a:gd name="T7" fmla="*/ 1349 h 1349"/>
                <a:gd name="T8" fmla="*/ 0 w 61"/>
                <a:gd name="T9" fmla="*/ 0 h 1349"/>
                <a:gd name="T10" fmla="*/ 12 w 61"/>
                <a:gd name="T11" fmla="*/ 97 h 1349"/>
                <a:gd name="T12" fmla="*/ 24 w 61"/>
                <a:gd name="T13" fmla="*/ 97 h 1349"/>
                <a:gd name="T14" fmla="*/ 24 w 61"/>
                <a:gd name="T15" fmla="*/ 1349 h 1349"/>
                <a:gd name="T16" fmla="*/ 12 w 61"/>
                <a:gd name="T17" fmla="*/ 1349 h 1349"/>
                <a:gd name="T18" fmla="*/ 12 w 61"/>
                <a:gd name="T19" fmla="*/ 97 h 1349"/>
                <a:gd name="T20" fmla="*/ 24 w 61"/>
                <a:gd name="T21" fmla="*/ 60 h 1349"/>
                <a:gd name="T22" fmla="*/ 37 w 61"/>
                <a:gd name="T23" fmla="*/ 60 h 1349"/>
                <a:gd name="T24" fmla="*/ 37 w 61"/>
                <a:gd name="T25" fmla="*/ 1349 h 1349"/>
                <a:gd name="T26" fmla="*/ 24 w 61"/>
                <a:gd name="T27" fmla="*/ 1349 h 1349"/>
                <a:gd name="T28" fmla="*/ 24 w 61"/>
                <a:gd name="T29" fmla="*/ 60 h 1349"/>
                <a:gd name="T30" fmla="*/ 37 w 61"/>
                <a:gd name="T31" fmla="*/ 12 h 1349"/>
                <a:gd name="T32" fmla="*/ 49 w 61"/>
                <a:gd name="T33" fmla="*/ 12 h 1349"/>
                <a:gd name="T34" fmla="*/ 49 w 61"/>
                <a:gd name="T35" fmla="*/ 1349 h 1349"/>
                <a:gd name="T36" fmla="*/ 37 w 61"/>
                <a:gd name="T37" fmla="*/ 1349 h 1349"/>
                <a:gd name="T38" fmla="*/ 37 w 61"/>
                <a:gd name="T39" fmla="*/ 12 h 1349"/>
                <a:gd name="T40" fmla="*/ 49 w 61"/>
                <a:gd name="T41" fmla="*/ 36 h 1349"/>
                <a:gd name="T42" fmla="*/ 61 w 61"/>
                <a:gd name="T43" fmla="*/ 36 h 1349"/>
                <a:gd name="T44" fmla="*/ 61 w 61"/>
                <a:gd name="T45" fmla="*/ 1349 h 1349"/>
                <a:gd name="T46" fmla="*/ 49 w 61"/>
                <a:gd name="T47" fmla="*/ 1349 h 1349"/>
                <a:gd name="T48" fmla="*/ 49 w 61"/>
                <a:gd name="T49" fmla="*/ 36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349">
                  <a:moveTo>
                    <a:pt x="0" y="0"/>
                  </a:moveTo>
                  <a:lnTo>
                    <a:pt x="12" y="0"/>
                  </a:lnTo>
                  <a:lnTo>
                    <a:pt x="12" y="1349"/>
                  </a:lnTo>
                  <a:lnTo>
                    <a:pt x="0" y="1349"/>
                  </a:lnTo>
                  <a:lnTo>
                    <a:pt x="0" y="0"/>
                  </a:lnTo>
                  <a:close/>
                  <a:moveTo>
                    <a:pt x="12" y="97"/>
                  </a:moveTo>
                  <a:lnTo>
                    <a:pt x="24" y="97"/>
                  </a:lnTo>
                  <a:lnTo>
                    <a:pt x="24" y="1349"/>
                  </a:lnTo>
                  <a:lnTo>
                    <a:pt x="12" y="1349"/>
                  </a:lnTo>
                  <a:lnTo>
                    <a:pt x="12" y="97"/>
                  </a:lnTo>
                  <a:close/>
                  <a:moveTo>
                    <a:pt x="24" y="60"/>
                  </a:moveTo>
                  <a:lnTo>
                    <a:pt x="37" y="60"/>
                  </a:lnTo>
                  <a:lnTo>
                    <a:pt x="37" y="1349"/>
                  </a:lnTo>
                  <a:lnTo>
                    <a:pt x="24" y="1349"/>
                  </a:lnTo>
                  <a:lnTo>
                    <a:pt x="24" y="60"/>
                  </a:lnTo>
                  <a:close/>
                  <a:moveTo>
                    <a:pt x="37" y="12"/>
                  </a:moveTo>
                  <a:lnTo>
                    <a:pt x="49" y="12"/>
                  </a:lnTo>
                  <a:lnTo>
                    <a:pt x="49" y="1349"/>
                  </a:lnTo>
                  <a:lnTo>
                    <a:pt x="37" y="1349"/>
                  </a:lnTo>
                  <a:lnTo>
                    <a:pt x="37" y="12"/>
                  </a:lnTo>
                  <a:close/>
                  <a:moveTo>
                    <a:pt x="49" y="36"/>
                  </a:moveTo>
                  <a:lnTo>
                    <a:pt x="61" y="36"/>
                  </a:lnTo>
                  <a:lnTo>
                    <a:pt x="61" y="1349"/>
                  </a:lnTo>
                  <a:lnTo>
                    <a:pt x="49" y="1349"/>
                  </a:lnTo>
                  <a:lnTo>
                    <a:pt x="49" y="36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8" name="Freeform 165"/>
            <p:cNvSpPr>
              <a:spLocks noEditPoints="1"/>
            </p:cNvSpPr>
            <p:nvPr/>
          </p:nvSpPr>
          <p:spPr bwMode="auto">
            <a:xfrm>
              <a:off x="3388444" y="3927924"/>
              <a:ext cx="103771" cy="2228565"/>
            </a:xfrm>
            <a:custGeom>
              <a:avLst/>
              <a:gdLst>
                <a:gd name="T0" fmla="*/ 0 w 61"/>
                <a:gd name="T1" fmla="*/ 170 h 1580"/>
                <a:gd name="T2" fmla="*/ 12 w 61"/>
                <a:gd name="T3" fmla="*/ 170 h 1580"/>
                <a:gd name="T4" fmla="*/ 12 w 61"/>
                <a:gd name="T5" fmla="*/ 1580 h 1580"/>
                <a:gd name="T6" fmla="*/ 0 w 61"/>
                <a:gd name="T7" fmla="*/ 1580 h 1580"/>
                <a:gd name="T8" fmla="*/ 0 w 61"/>
                <a:gd name="T9" fmla="*/ 170 h 1580"/>
                <a:gd name="T10" fmla="*/ 12 w 61"/>
                <a:gd name="T11" fmla="*/ 0 h 1580"/>
                <a:gd name="T12" fmla="*/ 24 w 61"/>
                <a:gd name="T13" fmla="*/ 0 h 1580"/>
                <a:gd name="T14" fmla="*/ 24 w 61"/>
                <a:gd name="T15" fmla="*/ 1580 h 1580"/>
                <a:gd name="T16" fmla="*/ 12 w 61"/>
                <a:gd name="T17" fmla="*/ 1580 h 1580"/>
                <a:gd name="T18" fmla="*/ 12 w 61"/>
                <a:gd name="T19" fmla="*/ 0 h 1580"/>
                <a:gd name="T20" fmla="*/ 24 w 61"/>
                <a:gd name="T21" fmla="*/ 121 h 1580"/>
                <a:gd name="T22" fmla="*/ 36 w 61"/>
                <a:gd name="T23" fmla="*/ 121 h 1580"/>
                <a:gd name="T24" fmla="*/ 36 w 61"/>
                <a:gd name="T25" fmla="*/ 1580 h 1580"/>
                <a:gd name="T26" fmla="*/ 24 w 61"/>
                <a:gd name="T27" fmla="*/ 1580 h 1580"/>
                <a:gd name="T28" fmla="*/ 24 w 61"/>
                <a:gd name="T29" fmla="*/ 121 h 1580"/>
                <a:gd name="T30" fmla="*/ 36 w 61"/>
                <a:gd name="T31" fmla="*/ 146 h 1580"/>
                <a:gd name="T32" fmla="*/ 49 w 61"/>
                <a:gd name="T33" fmla="*/ 146 h 1580"/>
                <a:gd name="T34" fmla="*/ 49 w 61"/>
                <a:gd name="T35" fmla="*/ 1580 h 1580"/>
                <a:gd name="T36" fmla="*/ 36 w 61"/>
                <a:gd name="T37" fmla="*/ 1580 h 1580"/>
                <a:gd name="T38" fmla="*/ 36 w 61"/>
                <a:gd name="T39" fmla="*/ 146 h 1580"/>
                <a:gd name="T40" fmla="*/ 49 w 61"/>
                <a:gd name="T41" fmla="*/ 291 h 1580"/>
                <a:gd name="T42" fmla="*/ 61 w 61"/>
                <a:gd name="T43" fmla="*/ 291 h 1580"/>
                <a:gd name="T44" fmla="*/ 61 w 61"/>
                <a:gd name="T45" fmla="*/ 1580 h 1580"/>
                <a:gd name="T46" fmla="*/ 49 w 61"/>
                <a:gd name="T47" fmla="*/ 1580 h 1580"/>
                <a:gd name="T48" fmla="*/ 49 w 61"/>
                <a:gd name="T49" fmla="*/ 291 h 1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580">
                  <a:moveTo>
                    <a:pt x="0" y="170"/>
                  </a:moveTo>
                  <a:lnTo>
                    <a:pt x="12" y="170"/>
                  </a:lnTo>
                  <a:lnTo>
                    <a:pt x="12" y="1580"/>
                  </a:lnTo>
                  <a:lnTo>
                    <a:pt x="0" y="1580"/>
                  </a:lnTo>
                  <a:lnTo>
                    <a:pt x="0" y="170"/>
                  </a:lnTo>
                  <a:close/>
                  <a:moveTo>
                    <a:pt x="12" y="0"/>
                  </a:moveTo>
                  <a:lnTo>
                    <a:pt x="24" y="0"/>
                  </a:lnTo>
                  <a:lnTo>
                    <a:pt x="24" y="1580"/>
                  </a:lnTo>
                  <a:lnTo>
                    <a:pt x="12" y="1580"/>
                  </a:lnTo>
                  <a:lnTo>
                    <a:pt x="12" y="0"/>
                  </a:lnTo>
                  <a:close/>
                  <a:moveTo>
                    <a:pt x="24" y="121"/>
                  </a:moveTo>
                  <a:lnTo>
                    <a:pt x="36" y="121"/>
                  </a:lnTo>
                  <a:lnTo>
                    <a:pt x="36" y="1580"/>
                  </a:lnTo>
                  <a:lnTo>
                    <a:pt x="24" y="1580"/>
                  </a:lnTo>
                  <a:lnTo>
                    <a:pt x="24" y="121"/>
                  </a:lnTo>
                  <a:close/>
                  <a:moveTo>
                    <a:pt x="36" y="146"/>
                  </a:moveTo>
                  <a:lnTo>
                    <a:pt x="49" y="146"/>
                  </a:lnTo>
                  <a:lnTo>
                    <a:pt x="49" y="1580"/>
                  </a:lnTo>
                  <a:lnTo>
                    <a:pt x="36" y="1580"/>
                  </a:lnTo>
                  <a:lnTo>
                    <a:pt x="36" y="146"/>
                  </a:lnTo>
                  <a:close/>
                  <a:moveTo>
                    <a:pt x="49" y="291"/>
                  </a:moveTo>
                  <a:lnTo>
                    <a:pt x="61" y="291"/>
                  </a:lnTo>
                  <a:lnTo>
                    <a:pt x="61" y="1580"/>
                  </a:lnTo>
                  <a:lnTo>
                    <a:pt x="49" y="1580"/>
                  </a:lnTo>
                  <a:lnTo>
                    <a:pt x="49" y="291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9" name="Freeform 166"/>
            <p:cNvSpPr>
              <a:spLocks noEditPoints="1"/>
            </p:cNvSpPr>
            <p:nvPr/>
          </p:nvSpPr>
          <p:spPr bwMode="auto">
            <a:xfrm>
              <a:off x="3492213" y="4167705"/>
              <a:ext cx="144598" cy="1988783"/>
            </a:xfrm>
            <a:custGeom>
              <a:avLst/>
              <a:gdLst>
                <a:gd name="T0" fmla="*/ 0 w 85"/>
                <a:gd name="T1" fmla="*/ 73 h 1410"/>
                <a:gd name="T2" fmla="*/ 12 w 85"/>
                <a:gd name="T3" fmla="*/ 73 h 1410"/>
                <a:gd name="T4" fmla="*/ 12 w 85"/>
                <a:gd name="T5" fmla="*/ 1410 h 1410"/>
                <a:gd name="T6" fmla="*/ 0 w 85"/>
                <a:gd name="T7" fmla="*/ 1410 h 1410"/>
                <a:gd name="T8" fmla="*/ 0 w 85"/>
                <a:gd name="T9" fmla="*/ 73 h 1410"/>
                <a:gd name="T10" fmla="*/ 12 w 85"/>
                <a:gd name="T11" fmla="*/ 182 h 1410"/>
                <a:gd name="T12" fmla="*/ 24 w 85"/>
                <a:gd name="T13" fmla="*/ 182 h 1410"/>
                <a:gd name="T14" fmla="*/ 24 w 85"/>
                <a:gd name="T15" fmla="*/ 1410 h 1410"/>
                <a:gd name="T16" fmla="*/ 12 w 85"/>
                <a:gd name="T17" fmla="*/ 1410 h 1410"/>
                <a:gd name="T18" fmla="*/ 12 w 85"/>
                <a:gd name="T19" fmla="*/ 182 h 1410"/>
                <a:gd name="T20" fmla="*/ 24 w 85"/>
                <a:gd name="T21" fmla="*/ 146 h 1410"/>
                <a:gd name="T22" fmla="*/ 36 w 85"/>
                <a:gd name="T23" fmla="*/ 146 h 1410"/>
                <a:gd name="T24" fmla="*/ 36 w 85"/>
                <a:gd name="T25" fmla="*/ 1410 h 1410"/>
                <a:gd name="T26" fmla="*/ 24 w 85"/>
                <a:gd name="T27" fmla="*/ 1410 h 1410"/>
                <a:gd name="T28" fmla="*/ 24 w 85"/>
                <a:gd name="T29" fmla="*/ 146 h 1410"/>
                <a:gd name="T30" fmla="*/ 36 w 85"/>
                <a:gd name="T31" fmla="*/ 0 h 1410"/>
                <a:gd name="T32" fmla="*/ 48 w 85"/>
                <a:gd name="T33" fmla="*/ 0 h 1410"/>
                <a:gd name="T34" fmla="*/ 48 w 85"/>
                <a:gd name="T35" fmla="*/ 1410 h 1410"/>
                <a:gd name="T36" fmla="*/ 36 w 85"/>
                <a:gd name="T37" fmla="*/ 1410 h 1410"/>
                <a:gd name="T38" fmla="*/ 36 w 85"/>
                <a:gd name="T39" fmla="*/ 0 h 1410"/>
                <a:gd name="T40" fmla="*/ 48 w 85"/>
                <a:gd name="T41" fmla="*/ 85 h 1410"/>
                <a:gd name="T42" fmla="*/ 61 w 85"/>
                <a:gd name="T43" fmla="*/ 85 h 1410"/>
                <a:gd name="T44" fmla="*/ 61 w 85"/>
                <a:gd name="T45" fmla="*/ 1410 h 1410"/>
                <a:gd name="T46" fmla="*/ 48 w 85"/>
                <a:gd name="T47" fmla="*/ 1410 h 1410"/>
                <a:gd name="T48" fmla="*/ 48 w 85"/>
                <a:gd name="T49" fmla="*/ 85 h 1410"/>
                <a:gd name="T50" fmla="*/ 61 w 85"/>
                <a:gd name="T51" fmla="*/ 255 h 1410"/>
                <a:gd name="T52" fmla="*/ 73 w 85"/>
                <a:gd name="T53" fmla="*/ 255 h 1410"/>
                <a:gd name="T54" fmla="*/ 73 w 85"/>
                <a:gd name="T55" fmla="*/ 1410 h 1410"/>
                <a:gd name="T56" fmla="*/ 61 w 85"/>
                <a:gd name="T57" fmla="*/ 1410 h 1410"/>
                <a:gd name="T58" fmla="*/ 61 w 85"/>
                <a:gd name="T59" fmla="*/ 255 h 1410"/>
                <a:gd name="T60" fmla="*/ 73 w 85"/>
                <a:gd name="T61" fmla="*/ 134 h 1410"/>
                <a:gd name="T62" fmla="*/ 85 w 85"/>
                <a:gd name="T63" fmla="*/ 134 h 1410"/>
                <a:gd name="T64" fmla="*/ 85 w 85"/>
                <a:gd name="T65" fmla="*/ 1410 h 1410"/>
                <a:gd name="T66" fmla="*/ 73 w 85"/>
                <a:gd name="T67" fmla="*/ 1410 h 1410"/>
                <a:gd name="T68" fmla="*/ 73 w 85"/>
                <a:gd name="T69" fmla="*/ 134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" h="1410">
                  <a:moveTo>
                    <a:pt x="0" y="73"/>
                  </a:moveTo>
                  <a:lnTo>
                    <a:pt x="12" y="73"/>
                  </a:lnTo>
                  <a:lnTo>
                    <a:pt x="12" y="1410"/>
                  </a:lnTo>
                  <a:lnTo>
                    <a:pt x="0" y="1410"/>
                  </a:lnTo>
                  <a:lnTo>
                    <a:pt x="0" y="73"/>
                  </a:lnTo>
                  <a:close/>
                  <a:moveTo>
                    <a:pt x="12" y="182"/>
                  </a:moveTo>
                  <a:lnTo>
                    <a:pt x="24" y="182"/>
                  </a:lnTo>
                  <a:lnTo>
                    <a:pt x="24" y="1410"/>
                  </a:lnTo>
                  <a:lnTo>
                    <a:pt x="12" y="1410"/>
                  </a:lnTo>
                  <a:lnTo>
                    <a:pt x="12" y="182"/>
                  </a:lnTo>
                  <a:close/>
                  <a:moveTo>
                    <a:pt x="24" y="146"/>
                  </a:moveTo>
                  <a:lnTo>
                    <a:pt x="36" y="146"/>
                  </a:lnTo>
                  <a:lnTo>
                    <a:pt x="36" y="1410"/>
                  </a:lnTo>
                  <a:lnTo>
                    <a:pt x="24" y="1410"/>
                  </a:lnTo>
                  <a:lnTo>
                    <a:pt x="24" y="146"/>
                  </a:lnTo>
                  <a:close/>
                  <a:moveTo>
                    <a:pt x="36" y="0"/>
                  </a:moveTo>
                  <a:lnTo>
                    <a:pt x="48" y="0"/>
                  </a:lnTo>
                  <a:lnTo>
                    <a:pt x="48" y="1410"/>
                  </a:lnTo>
                  <a:lnTo>
                    <a:pt x="36" y="1410"/>
                  </a:lnTo>
                  <a:lnTo>
                    <a:pt x="36" y="0"/>
                  </a:lnTo>
                  <a:close/>
                  <a:moveTo>
                    <a:pt x="48" y="85"/>
                  </a:moveTo>
                  <a:lnTo>
                    <a:pt x="61" y="85"/>
                  </a:lnTo>
                  <a:lnTo>
                    <a:pt x="61" y="1410"/>
                  </a:lnTo>
                  <a:lnTo>
                    <a:pt x="48" y="1410"/>
                  </a:lnTo>
                  <a:lnTo>
                    <a:pt x="48" y="85"/>
                  </a:lnTo>
                  <a:close/>
                  <a:moveTo>
                    <a:pt x="61" y="255"/>
                  </a:moveTo>
                  <a:lnTo>
                    <a:pt x="73" y="255"/>
                  </a:lnTo>
                  <a:lnTo>
                    <a:pt x="73" y="1410"/>
                  </a:lnTo>
                  <a:lnTo>
                    <a:pt x="61" y="1410"/>
                  </a:lnTo>
                  <a:lnTo>
                    <a:pt x="61" y="255"/>
                  </a:lnTo>
                  <a:close/>
                  <a:moveTo>
                    <a:pt x="73" y="134"/>
                  </a:moveTo>
                  <a:lnTo>
                    <a:pt x="85" y="134"/>
                  </a:lnTo>
                  <a:lnTo>
                    <a:pt x="85" y="1410"/>
                  </a:lnTo>
                  <a:lnTo>
                    <a:pt x="73" y="1410"/>
                  </a:lnTo>
                  <a:lnTo>
                    <a:pt x="73" y="134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0" name="Freeform 167"/>
            <p:cNvSpPr>
              <a:spLocks noEditPoints="1"/>
            </p:cNvSpPr>
            <p:nvPr/>
          </p:nvSpPr>
          <p:spPr bwMode="auto">
            <a:xfrm>
              <a:off x="3636812" y="4012553"/>
              <a:ext cx="103771" cy="2143936"/>
            </a:xfrm>
            <a:custGeom>
              <a:avLst/>
              <a:gdLst>
                <a:gd name="T0" fmla="*/ 0 w 61"/>
                <a:gd name="T1" fmla="*/ 73 h 1520"/>
                <a:gd name="T2" fmla="*/ 12 w 61"/>
                <a:gd name="T3" fmla="*/ 73 h 1520"/>
                <a:gd name="T4" fmla="*/ 12 w 61"/>
                <a:gd name="T5" fmla="*/ 1520 h 1520"/>
                <a:gd name="T6" fmla="*/ 0 w 61"/>
                <a:gd name="T7" fmla="*/ 1520 h 1520"/>
                <a:gd name="T8" fmla="*/ 0 w 61"/>
                <a:gd name="T9" fmla="*/ 73 h 1520"/>
                <a:gd name="T10" fmla="*/ 12 w 61"/>
                <a:gd name="T11" fmla="*/ 207 h 1520"/>
                <a:gd name="T12" fmla="*/ 24 w 61"/>
                <a:gd name="T13" fmla="*/ 207 h 1520"/>
                <a:gd name="T14" fmla="*/ 24 w 61"/>
                <a:gd name="T15" fmla="*/ 1520 h 1520"/>
                <a:gd name="T16" fmla="*/ 12 w 61"/>
                <a:gd name="T17" fmla="*/ 1520 h 1520"/>
                <a:gd name="T18" fmla="*/ 12 w 61"/>
                <a:gd name="T19" fmla="*/ 207 h 1520"/>
                <a:gd name="T20" fmla="*/ 24 w 61"/>
                <a:gd name="T21" fmla="*/ 110 h 1520"/>
                <a:gd name="T22" fmla="*/ 36 w 61"/>
                <a:gd name="T23" fmla="*/ 110 h 1520"/>
                <a:gd name="T24" fmla="*/ 36 w 61"/>
                <a:gd name="T25" fmla="*/ 1520 h 1520"/>
                <a:gd name="T26" fmla="*/ 24 w 61"/>
                <a:gd name="T27" fmla="*/ 1520 h 1520"/>
                <a:gd name="T28" fmla="*/ 24 w 61"/>
                <a:gd name="T29" fmla="*/ 110 h 1520"/>
                <a:gd name="T30" fmla="*/ 36 w 61"/>
                <a:gd name="T31" fmla="*/ 0 h 1520"/>
                <a:gd name="T32" fmla="*/ 48 w 61"/>
                <a:gd name="T33" fmla="*/ 0 h 1520"/>
                <a:gd name="T34" fmla="*/ 48 w 61"/>
                <a:gd name="T35" fmla="*/ 1520 h 1520"/>
                <a:gd name="T36" fmla="*/ 36 w 61"/>
                <a:gd name="T37" fmla="*/ 1520 h 1520"/>
                <a:gd name="T38" fmla="*/ 36 w 61"/>
                <a:gd name="T39" fmla="*/ 0 h 1520"/>
                <a:gd name="T40" fmla="*/ 48 w 61"/>
                <a:gd name="T41" fmla="*/ 159 h 1520"/>
                <a:gd name="T42" fmla="*/ 61 w 61"/>
                <a:gd name="T43" fmla="*/ 159 h 1520"/>
                <a:gd name="T44" fmla="*/ 61 w 61"/>
                <a:gd name="T45" fmla="*/ 1520 h 1520"/>
                <a:gd name="T46" fmla="*/ 48 w 61"/>
                <a:gd name="T47" fmla="*/ 1520 h 1520"/>
                <a:gd name="T48" fmla="*/ 48 w 61"/>
                <a:gd name="T49" fmla="*/ 159 h 1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520">
                  <a:moveTo>
                    <a:pt x="0" y="73"/>
                  </a:moveTo>
                  <a:lnTo>
                    <a:pt x="12" y="73"/>
                  </a:lnTo>
                  <a:lnTo>
                    <a:pt x="12" y="1520"/>
                  </a:lnTo>
                  <a:lnTo>
                    <a:pt x="0" y="1520"/>
                  </a:lnTo>
                  <a:lnTo>
                    <a:pt x="0" y="73"/>
                  </a:lnTo>
                  <a:close/>
                  <a:moveTo>
                    <a:pt x="12" y="207"/>
                  </a:moveTo>
                  <a:lnTo>
                    <a:pt x="24" y="207"/>
                  </a:lnTo>
                  <a:lnTo>
                    <a:pt x="24" y="1520"/>
                  </a:lnTo>
                  <a:lnTo>
                    <a:pt x="12" y="1520"/>
                  </a:lnTo>
                  <a:lnTo>
                    <a:pt x="12" y="207"/>
                  </a:lnTo>
                  <a:close/>
                  <a:moveTo>
                    <a:pt x="24" y="110"/>
                  </a:moveTo>
                  <a:lnTo>
                    <a:pt x="36" y="110"/>
                  </a:lnTo>
                  <a:lnTo>
                    <a:pt x="36" y="1520"/>
                  </a:lnTo>
                  <a:lnTo>
                    <a:pt x="24" y="1520"/>
                  </a:lnTo>
                  <a:lnTo>
                    <a:pt x="24" y="110"/>
                  </a:lnTo>
                  <a:close/>
                  <a:moveTo>
                    <a:pt x="36" y="0"/>
                  </a:moveTo>
                  <a:lnTo>
                    <a:pt x="48" y="0"/>
                  </a:lnTo>
                  <a:lnTo>
                    <a:pt x="48" y="1520"/>
                  </a:lnTo>
                  <a:lnTo>
                    <a:pt x="36" y="1520"/>
                  </a:lnTo>
                  <a:lnTo>
                    <a:pt x="36" y="0"/>
                  </a:lnTo>
                  <a:close/>
                  <a:moveTo>
                    <a:pt x="48" y="159"/>
                  </a:moveTo>
                  <a:lnTo>
                    <a:pt x="61" y="159"/>
                  </a:lnTo>
                  <a:lnTo>
                    <a:pt x="61" y="1520"/>
                  </a:lnTo>
                  <a:lnTo>
                    <a:pt x="48" y="1520"/>
                  </a:lnTo>
                  <a:lnTo>
                    <a:pt x="48" y="159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1" name="Freeform 168"/>
            <p:cNvSpPr>
              <a:spLocks noEditPoints="1"/>
            </p:cNvSpPr>
            <p:nvPr/>
          </p:nvSpPr>
          <p:spPr bwMode="auto">
            <a:xfrm>
              <a:off x="3740581" y="3755844"/>
              <a:ext cx="102069" cy="2400644"/>
            </a:xfrm>
            <a:custGeom>
              <a:avLst/>
              <a:gdLst>
                <a:gd name="T0" fmla="*/ 0 w 60"/>
                <a:gd name="T1" fmla="*/ 353 h 1702"/>
                <a:gd name="T2" fmla="*/ 12 w 60"/>
                <a:gd name="T3" fmla="*/ 353 h 1702"/>
                <a:gd name="T4" fmla="*/ 12 w 60"/>
                <a:gd name="T5" fmla="*/ 1702 h 1702"/>
                <a:gd name="T6" fmla="*/ 0 w 60"/>
                <a:gd name="T7" fmla="*/ 1702 h 1702"/>
                <a:gd name="T8" fmla="*/ 0 w 60"/>
                <a:gd name="T9" fmla="*/ 353 h 1702"/>
                <a:gd name="T10" fmla="*/ 12 w 60"/>
                <a:gd name="T11" fmla="*/ 365 h 1702"/>
                <a:gd name="T12" fmla="*/ 24 w 60"/>
                <a:gd name="T13" fmla="*/ 365 h 1702"/>
                <a:gd name="T14" fmla="*/ 24 w 60"/>
                <a:gd name="T15" fmla="*/ 1702 h 1702"/>
                <a:gd name="T16" fmla="*/ 12 w 60"/>
                <a:gd name="T17" fmla="*/ 1702 h 1702"/>
                <a:gd name="T18" fmla="*/ 12 w 60"/>
                <a:gd name="T19" fmla="*/ 365 h 1702"/>
                <a:gd name="T20" fmla="*/ 24 w 60"/>
                <a:gd name="T21" fmla="*/ 0 h 1702"/>
                <a:gd name="T22" fmla="*/ 36 w 60"/>
                <a:gd name="T23" fmla="*/ 0 h 1702"/>
                <a:gd name="T24" fmla="*/ 36 w 60"/>
                <a:gd name="T25" fmla="*/ 1702 h 1702"/>
                <a:gd name="T26" fmla="*/ 24 w 60"/>
                <a:gd name="T27" fmla="*/ 1702 h 1702"/>
                <a:gd name="T28" fmla="*/ 24 w 60"/>
                <a:gd name="T29" fmla="*/ 0 h 1702"/>
                <a:gd name="T30" fmla="*/ 36 w 60"/>
                <a:gd name="T31" fmla="*/ 268 h 1702"/>
                <a:gd name="T32" fmla="*/ 48 w 60"/>
                <a:gd name="T33" fmla="*/ 268 h 1702"/>
                <a:gd name="T34" fmla="*/ 48 w 60"/>
                <a:gd name="T35" fmla="*/ 1702 h 1702"/>
                <a:gd name="T36" fmla="*/ 36 w 60"/>
                <a:gd name="T37" fmla="*/ 1702 h 1702"/>
                <a:gd name="T38" fmla="*/ 36 w 60"/>
                <a:gd name="T39" fmla="*/ 268 h 1702"/>
                <a:gd name="T40" fmla="*/ 48 w 60"/>
                <a:gd name="T41" fmla="*/ 292 h 1702"/>
                <a:gd name="T42" fmla="*/ 60 w 60"/>
                <a:gd name="T43" fmla="*/ 292 h 1702"/>
                <a:gd name="T44" fmla="*/ 60 w 60"/>
                <a:gd name="T45" fmla="*/ 1702 h 1702"/>
                <a:gd name="T46" fmla="*/ 48 w 60"/>
                <a:gd name="T47" fmla="*/ 1702 h 1702"/>
                <a:gd name="T48" fmla="*/ 48 w 60"/>
                <a:gd name="T49" fmla="*/ 292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1702">
                  <a:moveTo>
                    <a:pt x="0" y="353"/>
                  </a:moveTo>
                  <a:lnTo>
                    <a:pt x="12" y="353"/>
                  </a:lnTo>
                  <a:lnTo>
                    <a:pt x="12" y="1702"/>
                  </a:lnTo>
                  <a:lnTo>
                    <a:pt x="0" y="1702"/>
                  </a:lnTo>
                  <a:lnTo>
                    <a:pt x="0" y="353"/>
                  </a:lnTo>
                  <a:close/>
                  <a:moveTo>
                    <a:pt x="12" y="365"/>
                  </a:moveTo>
                  <a:lnTo>
                    <a:pt x="24" y="365"/>
                  </a:lnTo>
                  <a:lnTo>
                    <a:pt x="24" y="1702"/>
                  </a:lnTo>
                  <a:lnTo>
                    <a:pt x="12" y="1702"/>
                  </a:lnTo>
                  <a:lnTo>
                    <a:pt x="12" y="365"/>
                  </a:lnTo>
                  <a:close/>
                  <a:moveTo>
                    <a:pt x="24" y="0"/>
                  </a:moveTo>
                  <a:lnTo>
                    <a:pt x="36" y="0"/>
                  </a:lnTo>
                  <a:lnTo>
                    <a:pt x="36" y="1702"/>
                  </a:lnTo>
                  <a:lnTo>
                    <a:pt x="24" y="1702"/>
                  </a:lnTo>
                  <a:lnTo>
                    <a:pt x="24" y="0"/>
                  </a:lnTo>
                  <a:close/>
                  <a:moveTo>
                    <a:pt x="36" y="268"/>
                  </a:moveTo>
                  <a:lnTo>
                    <a:pt x="48" y="268"/>
                  </a:lnTo>
                  <a:lnTo>
                    <a:pt x="48" y="1702"/>
                  </a:lnTo>
                  <a:lnTo>
                    <a:pt x="36" y="1702"/>
                  </a:lnTo>
                  <a:lnTo>
                    <a:pt x="36" y="268"/>
                  </a:lnTo>
                  <a:close/>
                  <a:moveTo>
                    <a:pt x="48" y="292"/>
                  </a:moveTo>
                  <a:lnTo>
                    <a:pt x="60" y="292"/>
                  </a:lnTo>
                  <a:lnTo>
                    <a:pt x="60" y="1702"/>
                  </a:lnTo>
                  <a:lnTo>
                    <a:pt x="48" y="1702"/>
                  </a:lnTo>
                  <a:lnTo>
                    <a:pt x="48" y="292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2" name="Freeform 169"/>
            <p:cNvSpPr>
              <a:spLocks noEditPoints="1"/>
            </p:cNvSpPr>
            <p:nvPr/>
          </p:nvSpPr>
          <p:spPr bwMode="auto">
            <a:xfrm>
              <a:off x="3842651" y="4030889"/>
              <a:ext cx="103771" cy="2125600"/>
            </a:xfrm>
            <a:custGeom>
              <a:avLst/>
              <a:gdLst>
                <a:gd name="T0" fmla="*/ 0 w 61"/>
                <a:gd name="T1" fmla="*/ 170 h 1507"/>
                <a:gd name="T2" fmla="*/ 13 w 61"/>
                <a:gd name="T3" fmla="*/ 170 h 1507"/>
                <a:gd name="T4" fmla="*/ 13 w 61"/>
                <a:gd name="T5" fmla="*/ 1507 h 1507"/>
                <a:gd name="T6" fmla="*/ 0 w 61"/>
                <a:gd name="T7" fmla="*/ 1507 h 1507"/>
                <a:gd name="T8" fmla="*/ 0 w 61"/>
                <a:gd name="T9" fmla="*/ 170 h 1507"/>
                <a:gd name="T10" fmla="*/ 13 w 61"/>
                <a:gd name="T11" fmla="*/ 60 h 1507"/>
                <a:gd name="T12" fmla="*/ 25 w 61"/>
                <a:gd name="T13" fmla="*/ 60 h 1507"/>
                <a:gd name="T14" fmla="*/ 25 w 61"/>
                <a:gd name="T15" fmla="*/ 1507 h 1507"/>
                <a:gd name="T16" fmla="*/ 13 w 61"/>
                <a:gd name="T17" fmla="*/ 1507 h 1507"/>
                <a:gd name="T18" fmla="*/ 13 w 61"/>
                <a:gd name="T19" fmla="*/ 60 h 1507"/>
                <a:gd name="T20" fmla="*/ 25 w 61"/>
                <a:gd name="T21" fmla="*/ 109 h 1507"/>
                <a:gd name="T22" fmla="*/ 37 w 61"/>
                <a:gd name="T23" fmla="*/ 109 h 1507"/>
                <a:gd name="T24" fmla="*/ 37 w 61"/>
                <a:gd name="T25" fmla="*/ 1507 h 1507"/>
                <a:gd name="T26" fmla="*/ 25 w 61"/>
                <a:gd name="T27" fmla="*/ 1507 h 1507"/>
                <a:gd name="T28" fmla="*/ 25 w 61"/>
                <a:gd name="T29" fmla="*/ 109 h 1507"/>
                <a:gd name="T30" fmla="*/ 37 w 61"/>
                <a:gd name="T31" fmla="*/ 36 h 1507"/>
                <a:gd name="T32" fmla="*/ 49 w 61"/>
                <a:gd name="T33" fmla="*/ 36 h 1507"/>
                <a:gd name="T34" fmla="*/ 49 w 61"/>
                <a:gd name="T35" fmla="*/ 1507 h 1507"/>
                <a:gd name="T36" fmla="*/ 37 w 61"/>
                <a:gd name="T37" fmla="*/ 1507 h 1507"/>
                <a:gd name="T38" fmla="*/ 37 w 61"/>
                <a:gd name="T39" fmla="*/ 36 h 1507"/>
                <a:gd name="T40" fmla="*/ 49 w 61"/>
                <a:gd name="T41" fmla="*/ 0 h 1507"/>
                <a:gd name="T42" fmla="*/ 61 w 61"/>
                <a:gd name="T43" fmla="*/ 0 h 1507"/>
                <a:gd name="T44" fmla="*/ 61 w 61"/>
                <a:gd name="T45" fmla="*/ 1507 h 1507"/>
                <a:gd name="T46" fmla="*/ 49 w 61"/>
                <a:gd name="T47" fmla="*/ 1507 h 1507"/>
                <a:gd name="T48" fmla="*/ 49 w 61"/>
                <a:gd name="T49" fmla="*/ 0 h 1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507">
                  <a:moveTo>
                    <a:pt x="0" y="170"/>
                  </a:moveTo>
                  <a:lnTo>
                    <a:pt x="13" y="170"/>
                  </a:lnTo>
                  <a:lnTo>
                    <a:pt x="13" y="1507"/>
                  </a:lnTo>
                  <a:lnTo>
                    <a:pt x="0" y="1507"/>
                  </a:lnTo>
                  <a:lnTo>
                    <a:pt x="0" y="170"/>
                  </a:lnTo>
                  <a:close/>
                  <a:moveTo>
                    <a:pt x="13" y="60"/>
                  </a:moveTo>
                  <a:lnTo>
                    <a:pt x="25" y="60"/>
                  </a:lnTo>
                  <a:lnTo>
                    <a:pt x="25" y="1507"/>
                  </a:lnTo>
                  <a:lnTo>
                    <a:pt x="13" y="1507"/>
                  </a:lnTo>
                  <a:lnTo>
                    <a:pt x="13" y="60"/>
                  </a:lnTo>
                  <a:close/>
                  <a:moveTo>
                    <a:pt x="25" y="109"/>
                  </a:moveTo>
                  <a:lnTo>
                    <a:pt x="37" y="109"/>
                  </a:lnTo>
                  <a:lnTo>
                    <a:pt x="37" y="1507"/>
                  </a:lnTo>
                  <a:lnTo>
                    <a:pt x="25" y="1507"/>
                  </a:lnTo>
                  <a:lnTo>
                    <a:pt x="25" y="109"/>
                  </a:lnTo>
                  <a:close/>
                  <a:moveTo>
                    <a:pt x="37" y="36"/>
                  </a:moveTo>
                  <a:lnTo>
                    <a:pt x="49" y="36"/>
                  </a:lnTo>
                  <a:lnTo>
                    <a:pt x="49" y="1507"/>
                  </a:lnTo>
                  <a:lnTo>
                    <a:pt x="37" y="1507"/>
                  </a:lnTo>
                  <a:lnTo>
                    <a:pt x="37" y="36"/>
                  </a:lnTo>
                  <a:close/>
                  <a:moveTo>
                    <a:pt x="49" y="0"/>
                  </a:moveTo>
                  <a:lnTo>
                    <a:pt x="61" y="0"/>
                  </a:lnTo>
                  <a:lnTo>
                    <a:pt x="61" y="1507"/>
                  </a:lnTo>
                  <a:lnTo>
                    <a:pt x="49" y="1507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3" name="Freeform 170"/>
            <p:cNvSpPr>
              <a:spLocks noEditPoints="1"/>
            </p:cNvSpPr>
            <p:nvPr/>
          </p:nvSpPr>
          <p:spPr bwMode="auto">
            <a:xfrm>
              <a:off x="3946421" y="4047815"/>
              <a:ext cx="103771" cy="2108675"/>
            </a:xfrm>
            <a:custGeom>
              <a:avLst/>
              <a:gdLst>
                <a:gd name="T0" fmla="*/ 0 w 61"/>
                <a:gd name="T1" fmla="*/ 0 h 1495"/>
                <a:gd name="T2" fmla="*/ 12 w 61"/>
                <a:gd name="T3" fmla="*/ 0 h 1495"/>
                <a:gd name="T4" fmla="*/ 12 w 61"/>
                <a:gd name="T5" fmla="*/ 1495 h 1495"/>
                <a:gd name="T6" fmla="*/ 0 w 61"/>
                <a:gd name="T7" fmla="*/ 1495 h 1495"/>
                <a:gd name="T8" fmla="*/ 0 w 61"/>
                <a:gd name="T9" fmla="*/ 0 h 1495"/>
                <a:gd name="T10" fmla="*/ 12 w 61"/>
                <a:gd name="T11" fmla="*/ 146 h 1495"/>
                <a:gd name="T12" fmla="*/ 25 w 61"/>
                <a:gd name="T13" fmla="*/ 146 h 1495"/>
                <a:gd name="T14" fmla="*/ 25 w 61"/>
                <a:gd name="T15" fmla="*/ 1495 h 1495"/>
                <a:gd name="T16" fmla="*/ 12 w 61"/>
                <a:gd name="T17" fmla="*/ 1495 h 1495"/>
                <a:gd name="T18" fmla="*/ 12 w 61"/>
                <a:gd name="T19" fmla="*/ 146 h 1495"/>
                <a:gd name="T20" fmla="*/ 25 w 61"/>
                <a:gd name="T21" fmla="*/ 24 h 1495"/>
                <a:gd name="T22" fmla="*/ 37 w 61"/>
                <a:gd name="T23" fmla="*/ 24 h 1495"/>
                <a:gd name="T24" fmla="*/ 37 w 61"/>
                <a:gd name="T25" fmla="*/ 1495 h 1495"/>
                <a:gd name="T26" fmla="*/ 25 w 61"/>
                <a:gd name="T27" fmla="*/ 1495 h 1495"/>
                <a:gd name="T28" fmla="*/ 25 w 61"/>
                <a:gd name="T29" fmla="*/ 24 h 1495"/>
                <a:gd name="T30" fmla="*/ 37 w 61"/>
                <a:gd name="T31" fmla="*/ 48 h 1495"/>
                <a:gd name="T32" fmla="*/ 49 w 61"/>
                <a:gd name="T33" fmla="*/ 48 h 1495"/>
                <a:gd name="T34" fmla="*/ 49 w 61"/>
                <a:gd name="T35" fmla="*/ 1495 h 1495"/>
                <a:gd name="T36" fmla="*/ 37 w 61"/>
                <a:gd name="T37" fmla="*/ 1495 h 1495"/>
                <a:gd name="T38" fmla="*/ 37 w 61"/>
                <a:gd name="T39" fmla="*/ 48 h 1495"/>
                <a:gd name="T40" fmla="*/ 49 w 61"/>
                <a:gd name="T41" fmla="*/ 36 h 1495"/>
                <a:gd name="T42" fmla="*/ 61 w 61"/>
                <a:gd name="T43" fmla="*/ 36 h 1495"/>
                <a:gd name="T44" fmla="*/ 61 w 61"/>
                <a:gd name="T45" fmla="*/ 1495 h 1495"/>
                <a:gd name="T46" fmla="*/ 49 w 61"/>
                <a:gd name="T47" fmla="*/ 1495 h 1495"/>
                <a:gd name="T48" fmla="*/ 49 w 61"/>
                <a:gd name="T49" fmla="*/ 36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495">
                  <a:moveTo>
                    <a:pt x="0" y="0"/>
                  </a:moveTo>
                  <a:lnTo>
                    <a:pt x="12" y="0"/>
                  </a:lnTo>
                  <a:lnTo>
                    <a:pt x="12" y="1495"/>
                  </a:lnTo>
                  <a:lnTo>
                    <a:pt x="0" y="1495"/>
                  </a:lnTo>
                  <a:lnTo>
                    <a:pt x="0" y="0"/>
                  </a:lnTo>
                  <a:close/>
                  <a:moveTo>
                    <a:pt x="12" y="146"/>
                  </a:moveTo>
                  <a:lnTo>
                    <a:pt x="25" y="146"/>
                  </a:lnTo>
                  <a:lnTo>
                    <a:pt x="25" y="1495"/>
                  </a:lnTo>
                  <a:lnTo>
                    <a:pt x="12" y="1495"/>
                  </a:lnTo>
                  <a:lnTo>
                    <a:pt x="12" y="146"/>
                  </a:lnTo>
                  <a:close/>
                  <a:moveTo>
                    <a:pt x="25" y="24"/>
                  </a:moveTo>
                  <a:lnTo>
                    <a:pt x="37" y="24"/>
                  </a:lnTo>
                  <a:lnTo>
                    <a:pt x="37" y="1495"/>
                  </a:lnTo>
                  <a:lnTo>
                    <a:pt x="25" y="1495"/>
                  </a:lnTo>
                  <a:lnTo>
                    <a:pt x="25" y="24"/>
                  </a:lnTo>
                  <a:close/>
                  <a:moveTo>
                    <a:pt x="37" y="48"/>
                  </a:moveTo>
                  <a:lnTo>
                    <a:pt x="49" y="48"/>
                  </a:lnTo>
                  <a:lnTo>
                    <a:pt x="49" y="1495"/>
                  </a:lnTo>
                  <a:lnTo>
                    <a:pt x="37" y="1495"/>
                  </a:lnTo>
                  <a:lnTo>
                    <a:pt x="37" y="48"/>
                  </a:lnTo>
                  <a:close/>
                  <a:moveTo>
                    <a:pt x="49" y="36"/>
                  </a:moveTo>
                  <a:lnTo>
                    <a:pt x="61" y="36"/>
                  </a:lnTo>
                  <a:lnTo>
                    <a:pt x="61" y="1495"/>
                  </a:lnTo>
                  <a:lnTo>
                    <a:pt x="49" y="1495"/>
                  </a:lnTo>
                  <a:lnTo>
                    <a:pt x="49" y="36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4" name="Freeform 171"/>
            <p:cNvSpPr>
              <a:spLocks noEditPoints="1"/>
            </p:cNvSpPr>
            <p:nvPr/>
          </p:nvSpPr>
          <p:spPr bwMode="auto">
            <a:xfrm>
              <a:off x="4050191" y="4098593"/>
              <a:ext cx="103771" cy="2057897"/>
            </a:xfrm>
            <a:custGeom>
              <a:avLst/>
              <a:gdLst>
                <a:gd name="T0" fmla="*/ 0 w 61"/>
                <a:gd name="T1" fmla="*/ 85 h 1459"/>
                <a:gd name="T2" fmla="*/ 12 w 61"/>
                <a:gd name="T3" fmla="*/ 85 h 1459"/>
                <a:gd name="T4" fmla="*/ 12 w 61"/>
                <a:gd name="T5" fmla="*/ 1459 h 1459"/>
                <a:gd name="T6" fmla="*/ 0 w 61"/>
                <a:gd name="T7" fmla="*/ 1459 h 1459"/>
                <a:gd name="T8" fmla="*/ 0 w 61"/>
                <a:gd name="T9" fmla="*/ 85 h 1459"/>
                <a:gd name="T10" fmla="*/ 12 w 61"/>
                <a:gd name="T11" fmla="*/ 73 h 1459"/>
                <a:gd name="T12" fmla="*/ 24 w 61"/>
                <a:gd name="T13" fmla="*/ 73 h 1459"/>
                <a:gd name="T14" fmla="*/ 24 w 61"/>
                <a:gd name="T15" fmla="*/ 1459 h 1459"/>
                <a:gd name="T16" fmla="*/ 12 w 61"/>
                <a:gd name="T17" fmla="*/ 1459 h 1459"/>
                <a:gd name="T18" fmla="*/ 12 w 61"/>
                <a:gd name="T19" fmla="*/ 73 h 1459"/>
                <a:gd name="T20" fmla="*/ 24 w 61"/>
                <a:gd name="T21" fmla="*/ 12 h 1459"/>
                <a:gd name="T22" fmla="*/ 36 w 61"/>
                <a:gd name="T23" fmla="*/ 12 h 1459"/>
                <a:gd name="T24" fmla="*/ 36 w 61"/>
                <a:gd name="T25" fmla="*/ 1459 h 1459"/>
                <a:gd name="T26" fmla="*/ 24 w 61"/>
                <a:gd name="T27" fmla="*/ 1459 h 1459"/>
                <a:gd name="T28" fmla="*/ 24 w 61"/>
                <a:gd name="T29" fmla="*/ 12 h 1459"/>
                <a:gd name="T30" fmla="*/ 36 w 61"/>
                <a:gd name="T31" fmla="*/ 0 h 1459"/>
                <a:gd name="T32" fmla="*/ 49 w 61"/>
                <a:gd name="T33" fmla="*/ 0 h 1459"/>
                <a:gd name="T34" fmla="*/ 49 w 61"/>
                <a:gd name="T35" fmla="*/ 1459 h 1459"/>
                <a:gd name="T36" fmla="*/ 36 w 61"/>
                <a:gd name="T37" fmla="*/ 1459 h 1459"/>
                <a:gd name="T38" fmla="*/ 36 w 61"/>
                <a:gd name="T39" fmla="*/ 0 h 1459"/>
                <a:gd name="T40" fmla="*/ 49 w 61"/>
                <a:gd name="T41" fmla="*/ 25 h 1459"/>
                <a:gd name="T42" fmla="*/ 61 w 61"/>
                <a:gd name="T43" fmla="*/ 25 h 1459"/>
                <a:gd name="T44" fmla="*/ 61 w 61"/>
                <a:gd name="T45" fmla="*/ 1459 h 1459"/>
                <a:gd name="T46" fmla="*/ 49 w 61"/>
                <a:gd name="T47" fmla="*/ 1459 h 1459"/>
                <a:gd name="T48" fmla="*/ 49 w 61"/>
                <a:gd name="T49" fmla="*/ 25 h 1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459">
                  <a:moveTo>
                    <a:pt x="0" y="85"/>
                  </a:moveTo>
                  <a:lnTo>
                    <a:pt x="12" y="85"/>
                  </a:lnTo>
                  <a:lnTo>
                    <a:pt x="12" y="1459"/>
                  </a:lnTo>
                  <a:lnTo>
                    <a:pt x="0" y="1459"/>
                  </a:lnTo>
                  <a:lnTo>
                    <a:pt x="0" y="85"/>
                  </a:lnTo>
                  <a:close/>
                  <a:moveTo>
                    <a:pt x="12" y="73"/>
                  </a:moveTo>
                  <a:lnTo>
                    <a:pt x="24" y="73"/>
                  </a:lnTo>
                  <a:lnTo>
                    <a:pt x="24" y="1459"/>
                  </a:lnTo>
                  <a:lnTo>
                    <a:pt x="12" y="1459"/>
                  </a:lnTo>
                  <a:lnTo>
                    <a:pt x="12" y="73"/>
                  </a:lnTo>
                  <a:close/>
                  <a:moveTo>
                    <a:pt x="24" y="12"/>
                  </a:moveTo>
                  <a:lnTo>
                    <a:pt x="36" y="12"/>
                  </a:lnTo>
                  <a:lnTo>
                    <a:pt x="36" y="1459"/>
                  </a:lnTo>
                  <a:lnTo>
                    <a:pt x="24" y="1459"/>
                  </a:lnTo>
                  <a:lnTo>
                    <a:pt x="24" y="12"/>
                  </a:lnTo>
                  <a:close/>
                  <a:moveTo>
                    <a:pt x="36" y="0"/>
                  </a:moveTo>
                  <a:lnTo>
                    <a:pt x="49" y="0"/>
                  </a:lnTo>
                  <a:lnTo>
                    <a:pt x="49" y="1459"/>
                  </a:lnTo>
                  <a:lnTo>
                    <a:pt x="36" y="1459"/>
                  </a:lnTo>
                  <a:lnTo>
                    <a:pt x="36" y="0"/>
                  </a:lnTo>
                  <a:close/>
                  <a:moveTo>
                    <a:pt x="49" y="25"/>
                  </a:moveTo>
                  <a:lnTo>
                    <a:pt x="61" y="25"/>
                  </a:lnTo>
                  <a:lnTo>
                    <a:pt x="61" y="1459"/>
                  </a:lnTo>
                  <a:lnTo>
                    <a:pt x="49" y="1459"/>
                  </a:lnTo>
                  <a:lnTo>
                    <a:pt x="49" y="25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5" name="Freeform 172"/>
            <p:cNvSpPr>
              <a:spLocks noEditPoints="1"/>
            </p:cNvSpPr>
            <p:nvPr/>
          </p:nvSpPr>
          <p:spPr bwMode="auto">
            <a:xfrm>
              <a:off x="4153961" y="3927924"/>
              <a:ext cx="103771" cy="2228565"/>
            </a:xfrm>
            <a:custGeom>
              <a:avLst/>
              <a:gdLst>
                <a:gd name="T0" fmla="*/ 0 w 61"/>
                <a:gd name="T1" fmla="*/ 133 h 1580"/>
                <a:gd name="T2" fmla="*/ 12 w 61"/>
                <a:gd name="T3" fmla="*/ 133 h 1580"/>
                <a:gd name="T4" fmla="*/ 12 w 61"/>
                <a:gd name="T5" fmla="*/ 1580 h 1580"/>
                <a:gd name="T6" fmla="*/ 0 w 61"/>
                <a:gd name="T7" fmla="*/ 1580 h 1580"/>
                <a:gd name="T8" fmla="*/ 0 w 61"/>
                <a:gd name="T9" fmla="*/ 133 h 1580"/>
                <a:gd name="T10" fmla="*/ 12 w 61"/>
                <a:gd name="T11" fmla="*/ 0 h 1580"/>
                <a:gd name="T12" fmla="*/ 24 w 61"/>
                <a:gd name="T13" fmla="*/ 0 h 1580"/>
                <a:gd name="T14" fmla="*/ 24 w 61"/>
                <a:gd name="T15" fmla="*/ 1580 h 1580"/>
                <a:gd name="T16" fmla="*/ 12 w 61"/>
                <a:gd name="T17" fmla="*/ 1580 h 1580"/>
                <a:gd name="T18" fmla="*/ 12 w 61"/>
                <a:gd name="T19" fmla="*/ 0 h 1580"/>
                <a:gd name="T20" fmla="*/ 24 w 61"/>
                <a:gd name="T21" fmla="*/ 279 h 1580"/>
                <a:gd name="T22" fmla="*/ 36 w 61"/>
                <a:gd name="T23" fmla="*/ 279 h 1580"/>
                <a:gd name="T24" fmla="*/ 36 w 61"/>
                <a:gd name="T25" fmla="*/ 1580 h 1580"/>
                <a:gd name="T26" fmla="*/ 24 w 61"/>
                <a:gd name="T27" fmla="*/ 1580 h 1580"/>
                <a:gd name="T28" fmla="*/ 24 w 61"/>
                <a:gd name="T29" fmla="*/ 279 h 1580"/>
                <a:gd name="T30" fmla="*/ 36 w 61"/>
                <a:gd name="T31" fmla="*/ 24 h 1580"/>
                <a:gd name="T32" fmla="*/ 48 w 61"/>
                <a:gd name="T33" fmla="*/ 24 h 1580"/>
                <a:gd name="T34" fmla="*/ 48 w 61"/>
                <a:gd name="T35" fmla="*/ 1580 h 1580"/>
                <a:gd name="T36" fmla="*/ 36 w 61"/>
                <a:gd name="T37" fmla="*/ 1580 h 1580"/>
                <a:gd name="T38" fmla="*/ 36 w 61"/>
                <a:gd name="T39" fmla="*/ 24 h 1580"/>
                <a:gd name="T40" fmla="*/ 48 w 61"/>
                <a:gd name="T41" fmla="*/ 121 h 1580"/>
                <a:gd name="T42" fmla="*/ 61 w 61"/>
                <a:gd name="T43" fmla="*/ 121 h 1580"/>
                <a:gd name="T44" fmla="*/ 61 w 61"/>
                <a:gd name="T45" fmla="*/ 1580 h 1580"/>
                <a:gd name="T46" fmla="*/ 48 w 61"/>
                <a:gd name="T47" fmla="*/ 1580 h 1580"/>
                <a:gd name="T48" fmla="*/ 48 w 61"/>
                <a:gd name="T49" fmla="*/ 121 h 1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580">
                  <a:moveTo>
                    <a:pt x="0" y="133"/>
                  </a:moveTo>
                  <a:lnTo>
                    <a:pt x="12" y="133"/>
                  </a:lnTo>
                  <a:lnTo>
                    <a:pt x="12" y="1580"/>
                  </a:lnTo>
                  <a:lnTo>
                    <a:pt x="0" y="1580"/>
                  </a:lnTo>
                  <a:lnTo>
                    <a:pt x="0" y="133"/>
                  </a:lnTo>
                  <a:close/>
                  <a:moveTo>
                    <a:pt x="12" y="0"/>
                  </a:moveTo>
                  <a:lnTo>
                    <a:pt x="24" y="0"/>
                  </a:lnTo>
                  <a:lnTo>
                    <a:pt x="24" y="1580"/>
                  </a:lnTo>
                  <a:lnTo>
                    <a:pt x="12" y="1580"/>
                  </a:lnTo>
                  <a:lnTo>
                    <a:pt x="12" y="0"/>
                  </a:lnTo>
                  <a:close/>
                  <a:moveTo>
                    <a:pt x="24" y="279"/>
                  </a:moveTo>
                  <a:lnTo>
                    <a:pt x="36" y="279"/>
                  </a:lnTo>
                  <a:lnTo>
                    <a:pt x="36" y="1580"/>
                  </a:lnTo>
                  <a:lnTo>
                    <a:pt x="24" y="1580"/>
                  </a:lnTo>
                  <a:lnTo>
                    <a:pt x="24" y="279"/>
                  </a:lnTo>
                  <a:close/>
                  <a:moveTo>
                    <a:pt x="36" y="24"/>
                  </a:moveTo>
                  <a:lnTo>
                    <a:pt x="48" y="24"/>
                  </a:lnTo>
                  <a:lnTo>
                    <a:pt x="48" y="1580"/>
                  </a:lnTo>
                  <a:lnTo>
                    <a:pt x="36" y="1580"/>
                  </a:lnTo>
                  <a:lnTo>
                    <a:pt x="36" y="24"/>
                  </a:lnTo>
                  <a:close/>
                  <a:moveTo>
                    <a:pt x="48" y="121"/>
                  </a:moveTo>
                  <a:lnTo>
                    <a:pt x="61" y="121"/>
                  </a:lnTo>
                  <a:lnTo>
                    <a:pt x="61" y="1580"/>
                  </a:lnTo>
                  <a:lnTo>
                    <a:pt x="48" y="1580"/>
                  </a:lnTo>
                  <a:lnTo>
                    <a:pt x="48" y="121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6" name="Freeform 173"/>
            <p:cNvSpPr>
              <a:spLocks noEditPoints="1"/>
            </p:cNvSpPr>
            <p:nvPr/>
          </p:nvSpPr>
          <p:spPr bwMode="auto">
            <a:xfrm>
              <a:off x="4257731" y="3909588"/>
              <a:ext cx="102069" cy="2246902"/>
            </a:xfrm>
            <a:custGeom>
              <a:avLst/>
              <a:gdLst>
                <a:gd name="T0" fmla="*/ 0 w 60"/>
                <a:gd name="T1" fmla="*/ 207 h 1593"/>
                <a:gd name="T2" fmla="*/ 12 w 60"/>
                <a:gd name="T3" fmla="*/ 207 h 1593"/>
                <a:gd name="T4" fmla="*/ 12 w 60"/>
                <a:gd name="T5" fmla="*/ 1593 h 1593"/>
                <a:gd name="T6" fmla="*/ 0 w 60"/>
                <a:gd name="T7" fmla="*/ 1593 h 1593"/>
                <a:gd name="T8" fmla="*/ 0 w 60"/>
                <a:gd name="T9" fmla="*/ 207 h 1593"/>
                <a:gd name="T10" fmla="*/ 12 w 60"/>
                <a:gd name="T11" fmla="*/ 0 h 1593"/>
                <a:gd name="T12" fmla="*/ 24 w 60"/>
                <a:gd name="T13" fmla="*/ 0 h 1593"/>
                <a:gd name="T14" fmla="*/ 24 w 60"/>
                <a:gd name="T15" fmla="*/ 1593 h 1593"/>
                <a:gd name="T16" fmla="*/ 12 w 60"/>
                <a:gd name="T17" fmla="*/ 1593 h 1593"/>
                <a:gd name="T18" fmla="*/ 12 w 60"/>
                <a:gd name="T19" fmla="*/ 0 h 1593"/>
                <a:gd name="T20" fmla="*/ 24 w 60"/>
                <a:gd name="T21" fmla="*/ 207 h 1593"/>
                <a:gd name="T22" fmla="*/ 36 w 60"/>
                <a:gd name="T23" fmla="*/ 207 h 1593"/>
                <a:gd name="T24" fmla="*/ 36 w 60"/>
                <a:gd name="T25" fmla="*/ 1593 h 1593"/>
                <a:gd name="T26" fmla="*/ 24 w 60"/>
                <a:gd name="T27" fmla="*/ 1593 h 1593"/>
                <a:gd name="T28" fmla="*/ 24 w 60"/>
                <a:gd name="T29" fmla="*/ 207 h 1593"/>
                <a:gd name="T30" fmla="*/ 36 w 60"/>
                <a:gd name="T31" fmla="*/ 73 h 1593"/>
                <a:gd name="T32" fmla="*/ 48 w 60"/>
                <a:gd name="T33" fmla="*/ 73 h 1593"/>
                <a:gd name="T34" fmla="*/ 48 w 60"/>
                <a:gd name="T35" fmla="*/ 1593 h 1593"/>
                <a:gd name="T36" fmla="*/ 36 w 60"/>
                <a:gd name="T37" fmla="*/ 1593 h 1593"/>
                <a:gd name="T38" fmla="*/ 36 w 60"/>
                <a:gd name="T39" fmla="*/ 73 h 1593"/>
                <a:gd name="T40" fmla="*/ 48 w 60"/>
                <a:gd name="T41" fmla="*/ 86 h 1593"/>
                <a:gd name="T42" fmla="*/ 60 w 60"/>
                <a:gd name="T43" fmla="*/ 86 h 1593"/>
                <a:gd name="T44" fmla="*/ 60 w 60"/>
                <a:gd name="T45" fmla="*/ 1593 h 1593"/>
                <a:gd name="T46" fmla="*/ 48 w 60"/>
                <a:gd name="T47" fmla="*/ 1593 h 1593"/>
                <a:gd name="T48" fmla="*/ 48 w 60"/>
                <a:gd name="T49" fmla="*/ 86 h 1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1593">
                  <a:moveTo>
                    <a:pt x="0" y="207"/>
                  </a:moveTo>
                  <a:lnTo>
                    <a:pt x="12" y="207"/>
                  </a:lnTo>
                  <a:lnTo>
                    <a:pt x="12" y="1593"/>
                  </a:lnTo>
                  <a:lnTo>
                    <a:pt x="0" y="1593"/>
                  </a:lnTo>
                  <a:lnTo>
                    <a:pt x="0" y="207"/>
                  </a:lnTo>
                  <a:close/>
                  <a:moveTo>
                    <a:pt x="12" y="0"/>
                  </a:moveTo>
                  <a:lnTo>
                    <a:pt x="24" y="0"/>
                  </a:lnTo>
                  <a:lnTo>
                    <a:pt x="24" y="1593"/>
                  </a:lnTo>
                  <a:lnTo>
                    <a:pt x="12" y="1593"/>
                  </a:lnTo>
                  <a:lnTo>
                    <a:pt x="12" y="0"/>
                  </a:lnTo>
                  <a:close/>
                  <a:moveTo>
                    <a:pt x="24" y="207"/>
                  </a:moveTo>
                  <a:lnTo>
                    <a:pt x="36" y="207"/>
                  </a:lnTo>
                  <a:lnTo>
                    <a:pt x="36" y="1593"/>
                  </a:lnTo>
                  <a:lnTo>
                    <a:pt x="24" y="1593"/>
                  </a:lnTo>
                  <a:lnTo>
                    <a:pt x="24" y="207"/>
                  </a:lnTo>
                  <a:close/>
                  <a:moveTo>
                    <a:pt x="36" y="73"/>
                  </a:moveTo>
                  <a:lnTo>
                    <a:pt x="48" y="73"/>
                  </a:lnTo>
                  <a:lnTo>
                    <a:pt x="48" y="1593"/>
                  </a:lnTo>
                  <a:lnTo>
                    <a:pt x="36" y="1593"/>
                  </a:lnTo>
                  <a:lnTo>
                    <a:pt x="36" y="73"/>
                  </a:lnTo>
                  <a:close/>
                  <a:moveTo>
                    <a:pt x="48" y="86"/>
                  </a:moveTo>
                  <a:lnTo>
                    <a:pt x="60" y="86"/>
                  </a:lnTo>
                  <a:lnTo>
                    <a:pt x="60" y="1593"/>
                  </a:lnTo>
                  <a:lnTo>
                    <a:pt x="48" y="1593"/>
                  </a:lnTo>
                  <a:lnTo>
                    <a:pt x="48" y="86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7" name="Freeform 174"/>
            <p:cNvSpPr>
              <a:spLocks noEditPoints="1"/>
            </p:cNvSpPr>
            <p:nvPr/>
          </p:nvSpPr>
          <p:spPr bwMode="auto">
            <a:xfrm>
              <a:off x="4359800" y="4064741"/>
              <a:ext cx="144598" cy="2091749"/>
            </a:xfrm>
            <a:custGeom>
              <a:avLst/>
              <a:gdLst>
                <a:gd name="T0" fmla="*/ 0 w 85"/>
                <a:gd name="T1" fmla="*/ 0 h 1483"/>
                <a:gd name="T2" fmla="*/ 13 w 85"/>
                <a:gd name="T3" fmla="*/ 0 h 1483"/>
                <a:gd name="T4" fmla="*/ 13 w 85"/>
                <a:gd name="T5" fmla="*/ 1483 h 1483"/>
                <a:gd name="T6" fmla="*/ 0 w 85"/>
                <a:gd name="T7" fmla="*/ 1483 h 1483"/>
                <a:gd name="T8" fmla="*/ 0 w 85"/>
                <a:gd name="T9" fmla="*/ 0 h 1483"/>
                <a:gd name="T10" fmla="*/ 13 w 85"/>
                <a:gd name="T11" fmla="*/ 243 h 1483"/>
                <a:gd name="T12" fmla="*/ 25 w 85"/>
                <a:gd name="T13" fmla="*/ 243 h 1483"/>
                <a:gd name="T14" fmla="*/ 25 w 85"/>
                <a:gd name="T15" fmla="*/ 1483 h 1483"/>
                <a:gd name="T16" fmla="*/ 13 w 85"/>
                <a:gd name="T17" fmla="*/ 1483 h 1483"/>
                <a:gd name="T18" fmla="*/ 13 w 85"/>
                <a:gd name="T19" fmla="*/ 243 h 1483"/>
                <a:gd name="T20" fmla="*/ 25 w 85"/>
                <a:gd name="T21" fmla="*/ 97 h 1483"/>
                <a:gd name="T22" fmla="*/ 37 w 85"/>
                <a:gd name="T23" fmla="*/ 97 h 1483"/>
                <a:gd name="T24" fmla="*/ 37 w 85"/>
                <a:gd name="T25" fmla="*/ 1483 h 1483"/>
                <a:gd name="T26" fmla="*/ 25 w 85"/>
                <a:gd name="T27" fmla="*/ 1483 h 1483"/>
                <a:gd name="T28" fmla="*/ 25 w 85"/>
                <a:gd name="T29" fmla="*/ 97 h 1483"/>
                <a:gd name="T30" fmla="*/ 37 w 85"/>
                <a:gd name="T31" fmla="*/ 255 h 1483"/>
                <a:gd name="T32" fmla="*/ 49 w 85"/>
                <a:gd name="T33" fmla="*/ 255 h 1483"/>
                <a:gd name="T34" fmla="*/ 49 w 85"/>
                <a:gd name="T35" fmla="*/ 1483 h 1483"/>
                <a:gd name="T36" fmla="*/ 37 w 85"/>
                <a:gd name="T37" fmla="*/ 1483 h 1483"/>
                <a:gd name="T38" fmla="*/ 37 w 85"/>
                <a:gd name="T39" fmla="*/ 255 h 1483"/>
                <a:gd name="T40" fmla="*/ 49 w 85"/>
                <a:gd name="T41" fmla="*/ 194 h 1483"/>
                <a:gd name="T42" fmla="*/ 61 w 85"/>
                <a:gd name="T43" fmla="*/ 194 h 1483"/>
                <a:gd name="T44" fmla="*/ 61 w 85"/>
                <a:gd name="T45" fmla="*/ 1483 h 1483"/>
                <a:gd name="T46" fmla="*/ 49 w 85"/>
                <a:gd name="T47" fmla="*/ 1483 h 1483"/>
                <a:gd name="T48" fmla="*/ 49 w 85"/>
                <a:gd name="T49" fmla="*/ 194 h 1483"/>
                <a:gd name="T50" fmla="*/ 61 w 85"/>
                <a:gd name="T51" fmla="*/ 231 h 1483"/>
                <a:gd name="T52" fmla="*/ 73 w 85"/>
                <a:gd name="T53" fmla="*/ 231 h 1483"/>
                <a:gd name="T54" fmla="*/ 73 w 85"/>
                <a:gd name="T55" fmla="*/ 1483 h 1483"/>
                <a:gd name="T56" fmla="*/ 61 w 85"/>
                <a:gd name="T57" fmla="*/ 1483 h 1483"/>
                <a:gd name="T58" fmla="*/ 61 w 85"/>
                <a:gd name="T59" fmla="*/ 231 h 1483"/>
                <a:gd name="T60" fmla="*/ 73 w 85"/>
                <a:gd name="T61" fmla="*/ 73 h 1483"/>
                <a:gd name="T62" fmla="*/ 85 w 85"/>
                <a:gd name="T63" fmla="*/ 73 h 1483"/>
                <a:gd name="T64" fmla="*/ 85 w 85"/>
                <a:gd name="T65" fmla="*/ 1483 h 1483"/>
                <a:gd name="T66" fmla="*/ 73 w 85"/>
                <a:gd name="T67" fmla="*/ 1483 h 1483"/>
                <a:gd name="T68" fmla="*/ 73 w 85"/>
                <a:gd name="T69" fmla="*/ 73 h 1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" h="1483">
                  <a:moveTo>
                    <a:pt x="0" y="0"/>
                  </a:moveTo>
                  <a:lnTo>
                    <a:pt x="13" y="0"/>
                  </a:lnTo>
                  <a:lnTo>
                    <a:pt x="13" y="1483"/>
                  </a:lnTo>
                  <a:lnTo>
                    <a:pt x="0" y="1483"/>
                  </a:lnTo>
                  <a:lnTo>
                    <a:pt x="0" y="0"/>
                  </a:lnTo>
                  <a:close/>
                  <a:moveTo>
                    <a:pt x="13" y="243"/>
                  </a:moveTo>
                  <a:lnTo>
                    <a:pt x="25" y="243"/>
                  </a:lnTo>
                  <a:lnTo>
                    <a:pt x="25" y="1483"/>
                  </a:lnTo>
                  <a:lnTo>
                    <a:pt x="13" y="1483"/>
                  </a:lnTo>
                  <a:lnTo>
                    <a:pt x="13" y="243"/>
                  </a:lnTo>
                  <a:close/>
                  <a:moveTo>
                    <a:pt x="25" y="97"/>
                  </a:moveTo>
                  <a:lnTo>
                    <a:pt x="37" y="97"/>
                  </a:lnTo>
                  <a:lnTo>
                    <a:pt x="37" y="1483"/>
                  </a:lnTo>
                  <a:lnTo>
                    <a:pt x="25" y="1483"/>
                  </a:lnTo>
                  <a:lnTo>
                    <a:pt x="25" y="97"/>
                  </a:lnTo>
                  <a:close/>
                  <a:moveTo>
                    <a:pt x="37" y="255"/>
                  </a:moveTo>
                  <a:lnTo>
                    <a:pt x="49" y="255"/>
                  </a:lnTo>
                  <a:lnTo>
                    <a:pt x="49" y="1483"/>
                  </a:lnTo>
                  <a:lnTo>
                    <a:pt x="37" y="1483"/>
                  </a:lnTo>
                  <a:lnTo>
                    <a:pt x="37" y="255"/>
                  </a:lnTo>
                  <a:close/>
                  <a:moveTo>
                    <a:pt x="49" y="194"/>
                  </a:moveTo>
                  <a:lnTo>
                    <a:pt x="61" y="194"/>
                  </a:lnTo>
                  <a:lnTo>
                    <a:pt x="61" y="1483"/>
                  </a:lnTo>
                  <a:lnTo>
                    <a:pt x="49" y="1483"/>
                  </a:lnTo>
                  <a:lnTo>
                    <a:pt x="49" y="194"/>
                  </a:lnTo>
                  <a:close/>
                  <a:moveTo>
                    <a:pt x="61" y="231"/>
                  </a:moveTo>
                  <a:lnTo>
                    <a:pt x="73" y="231"/>
                  </a:lnTo>
                  <a:lnTo>
                    <a:pt x="73" y="1483"/>
                  </a:lnTo>
                  <a:lnTo>
                    <a:pt x="61" y="1483"/>
                  </a:lnTo>
                  <a:lnTo>
                    <a:pt x="61" y="231"/>
                  </a:lnTo>
                  <a:close/>
                  <a:moveTo>
                    <a:pt x="73" y="73"/>
                  </a:moveTo>
                  <a:lnTo>
                    <a:pt x="85" y="73"/>
                  </a:lnTo>
                  <a:lnTo>
                    <a:pt x="85" y="1483"/>
                  </a:lnTo>
                  <a:lnTo>
                    <a:pt x="73" y="1483"/>
                  </a:lnTo>
                  <a:lnTo>
                    <a:pt x="73" y="73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8" name="Freeform 175"/>
            <p:cNvSpPr>
              <a:spLocks noEditPoints="1"/>
            </p:cNvSpPr>
            <p:nvPr/>
          </p:nvSpPr>
          <p:spPr bwMode="auto">
            <a:xfrm>
              <a:off x="4504398" y="3875736"/>
              <a:ext cx="103771" cy="2280753"/>
            </a:xfrm>
            <a:custGeom>
              <a:avLst/>
              <a:gdLst>
                <a:gd name="T0" fmla="*/ 0 w 61"/>
                <a:gd name="T1" fmla="*/ 97 h 1617"/>
                <a:gd name="T2" fmla="*/ 13 w 61"/>
                <a:gd name="T3" fmla="*/ 97 h 1617"/>
                <a:gd name="T4" fmla="*/ 13 w 61"/>
                <a:gd name="T5" fmla="*/ 1617 h 1617"/>
                <a:gd name="T6" fmla="*/ 0 w 61"/>
                <a:gd name="T7" fmla="*/ 1617 h 1617"/>
                <a:gd name="T8" fmla="*/ 0 w 61"/>
                <a:gd name="T9" fmla="*/ 97 h 1617"/>
                <a:gd name="T10" fmla="*/ 13 w 61"/>
                <a:gd name="T11" fmla="*/ 61 h 1617"/>
                <a:gd name="T12" fmla="*/ 25 w 61"/>
                <a:gd name="T13" fmla="*/ 61 h 1617"/>
                <a:gd name="T14" fmla="*/ 25 w 61"/>
                <a:gd name="T15" fmla="*/ 1617 h 1617"/>
                <a:gd name="T16" fmla="*/ 13 w 61"/>
                <a:gd name="T17" fmla="*/ 1617 h 1617"/>
                <a:gd name="T18" fmla="*/ 13 w 61"/>
                <a:gd name="T19" fmla="*/ 61 h 1617"/>
                <a:gd name="T20" fmla="*/ 25 w 61"/>
                <a:gd name="T21" fmla="*/ 0 h 1617"/>
                <a:gd name="T22" fmla="*/ 37 w 61"/>
                <a:gd name="T23" fmla="*/ 0 h 1617"/>
                <a:gd name="T24" fmla="*/ 37 w 61"/>
                <a:gd name="T25" fmla="*/ 1617 h 1617"/>
                <a:gd name="T26" fmla="*/ 25 w 61"/>
                <a:gd name="T27" fmla="*/ 1617 h 1617"/>
                <a:gd name="T28" fmla="*/ 25 w 61"/>
                <a:gd name="T29" fmla="*/ 0 h 1617"/>
                <a:gd name="T30" fmla="*/ 37 w 61"/>
                <a:gd name="T31" fmla="*/ 207 h 1617"/>
                <a:gd name="T32" fmla="*/ 49 w 61"/>
                <a:gd name="T33" fmla="*/ 207 h 1617"/>
                <a:gd name="T34" fmla="*/ 49 w 61"/>
                <a:gd name="T35" fmla="*/ 1617 h 1617"/>
                <a:gd name="T36" fmla="*/ 37 w 61"/>
                <a:gd name="T37" fmla="*/ 1617 h 1617"/>
                <a:gd name="T38" fmla="*/ 37 w 61"/>
                <a:gd name="T39" fmla="*/ 207 h 1617"/>
                <a:gd name="T40" fmla="*/ 49 w 61"/>
                <a:gd name="T41" fmla="*/ 170 h 1617"/>
                <a:gd name="T42" fmla="*/ 61 w 61"/>
                <a:gd name="T43" fmla="*/ 170 h 1617"/>
                <a:gd name="T44" fmla="*/ 61 w 61"/>
                <a:gd name="T45" fmla="*/ 1617 h 1617"/>
                <a:gd name="T46" fmla="*/ 49 w 61"/>
                <a:gd name="T47" fmla="*/ 1617 h 1617"/>
                <a:gd name="T48" fmla="*/ 49 w 61"/>
                <a:gd name="T49" fmla="*/ 170 h 1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617">
                  <a:moveTo>
                    <a:pt x="0" y="97"/>
                  </a:moveTo>
                  <a:lnTo>
                    <a:pt x="13" y="97"/>
                  </a:lnTo>
                  <a:lnTo>
                    <a:pt x="13" y="1617"/>
                  </a:lnTo>
                  <a:lnTo>
                    <a:pt x="0" y="1617"/>
                  </a:lnTo>
                  <a:lnTo>
                    <a:pt x="0" y="97"/>
                  </a:lnTo>
                  <a:close/>
                  <a:moveTo>
                    <a:pt x="13" y="61"/>
                  </a:moveTo>
                  <a:lnTo>
                    <a:pt x="25" y="61"/>
                  </a:lnTo>
                  <a:lnTo>
                    <a:pt x="25" y="1617"/>
                  </a:lnTo>
                  <a:lnTo>
                    <a:pt x="13" y="1617"/>
                  </a:lnTo>
                  <a:lnTo>
                    <a:pt x="13" y="61"/>
                  </a:lnTo>
                  <a:close/>
                  <a:moveTo>
                    <a:pt x="25" y="0"/>
                  </a:moveTo>
                  <a:lnTo>
                    <a:pt x="37" y="0"/>
                  </a:lnTo>
                  <a:lnTo>
                    <a:pt x="37" y="1617"/>
                  </a:lnTo>
                  <a:lnTo>
                    <a:pt x="25" y="1617"/>
                  </a:lnTo>
                  <a:lnTo>
                    <a:pt x="25" y="0"/>
                  </a:lnTo>
                  <a:close/>
                  <a:moveTo>
                    <a:pt x="37" y="207"/>
                  </a:moveTo>
                  <a:lnTo>
                    <a:pt x="49" y="207"/>
                  </a:lnTo>
                  <a:lnTo>
                    <a:pt x="49" y="1617"/>
                  </a:lnTo>
                  <a:lnTo>
                    <a:pt x="37" y="1617"/>
                  </a:lnTo>
                  <a:lnTo>
                    <a:pt x="37" y="207"/>
                  </a:lnTo>
                  <a:close/>
                  <a:moveTo>
                    <a:pt x="49" y="170"/>
                  </a:moveTo>
                  <a:lnTo>
                    <a:pt x="61" y="170"/>
                  </a:lnTo>
                  <a:lnTo>
                    <a:pt x="61" y="1617"/>
                  </a:lnTo>
                  <a:lnTo>
                    <a:pt x="49" y="1617"/>
                  </a:lnTo>
                  <a:lnTo>
                    <a:pt x="49" y="170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9" name="Freeform 176"/>
            <p:cNvSpPr>
              <a:spLocks noEditPoints="1"/>
            </p:cNvSpPr>
            <p:nvPr/>
          </p:nvSpPr>
          <p:spPr bwMode="auto">
            <a:xfrm>
              <a:off x="4608168" y="3978701"/>
              <a:ext cx="103771" cy="2177787"/>
            </a:xfrm>
            <a:custGeom>
              <a:avLst/>
              <a:gdLst>
                <a:gd name="T0" fmla="*/ 0 w 61"/>
                <a:gd name="T1" fmla="*/ 122 h 1544"/>
                <a:gd name="T2" fmla="*/ 12 w 61"/>
                <a:gd name="T3" fmla="*/ 122 h 1544"/>
                <a:gd name="T4" fmla="*/ 12 w 61"/>
                <a:gd name="T5" fmla="*/ 1544 h 1544"/>
                <a:gd name="T6" fmla="*/ 0 w 61"/>
                <a:gd name="T7" fmla="*/ 1544 h 1544"/>
                <a:gd name="T8" fmla="*/ 0 w 61"/>
                <a:gd name="T9" fmla="*/ 122 h 1544"/>
                <a:gd name="T10" fmla="*/ 12 w 61"/>
                <a:gd name="T11" fmla="*/ 0 h 1544"/>
                <a:gd name="T12" fmla="*/ 25 w 61"/>
                <a:gd name="T13" fmla="*/ 0 h 1544"/>
                <a:gd name="T14" fmla="*/ 25 w 61"/>
                <a:gd name="T15" fmla="*/ 1544 h 1544"/>
                <a:gd name="T16" fmla="*/ 12 w 61"/>
                <a:gd name="T17" fmla="*/ 1544 h 1544"/>
                <a:gd name="T18" fmla="*/ 12 w 61"/>
                <a:gd name="T19" fmla="*/ 0 h 1544"/>
                <a:gd name="T20" fmla="*/ 25 w 61"/>
                <a:gd name="T21" fmla="*/ 122 h 1544"/>
                <a:gd name="T22" fmla="*/ 37 w 61"/>
                <a:gd name="T23" fmla="*/ 122 h 1544"/>
                <a:gd name="T24" fmla="*/ 37 w 61"/>
                <a:gd name="T25" fmla="*/ 1544 h 1544"/>
                <a:gd name="T26" fmla="*/ 25 w 61"/>
                <a:gd name="T27" fmla="*/ 1544 h 1544"/>
                <a:gd name="T28" fmla="*/ 25 w 61"/>
                <a:gd name="T29" fmla="*/ 122 h 1544"/>
                <a:gd name="T30" fmla="*/ 37 w 61"/>
                <a:gd name="T31" fmla="*/ 134 h 1544"/>
                <a:gd name="T32" fmla="*/ 49 w 61"/>
                <a:gd name="T33" fmla="*/ 134 h 1544"/>
                <a:gd name="T34" fmla="*/ 49 w 61"/>
                <a:gd name="T35" fmla="*/ 1544 h 1544"/>
                <a:gd name="T36" fmla="*/ 37 w 61"/>
                <a:gd name="T37" fmla="*/ 1544 h 1544"/>
                <a:gd name="T38" fmla="*/ 37 w 61"/>
                <a:gd name="T39" fmla="*/ 134 h 1544"/>
                <a:gd name="T40" fmla="*/ 49 w 61"/>
                <a:gd name="T41" fmla="*/ 24 h 1544"/>
                <a:gd name="T42" fmla="*/ 61 w 61"/>
                <a:gd name="T43" fmla="*/ 24 h 1544"/>
                <a:gd name="T44" fmla="*/ 61 w 61"/>
                <a:gd name="T45" fmla="*/ 1544 h 1544"/>
                <a:gd name="T46" fmla="*/ 49 w 61"/>
                <a:gd name="T47" fmla="*/ 1544 h 1544"/>
                <a:gd name="T48" fmla="*/ 49 w 61"/>
                <a:gd name="T49" fmla="*/ 24 h 1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544">
                  <a:moveTo>
                    <a:pt x="0" y="122"/>
                  </a:moveTo>
                  <a:lnTo>
                    <a:pt x="12" y="122"/>
                  </a:lnTo>
                  <a:lnTo>
                    <a:pt x="12" y="1544"/>
                  </a:lnTo>
                  <a:lnTo>
                    <a:pt x="0" y="1544"/>
                  </a:lnTo>
                  <a:lnTo>
                    <a:pt x="0" y="122"/>
                  </a:lnTo>
                  <a:close/>
                  <a:moveTo>
                    <a:pt x="12" y="0"/>
                  </a:moveTo>
                  <a:lnTo>
                    <a:pt x="25" y="0"/>
                  </a:lnTo>
                  <a:lnTo>
                    <a:pt x="25" y="1544"/>
                  </a:lnTo>
                  <a:lnTo>
                    <a:pt x="12" y="1544"/>
                  </a:lnTo>
                  <a:lnTo>
                    <a:pt x="12" y="0"/>
                  </a:lnTo>
                  <a:close/>
                  <a:moveTo>
                    <a:pt x="25" y="122"/>
                  </a:moveTo>
                  <a:lnTo>
                    <a:pt x="37" y="122"/>
                  </a:lnTo>
                  <a:lnTo>
                    <a:pt x="37" y="1544"/>
                  </a:lnTo>
                  <a:lnTo>
                    <a:pt x="25" y="1544"/>
                  </a:lnTo>
                  <a:lnTo>
                    <a:pt x="25" y="122"/>
                  </a:lnTo>
                  <a:close/>
                  <a:moveTo>
                    <a:pt x="37" y="134"/>
                  </a:moveTo>
                  <a:lnTo>
                    <a:pt x="49" y="134"/>
                  </a:lnTo>
                  <a:lnTo>
                    <a:pt x="49" y="1544"/>
                  </a:lnTo>
                  <a:lnTo>
                    <a:pt x="37" y="1544"/>
                  </a:lnTo>
                  <a:lnTo>
                    <a:pt x="37" y="134"/>
                  </a:lnTo>
                  <a:close/>
                  <a:moveTo>
                    <a:pt x="49" y="24"/>
                  </a:moveTo>
                  <a:lnTo>
                    <a:pt x="61" y="24"/>
                  </a:lnTo>
                  <a:lnTo>
                    <a:pt x="61" y="1544"/>
                  </a:lnTo>
                  <a:lnTo>
                    <a:pt x="49" y="1544"/>
                  </a:lnTo>
                  <a:lnTo>
                    <a:pt x="49" y="24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0" name="Freeform 177"/>
            <p:cNvSpPr>
              <a:spLocks noEditPoints="1"/>
            </p:cNvSpPr>
            <p:nvPr/>
          </p:nvSpPr>
          <p:spPr bwMode="auto">
            <a:xfrm>
              <a:off x="4711939" y="3875736"/>
              <a:ext cx="103771" cy="2280753"/>
            </a:xfrm>
            <a:custGeom>
              <a:avLst/>
              <a:gdLst>
                <a:gd name="T0" fmla="*/ 0 w 61"/>
                <a:gd name="T1" fmla="*/ 110 h 1617"/>
                <a:gd name="T2" fmla="*/ 12 w 61"/>
                <a:gd name="T3" fmla="*/ 110 h 1617"/>
                <a:gd name="T4" fmla="*/ 12 w 61"/>
                <a:gd name="T5" fmla="*/ 1617 h 1617"/>
                <a:gd name="T6" fmla="*/ 0 w 61"/>
                <a:gd name="T7" fmla="*/ 1617 h 1617"/>
                <a:gd name="T8" fmla="*/ 0 w 61"/>
                <a:gd name="T9" fmla="*/ 110 h 1617"/>
                <a:gd name="T10" fmla="*/ 12 w 61"/>
                <a:gd name="T11" fmla="*/ 219 h 1617"/>
                <a:gd name="T12" fmla="*/ 24 w 61"/>
                <a:gd name="T13" fmla="*/ 219 h 1617"/>
                <a:gd name="T14" fmla="*/ 24 w 61"/>
                <a:gd name="T15" fmla="*/ 1617 h 1617"/>
                <a:gd name="T16" fmla="*/ 12 w 61"/>
                <a:gd name="T17" fmla="*/ 1617 h 1617"/>
                <a:gd name="T18" fmla="*/ 12 w 61"/>
                <a:gd name="T19" fmla="*/ 219 h 1617"/>
                <a:gd name="T20" fmla="*/ 24 w 61"/>
                <a:gd name="T21" fmla="*/ 268 h 1617"/>
                <a:gd name="T22" fmla="*/ 37 w 61"/>
                <a:gd name="T23" fmla="*/ 268 h 1617"/>
                <a:gd name="T24" fmla="*/ 37 w 61"/>
                <a:gd name="T25" fmla="*/ 1617 h 1617"/>
                <a:gd name="T26" fmla="*/ 24 w 61"/>
                <a:gd name="T27" fmla="*/ 1617 h 1617"/>
                <a:gd name="T28" fmla="*/ 24 w 61"/>
                <a:gd name="T29" fmla="*/ 268 h 1617"/>
                <a:gd name="T30" fmla="*/ 37 w 61"/>
                <a:gd name="T31" fmla="*/ 0 h 1617"/>
                <a:gd name="T32" fmla="*/ 49 w 61"/>
                <a:gd name="T33" fmla="*/ 0 h 1617"/>
                <a:gd name="T34" fmla="*/ 49 w 61"/>
                <a:gd name="T35" fmla="*/ 1617 h 1617"/>
                <a:gd name="T36" fmla="*/ 37 w 61"/>
                <a:gd name="T37" fmla="*/ 1617 h 1617"/>
                <a:gd name="T38" fmla="*/ 37 w 61"/>
                <a:gd name="T39" fmla="*/ 0 h 1617"/>
                <a:gd name="T40" fmla="*/ 49 w 61"/>
                <a:gd name="T41" fmla="*/ 183 h 1617"/>
                <a:gd name="T42" fmla="*/ 61 w 61"/>
                <a:gd name="T43" fmla="*/ 183 h 1617"/>
                <a:gd name="T44" fmla="*/ 61 w 61"/>
                <a:gd name="T45" fmla="*/ 1617 h 1617"/>
                <a:gd name="T46" fmla="*/ 49 w 61"/>
                <a:gd name="T47" fmla="*/ 1617 h 1617"/>
                <a:gd name="T48" fmla="*/ 49 w 61"/>
                <a:gd name="T49" fmla="*/ 183 h 1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617">
                  <a:moveTo>
                    <a:pt x="0" y="110"/>
                  </a:moveTo>
                  <a:lnTo>
                    <a:pt x="12" y="110"/>
                  </a:lnTo>
                  <a:lnTo>
                    <a:pt x="12" y="1617"/>
                  </a:lnTo>
                  <a:lnTo>
                    <a:pt x="0" y="1617"/>
                  </a:lnTo>
                  <a:lnTo>
                    <a:pt x="0" y="110"/>
                  </a:lnTo>
                  <a:close/>
                  <a:moveTo>
                    <a:pt x="12" y="219"/>
                  </a:moveTo>
                  <a:lnTo>
                    <a:pt x="24" y="219"/>
                  </a:lnTo>
                  <a:lnTo>
                    <a:pt x="24" y="1617"/>
                  </a:lnTo>
                  <a:lnTo>
                    <a:pt x="12" y="1617"/>
                  </a:lnTo>
                  <a:lnTo>
                    <a:pt x="12" y="219"/>
                  </a:lnTo>
                  <a:close/>
                  <a:moveTo>
                    <a:pt x="24" y="268"/>
                  </a:moveTo>
                  <a:lnTo>
                    <a:pt x="37" y="268"/>
                  </a:lnTo>
                  <a:lnTo>
                    <a:pt x="37" y="1617"/>
                  </a:lnTo>
                  <a:lnTo>
                    <a:pt x="24" y="1617"/>
                  </a:lnTo>
                  <a:lnTo>
                    <a:pt x="24" y="268"/>
                  </a:lnTo>
                  <a:close/>
                  <a:moveTo>
                    <a:pt x="37" y="0"/>
                  </a:moveTo>
                  <a:lnTo>
                    <a:pt x="49" y="0"/>
                  </a:lnTo>
                  <a:lnTo>
                    <a:pt x="49" y="1617"/>
                  </a:lnTo>
                  <a:lnTo>
                    <a:pt x="37" y="1617"/>
                  </a:lnTo>
                  <a:lnTo>
                    <a:pt x="37" y="0"/>
                  </a:lnTo>
                  <a:close/>
                  <a:moveTo>
                    <a:pt x="49" y="183"/>
                  </a:moveTo>
                  <a:lnTo>
                    <a:pt x="61" y="183"/>
                  </a:lnTo>
                  <a:lnTo>
                    <a:pt x="61" y="1617"/>
                  </a:lnTo>
                  <a:lnTo>
                    <a:pt x="49" y="1617"/>
                  </a:lnTo>
                  <a:lnTo>
                    <a:pt x="49" y="183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1" name="Freeform 178"/>
            <p:cNvSpPr>
              <a:spLocks noEditPoints="1"/>
            </p:cNvSpPr>
            <p:nvPr/>
          </p:nvSpPr>
          <p:spPr bwMode="auto">
            <a:xfrm>
              <a:off x="4815708" y="3978701"/>
              <a:ext cx="103771" cy="2177787"/>
            </a:xfrm>
            <a:custGeom>
              <a:avLst/>
              <a:gdLst>
                <a:gd name="T0" fmla="*/ 0 w 61"/>
                <a:gd name="T1" fmla="*/ 0 h 1544"/>
                <a:gd name="T2" fmla="*/ 12 w 61"/>
                <a:gd name="T3" fmla="*/ 0 h 1544"/>
                <a:gd name="T4" fmla="*/ 12 w 61"/>
                <a:gd name="T5" fmla="*/ 1544 h 1544"/>
                <a:gd name="T6" fmla="*/ 0 w 61"/>
                <a:gd name="T7" fmla="*/ 1544 h 1544"/>
                <a:gd name="T8" fmla="*/ 0 w 61"/>
                <a:gd name="T9" fmla="*/ 0 h 1544"/>
                <a:gd name="T10" fmla="*/ 12 w 61"/>
                <a:gd name="T11" fmla="*/ 328 h 1544"/>
                <a:gd name="T12" fmla="*/ 24 w 61"/>
                <a:gd name="T13" fmla="*/ 328 h 1544"/>
                <a:gd name="T14" fmla="*/ 24 w 61"/>
                <a:gd name="T15" fmla="*/ 1544 h 1544"/>
                <a:gd name="T16" fmla="*/ 12 w 61"/>
                <a:gd name="T17" fmla="*/ 1544 h 1544"/>
                <a:gd name="T18" fmla="*/ 12 w 61"/>
                <a:gd name="T19" fmla="*/ 328 h 1544"/>
                <a:gd name="T20" fmla="*/ 24 w 61"/>
                <a:gd name="T21" fmla="*/ 195 h 1544"/>
                <a:gd name="T22" fmla="*/ 36 w 61"/>
                <a:gd name="T23" fmla="*/ 195 h 1544"/>
                <a:gd name="T24" fmla="*/ 36 w 61"/>
                <a:gd name="T25" fmla="*/ 1544 h 1544"/>
                <a:gd name="T26" fmla="*/ 24 w 61"/>
                <a:gd name="T27" fmla="*/ 1544 h 1544"/>
                <a:gd name="T28" fmla="*/ 24 w 61"/>
                <a:gd name="T29" fmla="*/ 195 h 1544"/>
                <a:gd name="T30" fmla="*/ 36 w 61"/>
                <a:gd name="T31" fmla="*/ 37 h 1544"/>
                <a:gd name="T32" fmla="*/ 48 w 61"/>
                <a:gd name="T33" fmla="*/ 37 h 1544"/>
                <a:gd name="T34" fmla="*/ 48 w 61"/>
                <a:gd name="T35" fmla="*/ 1544 h 1544"/>
                <a:gd name="T36" fmla="*/ 36 w 61"/>
                <a:gd name="T37" fmla="*/ 1544 h 1544"/>
                <a:gd name="T38" fmla="*/ 36 w 61"/>
                <a:gd name="T39" fmla="*/ 37 h 1544"/>
                <a:gd name="T40" fmla="*/ 48 w 61"/>
                <a:gd name="T41" fmla="*/ 24 h 1544"/>
                <a:gd name="T42" fmla="*/ 61 w 61"/>
                <a:gd name="T43" fmla="*/ 24 h 1544"/>
                <a:gd name="T44" fmla="*/ 61 w 61"/>
                <a:gd name="T45" fmla="*/ 1544 h 1544"/>
                <a:gd name="T46" fmla="*/ 48 w 61"/>
                <a:gd name="T47" fmla="*/ 1544 h 1544"/>
                <a:gd name="T48" fmla="*/ 48 w 61"/>
                <a:gd name="T49" fmla="*/ 24 h 1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544">
                  <a:moveTo>
                    <a:pt x="0" y="0"/>
                  </a:moveTo>
                  <a:lnTo>
                    <a:pt x="12" y="0"/>
                  </a:lnTo>
                  <a:lnTo>
                    <a:pt x="12" y="1544"/>
                  </a:lnTo>
                  <a:lnTo>
                    <a:pt x="0" y="1544"/>
                  </a:lnTo>
                  <a:lnTo>
                    <a:pt x="0" y="0"/>
                  </a:lnTo>
                  <a:close/>
                  <a:moveTo>
                    <a:pt x="12" y="328"/>
                  </a:moveTo>
                  <a:lnTo>
                    <a:pt x="24" y="328"/>
                  </a:lnTo>
                  <a:lnTo>
                    <a:pt x="24" y="1544"/>
                  </a:lnTo>
                  <a:lnTo>
                    <a:pt x="12" y="1544"/>
                  </a:lnTo>
                  <a:lnTo>
                    <a:pt x="12" y="328"/>
                  </a:lnTo>
                  <a:close/>
                  <a:moveTo>
                    <a:pt x="24" y="195"/>
                  </a:moveTo>
                  <a:lnTo>
                    <a:pt x="36" y="195"/>
                  </a:lnTo>
                  <a:lnTo>
                    <a:pt x="36" y="1544"/>
                  </a:lnTo>
                  <a:lnTo>
                    <a:pt x="24" y="1544"/>
                  </a:lnTo>
                  <a:lnTo>
                    <a:pt x="24" y="195"/>
                  </a:lnTo>
                  <a:close/>
                  <a:moveTo>
                    <a:pt x="36" y="37"/>
                  </a:moveTo>
                  <a:lnTo>
                    <a:pt x="48" y="37"/>
                  </a:lnTo>
                  <a:lnTo>
                    <a:pt x="48" y="1544"/>
                  </a:lnTo>
                  <a:lnTo>
                    <a:pt x="36" y="1544"/>
                  </a:lnTo>
                  <a:lnTo>
                    <a:pt x="36" y="37"/>
                  </a:lnTo>
                  <a:close/>
                  <a:moveTo>
                    <a:pt x="48" y="24"/>
                  </a:moveTo>
                  <a:lnTo>
                    <a:pt x="61" y="24"/>
                  </a:lnTo>
                  <a:lnTo>
                    <a:pt x="61" y="1544"/>
                  </a:lnTo>
                  <a:lnTo>
                    <a:pt x="48" y="1544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2" name="Freeform 179"/>
            <p:cNvSpPr>
              <a:spLocks noEditPoints="1"/>
            </p:cNvSpPr>
            <p:nvPr/>
          </p:nvSpPr>
          <p:spPr bwMode="auto">
            <a:xfrm>
              <a:off x="4919479" y="4030889"/>
              <a:ext cx="102069" cy="2125600"/>
            </a:xfrm>
            <a:custGeom>
              <a:avLst/>
              <a:gdLst>
                <a:gd name="T0" fmla="*/ 0 w 60"/>
                <a:gd name="T1" fmla="*/ 133 h 1507"/>
                <a:gd name="T2" fmla="*/ 12 w 60"/>
                <a:gd name="T3" fmla="*/ 133 h 1507"/>
                <a:gd name="T4" fmla="*/ 12 w 60"/>
                <a:gd name="T5" fmla="*/ 1507 h 1507"/>
                <a:gd name="T6" fmla="*/ 0 w 60"/>
                <a:gd name="T7" fmla="*/ 1507 h 1507"/>
                <a:gd name="T8" fmla="*/ 0 w 60"/>
                <a:gd name="T9" fmla="*/ 133 h 1507"/>
                <a:gd name="T10" fmla="*/ 12 w 60"/>
                <a:gd name="T11" fmla="*/ 0 h 1507"/>
                <a:gd name="T12" fmla="*/ 24 w 60"/>
                <a:gd name="T13" fmla="*/ 0 h 1507"/>
                <a:gd name="T14" fmla="*/ 24 w 60"/>
                <a:gd name="T15" fmla="*/ 1507 h 1507"/>
                <a:gd name="T16" fmla="*/ 12 w 60"/>
                <a:gd name="T17" fmla="*/ 1507 h 1507"/>
                <a:gd name="T18" fmla="*/ 12 w 60"/>
                <a:gd name="T19" fmla="*/ 0 h 1507"/>
                <a:gd name="T20" fmla="*/ 24 w 60"/>
                <a:gd name="T21" fmla="*/ 121 h 1507"/>
                <a:gd name="T22" fmla="*/ 36 w 60"/>
                <a:gd name="T23" fmla="*/ 121 h 1507"/>
                <a:gd name="T24" fmla="*/ 36 w 60"/>
                <a:gd name="T25" fmla="*/ 1507 h 1507"/>
                <a:gd name="T26" fmla="*/ 24 w 60"/>
                <a:gd name="T27" fmla="*/ 1507 h 1507"/>
                <a:gd name="T28" fmla="*/ 24 w 60"/>
                <a:gd name="T29" fmla="*/ 121 h 1507"/>
                <a:gd name="T30" fmla="*/ 36 w 60"/>
                <a:gd name="T31" fmla="*/ 48 h 1507"/>
                <a:gd name="T32" fmla="*/ 48 w 60"/>
                <a:gd name="T33" fmla="*/ 48 h 1507"/>
                <a:gd name="T34" fmla="*/ 48 w 60"/>
                <a:gd name="T35" fmla="*/ 1507 h 1507"/>
                <a:gd name="T36" fmla="*/ 36 w 60"/>
                <a:gd name="T37" fmla="*/ 1507 h 1507"/>
                <a:gd name="T38" fmla="*/ 36 w 60"/>
                <a:gd name="T39" fmla="*/ 48 h 1507"/>
                <a:gd name="T40" fmla="*/ 48 w 60"/>
                <a:gd name="T41" fmla="*/ 24 h 1507"/>
                <a:gd name="T42" fmla="*/ 60 w 60"/>
                <a:gd name="T43" fmla="*/ 24 h 1507"/>
                <a:gd name="T44" fmla="*/ 60 w 60"/>
                <a:gd name="T45" fmla="*/ 1507 h 1507"/>
                <a:gd name="T46" fmla="*/ 48 w 60"/>
                <a:gd name="T47" fmla="*/ 1507 h 1507"/>
                <a:gd name="T48" fmla="*/ 48 w 60"/>
                <a:gd name="T49" fmla="*/ 24 h 1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1507">
                  <a:moveTo>
                    <a:pt x="0" y="133"/>
                  </a:moveTo>
                  <a:lnTo>
                    <a:pt x="12" y="133"/>
                  </a:lnTo>
                  <a:lnTo>
                    <a:pt x="12" y="1507"/>
                  </a:lnTo>
                  <a:lnTo>
                    <a:pt x="0" y="1507"/>
                  </a:lnTo>
                  <a:lnTo>
                    <a:pt x="0" y="133"/>
                  </a:lnTo>
                  <a:close/>
                  <a:moveTo>
                    <a:pt x="12" y="0"/>
                  </a:moveTo>
                  <a:lnTo>
                    <a:pt x="24" y="0"/>
                  </a:lnTo>
                  <a:lnTo>
                    <a:pt x="24" y="1507"/>
                  </a:lnTo>
                  <a:lnTo>
                    <a:pt x="12" y="1507"/>
                  </a:lnTo>
                  <a:lnTo>
                    <a:pt x="12" y="0"/>
                  </a:lnTo>
                  <a:close/>
                  <a:moveTo>
                    <a:pt x="24" y="121"/>
                  </a:moveTo>
                  <a:lnTo>
                    <a:pt x="36" y="121"/>
                  </a:lnTo>
                  <a:lnTo>
                    <a:pt x="36" y="1507"/>
                  </a:lnTo>
                  <a:lnTo>
                    <a:pt x="24" y="1507"/>
                  </a:lnTo>
                  <a:lnTo>
                    <a:pt x="24" y="121"/>
                  </a:lnTo>
                  <a:close/>
                  <a:moveTo>
                    <a:pt x="36" y="48"/>
                  </a:moveTo>
                  <a:lnTo>
                    <a:pt x="48" y="48"/>
                  </a:lnTo>
                  <a:lnTo>
                    <a:pt x="48" y="1507"/>
                  </a:lnTo>
                  <a:lnTo>
                    <a:pt x="36" y="1507"/>
                  </a:lnTo>
                  <a:lnTo>
                    <a:pt x="36" y="48"/>
                  </a:lnTo>
                  <a:close/>
                  <a:moveTo>
                    <a:pt x="48" y="24"/>
                  </a:moveTo>
                  <a:lnTo>
                    <a:pt x="60" y="24"/>
                  </a:lnTo>
                  <a:lnTo>
                    <a:pt x="60" y="1507"/>
                  </a:lnTo>
                  <a:lnTo>
                    <a:pt x="48" y="1507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3" name="Freeform 180"/>
            <p:cNvSpPr>
              <a:spLocks noEditPoints="1"/>
            </p:cNvSpPr>
            <p:nvPr/>
          </p:nvSpPr>
          <p:spPr bwMode="auto">
            <a:xfrm>
              <a:off x="5021548" y="4047815"/>
              <a:ext cx="103771" cy="2108675"/>
            </a:xfrm>
            <a:custGeom>
              <a:avLst/>
              <a:gdLst>
                <a:gd name="T0" fmla="*/ 0 w 61"/>
                <a:gd name="T1" fmla="*/ 255 h 1495"/>
                <a:gd name="T2" fmla="*/ 13 w 61"/>
                <a:gd name="T3" fmla="*/ 255 h 1495"/>
                <a:gd name="T4" fmla="*/ 13 w 61"/>
                <a:gd name="T5" fmla="*/ 1495 h 1495"/>
                <a:gd name="T6" fmla="*/ 0 w 61"/>
                <a:gd name="T7" fmla="*/ 1495 h 1495"/>
                <a:gd name="T8" fmla="*/ 0 w 61"/>
                <a:gd name="T9" fmla="*/ 255 h 1495"/>
                <a:gd name="T10" fmla="*/ 13 w 61"/>
                <a:gd name="T11" fmla="*/ 134 h 1495"/>
                <a:gd name="T12" fmla="*/ 25 w 61"/>
                <a:gd name="T13" fmla="*/ 134 h 1495"/>
                <a:gd name="T14" fmla="*/ 25 w 61"/>
                <a:gd name="T15" fmla="*/ 1495 h 1495"/>
                <a:gd name="T16" fmla="*/ 13 w 61"/>
                <a:gd name="T17" fmla="*/ 1495 h 1495"/>
                <a:gd name="T18" fmla="*/ 13 w 61"/>
                <a:gd name="T19" fmla="*/ 134 h 1495"/>
                <a:gd name="T20" fmla="*/ 25 w 61"/>
                <a:gd name="T21" fmla="*/ 48 h 1495"/>
                <a:gd name="T22" fmla="*/ 37 w 61"/>
                <a:gd name="T23" fmla="*/ 48 h 1495"/>
                <a:gd name="T24" fmla="*/ 37 w 61"/>
                <a:gd name="T25" fmla="*/ 1495 h 1495"/>
                <a:gd name="T26" fmla="*/ 25 w 61"/>
                <a:gd name="T27" fmla="*/ 1495 h 1495"/>
                <a:gd name="T28" fmla="*/ 25 w 61"/>
                <a:gd name="T29" fmla="*/ 48 h 1495"/>
                <a:gd name="T30" fmla="*/ 37 w 61"/>
                <a:gd name="T31" fmla="*/ 85 h 1495"/>
                <a:gd name="T32" fmla="*/ 49 w 61"/>
                <a:gd name="T33" fmla="*/ 85 h 1495"/>
                <a:gd name="T34" fmla="*/ 49 w 61"/>
                <a:gd name="T35" fmla="*/ 1495 h 1495"/>
                <a:gd name="T36" fmla="*/ 37 w 61"/>
                <a:gd name="T37" fmla="*/ 1495 h 1495"/>
                <a:gd name="T38" fmla="*/ 37 w 61"/>
                <a:gd name="T39" fmla="*/ 85 h 1495"/>
                <a:gd name="T40" fmla="*/ 49 w 61"/>
                <a:gd name="T41" fmla="*/ 0 h 1495"/>
                <a:gd name="T42" fmla="*/ 61 w 61"/>
                <a:gd name="T43" fmla="*/ 0 h 1495"/>
                <a:gd name="T44" fmla="*/ 61 w 61"/>
                <a:gd name="T45" fmla="*/ 1495 h 1495"/>
                <a:gd name="T46" fmla="*/ 49 w 61"/>
                <a:gd name="T47" fmla="*/ 1495 h 1495"/>
                <a:gd name="T48" fmla="*/ 49 w 61"/>
                <a:gd name="T49" fmla="*/ 0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495">
                  <a:moveTo>
                    <a:pt x="0" y="255"/>
                  </a:moveTo>
                  <a:lnTo>
                    <a:pt x="13" y="255"/>
                  </a:lnTo>
                  <a:lnTo>
                    <a:pt x="13" y="1495"/>
                  </a:lnTo>
                  <a:lnTo>
                    <a:pt x="0" y="1495"/>
                  </a:lnTo>
                  <a:lnTo>
                    <a:pt x="0" y="255"/>
                  </a:lnTo>
                  <a:close/>
                  <a:moveTo>
                    <a:pt x="13" y="134"/>
                  </a:moveTo>
                  <a:lnTo>
                    <a:pt x="25" y="134"/>
                  </a:lnTo>
                  <a:lnTo>
                    <a:pt x="25" y="1495"/>
                  </a:lnTo>
                  <a:lnTo>
                    <a:pt x="13" y="1495"/>
                  </a:lnTo>
                  <a:lnTo>
                    <a:pt x="13" y="134"/>
                  </a:lnTo>
                  <a:close/>
                  <a:moveTo>
                    <a:pt x="25" y="48"/>
                  </a:moveTo>
                  <a:lnTo>
                    <a:pt x="37" y="48"/>
                  </a:lnTo>
                  <a:lnTo>
                    <a:pt x="37" y="1495"/>
                  </a:lnTo>
                  <a:lnTo>
                    <a:pt x="25" y="1495"/>
                  </a:lnTo>
                  <a:lnTo>
                    <a:pt x="25" y="48"/>
                  </a:lnTo>
                  <a:close/>
                  <a:moveTo>
                    <a:pt x="37" y="85"/>
                  </a:moveTo>
                  <a:lnTo>
                    <a:pt x="49" y="85"/>
                  </a:lnTo>
                  <a:lnTo>
                    <a:pt x="49" y="1495"/>
                  </a:lnTo>
                  <a:lnTo>
                    <a:pt x="37" y="1495"/>
                  </a:lnTo>
                  <a:lnTo>
                    <a:pt x="37" y="85"/>
                  </a:lnTo>
                  <a:close/>
                  <a:moveTo>
                    <a:pt x="49" y="0"/>
                  </a:moveTo>
                  <a:lnTo>
                    <a:pt x="61" y="0"/>
                  </a:lnTo>
                  <a:lnTo>
                    <a:pt x="61" y="1495"/>
                  </a:lnTo>
                  <a:lnTo>
                    <a:pt x="49" y="149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4" name="Freeform 181"/>
            <p:cNvSpPr>
              <a:spLocks noEditPoints="1"/>
            </p:cNvSpPr>
            <p:nvPr/>
          </p:nvSpPr>
          <p:spPr bwMode="auto">
            <a:xfrm>
              <a:off x="5125319" y="3961775"/>
              <a:ext cx="103771" cy="2194713"/>
            </a:xfrm>
            <a:custGeom>
              <a:avLst/>
              <a:gdLst>
                <a:gd name="T0" fmla="*/ 0 w 61"/>
                <a:gd name="T1" fmla="*/ 182 h 1556"/>
                <a:gd name="T2" fmla="*/ 12 w 61"/>
                <a:gd name="T3" fmla="*/ 182 h 1556"/>
                <a:gd name="T4" fmla="*/ 12 w 61"/>
                <a:gd name="T5" fmla="*/ 1556 h 1556"/>
                <a:gd name="T6" fmla="*/ 0 w 61"/>
                <a:gd name="T7" fmla="*/ 1556 h 1556"/>
                <a:gd name="T8" fmla="*/ 0 w 61"/>
                <a:gd name="T9" fmla="*/ 182 h 1556"/>
                <a:gd name="T10" fmla="*/ 12 w 61"/>
                <a:gd name="T11" fmla="*/ 134 h 1556"/>
                <a:gd name="T12" fmla="*/ 25 w 61"/>
                <a:gd name="T13" fmla="*/ 134 h 1556"/>
                <a:gd name="T14" fmla="*/ 25 w 61"/>
                <a:gd name="T15" fmla="*/ 1556 h 1556"/>
                <a:gd name="T16" fmla="*/ 12 w 61"/>
                <a:gd name="T17" fmla="*/ 1556 h 1556"/>
                <a:gd name="T18" fmla="*/ 12 w 61"/>
                <a:gd name="T19" fmla="*/ 134 h 1556"/>
                <a:gd name="T20" fmla="*/ 25 w 61"/>
                <a:gd name="T21" fmla="*/ 146 h 1556"/>
                <a:gd name="T22" fmla="*/ 37 w 61"/>
                <a:gd name="T23" fmla="*/ 146 h 1556"/>
                <a:gd name="T24" fmla="*/ 37 w 61"/>
                <a:gd name="T25" fmla="*/ 1556 h 1556"/>
                <a:gd name="T26" fmla="*/ 25 w 61"/>
                <a:gd name="T27" fmla="*/ 1556 h 1556"/>
                <a:gd name="T28" fmla="*/ 25 w 61"/>
                <a:gd name="T29" fmla="*/ 146 h 1556"/>
                <a:gd name="T30" fmla="*/ 37 w 61"/>
                <a:gd name="T31" fmla="*/ 0 h 1556"/>
                <a:gd name="T32" fmla="*/ 49 w 61"/>
                <a:gd name="T33" fmla="*/ 0 h 1556"/>
                <a:gd name="T34" fmla="*/ 49 w 61"/>
                <a:gd name="T35" fmla="*/ 1556 h 1556"/>
                <a:gd name="T36" fmla="*/ 37 w 61"/>
                <a:gd name="T37" fmla="*/ 1556 h 1556"/>
                <a:gd name="T38" fmla="*/ 37 w 61"/>
                <a:gd name="T39" fmla="*/ 0 h 1556"/>
                <a:gd name="T40" fmla="*/ 49 w 61"/>
                <a:gd name="T41" fmla="*/ 292 h 1556"/>
                <a:gd name="T42" fmla="*/ 61 w 61"/>
                <a:gd name="T43" fmla="*/ 292 h 1556"/>
                <a:gd name="T44" fmla="*/ 61 w 61"/>
                <a:gd name="T45" fmla="*/ 1556 h 1556"/>
                <a:gd name="T46" fmla="*/ 49 w 61"/>
                <a:gd name="T47" fmla="*/ 1556 h 1556"/>
                <a:gd name="T48" fmla="*/ 49 w 61"/>
                <a:gd name="T49" fmla="*/ 292 h 1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556">
                  <a:moveTo>
                    <a:pt x="0" y="182"/>
                  </a:moveTo>
                  <a:lnTo>
                    <a:pt x="12" y="182"/>
                  </a:lnTo>
                  <a:lnTo>
                    <a:pt x="12" y="1556"/>
                  </a:lnTo>
                  <a:lnTo>
                    <a:pt x="0" y="1556"/>
                  </a:lnTo>
                  <a:lnTo>
                    <a:pt x="0" y="182"/>
                  </a:lnTo>
                  <a:close/>
                  <a:moveTo>
                    <a:pt x="12" y="134"/>
                  </a:moveTo>
                  <a:lnTo>
                    <a:pt x="25" y="134"/>
                  </a:lnTo>
                  <a:lnTo>
                    <a:pt x="25" y="1556"/>
                  </a:lnTo>
                  <a:lnTo>
                    <a:pt x="12" y="1556"/>
                  </a:lnTo>
                  <a:lnTo>
                    <a:pt x="12" y="134"/>
                  </a:lnTo>
                  <a:close/>
                  <a:moveTo>
                    <a:pt x="25" y="146"/>
                  </a:moveTo>
                  <a:lnTo>
                    <a:pt x="37" y="146"/>
                  </a:lnTo>
                  <a:lnTo>
                    <a:pt x="37" y="1556"/>
                  </a:lnTo>
                  <a:lnTo>
                    <a:pt x="25" y="1556"/>
                  </a:lnTo>
                  <a:lnTo>
                    <a:pt x="25" y="146"/>
                  </a:lnTo>
                  <a:close/>
                  <a:moveTo>
                    <a:pt x="37" y="0"/>
                  </a:moveTo>
                  <a:lnTo>
                    <a:pt x="49" y="0"/>
                  </a:lnTo>
                  <a:lnTo>
                    <a:pt x="49" y="1556"/>
                  </a:lnTo>
                  <a:lnTo>
                    <a:pt x="37" y="1556"/>
                  </a:lnTo>
                  <a:lnTo>
                    <a:pt x="37" y="0"/>
                  </a:lnTo>
                  <a:close/>
                  <a:moveTo>
                    <a:pt x="49" y="292"/>
                  </a:moveTo>
                  <a:lnTo>
                    <a:pt x="61" y="292"/>
                  </a:lnTo>
                  <a:lnTo>
                    <a:pt x="61" y="1556"/>
                  </a:lnTo>
                  <a:lnTo>
                    <a:pt x="49" y="1556"/>
                  </a:lnTo>
                  <a:lnTo>
                    <a:pt x="49" y="292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5" name="Freeform 182"/>
            <p:cNvSpPr>
              <a:spLocks noEditPoints="1"/>
            </p:cNvSpPr>
            <p:nvPr/>
          </p:nvSpPr>
          <p:spPr bwMode="auto">
            <a:xfrm>
              <a:off x="5229088" y="3927924"/>
              <a:ext cx="144598" cy="2228565"/>
            </a:xfrm>
            <a:custGeom>
              <a:avLst/>
              <a:gdLst>
                <a:gd name="T0" fmla="*/ 0 w 85"/>
                <a:gd name="T1" fmla="*/ 170 h 1580"/>
                <a:gd name="T2" fmla="*/ 12 w 85"/>
                <a:gd name="T3" fmla="*/ 170 h 1580"/>
                <a:gd name="T4" fmla="*/ 12 w 85"/>
                <a:gd name="T5" fmla="*/ 1580 h 1580"/>
                <a:gd name="T6" fmla="*/ 0 w 85"/>
                <a:gd name="T7" fmla="*/ 1580 h 1580"/>
                <a:gd name="T8" fmla="*/ 0 w 85"/>
                <a:gd name="T9" fmla="*/ 170 h 1580"/>
                <a:gd name="T10" fmla="*/ 12 w 85"/>
                <a:gd name="T11" fmla="*/ 0 h 1580"/>
                <a:gd name="T12" fmla="*/ 24 w 85"/>
                <a:gd name="T13" fmla="*/ 0 h 1580"/>
                <a:gd name="T14" fmla="*/ 24 w 85"/>
                <a:gd name="T15" fmla="*/ 1580 h 1580"/>
                <a:gd name="T16" fmla="*/ 12 w 85"/>
                <a:gd name="T17" fmla="*/ 1580 h 1580"/>
                <a:gd name="T18" fmla="*/ 12 w 85"/>
                <a:gd name="T19" fmla="*/ 0 h 1580"/>
                <a:gd name="T20" fmla="*/ 24 w 85"/>
                <a:gd name="T21" fmla="*/ 291 h 1580"/>
                <a:gd name="T22" fmla="*/ 36 w 85"/>
                <a:gd name="T23" fmla="*/ 291 h 1580"/>
                <a:gd name="T24" fmla="*/ 36 w 85"/>
                <a:gd name="T25" fmla="*/ 1580 h 1580"/>
                <a:gd name="T26" fmla="*/ 24 w 85"/>
                <a:gd name="T27" fmla="*/ 1580 h 1580"/>
                <a:gd name="T28" fmla="*/ 24 w 85"/>
                <a:gd name="T29" fmla="*/ 291 h 1580"/>
                <a:gd name="T30" fmla="*/ 36 w 85"/>
                <a:gd name="T31" fmla="*/ 425 h 1580"/>
                <a:gd name="T32" fmla="*/ 49 w 85"/>
                <a:gd name="T33" fmla="*/ 425 h 1580"/>
                <a:gd name="T34" fmla="*/ 49 w 85"/>
                <a:gd name="T35" fmla="*/ 1580 h 1580"/>
                <a:gd name="T36" fmla="*/ 36 w 85"/>
                <a:gd name="T37" fmla="*/ 1580 h 1580"/>
                <a:gd name="T38" fmla="*/ 36 w 85"/>
                <a:gd name="T39" fmla="*/ 425 h 1580"/>
                <a:gd name="T40" fmla="*/ 49 w 85"/>
                <a:gd name="T41" fmla="*/ 316 h 1580"/>
                <a:gd name="T42" fmla="*/ 61 w 85"/>
                <a:gd name="T43" fmla="*/ 316 h 1580"/>
                <a:gd name="T44" fmla="*/ 61 w 85"/>
                <a:gd name="T45" fmla="*/ 1580 h 1580"/>
                <a:gd name="T46" fmla="*/ 49 w 85"/>
                <a:gd name="T47" fmla="*/ 1580 h 1580"/>
                <a:gd name="T48" fmla="*/ 49 w 85"/>
                <a:gd name="T49" fmla="*/ 316 h 1580"/>
                <a:gd name="T50" fmla="*/ 61 w 85"/>
                <a:gd name="T51" fmla="*/ 255 h 1580"/>
                <a:gd name="T52" fmla="*/ 73 w 85"/>
                <a:gd name="T53" fmla="*/ 255 h 1580"/>
                <a:gd name="T54" fmla="*/ 73 w 85"/>
                <a:gd name="T55" fmla="*/ 1580 h 1580"/>
                <a:gd name="T56" fmla="*/ 61 w 85"/>
                <a:gd name="T57" fmla="*/ 1580 h 1580"/>
                <a:gd name="T58" fmla="*/ 61 w 85"/>
                <a:gd name="T59" fmla="*/ 255 h 1580"/>
                <a:gd name="T60" fmla="*/ 73 w 85"/>
                <a:gd name="T61" fmla="*/ 389 h 1580"/>
                <a:gd name="T62" fmla="*/ 85 w 85"/>
                <a:gd name="T63" fmla="*/ 389 h 1580"/>
                <a:gd name="T64" fmla="*/ 85 w 85"/>
                <a:gd name="T65" fmla="*/ 1580 h 1580"/>
                <a:gd name="T66" fmla="*/ 73 w 85"/>
                <a:gd name="T67" fmla="*/ 1580 h 1580"/>
                <a:gd name="T68" fmla="*/ 73 w 85"/>
                <a:gd name="T69" fmla="*/ 389 h 1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" h="1580">
                  <a:moveTo>
                    <a:pt x="0" y="170"/>
                  </a:moveTo>
                  <a:lnTo>
                    <a:pt x="12" y="170"/>
                  </a:lnTo>
                  <a:lnTo>
                    <a:pt x="12" y="1580"/>
                  </a:lnTo>
                  <a:lnTo>
                    <a:pt x="0" y="1580"/>
                  </a:lnTo>
                  <a:lnTo>
                    <a:pt x="0" y="170"/>
                  </a:lnTo>
                  <a:close/>
                  <a:moveTo>
                    <a:pt x="12" y="0"/>
                  </a:moveTo>
                  <a:lnTo>
                    <a:pt x="24" y="0"/>
                  </a:lnTo>
                  <a:lnTo>
                    <a:pt x="24" y="1580"/>
                  </a:lnTo>
                  <a:lnTo>
                    <a:pt x="12" y="1580"/>
                  </a:lnTo>
                  <a:lnTo>
                    <a:pt x="12" y="0"/>
                  </a:lnTo>
                  <a:close/>
                  <a:moveTo>
                    <a:pt x="24" y="291"/>
                  </a:moveTo>
                  <a:lnTo>
                    <a:pt x="36" y="291"/>
                  </a:lnTo>
                  <a:lnTo>
                    <a:pt x="36" y="1580"/>
                  </a:lnTo>
                  <a:lnTo>
                    <a:pt x="24" y="1580"/>
                  </a:lnTo>
                  <a:lnTo>
                    <a:pt x="24" y="291"/>
                  </a:lnTo>
                  <a:close/>
                  <a:moveTo>
                    <a:pt x="36" y="425"/>
                  </a:moveTo>
                  <a:lnTo>
                    <a:pt x="49" y="425"/>
                  </a:lnTo>
                  <a:lnTo>
                    <a:pt x="49" y="1580"/>
                  </a:lnTo>
                  <a:lnTo>
                    <a:pt x="36" y="1580"/>
                  </a:lnTo>
                  <a:lnTo>
                    <a:pt x="36" y="425"/>
                  </a:lnTo>
                  <a:close/>
                  <a:moveTo>
                    <a:pt x="49" y="316"/>
                  </a:moveTo>
                  <a:lnTo>
                    <a:pt x="61" y="316"/>
                  </a:lnTo>
                  <a:lnTo>
                    <a:pt x="61" y="1580"/>
                  </a:lnTo>
                  <a:lnTo>
                    <a:pt x="49" y="1580"/>
                  </a:lnTo>
                  <a:lnTo>
                    <a:pt x="49" y="316"/>
                  </a:lnTo>
                  <a:close/>
                  <a:moveTo>
                    <a:pt x="61" y="255"/>
                  </a:moveTo>
                  <a:lnTo>
                    <a:pt x="73" y="255"/>
                  </a:lnTo>
                  <a:lnTo>
                    <a:pt x="73" y="1580"/>
                  </a:lnTo>
                  <a:lnTo>
                    <a:pt x="61" y="1580"/>
                  </a:lnTo>
                  <a:lnTo>
                    <a:pt x="61" y="255"/>
                  </a:lnTo>
                  <a:close/>
                  <a:moveTo>
                    <a:pt x="73" y="389"/>
                  </a:moveTo>
                  <a:lnTo>
                    <a:pt x="85" y="389"/>
                  </a:lnTo>
                  <a:lnTo>
                    <a:pt x="85" y="1580"/>
                  </a:lnTo>
                  <a:lnTo>
                    <a:pt x="73" y="1580"/>
                  </a:lnTo>
                  <a:lnTo>
                    <a:pt x="73" y="389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6" name="Freeform 183"/>
            <p:cNvSpPr>
              <a:spLocks noEditPoints="1"/>
            </p:cNvSpPr>
            <p:nvPr/>
          </p:nvSpPr>
          <p:spPr bwMode="auto">
            <a:xfrm>
              <a:off x="5373687" y="4201557"/>
              <a:ext cx="124185" cy="1954932"/>
            </a:xfrm>
            <a:custGeom>
              <a:avLst/>
              <a:gdLst>
                <a:gd name="T0" fmla="*/ 0 w 73"/>
                <a:gd name="T1" fmla="*/ 97 h 1386"/>
                <a:gd name="T2" fmla="*/ 12 w 73"/>
                <a:gd name="T3" fmla="*/ 97 h 1386"/>
                <a:gd name="T4" fmla="*/ 12 w 73"/>
                <a:gd name="T5" fmla="*/ 1386 h 1386"/>
                <a:gd name="T6" fmla="*/ 0 w 73"/>
                <a:gd name="T7" fmla="*/ 1386 h 1386"/>
                <a:gd name="T8" fmla="*/ 0 w 73"/>
                <a:gd name="T9" fmla="*/ 97 h 1386"/>
                <a:gd name="T10" fmla="*/ 12 w 73"/>
                <a:gd name="T11" fmla="*/ 25 h 1386"/>
                <a:gd name="T12" fmla="*/ 37 w 73"/>
                <a:gd name="T13" fmla="*/ 25 h 1386"/>
                <a:gd name="T14" fmla="*/ 37 w 73"/>
                <a:gd name="T15" fmla="*/ 1386 h 1386"/>
                <a:gd name="T16" fmla="*/ 12 w 73"/>
                <a:gd name="T17" fmla="*/ 1386 h 1386"/>
                <a:gd name="T18" fmla="*/ 12 w 73"/>
                <a:gd name="T19" fmla="*/ 25 h 1386"/>
                <a:gd name="T20" fmla="*/ 37 w 73"/>
                <a:gd name="T21" fmla="*/ 49 h 1386"/>
                <a:gd name="T22" fmla="*/ 49 w 73"/>
                <a:gd name="T23" fmla="*/ 49 h 1386"/>
                <a:gd name="T24" fmla="*/ 49 w 73"/>
                <a:gd name="T25" fmla="*/ 1386 h 1386"/>
                <a:gd name="T26" fmla="*/ 37 w 73"/>
                <a:gd name="T27" fmla="*/ 1386 h 1386"/>
                <a:gd name="T28" fmla="*/ 37 w 73"/>
                <a:gd name="T29" fmla="*/ 49 h 1386"/>
                <a:gd name="T30" fmla="*/ 49 w 73"/>
                <a:gd name="T31" fmla="*/ 12 h 1386"/>
                <a:gd name="T32" fmla="*/ 61 w 73"/>
                <a:gd name="T33" fmla="*/ 12 h 1386"/>
                <a:gd name="T34" fmla="*/ 61 w 73"/>
                <a:gd name="T35" fmla="*/ 1386 h 1386"/>
                <a:gd name="T36" fmla="*/ 49 w 73"/>
                <a:gd name="T37" fmla="*/ 1386 h 1386"/>
                <a:gd name="T38" fmla="*/ 49 w 73"/>
                <a:gd name="T39" fmla="*/ 12 h 1386"/>
                <a:gd name="T40" fmla="*/ 61 w 73"/>
                <a:gd name="T41" fmla="*/ 0 h 1386"/>
                <a:gd name="T42" fmla="*/ 73 w 73"/>
                <a:gd name="T43" fmla="*/ 0 h 1386"/>
                <a:gd name="T44" fmla="*/ 73 w 73"/>
                <a:gd name="T45" fmla="*/ 1386 h 1386"/>
                <a:gd name="T46" fmla="*/ 61 w 73"/>
                <a:gd name="T47" fmla="*/ 1386 h 1386"/>
                <a:gd name="T48" fmla="*/ 61 w 73"/>
                <a:gd name="T49" fmla="*/ 0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1386">
                  <a:moveTo>
                    <a:pt x="0" y="97"/>
                  </a:moveTo>
                  <a:lnTo>
                    <a:pt x="12" y="97"/>
                  </a:lnTo>
                  <a:lnTo>
                    <a:pt x="12" y="1386"/>
                  </a:lnTo>
                  <a:lnTo>
                    <a:pt x="0" y="1386"/>
                  </a:lnTo>
                  <a:lnTo>
                    <a:pt x="0" y="97"/>
                  </a:lnTo>
                  <a:close/>
                  <a:moveTo>
                    <a:pt x="12" y="25"/>
                  </a:moveTo>
                  <a:lnTo>
                    <a:pt x="37" y="25"/>
                  </a:lnTo>
                  <a:lnTo>
                    <a:pt x="37" y="1386"/>
                  </a:lnTo>
                  <a:lnTo>
                    <a:pt x="12" y="1386"/>
                  </a:lnTo>
                  <a:lnTo>
                    <a:pt x="12" y="25"/>
                  </a:lnTo>
                  <a:close/>
                  <a:moveTo>
                    <a:pt x="37" y="49"/>
                  </a:moveTo>
                  <a:lnTo>
                    <a:pt x="49" y="49"/>
                  </a:lnTo>
                  <a:lnTo>
                    <a:pt x="49" y="1386"/>
                  </a:lnTo>
                  <a:lnTo>
                    <a:pt x="37" y="1386"/>
                  </a:lnTo>
                  <a:lnTo>
                    <a:pt x="37" y="49"/>
                  </a:lnTo>
                  <a:close/>
                  <a:moveTo>
                    <a:pt x="49" y="12"/>
                  </a:moveTo>
                  <a:lnTo>
                    <a:pt x="61" y="12"/>
                  </a:lnTo>
                  <a:lnTo>
                    <a:pt x="61" y="1386"/>
                  </a:lnTo>
                  <a:lnTo>
                    <a:pt x="49" y="1386"/>
                  </a:lnTo>
                  <a:lnTo>
                    <a:pt x="49" y="12"/>
                  </a:lnTo>
                  <a:close/>
                  <a:moveTo>
                    <a:pt x="61" y="0"/>
                  </a:moveTo>
                  <a:lnTo>
                    <a:pt x="73" y="0"/>
                  </a:lnTo>
                  <a:lnTo>
                    <a:pt x="73" y="1386"/>
                  </a:lnTo>
                  <a:lnTo>
                    <a:pt x="61" y="1386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7" name="Freeform 184"/>
            <p:cNvSpPr>
              <a:spLocks noEditPoints="1"/>
            </p:cNvSpPr>
            <p:nvPr/>
          </p:nvSpPr>
          <p:spPr bwMode="auto">
            <a:xfrm>
              <a:off x="5497870" y="4064741"/>
              <a:ext cx="103771" cy="2091749"/>
            </a:xfrm>
            <a:custGeom>
              <a:avLst/>
              <a:gdLst>
                <a:gd name="T0" fmla="*/ 0 w 61"/>
                <a:gd name="T1" fmla="*/ 109 h 1483"/>
                <a:gd name="T2" fmla="*/ 12 w 61"/>
                <a:gd name="T3" fmla="*/ 109 h 1483"/>
                <a:gd name="T4" fmla="*/ 12 w 61"/>
                <a:gd name="T5" fmla="*/ 1483 h 1483"/>
                <a:gd name="T6" fmla="*/ 0 w 61"/>
                <a:gd name="T7" fmla="*/ 1483 h 1483"/>
                <a:gd name="T8" fmla="*/ 0 w 61"/>
                <a:gd name="T9" fmla="*/ 109 h 1483"/>
                <a:gd name="T10" fmla="*/ 12 w 61"/>
                <a:gd name="T11" fmla="*/ 194 h 1483"/>
                <a:gd name="T12" fmla="*/ 24 w 61"/>
                <a:gd name="T13" fmla="*/ 194 h 1483"/>
                <a:gd name="T14" fmla="*/ 24 w 61"/>
                <a:gd name="T15" fmla="*/ 1483 h 1483"/>
                <a:gd name="T16" fmla="*/ 12 w 61"/>
                <a:gd name="T17" fmla="*/ 1483 h 1483"/>
                <a:gd name="T18" fmla="*/ 12 w 61"/>
                <a:gd name="T19" fmla="*/ 194 h 1483"/>
                <a:gd name="T20" fmla="*/ 24 w 61"/>
                <a:gd name="T21" fmla="*/ 182 h 1483"/>
                <a:gd name="T22" fmla="*/ 37 w 61"/>
                <a:gd name="T23" fmla="*/ 182 h 1483"/>
                <a:gd name="T24" fmla="*/ 37 w 61"/>
                <a:gd name="T25" fmla="*/ 1483 h 1483"/>
                <a:gd name="T26" fmla="*/ 24 w 61"/>
                <a:gd name="T27" fmla="*/ 1483 h 1483"/>
                <a:gd name="T28" fmla="*/ 24 w 61"/>
                <a:gd name="T29" fmla="*/ 182 h 1483"/>
                <a:gd name="T30" fmla="*/ 37 w 61"/>
                <a:gd name="T31" fmla="*/ 158 h 1483"/>
                <a:gd name="T32" fmla="*/ 49 w 61"/>
                <a:gd name="T33" fmla="*/ 158 h 1483"/>
                <a:gd name="T34" fmla="*/ 49 w 61"/>
                <a:gd name="T35" fmla="*/ 1483 h 1483"/>
                <a:gd name="T36" fmla="*/ 37 w 61"/>
                <a:gd name="T37" fmla="*/ 1483 h 1483"/>
                <a:gd name="T38" fmla="*/ 37 w 61"/>
                <a:gd name="T39" fmla="*/ 158 h 1483"/>
                <a:gd name="T40" fmla="*/ 49 w 61"/>
                <a:gd name="T41" fmla="*/ 0 h 1483"/>
                <a:gd name="T42" fmla="*/ 61 w 61"/>
                <a:gd name="T43" fmla="*/ 0 h 1483"/>
                <a:gd name="T44" fmla="*/ 61 w 61"/>
                <a:gd name="T45" fmla="*/ 1483 h 1483"/>
                <a:gd name="T46" fmla="*/ 49 w 61"/>
                <a:gd name="T47" fmla="*/ 1483 h 1483"/>
                <a:gd name="T48" fmla="*/ 49 w 61"/>
                <a:gd name="T49" fmla="*/ 0 h 1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483">
                  <a:moveTo>
                    <a:pt x="0" y="109"/>
                  </a:moveTo>
                  <a:lnTo>
                    <a:pt x="12" y="109"/>
                  </a:lnTo>
                  <a:lnTo>
                    <a:pt x="12" y="1483"/>
                  </a:lnTo>
                  <a:lnTo>
                    <a:pt x="0" y="1483"/>
                  </a:lnTo>
                  <a:lnTo>
                    <a:pt x="0" y="109"/>
                  </a:lnTo>
                  <a:close/>
                  <a:moveTo>
                    <a:pt x="12" y="194"/>
                  </a:moveTo>
                  <a:lnTo>
                    <a:pt x="24" y="194"/>
                  </a:lnTo>
                  <a:lnTo>
                    <a:pt x="24" y="1483"/>
                  </a:lnTo>
                  <a:lnTo>
                    <a:pt x="12" y="1483"/>
                  </a:lnTo>
                  <a:lnTo>
                    <a:pt x="12" y="194"/>
                  </a:lnTo>
                  <a:close/>
                  <a:moveTo>
                    <a:pt x="24" y="182"/>
                  </a:moveTo>
                  <a:lnTo>
                    <a:pt x="37" y="182"/>
                  </a:lnTo>
                  <a:lnTo>
                    <a:pt x="37" y="1483"/>
                  </a:lnTo>
                  <a:lnTo>
                    <a:pt x="24" y="1483"/>
                  </a:lnTo>
                  <a:lnTo>
                    <a:pt x="24" y="182"/>
                  </a:lnTo>
                  <a:close/>
                  <a:moveTo>
                    <a:pt x="37" y="158"/>
                  </a:moveTo>
                  <a:lnTo>
                    <a:pt x="49" y="158"/>
                  </a:lnTo>
                  <a:lnTo>
                    <a:pt x="49" y="1483"/>
                  </a:lnTo>
                  <a:lnTo>
                    <a:pt x="37" y="1483"/>
                  </a:lnTo>
                  <a:lnTo>
                    <a:pt x="37" y="158"/>
                  </a:lnTo>
                  <a:close/>
                  <a:moveTo>
                    <a:pt x="49" y="0"/>
                  </a:moveTo>
                  <a:lnTo>
                    <a:pt x="61" y="0"/>
                  </a:lnTo>
                  <a:lnTo>
                    <a:pt x="61" y="1483"/>
                  </a:lnTo>
                  <a:lnTo>
                    <a:pt x="49" y="1483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8" name="Freeform 185"/>
            <p:cNvSpPr>
              <a:spLocks noEditPoints="1"/>
            </p:cNvSpPr>
            <p:nvPr/>
          </p:nvSpPr>
          <p:spPr bwMode="auto">
            <a:xfrm>
              <a:off x="5601640" y="4098593"/>
              <a:ext cx="103771" cy="2057897"/>
            </a:xfrm>
            <a:custGeom>
              <a:avLst/>
              <a:gdLst>
                <a:gd name="T0" fmla="*/ 0 w 61"/>
                <a:gd name="T1" fmla="*/ 122 h 1459"/>
                <a:gd name="T2" fmla="*/ 12 w 61"/>
                <a:gd name="T3" fmla="*/ 122 h 1459"/>
                <a:gd name="T4" fmla="*/ 12 w 61"/>
                <a:gd name="T5" fmla="*/ 1459 h 1459"/>
                <a:gd name="T6" fmla="*/ 0 w 61"/>
                <a:gd name="T7" fmla="*/ 1459 h 1459"/>
                <a:gd name="T8" fmla="*/ 0 w 61"/>
                <a:gd name="T9" fmla="*/ 122 h 1459"/>
                <a:gd name="T10" fmla="*/ 12 w 61"/>
                <a:gd name="T11" fmla="*/ 73 h 1459"/>
                <a:gd name="T12" fmla="*/ 24 w 61"/>
                <a:gd name="T13" fmla="*/ 73 h 1459"/>
                <a:gd name="T14" fmla="*/ 24 w 61"/>
                <a:gd name="T15" fmla="*/ 1459 h 1459"/>
                <a:gd name="T16" fmla="*/ 12 w 61"/>
                <a:gd name="T17" fmla="*/ 1459 h 1459"/>
                <a:gd name="T18" fmla="*/ 12 w 61"/>
                <a:gd name="T19" fmla="*/ 73 h 1459"/>
                <a:gd name="T20" fmla="*/ 24 w 61"/>
                <a:gd name="T21" fmla="*/ 0 h 1459"/>
                <a:gd name="T22" fmla="*/ 36 w 61"/>
                <a:gd name="T23" fmla="*/ 0 h 1459"/>
                <a:gd name="T24" fmla="*/ 36 w 61"/>
                <a:gd name="T25" fmla="*/ 1459 h 1459"/>
                <a:gd name="T26" fmla="*/ 24 w 61"/>
                <a:gd name="T27" fmla="*/ 1459 h 1459"/>
                <a:gd name="T28" fmla="*/ 24 w 61"/>
                <a:gd name="T29" fmla="*/ 0 h 1459"/>
                <a:gd name="T30" fmla="*/ 36 w 61"/>
                <a:gd name="T31" fmla="*/ 280 h 1459"/>
                <a:gd name="T32" fmla="*/ 48 w 61"/>
                <a:gd name="T33" fmla="*/ 280 h 1459"/>
                <a:gd name="T34" fmla="*/ 48 w 61"/>
                <a:gd name="T35" fmla="*/ 1459 h 1459"/>
                <a:gd name="T36" fmla="*/ 36 w 61"/>
                <a:gd name="T37" fmla="*/ 1459 h 1459"/>
                <a:gd name="T38" fmla="*/ 36 w 61"/>
                <a:gd name="T39" fmla="*/ 280 h 1459"/>
                <a:gd name="T40" fmla="*/ 48 w 61"/>
                <a:gd name="T41" fmla="*/ 122 h 1459"/>
                <a:gd name="T42" fmla="*/ 61 w 61"/>
                <a:gd name="T43" fmla="*/ 122 h 1459"/>
                <a:gd name="T44" fmla="*/ 61 w 61"/>
                <a:gd name="T45" fmla="*/ 1459 h 1459"/>
                <a:gd name="T46" fmla="*/ 48 w 61"/>
                <a:gd name="T47" fmla="*/ 1459 h 1459"/>
                <a:gd name="T48" fmla="*/ 48 w 61"/>
                <a:gd name="T49" fmla="*/ 122 h 1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459">
                  <a:moveTo>
                    <a:pt x="0" y="122"/>
                  </a:moveTo>
                  <a:lnTo>
                    <a:pt x="12" y="122"/>
                  </a:lnTo>
                  <a:lnTo>
                    <a:pt x="12" y="1459"/>
                  </a:lnTo>
                  <a:lnTo>
                    <a:pt x="0" y="1459"/>
                  </a:lnTo>
                  <a:lnTo>
                    <a:pt x="0" y="122"/>
                  </a:lnTo>
                  <a:close/>
                  <a:moveTo>
                    <a:pt x="12" y="73"/>
                  </a:moveTo>
                  <a:lnTo>
                    <a:pt x="24" y="73"/>
                  </a:lnTo>
                  <a:lnTo>
                    <a:pt x="24" y="1459"/>
                  </a:lnTo>
                  <a:lnTo>
                    <a:pt x="12" y="1459"/>
                  </a:lnTo>
                  <a:lnTo>
                    <a:pt x="12" y="73"/>
                  </a:lnTo>
                  <a:close/>
                  <a:moveTo>
                    <a:pt x="24" y="0"/>
                  </a:moveTo>
                  <a:lnTo>
                    <a:pt x="36" y="0"/>
                  </a:lnTo>
                  <a:lnTo>
                    <a:pt x="36" y="1459"/>
                  </a:lnTo>
                  <a:lnTo>
                    <a:pt x="24" y="1459"/>
                  </a:lnTo>
                  <a:lnTo>
                    <a:pt x="24" y="0"/>
                  </a:lnTo>
                  <a:close/>
                  <a:moveTo>
                    <a:pt x="36" y="280"/>
                  </a:moveTo>
                  <a:lnTo>
                    <a:pt x="48" y="280"/>
                  </a:lnTo>
                  <a:lnTo>
                    <a:pt x="48" y="1459"/>
                  </a:lnTo>
                  <a:lnTo>
                    <a:pt x="36" y="1459"/>
                  </a:lnTo>
                  <a:lnTo>
                    <a:pt x="36" y="280"/>
                  </a:lnTo>
                  <a:close/>
                  <a:moveTo>
                    <a:pt x="48" y="122"/>
                  </a:moveTo>
                  <a:lnTo>
                    <a:pt x="61" y="122"/>
                  </a:lnTo>
                  <a:lnTo>
                    <a:pt x="61" y="1459"/>
                  </a:lnTo>
                  <a:lnTo>
                    <a:pt x="48" y="1459"/>
                  </a:lnTo>
                  <a:lnTo>
                    <a:pt x="48" y="122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9" name="Freeform 186"/>
            <p:cNvSpPr>
              <a:spLocks noEditPoints="1"/>
            </p:cNvSpPr>
            <p:nvPr/>
          </p:nvSpPr>
          <p:spPr bwMode="auto">
            <a:xfrm>
              <a:off x="5705410" y="3927924"/>
              <a:ext cx="102069" cy="2228565"/>
            </a:xfrm>
            <a:custGeom>
              <a:avLst/>
              <a:gdLst>
                <a:gd name="T0" fmla="*/ 0 w 60"/>
                <a:gd name="T1" fmla="*/ 267 h 1580"/>
                <a:gd name="T2" fmla="*/ 12 w 60"/>
                <a:gd name="T3" fmla="*/ 267 h 1580"/>
                <a:gd name="T4" fmla="*/ 12 w 60"/>
                <a:gd name="T5" fmla="*/ 1580 h 1580"/>
                <a:gd name="T6" fmla="*/ 0 w 60"/>
                <a:gd name="T7" fmla="*/ 1580 h 1580"/>
                <a:gd name="T8" fmla="*/ 0 w 60"/>
                <a:gd name="T9" fmla="*/ 267 h 1580"/>
                <a:gd name="T10" fmla="*/ 12 w 60"/>
                <a:gd name="T11" fmla="*/ 194 h 1580"/>
                <a:gd name="T12" fmla="*/ 24 w 60"/>
                <a:gd name="T13" fmla="*/ 194 h 1580"/>
                <a:gd name="T14" fmla="*/ 24 w 60"/>
                <a:gd name="T15" fmla="*/ 1580 h 1580"/>
                <a:gd name="T16" fmla="*/ 12 w 60"/>
                <a:gd name="T17" fmla="*/ 1580 h 1580"/>
                <a:gd name="T18" fmla="*/ 12 w 60"/>
                <a:gd name="T19" fmla="*/ 194 h 1580"/>
                <a:gd name="T20" fmla="*/ 24 w 60"/>
                <a:gd name="T21" fmla="*/ 0 h 1580"/>
                <a:gd name="T22" fmla="*/ 36 w 60"/>
                <a:gd name="T23" fmla="*/ 0 h 1580"/>
                <a:gd name="T24" fmla="*/ 36 w 60"/>
                <a:gd name="T25" fmla="*/ 1580 h 1580"/>
                <a:gd name="T26" fmla="*/ 24 w 60"/>
                <a:gd name="T27" fmla="*/ 1580 h 1580"/>
                <a:gd name="T28" fmla="*/ 24 w 60"/>
                <a:gd name="T29" fmla="*/ 0 h 1580"/>
                <a:gd name="T30" fmla="*/ 36 w 60"/>
                <a:gd name="T31" fmla="*/ 133 h 1580"/>
                <a:gd name="T32" fmla="*/ 48 w 60"/>
                <a:gd name="T33" fmla="*/ 133 h 1580"/>
                <a:gd name="T34" fmla="*/ 48 w 60"/>
                <a:gd name="T35" fmla="*/ 1580 h 1580"/>
                <a:gd name="T36" fmla="*/ 36 w 60"/>
                <a:gd name="T37" fmla="*/ 1580 h 1580"/>
                <a:gd name="T38" fmla="*/ 36 w 60"/>
                <a:gd name="T39" fmla="*/ 133 h 1580"/>
                <a:gd name="T40" fmla="*/ 48 w 60"/>
                <a:gd name="T41" fmla="*/ 182 h 1580"/>
                <a:gd name="T42" fmla="*/ 60 w 60"/>
                <a:gd name="T43" fmla="*/ 182 h 1580"/>
                <a:gd name="T44" fmla="*/ 60 w 60"/>
                <a:gd name="T45" fmla="*/ 1580 h 1580"/>
                <a:gd name="T46" fmla="*/ 48 w 60"/>
                <a:gd name="T47" fmla="*/ 1580 h 1580"/>
                <a:gd name="T48" fmla="*/ 48 w 60"/>
                <a:gd name="T49" fmla="*/ 182 h 1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1580">
                  <a:moveTo>
                    <a:pt x="0" y="267"/>
                  </a:moveTo>
                  <a:lnTo>
                    <a:pt x="12" y="267"/>
                  </a:lnTo>
                  <a:lnTo>
                    <a:pt x="12" y="1580"/>
                  </a:lnTo>
                  <a:lnTo>
                    <a:pt x="0" y="1580"/>
                  </a:lnTo>
                  <a:lnTo>
                    <a:pt x="0" y="267"/>
                  </a:lnTo>
                  <a:close/>
                  <a:moveTo>
                    <a:pt x="12" y="194"/>
                  </a:moveTo>
                  <a:lnTo>
                    <a:pt x="24" y="194"/>
                  </a:lnTo>
                  <a:lnTo>
                    <a:pt x="24" y="1580"/>
                  </a:lnTo>
                  <a:lnTo>
                    <a:pt x="12" y="1580"/>
                  </a:lnTo>
                  <a:lnTo>
                    <a:pt x="12" y="194"/>
                  </a:lnTo>
                  <a:close/>
                  <a:moveTo>
                    <a:pt x="24" y="0"/>
                  </a:moveTo>
                  <a:lnTo>
                    <a:pt x="36" y="0"/>
                  </a:lnTo>
                  <a:lnTo>
                    <a:pt x="36" y="1580"/>
                  </a:lnTo>
                  <a:lnTo>
                    <a:pt x="24" y="1580"/>
                  </a:lnTo>
                  <a:lnTo>
                    <a:pt x="24" y="0"/>
                  </a:lnTo>
                  <a:close/>
                  <a:moveTo>
                    <a:pt x="36" y="133"/>
                  </a:moveTo>
                  <a:lnTo>
                    <a:pt x="48" y="133"/>
                  </a:lnTo>
                  <a:lnTo>
                    <a:pt x="48" y="1580"/>
                  </a:lnTo>
                  <a:lnTo>
                    <a:pt x="36" y="1580"/>
                  </a:lnTo>
                  <a:lnTo>
                    <a:pt x="36" y="133"/>
                  </a:lnTo>
                  <a:close/>
                  <a:moveTo>
                    <a:pt x="48" y="182"/>
                  </a:moveTo>
                  <a:lnTo>
                    <a:pt x="60" y="182"/>
                  </a:lnTo>
                  <a:lnTo>
                    <a:pt x="60" y="1580"/>
                  </a:lnTo>
                  <a:lnTo>
                    <a:pt x="48" y="1580"/>
                  </a:lnTo>
                  <a:lnTo>
                    <a:pt x="48" y="182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0" name="Freeform 187"/>
            <p:cNvSpPr>
              <a:spLocks noEditPoints="1"/>
            </p:cNvSpPr>
            <p:nvPr/>
          </p:nvSpPr>
          <p:spPr bwMode="auto">
            <a:xfrm>
              <a:off x="5807479" y="3995627"/>
              <a:ext cx="124185" cy="2160862"/>
            </a:xfrm>
            <a:custGeom>
              <a:avLst/>
              <a:gdLst>
                <a:gd name="T0" fmla="*/ 0 w 73"/>
                <a:gd name="T1" fmla="*/ 49 h 1532"/>
                <a:gd name="T2" fmla="*/ 13 w 73"/>
                <a:gd name="T3" fmla="*/ 49 h 1532"/>
                <a:gd name="T4" fmla="*/ 13 w 73"/>
                <a:gd name="T5" fmla="*/ 1532 h 1532"/>
                <a:gd name="T6" fmla="*/ 0 w 73"/>
                <a:gd name="T7" fmla="*/ 1532 h 1532"/>
                <a:gd name="T8" fmla="*/ 0 w 73"/>
                <a:gd name="T9" fmla="*/ 49 h 1532"/>
                <a:gd name="T10" fmla="*/ 13 w 73"/>
                <a:gd name="T11" fmla="*/ 122 h 1532"/>
                <a:gd name="T12" fmla="*/ 25 w 73"/>
                <a:gd name="T13" fmla="*/ 122 h 1532"/>
                <a:gd name="T14" fmla="*/ 25 w 73"/>
                <a:gd name="T15" fmla="*/ 1532 h 1532"/>
                <a:gd name="T16" fmla="*/ 13 w 73"/>
                <a:gd name="T17" fmla="*/ 1532 h 1532"/>
                <a:gd name="T18" fmla="*/ 13 w 73"/>
                <a:gd name="T19" fmla="*/ 122 h 1532"/>
                <a:gd name="T20" fmla="*/ 25 w 73"/>
                <a:gd name="T21" fmla="*/ 0 h 1532"/>
                <a:gd name="T22" fmla="*/ 37 w 73"/>
                <a:gd name="T23" fmla="*/ 0 h 1532"/>
                <a:gd name="T24" fmla="*/ 37 w 73"/>
                <a:gd name="T25" fmla="*/ 1532 h 1532"/>
                <a:gd name="T26" fmla="*/ 25 w 73"/>
                <a:gd name="T27" fmla="*/ 1532 h 1532"/>
                <a:gd name="T28" fmla="*/ 25 w 73"/>
                <a:gd name="T29" fmla="*/ 0 h 1532"/>
                <a:gd name="T30" fmla="*/ 37 w 73"/>
                <a:gd name="T31" fmla="*/ 98 h 1532"/>
                <a:gd name="T32" fmla="*/ 49 w 73"/>
                <a:gd name="T33" fmla="*/ 98 h 1532"/>
                <a:gd name="T34" fmla="*/ 49 w 73"/>
                <a:gd name="T35" fmla="*/ 1532 h 1532"/>
                <a:gd name="T36" fmla="*/ 37 w 73"/>
                <a:gd name="T37" fmla="*/ 1532 h 1532"/>
                <a:gd name="T38" fmla="*/ 37 w 73"/>
                <a:gd name="T39" fmla="*/ 98 h 1532"/>
                <a:gd name="T40" fmla="*/ 49 w 73"/>
                <a:gd name="T41" fmla="*/ 134 h 1532"/>
                <a:gd name="T42" fmla="*/ 73 w 73"/>
                <a:gd name="T43" fmla="*/ 134 h 1532"/>
                <a:gd name="T44" fmla="*/ 73 w 73"/>
                <a:gd name="T45" fmla="*/ 1532 h 1532"/>
                <a:gd name="T46" fmla="*/ 49 w 73"/>
                <a:gd name="T47" fmla="*/ 1532 h 1532"/>
                <a:gd name="T48" fmla="*/ 49 w 73"/>
                <a:gd name="T49" fmla="*/ 134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1532">
                  <a:moveTo>
                    <a:pt x="0" y="49"/>
                  </a:moveTo>
                  <a:lnTo>
                    <a:pt x="13" y="49"/>
                  </a:lnTo>
                  <a:lnTo>
                    <a:pt x="13" y="1532"/>
                  </a:lnTo>
                  <a:lnTo>
                    <a:pt x="0" y="1532"/>
                  </a:lnTo>
                  <a:lnTo>
                    <a:pt x="0" y="49"/>
                  </a:lnTo>
                  <a:close/>
                  <a:moveTo>
                    <a:pt x="13" y="122"/>
                  </a:moveTo>
                  <a:lnTo>
                    <a:pt x="25" y="122"/>
                  </a:lnTo>
                  <a:lnTo>
                    <a:pt x="25" y="1532"/>
                  </a:lnTo>
                  <a:lnTo>
                    <a:pt x="13" y="1532"/>
                  </a:lnTo>
                  <a:lnTo>
                    <a:pt x="13" y="122"/>
                  </a:lnTo>
                  <a:close/>
                  <a:moveTo>
                    <a:pt x="25" y="0"/>
                  </a:moveTo>
                  <a:lnTo>
                    <a:pt x="37" y="0"/>
                  </a:lnTo>
                  <a:lnTo>
                    <a:pt x="37" y="1532"/>
                  </a:lnTo>
                  <a:lnTo>
                    <a:pt x="25" y="1532"/>
                  </a:lnTo>
                  <a:lnTo>
                    <a:pt x="25" y="0"/>
                  </a:lnTo>
                  <a:close/>
                  <a:moveTo>
                    <a:pt x="37" y="98"/>
                  </a:moveTo>
                  <a:lnTo>
                    <a:pt x="49" y="98"/>
                  </a:lnTo>
                  <a:lnTo>
                    <a:pt x="49" y="1532"/>
                  </a:lnTo>
                  <a:lnTo>
                    <a:pt x="37" y="1532"/>
                  </a:lnTo>
                  <a:lnTo>
                    <a:pt x="37" y="98"/>
                  </a:lnTo>
                  <a:close/>
                  <a:moveTo>
                    <a:pt x="49" y="134"/>
                  </a:moveTo>
                  <a:lnTo>
                    <a:pt x="73" y="134"/>
                  </a:lnTo>
                  <a:lnTo>
                    <a:pt x="73" y="1532"/>
                  </a:lnTo>
                  <a:lnTo>
                    <a:pt x="49" y="1532"/>
                  </a:lnTo>
                  <a:lnTo>
                    <a:pt x="49" y="134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" name="Freeform 188"/>
            <p:cNvSpPr>
              <a:spLocks noEditPoints="1"/>
            </p:cNvSpPr>
            <p:nvPr/>
          </p:nvSpPr>
          <p:spPr bwMode="auto">
            <a:xfrm>
              <a:off x="5931664" y="3944850"/>
              <a:ext cx="103771" cy="2211639"/>
            </a:xfrm>
            <a:custGeom>
              <a:avLst/>
              <a:gdLst>
                <a:gd name="T0" fmla="*/ 0 w 61"/>
                <a:gd name="T1" fmla="*/ 0 h 1568"/>
                <a:gd name="T2" fmla="*/ 13 w 61"/>
                <a:gd name="T3" fmla="*/ 0 h 1568"/>
                <a:gd name="T4" fmla="*/ 13 w 61"/>
                <a:gd name="T5" fmla="*/ 1568 h 1568"/>
                <a:gd name="T6" fmla="*/ 0 w 61"/>
                <a:gd name="T7" fmla="*/ 1568 h 1568"/>
                <a:gd name="T8" fmla="*/ 0 w 61"/>
                <a:gd name="T9" fmla="*/ 0 h 1568"/>
                <a:gd name="T10" fmla="*/ 13 w 61"/>
                <a:gd name="T11" fmla="*/ 267 h 1568"/>
                <a:gd name="T12" fmla="*/ 25 w 61"/>
                <a:gd name="T13" fmla="*/ 267 h 1568"/>
                <a:gd name="T14" fmla="*/ 25 w 61"/>
                <a:gd name="T15" fmla="*/ 1568 h 1568"/>
                <a:gd name="T16" fmla="*/ 13 w 61"/>
                <a:gd name="T17" fmla="*/ 1568 h 1568"/>
                <a:gd name="T18" fmla="*/ 13 w 61"/>
                <a:gd name="T19" fmla="*/ 267 h 1568"/>
                <a:gd name="T20" fmla="*/ 25 w 61"/>
                <a:gd name="T21" fmla="*/ 292 h 1568"/>
                <a:gd name="T22" fmla="*/ 37 w 61"/>
                <a:gd name="T23" fmla="*/ 292 h 1568"/>
                <a:gd name="T24" fmla="*/ 37 w 61"/>
                <a:gd name="T25" fmla="*/ 1568 h 1568"/>
                <a:gd name="T26" fmla="*/ 25 w 61"/>
                <a:gd name="T27" fmla="*/ 1568 h 1568"/>
                <a:gd name="T28" fmla="*/ 25 w 61"/>
                <a:gd name="T29" fmla="*/ 292 h 1568"/>
                <a:gd name="T30" fmla="*/ 37 w 61"/>
                <a:gd name="T31" fmla="*/ 85 h 1568"/>
                <a:gd name="T32" fmla="*/ 49 w 61"/>
                <a:gd name="T33" fmla="*/ 85 h 1568"/>
                <a:gd name="T34" fmla="*/ 49 w 61"/>
                <a:gd name="T35" fmla="*/ 1568 h 1568"/>
                <a:gd name="T36" fmla="*/ 37 w 61"/>
                <a:gd name="T37" fmla="*/ 1568 h 1568"/>
                <a:gd name="T38" fmla="*/ 37 w 61"/>
                <a:gd name="T39" fmla="*/ 85 h 1568"/>
                <a:gd name="T40" fmla="*/ 49 w 61"/>
                <a:gd name="T41" fmla="*/ 279 h 1568"/>
                <a:gd name="T42" fmla="*/ 61 w 61"/>
                <a:gd name="T43" fmla="*/ 279 h 1568"/>
                <a:gd name="T44" fmla="*/ 61 w 61"/>
                <a:gd name="T45" fmla="*/ 1568 h 1568"/>
                <a:gd name="T46" fmla="*/ 49 w 61"/>
                <a:gd name="T47" fmla="*/ 1568 h 1568"/>
                <a:gd name="T48" fmla="*/ 49 w 61"/>
                <a:gd name="T49" fmla="*/ 279 h 1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568">
                  <a:moveTo>
                    <a:pt x="0" y="0"/>
                  </a:moveTo>
                  <a:lnTo>
                    <a:pt x="13" y="0"/>
                  </a:lnTo>
                  <a:lnTo>
                    <a:pt x="13" y="1568"/>
                  </a:lnTo>
                  <a:lnTo>
                    <a:pt x="0" y="1568"/>
                  </a:lnTo>
                  <a:lnTo>
                    <a:pt x="0" y="0"/>
                  </a:lnTo>
                  <a:close/>
                  <a:moveTo>
                    <a:pt x="13" y="267"/>
                  </a:moveTo>
                  <a:lnTo>
                    <a:pt x="25" y="267"/>
                  </a:lnTo>
                  <a:lnTo>
                    <a:pt x="25" y="1568"/>
                  </a:lnTo>
                  <a:lnTo>
                    <a:pt x="13" y="1568"/>
                  </a:lnTo>
                  <a:lnTo>
                    <a:pt x="13" y="267"/>
                  </a:lnTo>
                  <a:close/>
                  <a:moveTo>
                    <a:pt x="25" y="292"/>
                  </a:moveTo>
                  <a:lnTo>
                    <a:pt x="37" y="292"/>
                  </a:lnTo>
                  <a:lnTo>
                    <a:pt x="37" y="1568"/>
                  </a:lnTo>
                  <a:lnTo>
                    <a:pt x="25" y="1568"/>
                  </a:lnTo>
                  <a:lnTo>
                    <a:pt x="25" y="292"/>
                  </a:lnTo>
                  <a:close/>
                  <a:moveTo>
                    <a:pt x="37" y="85"/>
                  </a:moveTo>
                  <a:lnTo>
                    <a:pt x="49" y="85"/>
                  </a:lnTo>
                  <a:lnTo>
                    <a:pt x="49" y="1568"/>
                  </a:lnTo>
                  <a:lnTo>
                    <a:pt x="37" y="1568"/>
                  </a:lnTo>
                  <a:lnTo>
                    <a:pt x="37" y="85"/>
                  </a:lnTo>
                  <a:close/>
                  <a:moveTo>
                    <a:pt x="49" y="279"/>
                  </a:moveTo>
                  <a:lnTo>
                    <a:pt x="61" y="279"/>
                  </a:lnTo>
                  <a:lnTo>
                    <a:pt x="61" y="1568"/>
                  </a:lnTo>
                  <a:lnTo>
                    <a:pt x="49" y="1568"/>
                  </a:lnTo>
                  <a:lnTo>
                    <a:pt x="49" y="279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" name="Freeform 189"/>
            <p:cNvSpPr>
              <a:spLocks noEditPoints="1"/>
            </p:cNvSpPr>
            <p:nvPr/>
          </p:nvSpPr>
          <p:spPr bwMode="auto">
            <a:xfrm>
              <a:off x="6035433" y="4167705"/>
              <a:ext cx="103771" cy="1988783"/>
            </a:xfrm>
            <a:custGeom>
              <a:avLst/>
              <a:gdLst>
                <a:gd name="T0" fmla="*/ 0 w 61"/>
                <a:gd name="T1" fmla="*/ 0 h 1410"/>
                <a:gd name="T2" fmla="*/ 12 w 61"/>
                <a:gd name="T3" fmla="*/ 0 h 1410"/>
                <a:gd name="T4" fmla="*/ 12 w 61"/>
                <a:gd name="T5" fmla="*/ 1410 h 1410"/>
                <a:gd name="T6" fmla="*/ 0 w 61"/>
                <a:gd name="T7" fmla="*/ 1410 h 1410"/>
                <a:gd name="T8" fmla="*/ 0 w 61"/>
                <a:gd name="T9" fmla="*/ 0 h 1410"/>
                <a:gd name="T10" fmla="*/ 12 w 61"/>
                <a:gd name="T11" fmla="*/ 24 h 1410"/>
                <a:gd name="T12" fmla="*/ 25 w 61"/>
                <a:gd name="T13" fmla="*/ 24 h 1410"/>
                <a:gd name="T14" fmla="*/ 25 w 61"/>
                <a:gd name="T15" fmla="*/ 1410 h 1410"/>
                <a:gd name="T16" fmla="*/ 12 w 61"/>
                <a:gd name="T17" fmla="*/ 1410 h 1410"/>
                <a:gd name="T18" fmla="*/ 12 w 61"/>
                <a:gd name="T19" fmla="*/ 24 h 1410"/>
                <a:gd name="T20" fmla="*/ 25 w 61"/>
                <a:gd name="T21" fmla="*/ 61 h 1410"/>
                <a:gd name="T22" fmla="*/ 37 w 61"/>
                <a:gd name="T23" fmla="*/ 61 h 1410"/>
                <a:gd name="T24" fmla="*/ 37 w 61"/>
                <a:gd name="T25" fmla="*/ 1410 h 1410"/>
                <a:gd name="T26" fmla="*/ 25 w 61"/>
                <a:gd name="T27" fmla="*/ 1410 h 1410"/>
                <a:gd name="T28" fmla="*/ 25 w 61"/>
                <a:gd name="T29" fmla="*/ 61 h 1410"/>
                <a:gd name="T30" fmla="*/ 37 w 61"/>
                <a:gd name="T31" fmla="*/ 134 h 1410"/>
                <a:gd name="T32" fmla="*/ 49 w 61"/>
                <a:gd name="T33" fmla="*/ 134 h 1410"/>
                <a:gd name="T34" fmla="*/ 49 w 61"/>
                <a:gd name="T35" fmla="*/ 1410 h 1410"/>
                <a:gd name="T36" fmla="*/ 37 w 61"/>
                <a:gd name="T37" fmla="*/ 1410 h 1410"/>
                <a:gd name="T38" fmla="*/ 37 w 61"/>
                <a:gd name="T39" fmla="*/ 134 h 1410"/>
                <a:gd name="T40" fmla="*/ 49 w 61"/>
                <a:gd name="T41" fmla="*/ 49 h 1410"/>
                <a:gd name="T42" fmla="*/ 61 w 61"/>
                <a:gd name="T43" fmla="*/ 49 h 1410"/>
                <a:gd name="T44" fmla="*/ 61 w 61"/>
                <a:gd name="T45" fmla="*/ 1410 h 1410"/>
                <a:gd name="T46" fmla="*/ 49 w 61"/>
                <a:gd name="T47" fmla="*/ 1410 h 1410"/>
                <a:gd name="T48" fmla="*/ 49 w 61"/>
                <a:gd name="T49" fmla="*/ 49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410">
                  <a:moveTo>
                    <a:pt x="0" y="0"/>
                  </a:moveTo>
                  <a:lnTo>
                    <a:pt x="12" y="0"/>
                  </a:lnTo>
                  <a:lnTo>
                    <a:pt x="12" y="1410"/>
                  </a:lnTo>
                  <a:lnTo>
                    <a:pt x="0" y="1410"/>
                  </a:lnTo>
                  <a:lnTo>
                    <a:pt x="0" y="0"/>
                  </a:lnTo>
                  <a:close/>
                  <a:moveTo>
                    <a:pt x="12" y="24"/>
                  </a:moveTo>
                  <a:lnTo>
                    <a:pt x="25" y="24"/>
                  </a:lnTo>
                  <a:lnTo>
                    <a:pt x="25" y="1410"/>
                  </a:lnTo>
                  <a:lnTo>
                    <a:pt x="12" y="1410"/>
                  </a:lnTo>
                  <a:lnTo>
                    <a:pt x="12" y="24"/>
                  </a:lnTo>
                  <a:close/>
                  <a:moveTo>
                    <a:pt x="25" y="61"/>
                  </a:moveTo>
                  <a:lnTo>
                    <a:pt x="37" y="61"/>
                  </a:lnTo>
                  <a:lnTo>
                    <a:pt x="37" y="1410"/>
                  </a:lnTo>
                  <a:lnTo>
                    <a:pt x="25" y="1410"/>
                  </a:lnTo>
                  <a:lnTo>
                    <a:pt x="25" y="61"/>
                  </a:lnTo>
                  <a:close/>
                  <a:moveTo>
                    <a:pt x="37" y="134"/>
                  </a:moveTo>
                  <a:lnTo>
                    <a:pt x="49" y="134"/>
                  </a:lnTo>
                  <a:lnTo>
                    <a:pt x="49" y="1410"/>
                  </a:lnTo>
                  <a:lnTo>
                    <a:pt x="37" y="1410"/>
                  </a:lnTo>
                  <a:lnTo>
                    <a:pt x="37" y="134"/>
                  </a:lnTo>
                  <a:close/>
                  <a:moveTo>
                    <a:pt x="49" y="49"/>
                  </a:moveTo>
                  <a:lnTo>
                    <a:pt x="61" y="49"/>
                  </a:lnTo>
                  <a:lnTo>
                    <a:pt x="61" y="1410"/>
                  </a:lnTo>
                  <a:lnTo>
                    <a:pt x="49" y="1410"/>
                  </a:lnTo>
                  <a:lnTo>
                    <a:pt x="49" y="49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" name="Freeform 190"/>
            <p:cNvSpPr>
              <a:spLocks noEditPoints="1"/>
            </p:cNvSpPr>
            <p:nvPr/>
          </p:nvSpPr>
          <p:spPr bwMode="auto">
            <a:xfrm>
              <a:off x="6139203" y="3995627"/>
              <a:ext cx="144598" cy="2160862"/>
            </a:xfrm>
            <a:custGeom>
              <a:avLst/>
              <a:gdLst>
                <a:gd name="T0" fmla="*/ 0 w 85"/>
                <a:gd name="T1" fmla="*/ 110 h 1532"/>
                <a:gd name="T2" fmla="*/ 12 w 85"/>
                <a:gd name="T3" fmla="*/ 110 h 1532"/>
                <a:gd name="T4" fmla="*/ 12 w 85"/>
                <a:gd name="T5" fmla="*/ 1532 h 1532"/>
                <a:gd name="T6" fmla="*/ 0 w 85"/>
                <a:gd name="T7" fmla="*/ 1532 h 1532"/>
                <a:gd name="T8" fmla="*/ 0 w 85"/>
                <a:gd name="T9" fmla="*/ 110 h 1532"/>
                <a:gd name="T10" fmla="*/ 12 w 85"/>
                <a:gd name="T11" fmla="*/ 219 h 1532"/>
                <a:gd name="T12" fmla="*/ 24 w 85"/>
                <a:gd name="T13" fmla="*/ 219 h 1532"/>
                <a:gd name="T14" fmla="*/ 24 w 85"/>
                <a:gd name="T15" fmla="*/ 1532 h 1532"/>
                <a:gd name="T16" fmla="*/ 12 w 85"/>
                <a:gd name="T17" fmla="*/ 1532 h 1532"/>
                <a:gd name="T18" fmla="*/ 12 w 85"/>
                <a:gd name="T19" fmla="*/ 219 h 1532"/>
                <a:gd name="T20" fmla="*/ 24 w 85"/>
                <a:gd name="T21" fmla="*/ 183 h 1532"/>
                <a:gd name="T22" fmla="*/ 36 w 85"/>
                <a:gd name="T23" fmla="*/ 183 h 1532"/>
                <a:gd name="T24" fmla="*/ 36 w 85"/>
                <a:gd name="T25" fmla="*/ 1532 h 1532"/>
                <a:gd name="T26" fmla="*/ 24 w 85"/>
                <a:gd name="T27" fmla="*/ 1532 h 1532"/>
                <a:gd name="T28" fmla="*/ 24 w 85"/>
                <a:gd name="T29" fmla="*/ 183 h 1532"/>
                <a:gd name="T30" fmla="*/ 36 w 85"/>
                <a:gd name="T31" fmla="*/ 85 h 1532"/>
                <a:gd name="T32" fmla="*/ 49 w 85"/>
                <a:gd name="T33" fmla="*/ 85 h 1532"/>
                <a:gd name="T34" fmla="*/ 49 w 85"/>
                <a:gd name="T35" fmla="*/ 1532 h 1532"/>
                <a:gd name="T36" fmla="*/ 36 w 85"/>
                <a:gd name="T37" fmla="*/ 1532 h 1532"/>
                <a:gd name="T38" fmla="*/ 36 w 85"/>
                <a:gd name="T39" fmla="*/ 85 h 1532"/>
                <a:gd name="T40" fmla="*/ 49 w 85"/>
                <a:gd name="T41" fmla="*/ 98 h 1532"/>
                <a:gd name="T42" fmla="*/ 61 w 85"/>
                <a:gd name="T43" fmla="*/ 98 h 1532"/>
                <a:gd name="T44" fmla="*/ 61 w 85"/>
                <a:gd name="T45" fmla="*/ 1532 h 1532"/>
                <a:gd name="T46" fmla="*/ 49 w 85"/>
                <a:gd name="T47" fmla="*/ 1532 h 1532"/>
                <a:gd name="T48" fmla="*/ 49 w 85"/>
                <a:gd name="T49" fmla="*/ 98 h 1532"/>
                <a:gd name="T50" fmla="*/ 61 w 85"/>
                <a:gd name="T51" fmla="*/ 0 h 1532"/>
                <a:gd name="T52" fmla="*/ 73 w 85"/>
                <a:gd name="T53" fmla="*/ 0 h 1532"/>
                <a:gd name="T54" fmla="*/ 73 w 85"/>
                <a:gd name="T55" fmla="*/ 1532 h 1532"/>
                <a:gd name="T56" fmla="*/ 61 w 85"/>
                <a:gd name="T57" fmla="*/ 1532 h 1532"/>
                <a:gd name="T58" fmla="*/ 61 w 85"/>
                <a:gd name="T59" fmla="*/ 0 h 1532"/>
                <a:gd name="T60" fmla="*/ 73 w 85"/>
                <a:gd name="T61" fmla="*/ 85 h 1532"/>
                <a:gd name="T62" fmla="*/ 85 w 85"/>
                <a:gd name="T63" fmla="*/ 85 h 1532"/>
                <a:gd name="T64" fmla="*/ 85 w 85"/>
                <a:gd name="T65" fmla="*/ 1532 h 1532"/>
                <a:gd name="T66" fmla="*/ 73 w 85"/>
                <a:gd name="T67" fmla="*/ 1532 h 1532"/>
                <a:gd name="T68" fmla="*/ 73 w 85"/>
                <a:gd name="T69" fmla="*/ 85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" h="1532">
                  <a:moveTo>
                    <a:pt x="0" y="110"/>
                  </a:moveTo>
                  <a:lnTo>
                    <a:pt x="12" y="110"/>
                  </a:lnTo>
                  <a:lnTo>
                    <a:pt x="12" y="1532"/>
                  </a:lnTo>
                  <a:lnTo>
                    <a:pt x="0" y="1532"/>
                  </a:lnTo>
                  <a:lnTo>
                    <a:pt x="0" y="110"/>
                  </a:lnTo>
                  <a:close/>
                  <a:moveTo>
                    <a:pt x="12" y="219"/>
                  </a:moveTo>
                  <a:lnTo>
                    <a:pt x="24" y="219"/>
                  </a:lnTo>
                  <a:lnTo>
                    <a:pt x="24" y="1532"/>
                  </a:lnTo>
                  <a:lnTo>
                    <a:pt x="12" y="1532"/>
                  </a:lnTo>
                  <a:lnTo>
                    <a:pt x="12" y="219"/>
                  </a:lnTo>
                  <a:close/>
                  <a:moveTo>
                    <a:pt x="24" y="183"/>
                  </a:moveTo>
                  <a:lnTo>
                    <a:pt x="36" y="183"/>
                  </a:lnTo>
                  <a:lnTo>
                    <a:pt x="36" y="1532"/>
                  </a:lnTo>
                  <a:lnTo>
                    <a:pt x="24" y="1532"/>
                  </a:lnTo>
                  <a:lnTo>
                    <a:pt x="24" y="183"/>
                  </a:lnTo>
                  <a:close/>
                  <a:moveTo>
                    <a:pt x="36" y="85"/>
                  </a:moveTo>
                  <a:lnTo>
                    <a:pt x="49" y="85"/>
                  </a:lnTo>
                  <a:lnTo>
                    <a:pt x="49" y="1532"/>
                  </a:lnTo>
                  <a:lnTo>
                    <a:pt x="36" y="1532"/>
                  </a:lnTo>
                  <a:lnTo>
                    <a:pt x="36" y="85"/>
                  </a:lnTo>
                  <a:close/>
                  <a:moveTo>
                    <a:pt x="49" y="98"/>
                  </a:moveTo>
                  <a:lnTo>
                    <a:pt x="61" y="98"/>
                  </a:lnTo>
                  <a:lnTo>
                    <a:pt x="61" y="1532"/>
                  </a:lnTo>
                  <a:lnTo>
                    <a:pt x="49" y="1532"/>
                  </a:lnTo>
                  <a:lnTo>
                    <a:pt x="49" y="98"/>
                  </a:lnTo>
                  <a:close/>
                  <a:moveTo>
                    <a:pt x="61" y="0"/>
                  </a:moveTo>
                  <a:lnTo>
                    <a:pt x="73" y="0"/>
                  </a:lnTo>
                  <a:lnTo>
                    <a:pt x="73" y="1532"/>
                  </a:lnTo>
                  <a:lnTo>
                    <a:pt x="61" y="1532"/>
                  </a:lnTo>
                  <a:lnTo>
                    <a:pt x="61" y="0"/>
                  </a:lnTo>
                  <a:close/>
                  <a:moveTo>
                    <a:pt x="73" y="85"/>
                  </a:moveTo>
                  <a:lnTo>
                    <a:pt x="85" y="85"/>
                  </a:lnTo>
                  <a:lnTo>
                    <a:pt x="85" y="1532"/>
                  </a:lnTo>
                  <a:lnTo>
                    <a:pt x="73" y="1532"/>
                  </a:lnTo>
                  <a:lnTo>
                    <a:pt x="73" y="85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" name="Freeform 191"/>
            <p:cNvSpPr>
              <a:spLocks noEditPoints="1"/>
            </p:cNvSpPr>
            <p:nvPr/>
          </p:nvSpPr>
          <p:spPr bwMode="auto">
            <a:xfrm>
              <a:off x="6283801" y="3909588"/>
              <a:ext cx="103771" cy="2246902"/>
            </a:xfrm>
            <a:custGeom>
              <a:avLst/>
              <a:gdLst>
                <a:gd name="T0" fmla="*/ 0 w 61"/>
                <a:gd name="T1" fmla="*/ 0 h 1593"/>
                <a:gd name="T2" fmla="*/ 12 w 61"/>
                <a:gd name="T3" fmla="*/ 0 h 1593"/>
                <a:gd name="T4" fmla="*/ 12 w 61"/>
                <a:gd name="T5" fmla="*/ 1593 h 1593"/>
                <a:gd name="T6" fmla="*/ 0 w 61"/>
                <a:gd name="T7" fmla="*/ 1593 h 1593"/>
                <a:gd name="T8" fmla="*/ 0 w 61"/>
                <a:gd name="T9" fmla="*/ 0 h 1593"/>
                <a:gd name="T10" fmla="*/ 12 w 61"/>
                <a:gd name="T11" fmla="*/ 268 h 1593"/>
                <a:gd name="T12" fmla="*/ 24 w 61"/>
                <a:gd name="T13" fmla="*/ 268 h 1593"/>
                <a:gd name="T14" fmla="*/ 24 w 61"/>
                <a:gd name="T15" fmla="*/ 1593 h 1593"/>
                <a:gd name="T16" fmla="*/ 12 w 61"/>
                <a:gd name="T17" fmla="*/ 1593 h 1593"/>
                <a:gd name="T18" fmla="*/ 12 w 61"/>
                <a:gd name="T19" fmla="*/ 268 h 1593"/>
                <a:gd name="T20" fmla="*/ 24 w 61"/>
                <a:gd name="T21" fmla="*/ 232 h 1593"/>
                <a:gd name="T22" fmla="*/ 37 w 61"/>
                <a:gd name="T23" fmla="*/ 232 h 1593"/>
                <a:gd name="T24" fmla="*/ 37 w 61"/>
                <a:gd name="T25" fmla="*/ 1593 h 1593"/>
                <a:gd name="T26" fmla="*/ 24 w 61"/>
                <a:gd name="T27" fmla="*/ 1593 h 1593"/>
                <a:gd name="T28" fmla="*/ 24 w 61"/>
                <a:gd name="T29" fmla="*/ 232 h 1593"/>
                <a:gd name="T30" fmla="*/ 37 w 61"/>
                <a:gd name="T31" fmla="*/ 244 h 1593"/>
                <a:gd name="T32" fmla="*/ 49 w 61"/>
                <a:gd name="T33" fmla="*/ 244 h 1593"/>
                <a:gd name="T34" fmla="*/ 49 w 61"/>
                <a:gd name="T35" fmla="*/ 1593 h 1593"/>
                <a:gd name="T36" fmla="*/ 37 w 61"/>
                <a:gd name="T37" fmla="*/ 1593 h 1593"/>
                <a:gd name="T38" fmla="*/ 37 w 61"/>
                <a:gd name="T39" fmla="*/ 244 h 1593"/>
                <a:gd name="T40" fmla="*/ 49 w 61"/>
                <a:gd name="T41" fmla="*/ 256 h 1593"/>
                <a:gd name="T42" fmla="*/ 61 w 61"/>
                <a:gd name="T43" fmla="*/ 256 h 1593"/>
                <a:gd name="T44" fmla="*/ 61 w 61"/>
                <a:gd name="T45" fmla="*/ 1593 h 1593"/>
                <a:gd name="T46" fmla="*/ 49 w 61"/>
                <a:gd name="T47" fmla="*/ 1593 h 1593"/>
                <a:gd name="T48" fmla="*/ 49 w 61"/>
                <a:gd name="T49" fmla="*/ 256 h 1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593">
                  <a:moveTo>
                    <a:pt x="0" y="0"/>
                  </a:moveTo>
                  <a:lnTo>
                    <a:pt x="12" y="0"/>
                  </a:lnTo>
                  <a:lnTo>
                    <a:pt x="12" y="1593"/>
                  </a:lnTo>
                  <a:lnTo>
                    <a:pt x="0" y="1593"/>
                  </a:lnTo>
                  <a:lnTo>
                    <a:pt x="0" y="0"/>
                  </a:lnTo>
                  <a:close/>
                  <a:moveTo>
                    <a:pt x="12" y="268"/>
                  </a:moveTo>
                  <a:lnTo>
                    <a:pt x="24" y="268"/>
                  </a:lnTo>
                  <a:lnTo>
                    <a:pt x="24" y="1593"/>
                  </a:lnTo>
                  <a:lnTo>
                    <a:pt x="12" y="1593"/>
                  </a:lnTo>
                  <a:lnTo>
                    <a:pt x="12" y="268"/>
                  </a:lnTo>
                  <a:close/>
                  <a:moveTo>
                    <a:pt x="24" y="232"/>
                  </a:moveTo>
                  <a:lnTo>
                    <a:pt x="37" y="232"/>
                  </a:lnTo>
                  <a:lnTo>
                    <a:pt x="37" y="1593"/>
                  </a:lnTo>
                  <a:lnTo>
                    <a:pt x="24" y="1593"/>
                  </a:lnTo>
                  <a:lnTo>
                    <a:pt x="24" y="232"/>
                  </a:lnTo>
                  <a:close/>
                  <a:moveTo>
                    <a:pt x="37" y="244"/>
                  </a:moveTo>
                  <a:lnTo>
                    <a:pt x="49" y="244"/>
                  </a:lnTo>
                  <a:lnTo>
                    <a:pt x="49" y="1593"/>
                  </a:lnTo>
                  <a:lnTo>
                    <a:pt x="37" y="1593"/>
                  </a:lnTo>
                  <a:lnTo>
                    <a:pt x="37" y="244"/>
                  </a:lnTo>
                  <a:close/>
                  <a:moveTo>
                    <a:pt x="49" y="256"/>
                  </a:moveTo>
                  <a:lnTo>
                    <a:pt x="61" y="256"/>
                  </a:lnTo>
                  <a:lnTo>
                    <a:pt x="61" y="1593"/>
                  </a:lnTo>
                  <a:lnTo>
                    <a:pt x="49" y="1593"/>
                  </a:lnTo>
                  <a:lnTo>
                    <a:pt x="49" y="256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" name="Freeform 192"/>
            <p:cNvSpPr>
              <a:spLocks noEditPoints="1"/>
            </p:cNvSpPr>
            <p:nvPr/>
          </p:nvSpPr>
          <p:spPr bwMode="auto">
            <a:xfrm>
              <a:off x="6387571" y="3892662"/>
              <a:ext cx="134390" cy="2263828"/>
            </a:xfrm>
            <a:custGeom>
              <a:avLst/>
              <a:gdLst>
                <a:gd name="T0" fmla="*/ 0 w 61"/>
                <a:gd name="T1" fmla="*/ 183 h 1605"/>
                <a:gd name="T2" fmla="*/ 12 w 61"/>
                <a:gd name="T3" fmla="*/ 183 h 1605"/>
                <a:gd name="T4" fmla="*/ 12 w 61"/>
                <a:gd name="T5" fmla="*/ 1605 h 1605"/>
                <a:gd name="T6" fmla="*/ 0 w 61"/>
                <a:gd name="T7" fmla="*/ 1605 h 1605"/>
                <a:gd name="T8" fmla="*/ 0 w 61"/>
                <a:gd name="T9" fmla="*/ 183 h 1605"/>
                <a:gd name="T10" fmla="*/ 12 w 61"/>
                <a:gd name="T11" fmla="*/ 0 h 1605"/>
                <a:gd name="T12" fmla="*/ 24 w 61"/>
                <a:gd name="T13" fmla="*/ 0 h 1605"/>
                <a:gd name="T14" fmla="*/ 24 w 61"/>
                <a:gd name="T15" fmla="*/ 1605 h 1605"/>
                <a:gd name="T16" fmla="*/ 12 w 61"/>
                <a:gd name="T17" fmla="*/ 1605 h 1605"/>
                <a:gd name="T18" fmla="*/ 12 w 61"/>
                <a:gd name="T19" fmla="*/ 0 h 1605"/>
                <a:gd name="T20" fmla="*/ 24 w 61"/>
                <a:gd name="T21" fmla="*/ 316 h 1605"/>
                <a:gd name="T22" fmla="*/ 36 w 61"/>
                <a:gd name="T23" fmla="*/ 316 h 1605"/>
                <a:gd name="T24" fmla="*/ 36 w 61"/>
                <a:gd name="T25" fmla="*/ 1605 h 1605"/>
                <a:gd name="T26" fmla="*/ 24 w 61"/>
                <a:gd name="T27" fmla="*/ 1605 h 1605"/>
                <a:gd name="T28" fmla="*/ 24 w 61"/>
                <a:gd name="T29" fmla="*/ 316 h 1605"/>
                <a:gd name="T30" fmla="*/ 36 w 61"/>
                <a:gd name="T31" fmla="*/ 329 h 1605"/>
                <a:gd name="T32" fmla="*/ 49 w 61"/>
                <a:gd name="T33" fmla="*/ 329 h 1605"/>
                <a:gd name="T34" fmla="*/ 49 w 61"/>
                <a:gd name="T35" fmla="*/ 1605 h 1605"/>
                <a:gd name="T36" fmla="*/ 36 w 61"/>
                <a:gd name="T37" fmla="*/ 1605 h 1605"/>
                <a:gd name="T38" fmla="*/ 36 w 61"/>
                <a:gd name="T39" fmla="*/ 329 h 1605"/>
                <a:gd name="T40" fmla="*/ 49 w 61"/>
                <a:gd name="T41" fmla="*/ 219 h 1605"/>
                <a:gd name="T42" fmla="*/ 61 w 61"/>
                <a:gd name="T43" fmla="*/ 219 h 1605"/>
                <a:gd name="T44" fmla="*/ 61 w 61"/>
                <a:gd name="T45" fmla="*/ 1605 h 1605"/>
                <a:gd name="T46" fmla="*/ 49 w 61"/>
                <a:gd name="T47" fmla="*/ 1605 h 1605"/>
                <a:gd name="T48" fmla="*/ 49 w 61"/>
                <a:gd name="T49" fmla="*/ 219 h 1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605">
                  <a:moveTo>
                    <a:pt x="0" y="183"/>
                  </a:moveTo>
                  <a:lnTo>
                    <a:pt x="12" y="183"/>
                  </a:lnTo>
                  <a:lnTo>
                    <a:pt x="12" y="1605"/>
                  </a:lnTo>
                  <a:lnTo>
                    <a:pt x="0" y="1605"/>
                  </a:lnTo>
                  <a:lnTo>
                    <a:pt x="0" y="183"/>
                  </a:lnTo>
                  <a:close/>
                  <a:moveTo>
                    <a:pt x="12" y="0"/>
                  </a:moveTo>
                  <a:lnTo>
                    <a:pt x="24" y="0"/>
                  </a:lnTo>
                  <a:lnTo>
                    <a:pt x="24" y="1605"/>
                  </a:lnTo>
                  <a:lnTo>
                    <a:pt x="12" y="1605"/>
                  </a:lnTo>
                  <a:lnTo>
                    <a:pt x="12" y="0"/>
                  </a:lnTo>
                  <a:close/>
                  <a:moveTo>
                    <a:pt x="24" y="316"/>
                  </a:moveTo>
                  <a:lnTo>
                    <a:pt x="36" y="316"/>
                  </a:lnTo>
                  <a:lnTo>
                    <a:pt x="36" y="1605"/>
                  </a:lnTo>
                  <a:lnTo>
                    <a:pt x="24" y="1605"/>
                  </a:lnTo>
                  <a:lnTo>
                    <a:pt x="24" y="316"/>
                  </a:lnTo>
                  <a:close/>
                  <a:moveTo>
                    <a:pt x="36" y="329"/>
                  </a:moveTo>
                  <a:lnTo>
                    <a:pt x="49" y="329"/>
                  </a:lnTo>
                  <a:lnTo>
                    <a:pt x="49" y="1605"/>
                  </a:lnTo>
                  <a:lnTo>
                    <a:pt x="36" y="1605"/>
                  </a:lnTo>
                  <a:lnTo>
                    <a:pt x="36" y="329"/>
                  </a:lnTo>
                  <a:close/>
                  <a:moveTo>
                    <a:pt x="49" y="219"/>
                  </a:moveTo>
                  <a:lnTo>
                    <a:pt x="61" y="219"/>
                  </a:lnTo>
                  <a:lnTo>
                    <a:pt x="61" y="1605"/>
                  </a:lnTo>
                  <a:lnTo>
                    <a:pt x="49" y="1605"/>
                  </a:lnTo>
                  <a:lnTo>
                    <a:pt x="49" y="219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" name="Freeform 193"/>
            <p:cNvSpPr>
              <a:spLocks noEditPoints="1"/>
            </p:cNvSpPr>
            <p:nvPr/>
          </p:nvSpPr>
          <p:spPr bwMode="auto">
            <a:xfrm>
              <a:off x="6511298" y="4124333"/>
              <a:ext cx="148934" cy="2040971"/>
            </a:xfrm>
            <a:custGeom>
              <a:avLst/>
              <a:gdLst>
                <a:gd name="T0" fmla="*/ 0 w 60"/>
                <a:gd name="T1" fmla="*/ 207 h 1447"/>
                <a:gd name="T2" fmla="*/ 12 w 60"/>
                <a:gd name="T3" fmla="*/ 207 h 1447"/>
                <a:gd name="T4" fmla="*/ 12 w 60"/>
                <a:gd name="T5" fmla="*/ 1447 h 1447"/>
                <a:gd name="T6" fmla="*/ 0 w 60"/>
                <a:gd name="T7" fmla="*/ 1447 h 1447"/>
                <a:gd name="T8" fmla="*/ 0 w 60"/>
                <a:gd name="T9" fmla="*/ 207 h 1447"/>
                <a:gd name="T10" fmla="*/ 12 w 60"/>
                <a:gd name="T11" fmla="*/ 49 h 1447"/>
                <a:gd name="T12" fmla="*/ 24 w 60"/>
                <a:gd name="T13" fmla="*/ 49 h 1447"/>
                <a:gd name="T14" fmla="*/ 24 w 60"/>
                <a:gd name="T15" fmla="*/ 1447 h 1447"/>
                <a:gd name="T16" fmla="*/ 12 w 60"/>
                <a:gd name="T17" fmla="*/ 1447 h 1447"/>
                <a:gd name="T18" fmla="*/ 12 w 60"/>
                <a:gd name="T19" fmla="*/ 49 h 1447"/>
                <a:gd name="T20" fmla="*/ 24 w 60"/>
                <a:gd name="T21" fmla="*/ 0 h 1447"/>
                <a:gd name="T22" fmla="*/ 48 w 60"/>
                <a:gd name="T23" fmla="*/ 0 h 1447"/>
                <a:gd name="T24" fmla="*/ 48 w 60"/>
                <a:gd name="T25" fmla="*/ 1447 h 1447"/>
                <a:gd name="T26" fmla="*/ 24 w 60"/>
                <a:gd name="T27" fmla="*/ 1447 h 1447"/>
                <a:gd name="T28" fmla="*/ 24 w 60"/>
                <a:gd name="T29" fmla="*/ 0 h 1447"/>
                <a:gd name="T30" fmla="*/ 36 w 60"/>
                <a:gd name="T31" fmla="*/ 171 h 1447"/>
                <a:gd name="T32" fmla="*/ 48 w 60"/>
                <a:gd name="T33" fmla="*/ 171 h 1447"/>
                <a:gd name="T34" fmla="*/ 48 w 60"/>
                <a:gd name="T35" fmla="*/ 1447 h 1447"/>
                <a:gd name="T36" fmla="*/ 36 w 60"/>
                <a:gd name="T37" fmla="*/ 1447 h 1447"/>
                <a:gd name="T38" fmla="*/ 36 w 60"/>
                <a:gd name="T39" fmla="*/ 171 h 1447"/>
                <a:gd name="T40" fmla="*/ 48 w 60"/>
                <a:gd name="T41" fmla="*/ 146 h 1447"/>
                <a:gd name="T42" fmla="*/ 60 w 60"/>
                <a:gd name="T43" fmla="*/ 146 h 1447"/>
                <a:gd name="T44" fmla="*/ 60 w 60"/>
                <a:gd name="T45" fmla="*/ 1447 h 1447"/>
                <a:gd name="T46" fmla="*/ 48 w 60"/>
                <a:gd name="T47" fmla="*/ 1447 h 1447"/>
                <a:gd name="T48" fmla="*/ 48 w 60"/>
                <a:gd name="T49" fmla="*/ 146 h 1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1447">
                  <a:moveTo>
                    <a:pt x="0" y="207"/>
                  </a:moveTo>
                  <a:lnTo>
                    <a:pt x="12" y="207"/>
                  </a:lnTo>
                  <a:lnTo>
                    <a:pt x="12" y="1447"/>
                  </a:lnTo>
                  <a:lnTo>
                    <a:pt x="0" y="1447"/>
                  </a:lnTo>
                  <a:lnTo>
                    <a:pt x="0" y="207"/>
                  </a:lnTo>
                  <a:close/>
                  <a:moveTo>
                    <a:pt x="12" y="49"/>
                  </a:moveTo>
                  <a:lnTo>
                    <a:pt x="24" y="49"/>
                  </a:lnTo>
                  <a:lnTo>
                    <a:pt x="24" y="1447"/>
                  </a:lnTo>
                  <a:lnTo>
                    <a:pt x="12" y="1447"/>
                  </a:lnTo>
                  <a:lnTo>
                    <a:pt x="12" y="49"/>
                  </a:lnTo>
                  <a:close/>
                  <a:moveTo>
                    <a:pt x="24" y="0"/>
                  </a:moveTo>
                  <a:lnTo>
                    <a:pt x="48" y="0"/>
                  </a:lnTo>
                  <a:lnTo>
                    <a:pt x="48" y="1447"/>
                  </a:lnTo>
                  <a:lnTo>
                    <a:pt x="24" y="1447"/>
                  </a:lnTo>
                  <a:lnTo>
                    <a:pt x="24" y="0"/>
                  </a:lnTo>
                  <a:close/>
                  <a:moveTo>
                    <a:pt x="36" y="171"/>
                  </a:moveTo>
                  <a:lnTo>
                    <a:pt x="48" y="171"/>
                  </a:lnTo>
                  <a:lnTo>
                    <a:pt x="48" y="1447"/>
                  </a:lnTo>
                  <a:lnTo>
                    <a:pt x="36" y="1447"/>
                  </a:lnTo>
                  <a:lnTo>
                    <a:pt x="36" y="171"/>
                  </a:lnTo>
                  <a:close/>
                  <a:moveTo>
                    <a:pt x="48" y="146"/>
                  </a:moveTo>
                  <a:lnTo>
                    <a:pt x="60" y="146"/>
                  </a:lnTo>
                  <a:lnTo>
                    <a:pt x="60" y="1447"/>
                  </a:lnTo>
                  <a:lnTo>
                    <a:pt x="48" y="1447"/>
                  </a:lnTo>
                  <a:lnTo>
                    <a:pt x="48" y="146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" name="Freeform 194"/>
            <p:cNvSpPr>
              <a:spLocks noEditPoints="1"/>
            </p:cNvSpPr>
            <p:nvPr/>
          </p:nvSpPr>
          <p:spPr bwMode="auto">
            <a:xfrm>
              <a:off x="6593410" y="4098593"/>
              <a:ext cx="103771" cy="2057897"/>
            </a:xfrm>
            <a:custGeom>
              <a:avLst/>
              <a:gdLst>
                <a:gd name="T0" fmla="*/ 0 w 61"/>
                <a:gd name="T1" fmla="*/ 170 h 1459"/>
                <a:gd name="T2" fmla="*/ 13 w 61"/>
                <a:gd name="T3" fmla="*/ 170 h 1459"/>
                <a:gd name="T4" fmla="*/ 13 w 61"/>
                <a:gd name="T5" fmla="*/ 1459 h 1459"/>
                <a:gd name="T6" fmla="*/ 0 w 61"/>
                <a:gd name="T7" fmla="*/ 1459 h 1459"/>
                <a:gd name="T8" fmla="*/ 0 w 61"/>
                <a:gd name="T9" fmla="*/ 170 h 1459"/>
                <a:gd name="T10" fmla="*/ 13 w 61"/>
                <a:gd name="T11" fmla="*/ 219 h 1459"/>
                <a:gd name="T12" fmla="*/ 25 w 61"/>
                <a:gd name="T13" fmla="*/ 219 h 1459"/>
                <a:gd name="T14" fmla="*/ 25 w 61"/>
                <a:gd name="T15" fmla="*/ 1459 h 1459"/>
                <a:gd name="T16" fmla="*/ 13 w 61"/>
                <a:gd name="T17" fmla="*/ 1459 h 1459"/>
                <a:gd name="T18" fmla="*/ 13 w 61"/>
                <a:gd name="T19" fmla="*/ 219 h 1459"/>
                <a:gd name="T20" fmla="*/ 25 w 61"/>
                <a:gd name="T21" fmla="*/ 0 h 1459"/>
                <a:gd name="T22" fmla="*/ 37 w 61"/>
                <a:gd name="T23" fmla="*/ 0 h 1459"/>
                <a:gd name="T24" fmla="*/ 37 w 61"/>
                <a:gd name="T25" fmla="*/ 1459 h 1459"/>
                <a:gd name="T26" fmla="*/ 25 w 61"/>
                <a:gd name="T27" fmla="*/ 1459 h 1459"/>
                <a:gd name="T28" fmla="*/ 25 w 61"/>
                <a:gd name="T29" fmla="*/ 0 h 1459"/>
                <a:gd name="T30" fmla="*/ 37 w 61"/>
                <a:gd name="T31" fmla="*/ 207 h 1459"/>
                <a:gd name="T32" fmla="*/ 49 w 61"/>
                <a:gd name="T33" fmla="*/ 207 h 1459"/>
                <a:gd name="T34" fmla="*/ 49 w 61"/>
                <a:gd name="T35" fmla="*/ 1459 h 1459"/>
                <a:gd name="T36" fmla="*/ 37 w 61"/>
                <a:gd name="T37" fmla="*/ 1459 h 1459"/>
                <a:gd name="T38" fmla="*/ 37 w 61"/>
                <a:gd name="T39" fmla="*/ 207 h 1459"/>
                <a:gd name="T40" fmla="*/ 49 w 61"/>
                <a:gd name="T41" fmla="*/ 73 h 1459"/>
                <a:gd name="T42" fmla="*/ 61 w 61"/>
                <a:gd name="T43" fmla="*/ 73 h 1459"/>
                <a:gd name="T44" fmla="*/ 61 w 61"/>
                <a:gd name="T45" fmla="*/ 1459 h 1459"/>
                <a:gd name="T46" fmla="*/ 49 w 61"/>
                <a:gd name="T47" fmla="*/ 1459 h 1459"/>
                <a:gd name="T48" fmla="*/ 49 w 61"/>
                <a:gd name="T49" fmla="*/ 73 h 1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459">
                  <a:moveTo>
                    <a:pt x="0" y="170"/>
                  </a:moveTo>
                  <a:lnTo>
                    <a:pt x="13" y="170"/>
                  </a:lnTo>
                  <a:lnTo>
                    <a:pt x="13" y="1459"/>
                  </a:lnTo>
                  <a:lnTo>
                    <a:pt x="0" y="1459"/>
                  </a:lnTo>
                  <a:lnTo>
                    <a:pt x="0" y="170"/>
                  </a:lnTo>
                  <a:close/>
                  <a:moveTo>
                    <a:pt x="13" y="219"/>
                  </a:moveTo>
                  <a:lnTo>
                    <a:pt x="25" y="219"/>
                  </a:lnTo>
                  <a:lnTo>
                    <a:pt x="25" y="1459"/>
                  </a:lnTo>
                  <a:lnTo>
                    <a:pt x="13" y="1459"/>
                  </a:lnTo>
                  <a:lnTo>
                    <a:pt x="13" y="219"/>
                  </a:lnTo>
                  <a:close/>
                  <a:moveTo>
                    <a:pt x="25" y="0"/>
                  </a:moveTo>
                  <a:lnTo>
                    <a:pt x="37" y="0"/>
                  </a:lnTo>
                  <a:lnTo>
                    <a:pt x="37" y="1459"/>
                  </a:lnTo>
                  <a:lnTo>
                    <a:pt x="25" y="1459"/>
                  </a:lnTo>
                  <a:lnTo>
                    <a:pt x="25" y="0"/>
                  </a:lnTo>
                  <a:close/>
                  <a:moveTo>
                    <a:pt x="37" y="207"/>
                  </a:moveTo>
                  <a:lnTo>
                    <a:pt x="49" y="207"/>
                  </a:lnTo>
                  <a:lnTo>
                    <a:pt x="49" y="1459"/>
                  </a:lnTo>
                  <a:lnTo>
                    <a:pt x="37" y="1459"/>
                  </a:lnTo>
                  <a:lnTo>
                    <a:pt x="37" y="207"/>
                  </a:lnTo>
                  <a:close/>
                  <a:moveTo>
                    <a:pt x="49" y="73"/>
                  </a:moveTo>
                  <a:lnTo>
                    <a:pt x="61" y="73"/>
                  </a:lnTo>
                  <a:lnTo>
                    <a:pt x="61" y="1459"/>
                  </a:lnTo>
                  <a:lnTo>
                    <a:pt x="49" y="1459"/>
                  </a:lnTo>
                  <a:lnTo>
                    <a:pt x="49" y="73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" name="Freeform 195"/>
            <p:cNvSpPr>
              <a:spLocks noEditPoints="1"/>
            </p:cNvSpPr>
            <p:nvPr/>
          </p:nvSpPr>
          <p:spPr bwMode="auto">
            <a:xfrm>
              <a:off x="6697181" y="4098593"/>
              <a:ext cx="103771" cy="2057897"/>
            </a:xfrm>
            <a:custGeom>
              <a:avLst/>
              <a:gdLst>
                <a:gd name="T0" fmla="*/ 0 w 61"/>
                <a:gd name="T1" fmla="*/ 256 h 1459"/>
                <a:gd name="T2" fmla="*/ 12 w 61"/>
                <a:gd name="T3" fmla="*/ 256 h 1459"/>
                <a:gd name="T4" fmla="*/ 12 w 61"/>
                <a:gd name="T5" fmla="*/ 1459 h 1459"/>
                <a:gd name="T6" fmla="*/ 0 w 61"/>
                <a:gd name="T7" fmla="*/ 1459 h 1459"/>
                <a:gd name="T8" fmla="*/ 0 w 61"/>
                <a:gd name="T9" fmla="*/ 256 h 1459"/>
                <a:gd name="T10" fmla="*/ 12 w 61"/>
                <a:gd name="T11" fmla="*/ 146 h 1459"/>
                <a:gd name="T12" fmla="*/ 25 w 61"/>
                <a:gd name="T13" fmla="*/ 146 h 1459"/>
                <a:gd name="T14" fmla="*/ 25 w 61"/>
                <a:gd name="T15" fmla="*/ 1459 h 1459"/>
                <a:gd name="T16" fmla="*/ 12 w 61"/>
                <a:gd name="T17" fmla="*/ 1459 h 1459"/>
                <a:gd name="T18" fmla="*/ 12 w 61"/>
                <a:gd name="T19" fmla="*/ 146 h 1459"/>
                <a:gd name="T20" fmla="*/ 25 w 61"/>
                <a:gd name="T21" fmla="*/ 0 h 1459"/>
                <a:gd name="T22" fmla="*/ 37 w 61"/>
                <a:gd name="T23" fmla="*/ 0 h 1459"/>
                <a:gd name="T24" fmla="*/ 37 w 61"/>
                <a:gd name="T25" fmla="*/ 1459 h 1459"/>
                <a:gd name="T26" fmla="*/ 25 w 61"/>
                <a:gd name="T27" fmla="*/ 1459 h 1459"/>
                <a:gd name="T28" fmla="*/ 25 w 61"/>
                <a:gd name="T29" fmla="*/ 0 h 1459"/>
                <a:gd name="T30" fmla="*/ 37 w 61"/>
                <a:gd name="T31" fmla="*/ 98 h 1459"/>
                <a:gd name="T32" fmla="*/ 49 w 61"/>
                <a:gd name="T33" fmla="*/ 98 h 1459"/>
                <a:gd name="T34" fmla="*/ 49 w 61"/>
                <a:gd name="T35" fmla="*/ 1459 h 1459"/>
                <a:gd name="T36" fmla="*/ 37 w 61"/>
                <a:gd name="T37" fmla="*/ 1459 h 1459"/>
                <a:gd name="T38" fmla="*/ 37 w 61"/>
                <a:gd name="T39" fmla="*/ 98 h 1459"/>
                <a:gd name="T40" fmla="*/ 49 w 61"/>
                <a:gd name="T41" fmla="*/ 183 h 1459"/>
                <a:gd name="T42" fmla="*/ 61 w 61"/>
                <a:gd name="T43" fmla="*/ 183 h 1459"/>
                <a:gd name="T44" fmla="*/ 61 w 61"/>
                <a:gd name="T45" fmla="*/ 1459 h 1459"/>
                <a:gd name="T46" fmla="*/ 49 w 61"/>
                <a:gd name="T47" fmla="*/ 1459 h 1459"/>
                <a:gd name="T48" fmla="*/ 49 w 61"/>
                <a:gd name="T49" fmla="*/ 183 h 1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459">
                  <a:moveTo>
                    <a:pt x="0" y="256"/>
                  </a:moveTo>
                  <a:lnTo>
                    <a:pt x="12" y="256"/>
                  </a:lnTo>
                  <a:lnTo>
                    <a:pt x="12" y="1459"/>
                  </a:lnTo>
                  <a:lnTo>
                    <a:pt x="0" y="1459"/>
                  </a:lnTo>
                  <a:lnTo>
                    <a:pt x="0" y="256"/>
                  </a:lnTo>
                  <a:close/>
                  <a:moveTo>
                    <a:pt x="12" y="146"/>
                  </a:moveTo>
                  <a:lnTo>
                    <a:pt x="25" y="146"/>
                  </a:lnTo>
                  <a:lnTo>
                    <a:pt x="25" y="1459"/>
                  </a:lnTo>
                  <a:lnTo>
                    <a:pt x="12" y="1459"/>
                  </a:lnTo>
                  <a:lnTo>
                    <a:pt x="12" y="146"/>
                  </a:lnTo>
                  <a:close/>
                  <a:moveTo>
                    <a:pt x="25" y="0"/>
                  </a:moveTo>
                  <a:lnTo>
                    <a:pt x="37" y="0"/>
                  </a:lnTo>
                  <a:lnTo>
                    <a:pt x="37" y="1459"/>
                  </a:lnTo>
                  <a:lnTo>
                    <a:pt x="25" y="1459"/>
                  </a:lnTo>
                  <a:lnTo>
                    <a:pt x="25" y="0"/>
                  </a:lnTo>
                  <a:close/>
                  <a:moveTo>
                    <a:pt x="37" y="98"/>
                  </a:moveTo>
                  <a:lnTo>
                    <a:pt x="49" y="98"/>
                  </a:lnTo>
                  <a:lnTo>
                    <a:pt x="49" y="1459"/>
                  </a:lnTo>
                  <a:lnTo>
                    <a:pt x="37" y="1459"/>
                  </a:lnTo>
                  <a:lnTo>
                    <a:pt x="37" y="98"/>
                  </a:lnTo>
                  <a:close/>
                  <a:moveTo>
                    <a:pt x="49" y="183"/>
                  </a:moveTo>
                  <a:lnTo>
                    <a:pt x="61" y="183"/>
                  </a:lnTo>
                  <a:lnTo>
                    <a:pt x="61" y="1459"/>
                  </a:lnTo>
                  <a:lnTo>
                    <a:pt x="49" y="1459"/>
                  </a:lnTo>
                  <a:lnTo>
                    <a:pt x="49" y="183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" name="Freeform 196"/>
            <p:cNvSpPr>
              <a:spLocks noEditPoints="1"/>
            </p:cNvSpPr>
            <p:nvPr/>
          </p:nvSpPr>
          <p:spPr bwMode="auto">
            <a:xfrm>
              <a:off x="6800951" y="3995627"/>
              <a:ext cx="124185" cy="2160862"/>
            </a:xfrm>
            <a:custGeom>
              <a:avLst/>
              <a:gdLst>
                <a:gd name="T0" fmla="*/ 0 w 73"/>
                <a:gd name="T1" fmla="*/ 0 h 1532"/>
                <a:gd name="T2" fmla="*/ 12 w 73"/>
                <a:gd name="T3" fmla="*/ 0 h 1532"/>
                <a:gd name="T4" fmla="*/ 12 w 73"/>
                <a:gd name="T5" fmla="*/ 1532 h 1532"/>
                <a:gd name="T6" fmla="*/ 0 w 73"/>
                <a:gd name="T7" fmla="*/ 1532 h 1532"/>
                <a:gd name="T8" fmla="*/ 0 w 73"/>
                <a:gd name="T9" fmla="*/ 0 h 1532"/>
                <a:gd name="T10" fmla="*/ 12 w 73"/>
                <a:gd name="T11" fmla="*/ 146 h 1532"/>
                <a:gd name="T12" fmla="*/ 24 w 73"/>
                <a:gd name="T13" fmla="*/ 146 h 1532"/>
                <a:gd name="T14" fmla="*/ 24 w 73"/>
                <a:gd name="T15" fmla="*/ 1532 h 1532"/>
                <a:gd name="T16" fmla="*/ 12 w 73"/>
                <a:gd name="T17" fmla="*/ 1532 h 1532"/>
                <a:gd name="T18" fmla="*/ 12 w 73"/>
                <a:gd name="T19" fmla="*/ 146 h 1532"/>
                <a:gd name="T20" fmla="*/ 24 w 73"/>
                <a:gd name="T21" fmla="*/ 183 h 1532"/>
                <a:gd name="T22" fmla="*/ 37 w 73"/>
                <a:gd name="T23" fmla="*/ 183 h 1532"/>
                <a:gd name="T24" fmla="*/ 37 w 73"/>
                <a:gd name="T25" fmla="*/ 1532 h 1532"/>
                <a:gd name="T26" fmla="*/ 24 w 73"/>
                <a:gd name="T27" fmla="*/ 1532 h 1532"/>
                <a:gd name="T28" fmla="*/ 24 w 73"/>
                <a:gd name="T29" fmla="*/ 183 h 1532"/>
                <a:gd name="T30" fmla="*/ 37 w 73"/>
                <a:gd name="T31" fmla="*/ 49 h 1532"/>
                <a:gd name="T32" fmla="*/ 49 w 73"/>
                <a:gd name="T33" fmla="*/ 49 h 1532"/>
                <a:gd name="T34" fmla="*/ 49 w 73"/>
                <a:gd name="T35" fmla="*/ 1532 h 1532"/>
                <a:gd name="T36" fmla="*/ 37 w 73"/>
                <a:gd name="T37" fmla="*/ 1532 h 1532"/>
                <a:gd name="T38" fmla="*/ 37 w 73"/>
                <a:gd name="T39" fmla="*/ 49 h 1532"/>
                <a:gd name="T40" fmla="*/ 49 w 73"/>
                <a:gd name="T41" fmla="*/ 110 h 1532"/>
                <a:gd name="T42" fmla="*/ 73 w 73"/>
                <a:gd name="T43" fmla="*/ 110 h 1532"/>
                <a:gd name="T44" fmla="*/ 73 w 73"/>
                <a:gd name="T45" fmla="*/ 1532 h 1532"/>
                <a:gd name="T46" fmla="*/ 49 w 73"/>
                <a:gd name="T47" fmla="*/ 1532 h 1532"/>
                <a:gd name="T48" fmla="*/ 49 w 73"/>
                <a:gd name="T49" fmla="*/ 11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1532">
                  <a:moveTo>
                    <a:pt x="0" y="0"/>
                  </a:moveTo>
                  <a:lnTo>
                    <a:pt x="12" y="0"/>
                  </a:lnTo>
                  <a:lnTo>
                    <a:pt x="12" y="1532"/>
                  </a:lnTo>
                  <a:lnTo>
                    <a:pt x="0" y="1532"/>
                  </a:lnTo>
                  <a:lnTo>
                    <a:pt x="0" y="0"/>
                  </a:lnTo>
                  <a:close/>
                  <a:moveTo>
                    <a:pt x="12" y="146"/>
                  </a:moveTo>
                  <a:lnTo>
                    <a:pt x="24" y="146"/>
                  </a:lnTo>
                  <a:lnTo>
                    <a:pt x="24" y="1532"/>
                  </a:lnTo>
                  <a:lnTo>
                    <a:pt x="12" y="1532"/>
                  </a:lnTo>
                  <a:lnTo>
                    <a:pt x="12" y="146"/>
                  </a:lnTo>
                  <a:close/>
                  <a:moveTo>
                    <a:pt x="24" y="183"/>
                  </a:moveTo>
                  <a:lnTo>
                    <a:pt x="37" y="183"/>
                  </a:lnTo>
                  <a:lnTo>
                    <a:pt x="37" y="1532"/>
                  </a:lnTo>
                  <a:lnTo>
                    <a:pt x="24" y="1532"/>
                  </a:lnTo>
                  <a:lnTo>
                    <a:pt x="24" y="183"/>
                  </a:lnTo>
                  <a:close/>
                  <a:moveTo>
                    <a:pt x="37" y="49"/>
                  </a:moveTo>
                  <a:lnTo>
                    <a:pt x="49" y="49"/>
                  </a:lnTo>
                  <a:lnTo>
                    <a:pt x="49" y="1532"/>
                  </a:lnTo>
                  <a:lnTo>
                    <a:pt x="37" y="1532"/>
                  </a:lnTo>
                  <a:lnTo>
                    <a:pt x="37" y="49"/>
                  </a:lnTo>
                  <a:close/>
                  <a:moveTo>
                    <a:pt x="49" y="110"/>
                  </a:moveTo>
                  <a:lnTo>
                    <a:pt x="73" y="110"/>
                  </a:lnTo>
                  <a:lnTo>
                    <a:pt x="73" y="1532"/>
                  </a:lnTo>
                  <a:lnTo>
                    <a:pt x="49" y="1532"/>
                  </a:lnTo>
                  <a:lnTo>
                    <a:pt x="49" y="110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" name="Freeform 197"/>
            <p:cNvSpPr>
              <a:spLocks noEditPoints="1"/>
            </p:cNvSpPr>
            <p:nvPr/>
          </p:nvSpPr>
          <p:spPr bwMode="auto">
            <a:xfrm>
              <a:off x="6925135" y="4098593"/>
              <a:ext cx="103771" cy="2057897"/>
            </a:xfrm>
            <a:custGeom>
              <a:avLst/>
              <a:gdLst>
                <a:gd name="T0" fmla="*/ 0 w 61"/>
                <a:gd name="T1" fmla="*/ 0 h 1459"/>
                <a:gd name="T2" fmla="*/ 12 w 61"/>
                <a:gd name="T3" fmla="*/ 0 h 1459"/>
                <a:gd name="T4" fmla="*/ 12 w 61"/>
                <a:gd name="T5" fmla="*/ 1459 h 1459"/>
                <a:gd name="T6" fmla="*/ 0 w 61"/>
                <a:gd name="T7" fmla="*/ 1459 h 1459"/>
                <a:gd name="T8" fmla="*/ 0 w 61"/>
                <a:gd name="T9" fmla="*/ 0 h 1459"/>
                <a:gd name="T10" fmla="*/ 12 w 61"/>
                <a:gd name="T11" fmla="*/ 12 h 1459"/>
                <a:gd name="T12" fmla="*/ 24 w 61"/>
                <a:gd name="T13" fmla="*/ 12 h 1459"/>
                <a:gd name="T14" fmla="*/ 24 w 61"/>
                <a:gd name="T15" fmla="*/ 1459 h 1459"/>
                <a:gd name="T16" fmla="*/ 12 w 61"/>
                <a:gd name="T17" fmla="*/ 1459 h 1459"/>
                <a:gd name="T18" fmla="*/ 12 w 61"/>
                <a:gd name="T19" fmla="*/ 12 h 1459"/>
                <a:gd name="T20" fmla="*/ 24 w 61"/>
                <a:gd name="T21" fmla="*/ 329 h 1459"/>
                <a:gd name="T22" fmla="*/ 36 w 61"/>
                <a:gd name="T23" fmla="*/ 329 h 1459"/>
                <a:gd name="T24" fmla="*/ 36 w 61"/>
                <a:gd name="T25" fmla="*/ 1459 h 1459"/>
                <a:gd name="T26" fmla="*/ 24 w 61"/>
                <a:gd name="T27" fmla="*/ 1459 h 1459"/>
                <a:gd name="T28" fmla="*/ 24 w 61"/>
                <a:gd name="T29" fmla="*/ 329 h 1459"/>
                <a:gd name="T30" fmla="*/ 36 w 61"/>
                <a:gd name="T31" fmla="*/ 195 h 1459"/>
                <a:gd name="T32" fmla="*/ 49 w 61"/>
                <a:gd name="T33" fmla="*/ 195 h 1459"/>
                <a:gd name="T34" fmla="*/ 49 w 61"/>
                <a:gd name="T35" fmla="*/ 1459 h 1459"/>
                <a:gd name="T36" fmla="*/ 36 w 61"/>
                <a:gd name="T37" fmla="*/ 1459 h 1459"/>
                <a:gd name="T38" fmla="*/ 36 w 61"/>
                <a:gd name="T39" fmla="*/ 195 h 1459"/>
                <a:gd name="T40" fmla="*/ 49 w 61"/>
                <a:gd name="T41" fmla="*/ 243 h 1459"/>
                <a:gd name="T42" fmla="*/ 61 w 61"/>
                <a:gd name="T43" fmla="*/ 243 h 1459"/>
                <a:gd name="T44" fmla="*/ 61 w 61"/>
                <a:gd name="T45" fmla="*/ 1459 h 1459"/>
                <a:gd name="T46" fmla="*/ 49 w 61"/>
                <a:gd name="T47" fmla="*/ 1459 h 1459"/>
                <a:gd name="T48" fmla="*/ 49 w 61"/>
                <a:gd name="T49" fmla="*/ 243 h 1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459">
                  <a:moveTo>
                    <a:pt x="0" y="0"/>
                  </a:moveTo>
                  <a:lnTo>
                    <a:pt x="12" y="0"/>
                  </a:lnTo>
                  <a:lnTo>
                    <a:pt x="12" y="1459"/>
                  </a:lnTo>
                  <a:lnTo>
                    <a:pt x="0" y="1459"/>
                  </a:lnTo>
                  <a:lnTo>
                    <a:pt x="0" y="0"/>
                  </a:lnTo>
                  <a:close/>
                  <a:moveTo>
                    <a:pt x="12" y="12"/>
                  </a:moveTo>
                  <a:lnTo>
                    <a:pt x="24" y="12"/>
                  </a:lnTo>
                  <a:lnTo>
                    <a:pt x="24" y="1459"/>
                  </a:lnTo>
                  <a:lnTo>
                    <a:pt x="12" y="1459"/>
                  </a:lnTo>
                  <a:lnTo>
                    <a:pt x="12" y="12"/>
                  </a:lnTo>
                  <a:close/>
                  <a:moveTo>
                    <a:pt x="24" y="329"/>
                  </a:moveTo>
                  <a:lnTo>
                    <a:pt x="36" y="329"/>
                  </a:lnTo>
                  <a:lnTo>
                    <a:pt x="36" y="1459"/>
                  </a:lnTo>
                  <a:lnTo>
                    <a:pt x="24" y="1459"/>
                  </a:lnTo>
                  <a:lnTo>
                    <a:pt x="24" y="329"/>
                  </a:lnTo>
                  <a:close/>
                  <a:moveTo>
                    <a:pt x="36" y="195"/>
                  </a:moveTo>
                  <a:lnTo>
                    <a:pt x="49" y="195"/>
                  </a:lnTo>
                  <a:lnTo>
                    <a:pt x="49" y="1459"/>
                  </a:lnTo>
                  <a:lnTo>
                    <a:pt x="36" y="1459"/>
                  </a:lnTo>
                  <a:lnTo>
                    <a:pt x="36" y="195"/>
                  </a:lnTo>
                  <a:close/>
                  <a:moveTo>
                    <a:pt x="49" y="243"/>
                  </a:moveTo>
                  <a:lnTo>
                    <a:pt x="61" y="243"/>
                  </a:lnTo>
                  <a:lnTo>
                    <a:pt x="61" y="1459"/>
                  </a:lnTo>
                  <a:lnTo>
                    <a:pt x="49" y="1459"/>
                  </a:lnTo>
                  <a:lnTo>
                    <a:pt x="49" y="243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" name="Freeform 198"/>
            <p:cNvSpPr>
              <a:spLocks noEditPoints="1"/>
            </p:cNvSpPr>
            <p:nvPr/>
          </p:nvSpPr>
          <p:spPr bwMode="auto">
            <a:xfrm>
              <a:off x="7028904" y="4150780"/>
              <a:ext cx="185425" cy="2005709"/>
            </a:xfrm>
            <a:custGeom>
              <a:avLst/>
              <a:gdLst>
                <a:gd name="T0" fmla="*/ 0 w 109"/>
                <a:gd name="T1" fmla="*/ 121 h 1422"/>
                <a:gd name="T2" fmla="*/ 24 w 109"/>
                <a:gd name="T3" fmla="*/ 121 h 1422"/>
                <a:gd name="T4" fmla="*/ 24 w 109"/>
                <a:gd name="T5" fmla="*/ 1422 h 1422"/>
                <a:gd name="T6" fmla="*/ 0 w 109"/>
                <a:gd name="T7" fmla="*/ 1422 h 1422"/>
                <a:gd name="T8" fmla="*/ 0 w 109"/>
                <a:gd name="T9" fmla="*/ 121 h 1422"/>
                <a:gd name="T10" fmla="*/ 24 w 109"/>
                <a:gd name="T11" fmla="*/ 85 h 1422"/>
                <a:gd name="T12" fmla="*/ 36 w 109"/>
                <a:gd name="T13" fmla="*/ 85 h 1422"/>
                <a:gd name="T14" fmla="*/ 36 w 109"/>
                <a:gd name="T15" fmla="*/ 1422 h 1422"/>
                <a:gd name="T16" fmla="*/ 24 w 109"/>
                <a:gd name="T17" fmla="*/ 1422 h 1422"/>
                <a:gd name="T18" fmla="*/ 24 w 109"/>
                <a:gd name="T19" fmla="*/ 85 h 1422"/>
                <a:gd name="T20" fmla="*/ 36 w 109"/>
                <a:gd name="T21" fmla="*/ 121 h 1422"/>
                <a:gd name="T22" fmla="*/ 48 w 109"/>
                <a:gd name="T23" fmla="*/ 121 h 1422"/>
                <a:gd name="T24" fmla="*/ 48 w 109"/>
                <a:gd name="T25" fmla="*/ 1422 h 1422"/>
                <a:gd name="T26" fmla="*/ 36 w 109"/>
                <a:gd name="T27" fmla="*/ 1422 h 1422"/>
                <a:gd name="T28" fmla="*/ 36 w 109"/>
                <a:gd name="T29" fmla="*/ 121 h 1422"/>
                <a:gd name="T30" fmla="*/ 48 w 109"/>
                <a:gd name="T31" fmla="*/ 48 h 1422"/>
                <a:gd name="T32" fmla="*/ 73 w 109"/>
                <a:gd name="T33" fmla="*/ 48 h 1422"/>
                <a:gd name="T34" fmla="*/ 73 w 109"/>
                <a:gd name="T35" fmla="*/ 1422 h 1422"/>
                <a:gd name="T36" fmla="*/ 48 w 109"/>
                <a:gd name="T37" fmla="*/ 1422 h 1422"/>
                <a:gd name="T38" fmla="*/ 48 w 109"/>
                <a:gd name="T39" fmla="*/ 48 h 1422"/>
                <a:gd name="T40" fmla="*/ 73 w 109"/>
                <a:gd name="T41" fmla="*/ 0 h 1422"/>
                <a:gd name="T42" fmla="*/ 85 w 109"/>
                <a:gd name="T43" fmla="*/ 0 h 1422"/>
                <a:gd name="T44" fmla="*/ 85 w 109"/>
                <a:gd name="T45" fmla="*/ 1422 h 1422"/>
                <a:gd name="T46" fmla="*/ 73 w 109"/>
                <a:gd name="T47" fmla="*/ 1422 h 1422"/>
                <a:gd name="T48" fmla="*/ 73 w 109"/>
                <a:gd name="T49" fmla="*/ 0 h 1422"/>
                <a:gd name="T50" fmla="*/ 85 w 109"/>
                <a:gd name="T51" fmla="*/ 36 h 1422"/>
                <a:gd name="T52" fmla="*/ 97 w 109"/>
                <a:gd name="T53" fmla="*/ 36 h 1422"/>
                <a:gd name="T54" fmla="*/ 97 w 109"/>
                <a:gd name="T55" fmla="*/ 1422 h 1422"/>
                <a:gd name="T56" fmla="*/ 85 w 109"/>
                <a:gd name="T57" fmla="*/ 1422 h 1422"/>
                <a:gd name="T58" fmla="*/ 85 w 109"/>
                <a:gd name="T59" fmla="*/ 36 h 1422"/>
                <a:gd name="T60" fmla="*/ 97 w 109"/>
                <a:gd name="T61" fmla="*/ 267 h 1422"/>
                <a:gd name="T62" fmla="*/ 109 w 109"/>
                <a:gd name="T63" fmla="*/ 267 h 1422"/>
                <a:gd name="T64" fmla="*/ 109 w 109"/>
                <a:gd name="T65" fmla="*/ 1422 h 1422"/>
                <a:gd name="T66" fmla="*/ 97 w 109"/>
                <a:gd name="T67" fmla="*/ 1422 h 1422"/>
                <a:gd name="T68" fmla="*/ 97 w 109"/>
                <a:gd name="T69" fmla="*/ 267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9" h="1422">
                  <a:moveTo>
                    <a:pt x="0" y="121"/>
                  </a:moveTo>
                  <a:lnTo>
                    <a:pt x="24" y="121"/>
                  </a:lnTo>
                  <a:lnTo>
                    <a:pt x="24" y="1422"/>
                  </a:lnTo>
                  <a:lnTo>
                    <a:pt x="0" y="1422"/>
                  </a:lnTo>
                  <a:lnTo>
                    <a:pt x="0" y="121"/>
                  </a:lnTo>
                  <a:close/>
                  <a:moveTo>
                    <a:pt x="24" y="85"/>
                  </a:moveTo>
                  <a:lnTo>
                    <a:pt x="36" y="85"/>
                  </a:lnTo>
                  <a:lnTo>
                    <a:pt x="36" y="1422"/>
                  </a:lnTo>
                  <a:lnTo>
                    <a:pt x="24" y="1422"/>
                  </a:lnTo>
                  <a:lnTo>
                    <a:pt x="24" y="85"/>
                  </a:lnTo>
                  <a:close/>
                  <a:moveTo>
                    <a:pt x="36" y="121"/>
                  </a:moveTo>
                  <a:lnTo>
                    <a:pt x="48" y="121"/>
                  </a:lnTo>
                  <a:lnTo>
                    <a:pt x="48" y="1422"/>
                  </a:lnTo>
                  <a:lnTo>
                    <a:pt x="36" y="1422"/>
                  </a:lnTo>
                  <a:lnTo>
                    <a:pt x="36" y="121"/>
                  </a:lnTo>
                  <a:close/>
                  <a:moveTo>
                    <a:pt x="48" y="48"/>
                  </a:moveTo>
                  <a:lnTo>
                    <a:pt x="73" y="48"/>
                  </a:lnTo>
                  <a:lnTo>
                    <a:pt x="73" y="1422"/>
                  </a:lnTo>
                  <a:lnTo>
                    <a:pt x="48" y="1422"/>
                  </a:lnTo>
                  <a:lnTo>
                    <a:pt x="48" y="48"/>
                  </a:lnTo>
                  <a:close/>
                  <a:moveTo>
                    <a:pt x="73" y="0"/>
                  </a:moveTo>
                  <a:lnTo>
                    <a:pt x="85" y="0"/>
                  </a:lnTo>
                  <a:lnTo>
                    <a:pt x="85" y="1422"/>
                  </a:lnTo>
                  <a:lnTo>
                    <a:pt x="73" y="1422"/>
                  </a:lnTo>
                  <a:lnTo>
                    <a:pt x="73" y="0"/>
                  </a:lnTo>
                  <a:close/>
                  <a:moveTo>
                    <a:pt x="85" y="36"/>
                  </a:moveTo>
                  <a:lnTo>
                    <a:pt x="97" y="36"/>
                  </a:lnTo>
                  <a:lnTo>
                    <a:pt x="97" y="1422"/>
                  </a:lnTo>
                  <a:lnTo>
                    <a:pt x="85" y="1422"/>
                  </a:lnTo>
                  <a:lnTo>
                    <a:pt x="85" y="36"/>
                  </a:lnTo>
                  <a:close/>
                  <a:moveTo>
                    <a:pt x="97" y="267"/>
                  </a:moveTo>
                  <a:lnTo>
                    <a:pt x="109" y="267"/>
                  </a:lnTo>
                  <a:lnTo>
                    <a:pt x="109" y="1422"/>
                  </a:lnTo>
                  <a:lnTo>
                    <a:pt x="97" y="1422"/>
                  </a:lnTo>
                  <a:lnTo>
                    <a:pt x="97" y="267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202" name="Freeform 199"/>
            <p:cNvSpPr>
              <a:spLocks noEditPoints="1"/>
            </p:cNvSpPr>
            <p:nvPr/>
          </p:nvSpPr>
          <p:spPr bwMode="auto">
            <a:xfrm>
              <a:off x="7214331" y="4270671"/>
              <a:ext cx="103771" cy="1885818"/>
            </a:xfrm>
            <a:custGeom>
              <a:avLst/>
              <a:gdLst>
                <a:gd name="T0" fmla="*/ 0 w 61"/>
                <a:gd name="T1" fmla="*/ 0 h 1337"/>
                <a:gd name="T2" fmla="*/ 12 w 61"/>
                <a:gd name="T3" fmla="*/ 0 h 1337"/>
                <a:gd name="T4" fmla="*/ 12 w 61"/>
                <a:gd name="T5" fmla="*/ 1337 h 1337"/>
                <a:gd name="T6" fmla="*/ 0 w 61"/>
                <a:gd name="T7" fmla="*/ 1337 h 1337"/>
                <a:gd name="T8" fmla="*/ 0 w 61"/>
                <a:gd name="T9" fmla="*/ 0 h 1337"/>
                <a:gd name="T10" fmla="*/ 12 w 61"/>
                <a:gd name="T11" fmla="*/ 12 h 1337"/>
                <a:gd name="T12" fmla="*/ 25 w 61"/>
                <a:gd name="T13" fmla="*/ 12 h 1337"/>
                <a:gd name="T14" fmla="*/ 25 w 61"/>
                <a:gd name="T15" fmla="*/ 1337 h 1337"/>
                <a:gd name="T16" fmla="*/ 12 w 61"/>
                <a:gd name="T17" fmla="*/ 1337 h 1337"/>
                <a:gd name="T18" fmla="*/ 12 w 61"/>
                <a:gd name="T19" fmla="*/ 12 h 1337"/>
                <a:gd name="T20" fmla="*/ 25 w 61"/>
                <a:gd name="T21" fmla="*/ 97 h 1337"/>
                <a:gd name="T22" fmla="*/ 37 w 61"/>
                <a:gd name="T23" fmla="*/ 97 h 1337"/>
                <a:gd name="T24" fmla="*/ 37 w 61"/>
                <a:gd name="T25" fmla="*/ 1337 h 1337"/>
                <a:gd name="T26" fmla="*/ 25 w 61"/>
                <a:gd name="T27" fmla="*/ 1337 h 1337"/>
                <a:gd name="T28" fmla="*/ 25 w 61"/>
                <a:gd name="T29" fmla="*/ 97 h 1337"/>
                <a:gd name="T30" fmla="*/ 37 w 61"/>
                <a:gd name="T31" fmla="*/ 0 h 1337"/>
                <a:gd name="T32" fmla="*/ 49 w 61"/>
                <a:gd name="T33" fmla="*/ 0 h 1337"/>
                <a:gd name="T34" fmla="*/ 49 w 61"/>
                <a:gd name="T35" fmla="*/ 1337 h 1337"/>
                <a:gd name="T36" fmla="*/ 37 w 61"/>
                <a:gd name="T37" fmla="*/ 1337 h 1337"/>
                <a:gd name="T38" fmla="*/ 37 w 61"/>
                <a:gd name="T39" fmla="*/ 0 h 1337"/>
                <a:gd name="T40" fmla="*/ 49 w 61"/>
                <a:gd name="T41" fmla="*/ 61 h 1337"/>
                <a:gd name="T42" fmla="*/ 61 w 61"/>
                <a:gd name="T43" fmla="*/ 61 h 1337"/>
                <a:gd name="T44" fmla="*/ 61 w 61"/>
                <a:gd name="T45" fmla="*/ 1337 h 1337"/>
                <a:gd name="T46" fmla="*/ 49 w 61"/>
                <a:gd name="T47" fmla="*/ 1337 h 1337"/>
                <a:gd name="T48" fmla="*/ 49 w 61"/>
                <a:gd name="T49" fmla="*/ 61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337">
                  <a:moveTo>
                    <a:pt x="0" y="0"/>
                  </a:moveTo>
                  <a:lnTo>
                    <a:pt x="12" y="0"/>
                  </a:lnTo>
                  <a:lnTo>
                    <a:pt x="12" y="1337"/>
                  </a:lnTo>
                  <a:lnTo>
                    <a:pt x="0" y="1337"/>
                  </a:lnTo>
                  <a:lnTo>
                    <a:pt x="0" y="0"/>
                  </a:lnTo>
                  <a:close/>
                  <a:moveTo>
                    <a:pt x="12" y="12"/>
                  </a:moveTo>
                  <a:lnTo>
                    <a:pt x="25" y="12"/>
                  </a:lnTo>
                  <a:lnTo>
                    <a:pt x="25" y="1337"/>
                  </a:lnTo>
                  <a:lnTo>
                    <a:pt x="12" y="1337"/>
                  </a:lnTo>
                  <a:lnTo>
                    <a:pt x="12" y="12"/>
                  </a:lnTo>
                  <a:close/>
                  <a:moveTo>
                    <a:pt x="25" y="97"/>
                  </a:moveTo>
                  <a:lnTo>
                    <a:pt x="37" y="97"/>
                  </a:lnTo>
                  <a:lnTo>
                    <a:pt x="37" y="1337"/>
                  </a:lnTo>
                  <a:lnTo>
                    <a:pt x="25" y="1337"/>
                  </a:lnTo>
                  <a:lnTo>
                    <a:pt x="25" y="97"/>
                  </a:lnTo>
                  <a:close/>
                  <a:moveTo>
                    <a:pt x="37" y="0"/>
                  </a:moveTo>
                  <a:lnTo>
                    <a:pt x="49" y="0"/>
                  </a:lnTo>
                  <a:lnTo>
                    <a:pt x="49" y="1337"/>
                  </a:lnTo>
                  <a:lnTo>
                    <a:pt x="37" y="1337"/>
                  </a:lnTo>
                  <a:lnTo>
                    <a:pt x="37" y="0"/>
                  </a:lnTo>
                  <a:close/>
                  <a:moveTo>
                    <a:pt x="49" y="61"/>
                  </a:moveTo>
                  <a:lnTo>
                    <a:pt x="61" y="61"/>
                  </a:lnTo>
                  <a:lnTo>
                    <a:pt x="61" y="1337"/>
                  </a:lnTo>
                  <a:lnTo>
                    <a:pt x="49" y="1337"/>
                  </a:lnTo>
                  <a:lnTo>
                    <a:pt x="49" y="61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" name="Freeform 200"/>
            <p:cNvSpPr>
              <a:spLocks noEditPoints="1"/>
            </p:cNvSpPr>
            <p:nvPr/>
          </p:nvSpPr>
          <p:spPr bwMode="auto">
            <a:xfrm>
              <a:off x="7318100" y="4064741"/>
              <a:ext cx="103771" cy="2091749"/>
            </a:xfrm>
            <a:custGeom>
              <a:avLst/>
              <a:gdLst>
                <a:gd name="T0" fmla="*/ 0 w 61"/>
                <a:gd name="T1" fmla="*/ 255 h 1483"/>
                <a:gd name="T2" fmla="*/ 12 w 61"/>
                <a:gd name="T3" fmla="*/ 255 h 1483"/>
                <a:gd name="T4" fmla="*/ 12 w 61"/>
                <a:gd name="T5" fmla="*/ 1483 h 1483"/>
                <a:gd name="T6" fmla="*/ 0 w 61"/>
                <a:gd name="T7" fmla="*/ 1483 h 1483"/>
                <a:gd name="T8" fmla="*/ 0 w 61"/>
                <a:gd name="T9" fmla="*/ 255 h 1483"/>
                <a:gd name="T10" fmla="*/ 12 w 61"/>
                <a:gd name="T11" fmla="*/ 146 h 1483"/>
                <a:gd name="T12" fmla="*/ 24 w 61"/>
                <a:gd name="T13" fmla="*/ 146 h 1483"/>
                <a:gd name="T14" fmla="*/ 24 w 61"/>
                <a:gd name="T15" fmla="*/ 1483 h 1483"/>
                <a:gd name="T16" fmla="*/ 12 w 61"/>
                <a:gd name="T17" fmla="*/ 1483 h 1483"/>
                <a:gd name="T18" fmla="*/ 12 w 61"/>
                <a:gd name="T19" fmla="*/ 146 h 1483"/>
                <a:gd name="T20" fmla="*/ 24 w 61"/>
                <a:gd name="T21" fmla="*/ 0 h 1483"/>
                <a:gd name="T22" fmla="*/ 36 w 61"/>
                <a:gd name="T23" fmla="*/ 0 h 1483"/>
                <a:gd name="T24" fmla="*/ 36 w 61"/>
                <a:gd name="T25" fmla="*/ 1483 h 1483"/>
                <a:gd name="T26" fmla="*/ 24 w 61"/>
                <a:gd name="T27" fmla="*/ 1483 h 1483"/>
                <a:gd name="T28" fmla="*/ 24 w 61"/>
                <a:gd name="T29" fmla="*/ 0 h 1483"/>
                <a:gd name="T30" fmla="*/ 36 w 61"/>
                <a:gd name="T31" fmla="*/ 61 h 1483"/>
                <a:gd name="T32" fmla="*/ 49 w 61"/>
                <a:gd name="T33" fmla="*/ 61 h 1483"/>
                <a:gd name="T34" fmla="*/ 49 w 61"/>
                <a:gd name="T35" fmla="*/ 1483 h 1483"/>
                <a:gd name="T36" fmla="*/ 36 w 61"/>
                <a:gd name="T37" fmla="*/ 1483 h 1483"/>
                <a:gd name="T38" fmla="*/ 36 w 61"/>
                <a:gd name="T39" fmla="*/ 61 h 1483"/>
                <a:gd name="T40" fmla="*/ 49 w 61"/>
                <a:gd name="T41" fmla="*/ 73 h 1483"/>
                <a:gd name="T42" fmla="*/ 61 w 61"/>
                <a:gd name="T43" fmla="*/ 73 h 1483"/>
                <a:gd name="T44" fmla="*/ 61 w 61"/>
                <a:gd name="T45" fmla="*/ 1483 h 1483"/>
                <a:gd name="T46" fmla="*/ 49 w 61"/>
                <a:gd name="T47" fmla="*/ 1483 h 1483"/>
                <a:gd name="T48" fmla="*/ 49 w 61"/>
                <a:gd name="T49" fmla="*/ 73 h 1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483">
                  <a:moveTo>
                    <a:pt x="0" y="255"/>
                  </a:moveTo>
                  <a:lnTo>
                    <a:pt x="12" y="255"/>
                  </a:lnTo>
                  <a:lnTo>
                    <a:pt x="12" y="1483"/>
                  </a:lnTo>
                  <a:lnTo>
                    <a:pt x="0" y="1483"/>
                  </a:lnTo>
                  <a:lnTo>
                    <a:pt x="0" y="255"/>
                  </a:lnTo>
                  <a:close/>
                  <a:moveTo>
                    <a:pt x="12" y="146"/>
                  </a:moveTo>
                  <a:lnTo>
                    <a:pt x="24" y="146"/>
                  </a:lnTo>
                  <a:lnTo>
                    <a:pt x="24" y="1483"/>
                  </a:lnTo>
                  <a:lnTo>
                    <a:pt x="12" y="1483"/>
                  </a:lnTo>
                  <a:lnTo>
                    <a:pt x="12" y="146"/>
                  </a:lnTo>
                  <a:close/>
                  <a:moveTo>
                    <a:pt x="24" y="0"/>
                  </a:moveTo>
                  <a:lnTo>
                    <a:pt x="36" y="0"/>
                  </a:lnTo>
                  <a:lnTo>
                    <a:pt x="36" y="1483"/>
                  </a:lnTo>
                  <a:lnTo>
                    <a:pt x="24" y="1483"/>
                  </a:lnTo>
                  <a:lnTo>
                    <a:pt x="24" y="0"/>
                  </a:lnTo>
                  <a:close/>
                  <a:moveTo>
                    <a:pt x="36" y="61"/>
                  </a:moveTo>
                  <a:lnTo>
                    <a:pt x="49" y="61"/>
                  </a:lnTo>
                  <a:lnTo>
                    <a:pt x="49" y="1483"/>
                  </a:lnTo>
                  <a:lnTo>
                    <a:pt x="36" y="1483"/>
                  </a:lnTo>
                  <a:lnTo>
                    <a:pt x="36" y="61"/>
                  </a:lnTo>
                  <a:close/>
                  <a:moveTo>
                    <a:pt x="49" y="73"/>
                  </a:moveTo>
                  <a:lnTo>
                    <a:pt x="61" y="73"/>
                  </a:lnTo>
                  <a:lnTo>
                    <a:pt x="61" y="1483"/>
                  </a:lnTo>
                  <a:lnTo>
                    <a:pt x="49" y="1483"/>
                  </a:lnTo>
                  <a:lnTo>
                    <a:pt x="49" y="73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" name="Freeform 201"/>
            <p:cNvSpPr>
              <a:spLocks noEditPoints="1"/>
            </p:cNvSpPr>
            <p:nvPr/>
          </p:nvSpPr>
          <p:spPr bwMode="auto">
            <a:xfrm>
              <a:off x="7421870" y="3841885"/>
              <a:ext cx="124185" cy="2314605"/>
            </a:xfrm>
            <a:custGeom>
              <a:avLst/>
              <a:gdLst>
                <a:gd name="T0" fmla="*/ 0 w 73"/>
                <a:gd name="T1" fmla="*/ 134 h 1641"/>
                <a:gd name="T2" fmla="*/ 24 w 73"/>
                <a:gd name="T3" fmla="*/ 134 h 1641"/>
                <a:gd name="T4" fmla="*/ 24 w 73"/>
                <a:gd name="T5" fmla="*/ 1641 h 1641"/>
                <a:gd name="T6" fmla="*/ 0 w 73"/>
                <a:gd name="T7" fmla="*/ 1641 h 1641"/>
                <a:gd name="T8" fmla="*/ 0 w 73"/>
                <a:gd name="T9" fmla="*/ 134 h 1641"/>
                <a:gd name="T10" fmla="*/ 24 w 73"/>
                <a:gd name="T11" fmla="*/ 231 h 1641"/>
                <a:gd name="T12" fmla="*/ 36 w 73"/>
                <a:gd name="T13" fmla="*/ 231 h 1641"/>
                <a:gd name="T14" fmla="*/ 36 w 73"/>
                <a:gd name="T15" fmla="*/ 1641 h 1641"/>
                <a:gd name="T16" fmla="*/ 24 w 73"/>
                <a:gd name="T17" fmla="*/ 1641 h 1641"/>
                <a:gd name="T18" fmla="*/ 24 w 73"/>
                <a:gd name="T19" fmla="*/ 231 h 1641"/>
                <a:gd name="T20" fmla="*/ 36 w 73"/>
                <a:gd name="T21" fmla="*/ 24 h 1641"/>
                <a:gd name="T22" fmla="*/ 48 w 73"/>
                <a:gd name="T23" fmla="*/ 24 h 1641"/>
                <a:gd name="T24" fmla="*/ 48 w 73"/>
                <a:gd name="T25" fmla="*/ 1641 h 1641"/>
                <a:gd name="T26" fmla="*/ 36 w 73"/>
                <a:gd name="T27" fmla="*/ 1641 h 1641"/>
                <a:gd name="T28" fmla="*/ 36 w 73"/>
                <a:gd name="T29" fmla="*/ 24 h 1641"/>
                <a:gd name="T30" fmla="*/ 48 w 73"/>
                <a:gd name="T31" fmla="*/ 0 h 1641"/>
                <a:gd name="T32" fmla="*/ 61 w 73"/>
                <a:gd name="T33" fmla="*/ 0 h 1641"/>
                <a:gd name="T34" fmla="*/ 61 w 73"/>
                <a:gd name="T35" fmla="*/ 1641 h 1641"/>
                <a:gd name="T36" fmla="*/ 48 w 73"/>
                <a:gd name="T37" fmla="*/ 1641 h 1641"/>
                <a:gd name="T38" fmla="*/ 48 w 73"/>
                <a:gd name="T39" fmla="*/ 0 h 1641"/>
                <a:gd name="T40" fmla="*/ 61 w 73"/>
                <a:gd name="T41" fmla="*/ 121 h 1641"/>
                <a:gd name="T42" fmla="*/ 73 w 73"/>
                <a:gd name="T43" fmla="*/ 121 h 1641"/>
                <a:gd name="T44" fmla="*/ 73 w 73"/>
                <a:gd name="T45" fmla="*/ 1641 h 1641"/>
                <a:gd name="T46" fmla="*/ 61 w 73"/>
                <a:gd name="T47" fmla="*/ 1641 h 1641"/>
                <a:gd name="T48" fmla="*/ 61 w 73"/>
                <a:gd name="T49" fmla="*/ 121 h 1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1641">
                  <a:moveTo>
                    <a:pt x="0" y="134"/>
                  </a:moveTo>
                  <a:lnTo>
                    <a:pt x="24" y="134"/>
                  </a:lnTo>
                  <a:lnTo>
                    <a:pt x="24" y="1641"/>
                  </a:lnTo>
                  <a:lnTo>
                    <a:pt x="0" y="1641"/>
                  </a:lnTo>
                  <a:lnTo>
                    <a:pt x="0" y="134"/>
                  </a:lnTo>
                  <a:close/>
                  <a:moveTo>
                    <a:pt x="24" y="231"/>
                  </a:moveTo>
                  <a:lnTo>
                    <a:pt x="36" y="231"/>
                  </a:lnTo>
                  <a:lnTo>
                    <a:pt x="36" y="1641"/>
                  </a:lnTo>
                  <a:lnTo>
                    <a:pt x="24" y="1641"/>
                  </a:lnTo>
                  <a:lnTo>
                    <a:pt x="24" y="231"/>
                  </a:lnTo>
                  <a:close/>
                  <a:moveTo>
                    <a:pt x="36" y="24"/>
                  </a:moveTo>
                  <a:lnTo>
                    <a:pt x="48" y="24"/>
                  </a:lnTo>
                  <a:lnTo>
                    <a:pt x="48" y="1641"/>
                  </a:lnTo>
                  <a:lnTo>
                    <a:pt x="36" y="1641"/>
                  </a:lnTo>
                  <a:lnTo>
                    <a:pt x="36" y="24"/>
                  </a:lnTo>
                  <a:close/>
                  <a:moveTo>
                    <a:pt x="48" y="0"/>
                  </a:moveTo>
                  <a:lnTo>
                    <a:pt x="61" y="0"/>
                  </a:lnTo>
                  <a:lnTo>
                    <a:pt x="61" y="1641"/>
                  </a:lnTo>
                  <a:lnTo>
                    <a:pt x="48" y="1641"/>
                  </a:lnTo>
                  <a:lnTo>
                    <a:pt x="48" y="0"/>
                  </a:lnTo>
                  <a:close/>
                  <a:moveTo>
                    <a:pt x="61" y="121"/>
                  </a:moveTo>
                  <a:lnTo>
                    <a:pt x="73" y="121"/>
                  </a:lnTo>
                  <a:lnTo>
                    <a:pt x="73" y="1641"/>
                  </a:lnTo>
                  <a:lnTo>
                    <a:pt x="61" y="1641"/>
                  </a:lnTo>
                  <a:lnTo>
                    <a:pt x="61" y="121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" name="Freeform 202"/>
            <p:cNvSpPr>
              <a:spLocks noEditPoints="1"/>
            </p:cNvSpPr>
            <p:nvPr/>
          </p:nvSpPr>
          <p:spPr bwMode="auto">
            <a:xfrm>
              <a:off x="7546054" y="3978701"/>
              <a:ext cx="103771" cy="2177787"/>
            </a:xfrm>
            <a:custGeom>
              <a:avLst/>
              <a:gdLst>
                <a:gd name="T0" fmla="*/ 0 w 61"/>
                <a:gd name="T1" fmla="*/ 0 h 1544"/>
                <a:gd name="T2" fmla="*/ 12 w 61"/>
                <a:gd name="T3" fmla="*/ 0 h 1544"/>
                <a:gd name="T4" fmla="*/ 12 w 61"/>
                <a:gd name="T5" fmla="*/ 1544 h 1544"/>
                <a:gd name="T6" fmla="*/ 0 w 61"/>
                <a:gd name="T7" fmla="*/ 1544 h 1544"/>
                <a:gd name="T8" fmla="*/ 0 w 61"/>
                <a:gd name="T9" fmla="*/ 0 h 1544"/>
                <a:gd name="T10" fmla="*/ 12 w 61"/>
                <a:gd name="T11" fmla="*/ 146 h 1544"/>
                <a:gd name="T12" fmla="*/ 24 w 61"/>
                <a:gd name="T13" fmla="*/ 146 h 1544"/>
                <a:gd name="T14" fmla="*/ 24 w 61"/>
                <a:gd name="T15" fmla="*/ 1544 h 1544"/>
                <a:gd name="T16" fmla="*/ 12 w 61"/>
                <a:gd name="T17" fmla="*/ 1544 h 1544"/>
                <a:gd name="T18" fmla="*/ 12 w 61"/>
                <a:gd name="T19" fmla="*/ 146 h 1544"/>
                <a:gd name="T20" fmla="*/ 24 w 61"/>
                <a:gd name="T21" fmla="*/ 12 h 1544"/>
                <a:gd name="T22" fmla="*/ 36 w 61"/>
                <a:gd name="T23" fmla="*/ 12 h 1544"/>
                <a:gd name="T24" fmla="*/ 36 w 61"/>
                <a:gd name="T25" fmla="*/ 1544 h 1544"/>
                <a:gd name="T26" fmla="*/ 24 w 61"/>
                <a:gd name="T27" fmla="*/ 1544 h 1544"/>
                <a:gd name="T28" fmla="*/ 24 w 61"/>
                <a:gd name="T29" fmla="*/ 12 h 1544"/>
                <a:gd name="T30" fmla="*/ 36 w 61"/>
                <a:gd name="T31" fmla="*/ 219 h 1544"/>
                <a:gd name="T32" fmla="*/ 48 w 61"/>
                <a:gd name="T33" fmla="*/ 219 h 1544"/>
                <a:gd name="T34" fmla="*/ 48 w 61"/>
                <a:gd name="T35" fmla="*/ 1544 h 1544"/>
                <a:gd name="T36" fmla="*/ 36 w 61"/>
                <a:gd name="T37" fmla="*/ 1544 h 1544"/>
                <a:gd name="T38" fmla="*/ 36 w 61"/>
                <a:gd name="T39" fmla="*/ 219 h 1544"/>
                <a:gd name="T40" fmla="*/ 48 w 61"/>
                <a:gd name="T41" fmla="*/ 97 h 1544"/>
                <a:gd name="T42" fmla="*/ 61 w 61"/>
                <a:gd name="T43" fmla="*/ 97 h 1544"/>
                <a:gd name="T44" fmla="*/ 61 w 61"/>
                <a:gd name="T45" fmla="*/ 1544 h 1544"/>
                <a:gd name="T46" fmla="*/ 48 w 61"/>
                <a:gd name="T47" fmla="*/ 1544 h 1544"/>
                <a:gd name="T48" fmla="*/ 48 w 61"/>
                <a:gd name="T49" fmla="*/ 97 h 1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544">
                  <a:moveTo>
                    <a:pt x="0" y="0"/>
                  </a:moveTo>
                  <a:lnTo>
                    <a:pt x="12" y="0"/>
                  </a:lnTo>
                  <a:lnTo>
                    <a:pt x="12" y="1544"/>
                  </a:lnTo>
                  <a:lnTo>
                    <a:pt x="0" y="1544"/>
                  </a:lnTo>
                  <a:lnTo>
                    <a:pt x="0" y="0"/>
                  </a:lnTo>
                  <a:close/>
                  <a:moveTo>
                    <a:pt x="12" y="146"/>
                  </a:moveTo>
                  <a:lnTo>
                    <a:pt x="24" y="146"/>
                  </a:lnTo>
                  <a:lnTo>
                    <a:pt x="24" y="1544"/>
                  </a:lnTo>
                  <a:lnTo>
                    <a:pt x="12" y="1544"/>
                  </a:lnTo>
                  <a:lnTo>
                    <a:pt x="12" y="146"/>
                  </a:lnTo>
                  <a:close/>
                  <a:moveTo>
                    <a:pt x="24" y="12"/>
                  </a:moveTo>
                  <a:lnTo>
                    <a:pt x="36" y="12"/>
                  </a:lnTo>
                  <a:lnTo>
                    <a:pt x="36" y="1544"/>
                  </a:lnTo>
                  <a:lnTo>
                    <a:pt x="24" y="1544"/>
                  </a:lnTo>
                  <a:lnTo>
                    <a:pt x="24" y="12"/>
                  </a:lnTo>
                  <a:close/>
                  <a:moveTo>
                    <a:pt x="36" y="219"/>
                  </a:moveTo>
                  <a:lnTo>
                    <a:pt x="48" y="219"/>
                  </a:lnTo>
                  <a:lnTo>
                    <a:pt x="48" y="1544"/>
                  </a:lnTo>
                  <a:lnTo>
                    <a:pt x="36" y="1544"/>
                  </a:lnTo>
                  <a:lnTo>
                    <a:pt x="36" y="219"/>
                  </a:lnTo>
                  <a:close/>
                  <a:moveTo>
                    <a:pt x="48" y="97"/>
                  </a:moveTo>
                  <a:lnTo>
                    <a:pt x="61" y="97"/>
                  </a:lnTo>
                  <a:lnTo>
                    <a:pt x="61" y="1544"/>
                  </a:lnTo>
                  <a:lnTo>
                    <a:pt x="48" y="1544"/>
                  </a:lnTo>
                  <a:lnTo>
                    <a:pt x="48" y="97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" name="Freeform 203"/>
            <p:cNvSpPr>
              <a:spLocks noEditPoints="1"/>
            </p:cNvSpPr>
            <p:nvPr/>
          </p:nvSpPr>
          <p:spPr bwMode="auto">
            <a:xfrm>
              <a:off x="7649825" y="4081667"/>
              <a:ext cx="102069" cy="2074823"/>
            </a:xfrm>
            <a:custGeom>
              <a:avLst/>
              <a:gdLst>
                <a:gd name="T0" fmla="*/ 0 w 60"/>
                <a:gd name="T1" fmla="*/ 0 h 1471"/>
                <a:gd name="T2" fmla="*/ 12 w 60"/>
                <a:gd name="T3" fmla="*/ 0 h 1471"/>
                <a:gd name="T4" fmla="*/ 12 w 60"/>
                <a:gd name="T5" fmla="*/ 1471 h 1471"/>
                <a:gd name="T6" fmla="*/ 0 w 60"/>
                <a:gd name="T7" fmla="*/ 1471 h 1471"/>
                <a:gd name="T8" fmla="*/ 0 w 60"/>
                <a:gd name="T9" fmla="*/ 0 h 1471"/>
                <a:gd name="T10" fmla="*/ 12 w 60"/>
                <a:gd name="T11" fmla="*/ 85 h 1471"/>
                <a:gd name="T12" fmla="*/ 24 w 60"/>
                <a:gd name="T13" fmla="*/ 85 h 1471"/>
                <a:gd name="T14" fmla="*/ 24 w 60"/>
                <a:gd name="T15" fmla="*/ 1471 h 1471"/>
                <a:gd name="T16" fmla="*/ 12 w 60"/>
                <a:gd name="T17" fmla="*/ 1471 h 1471"/>
                <a:gd name="T18" fmla="*/ 12 w 60"/>
                <a:gd name="T19" fmla="*/ 85 h 1471"/>
                <a:gd name="T20" fmla="*/ 24 w 60"/>
                <a:gd name="T21" fmla="*/ 0 h 1471"/>
                <a:gd name="T22" fmla="*/ 36 w 60"/>
                <a:gd name="T23" fmla="*/ 0 h 1471"/>
                <a:gd name="T24" fmla="*/ 36 w 60"/>
                <a:gd name="T25" fmla="*/ 1471 h 1471"/>
                <a:gd name="T26" fmla="*/ 24 w 60"/>
                <a:gd name="T27" fmla="*/ 1471 h 1471"/>
                <a:gd name="T28" fmla="*/ 24 w 60"/>
                <a:gd name="T29" fmla="*/ 0 h 1471"/>
                <a:gd name="T30" fmla="*/ 36 w 60"/>
                <a:gd name="T31" fmla="*/ 268 h 1471"/>
                <a:gd name="T32" fmla="*/ 48 w 60"/>
                <a:gd name="T33" fmla="*/ 268 h 1471"/>
                <a:gd name="T34" fmla="*/ 48 w 60"/>
                <a:gd name="T35" fmla="*/ 1471 h 1471"/>
                <a:gd name="T36" fmla="*/ 36 w 60"/>
                <a:gd name="T37" fmla="*/ 1471 h 1471"/>
                <a:gd name="T38" fmla="*/ 36 w 60"/>
                <a:gd name="T39" fmla="*/ 268 h 1471"/>
                <a:gd name="T40" fmla="*/ 48 w 60"/>
                <a:gd name="T41" fmla="*/ 292 h 1471"/>
                <a:gd name="T42" fmla="*/ 60 w 60"/>
                <a:gd name="T43" fmla="*/ 292 h 1471"/>
                <a:gd name="T44" fmla="*/ 60 w 60"/>
                <a:gd name="T45" fmla="*/ 1471 h 1471"/>
                <a:gd name="T46" fmla="*/ 48 w 60"/>
                <a:gd name="T47" fmla="*/ 1471 h 1471"/>
                <a:gd name="T48" fmla="*/ 48 w 60"/>
                <a:gd name="T49" fmla="*/ 292 h 1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1471">
                  <a:moveTo>
                    <a:pt x="0" y="0"/>
                  </a:moveTo>
                  <a:lnTo>
                    <a:pt x="12" y="0"/>
                  </a:lnTo>
                  <a:lnTo>
                    <a:pt x="12" y="1471"/>
                  </a:lnTo>
                  <a:lnTo>
                    <a:pt x="0" y="1471"/>
                  </a:lnTo>
                  <a:lnTo>
                    <a:pt x="0" y="0"/>
                  </a:lnTo>
                  <a:close/>
                  <a:moveTo>
                    <a:pt x="12" y="85"/>
                  </a:moveTo>
                  <a:lnTo>
                    <a:pt x="24" y="85"/>
                  </a:lnTo>
                  <a:lnTo>
                    <a:pt x="24" y="1471"/>
                  </a:lnTo>
                  <a:lnTo>
                    <a:pt x="12" y="1471"/>
                  </a:lnTo>
                  <a:lnTo>
                    <a:pt x="12" y="85"/>
                  </a:lnTo>
                  <a:close/>
                  <a:moveTo>
                    <a:pt x="24" y="0"/>
                  </a:moveTo>
                  <a:lnTo>
                    <a:pt x="36" y="0"/>
                  </a:lnTo>
                  <a:lnTo>
                    <a:pt x="36" y="1471"/>
                  </a:lnTo>
                  <a:lnTo>
                    <a:pt x="24" y="1471"/>
                  </a:lnTo>
                  <a:lnTo>
                    <a:pt x="24" y="0"/>
                  </a:lnTo>
                  <a:close/>
                  <a:moveTo>
                    <a:pt x="36" y="268"/>
                  </a:moveTo>
                  <a:lnTo>
                    <a:pt x="48" y="268"/>
                  </a:lnTo>
                  <a:lnTo>
                    <a:pt x="48" y="1471"/>
                  </a:lnTo>
                  <a:lnTo>
                    <a:pt x="36" y="1471"/>
                  </a:lnTo>
                  <a:lnTo>
                    <a:pt x="36" y="268"/>
                  </a:lnTo>
                  <a:close/>
                  <a:moveTo>
                    <a:pt x="48" y="292"/>
                  </a:moveTo>
                  <a:lnTo>
                    <a:pt x="60" y="292"/>
                  </a:lnTo>
                  <a:lnTo>
                    <a:pt x="60" y="1471"/>
                  </a:lnTo>
                  <a:lnTo>
                    <a:pt x="48" y="1471"/>
                  </a:lnTo>
                  <a:lnTo>
                    <a:pt x="48" y="292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" name="Freeform 204"/>
            <p:cNvSpPr>
              <a:spLocks noEditPoints="1"/>
            </p:cNvSpPr>
            <p:nvPr/>
          </p:nvSpPr>
          <p:spPr bwMode="auto">
            <a:xfrm>
              <a:off x="7751894" y="4064741"/>
              <a:ext cx="103771" cy="2091749"/>
            </a:xfrm>
            <a:custGeom>
              <a:avLst/>
              <a:gdLst>
                <a:gd name="T0" fmla="*/ 0 w 61"/>
                <a:gd name="T1" fmla="*/ 85 h 1483"/>
                <a:gd name="T2" fmla="*/ 12 w 61"/>
                <a:gd name="T3" fmla="*/ 85 h 1483"/>
                <a:gd name="T4" fmla="*/ 12 w 61"/>
                <a:gd name="T5" fmla="*/ 1483 h 1483"/>
                <a:gd name="T6" fmla="*/ 0 w 61"/>
                <a:gd name="T7" fmla="*/ 1483 h 1483"/>
                <a:gd name="T8" fmla="*/ 0 w 61"/>
                <a:gd name="T9" fmla="*/ 85 h 1483"/>
                <a:gd name="T10" fmla="*/ 12 w 61"/>
                <a:gd name="T11" fmla="*/ 0 h 1483"/>
                <a:gd name="T12" fmla="*/ 25 w 61"/>
                <a:gd name="T13" fmla="*/ 0 h 1483"/>
                <a:gd name="T14" fmla="*/ 25 w 61"/>
                <a:gd name="T15" fmla="*/ 1483 h 1483"/>
                <a:gd name="T16" fmla="*/ 12 w 61"/>
                <a:gd name="T17" fmla="*/ 1483 h 1483"/>
                <a:gd name="T18" fmla="*/ 12 w 61"/>
                <a:gd name="T19" fmla="*/ 0 h 1483"/>
                <a:gd name="T20" fmla="*/ 25 w 61"/>
                <a:gd name="T21" fmla="*/ 122 h 1483"/>
                <a:gd name="T22" fmla="*/ 37 w 61"/>
                <a:gd name="T23" fmla="*/ 122 h 1483"/>
                <a:gd name="T24" fmla="*/ 37 w 61"/>
                <a:gd name="T25" fmla="*/ 1483 h 1483"/>
                <a:gd name="T26" fmla="*/ 25 w 61"/>
                <a:gd name="T27" fmla="*/ 1483 h 1483"/>
                <a:gd name="T28" fmla="*/ 25 w 61"/>
                <a:gd name="T29" fmla="*/ 122 h 1483"/>
                <a:gd name="T30" fmla="*/ 37 w 61"/>
                <a:gd name="T31" fmla="*/ 255 h 1483"/>
                <a:gd name="T32" fmla="*/ 49 w 61"/>
                <a:gd name="T33" fmla="*/ 255 h 1483"/>
                <a:gd name="T34" fmla="*/ 49 w 61"/>
                <a:gd name="T35" fmla="*/ 1483 h 1483"/>
                <a:gd name="T36" fmla="*/ 37 w 61"/>
                <a:gd name="T37" fmla="*/ 1483 h 1483"/>
                <a:gd name="T38" fmla="*/ 37 w 61"/>
                <a:gd name="T39" fmla="*/ 255 h 1483"/>
                <a:gd name="T40" fmla="*/ 49 w 61"/>
                <a:gd name="T41" fmla="*/ 182 h 1483"/>
                <a:gd name="T42" fmla="*/ 61 w 61"/>
                <a:gd name="T43" fmla="*/ 182 h 1483"/>
                <a:gd name="T44" fmla="*/ 61 w 61"/>
                <a:gd name="T45" fmla="*/ 1483 h 1483"/>
                <a:gd name="T46" fmla="*/ 49 w 61"/>
                <a:gd name="T47" fmla="*/ 1483 h 1483"/>
                <a:gd name="T48" fmla="*/ 49 w 61"/>
                <a:gd name="T49" fmla="*/ 182 h 1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483">
                  <a:moveTo>
                    <a:pt x="0" y="85"/>
                  </a:moveTo>
                  <a:lnTo>
                    <a:pt x="12" y="85"/>
                  </a:lnTo>
                  <a:lnTo>
                    <a:pt x="12" y="1483"/>
                  </a:lnTo>
                  <a:lnTo>
                    <a:pt x="0" y="1483"/>
                  </a:lnTo>
                  <a:lnTo>
                    <a:pt x="0" y="85"/>
                  </a:lnTo>
                  <a:close/>
                  <a:moveTo>
                    <a:pt x="12" y="0"/>
                  </a:moveTo>
                  <a:lnTo>
                    <a:pt x="25" y="0"/>
                  </a:lnTo>
                  <a:lnTo>
                    <a:pt x="25" y="1483"/>
                  </a:lnTo>
                  <a:lnTo>
                    <a:pt x="12" y="1483"/>
                  </a:lnTo>
                  <a:lnTo>
                    <a:pt x="12" y="0"/>
                  </a:lnTo>
                  <a:close/>
                  <a:moveTo>
                    <a:pt x="25" y="122"/>
                  </a:moveTo>
                  <a:lnTo>
                    <a:pt x="37" y="122"/>
                  </a:lnTo>
                  <a:lnTo>
                    <a:pt x="37" y="1483"/>
                  </a:lnTo>
                  <a:lnTo>
                    <a:pt x="25" y="1483"/>
                  </a:lnTo>
                  <a:lnTo>
                    <a:pt x="25" y="122"/>
                  </a:lnTo>
                  <a:close/>
                  <a:moveTo>
                    <a:pt x="37" y="255"/>
                  </a:moveTo>
                  <a:lnTo>
                    <a:pt x="49" y="255"/>
                  </a:lnTo>
                  <a:lnTo>
                    <a:pt x="49" y="1483"/>
                  </a:lnTo>
                  <a:lnTo>
                    <a:pt x="37" y="1483"/>
                  </a:lnTo>
                  <a:lnTo>
                    <a:pt x="37" y="255"/>
                  </a:lnTo>
                  <a:close/>
                  <a:moveTo>
                    <a:pt x="49" y="182"/>
                  </a:moveTo>
                  <a:lnTo>
                    <a:pt x="61" y="182"/>
                  </a:lnTo>
                  <a:lnTo>
                    <a:pt x="61" y="1483"/>
                  </a:lnTo>
                  <a:lnTo>
                    <a:pt x="49" y="1483"/>
                  </a:lnTo>
                  <a:lnTo>
                    <a:pt x="49" y="182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" name="Freeform 205"/>
            <p:cNvSpPr>
              <a:spLocks noEditPoints="1"/>
            </p:cNvSpPr>
            <p:nvPr/>
          </p:nvSpPr>
          <p:spPr bwMode="auto">
            <a:xfrm>
              <a:off x="7855664" y="4201557"/>
              <a:ext cx="103771" cy="1954932"/>
            </a:xfrm>
            <a:custGeom>
              <a:avLst/>
              <a:gdLst>
                <a:gd name="T0" fmla="*/ 0 w 61"/>
                <a:gd name="T1" fmla="*/ 37 h 1386"/>
                <a:gd name="T2" fmla="*/ 12 w 61"/>
                <a:gd name="T3" fmla="*/ 37 h 1386"/>
                <a:gd name="T4" fmla="*/ 12 w 61"/>
                <a:gd name="T5" fmla="*/ 1386 h 1386"/>
                <a:gd name="T6" fmla="*/ 0 w 61"/>
                <a:gd name="T7" fmla="*/ 1386 h 1386"/>
                <a:gd name="T8" fmla="*/ 0 w 61"/>
                <a:gd name="T9" fmla="*/ 37 h 1386"/>
                <a:gd name="T10" fmla="*/ 12 w 61"/>
                <a:gd name="T11" fmla="*/ 219 h 1386"/>
                <a:gd name="T12" fmla="*/ 24 w 61"/>
                <a:gd name="T13" fmla="*/ 219 h 1386"/>
                <a:gd name="T14" fmla="*/ 24 w 61"/>
                <a:gd name="T15" fmla="*/ 1386 h 1386"/>
                <a:gd name="T16" fmla="*/ 12 w 61"/>
                <a:gd name="T17" fmla="*/ 1386 h 1386"/>
                <a:gd name="T18" fmla="*/ 12 w 61"/>
                <a:gd name="T19" fmla="*/ 219 h 1386"/>
                <a:gd name="T20" fmla="*/ 24 w 61"/>
                <a:gd name="T21" fmla="*/ 73 h 1386"/>
                <a:gd name="T22" fmla="*/ 37 w 61"/>
                <a:gd name="T23" fmla="*/ 73 h 1386"/>
                <a:gd name="T24" fmla="*/ 37 w 61"/>
                <a:gd name="T25" fmla="*/ 1386 h 1386"/>
                <a:gd name="T26" fmla="*/ 24 w 61"/>
                <a:gd name="T27" fmla="*/ 1386 h 1386"/>
                <a:gd name="T28" fmla="*/ 24 w 61"/>
                <a:gd name="T29" fmla="*/ 73 h 1386"/>
                <a:gd name="T30" fmla="*/ 37 w 61"/>
                <a:gd name="T31" fmla="*/ 0 h 1386"/>
                <a:gd name="T32" fmla="*/ 49 w 61"/>
                <a:gd name="T33" fmla="*/ 0 h 1386"/>
                <a:gd name="T34" fmla="*/ 49 w 61"/>
                <a:gd name="T35" fmla="*/ 1386 h 1386"/>
                <a:gd name="T36" fmla="*/ 37 w 61"/>
                <a:gd name="T37" fmla="*/ 1386 h 1386"/>
                <a:gd name="T38" fmla="*/ 37 w 61"/>
                <a:gd name="T39" fmla="*/ 0 h 1386"/>
                <a:gd name="T40" fmla="*/ 49 w 61"/>
                <a:gd name="T41" fmla="*/ 25 h 1386"/>
                <a:gd name="T42" fmla="*/ 61 w 61"/>
                <a:gd name="T43" fmla="*/ 25 h 1386"/>
                <a:gd name="T44" fmla="*/ 61 w 61"/>
                <a:gd name="T45" fmla="*/ 1386 h 1386"/>
                <a:gd name="T46" fmla="*/ 49 w 61"/>
                <a:gd name="T47" fmla="*/ 1386 h 1386"/>
                <a:gd name="T48" fmla="*/ 49 w 61"/>
                <a:gd name="T49" fmla="*/ 25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386">
                  <a:moveTo>
                    <a:pt x="0" y="37"/>
                  </a:moveTo>
                  <a:lnTo>
                    <a:pt x="12" y="37"/>
                  </a:lnTo>
                  <a:lnTo>
                    <a:pt x="12" y="1386"/>
                  </a:lnTo>
                  <a:lnTo>
                    <a:pt x="0" y="1386"/>
                  </a:lnTo>
                  <a:lnTo>
                    <a:pt x="0" y="37"/>
                  </a:lnTo>
                  <a:close/>
                  <a:moveTo>
                    <a:pt x="12" y="219"/>
                  </a:moveTo>
                  <a:lnTo>
                    <a:pt x="24" y="219"/>
                  </a:lnTo>
                  <a:lnTo>
                    <a:pt x="24" y="1386"/>
                  </a:lnTo>
                  <a:lnTo>
                    <a:pt x="12" y="1386"/>
                  </a:lnTo>
                  <a:lnTo>
                    <a:pt x="12" y="219"/>
                  </a:lnTo>
                  <a:close/>
                  <a:moveTo>
                    <a:pt x="24" y="73"/>
                  </a:moveTo>
                  <a:lnTo>
                    <a:pt x="37" y="73"/>
                  </a:lnTo>
                  <a:lnTo>
                    <a:pt x="37" y="1386"/>
                  </a:lnTo>
                  <a:lnTo>
                    <a:pt x="24" y="1386"/>
                  </a:lnTo>
                  <a:lnTo>
                    <a:pt x="24" y="73"/>
                  </a:lnTo>
                  <a:close/>
                  <a:moveTo>
                    <a:pt x="37" y="0"/>
                  </a:moveTo>
                  <a:lnTo>
                    <a:pt x="49" y="0"/>
                  </a:lnTo>
                  <a:lnTo>
                    <a:pt x="49" y="1386"/>
                  </a:lnTo>
                  <a:lnTo>
                    <a:pt x="37" y="1386"/>
                  </a:lnTo>
                  <a:lnTo>
                    <a:pt x="37" y="0"/>
                  </a:lnTo>
                  <a:close/>
                  <a:moveTo>
                    <a:pt x="49" y="25"/>
                  </a:moveTo>
                  <a:lnTo>
                    <a:pt x="61" y="25"/>
                  </a:lnTo>
                  <a:lnTo>
                    <a:pt x="61" y="1386"/>
                  </a:lnTo>
                  <a:lnTo>
                    <a:pt x="49" y="1386"/>
                  </a:lnTo>
                  <a:lnTo>
                    <a:pt x="49" y="25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" name="Freeform 206"/>
            <p:cNvSpPr>
              <a:spLocks noEditPoints="1"/>
            </p:cNvSpPr>
            <p:nvPr/>
          </p:nvSpPr>
          <p:spPr bwMode="auto">
            <a:xfrm>
              <a:off x="7959434" y="3892662"/>
              <a:ext cx="227954" cy="2263828"/>
            </a:xfrm>
            <a:custGeom>
              <a:avLst/>
              <a:gdLst>
                <a:gd name="T0" fmla="*/ 0 w 134"/>
                <a:gd name="T1" fmla="*/ 0 h 1605"/>
                <a:gd name="T2" fmla="*/ 12 w 134"/>
                <a:gd name="T3" fmla="*/ 0 h 1605"/>
                <a:gd name="T4" fmla="*/ 12 w 134"/>
                <a:gd name="T5" fmla="*/ 1605 h 1605"/>
                <a:gd name="T6" fmla="*/ 0 w 134"/>
                <a:gd name="T7" fmla="*/ 1605 h 1605"/>
                <a:gd name="T8" fmla="*/ 0 w 134"/>
                <a:gd name="T9" fmla="*/ 0 h 1605"/>
                <a:gd name="T10" fmla="*/ 12 w 134"/>
                <a:gd name="T11" fmla="*/ 438 h 1605"/>
                <a:gd name="T12" fmla="*/ 24 w 134"/>
                <a:gd name="T13" fmla="*/ 438 h 1605"/>
                <a:gd name="T14" fmla="*/ 24 w 134"/>
                <a:gd name="T15" fmla="*/ 1605 h 1605"/>
                <a:gd name="T16" fmla="*/ 12 w 134"/>
                <a:gd name="T17" fmla="*/ 1605 h 1605"/>
                <a:gd name="T18" fmla="*/ 12 w 134"/>
                <a:gd name="T19" fmla="*/ 438 h 1605"/>
                <a:gd name="T20" fmla="*/ 24 w 134"/>
                <a:gd name="T21" fmla="*/ 389 h 1605"/>
                <a:gd name="T22" fmla="*/ 36 w 134"/>
                <a:gd name="T23" fmla="*/ 389 h 1605"/>
                <a:gd name="T24" fmla="*/ 36 w 134"/>
                <a:gd name="T25" fmla="*/ 1605 h 1605"/>
                <a:gd name="T26" fmla="*/ 24 w 134"/>
                <a:gd name="T27" fmla="*/ 1605 h 1605"/>
                <a:gd name="T28" fmla="*/ 24 w 134"/>
                <a:gd name="T29" fmla="*/ 389 h 1605"/>
                <a:gd name="T30" fmla="*/ 36 w 134"/>
                <a:gd name="T31" fmla="*/ 268 h 1605"/>
                <a:gd name="T32" fmla="*/ 49 w 134"/>
                <a:gd name="T33" fmla="*/ 268 h 1605"/>
                <a:gd name="T34" fmla="*/ 49 w 134"/>
                <a:gd name="T35" fmla="*/ 1605 h 1605"/>
                <a:gd name="T36" fmla="*/ 36 w 134"/>
                <a:gd name="T37" fmla="*/ 1605 h 1605"/>
                <a:gd name="T38" fmla="*/ 36 w 134"/>
                <a:gd name="T39" fmla="*/ 268 h 1605"/>
                <a:gd name="T40" fmla="*/ 49 w 134"/>
                <a:gd name="T41" fmla="*/ 219 h 1605"/>
                <a:gd name="T42" fmla="*/ 61 w 134"/>
                <a:gd name="T43" fmla="*/ 219 h 1605"/>
                <a:gd name="T44" fmla="*/ 61 w 134"/>
                <a:gd name="T45" fmla="*/ 1605 h 1605"/>
                <a:gd name="T46" fmla="*/ 49 w 134"/>
                <a:gd name="T47" fmla="*/ 1605 h 1605"/>
                <a:gd name="T48" fmla="*/ 49 w 134"/>
                <a:gd name="T49" fmla="*/ 219 h 1605"/>
                <a:gd name="T50" fmla="*/ 61 w 134"/>
                <a:gd name="T51" fmla="*/ 304 h 1605"/>
                <a:gd name="T52" fmla="*/ 73 w 134"/>
                <a:gd name="T53" fmla="*/ 304 h 1605"/>
                <a:gd name="T54" fmla="*/ 73 w 134"/>
                <a:gd name="T55" fmla="*/ 1605 h 1605"/>
                <a:gd name="T56" fmla="*/ 61 w 134"/>
                <a:gd name="T57" fmla="*/ 1605 h 1605"/>
                <a:gd name="T58" fmla="*/ 61 w 134"/>
                <a:gd name="T59" fmla="*/ 304 h 1605"/>
                <a:gd name="T60" fmla="*/ 73 w 134"/>
                <a:gd name="T61" fmla="*/ 256 h 1605"/>
                <a:gd name="T62" fmla="*/ 85 w 134"/>
                <a:gd name="T63" fmla="*/ 256 h 1605"/>
                <a:gd name="T64" fmla="*/ 85 w 134"/>
                <a:gd name="T65" fmla="*/ 1605 h 1605"/>
                <a:gd name="T66" fmla="*/ 73 w 134"/>
                <a:gd name="T67" fmla="*/ 1605 h 1605"/>
                <a:gd name="T68" fmla="*/ 73 w 134"/>
                <a:gd name="T69" fmla="*/ 256 h 1605"/>
                <a:gd name="T70" fmla="*/ 85 w 134"/>
                <a:gd name="T71" fmla="*/ 268 h 1605"/>
                <a:gd name="T72" fmla="*/ 97 w 134"/>
                <a:gd name="T73" fmla="*/ 268 h 1605"/>
                <a:gd name="T74" fmla="*/ 97 w 134"/>
                <a:gd name="T75" fmla="*/ 1605 h 1605"/>
                <a:gd name="T76" fmla="*/ 85 w 134"/>
                <a:gd name="T77" fmla="*/ 1605 h 1605"/>
                <a:gd name="T78" fmla="*/ 85 w 134"/>
                <a:gd name="T79" fmla="*/ 268 h 1605"/>
                <a:gd name="T80" fmla="*/ 97 w 134"/>
                <a:gd name="T81" fmla="*/ 341 h 1605"/>
                <a:gd name="T82" fmla="*/ 109 w 134"/>
                <a:gd name="T83" fmla="*/ 341 h 1605"/>
                <a:gd name="T84" fmla="*/ 109 w 134"/>
                <a:gd name="T85" fmla="*/ 1605 h 1605"/>
                <a:gd name="T86" fmla="*/ 97 w 134"/>
                <a:gd name="T87" fmla="*/ 1605 h 1605"/>
                <a:gd name="T88" fmla="*/ 97 w 134"/>
                <a:gd name="T89" fmla="*/ 341 h 1605"/>
                <a:gd name="T90" fmla="*/ 109 w 134"/>
                <a:gd name="T91" fmla="*/ 110 h 1605"/>
                <a:gd name="T92" fmla="*/ 121 w 134"/>
                <a:gd name="T93" fmla="*/ 110 h 1605"/>
                <a:gd name="T94" fmla="*/ 121 w 134"/>
                <a:gd name="T95" fmla="*/ 1605 h 1605"/>
                <a:gd name="T96" fmla="*/ 109 w 134"/>
                <a:gd name="T97" fmla="*/ 1605 h 1605"/>
                <a:gd name="T98" fmla="*/ 109 w 134"/>
                <a:gd name="T99" fmla="*/ 110 h 1605"/>
                <a:gd name="T100" fmla="*/ 121 w 134"/>
                <a:gd name="T101" fmla="*/ 219 h 1605"/>
                <a:gd name="T102" fmla="*/ 134 w 134"/>
                <a:gd name="T103" fmla="*/ 219 h 1605"/>
                <a:gd name="T104" fmla="*/ 134 w 134"/>
                <a:gd name="T105" fmla="*/ 1605 h 1605"/>
                <a:gd name="T106" fmla="*/ 121 w 134"/>
                <a:gd name="T107" fmla="*/ 1605 h 1605"/>
                <a:gd name="T108" fmla="*/ 121 w 134"/>
                <a:gd name="T109" fmla="*/ 219 h 1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4" h="1605">
                  <a:moveTo>
                    <a:pt x="0" y="0"/>
                  </a:moveTo>
                  <a:lnTo>
                    <a:pt x="12" y="0"/>
                  </a:lnTo>
                  <a:lnTo>
                    <a:pt x="12" y="1605"/>
                  </a:lnTo>
                  <a:lnTo>
                    <a:pt x="0" y="1605"/>
                  </a:lnTo>
                  <a:lnTo>
                    <a:pt x="0" y="0"/>
                  </a:lnTo>
                  <a:close/>
                  <a:moveTo>
                    <a:pt x="12" y="438"/>
                  </a:moveTo>
                  <a:lnTo>
                    <a:pt x="24" y="438"/>
                  </a:lnTo>
                  <a:lnTo>
                    <a:pt x="24" y="1605"/>
                  </a:lnTo>
                  <a:lnTo>
                    <a:pt x="12" y="1605"/>
                  </a:lnTo>
                  <a:lnTo>
                    <a:pt x="12" y="438"/>
                  </a:lnTo>
                  <a:close/>
                  <a:moveTo>
                    <a:pt x="24" y="389"/>
                  </a:moveTo>
                  <a:lnTo>
                    <a:pt x="36" y="389"/>
                  </a:lnTo>
                  <a:lnTo>
                    <a:pt x="36" y="1605"/>
                  </a:lnTo>
                  <a:lnTo>
                    <a:pt x="24" y="1605"/>
                  </a:lnTo>
                  <a:lnTo>
                    <a:pt x="24" y="389"/>
                  </a:lnTo>
                  <a:close/>
                  <a:moveTo>
                    <a:pt x="36" y="268"/>
                  </a:moveTo>
                  <a:lnTo>
                    <a:pt x="49" y="268"/>
                  </a:lnTo>
                  <a:lnTo>
                    <a:pt x="49" y="1605"/>
                  </a:lnTo>
                  <a:lnTo>
                    <a:pt x="36" y="1605"/>
                  </a:lnTo>
                  <a:lnTo>
                    <a:pt x="36" y="268"/>
                  </a:lnTo>
                  <a:close/>
                  <a:moveTo>
                    <a:pt x="49" y="219"/>
                  </a:moveTo>
                  <a:lnTo>
                    <a:pt x="61" y="219"/>
                  </a:lnTo>
                  <a:lnTo>
                    <a:pt x="61" y="1605"/>
                  </a:lnTo>
                  <a:lnTo>
                    <a:pt x="49" y="1605"/>
                  </a:lnTo>
                  <a:lnTo>
                    <a:pt x="49" y="219"/>
                  </a:lnTo>
                  <a:close/>
                  <a:moveTo>
                    <a:pt x="61" y="304"/>
                  </a:moveTo>
                  <a:lnTo>
                    <a:pt x="73" y="304"/>
                  </a:lnTo>
                  <a:lnTo>
                    <a:pt x="73" y="1605"/>
                  </a:lnTo>
                  <a:lnTo>
                    <a:pt x="61" y="1605"/>
                  </a:lnTo>
                  <a:lnTo>
                    <a:pt x="61" y="304"/>
                  </a:lnTo>
                  <a:close/>
                  <a:moveTo>
                    <a:pt x="73" y="256"/>
                  </a:moveTo>
                  <a:lnTo>
                    <a:pt x="85" y="256"/>
                  </a:lnTo>
                  <a:lnTo>
                    <a:pt x="85" y="1605"/>
                  </a:lnTo>
                  <a:lnTo>
                    <a:pt x="73" y="1605"/>
                  </a:lnTo>
                  <a:lnTo>
                    <a:pt x="73" y="256"/>
                  </a:lnTo>
                  <a:close/>
                  <a:moveTo>
                    <a:pt x="85" y="268"/>
                  </a:moveTo>
                  <a:lnTo>
                    <a:pt x="97" y="268"/>
                  </a:lnTo>
                  <a:lnTo>
                    <a:pt x="97" y="1605"/>
                  </a:lnTo>
                  <a:lnTo>
                    <a:pt x="85" y="1605"/>
                  </a:lnTo>
                  <a:lnTo>
                    <a:pt x="85" y="268"/>
                  </a:lnTo>
                  <a:close/>
                  <a:moveTo>
                    <a:pt x="97" y="341"/>
                  </a:moveTo>
                  <a:lnTo>
                    <a:pt x="109" y="341"/>
                  </a:lnTo>
                  <a:lnTo>
                    <a:pt x="109" y="1605"/>
                  </a:lnTo>
                  <a:lnTo>
                    <a:pt x="97" y="1605"/>
                  </a:lnTo>
                  <a:lnTo>
                    <a:pt x="97" y="341"/>
                  </a:lnTo>
                  <a:close/>
                  <a:moveTo>
                    <a:pt x="109" y="110"/>
                  </a:moveTo>
                  <a:lnTo>
                    <a:pt x="121" y="110"/>
                  </a:lnTo>
                  <a:lnTo>
                    <a:pt x="121" y="1605"/>
                  </a:lnTo>
                  <a:lnTo>
                    <a:pt x="109" y="1605"/>
                  </a:lnTo>
                  <a:lnTo>
                    <a:pt x="109" y="110"/>
                  </a:lnTo>
                  <a:close/>
                  <a:moveTo>
                    <a:pt x="121" y="219"/>
                  </a:moveTo>
                  <a:lnTo>
                    <a:pt x="134" y="219"/>
                  </a:lnTo>
                  <a:lnTo>
                    <a:pt x="134" y="1605"/>
                  </a:lnTo>
                  <a:lnTo>
                    <a:pt x="121" y="1605"/>
                  </a:lnTo>
                  <a:lnTo>
                    <a:pt x="121" y="219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" name="Rectangle 207"/>
            <p:cNvSpPr>
              <a:spLocks noChangeArrowheads="1"/>
            </p:cNvSpPr>
            <p:nvPr/>
          </p:nvSpPr>
          <p:spPr bwMode="auto">
            <a:xfrm>
              <a:off x="989823" y="2109810"/>
              <a:ext cx="20414" cy="4046680"/>
            </a:xfrm>
            <a:prstGeom prst="rect">
              <a:avLst/>
            </a:prstGeom>
            <a:solidFill>
              <a:srgbClr val="868686"/>
            </a:solidFill>
            <a:ln w="19050">
              <a:solidFill>
                <a:srgbClr val="86868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" name="Freeform 208"/>
            <p:cNvSpPr>
              <a:spLocks noEditPoints="1"/>
            </p:cNvSpPr>
            <p:nvPr/>
          </p:nvSpPr>
          <p:spPr bwMode="auto">
            <a:xfrm>
              <a:off x="989823" y="2109810"/>
              <a:ext cx="81656" cy="4065016"/>
            </a:xfrm>
            <a:custGeom>
              <a:avLst/>
              <a:gdLst>
                <a:gd name="T0" fmla="*/ 0 w 48"/>
                <a:gd name="T1" fmla="*/ 2869 h 2882"/>
                <a:gd name="T2" fmla="*/ 48 w 48"/>
                <a:gd name="T3" fmla="*/ 2869 h 2882"/>
                <a:gd name="T4" fmla="*/ 48 w 48"/>
                <a:gd name="T5" fmla="*/ 2882 h 2882"/>
                <a:gd name="T6" fmla="*/ 0 w 48"/>
                <a:gd name="T7" fmla="*/ 2882 h 2882"/>
                <a:gd name="T8" fmla="*/ 0 w 48"/>
                <a:gd name="T9" fmla="*/ 2869 h 2882"/>
                <a:gd name="T10" fmla="*/ 0 w 48"/>
                <a:gd name="T11" fmla="*/ 2383 h 2882"/>
                <a:gd name="T12" fmla="*/ 48 w 48"/>
                <a:gd name="T13" fmla="*/ 2383 h 2882"/>
                <a:gd name="T14" fmla="*/ 48 w 48"/>
                <a:gd name="T15" fmla="*/ 2395 h 2882"/>
                <a:gd name="T16" fmla="*/ 0 w 48"/>
                <a:gd name="T17" fmla="*/ 2395 h 2882"/>
                <a:gd name="T18" fmla="*/ 0 w 48"/>
                <a:gd name="T19" fmla="*/ 2383 h 2882"/>
                <a:gd name="T20" fmla="*/ 0 w 48"/>
                <a:gd name="T21" fmla="*/ 1909 h 2882"/>
                <a:gd name="T22" fmla="*/ 48 w 48"/>
                <a:gd name="T23" fmla="*/ 1909 h 2882"/>
                <a:gd name="T24" fmla="*/ 48 w 48"/>
                <a:gd name="T25" fmla="*/ 1921 h 2882"/>
                <a:gd name="T26" fmla="*/ 0 w 48"/>
                <a:gd name="T27" fmla="*/ 1921 h 2882"/>
                <a:gd name="T28" fmla="*/ 0 w 48"/>
                <a:gd name="T29" fmla="*/ 1909 h 2882"/>
                <a:gd name="T30" fmla="*/ 0 w 48"/>
                <a:gd name="T31" fmla="*/ 1435 h 2882"/>
                <a:gd name="T32" fmla="*/ 48 w 48"/>
                <a:gd name="T33" fmla="*/ 1435 h 2882"/>
                <a:gd name="T34" fmla="*/ 48 w 48"/>
                <a:gd name="T35" fmla="*/ 1447 h 2882"/>
                <a:gd name="T36" fmla="*/ 0 w 48"/>
                <a:gd name="T37" fmla="*/ 1447 h 2882"/>
                <a:gd name="T38" fmla="*/ 0 w 48"/>
                <a:gd name="T39" fmla="*/ 1435 h 2882"/>
                <a:gd name="T40" fmla="*/ 0 w 48"/>
                <a:gd name="T41" fmla="*/ 960 h 2882"/>
                <a:gd name="T42" fmla="*/ 48 w 48"/>
                <a:gd name="T43" fmla="*/ 960 h 2882"/>
                <a:gd name="T44" fmla="*/ 48 w 48"/>
                <a:gd name="T45" fmla="*/ 972 h 2882"/>
                <a:gd name="T46" fmla="*/ 0 w 48"/>
                <a:gd name="T47" fmla="*/ 972 h 2882"/>
                <a:gd name="T48" fmla="*/ 0 w 48"/>
                <a:gd name="T49" fmla="*/ 960 h 2882"/>
                <a:gd name="T50" fmla="*/ 0 w 48"/>
                <a:gd name="T51" fmla="*/ 474 h 2882"/>
                <a:gd name="T52" fmla="*/ 48 w 48"/>
                <a:gd name="T53" fmla="*/ 474 h 2882"/>
                <a:gd name="T54" fmla="*/ 48 w 48"/>
                <a:gd name="T55" fmla="*/ 486 h 2882"/>
                <a:gd name="T56" fmla="*/ 0 w 48"/>
                <a:gd name="T57" fmla="*/ 486 h 2882"/>
                <a:gd name="T58" fmla="*/ 0 w 48"/>
                <a:gd name="T59" fmla="*/ 474 h 2882"/>
                <a:gd name="T60" fmla="*/ 0 w 48"/>
                <a:gd name="T61" fmla="*/ 0 h 2882"/>
                <a:gd name="T62" fmla="*/ 48 w 48"/>
                <a:gd name="T63" fmla="*/ 0 h 2882"/>
                <a:gd name="T64" fmla="*/ 48 w 48"/>
                <a:gd name="T65" fmla="*/ 12 h 2882"/>
                <a:gd name="T66" fmla="*/ 0 w 48"/>
                <a:gd name="T67" fmla="*/ 12 h 2882"/>
                <a:gd name="T68" fmla="*/ 0 w 48"/>
                <a:gd name="T69" fmla="*/ 0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8" h="2882">
                  <a:moveTo>
                    <a:pt x="0" y="2869"/>
                  </a:moveTo>
                  <a:lnTo>
                    <a:pt x="48" y="2869"/>
                  </a:lnTo>
                  <a:lnTo>
                    <a:pt x="48" y="2882"/>
                  </a:lnTo>
                  <a:lnTo>
                    <a:pt x="0" y="2882"/>
                  </a:lnTo>
                  <a:lnTo>
                    <a:pt x="0" y="2869"/>
                  </a:lnTo>
                  <a:close/>
                  <a:moveTo>
                    <a:pt x="0" y="2383"/>
                  </a:moveTo>
                  <a:lnTo>
                    <a:pt x="48" y="2383"/>
                  </a:lnTo>
                  <a:lnTo>
                    <a:pt x="48" y="2395"/>
                  </a:lnTo>
                  <a:lnTo>
                    <a:pt x="0" y="2395"/>
                  </a:lnTo>
                  <a:lnTo>
                    <a:pt x="0" y="2383"/>
                  </a:lnTo>
                  <a:close/>
                  <a:moveTo>
                    <a:pt x="0" y="1909"/>
                  </a:moveTo>
                  <a:lnTo>
                    <a:pt x="48" y="1909"/>
                  </a:lnTo>
                  <a:lnTo>
                    <a:pt x="48" y="1921"/>
                  </a:lnTo>
                  <a:lnTo>
                    <a:pt x="0" y="1921"/>
                  </a:lnTo>
                  <a:lnTo>
                    <a:pt x="0" y="1909"/>
                  </a:lnTo>
                  <a:close/>
                  <a:moveTo>
                    <a:pt x="0" y="1435"/>
                  </a:moveTo>
                  <a:lnTo>
                    <a:pt x="48" y="1435"/>
                  </a:lnTo>
                  <a:lnTo>
                    <a:pt x="48" y="1447"/>
                  </a:lnTo>
                  <a:lnTo>
                    <a:pt x="0" y="1447"/>
                  </a:lnTo>
                  <a:lnTo>
                    <a:pt x="0" y="1435"/>
                  </a:lnTo>
                  <a:close/>
                  <a:moveTo>
                    <a:pt x="0" y="960"/>
                  </a:moveTo>
                  <a:lnTo>
                    <a:pt x="48" y="960"/>
                  </a:lnTo>
                  <a:lnTo>
                    <a:pt x="48" y="972"/>
                  </a:lnTo>
                  <a:lnTo>
                    <a:pt x="0" y="972"/>
                  </a:lnTo>
                  <a:lnTo>
                    <a:pt x="0" y="960"/>
                  </a:lnTo>
                  <a:close/>
                  <a:moveTo>
                    <a:pt x="0" y="474"/>
                  </a:moveTo>
                  <a:lnTo>
                    <a:pt x="48" y="474"/>
                  </a:lnTo>
                  <a:lnTo>
                    <a:pt x="48" y="486"/>
                  </a:lnTo>
                  <a:lnTo>
                    <a:pt x="0" y="486"/>
                  </a:lnTo>
                  <a:lnTo>
                    <a:pt x="0" y="474"/>
                  </a:lnTo>
                  <a:close/>
                  <a:moveTo>
                    <a:pt x="0" y="0"/>
                  </a:moveTo>
                  <a:lnTo>
                    <a:pt x="48" y="0"/>
                  </a:lnTo>
                  <a:lnTo>
                    <a:pt x="48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686"/>
            </a:solidFill>
            <a:ln w="19050">
              <a:solidFill>
                <a:srgbClr val="86868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" name="Rectangle 214"/>
            <p:cNvSpPr>
              <a:spLocks noChangeArrowheads="1"/>
            </p:cNvSpPr>
            <p:nvPr/>
          </p:nvSpPr>
          <p:spPr bwMode="auto">
            <a:xfrm>
              <a:off x="635142" y="5301208"/>
              <a:ext cx="433793" cy="308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</a:rPr>
                <a:t>20</a:t>
              </a:r>
              <a:endParaRPr kumimoji="1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213" name="Rectangle 215"/>
            <p:cNvSpPr>
              <a:spLocks noChangeArrowheads="1"/>
            </p:cNvSpPr>
            <p:nvPr/>
          </p:nvSpPr>
          <p:spPr bwMode="auto">
            <a:xfrm>
              <a:off x="635142" y="4632272"/>
              <a:ext cx="433793" cy="308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</a:rPr>
                <a:t>40</a:t>
              </a:r>
              <a:endParaRPr kumimoji="1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214" name="Rectangle 216"/>
            <p:cNvSpPr>
              <a:spLocks noChangeArrowheads="1"/>
            </p:cNvSpPr>
            <p:nvPr/>
          </p:nvSpPr>
          <p:spPr bwMode="auto">
            <a:xfrm>
              <a:off x="635142" y="3984200"/>
              <a:ext cx="433793" cy="308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</a:rPr>
                <a:t>60</a:t>
              </a:r>
              <a:endParaRPr kumimoji="1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215" name="Rectangle 217"/>
            <p:cNvSpPr>
              <a:spLocks noChangeArrowheads="1"/>
            </p:cNvSpPr>
            <p:nvPr/>
          </p:nvSpPr>
          <p:spPr bwMode="auto">
            <a:xfrm>
              <a:off x="635142" y="3284984"/>
              <a:ext cx="433793" cy="308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</a:rPr>
                <a:t>80</a:t>
              </a:r>
              <a:endParaRPr kumimoji="1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216" name="Rectangle 218"/>
            <p:cNvSpPr>
              <a:spLocks noChangeArrowheads="1"/>
            </p:cNvSpPr>
            <p:nvPr/>
          </p:nvSpPr>
          <p:spPr bwMode="auto">
            <a:xfrm>
              <a:off x="539552" y="2616048"/>
              <a:ext cx="578391" cy="308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</a:rPr>
                <a:t>100</a:t>
              </a:r>
              <a:endParaRPr kumimoji="1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217" name="Rectangle 219"/>
            <p:cNvSpPr>
              <a:spLocks noChangeArrowheads="1"/>
            </p:cNvSpPr>
            <p:nvPr/>
          </p:nvSpPr>
          <p:spPr bwMode="auto">
            <a:xfrm>
              <a:off x="539552" y="1916832"/>
              <a:ext cx="578391" cy="308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</a:rPr>
                <a:t>120</a:t>
              </a:r>
              <a:endParaRPr kumimoji="1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218" name="角丸四角形吹き出し 221"/>
            <p:cNvSpPr/>
            <p:nvPr/>
          </p:nvSpPr>
          <p:spPr>
            <a:xfrm>
              <a:off x="2236531" y="2042861"/>
              <a:ext cx="693654" cy="363496"/>
            </a:xfrm>
            <a:prstGeom prst="wedgeRoundRectCallout">
              <a:avLst>
                <a:gd name="adj1" fmla="val -118442"/>
                <a:gd name="adj2" fmla="val -9318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en-US" altLang="ja-JP" sz="1000" dirty="0" smtClean="0">
                  <a:solidFill>
                    <a:schemeClr val="tx1"/>
                  </a:solidFill>
                </a:rPr>
                <a:t>SB</a:t>
              </a:r>
              <a:r>
                <a:rPr lang="en-US" altLang="ja-JP" sz="1000" dirty="0" smtClean="0">
                  <a:solidFill>
                    <a:schemeClr val="tx1"/>
                  </a:solidFill>
                </a:rPr>
                <a:t>,</a:t>
              </a:r>
              <a:r>
                <a:rPr kumimoji="1" lang="en-US" altLang="ja-JP" sz="1000" dirty="0" smtClean="0">
                  <a:solidFill>
                    <a:schemeClr val="tx1"/>
                  </a:solidFill>
                </a:rPr>
                <a:t> RS CA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19" name="角丸四角形吹き出し 222"/>
            <p:cNvSpPr/>
            <p:nvPr/>
          </p:nvSpPr>
          <p:spPr>
            <a:xfrm>
              <a:off x="2313317" y="2590452"/>
              <a:ext cx="676469" cy="363497"/>
            </a:xfrm>
            <a:prstGeom prst="wedgeRoundRectCallout">
              <a:avLst>
                <a:gd name="adj1" fmla="val -177349"/>
                <a:gd name="adj2" fmla="val -35980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en-US" altLang="ja-JP" sz="1000" dirty="0" smtClean="0">
                  <a:solidFill>
                    <a:schemeClr val="tx1"/>
                  </a:solidFill>
                </a:rPr>
                <a:t>LA</a:t>
              </a:r>
              <a:r>
                <a:rPr kumimoji="1" lang="ja-JP" altLang="en-US" sz="1000" dirty="0" smtClean="0">
                  <a:solidFill>
                    <a:schemeClr val="tx1"/>
                  </a:solidFill>
                </a:rPr>
                <a:t>　</a:t>
              </a:r>
              <a:r>
                <a:rPr kumimoji="1" lang="en-US" altLang="ja-JP" sz="1000" dirty="0" smtClean="0">
                  <a:solidFill>
                    <a:schemeClr val="tx1"/>
                  </a:solidFill>
                </a:rPr>
                <a:t>CA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220" name="直線コネクタ 223"/>
            <p:cNvCxnSpPr/>
            <p:nvPr/>
          </p:nvCxnSpPr>
          <p:spPr>
            <a:xfrm flipH="1" flipV="1">
              <a:off x="688829" y="3845302"/>
              <a:ext cx="7739767" cy="15110"/>
            </a:xfrm>
            <a:prstGeom prst="line">
              <a:avLst/>
            </a:prstGeom>
            <a:ln w="19050">
              <a:solidFill>
                <a:srgbClr val="FF000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直線コネクタ 224"/>
            <p:cNvCxnSpPr/>
            <p:nvPr/>
          </p:nvCxnSpPr>
          <p:spPr>
            <a:xfrm flipH="1" flipV="1">
              <a:off x="706582" y="3665764"/>
              <a:ext cx="7681842" cy="47436"/>
            </a:xfrm>
            <a:prstGeom prst="line">
              <a:avLst/>
            </a:prstGeom>
            <a:ln w="19050">
              <a:solidFill>
                <a:srgbClr val="C0000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2" name="テキスト ボックス 2"/>
            <p:cNvSpPr txBox="1"/>
            <p:nvPr/>
          </p:nvSpPr>
          <p:spPr>
            <a:xfrm rot="16200000">
              <a:off x="-497303" y="3907379"/>
              <a:ext cx="17620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Ozone DV  ppb</a:t>
              </a:r>
              <a:endParaRPr kumimoji="1" lang="ja-JP" altLang="en-US" dirty="0"/>
            </a:p>
          </p:txBody>
        </p:sp>
        <p:sp>
          <p:nvSpPr>
            <p:cNvPr id="223" name="テキスト ボックス 3"/>
            <p:cNvSpPr txBox="1"/>
            <p:nvPr/>
          </p:nvSpPr>
          <p:spPr>
            <a:xfrm>
              <a:off x="3491880" y="2656862"/>
              <a:ext cx="12827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i="1" dirty="0"/>
                <a:t>CMAQ</a:t>
              </a:r>
              <a:endParaRPr kumimoji="1" lang="ja-JP" altLang="en-US" sz="2800" i="1" dirty="0"/>
            </a:p>
          </p:txBody>
        </p:sp>
        <p:sp>
          <p:nvSpPr>
            <p:cNvPr id="224" name="フリーフォーム 320"/>
            <p:cNvSpPr/>
            <p:nvPr/>
          </p:nvSpPr>
          <p:spPr>
            <a:xfrm>
              <a:off x="994428" y="6217568"/>
              <a:ext cx="225371" cy="61912"/>
            </a:xfrm>
            <a:custGeom>
              <a:avLst/>
              <a:gdLst>
                <a:gd name="connsiteX0" fmla="*/ 0 w 352425"/>
                <a:gd name="connsiteY0" fmla="*/ 0 h 47625"/>
                <a:gd name="connsiteX1" fmla="*/ 0 w 352425"/>
                <a:gd name="connsiteY1" fmla="*/ 47625 h 47625"/>
                <a:gd name="connsiteX2" fmla="*/ 352425 w 352425"/>
                <a:gd name="connsiteY2" fmla="*/ 47625 h 47625"/>
                <a:gd name="connsiteX3" fmla="*/ 352425 w 352425"/>
                <a:gd name="connsiteY3" fmla="*/ 952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25" h="47625">
                  <a:moveTo>
                    <a:pt x="0" y="0"/>
                  </a:moveTo>
                  <a:lnTo>
                    <a:pt x="0" y="47625"/>
                  </a:lnTo>
                  <a:lnTo>
                    <a:pt x="352425" y="47625"/>
                  </a:lnTo>
                  <a:lnTo>
                    <a:pt x="352425" y="952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5" name="フリーフォーム 321"/>
            <p:cNvSpPr/>
            <p:nvPr/>
          </p:nvSpPr>
          <p:spPr>
            <a:xfrm>
              <a:off x="1286245" y="6231855"/>
              <a:ext cx="766550" cy="45719"/>
            </a:xfrm>
            <a:custGeom>
              <a:avLst/>
              <a:gdLst>
                <a:gd name="connsiteX0" fmla="*/ 0 w 352425"/>
                <a:gd name="connsiteY0" fmla="*/ 0 h 47625"/>
                <a:gd name="connsiteX1" fmla="*/ 0 w 352425"/>
                <a:gd name="connsiteY1" fmla="*/ 47625 h 47625"/>
                <a:gd name="connsiteX2" fmla="*/ 352425 w 352425"/>
                <a:gd name="connsiteY2" fmla="*/ 47625 h 47625"/>
                <a:gd name="connsiteX3" fmla="*/ 352425 w 352425"/>
                <a:gd name="connsiteY3" fmla="*/ 952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25" h="47625">
                  <a:moveTo>
                    <a:pt x="0" y="0"/>
                  </a:moveTo>
                  <a:lnTo>
                    <a:pt x="0" y="47625"/>
                  </a:lnTo>
                  <a:lnTo>
                    <a:pt x="352425" y="47625"/>
                  </a:lnTo>
                  <a:lnTo>
                    <a:pt x="352425" y="952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6" name="テキスト ボックス 322"/>
            <p:cNvSpPr txBox="1"/>
            <p:nvPr/>
          </p:nvSpPr>
          <p:spPr>
            <a:xfrm>
              <a:off x="1312785" y="6265193"/>
              <a:ext cx="4347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CA</a:t>
              </a:r>
              <a:endParaRPr kumimoji="1" lang="ja-JP" altLang="en-US" sz="1400" dirty="0"/>
            </a:p>
          </p:txBody>
        </p:sp>
        <p:sp>
          <p:nvSpPr>
            <p:cNvPr id="227" name="テキスト ボックス 323"/>
            <p:cNvSpPr txBox="1"/>
            <p:nvPr/>
          </p:nvSpPr>
          <p:spPr>
            <a:xfrm>
              <a:off x="794106" y="6269955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AL</a:t>
              </a:r>
              <a:endParaRPr kumimoji="1" lang="ja-JP" altLang="en-US" sz="1400" dirty="0"/>
            </a:p>
          </p:txBody>
        </p:sp>
        <p:sp>
          <p:nvSpPr>
            <p:cNvPr id="228" name="フリーフォーム 324"/>
            <p:cNvSpPr/>
            <p:nvPr/>
          </p:nvSpPr>
          <p:spPr>
            <a:xfrm>
              <a:off x="4027188" y="6226170"/>
              <a:ext cx="294447" cy="53161"/>
            </a:xfrm>
            <a:custGeom>
              <a:avLst/>
              <a:gdLst>
                <a:gd name="connsiteX0" fmla="*/ 0 w 352425"/>
                <a:gd name="connsiteY0" fmla="*/ 0 h 47625"/>
                <a:gd name="connsiteX1" fmla="*/ 0 w 352425"/>
                <a:gd name="connsiteY1" fmla="*/ 47625 h 47625"/>
                <a:gd name="connsiteX2" fmla="*/ 352425 w 352425"/>
                <a:gd name="connsiteY2" fmla="*/ 47625 h 47625"/>
                <a:gd name="connsiteX3" fmla="*/ 352425 w 352425"/>
                <a:gd name="connsiteY3" fmla="*/ 952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25" h="47625">
                  <a:moveTo>
                    <a:pt x="0" y="0"/>
                  </a:moveTo>
                  <a:lnTo>
                    <a:pt x="0" y="47625"/>
                  </a:lnTo>
                  <a:lnTo>
                    <a:pt x="352425" y="47625"/>
                  </a:lnTo>
                  <a:lnTo>
                    <a:pt x="352425" y="952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9" name="テキスト ボックス 325"/>
            <p:cNvSpPr txBox="1"/>
            <p:nvPr/>
          </p:nvSpPr>
          <p:spPr>
            <a:xfrm>
              <a:off x="4008808" y="6280283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MI</a:t>
              </a:r>
              <a:endParaRPr kumimoji="1" lang="ja-JP" altLang="en-US" sz="1400" dirty="0"/>
            </a:p>
          </p:txBody>
        </p:sp>
        <p:grpSp>
          <p:nvGrpSpPr>
            <p:cNvPr id="230" name="グループ化 10"/>
            <p:cNvGrpSpPr/>
            <p:nvPr/>
          </p:nvGrpSpPr>
          <p:grpSpPr>
            <a:xfrm>
              <a:off x="979901" y="5920694"/>
              <a:ext cx="7185373" cy="304909"/>
              <a:chOff x="979901" y="5920694"/>
              <a:chExt cx="7185373" cy="304909"/>
            </a:xfrm>
          </p:grpSpPr>
          <p:sp>
            <p:nvSpPr>
              <p:cNvPr id="246" name="Rectangle 209"/>
              <p:cNvSpPr>
                <a:spLocks noChangeArrowheads="1"/>
              </p:cNvSpPr>
              <p:nvPr/>
            </p:nvSpPr>
            <p:spPr bwMode="auto">
              <a:xfrm>
                <a:off x="989823" y="6156488"/>
                <a:ext cx="7155037" cy="18337"/>
              </a:xfrm>
              <a:prstGeom prst="rect">
                <a:avLst/>
              </a:prstGeom>
              <a:solidFill>
                <a:srgbClr val="868686"/>
              </a:solidFill>
              <a:ln w="19050">
                <a:solidFill>
                  <a:srgbClr val="86868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7" name="Freeform 210"/>
              <p:cNvSpPr>
                <a:spLocks noEditPoints="1"/>
              </p:cNvSpPr>
              <p:nvPr/>
            </p:nvSpPr>
            <p:spPr bwMode="auto">
              <a:xfrm>
                <a:off x="989823" y="6156488"/>
                <a:ext cx="4135496" cy="69115"/>
              </a:xfrm>
              <a:custGeom>
                <a:avLst/>
                <a:gdLst>
                  <a:gd name="T0" fmla="*/ 48 w 2431"/>
                  <a:gd name="T1" fmla="*/ 0 h 49"/>
                  <a:gd name="T2" fmla="*/ 85 w 2431"/>
                  <a:gd name="T3" fmla="*/ 49 h 49"/>
                  <a:gd name="T4" fmla="*/ 109 w 2431"/>
                  <a:gd name="T5" fmla="*/ 49 h 49"/>
                  <a:gd name="T6" fmla="*/ 145 w 2431"/>
                  <a:gd name="T7" fmla="*/ 0 h 49"/>
                  <a:gd name="T8" fmla="*/ 194 w 2431"/>
                  <a:gd name="T9" fmla="*/ 0 h 49"/>
                  <a:gd name="T10" fmla="*/ 243 w 2431"/>
                  <a:gd name="T11" fmla="*/ 0 h 49"/>
                  <a:gd name="T12" fmla="*/ 279 w 2431"/>
                  <a:gd name="T13" fmla="*/ 49 h 49"/>
                  <a:gd name="T14" fmla="*/ 304 w 2431"/>
                  <a:gd name="T15" fmla="*/ 49 h 49"/>
                  <a:gd name="T16" fmla="*/ 340 w 2431"/>
                  <a:gd name="T17" fmla="*/ 0 h 49"/>
                  <a:gd name="T18" fmla="*/ 389 w 2431"/>
                  <a:gd name="T19" fmla="*/ 0 h 49"/>
                  <a:gd name="T20" fmla="*/ 437 w 2431"/>
                  <a:gd name="T21" fmla="*/ 0 h 49"/>
                  <a:gd name="T22" fmla="*/ 474 w 2431"/>
                  <a:gd name="T23" fmla="*/ 49 h 49"/>
                  <a:gd name="T24" fmla="*/ 498 w 2431"/>
                  <a:gd name="T25" fmla="*/ 49 h 49"/>
                  <a:gd name="T26" fmla="*/ 535 w 2431"/>
                  <a:gd name="T27" fmla="*/ 0 h 49"/>
                  <a:gd name="T28" fmla="*/ 583 w 2431"/>
                  <a:gd name="T29" fmla="*/ 0 h 49"/>
                  <a:gd name="T30" fmla="*/ 632 w 2431"/>
                  <a:gd name="T31" fmla="*/ 0 h 49"/>
                  <a:gd name="T32" fmla="*/ 668 w 2431"/>
                  <a:gd name="T33" fmla="*/ 49 h 49"/>
                  <a:gd name="T34" fmla="*/ 693 w 2431"/>
                  <a:gd name="T35" fmla="*/ 49 h 49"/>
                  <a:gd name="T36" fmla="*/ 729 w 2431"/>
                  <a:gd name="T37" fmla="*/ 0 h 49"/>
                  <a:gd name="T38" fmla="*/ 778 w 2431"/>
                  <a:gd name="T39" fmla="*/ 0 h 49"/>
                  <a:gd name="T40" fmla="*/ 826 w 2431"/>
                  <a:gd name="T41" fmla="*/ 0 h 49"/>
                  <a:gd name="T42" fmla="*/ 863 w 2431"/>
                  <a:gd name="T43" fmla="*/ 49 h 49"/>
                  <a:gd name="T44" fmla="*/ 887 w 2431"/>
                  <a:gd name="T45" fmla="*/ 49 h 49"/>
                  <a:gd name="T46" fmla="*/ 924 w 2431"/>
                  <a:gd name="T47" fmla="*/ 0 h 49"/>
                  <a:gd name="T48" fmla="*/ 972 w 2431"/>
                  <a:gd name="T49" fmla="*/ 0 h 49"/>
                  <a:gd name="T50" fmla="*/ 1021 w 2431"/>
                  <a:gd name="T51" fmla="*/ 0 h 49"/>
                  <a:gd name="T52" fmla="*/ 1057 w 2431"/>
                  <a:gd name="T53" fmla="*/ 49 h 49"/>
                  <a:gd name="T54" fmla="*/ 1082 w 2431"/>
                  <a:gd name="T55" fmla="*/ 49 h 49"/>
                  <a:gd name="T56" fmla="*/ 1118 w 2431"/>
                  <a:gd name="T57" fmla="*/ 0 h 49"/>
                  <a:gd name="T58" fmla="*/ 1167 w 2431"/>
                  <a:gd name="T59" fmla="*/ 0 h 49"/>
                  <a:gd name="T60" fmla="*/ 1215 w 2431"/>
                  <a:gd name="T61" fmla="*/ 0 h 49"/>
                  <a:gd name="T62" fmla="*/ 1252 w 2431"/>
                  <a:gd name="T63" fmla="*/ 49 h 49"/>
                  <a:gd name="T64" fmla="*/ 1276 w 2431"/>
                  <a:gd name="T65" fmla="*/ 49 h 49"/>
                  <a:gd name="T66" fmla="*/ 1313 w 2431"/>
                  <a:gd name="T67" fmla="*/ 0 h 49"/>
                  <a:gd name="T68" fmla="*/ 1361 w 2431"/>
                  <a:gd name="T69" fmla="*/ 0 h 49"/>
                  <a:gd name="T70" fmla="*/ 1410 w 2431"/>
                  <a:gd name="T71" fmla="*/ 0 h 49"/>
                  <a:gd name="T72" fmla="*/ 1446 w 2431"/>
                  <a:gd name="T73" fmla="*/ 49 h 49"/>
                  <a:gd name="T74" fmla="*/ 1471 w 2431"/>
                  <a:gd name="T75" fmla="*/ 49 h 49"/>
                  <a:gd name="T76" fmla="*/ 1507 w 2431"/>
                  <a:gd name="T77" fmla="*/ 0 h 49"/>
                  <a:gd name="T78" fmla="*/ 1556 w 2431"/>
                  <a:gd name="T79" fmla="*/ 0 h 49"/>
                  <a:gd name="T80" fmla="*/ 1604 w 2431"/>
                  <a:gd name="T81" fmla="*/ 0 h 49"/>
                  <a:gd name="T82" fmla="*/ 1641 w 2431"/>
                  <a:gd name="T83" fmla="*/ 49 h 49"/>
                  <a:gd name="T84" fmla="*/ 1665 w 2431"/>
                  <a:gd name="T85" fmla="*/ 49 h 49"/>
                  <a:gd name="T86" fmla="*/ 1702 w 2431"/>
                  <a:gd name="T87" fmla="*/ 0 h 49"/>
                  <a:gd name="T88" fmla="*/ 1750 w 2431"/>
                  <a:gd name="T89" fmla="*/ 0 h 49"/>
                  <a:gd name="T90" fmla="*/ 1799 w 2431"/>
                  <a:gd name="T91" fmla="*/ 0 h 49"/>
                  <a:gd name="T92" fmla="*/ 1835 w 2431"/>
                  <a:gd name="T93" fmla="*/ 49 h 49"/>
                  <a:gd name="T94" fmla="*/ 1860 w 2431"/>
                  <a:gd name="T95" fmla="*/ 49 h 49"/>
                  <a:gd name="T96" fmla="*/ 1896 w 2431"/>
                  <a:gd name="T97" fmla="*/ 0 h 49"/>
                  <a:gd name="T98" fmla="*/ 1945 w 2431"/>
                  <a:gd name="T99" fmla="*/ 0 h 49"/>
                  <a:gd name="T100" fmla="*/ 1994 w 2431"/>
                  <a:gd name="T101" fmla="*/ 0 h 49"/>
                  <a:gd name="T102" fmla="*/ 2030 w 2431"/>
                  <a:gd name="T103" fmla="*/ 49 h 49"/>
                  <a:gd name="T104" fmla="*/ 2054 w 2431"/>
                  <a:gd name="T105" fmla="*/ 49 h 49"/>
                  <a:gd name="T106" fmla="*/ 2091 w 2431"/>
                  <a:gd name="T107" fmla="*/ 0 h 49"/>
                  <a:gd name="T108" fmla="*/ 2139 w 2431"/>
                  <a:gd name="T109" fmla="*/ 0 h 49"/>
                  <a:gd name="T110" fmla="*/ 2188 w 2431"/>
                  <a:gd name="T111" fmla="*/ 0 h 49"/>
                  <a:gd name="T112" fmla="*/ 2225 w 2431"/>
                  <a:gd name="T113" fmla="*/ 49 h 49"/>
                  <a:gd name="T114" fmla="*/ 2249 w 2431"/>
                  <a:gd name="T115" fmla="*/ 49 h 49"/>
                  <a:gd name="T116" fmla="*/ 2285 w 2431"/>
                  <a:gd name="T117" fmla="*/ 0 h 49"/>
                  <a:gd name="T118" fmla="*/ 2334 w 2431"/>
                  <a:gd name="T119" fmla="*/ 0 h 49"/>
                  <a:gd name="T120" fmla="*/ 2383 w 2431"/>
                  <a:gd name="T121" fmla="*/ 0 h 49"/>
                  <a:gd name="T122" fmla="*/ 2419 w 2431"/>
                  <a:gd name="T12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431" h="49">
                    <a:moveTo>
                      <a:pt x="12" y="0"/>
                    </a:moveTo>
                    <a:lnTo>
                      <a:pt x="12" y="49"/>
                    </a:lnTo>
                    <a:lnTo>
                      <a:pt x="0" y="49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  <a:moveTo>
                      <a:pt x="24" y="0"/>
                    </a:moveTo>
                    <a:lnTo>
                      <a:pt x="24" y="49"/>
                    </a:lnTo>
                    <a:lnTo>
                      <a:pt x="12" y="49"/>
                    </a:lnTo>
                    <a:lnTo>
                      <a:pt x="12" y="0"/>
                    </a:lnTo>
                    <a:lnTo>
                      <a:pt x="24" y="0"/>
                    </a:lnTo>
                    <a:close/>
                    <a:moveTo>
                      <a:pt x="36" y="0"/>
                    </a:moveTo>
                    <a:lnTo>
                      <a:pt x="36" y="49"/>
                    </a:lnTo>
                    <a:lnTo>
                      <a:pt x="24" y="49"/>
                    </a:lnTo>
                    <a:lnTo>
                      <a:pt x="24" y="0"/>
                    </a:lnTo>
                    <a:lnTo>
                      <a:pt x="36" y="0"/>
                    </a:lnTo>
                    <a:close/>
                    <a:moveTo>
                      <a:pt x="48" y="0"/>
                    </a:moveTo>
                    <a:lnTo>
                      <a:pt x="48" y="49"/>
                    </a:lnTo>
                    <a:lnTo>
                      <a:pt x="36" y="49"/>
                    </a:lnTo>
                    <a:lnTo>
                      <a:pt x="36" y="0"/>
                    </a:lnTo>
                    <a:lnTo>
                      <a:pt x="48" y="0"/>
                    </a:lnTo>
                    <a:close/>
                    <a:moveTo>
                      <a:pt x="60" y="0"/>
                    </a:moveTo>
                    <a:lnTo>
                      <a:pt x="60" y="49"/>
                    </a:lnTo>
                    <a:lnTo>
                      <a:pt x="48" y="49"/>
                    </a:lnTo>
                    <a:lnTo>
                      <a:pt x="48" y="0"/>
                    </a:lnTo>
                    <a:lnTo>
                      <a:pt x="60" y="0"/>
                    </a:lnTo>
                    <a:close/>
                    <a:moveTo>
                      <a:pt x="73" y="0"/>
                    </a:moveTo>
                    <a:lnTo>
                      <a:pt x="73" y="49"/>
                    </a:lnTo>
                    <a:lnTo>
                      <a:pt x="60" y="49"/>
                    </a:lnTo>
                    <a:lnTo>
                      <a:pt x="60" y="0"/>
                    </a:lnTo>
                    <a:lnTo>
                      <a:pt x="73" y="0"/>
                    </a:lnTo>
                    <a:close/>
                    <a:moveTo>
                      <a:pt x="85" y="0"/>
                    </a:moveTo>
                    <a:lnTo>
                      <a:pt x="85" y="49"/>
                    </a:lnTo>
                    <a:lnTo>
                      <a:pt x="73" y="49"/>
                    </a:lnTo>
                    <a:lnTo>
                      <a:pt x="73" y="0"/>
                    </a:lnTo>
                    <a:lnTo>
                      <a:pt x="85" y="0"/>
                    </a:lnTo>
                    <a:close/>
                    <a:moveTo>
                      <a:pt x="97" y="0"/>
                    </a:moveTo>
                    <a:lnTo>
                      <a:pt x="97" y="49"/>
                    </a:lnTo>
                    <a:lnTo>
                      <a:pt x="85" y="49"/>
                    </a:lnTo>
                    <a:lnTo>
                      <a:pt x="85" y="0"/>
                    </a:lnTo>
                    <a:lnTo>
                      <a:pt x="97" y="0"/>
                    </a:lnTo>
                    <a:close/>
                    <a:moveTo>
                      <a:pt x="109" y="0"/>
                    </a:moveTo>
                    <a:lnTo>
                      <a:pt x="109" y="49"/>
                    </a:lnTo>
                    <a:lnTo>
                      <a:pt x="97" y="49"/>
                    </a:lnTo>
                    <a:lnTo>
                      <a:pt x="97" y="0"/>
                    </a:lnTo>
                    <a:lnTo>
                      <a:pt x="109" y="0"/>
                    </a:lnTo>
                    <a:close/>
                    <a:moveTo>
                      <a:pt x="121" y="0"/>
                    </a:moveTo>
                    <a:lnTo>
                      <a:pt x="121" y="49"/>
                    </a:lnTo>
                    <a:lnTo>
                      <a:pt x="109" y="49"/>
                    </a:lnTo>
                    <a:lnTo>
                      <a:pt x="109" y="0"/>
                    </a:lnTo>
                    <a:lnTo>
                      <a:pt x="121" y="0"/>
                    </a:lnTo>
                    <a:close/>
                    <a:moveTo>
                      <a:pt x="133" y="0"/>
                    </a:moveTo>
                    <a:lnTo>
                      <a:pt x="133" y="49"/>
                    </a:lnTo>
                    <a:lnTo>
                      <a:pt x="121" y="49"/>
                    </a:lnTo>
                    <a:lnTo>
                      <a:pt x="121" y="0"/>
                    </a:lnTo>
                    <a:lnTo>
                      <a:pt x="133" y="0"/>
                    </a:lnTo>
                    <a:close/>
                    <a:moveTo>
                      <a:pt x="145" y="0"/>
                    </a:moveTo>
                    <a:lnTo>
                      <a:pt x="145" y="49"/>
                    </a:lnTo>
                    <a:lnTo>
                      <a:pt x="133" y="49"/>
                    </a:lnTo>
                    <a:lnTo>
                      <a:pt x="133" y="0"/>
                    </a:lnTo>
                    <a:lnTo>
                      <a:pt x="145" y="0"/>
                    </a:lnTo>
                    <a:close/>
                    <a:moveTo>
                      <a:pt x="158" y="0"/>
                    </a:moveTo>
                    <a:lnTo>
                      <a:pt x="158" y="49"/>
                    </a:lnTo>
                    <a:lnTo>
                      <a:pt x="145" y="49"/>
                    </a:lnTo>
                    <a:lnTo>
                      <a:pt x="145" y="0"/>
                    </a:lnTo>
                    <a:lnTo>
                      <a:pt x="158" y="0"/>
                    </a:lnTo>
                    <a:close/>
                    <a:moveTo>
                      <a:pt x="170" y="0"/>
                    </a:moveTo>
                    <a:lnTo>
                      <a:pt x="170" y="49"/>
                    </a:lnTo>
                    <a:lnTo>
                      <a:pt x="158" y="49"/>
                    </a:lnTo>
                    <a:lnTo>
                      <a:pt x="158" y="0"/>
                    </a:lnTo>
                    <a:lnTo>
                      <a:pt x="170" y="0"/>
                    </a:lnTo>
                    <a:close/>
                    <a:moveTo>
                      <a:pt x="182" y="0"/>
                    </a:moveTo>
                    <a:lnTo>
                      <a:pt x="182" y="49"/>
                    </a:lnTo>
                    <a:lnTo>
                      <a:pt x="170" y="49"/>
                    </a:lnTo>
                    <a:lnTo>
                      <a:pt x="170" y="0"/>
                    </a:lnTo>
                    <a:lnTo>
                      <a:pt x="182" y="0"/>
                    </a:lnTo>
                    <a:close/>
                    <a:moveTo>
                      <a:pt x="194" y="0"/>
                    </a:moveTo>
                    <a:lnTo>
                      <a:pt x="194" y="49"/>
                    </a:lnTo>
                    <a:lnTo>
                      <a:pt x="182" y="49"/>
                    </a:lnTo>
                    <a:lnTo>
                      <a:pt x="182" y="0"/>
                    </a:lnTo>
                    <a:lnTo>
                      <a:pt x="194" y="0"/>
                    </a:lnTo>
                    <a:close/>
                    <a:moveTo>
                      <a:pt x="206" y="0"/>
                    </a:moveTo>
                    <a:lnTo>
                      <a:pt x="206" y="49"/>
                    </a:lnTo>
                    <a:lnTo>
                      <a:pt x="194" y="49"/>
                    </a:lnTo>
                    <a:lnTo>
                      <a:pt x="194" y="0"/>
                    </a:lnTo>
                    <a:lnTo>
                      <a:pt x="206" y="0"/>
                    </a:lnTo>
                    <a:close/>
                    <a:moveTo>
                      <a:pt x="218" y="0"/>
                    </a:moveTo>
                    <a:lnTo>
                      <a:pt x="218" y="49"/>
                    </a:lnTo>
                    <a:lnTo>
                      <a:pt x="206" y="49"/>
                    </a:lnTo>
                    <a:lnTo>
                      <a:pt x="206" y="0"/>
                    </a:lnTo>
                    <a:lnTo>
                      <a:pt x="218" y="0"/>
                    </a:lnTo>
                    <a:close/>
                    <a:moveTo>
                      <a:pt x="231" y="0"/>
                    </a:moveTo>
                    <a:lnTo>
                      <a:pt x="231" y="49"/>
                    </a:lnTo>
                    <a:lnTo>
                      <a:pt x="218" y="49"/>
                    </a:lnTo>
                    <a:lnTo>
                      <a:pt x="218" y="0"/>
                    </a:lnTo>
                    <a:lnTo>
                      <a:pt x="231" y="0"/>
                    </a:lnTo>
                    <a:close/>
                    <a:moveTo>
                      <a:pt x="243" y="0"/>
                    </a:moveTo>
                    <a:lnTo>
                      <a:pt x="243" y="49"/>
                    </a:lnTo>
                    <a:lnTo>
                      <a:pt x="231" y="49"/>
                    </a:lnTo>
                    <a:lnTo>
                      <a:pt x="231" y="0"/>
                    </a:lnTo>
                    <a:lnTo>
                      <a:pt x="243" y="0"/>
                    </a:lnTo>
                    <a:close/>
                    <a:moveTo>
                      <a:pt x="255" y="0"/>
                    </a:moveTo>
                    <a:lnTo>
                      <a:pt x="255" y="49"/>
                    </a:lnTo>
                    <a:lnTo>
                      <a:pt x="243" y="49"/>
                    </a:lnTo>
                    <a:lnTo>
                      <a:pt x="243" y="0"/>
                    </a:lnTo>
                    <a:lnTo>
                      <a:pt x="255" y="0"/>
                    </a:lnTo>
                    <a:close/>
                    <a:moveTo>
                      <a:pt x="267" y="0"/>
                    </a:moveTo>
                    <a:lnTo>
                      <a:pt x="267" y="49"/>
                    </a:lnTo>
                    <a:lnTo>
                      <a:pt x="255" y="49"/>
                    </a:lnTo>
                    <a:lnTo>
                      <a:pt x="255" y="0"/>
                    </a:lnTo>
                    <a:lnTo>
                      <a:pt x="267" y="0"/>
                    </a:lnTo>
                    <a:close/>
                    <a:moveTo>
                      <a:pt x="279" y="0"/>
                    </a:moveTo>
                    <a:lnTo>
                      <a:pt x="279" y="49"/>
                    </a:lnTo>
                    <a:lnTo>
                      <a:pt x="267" y="49"/>
                    </a:lnTo>
                    <a:lnTo>
                      <a:pt x="267" y="0"/>
                    </a:lnTo>
                    <a:lnTo>
                      <a:pt x="279" y="0"/>
                    </a:lnTo>
                    <a:close/>
                    <a:moveTo>
                      <a:pt x="291" y="0"/>
                    </a:moveTo>
                    <a:lnTo>
                      <a:pt x="291" y="49"/>
                    </a:lnTo>
                    <a:lnTo>
                      <a:pt x="279" y="49"/>
                    </a:lnTo>
                    <a:lnTo>
                      <a:pt x="279" y="0"/>
                    </a:lnTo>
                    <a:lnTo>
                      <a:pt x="291" y="0"/>
                    </a:lnTo>
                    <a:close/>
                    <a:moveTo>
                      <a:pt x="304" y="0"/>
                    </a:moveTo>
                    <a:lnTo>
                      <a:pt x="304" y="49"/>
                    </a:lnTo>
                    <a:lnTo>
                      <a:pt x="291" y="49"/>
                    </a:lnTo>
                    <a:lnTo>
                      <a:pt x="291" y="0"/>
                    </a:lnTo>
                    <a:lnTo>
                      <a:pt x="304" y="0"/>
                    </a:lnTo>
                    <a:close/>
                    <a:moveTo>
                      <a:pt x="316" y="0"/>
                    </a:moveTo>
                    <a:lnTo>
                      <a:pt x="316" y="49"/>
                    </a:lnTo>
                    <a:lnTo>
                      <a:pt x="304" y="49"/>
                    </a:lnTo>
                    <a:lnTo>
                      <a:pt x="304" y="0"/>
                    </a:lnTo>
                    <a:lnTo>
                      <a:pt x="316" y="0"/>
                    </a:lnTo>
                    <a:close/>
                    <a:moveTo>
                      <a:pt x="328" y="0"/>
                    </a:moveTo>
                    <a:lnTo>
                      <a:pt x="328" y="49"/>
                    </a:lnTo>
                    <a:lnTo>
                      <a:pt x="316" y="49"/>
                    </a:lnTo>
                    <a:lnTo>
                      <a:pt x="316" y="0"/>
                    </a:lnTo>
                    <a:lnTo>
                      <a:pt x="328" y="0"/>
                    </a:lnTo>
                    <a:close/>
                    <a:moveTo>
                      <a:pt x="340" y="0"/>
                    </a:moveTo>
                    <a:lnTo>
                      <a:pt x="340" y="49"/>
                    </a:lnTo>
                    <a:lnTo>
                      <a:pt x="328" y="49"/>
                    </a:lnTo>
                    <a:lnTo>
                      <a:pt x="328" y="0"/>
                    </a:lnTo>
                    <a:lnTo>
                      <a:pt x="340" y="0"/>
                    </a:lnTo>
                    <a:close/>
                    <a:moveTo>
                      <a:pt x="352" y="0"/>
                    </a:moveTo>
                    <a:lnTo>
                      <a:pt x="352" y="49"/>
                    </a:lnTo>
                    <a:lnTo>
                      <a:pt x="340" y="49"/>
                    </a:lnTo>
                    <a:lnTo>
                      <a:pt x="340" y="0"/>
                    </a:lnTo>
                    <a:lnTo>
                      <a:pt x="352" y="0"/>
                    </a:lnTo>
                    <a:close/>
                    <a:moveTo>
                      <a:pt x="364" y="0"/>
                    </a:moveTo>
                    <a:lnTo>
                      <a:pt x="364" y="49"/>
                    </a:lnTo>
                    <a:lnTo>
                      <a:pt x="352" y="49"/>
                    </a:lnTo>
                    <a:lnTo>
                      <a:pt x="352" y="0"/>
                    </a:lnTo>
                    <a:lnTo>
                      <a:pt x="364" y="0"/>
                    </a:lnTo>
                    <a:close/>
                    <a:moveTo>
                      <a:pt x="376" y="0"/>
                    </a:moveTo>
                    <a:lnTo>
                      <a:pt x="376" y="49"/>
                    </a:lnTo>
                    <a:lnTo>
                      <a:pt x="364" y="49"/>
                    </a:lnTo>
                    <a:lnTo>
                      <a:pt x="364" y="0"/>
                    </a:lnTo>
                    <a:lnTo>
                      <a:pt x="376" y="0"/>
                    </a:lnTo>
                    <a:close/>
                    <a:moveTo>
                      <a:pt x="389" y="0"/>
                    </a:moveTo>
                    <a:lnTo>
                      <a:pt x="389" y="49"/>
                    </a:lnTo>
                    <a:lnTo>
                      <a:pt x="376" y="49"/>
                    </a:lnTo>
                    <a:lnTo>
                      <a:pt x="376" y="0"/>
                    </a:lnTo>
                    <a:lnTo>
                      <a:pt x="389" y="0"/>
                    </a:lnTo>
                    <a:close/>
                    <a:moveTo>
                      <a:pt x="401" y="0"/>
                    </a:moveTo>
                    <a:lnTo>
                      <a:pt x="401" y="49"/>
                    </a:lnTo>
                    <a:lnTo>
                      <a:pt x="389" y="49"/>
                    </a:lnTo>
                    <a:lnTo>
                      <a:pt x="389" y="0"/>
                    </a:lnTo>
                    <a:lnTo>
                      <a:pt x="401" y="0"/>
                    </a:lnTo>
                    <a:close/>
                    <a:moveTo>
                      <a:pt x="413" y="0"/>
                    </a:moveTo>
                    <a:lnTo>
                      <a:pt x="413" y="49"/>
                    </a:lnTo>
                    <a:lnTo>
                      <a:pt x="401" y="49"/>
                    </a:lnTo>
                    <a:lnTo>
                      <a:pt x="401" y="0"/>
                    </a:lnTo>
                    <a:lnTo>
                      <a:pt x="413" y="0"/>
                    </a:lnTo>
                    <a:close/>
                    <a:moveTo>
                      <a:pt x="425" y="0"/>
                    </a:moveTo>
                    <a:lnTo>
                      <a:pt x="425" y="49"/>
                    </a:lnTo>
                    <a:lnTo>
                      <a:pt x="413" y="49"/>
                    </a:lnTo>
                    <a:lnTo>
                      <a:pt x="413" y="0"/>
                    </a:lnTo>
                    <a:lnTo>
                      <a:pt x="425" y="0"/>
                    </a:lnTo>
                    <a:close/>
                    <a:moveTo>
                      <a:pt x="437" y="0"/>
                    </a:moveTo>
                    <a:lnTo>
                      <a:pt x="437" y="49"/>
                    </a:lnTo>
                    <a:lnTo>
                      <a:pt x="425" y="49"/>
                    </a:lnTo>
                    <a:lnTo>
                      <a:pt x="425" y="0"/>
                    </a:lnTo>
                    <a:lnTo>
                      <a:pt x="437" y="0"/>
                    </a:lnTo>
                    <a:close/>
                    <a:moveTo>
                      <a:pt x="449" y="0"/>
                    </a:moveTo>
                    <a:lnTo>
                      <a:pt x="449" y="49"/>
                    </a:lnTo>
                    <a:lnTo>
                      <a:pt x="437" y="49"/>
                    </a:lnTo>
                    <a:lnTo>
                      <a:pt x="437" y="0"/>
                    </a:lnTo>
                    <a:lnTo>
                      <a:pt x="449" y="0"/>
                    </a:lnTo>
                    <a:close/>
                    <a:moveTo>
                      <a:pt x="462" y="0"/>
                    </a:moveTo>
                    <a:lnTo>
                      <a:pt x="462" y="49"/>
                    </a:lnTo>
                    <a:lnTo>
                      <a:pt x="449" y="49"/>
                    </a:lnTo>
                    <a:lnTo>
                      <a:pt x="449" y="0"/>
                    </a:lnTo>
                    <a:lnTo>
                      <a:pt x="462" y="0"/>
                    </a:lnTo>
                    <a:close/>
                    <a:moveTo>
                      <a:pt x="474" y="0"/>
                    </a:moveTo>
                    <a:lnTo>
                      <a:pt x="474" y="49"/>
                    </a:lnTo>
                    <a:lnTo>
                      <a:pt x="462" y="49"/>
                    </a:lnTo>
                    <a:lnTo>
                      <a:pt x="462" y="0"/>
                    </a:lnTo>
                    <a:lnTo>
                      <a:pt x="474" y="0"/>
                    </a:lnTo>
                    <a:close/>
                    <a:moveTo>
                      <a:pt x="486" y="0"/>
                    </a:moveTo>
                    <a:lnTo>
                      <a:pt x="486" y="49"/>
                    </a:lnTo>
                    <a:lnTo>
                      <a:pt x="474" y="49"/>
                    </a:lnTo>
                    <a:lnTo>
                      <a:pt x="474" y="0"/>
                    </a:lnTo>
                    <a:lnTo>
                      <a:pt x="486" y="0"/>
                    </a:lnTo>
                    <a:close/>
                    <a:moveTo>
                      <a:pt x="498" y="0"/>
                    </a:moveTo>
                    <a:lnTo>
                      <a:pt x="498" y="49"/>
                    </a:lnTo>
                    <a:lnTo>
                      <a:pt x="486" y="49"/>
                    </a:lnTo>
                    <a:lnTo>
                      <a:pt x="486" y="0"/>
                    </a:lnTo>
                    <a:lnTo>
                      <a:pt x="498" y="0"/>
                    </a:lnTo>
                    <a:close/>
                    <a:moveTo>
                      <a:pt x="510" y="0"/>
                    </a:moveTo>
                    <a:lnTo>
                      <a:pt x="510" y="49"/>
                    </a:lnTo>
                    <a:lnTo>
                      <a:pt x="498" y="49"/>
                    </a:lnTo>
                    <a:lnTo>
                      <a:pt x="498" y="0"/>
                    </a:lnTo>
                    <a:lnTo>
                      <a:pt x="510" y="0"/>
                    </a:lnTo>
                    <a:close/>
                    <a:moveTo>
                      <a:pt x="522" y="0"/>
                    </a:moveTo>
                    <a:lnTo>
                      <a:pt x="522" y="49"/>
                    </a:lnTo>
                    <a:lnTo>
                      <a:pt x="510" y="49"/>
                    </a:lnTo>
                    <a:lnTo>
                      <a:pt x="510" y="0"/>
                    </a:lnTo>
                    <a:lnTo>
                      <a:pt x="522" y="0"/>
                    </a:lnTo>
                    <a:close/>
                    <a:moveTo>
                      <a:pt x="535" y="0"/>
                    </a:moveTo>
                    <a:lnTo>
                      <a:pt x="535" y="49"/>
                    </a:lnTo>
                    <a:lnTo>
                      <a:pt x="522" y="49"/>
                    </a:lnTo>
                    <a:lnTo>
                      <a:pt x="522" y="0"/>
                    </a:lnTo>
                    <a:lnTo>
                      <a:pt x="535" y="0"/>
                    </a:lnTo>
                    <a:close/>
                    <a:moveTo>
                      <a:pt x="547" y="0"/>
                    </a:moveTo>
                    <a:lnTo>
                      <a:pt x="547" y="49"/>
                    </a:lnTo>
                    <a:lnTo>
                      <a:pt x="535" y="49"/>
                    </a:lnTo>
                    <a:lnTo>
                      <a:pt x="535" y="0"/>
                    </a:lnTo>
                    <a:lnTo>
                      <a:pt x="547" y="0"/>
                    </a:lnTo>
                    <a:close/>
                    <a:moveTo>
                      <a:pt x="559" y="0"/>
                    </a:moveTo>
                    <a:lnTo>
                      <a:pt x="559" y="49"/>
                    </a:lnTo>
                    <a:lnTo>
                      <a:pt x="547" y="49"/>
                    </a:lnTo>
                    <a:lnTo>
                      <a:pt x="547" y="0"/>
                    </a:lnTo>
                    <a:lnTo>
                      <a:pt x="559" y="0"/>
                    </a:lnTo>
                    <a:close/>
                    <a:moveTo>
                      <a:pt x="571" y="0"/>
                    </a:moveTo>
                    <a:lnTo>
                      <a:pt x="571" y="49"/>
                    </a:lnTo>
                    <a:lnTo>
                      <a:pt x="559" y="49"/>
                    </a:lnTo>
                    <a:lnTo>
                      <a:pt x="559" y="0"/>
                    </a:lnTo>
                    <a:lnTo>
                      <a:pt x="571" y="0"/>
                    </a:lnTo>
                    <a:close/>
                    <a:moveTo>
                      <a:pt x="583" y="0"/>
                    </a:moveTo>
                    <a:lnTo>
                      <a:pt x="583" y="49"/>
                    </a:lnTo>
                    <a:lnTo>
                      <a:pt x="571" y="49"/>
                    </a:lnTo>
                    <a:lnTo>
                      <a:pt x="571" y="0"/>
                    </a:lnTo>
                    <a:lnTo>
                      <a:pt x="583" y="0"/>
                    </a:lnTo>
                    <a:close/>
                    <a:moveTo>
                      <a:pt x="595" y="0"/>
                    </a:moveTo>
                    <a:lnTo>
                      <a:pt x="595" y="49"/>
                    </a:lnTo>
                    <a:lnTo>
                      <a:pt x="583" y="49"/>
                    </a:lnTo>
                    <a:lnTo>
                      <a:pt x="583" y="0"/>
                    </a:lnTo>
                    <a:lnTo>
                      <a:pt x="595" y="0"/>
                    </a:lnTo>
                    <a:close/>
                    <a:moveTo>
                      <a:pt x="607" y="0"/>
                    </a:moveTo>
                    <a:lnTo>
                      <a:pt x="607" y="49"/>
                    </a:lnTo>
                    <a:lnTo>
                      <a:pt x="595" y="49"/>
                    </a:lnTo>
                    <a:lnTo>
                      <a:pt x="595" y="0"/>
                    </a:lnTo>
                    <a:lnTo>
                      <a:pt x="607" y="0"/>
                    </a:lnTo>
                    <a:close/>
                    <a:moveTo>
                      <a:pt x="620" y="0"/>
                    </a:moveTo>
                    <a:lnTo>
                      <a:pt x="620" y="49"/>
                    </a:lnTo>
                    <a:lnTo>
                      <a:pt x="607" y="49"/>
                    </a:lnTo>
                    <a:lnTo>
                      <a:pt x="607" y="0"/>
                    </a:lnTo>
                    <a:lnTo>
                      <a:pt x="620" y="0"/>
                    </a:lnTo>
                    <a:close/>
                    <a:moveTo>
                      <a:pt x="632" y="0"/>
                    </a:moveTo>
                    <a:lnTo>
                      <a:pt x="632" y="49"/>
                    </a:lnTo>
                    <a:lnTo>
                      <a:pt x="620" y="49"/>
                    </a:lnTo>
                    <a:lnTo>
                      <a:pt x="620" y="0"/>
                    </a:lnTo>
                    <a:lnTo>
                      <a:pt x="632" y="0"/>
                    </a:lnTo>
                    <a:close/>
                    <a:moveTo>
                      <a:pt x="644" y="0"/>
                    </a:moveTo>
                    <a:lnTo>
                      <a:pt x="644" y="49"/>
                    </a:lnTo>
                    <a:lnTo>
                      <a:pt x="632" y="49"/>
                    </a:lnTo>
                    <a:lnTo>
                      <a:pt x="632" y="0"/>
                    </a:lnTo>
                    <a:lnTo>
                      <a:pt x="644" y="0"/>
                    </a:lnTo>
                    <a:close/>
                    <a:moveTo>
                      <a:pt x="656" y="0"/>
                    </a:moveTo>
                    <a:lnTo>
                      <a:pt x="656" y="49"/>
                    </a:lnTo>
                    <a:lnTo>
                      <a:pt x="644" y="49"/>
                    </a:lnTo>
                    <a:lnTo>
                      <a:pt x="644" y="0"/>
                    </a:lnTo>
                    <a:lnTo>
                      <a:pt x="656" y="0"/>
                    </a:lnTo>
                    <a:close/>
                    <a:moveTo>
                      <a:pt x="668" y="0"/>
                    </a:moveTo>
                    <a:lnTo>
                      <a:pt x="668" y="49"/>
                    </a:lnTo>
                    <a:lnTo>
                      <a:pt x="656" y="49"/>
                    </a:lnTo>
                    <a:lnTo>
                      <a:pt x="656" y="0"/>
                    </a:lnTo>
                    <a:lnTo>
                      <a:pt x="668" y="0"/>
                    </a:lnTo>
                    <a:close/>
                    <a:moveTo>
                      <a:pt x="680" y="0"/>
                    </a:moveTo>
                    <a:lnTo>
                      <a:pt x="680" y="49"/>
                    </a:lnTo>
                    <a:lnTo>
                      <a:pt x="668" y="49"/>
                    </a:lnTo>
                    <a:lnTo>
                      <a:pt x="668" y="0"/>
                    </a:lnTo>
                    <a:lnTo>
                      <a:pt x="680" y="0"/>
                    </a:lnTo>
                    <a:close/>
                    <a:moveTo>
                      <a:pt x="693" y="0"/>
                    </a:moveTo>
                    <a:lnTo>
                      <a:pt x="693" y="49"/>
                    </a:lnTo>
                    <a:lnTo>
                      <a:pt x="680" y="49"/>
                    </a:lnTo>
                    <a:lnTo>
                      <a:pt x="680" y="0"/>
                    </a:lnTo>
                    <a:lnTo>
                      <a:pt x="693" y="0"/>
                    </a:lnTo>
                    <a:close/>
                    <a:moveTo>
                      <a:pt x="705" y="0"/>
                    </a:moveTo>
                    <a:lnTo>
                      <a:pt x="705" y="49"/>
                    </a:lnTo>
                    <a:lnTo>
                      <a:pt x="693" y="49"/>
                    </a:lnTo>
                    <a:lnTo>
                      <a:pt x="693" y="0"/>
                    </a:lnTo>
                    <a:lnTo>
                      <a:pt x="705" y="0"/>
                    </a:lnTo>
                    <a:close/>
                    <a:moveTo>
                      <a:pt x="717" y="0"/>
                    </a:moveTo>
                    <a:lnTo>
                      <a:pt x="717" y="49"/>
                    </a:lnTo>
                    <a:lnTo>
                      <a:pt x="705" y="49"/>
                    </a:lnTo>
                    <a:lnTo>
                      <a:pt x="705" y="0"/>
                    </a:lnTo>
                    <a:lnTo>
                      <a:pt x="717" y="0"/>
                    </a:lnTo>
                    <a:close/>
                    <a:moveTo>
                      <a:pt x="729" y="0"/>
                    </a:moveTo>
                    <a:lnTo>
                      <a:pt x="729" y="49"/>
                    </a:lnTo>
                    <a:lnTo>
                      <a:pt x="717" y="49"/>
                    </a:lnTo>
                    <a:lnTo>
                      <a:pt x="717" y="0"/>
                    </a:lnTo>
                    <a:lnTo>
                      <a:pt x="729" y="0"/>
                    </a:lnTo>
                    <a:close/>
                    <a:moveTo>
                      <a:pt x="741" y="0"/>
                    </a:moveTo>
                    <a:lnTo>
                      <a:pt x="741" y="49"/>
                    </a:lnTo>
                    <a:lnTo>
                      <a:pt x="729" y="49"/>
                    </a:lnTo>
                    <a:lnTo>
                      <a:pt x="729" y="0"/>
                    </a:lnTo>
                    <a:lnTo>
                      <a:pt x="741" y="0"/>
                    </a:lnTo>
                    <a:close/>
                    <a:moveTo>
                      <a:pt x="753" y="0"/>
                    </a:moveTo>
                    <a:lnTo>
                      <a:pt x="753" y="49"/>
                    </a:lnTo>
                    <a:lnTo>
                      <a:pt x="741" y="49"/>
                    </a:lnTo>
                    <a:lnTo>
                      <a:pt x="741" y="0"/>
                    </a:lnTo>
                    <a:lnTo>
                      <a:pt x="753" y="0"/>
                    </a:lnTo>
                    <a:close/>
                    <a:moveTo>
                      <a:pt x="766" y="0"/>
                    </a:moveTo>
                    <a:lnTo>
                      <a:pt x="766" y="49"/>
                    </a:lnTo>
                    <a:lnTo>
                      <a:pt x="753" y="49"/>
                    </a:lnTo>
                    <a:lnTo>
                      <a:pt x="753" y="0"/>
                    </a:lnTo>
                    <a:lnTo>
                      <a:pt x="766" y="0"/>
                    </a:lnTo>
                    <a:close/>
                    <a:moveTo>
                      <a:pt x="778" y="0"/>
                    </a:moveTo>
                    <a:lnTo>
                      <a:pt x="778" y="49"/>
                    </a:lnTo>
                    <a:lnTo>
                      <a:pt x="766" y="49"/>
                    </a:lnTo>
                    <a:lnTo>
                      <a:pt x="766" y="0"/>
                    </a:lnTo>
                    <a:lnTo>
                      <a:pt x="778" y="0"/>
                    </a:lnTo>
                    <a:close/>
                    <a:moveTo>
                      <a:pt x="790" y="0"/>
                    </a:moveTo>
                    <a:lnTo>
                      <a:pt x="790" y="49"/>
                    </a:lnTo>
                    <a:lnTo>
                      <a:pt x="778" y="49"/>
                    </a:lnTo>
                    <a:lnTo>
                      <a:pt x="778" y="0"/>
                    </a:lnTo>
                    <a:lnTo>
                      <a:pt x="790" y="0"/>
                    </a:lnTo>
                    <a:close/>
                    <a:moveTo>
                      <a:pt x="802" y="0"/>
                    </a:moveTo>
                    <a:lnTo>
                      <a:pt x="802" y="49"/>
                    </a:lnTo>
                    <a:lnTo>
                      <a:pt x="790" y="49"/>
                    </a:lnTo>
                    <a:lnTo>
                      <a:pt x="790" y="0"/>
                    </a:lnTo>
                    <a:lnTo>
                      <a:pt x="802" y="0"/>
                    </a:lnTo>
                    <a:close/>
                    <a:moveTo>
                      <a:pt x="814" y="0"/>
                    </a:moveTo>
                    <a:lnTo>
                      <a:pt x="814" y="49"/>
                    </a:lnTo>
                    <a:lnTo>
                      <a:pt x="802" y="49"/>
                    </a:lnTo>
                    <a:lnTo>
                      <a:pt x="802" y="0"/>
                    </a:lnTo>
                    <a:lnTo>
                      <a:pt x="814" y="0"/>
                    </a:lnTo>
                    <a:close/>
                    <a:moveTo>
                      <a:pt x="826" y="0"/>
                    </a:moveTo>
                    <a:lnTo>
                      <a:pt x="826" y="49"/>
                    </a:lnTo>
                    <a:lnTo>
                      <a:pt x="814" y="49"/>
                    </a:lnTo>
                    <a:lnTo>
                      <a:pt x="814" y="0"/>
                    </a:lnTo>
                    <a:lnTo>
                      <a:pt x="826" y="0"/>
                    </a:lnTo>
                    <a:close/>
                    <a:moveTo>
                      <a:pt x="838" y="0"/>
                    </a:moveTo>
                    <a:lnTo>
                      <a:pt x="838" y="49"/>
                    </a:lnTo>
                    <a:lnTo>
                      <a:pt x="826" y="49"/>
                    </a:lnTo>
                    <a:lnTo>
                      <a:pt x="826" y="0"/>
                    </a:lnTo>
                    <a:lnTo>
                      <a:pt x="838" y="0"/>
                    </a:lnTo>
                    <a:close/>
                    <a:moveTo>
                      <a:pt x="851" y="0"/>
                    </a:moveTo>
                    <a:lnTo>
                      <a:pt x="851" y="49"/>
                    </a:lnTo>
                    <a:lnTo>
                      <a:pt x="838" y="49"/>
                    </a:lnTo>
                    <a:lnTo>
                      <a:pt x="838" y="0"/>
                    </a:lnTo>
                    <a:lnTo>
                      <a:pt x="851" y="0"/>
                    </a:lnTo>
                    <a:close/>
                    <a:moveTo>
                      <a:pt x="863" y="0"/>
                    </a:moveTo>
                    <a:lnTo>
                      <a:pt x="863" y="49"/>
                    </a:lnTo>
                    <a:lnTo>
                      <a:pt x="851" y="49"/>
                    </a:lnTo>
                    <a:lnTo>
                      <a:pt x="851" y="0"/>
                    </a:lnTo>
                    <a:lnTo>
                      <a:pt x="863" y="0"/>
                    </a:lnTo>
                    <a:close/>
                    <a:moveTo>
                      <a:pt x="875" y="0"/>
                    </a:moveTo>
                    <a:lnTo>
                      <a:pt x="875" y="49"/>
                    </a:lnTo>
                    <a:lnTo>
                      <a:pt x="863" y="49"/>
                    </a:lnTo>
                    <a:lnTo>
                      <a:pt x="863" y="0"/>
                    </a:lnTo>
                    <a:lnTo>
                      <a:pt x="875" y="0"/>
                    </a:lnTo>
                    <a:close/>
                    <a:moveTo>
                      <a:pt x="887" y="0"/>
                    </a:moveTo>
                    <a:lnTo>
                      <a:pt x="887" y="49"/>
                    </a:lnTo>
                    <a:lnTo>
                      <a:pt x="875" y="49"/>
                    </a:lnTo>
                    <a:lnTo>
                      <a:pt x="875" y="0"/>
                    </a:lnTo>
                    <a:lnTo>
                      <a:pt x="887" y="0"/>
                    </a:lnTo>
                    <a:close/>
                    <a:moveTo>
                      <a:pt x="899" y="0"/>
                    </a:moveTo>
                    <a:lnTo>
                      <a:pt x="899" y="49"/>
                    </a:lnTo>
                    <a:lnTo>
                      <a:pt x="887" y="49"/>
                    </a:lnTo>
                    <a:lnTo>
                      <a:pt x="887" y="0"/>
                    </a:lnTo>
                    <a:lnTo>
                      <a:pt x="899" y="0"/>
                    </a:lnTo>
                    <a:close/>
                    <a:moveTo>
                      <a:pt x="911" y="0"/>
                    </a:moveTo>
                    <a:lnTo>
                      <a:pt x="911" y="49"/>
                    </a:lnTo>
                    <a:lnTo>
                      <a:pt x="899" y="49"/>
                    </a:lnTo>
                    <a:lnTo>
                      <a:pt x="899" y="0"/>
                    </a:lnTo>
                    <a:lnTo>
                      <a:pt x="911" y="0"/>
                    </a:lnTo>
                    <a:close/>
                    <a:moveTo>
                      <a:pt x="924" y="0"/>
                    </a:moveTo>
                    <a:lnTo>
                      <a:pt x="924" y="49"/>
                    </a:lnTo>
                    <a:lnTo>
                      <a:pt x="911" y="49"/>
                    </a:lnTo>
                    <a:lnTo>
                      <a:pt x="911" y="0"/>
                    </a:lnTo>
                    <a:lnTo>
                      <a:pt x="924" y="0"/>
                    </a:lnTo>
                    <a:close/>
                    <a:moveTo>
                      <a:pt x="936" y="0"/>
                    </a:moveTo>
                    <a:lnTo>
                      <a:pt x="936" y="49"/>
                    </a:lnTo>
                    <a:lnTo>
                      <a:pt x="924" y="49"/>
                    </a:lnTo>
                    <a:lnTo>
                      <a:pt x="924" y="0"/>
                    </a:lnTo>
                    <a:lnTo>
                      <a:pt x="936" y="0"/>
                    </a:lnTo>
                    <a:close/>
                    <a:moveTo>
                      <a:pt x="948" y="0"/>
                    </a:moveTo>
                    <a:lnTo>
                      <a:pt x="948" y="49"/>
                    </a:lnTo>
                    <a:lnTo>
                      <a:pt x="936" y="49"/>
                    </a:lnTo>
                    <a:lnTo>
                      <a:pt x="936" y="0"/>
                    </a:lnTo>
                    <a:lnTo>
                      <a:pt x="948" y="0"/>
                    </a:lnTo>
                    <a:close/>
                    <a:moveTo>
                      <a:pt x="960" y="0"/>
                    </a:moveTo>
                    <a:lnTo>
                      <a:pt x="960" y="49"/>
                    </a:lnTo>
                    <a:lnTo>
                      <a:pt x="948" y="49"/>
                    </a:lnTo>
                    <a:lnTo>
                      <a:pt x="948" y="0"/>
                    </a:lnTo>
                    <a:lnTo>
                      <a:pt x="960" y="0"/>
                    </a:lnTo>
                    <a:close/>
                    <a:moveTo>
                      <a:pt x="972" y="0"/>
                    </a:moveTo>
                    <a:lnTo>
                      <a:pt x="972" y="49"/>
                    </a:lnTo>
                    <a:lnTo>
                      <a:pt x="960" y="49"/>
                    </a:lnTo>
                    <a:lnTo>
                      <a:pt x="960" y="0"/>
                    </a:lnTo>
                    <a:lnTo>
                      <a:pt x="972" y="0"/>
                    </a:lnTo>
                    <a:close/>
                    <a:moveTo>
                      <a:pt x="984" y="0"/>
                    </a:moveTo>
                    <a:lnTo>
                      <a:pt x="984" y="49"/>
                    </a:lnTo>
                    <a:lnTo>
                      <a:pt x="972" y="49"/>
                    </a:lnTo>
                    <a:lnTo>
                      <a:pt x="972" y="0"/>
                    </a:lnTo>
                    <a:lnTo>
                      <a:pt x="984" y="0"/>
                    </a:lnTo>
                    <a:close/>
                    <a:moveTo>
                      <a:pt x="997" y="0"/>
                    </a:moveTo>
                    <a:lnTo>
                      <a:pt x="997" y="49"/>
                    </a:lnTo>
                    <a:lnTo>
                      <a:pt x="984" y="49"/>
                    </a:lnTo>
                    <a:lnTo>
                      <a:pt x="984" y="0"/>
                    </a:lnTo>
                    <a:lnTo>
                      <a:pt x="997" y="0"/>
                    </a:lnTo>
                    <a:close/>
                    <a:moveTo>
                      <a:pt x="1009" y="0"/>
                    </a:moveTo>
                    <a:lnTo>
                      <a:pt x="1009" y="49"/>
                    </a:lnTo>
                    <a:lnTo>
                      <a:pt x="997" y="49"/>
                    </a:lnTo>
                    <a:lnTo>
                      <a:pt x="997" y="0"/>
                    </a:lnTo>
                    <a:lnTo>
                      <a:pt x="1009" y="0"/>
                    </a:lnTo>
                    <a:close/>
                    <a:moveTo>
                      <a:pt x="1021" y="0"/>
                    </a:moveTo>
                    <a:lnTo>
                      <a:pt x="1021" y="49"/>
                    </a:lnTo>
                    <a:lnTo>
                      <a:pt x="1009" y="49"/>
                    </a:lnTo>
                    <a:lnTo>
                      <a:pt x="1009" y="0"/>
                    </a:lnTo>
                    <a:lnTo>
                      <a:pt x="1021" y="0"/>
                    </a:lnTo>
                    <a:close/>
                    <a:moveTo>
                      <a:pt x="1033" y="0"/>
                    </a:moveTo>
                    <a:lnTo>
                      <a:pt x="1033" y="49"/>
                    </a:lnTo>
                    <a:lnTo>
                      <a:pt x="1021" y="49"/>
                    </a:lnTo>
                    <a:lnTo>
                      <a:pt x="1021" y="0"/>
                    </a:lnTo>
                    <a:lnTo>
                      <a:pt x="1033" y="0"/>
                    </a:lnTo>
                    <a:close/>
                    <a:moveTo>
                      <a:pt x="1045" y="0"/>
                    </a:moveTo>
                    <a:lnTo>
                      <a:pt x="1045" y="49"/>
                    </a:lnTo>
                    <a:lnTo>
                      <a:pt x="1033" y="49"/>
                    </a:lnTo>
                    <a:lnTo>
                      <a:pt x="1033" y="0"/>
                    </a:lnTo>
                    <a:lnTo>
                      <a:pt x="1045" y="0"/>
                    </a:lnTo>
                    <a:close/>
                    <a:moveTo>
                      <a:pt x="1057" y="0"/>
                    </a:moveTo>
                    <a:lnTo>
                      <a:pt x="1057" y="49"/>
                    </a:lnTo>
                    <a:lnTo>
                      <a:pt x="1045" y="49"/>
                    </a:lnTo>
                    <a:lnTo>
                      <a:pt x="1045" y="0"/>
                    </a:lnTo>
                    <a:lnTo>
                      <a:pt x="1057" y="0"/>
                    </a:lnTo>
                    <a:close/>
                    <a:moveTo>
                      <a:pt x="1069" y="0"/>
                    </a:moveTo>
                    <a:lnTo>
                      <a:pt x="1069" y="49"/>
                    </a:lnTo>
                    <a:lnTo>
                      <a:pt x="1057" y="49"/>
                    </a:lnTo>
                    <a:lnTo>
                      <a:pt x="1057" y="0"/>
                    </a:lnTo>
                    <a:lnTo>
                      <a:pt x="1069" y="0"/>
                    </a:lnTo>
                    <a:close/>
                    <a:moveTo>
                      <a:pt x="1082" y="0"/>
                    </a:moveTo>
                    <a:lnTo>
                      <a:pt x="1082" y="49"/>
                    </a:lnTo>
                    <a:lnTo>
                      <a:pt x="1069" y="49"/>
                    </a:lnTo>
                    <a:lnTo>
                      <a:pt x="1069" y="0"/>
                    </a:lnTo>
                    <a:lnTo>
                      <a:pt x="1082" y="0"/>
                    </a:lnTo>
                    <a:close/>
                    <a:moveTo>
                      <a:pt x="1094" y="0"/>
                    </a:moveTo>
                    <a:lnTo>
                      <a:pt x="1094" y="49"/>
                    </a:lnTo>
                    <a:lnTo>
                      <a:pt x="1082" y="49"/>
                    </a:lnTo>
                    <a:lnTo>
                      <a:pt x="1082" y="0"/>
                    </a:lnTo>
                    <a:lnTo>
                      <a:pt x="1094" y="0"/>
                    </a:lnTo>
                    <a:close/>
                    <a:moveTo>
                      <a:pt x="1106" y="0"/>
                    </a:moveTo>
                    <a:lnTo>
                      <a:pt x="1106" y="49"/>
                    </a:lnTo>
                    <a:lnTo>
                      <a:pt x="1094" y="49"/>
                    </a:lnTo>
                    <a:lnTo>
                      <a:pt x="1094" y="0"/>
                    </a:lnTo>
                    <a:lnTo>
                      <a:pt x="1106" y="0"/>
                    </a:lnTo>
                    <a:close/>
                    <a:moveTo>
                      <a:pt x="1118" y="0"/>
                    </a:moveTo>
                    <a:lnTo>
                      <a:pt x="1118" y="49"/>
                    </a:lnTo>
                    <a:lnTo>
                      <a:pt x="1106" y="49"/>
                    </a:lnTo>
                    <a:lnTo>
                      <a:pt x="1106" y="0"/>
                    </a:lnTo>
                    <a:lnTo>
                      <a:pt x="1118" y="0"/>
                    </a:lnTo>
                    <a:close/>
                    <a:moveTo>
                      <a:pt x="1130" y="0"/>
                    </a:moveTo>
                    <a:lnTo>
                      <a:pt x="1130" y="49"/>
                    </a:lnTo>
                    <a:lnTo>
                      <a:pt x="1118" y="49"/>
                    </a:lnTo>
                    <a:lnTo>
                      <a:pt x="1118" y="0"/>
                    </a:lnTo>
                    <a:lnTo>
                      <a:pt x="1130" y="0"/>
                    </a:lnTo>
                    <a:close/>
                    <a:moveTo>
                      <a:pt x="1142" y="0"/>
                    </a:moveTo>
                    <a:lnTo>
                      <a:pt x="1142" y="49"/>
                    </a:lnTo>
                    <a:lnTo>
                      <a:pt x="1130" y="49"/>
                    </a:lnTo>
                    <a:lnTo>
                      <a:pt x="1130" y="0"/>
                    </a:lnTo>
                    <a:lnTo>
                      <a:pt x="1142" y="0"/>
                    </a:lnTo>
                    <a:close/>
                    <a:moveTo>
                      <a:pt x="1155" y="0"/>
                    </a:moveTo>
                    <a:lnTo>
                      <a:pt x="1155" y="49"/>
                    </a:lnTo>
                    <a:lnTo>
                      <a:pt x="1142" y="49"/>
                    </a:lnTo>
                    <a:lnTo>
                      <a:pt x="1142" y="0"/>
                    </a:lnTo>
                    <a:lnTo>
                      <a:pt x="1155" y="0"/>
                    </a:lnTo>
                    <a:close/>
                    <a:moveTo>
                      <a:pt x="1167" y="0"/>
                    </a:moveTo>
                    <a:lnTo>
                      <a:pt x="1167" y="49"/>
                    </a:lnTo>
                    <a:lnTo>
                      <a:pt x="1155" y="49"/>
                    </a:lnTo>
                    <a:lnTo>
                      <a:pt x="1155" y="0"/>
                    </a:lnTo>
                    <a:lnTo>
                      <a:pt x="1167" y="0"/>
                    </a:lnTo>
                    <a:close/>
                    <a:moveTo>
                      <a:pt x="1179" y="0"/>
                    </a:moveTo>
                    <a:lnTo>
                      <a:pt x="1179" y="49"/>
                    </a:lnTo>
                    <a:lnTo>
                      <a:pt x="1167" y="49"/>
                    </a:lnTo>
                    <a:lnTo>
                      <a:pt x="1167" y="0"/>
                    </a:lnTo>
                    <a:lnTo>
                      <a:pt x="1179" y="0"/>
                    </a:lnTo>
                    <a:close/>
                    <a:moveTo>
                      <a:pt x="1191" y="0"/>
                    </a:moveTo>
                    <a:lnTo>
                      <a:pt x="1191" y="49"/>
                    </a:lnTo>
                    <a:lnTo>
                      <a:pt x="1179" y="49"/>
                    </a:lnTo>
                    <a:lnTo>
                      <a:pt x="1179" y="0"/>
                    </a:lnTo>
                    <a:lnTo>
                      <a:pt x="1191" y="0"/>
                    </a:lnTo>
                    <a:close/>
                    <a:moveTo>
                      <a:pt x="1203" y="0"/>
                    </a:moveTo>
                    <a:lnTo>
                      <a:pt x="1203" y="49"/>
                    </a:lnTo>
                    <a:lnTo>
                      <a:pt x="1191" y="49"/>
                    </a:lnTo>
                    <a:lnTo>
                      <a:pt x="1191" y="0"/>
                    </a:lnTo>
                    <a:lnTo>
                      <a:pt x="1203" y="0"/>
                    </a:lnTo>
                    <a:close/>
                    <a:moveTo>
                      <a:pt x="1215" y="0"/>
                    </a:moveTo>
                    <a:lnTo>
                      <a:pt x="1215" y="49"/>
                    </a:lnTo>
                    <a:lnTo>
                      <a:pt x="1203" y="49"/>
                    </a:lnTo>
                    <a:lnTo>
                      <a:pt x="1203" y="0"/>
                    </a:lnTo>
                    <a:lnTo>
                      <a:pt x="1215" y="0"/>
                    </a:lnTo>
                    <a:close/>
                    <a:moveTo>
                      <a:pt x="1228" y="0"/>
                    </a:moveTo>
                    <a:lnTo>
                      <a:pt x="1228" y="49"/>
                    </a:lnTo>
                    <a:lnTo>
                      <a:pt x="1215" y="49"/>
                    </a:lnTo>
                    <a:lnTo>
                      <a:pt x="1215" y="0"/>
                    </a:lnTo>
                    <a:lnTo>
                      <a:pt x="1228" y="0"/>
                    </a:lnTo>
                    <a:close/>
                    <a:moveTo>
                      <a:pt x="1240" y="0"/>
                    </a:moveTo>
                    <a:lnTo>
                      <a:pt x="1240" y="49"/>
                    </a:lnTo>
                    <a:lnTo>
                      <a:pt x="1228" y="49"/>
                    </a:lnTo>
                    <a:lnTo>
                      <a:pt x="1228" y="0"/>
                    </a:lnTo>
                    <a:lnTo>
                      <a:pt x="1240" y="0"/>
                    </a:lnTo>
                    <a:close/>
                    <a:moveTo>
                      <a:pt x="1252" y="0"/>
                    </a:moveTo>
                    <a:lnTo>
                      <a:pt x="1252" y="49"/>
                    </a:lnTo>
                    <a:lnTo>
                      <a:pt x="1240" y="49"/>
                    </a:lnTo>
                    <a:lnTo>
                      <a:pt x="1240" y="0"/>
                    </a:lnTo>
                    <a:lnTo>
                      <a:pt x="1252" y="0"/>
                    </a:lnTo>
                    <a:close/>
                    <a:moveTo>
                      <a:pt x="1264" y="0"/>
                    </a:moveTo>
                    <a:lnTo>
                      <a:pt x="1264" y="49"/>
                    </a:lnTo>
                    <a:lnTo>
                      <a:pt x="1252" y="49"/>
                    </a:lnTo>
                    <a:lnTo>
                      <a:pt x="1252" y="0"/>
                    </a:lnTo>
                    <a:lnTo>
                      <a:pt x="1264" y="0"/>
                    </a:lnTo>
                    <a:close/>
                    <a:moveTo>
                      <a:pt x="1276" y="0"/>
                    </a:moveTo>
                    <a:lnTo>
                      <a:pt x="1276" y="49"/>
                    </a:lnTo>
                    <a:lnTo>
                      <a:pt x="1264" y="49"/>
                    </a:lnTo>
                    <a:lnTo>
                      <a:pt x="1264" y="0"/>
                    </a:lnTo>
                    <a:lnTo>
                      <a:pt x="1276" y="0"/>
                    </a:lnTo>
                    <a:close/>
                    <a:moveTo>
                      <a:pt x="1288" y="0"/>
                    </a:moveTo>
                    <a:lnTo>
                      <a:pt x="1288" y="49"/>
                    </a:lnTo>
                    <a:lnTo>
                      <a:pt x="1276" y="49"/>
                    </a:lnTo>
                    <a:lnTo>
                      <a:pt x="1276" y="0"/>
                    </a:lnTo>
                    <a:lnTo>
                      <a:pt x="1288" y="0"/>
                    </a:lnTo>
                    <a:close/>
                    <a:moveTo>
                      <a:pt x="1300" y="0"/>
                    </a:moveTo>
                    <a:lnTo>
                      <a:pt x="1300" y="49"/>
                    </a:lnTo>
                    <a:lnTo>
                      <a:pt x="1288" y="49"/>
                    </a:lnTo>
                    <a:lnTo>
                      <a:pt x="1288" y="0"/>
                    </a:lnTo>
                    <a:lnTo>
                      <a:pt x="1300" y="0"/>
                    </a:lnTo>
                    <a:close/>
                    <a:moveTo>
                      <a:pt x="1313" y="0"/>
                    </a:moveTo>
                    <a:lnTo>
                      <a:pt x="1313" y="49"/>
                    </a:lnTo>
                    <a:lnTo>
                      <a:pt x="1300" y="49"/>
                    </a:lnTo>
                    <a:lnTo>
                      <a:pt x="1300" y="0"/>
                    </a:lnTo>
                    <a:lnTo>
                      <a:pt x="1313" y="0"/>
                    </a:lnTo>
                    <a:close/>
                    <a:moveTo>
                      <a:pt x="1325" y="0"/>
                    </a:moveTo>
                    <a:lnTo>
                      <a:pt x="1325" y="49"/>
                    </a:lnTo>
                    <a:lnTo>
                      <a:pt x="1313" y="49"/>
                    </a:lnTo>
                    <a:lnTo>
                      <a:pt x="1313" y="0"/>
                    </a:lnTo>
                    <a:lnTo>
                      <a:pt x="1325" y="0"/>
                    </a:lnTo>
                    <a:close/>
                    <a:moveTo>
                      <a:pt x="1337" y="0"/>
                    </a:moveTo>
                    <a:lnTo>
                      <a:pt x="1337" y="49"/>
                    </a:lnTo>
                    <a:lnTo>
                      <a:pt x="1325" y="49"/>
                    </a:lnTo>
                    <a:lnTo>
                      <a:pt x="1325" y="0"/>
                    </a:lnTo>
                    <a:lnTo>
                      <a:pt x="1337" y="0"/>
                    </a:lnTo>
                    <a:close/>
                    <a:moveTo>
                      <a:pt x="1349" y="0"/>
                    </a:moveTo>
                    <a:lnTo>
                      <a:pt x="1349" y="49"/>
                    </a:lnTo>
                    <a:lnTo>
                      <a:pt x="1337" y="49"/>
                    </a:lnTo>
                    <a:lnTo>
                      <a:pt x="1337" y="0"/>
                    </a:lnTo>
                    <a:lnTo>
                      <a:pt x="1349" y="0"/>
                    </a:lnTo>
                    <a:close/>
                    <a:moveTo>
                      <a:pt x="1361" y="0"/>
                    </a:moveTo>
                    <a:lnTo>
                      <a:pt x="1361" y="49"/>
                    </a:lnTo>
                    <a:lnTo>
                      <a:pt x="1349" y="49"/>
                    </a:lnTo>
                    <a:lnTo>
                      <a:pt x="1349" y="0"/>
                    </a:lnTo>
                    <a:lnTo>
                      <a:pt x="1361" y="0"/>
                    </a:lnTo>
                    <a:close/>
                    <a:moveTo>
                      <a:pt x="1373" y="0"/>
                    </a:moveTo>
                    <a:lnTo>
                      <a:pt x="1373" y="49"/>
                    </a:lnTo>
                    <a:lnTo>
                      <a:pt x="1361" y="49"/>
                    </a:lnTo>
                    <a:lnTo>
                      <a:pt x="1361" y="0"/>
                    </a:lnTo>
                    <a:lnTo>
                      <a:pt x="1373" y="0"/>
                    </a:lnTo>
                    <a:close/>
                    <a:moveTo>
                      <a:pt x="1386" y="0"/>
                    </a:moveTo>
                    <a:lnTo>
                      <a:pt x="1386" y="49"/>
                    </a:lnTo>
                    <a:lnTo>
                      <a:pt x="1373" y="49"/>
                    </a:lnTo>
                    <a:lnTo>
                      <a:pt x="1373" y="0"/>
                    </a:lnTo>
                    <a:lnTo>
                      <a:pt x="1386" y="0"/>
                    </a:lnTo>
                    <a:close/>
                    <a:moveTo>
                      <a:pt x="1398" y="0"/>
                    </a:moveTo>
                    <a:lnTo>
                      <a:pt x="1398" y="49"/>
                    </a:lnTo>
                    <a:lnTo>
                      <a:pt x="1386" y="49"/>
                    </a:lnTo>
                    <a:lnTo>
                      <a:pt x="1386" y="0"/>
                    </a:lnTo>
                    <a:lnTo>
                      <a:pt x="1398" y="0"/>
                    </a:lnTo>
                    <a:close/>
                    <a:moveTo>
                      <a:pt x="1410" y="0"/>
                    </a:moveTo>
                    <a:lnTo>
                      <a:pt x="1410" y="49"/>
                    </a:lnTo>
                    <a:lnTo>
                      <a:pt x="1398" y="49"/>
                    </a:lnTo>
                    <a:lnTo>
                      <a:pt x="1398" y="0"/>
                    </a:lnTo>
                    <a:lnTo>
                      <a:pt x="1410" y="0"/>
                    </a:lnTo>
                    <a:close/>
                    <a:moveTo>
                      <a:pt x="1422" y="0"/>
                    </a:moveTo>
                    <a:lnTo>
                      <a:pt x="1422" y="49"/>
                    </a:lnTo>
                    <a:lnTo>
                      <a:pt x="1410" y="49"/>
                    </a:lnTo>
                    <a:lnTo>
                      <a:pt x="1410" y="0"/>
                    </a:lnTo>
                    <a:lnTo>
                      <a:pt x="1422" y="0"/>
                    </a:lnTo>
                    <a:close/>
                    <a:moveTo>
                      <a:pt x="1434" y="0"/>
                    </a:moveTo>
                    <a:lnTo>
                      <a:pt x="1434" y="49"/>
                    </a:lnTo>
                    <a:lnTo>
                      <a:pt x="1422" y="49"/>
                    </a:lnTo>
                    <a:lnTo>
                      <a:pt x="1422" y="0"/>
                    </a:lnTo>
                    <a:lnTo>
                      <a:pt x="1434" y="0"/>
                    </a:lnTo>
                    <a:close/>
                    <a:moveTo>
                      <a:pt x="1446" y="0"/>
                    </a:moveTo>
                    <a:lnTo>
                      <a:pt x="1446" y="49"/>
                    </a:lnTo>
                    <a:lnTo>
                      <a:pt x="1434" y="49"/>
                    </a:lnTo>
                    <a:lnTo>
                      <a:pt x="1434" y="0"/>
                    </a:lnTo>
                    <a:lnTo>
                      <a:pt x="1446" y="0"/>
                    </a:lnTo>
                    <a:close/>
                    <a:moveTo>
                      <a:pt x="1459" y="0"/>
                    </a:moveTo>
                    <a:lnTo>
                      <a:pt x="1459" y="49"/>
                    </a:lnTo>
                    <a:lnTo>
                      <a:pt x="1446" y="49"/>
                    </a:lnTo>
                    <a:lnTo>
                      <a:pt x="1446" y="0"/>
                    </a:lnTo>
                    <a:lnTo>
                      <a:pt x="1459" y="0"/>
                    </a:lnTo>
                    <a:close/>
                    <a:moveTo>
                      <a:pt x="1471" y="0"/>
                    </a:moveTo>
                    <a:lnTo>
                      <a:pt x="1471" y="49"/>
                    </a:lnTo>
                    <a:lnTo>
                      <a:pt x="1459" y="49"/>
                    </a:lnTo>
                    <a:lnTo>
                      <a:pt x="1459" y="0"/>
                    </a:lnTo>
                    <a:lnTo>
                      <a:pt x="1471" y="0"/>
                    </a:lnTo>
                    <a:close/>
                    <a:moveTo>
                      <a:pt x="1483" y="0"/>
                    </a:moveTo>
                    <a:lnTo>
                      <a:pt x="1483" y="49"/>
                    </a:lnTo>
                    <a:lnTo>
                      <a:pt x="1471" y="49"/>
                    </a:lnTo>
                    <a:lnTo>
                      <a:pt x="1471" y="0"/>
                    </a:lnTo>
                    <a:lnTo>
                      <a:pt x="1483" y="0"/>
                    </a:lnTo>
                    <a:close/>
                    <a:moveTo>
                      <a:pt x="1495" y="0"/>
                    </a:moveTo>
                    <a:lnTo>
                      <a:pt x="1495" y="49"/>
                    </a:lnTo>
                    <a:lnTo>
                      <a:pt x="1483" y="49"/>
                    </a:lnTo>
                    <a:lnTo>
                      <a:pt x="1483" y="0"/>
                    </a:lnTo>
                    <a:lnTo>
                      <a:pt x="1495" y="0"/>
                    </a:lnTo>
                    <a:close/>
                    <a:moveTo>
                      <a:pt x="1507" y="0"/>
                    </a:moveTo>
                    <a:lnTo>
                      <a:pt x="1507" y="49"/>
                    </a:lnTo>
                    <a:lnTo>
                      <a:pt x="1495" y="49"/>
                    </a:lnTo>
                    <a:lnTo>
                      <a:pt x="1495" y="0"/>
                    </a:lnTo>
                    <a:lnTo>
                      <a:pt x="1507" y="0"/>
                    </a:lnTo>
                    <a:close/>
                    <a:moveTo>
                      <a:pt x="1519" y="0"/>
                    </a:moveTo>
                    <a:lnTo>
                      <a:pt x="1519" y="49"/>
                    </a:lnTo>
                    <a:lnTo>
                      <a:pt x="1507" y="49"/>
                    </a:lnTo>
                    <a:lnTo>
                      <a:pt x="1507" y="0"/>
                    </a:lnTo>
                    <a:lnTo>
                      <a:pt x="1519" y="0"/>
                    </a:lnTo>
                    <a:close/>
                    <a:moveTo>
                      <a:pt x="1532" y="0"/>
                    </a:moveTo>
                    <a:lnTo>
                      <a:pt x="1532" y="49"/>
                    </a:lnTo>
                    <a:lnTo>
                      <a:pt x="1519" y="49"/>
                    </a:lnTo>
                    <a:lnTo>
                      <a:pt x="1519" y="0"/>
                    </a:lnTo>
                    <a:lnTo>
                      <a:pt x="1532" y="0"/>
                    </a:lnTo>
                    <a:close/>
                    <a:moveTo>
                      <a:pt x="1544" y="0"/>
                    </a:moveTo>
                    <a:lnTo>
                      <a:pt x="1544" y="49"/>
                    </a:lnTo>
                    <a:lnTo>
                      <a:pt x="1532" y="49"/>
                    </a:lnTo>
                    <a:lnTo>
                      <a:pt x="1532" y="0"/>
                    </a:lnTo>
                    <a:lnTo>
                      <a:pt x="1544" y="0"/>
                    </a:lnTo>
                    <a:close/>
                    <a:moveTo>
                      <a:pt x="1556" y="0"/>
                    </a:moveTo>
                    <a:lnTo>
                      <a:pt x="1556" y="49"/>
                    </a:lnTo>
                    <a:lnTo>
                      <a:pt x="1544" y="49"/>
                    </a:lnTo>
                    <a:lnTo>
                      <a:pt x="1544" y="0"/>
                    </a:lnTo>
                    <a:lnTo>
                      <a:pt x="1556" y="0"/>
                    </a:lnTo>
                    <a:close/>
                    <a:moveTo>
                      <a:pt x="1568" y="0"/>
                    </a:moveTo>
                    <a:lnTo>
                      <a:pt x="1568" y="49"/>
                    </a:lnTo>
                    <a:lnTo>
                      <a:pt x="1556" y="49"/>
                    </a:lnTo>
                    <a:lnTo>
                      <a:pt x="1556" y="0"/>
                    </a:lnTo>
                    <a:lnTo>
                      <a:pt x="1568" y="0"/>
                    </a:lnTo>
                    <a:close/>
                    <a:moveTo>
                      <a:pt x="1580" y="0"/>
                    </a:moveTo>
                    <a:lnTo>
                      <a:pt x="1580" y="49"/>
                    </a:lnTo>
                    <a:lnTo>
                      <a:pt x="1568" y="49"/>
                    </a:lnTo>
                    <a:lnTo>
                      <a:pt x="1568" y="0"/>
                    </a:lnTo>
                    <a:lnTo>
                      <a:pt x="1580" y="0"/>
                    </a:lnTo>
                    <a:close/>
                    <a:moveTo>
                      <a:pt x="1592" y="0"/>
                    </a:moveTo>
                    <a:lnTo>
                      <a:pt x="1592" y="49"/>
                    </a:lnTo>
                    <a:lnTo>
                      <a:pt x="1580" y="49"/>
                    </a:lnTo>
                    <a:lnTo>
                      <a:pt x="1580" y="0"/>
                    </a:lnTo>
                    <a:lnTo>
                      <a:pt x="1592" y="0"/>
                    </a:lnTo>
                    <a:close/>
                    <a:moveTo>
                      <a:pt x="1604" y="0"/>
                    </a:moveTo>
                    <a:lnTo>
                      <a:pt x="1604" y="49"/>
                    </a:lnTo>
                    <a:lnTo>
                      <a:pt x="1592" y="49"/>
                    </a:lnTo>
                    <a:lnTo>
                      <a:pt x="1592" y="0"/>
                    </a:lnTo>
                    <a:lnTo>
                      <a:pt x="1604" y="0"/>
                    </a:lnTo>
                    <a:close/>
                    <a:moveTo>
                      <a:pt x="1617" y="0"/>
                    </a:moveTo>
                    <a:lnTo>
                      <a:pt x="1617" y="49"/>
                    </a:lnTo>
                    <a:lnTo>
                      <a:pt x="1604" y="49"/>
                    </a:lnTo>
                    <a:lnTo>
                      <a:pt x="1604" y="0"/>
                    </a:lnTo>
                    <a:lnTo>
                      <a:pt x="1617" y="0"/>
                    </a:lnTo>
                    <a:close/>
                    <a:moveTo>
                      <a:pt x="1629" y="0"/>
                    </a:moveTo>
                    <a:lnTo>
                      <a:pt x="1629" y="49"/>
                    </a:lnTo>
                    <a:lnTo>
                      <a:pt x="1617" y="49"/>
                    </a:lnTo>
                    <a:lnTo>
                      <a:pt x="1617" y="0"/>
                    </a:lnTo>
                    <a:lnTo>
                      <a:pt x="1629" y="0"/>
                    </a:lnTo>
                    <a:close/>
                    <a:moveTo>
                      <a:pt x="1641" y="0"/>
                    </a:moveTo>
                    <a:lnTo>
                      <a:pt x="1641" y="49"/>
                    </a:lnTo>
                    <a:lnTo>
                      <a:pt x="1629" y="49"/>
                    </a:lnTo>
                    <a:lnTo>
                      <a:pt x="1629" y="0"/>
                    </a:lnTo>
                    <a:lnTo>
                      <a:pt x="1641" y="0"/>
                    </a:lnTo>
                    <a:close/>
                    <a:moveTo>
                      <a:pt x="1653" y="0"/>
                    </a:moveTo>
                    <a:lnTo>
                      <a:pt x="1653" y="49"/>
                    </a:lnTo>
                    <a:lnTo>
                      <a:pt x="1641" y="49"/>
                    </a:lnTo>
                    <a:lnTo>
                      <a:pt x="1641" y="0"/>
                    </a:lnTo>
                    <a:lnTo>
                      <a:pt x="1653" y="0"/>
                    </a:lnTo>
                    <a:close/>
                    <a:moveTo>
                      <a:pt x="1665" y="0"/>
                    </a:moveTo>
                    <a:lnTo>
                      <a:pt x="1665" y="49"/>
                    </a:lnTo>
                    <a:lnTo>
                      <a:pt x="1653" y="49"/>
                    </a:lnTo>
                    <a:lnTo>
                      <a:pt x="1653" y="0"/>
                    </a:lnTo>
                    <a:lnTo>
                      <a:pt x="1665" y="0"/>
                    </a:lnTo>
                    <a:close/>
                    <a:moveTo>
                      <a:pt x="1677" y="0"/>
                    </a:moveTo>
                    <a:lnTo>
                      <a:pt x="1677" y="49"/>
                    </a:lnTo>
                    <a:lnTo>
                      <a:pt x="1665" y="49"/>
                    </a:lnTo>
                    <a:lnTo>
                      <a:pt x="1665" y="0"/>
                    </a:lnTo>
                    <a:lnTo>
                      <a:pt x="1677" y="0"/>
                    </a:lnTo>
                    <a:close/>
                    <a:moveTo>
                      <a:pt x="1690" y="0"/>
                    </a:moveTo>
                    <a:lnTo>
                      <a:pt x="1690" y="49"/>
                    </a:lnTo>
                    <a:lnTo>
                      <a:pt x="1677" y="49"/>
                    </a:lnTo>
                    <a:lnTo>
                      <a:pt x="1677" y="0"/>
                    </a:lnTo>
                    <a:lnTo>
                      <a:pt x="1690" y="0"/>
                    </a:lnTo>
                    <a:close/>
                    <a:moveTo>
                      <a:pt x="1702" y="0"/>
                    </a:moveTo>
                    <a:lnTo>
                      <a:pt x="1702" y="49"/>
                    </a:lnTo>
                    <a:lnTo>
                      <a:pt x="1690" y="49"/>
                    </a:lnTo>
                    <a:lnTo>
                      <a:pt x="1690" y="0"/>
                    </a:lnTo>
                    <a:lnTo>
                      <a:pt x="1702" y="0"/>
                    </a:lnTo>
                    <a:close/>
                    <a:moveTo>
                      <a:pt x="1714" y="0"/>
                    </a:moveTo>
                    <a:lnTo>
                      <a:pt x="1714" y="49"/>
                    </a:lnTo>
                    <a:lnTo>
                      <a:pt x="1702" y="49"/>
                    </a:lnTo>
                    <a:lnTo>
                      <a:pt x="1702" y="0"/>
                    </a:lnTo>
                    <a:lnTo>
                      <a:pt x="1714" y="0"/>
                    </a:lnTo>
                    <a:close/>
                    <a:moveTo>
                      <a:pt x="1726" y="0"/>
                    </a:moveTo>
                    <a:lnTo>
                      <a:pt x="1726" y="49"/>
                    </a:lnTo>
                    <a:lnTo>
                      <a:pt x="1714" y="49"/>
                    </a:lnTo>
                    <a:lnTo>
                      <a:pt x="1714" y="0"/>
                    </a:lnTo>
                    <a:lnTo>
                      <a:pt x="1726" y="0"/>
                    </a:lnTo>
                    <a:close/>
                    <a:moveTo>
                      <a:pt x="1738" y="0"/>
                    </a:moveTo>
                    <a:lnTo>
                      <a:pt x="1738" y="49"/>
                    </a:lnTo>
                    <a:lnTo>
                      <a:pt x="1726" y="49"/>
                    </a:lnTo>
                    <a:lnTo>
                      <a:pt x="1726" y="0"/>
                    </a:lnTo>
                    <a:lnTo>
                      <a:pt x="1738" y="0"/>
                    </a:lnTo>
                    <a:close/>
                    <a:moveTo>
                      <a:pt x="1750" y="0"/>
                    </a:moveTo>
                    <a:lnTo>
                      <a:pt x="1750" y="49"/>
                    </a:lnTo>
                    <a:lnTo>
                      <a:pt x="1738" y="49"/>
                    </a:lnTo>
                    <a:lnTo>
                      <a:pt x="1738" y="0"/>
                    </a:lnTo>
                    <a:lnTo>
                      <a:pt x="1750" y="0"/>
                    </a:lnTo>
                    <a:close/>
                    <a:moveTo>
                      <a:pt x="1763" y="0"/>
                    </a:moveTo>
                    <a:lnTo>
                      <a:pt x="1763" y="49"/>
                    </a:lnTo>
                    <a:lnTo>
                      <a:pt x="1750" y="49"/>
                    </a:lnTo>
                    <a:lnTo>
                      <a:pt x="1750" y="0"/>
                    </a:lnTo>
                    <a:lnTo>
                      <a:pt x="1763" y="0"/>
                    </a:lnTo>
                    <a:close/>
                    <a:moveTo>
                      <a:pt x="1775" y="0"/>
                    </a:moveTo>
                    <a:lnTo>
                      <a:pt x="1775" y="49"/>
                    </a:lnTo>
                    <a:lnTo>
                      <a:pt x="1763" y="49"/>
                    </a:lnTo>
                    <a:lnTo>
                      <a:pt x="1763" y="0"/>
                    </a:lnTo>
                    <a:lnTo>
                      <a:pt x="1775" y="0"/>
                    </a:lnTo>
                    <a:close/>
                    <a:moveTo>
                      <a:pt x="1787" y="0"/>
                    </a:moveTo>
                    <a:lnTo>
                      <a:pt x="1787" y="49"/>
                    </a:lnTo>
                    <a:lnTo>
                      <a:pt x="1775" y="49"/>
                    </a:lnTo>
                    <a:lnTo>
                      <a:pt x="1775" y="0"/>
                    </a:lnTo>
                    <a:lnTo>
                      <a:pt x="1787" y="0"/>
                    </a:lnTo>
                    <a:close/>
                    <a:moveTo>
                      <a:pt x="1799" y="0"/>
                    </a:moveTo>
                    <a:lnTo>
                      <a:pt x="1799" y="49"/>
                    </a:lnTo>
                    <a:lnTo>
                      <a:pt x="1787" y="49"/>
                    </a:lnTo>
                    <a:lnTo>
                      <a:pt x="1787" y="0"/>
                    </a:lnTo>
                    <a:lnTo>
                      <a:pt x="1799" y="0"/>
                    </a:lnTo>
                    <a:close/>
                    <a:moveTo>
                      <a:pt x="1811" y="0"/>
                    </a:moveTo>
                    <a:lnTo>
                      <a:pt x="1811" y="49"/>
                    </a:lnTo>
                    <a:lnTo>
                      <a:pt x="1799" y="49"/>
                    </a:lnTo>
                    <a:lnTo>
                      <a:pt x="1799" y="0"/>
                    </a:lnTo>
                    <a:lnTo>
                      <a:pt x="1811" y="0"/>
                    </a:lnTo>
                    <a:close/>
                    <a:moveTo>
                      <a:pt x="1823" y="0"/>
                    </a:moveTo>
                    <a:lnTo>
                      <a:pt x="1823" y="49"/>
                    </a:lnTo>
                    <a:lnTo>
                      <a:pt x="1811" y="49"/>
                    </a:lnTo>
                    <a:lnTo>
                      <a:pt x="1811" y="0"/>
                    </a:lnTo>
                    <a:lnTo>
                      <a:pt x="1823" y="0"/>
                    </a:lnTo>
                    <a:close/>
                    <a:moveTo>
                      <a:pt x="1835" y="0"/>
                    </a:moveTo>
                    <a:lnTo>
                      <a:pt x="1835" y="49"/>
                    </a:lnTo>
                    <a:lnTo>
                      <a:pt x="1823" y="49"/>
                    </a:lnTo>
                    <a:lnTo>
                      <a:pt x="1823" y="0"/>
                    </a:lnTo>
                    <a:lnTo>
                      <a:pt x="1835" y="0"/>
                    </a:lnTo>
                    <a:close/>
                    <a:moveTo>
                      <a:pt x="1848" y="0"/>
                    </a:moveTo>
                    <a:lnTo>
                      <a:pt x="1848" y="49"/>
                    </a:lnTo>
                    <a:lnTo>
                      <a:pt x="1835" y="49"/>
                    </a:lnTo>
                    <a:lnTo>
                      <a:pt x="1835" y="0"/>
                    </a:lnTo>
                    <a:lnTo>
                      <a:pt x="1848" y="0"/>
                    </a:lnTo>
                    <a:close/>
                    <a:moveTo>
                      <a:pt x="1860" y="0"/>
                    </a:moveTo>
                    <a:lnTo>
                      <a:pt x="1860" y="49"/>
                    </a:lnTo>
                    <a:lnTo>
                      <a:pt x="1848" y="49"/>
                    </a:lnTo>
                    <a:lnTo>
                      <a:pt x="1848" y="0"/>
                    </a:lnTo>
                    <a:lnTo>
                      <a:pt x="1860" y="0"/>
                    </a:lnTo>
                    <a:close/>
                    <a:moveTo>
                      <a:pt x="1872" y="0"/>
                    </a:moveTo>
                    <a:lnTo>
                      <a:pt x="1872" y="49"/>
                    </a:lnTo>
                    <a:lnTo>
                      <a:pt x="1860" y="49"/>
                    </a:lnTo>
                    <a:lnTo>
                      <a:pt x="1860" y="0"/>
                    </a:lnTo>
                    <a:lnTo>
                      <a:pt x="1872" y="0"/>
                    </a:lnTo>
                    <a:close/>
                    <a:moveTo>
                      <a:pt x="1884" y="0"/>
                    </a:moveTo>
                    <a:lnTo>
                      <a:pt x="1884" y="49"/>
                    </a:lnTo>
                    <a:lnTo>
                      <a:pt x="1872" y="49"/>
                    </a:lnTo>
                    <a:lnTo>
                      <a:pt x="1872" y="0"/>
                    </a:lnTo>
                    <a:lnTo>
                      <a:pt x="1884" y="0"/>
                    </a:lnTo>
                    <a:close/>
                    <a:moveTo>
                      <a:pt x="1896" y="0"/>
                    </a:moveTo>
                    <a:lnTo>
                      <a:pt x="1896" y="49"/>
                    </a:lnTo>
                    <a:lnTo>
                      <a:pt x="1884" y="49"/>
                    </a:lnTo>
                    <a:lnTo>
                      <a:pt x="1884" y="0"/>
                    </a:lnTo>
                    <a:lnTo>
                      <a:pt x="1896" y="0"/>
                    </a:lnTo>
                    <a:close/>
                    <a:moveTo>
                      <a:pt x="1908" y="0"/>
                    </a:moveTo>
                    <a:lnTo>
                      <a:pt x="1908" y="49"/>
                    </a:lnTo>
                    <a:lnTo>
                      <a:pt x="1896" y="49"/>
                    </a:lnTo>
                    <a:lnTo>
                      <a:pt x="1896" y="0"/>
                    </a:lnTo>
                    <a:lnTo>
                      <a:pt x="1908" y="0"/>
                    </a:lnTo>
                    <a:close/>
                    <a:moveTo>
                      <a:pt x="1921" y="0"/>
                    </a:moveTo>
                    <a:lnTo>
                      <a:pt x="1921" y="49"/>
                    </a:lnTo>
                    <a:lnTo>
                      <a:pt x="1908" y="49"/>
                    </a:lnTo>
                    <a:lnTo>
                      <a:pt x="1908" y="0"/>
                    </a:lnTo>
                    <a:lnTo>
                      <a:pt x="1921" y="0"/>
                    </a:lnTo>
                    <a:close/>
                    <a:moveTo>
                      <a:pt x="1933" y="0"/>
                    </a:moveTo>
                    <a:lnTo>
                      <a:pt x="1933" y="49"/>
                    </a:lnTo>
                    <a:lnTo>
                      <a:pt x="1921" y="49"/>
                    </a:lnTo>
                    <a:lnTo>
                      <a:pt x="1921" y="0"/>
                    </a:lnTo>
                    <a:lnTo>
                      <a:pt x="1933" y="0"/>
                    </a:lnTo>
                    <a:close/>
                    <a:moveTo>
                      <a:pt x="1945" y="0"/>
                    </a:moveTo>
                    <a:lnTo>
                      <a:pt x="1945" y="49"/>
                    </a:lnTo>
                    <a:lnTo>
                      <a:pt x="1933" y="49"/>
                    </a:lnTo>
                    <a:lnTo>
                      <a:pt x="1933" y="0"/>
                    </a:lnTo>
                    <a:lnTo>
                      <a:pt x="1945" y="0"/>
                    </a:lnTo>
                    <a:close/>
                    <a:moveTo>
                      <a:pt x="1957" y="0"/>
                    </a:moveTo>
                    <a:lnTo>
                      <a:pt x="1957" y="49"/>
                    </a:lnTo>
                    <a:lnTo>
                      <a:pt x="1945" y="49"/>
                    </a:lnTo>
                    <a:lnTo>
                      <a:pt x="1945" y="0"/>
                    </a:lnTo>
                    <a:lnTo>
                      <a:pt x="1957" y="0"/>
                    </a:lnTo>
                    <a:close/>
                    <a:moveTo>
                      <a:pt x="1969" y="0"/>
                    </a:moveTo>
                    <a:lnTo>
                      <a:pt x="1969" y="49"/>
                    </a:lnTo>
                    <a:lnTo>
                      <a:pt x="1957" y="49"/>
                    </a:lnTo>
                    <a:lnTo>
                      <a:pt x="1957" y="0"/>
                    </a:lnTo>
                    <a:lnTo>
                      <a:pt x="1969" y="0"/>
                    </a:lnTo>
                    <a:close/>
                    <a:moveTo>
                      <a:pt x="1981" y="0"/>
                    </a:moveTo>
                    <a:lnTo>
                      <a:pt x="1981" y="49"/>
                    </a:lnTo>
                    <a:lnTo>
                      <a:pt x="1969" y="49"/>
                    </a:lnTo>
                    <a:lnTo>
                      <a:pt x="1969" y="0"/>
                    </a:lnTo>
                    <a:lnTo>
                      <a:pt x="1981" y="0"/>
                    </a:lnTo>
                    <a:close/>
                    <a:moveTo>
                      <a:pt x="1994" y="0"/>
                    </a:moveTo>
                    <a:lnTo>
                      <a:pt x="1994" y="49"/>
                    </a:lnTo>
                    <a:lnTo>
                      <a:pt x="1981" y="49"/>
                    </a:lnTo>
                    <a:lnTo>
                      <a:pt x="1981" y="0"/>
                    </a:lnTo>
                    <a:lnTo>
                      <a:pt x="1994" y="0"/>
                    </a:lnTo>
                    <a:close/>
                    <a:moveTo>
                      <a:pt x="2006" y="0"/>
                    </a:moveTo>
                    <a:lnTo>
                      <a:pt x="2006" y="49"/>
                    </a:lnTo>
                    <a:lnTo>
                      <a:pt x="1994" y="49"/>
                    </a:lnTo>
                    <a:lnTo>
                      <a:pt x="1994" y="0"/>
                    </a:lnTo>
                    <a:lnTo>
                      <a:pt x="2006" y="0"/>
                    </a:lnTo>
                    <a:close/>
                    <a:moveTo>
                      <a:pt x="2018" y="0"/>
                    </a:moveTo>
                    <a:lnTo>
                      <a:pt x="2018" y="49"/>
                    </a:lnTo>
                    <a:lnTo>
                      <a:pt x="2006" y="49"/>
                    </a:lnTo>
                    <a:lnTo>
                      <a:pt x="2006" y="0"/>
                    </a:lnTo>
                    <a:lnTo>
                      <a:pt x="2018" y="0"/>
                    </a:lnTo>
                    <a:close/>
                    <a:moveTo>
                      <a:pt x="2030" y="0"/>
                    </a:moveTo>
                    <a:lnTo>
                      <a:pt x="2030" y="49"/>
                    </a:lnTo>
                    <a:lnTo>
                      <a:pt x="2018" y="49"/>
                    </a:lnTo>
                    <a:lnTo>
                      <a:pt x="2018" y="0"/>
                    </a:lnTo>
                    <a:lnTo>
                      <a:pt x="2030" y="0"/>
                    </a:lnTo>
                    <a:close/>
                    <a:moveTo>
                      <a:pt x="2042" y="0"/>
                    </a:moveTo>
                    <a:lnTo>
                      <a:pt x="2042" y="49"/>
                    </a:lnTo>
                    <a:lnTo>
                      <a:pt x="2030" y="49"/>
                    </a:lnTo>
                    <a:lnTo>
                      <a:pt x="2030" y="0"/>
                    </a:lnTo>
                    <a:lnTo>
                      <a:pt x="2042" y="0"/>
                    </a:lnTo>
                    <a:close/>
                    <a:moveTo>
                      <a:pt x="2054" y="0"/>
                    </a:moveTo>
                    <a:lnTo>
                      <a:pt x="2054" y="49"/>
                    </a:lnTo>
                    <a:lnTo>
                      <a:pt x="2042" y="49"/>
                    </a:lnTo>
                    <a:lnTo>
                      <a:pt x="2042" y="0"/>
                    </a:lnTo>
                    <a:lnTo>
                      <a:pt x="2054" y="0"/>
                    </a:lnTo>
                    <a:close/>
                    <a:moveTo>
                      <a:pt x="2066" y="0"/>
                    </a:moveTo>
                    <a:lnTo>
                      <a:pt x="2066" y="49"/>
                    </a:lnTo>
                    <a:lnTo>
                      <a:pt x="2054" y="49"/>
                    </a:lnTo>
                    <a:lnTo>
                      <a:pt x="2054" y="0"/>
                    </a:lnTo>
                    <a:lnTo>
                      <a:pt x="2066" y="0"/>
                    </a:lnTo>
                    <a:close/>
                    <a:moveTo>
                      <a:pt x="2079" y="0"/>
                    </a:moveTo>
                    <a:lnTo>
                      <a:pt x="2079" y="49"/>
                    </a:lnTo>
                    <a:lnTo>
                      <a:pt x="2066" y="49"/>
                    </a:lnTo>
                    <a:lnTo>
                      <a:pt x="2066" y="0"/>
                    </a:lnTo>
                    <a:lnTo>
                      <a:pt x="2079" y="0"/>
                    </a:lnTo>
                    <a:close/>
                    <a:moveTo>
                      <a:pt x="2091" y="0"/>
                    </a:moveTo>
                    <a:lnTo>
                      <a:pt x="2091" y="49"/>
                    </a:lnTo>
                    <a:lnTo>
                      <a:pt x="2079" y="49"/>
                    </a:lnTo>
                    <a:lnTo>
                      <a:pt x="2079" y="0"/>
                    </a:lnTo>
                    <a:lnTo>
                      <a:pt x="2091" y="0"/>
                    </a:lnTo>
                    <a:close/>
                    <a:moveTo>
                      <a:pt x="2103" y="0"/>
                    </a:moveTo>
                    <a:lnTo>
                      <a:pt x="2103" y="49"/>
                    </a:lnTo>
                    <a:lnTo>
                      <a:pt x="2091" y="49"/>
                    </a:lnTo>
                    <a:lnTo>
                      <a:pt x="2091" y="0"/>
                    </a:lnTo>
                    <a:lnTo>
                      <a:pt x="2103" y="0"/>
                    </a:lnTo>
                    <a:close/>
                    <a:moveTo>
                      <a:pt x="2115" y="0"/>
                    </a:moveTo>
                    <a:lnTo>
                      <a:pt x="2115" y="49"/>
                    </a:lnTo>
                    <a:lnTo>
                      <a:pt x="2103" y="49"/>
                    </a:lnTo>
                    <a:lnTo>
                      <a:pt x="2103" y="0"/>
                    </a:lnTo>
                    <a:lnTo>
                      <a:pt x="2115" y="0"/>
                    </a:lnTo>
                    <a:close/>
                    <a:moveTo>
                      <a:pt x="2127" y="0"/>
                    </a:moveTo>
                    <a:lnTo>
                      <a:pt x="2127" y="49"/>
                    </a:lnTo>
                    <a:lnTo>
                      <a:pt x="2115" y="49"/>
                    </a:lnTo>
                    <a:lnTo>
                      <a:pt x="2115" y="0"/>
                    </a:lnTo>
                    <a:lnTo>
                      <a:pt x="2127" y="0"/>
                    </a:lnTo>
                    <a:close/>
                    <a:moveTo>
                      <a:pt x="2139" y="0"/>
                    </a:moveTo>
                    <a:lnTo>
                      <a:pt x="2139" y="49"/>
                    </a:lnTo>
                    <a:lnTo>
                      <a:pt x="2127" y="49"/>
                    </a:lnTo>
                    <a:lnTo>
                      <a:pt x="2127" y="0"/>
                    </a:lnTo>
                    <a:lnTo>
                      <a:pt x="2139" y="0"/>
                    </a:lnTo>
                    <a:close/>
                    <a:moveTo>
                      <a:pt x="2152" y="0"/>
                    </a:moveTo>
                    <a:lnTo>
                      <a:pt x="2152" y="49"/>
                    </a:lnTo>
                    <a:lnTo>
                      <a:pt x="2139" y="49"/>
                    </a:lnTo>
                    <a:lnTo>
                      <a:pt x="2139" y="0"/>
                    </a:lnTo>
                    <a:lnTo>
                      <a:pt x="2152" y="0"/>
                    </a:lnTo>
                    <a:close/>
                    <a:moveTo>
                      <a:pt x="2164" y="0"/>
                    </a:moveTo>
                    <a:lnTo>
                      <a:pt x="2164" y="49"/>
                    </a:lnTo>
                    <a:lnTo>
                      <a:pt x="2152" y="49"/>
                    </a:lnTo>
                    <a:lnTo>
                      <a:pt x="2152" y="0"/>
                    </a:lnTo>
                    <a:lnTo>
                      <a:pt x="2164" y="0"/>
                    </a:lnTo>
                    <a:close/>
                    <a:moveTo>
                      <a:pt x="2176" y="0"/>
                    </a:moveTo>
                    <a:lnTo>
                      <a:pt x="2176" y="49"/>
                    </a:lnTo>
                    <a:lnTo>
                      <a:pt x="2164" y="49"/>
                    </a:lnTo>
                    <a:lnTo>
                      <a:pt x="2164" y="0"/>
                    </a:lnTo>
                    <a:lnTo>
                      <a:pt x="2176" y="0"/>
                    </a:lnTo>
                    <a:close/>
                    <a:moveTo>
                      <a:pt x="2188" y="0"/>
                    </a:moveTo>
                    <a:lnTo>
                      <a:pt x="2188" y="49"/>
                    </a:lnTo>
                    <a:lnTo>
                      <a:pt x="2176" y="49"/>
                    </a:lnTo>
                    <a:lnTo>
                      <a:pt x="2176" y="0"/>
                    </a:lnTo>
                    <a:lnTo>
                      <a:pt x="2188" y="0"/>
                    </a:lnTo>
                    <a:close/>
                    <a:moveTo>
                      <a:pt x="2200" y="0"/>
                    </a:moveTo>
                    <a:lnTo>
                      <a:pt x="2200" y="49"/>
                    </a:lnTo>
                    <a:lnTo>
                      <a:pt x="2188" y="49"/>
                    </a:lnTo>
                    <a:lnTo>
                      <a:pt x="2188" y="0"/>
                    </a:lnTo>
                    <a:lnTo>
                      <a:pt x="2200" y="0"/>
                    </a:lnTo>
                    <a:close/>
                    <a:moveTo>
                      <a:pt x="2212" y="0"/>
                    </a:moveTo>
                    <a:lnTo>
                      <a:pt x="2212" y="49"/>
                    </a:lnTo>
                    <a:lnTo>
                      <a:pt x="2200" y="49"/>
                    </a:lnTo>
                    <a:lnTo>
                      <a:pt x="2200" y="0"/>
                    </a:lnTo>
                    <a:lnTo>
                      <a:pt x="2212" y="0"/>
                    </a:lnTo>
                    <a:close/>
                    <a:moveTo>
                      <a:pt x="2225" y="0"/>
                    </a:moveTo>
                    <a:lnTo>
                      <a:pt x="2225" y="49"/>
                    </a:lnTo>
                    <a:lnTo>
                      <a:pt x="2212" y="49"/>
                    </a:lnTo>
                    <a:lnTo>
                      <a:pt x="2212" y="0"/>
                    </a:lnTo>
                    <a:lnTo>
                      <a:pt x="2225" y="0"/>
                    </a:lnTo>
                    <a:close/>
                    <a:moveTo>
                      <a:pt x="2237" y="0"/>
                    </a:moveTo>
                    <a:lnTo>
                      <a:pt x="2237" y="49"/>
                    </a:lnTo>
                    <a:lnTo>
                      <a:pt x="2225" y="49"/>
                    </a:lnTo>
                    <a:lnTo>
                      <a:pt x="2225" y="0"/>
                    </a:lnTo>
                    <a:lnTo>
                      <a:pt x="2237" y="0"/>
                    </a:lnTo>
                    <a:close/>
                    <a:moveTo>
                      <a:pt x="2249" y="0"/>
                    </a:moveTo>
                    <a:lnTo>
                      <a:pt x="2249" y="49"/>
                    </a:lnTo>
                    <a:lnTo>
                      <a:pt x="2237" y="49"/>
                    </a:lnTo>
                    <a:lnTo>
                      <a:pt x="2237" y="0"/>
                    </a:lnTo>
                    <a:lnTo>
                      <a:pt x="2249" y="0"/>
                    </a:lnTo>
                    <a:close/>
                    <a:moveTo>
                      <a:pt x="2261" y="0"/>
                    </a:moveTo>
                    <a:lnTo>
                      <a:pt x="2261" y="49"/>
                    </a:lnTo>
                    <a:lnTo>
                      <a:pt x="2249" y="49"/>
                    </a:lnTo>
                    <a:lnTo>
                      <a:pt x="2249" y="0"/>
                    </a:lnTo>
                    <a:lnTo>
                      <a:pt x="2261" y="0"/>
                    </a:lnTo>
                    <a:close/>
                    <a:moveTo>
                      <a:pt x="2273" y="0"/>
                    </a:moveTo>
                    <a:lnTo>
                      <a:pt x="2273" y="49"/>
                    </a:lnTo>
                    <a:lnTo>
                      <a:pt x="2261" y="49"/>
                    </a:lnTo>
                    <a:lnTo>
                      <a:pt x="2261" y="0"/>
                    </a:lnTo>
                    <a:lnTo>
                      <a:pt x="2273" y="0"/>
                    </a:lnTo>
                    <a:close/>
                    <a:moveTo>
                      <a:pt x="2285" y="0"/>
                    </a:moveTo>
                    <a:lnTo>
                      <a:pt x="2285" y="49"/>
                    </a:lnTo>
                    <a:lnTo>
                      <a:pt x="2273" y="49"/>
                    </a:lnTo>
                    <a:lnTo>
                      <a:pt x="2273" y="0"/>
                    </a:lnTo>
                    <a:lnTo>
                      <a:pt x="2285" y="0"/>
                    </a:lnTo>
                    <a:close/>
                    <a:moveTo>
                      <a:pt x="2297" y="0"/>
                    </a:moveTo>
                    <a:lnTo>
                      <a:pt x="2297" y="49"/>
                    </a:lnTo>
                    <a:lnTo>
                      <a:pt x="2285" y="49"/>
                    </a:lnTo>
                    <a:lnTo>
                      <a:pt x="2285" y="0"/>
                    </a:lnTo>
                    <a:lnTo>
                      <a:pt x="2297" y="0"/>
                    </a:lnTo>
                    <a:close/>
                    <a:moveTo>
                      <a:pt x="2310" y="0"/>
                    </a:moveTo>
                    <a:lnTo>
                      <a:pt x="2310" y="49"/>
                    </a:lnTo>
                    <a:lnTo>
                      <a:pt x="2297" y="49"/>
                    </a:lnTo>
                    <a:lnTo>
                      <a:pt x="2297" y="0"/>
                    </a:lnTo>
                    <a:lnTo>
                      <a:pt x="2310" y="0"/>
                    </a:lnTo>
                    <a:close/>
                    <a:moveTo>
                      <a:pt x="2322" y="0"/>
                    </a:moveTo>
                    <a:lnTo>
                      <a:pt x="2322" y="49"/>
                    </a:lnTo>
                    <a:lnTo>
                      <a:pt x="2310" y="49"/>
                    </a:lnTo>
                    <a:lnTo>
                      <a:pt x="2310" y="0"/>
                    </a:lnTo>
                    <a:lnTo>
                      <a:pt x="2322" y="0"/>
                    </a:lnTo>
                    <a:close/>
                    <a:moveTo>
                      <a:pt x="2334" y="0"/>
                    </a:moveTo>
                    <a:lnTo>
                      <a:pt x="2334" y="49"/>
                    </a:lnTo>
                    <a:lnTo>
                      <a:pt x="2322" y="49"/>
                    </a:lnTo>
                    <a:lnTo>
                      <a:pt x="2322" y="0"/>
                    </a:lnTo>
                    <a:lnTo>
                      <a:pt x="2334" y="0"/>
                    </a:lnTo>
                    <a:close/>
                    <a:moveTo>
                      <a:pt x="2346" y="0"/>
                    </a:moveTo>
                    <a:lnTo>
                      <a:pt x="2346" y="49"/>
                    </a:lnTo>
                    <a:lnTo>
                      <a:pt x="2334" y="49"/>
                    </a:lnTo>
                    <a:lnTo>
                      <a:pt x="2334" y="0"/>
                    </a:lnTo>
                    <a:lnTo>
                      <a:pt x="2346" y="0"/>
                    </a:lnTo>
                    <a:close/>
                    <a:moveTo>
                      <a:pt x="2358" y="0"/>
                    </a:moveTo>
                    <a:lnTo>
                      <a:pt x="2358" y="49"/>
                    </a:lnTo>
                    <a:lnTo>
                      <a:pt x="2346" y="49"/>
                    </a:lnTo>
                    <a:lnTo>
                      <a:pt x="2346" y="0"/>
                    </a:lnTo>
                    <a:lnTo>
                      <a:pt x="2358" y="0"/>
                    </a:lnTo>
                    <a:close/>
                    <a:moveTo>
                      <a:pt x="2370" y="0"/>
                    </a:moveTo>
                    <a:lnTo>
                      <a:pt x="2370" y="49"/>
                    </a:lnTo>
                    <a:lnTo>
                      <a:pt x="2358" y="49"/>
                    </a:lnTo>
                    <a:lnTo>
                      <a:pt x="2358" y="0"/>
                    </a:lnTo>
                    <a:lnTo>
                      <a:pt x="2370" y="0"/>
                    </a:lnTo>
                    <a:close/>
                    <a:moveTo>
                      <a:pt x="2383" y="0"/>
                    </a:moveTo>
                    <a:lnTo>
                      <a:pt x="2383" y="49"/>
                    </a:lnTo>
                    <a:lnTo>
                      <a:pt x="2370" y="49"/>
                    </a:lnTo>
                    <a:lnTo>
                      <a:pt x="2370" y="0"/>
                    </a:lnTo>
                    <a:lnTo>
                      <a:pt x="2383" y="0"/>
                    </a:lnTo>
                    <a:close/>
                    <a:moveTo>
                      <a:pt x="2395" y="0"/>
                    </a:moveTo>
                    <a:lnTo>
                      <a:pt x="2395" y="49"/>
                    </a:lnTo>
                    <a:lnTo>
                      <a:pt x="2383" y="49"/>
                    </a:lnTo>
                    <a:lnTo>
                      <a:pt x="2383" y="0"/>
                    </a:lnTo>
                    <a:lnTo>
                      <a:pt x="2395" y="0"/>
                    </a:lnTo>
                    <a:close/>
                    <a:moveTo>
                      <a:pt x="2407" y="0"/>
                    </a:moveTo>
                    <a:lnTo>
                      <a:pt x="2407" y="49"/>
                    </a:lnTo>
                    <a:lnTo>
                      <a:pt x="2395" y="49"/>
                    </a:lnTo>
                    <a:lnTo>
                      <a:pt x="2395" y="0"/>
                    </a:lnTo>
                    <a:lnTo>
                      <a:pt x="2407" y="0"/>
                    </a:lnTo>
                    <a:close/>
                    <a:moveTo>
                      <a:pt x="2419" y="0"/>
                    </a:moveTo>
                    <a:lnTo>
                      <a:pt x="2419" y="49"/>
                    </a:lnTo>
                    <a:lnTo>
                      <a:pt x="2407" y="49"/>
                    </a:lnTo>
                    <a:lnTo>
                      <a:pt x="2407" y="0"/>
                    </a:lnTo>
                    <a:lnTo>
                      <a:pt x="2419" y="0"/>
                    </a:lnTo>
                    <a:close/>
                    <a:moveTo>
                      <a:pt x="2431" y="0"/>
                    </a:moveTo>
                    <a:lnTo>
                      <a:pt x="2431" y="49"/>
                    </a:lnTo>
                    <a:lnTo>
                      <a:pt x="2419" y="49"/>
                    </a:lnTo>
                    <a:lnTo>
                      <a:pt x="2419" y="0"/>
                    </a:lnTo>
                    <a:lnTo>
                      <a:pt x="2431" y="0"/>
                    </a:lnTo>
                    <a:close/>
                  </a:path>
                </a:pathLst>
              </a:custGeom>
              <a:solidFill>
                <a:srgbClr val="868686"/>
              </a:solidFill>
              <a:ln w="19050">
                <a:solidFill>
                  <a:srgbClr val="86868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8" name="Freeform 211"/>
              <p:cNvSpPr>
                <a:spLocks noEditPoints="1"/>
              </p:cNvSpPr>
              <p:nvPr/>
            </p:nvSpPr>
            <p:spPr bwMode="auto">
              <a:xfrm>
                <a:off x="5125319" y="6156488"/>
                <a:ext cx="3039955" cy="69115"/>
              </a:xfrm>
              <a:custGeom>
                <a:avLst/>
                <a:gdLst>
                  <a:gd name="T0" fmla="*/ 37 w 1787"/>
                  <a:gd name="T1" fmla="*/ 49 h 49"/>
                  <a:gd name="T2" fmla="*/ 49 w 1787"/>
                  <a:gd name="T3" fmla="*/ 0 h 49"/>
                  <a:gd name="T4" fmla="*/ 97 w 1787"/>
                  <a:gd name="T5" fmla="*/ 0 h 49"/>
                  <a:gd name="T6" fmla="*/ 110 w 1787"/>
                  <a:gd name="T7" fmla="*/ 49 h 49"/>
                  <a:gd name="T8" fmla="*/ 146 w 1787"/>
                  <a:gd name="T9" fmla="*/ 0 h 49"/>
                  <a:gd name="T10" fmla="*/ 183 w 1787"/>
                  <a:gd name="T11" fmla="*/ 49 h 49"/>
                  <a:gd name="T12" fmla="*/ 195 w 1787"/>
                  <a:gd name="T13" fmla="*/ 0 h 49"/>
                  <a:gd name="T14" fmla="*/ 243 w 1787"/>
                  <a:gd name="T15" fmla="*/ 0 h 49"/>
                  <a:gd name="T16" fmla="*/ 256 w 1787"/>
                  <a:gd name="T17" fmla="*/ 49 h 49"/>
                  <a:gd name="T18" fmla="*/ 292 w 1787"/>
                  <a:gd name="T19" fmla="*/ 0 h 49"/>
                  <a:gd name="T20" fmla="*/ 328 w 1787"/>
                  <a:gd name="T21" fmla="*/ 49 h 49"/>
                  <a:gd name="T22" fmla="*/ 341 w 1787"/>
                  <a:gd name="T23" fmla="*/ 0 h 49"/>
                  <a:gd name="T24" fmla="*/ 389 w 1787"/>
                  <a:gd name="T25" fmla="*/ 0 h 49"/>
                  <a:gd name="T26" fmla="*/ 401 w 1787"/>
                  <a:gd name="T27" fmla="*/ 49 h 49"/>
                  <a:gd name="T28" fmla="*/ 438 w 1787"/>
                  <a:gd name="T29" fmla="*/ 0 h 49"/>
                  <a:gd name="T30" fmla="*/ 474 w 1787"/>
                  <a:gd name="T31" fmla="*/ 49 h 49"/>
                  <a:gd name="T32" fmla="*/ 487 w 1787"/>
                  <a:gd name="T33" fmla="*/ 0 h 49"/>
                  <a:gd name="T34" fmla="*/ 535 w 1787"/>
                  <a:gd name="T35" fmla="*/ 0 h 49"/>
                  <a:gd name="T36" fmla="*/ 547 w 1787"/>
                  <a:gd name="T37" fmla="*/ 49 h 49"/>
                  <a:gd name="T38" fmla="*/ 584 w 1787"/>
                  <a:gd name="T39" fmla="*/ 0 h 49"/>
                  <a:gd name="T40" fmla="*/ 620 w 1787"/>
                  <a:gd name="T41" fmla="*/ 49 h 49"/>
                  <a:gd name="T42" fmla="*/ 632 w 1787"/>
                  <a:gd name="T43" fmla="*/ 0 h 49"/>
                  <a:gd name="T44" fmla="*/ 681 w 1787"/>
                  <a:gd name="T45" fmla="*/ 0 h 49"/>
                  <a:gd name="T46" fmla="*/ 693 w 1787"/>
                  <a:gd name="T47" fmla="*/ 49 h 49"/>
                  <a:gd name="T48" fmla="*/ 730 w 1787"/>
                  <a:gd name="T49" fmla="*/ 0 h 49"/>
                  <a:gd name="T50" fmla="*/ 766 w 1787"/>
                  <a:gd name="T51" fmla="*/ 49 h 49"/>
                  <a:gd name="T52" fmla="*/ 778 w 1787"/>
                  <a:gd name="T53" fmla="*/ 0 h 49"/>
                  <a:gd name="T54" fmla="*/ 827 w 1787"/>
                  <a:gd name="T55" fmla="*/ 0 h 49"/>
                  <a:gd name="T56" fmla="*/ 839 w 1787"/>
                  <a:gd name="T57" fmla="*/ 49 h 49"/>
                  <a:gd name="T58" fmla="*/ 876 w 1787"/>
                  <a:gd name="T59" fmla="*/ 0 h 49"/>
                  <a:gd name="T60" fmla="*/ 912 w 1787"/>
                  <a:gd name="T61" fmla="*/ 49 h 49"/>
                  <a:gd name="T62" fmla="*/ 924 w 1787"/>
                  <a:gd name="T63" fmla="*/ 0 h 49"/>
                  <a:gd name="T64" fmla="*/ 973 w 1787"/>
                  <a:gd name="T65" fmla="*/ 0 h 49"/>
                  <a:gd name="T66" fmla="*/ 985 w 1787"/>
                  <a:gd name="T67" fmla="*/ 49 h 49"/>
                  <a:gd name="T68" fmla="*/ 1022 w 1787"/>
                  <a:gd name="T69" fmla="*/ 0 h 49"/>
                  <a:gd name="T70" fmla="*/ 1058 w 1787"/>
                  <a:gd name="T71" fmla="*/ 49 h 49"/>
                  <a:gd name="T72" fmla="*/ 1070 w 1787"/>
                  <a:gd name="T73" fmla="*/ 0 h 49"/>
                  <a:gd name="T74" fmla="*/ 1119 w 1787"/>
                  <a:gd name="T75" fmla="*/ 0 h 49"/>
                  <a:gd name="T76" fmla="*/ 1131 w 1787"/>
                  <a:gd name="T77" fmla="*/ 49 h 49"/>
                  <a:gd name="T78" fmla="*/ 1167 w 1787"/>
                  <a:gd name="T79" fmla="*/ 0 h 49"/>
                  <a:gd name="T80" fmla="*/ 1204 w 1787"/>
                  <a:gd name="T81" fmla="*/ 49 h 49"/>
                  <a:gd name="T82" fmla="*/ 1216 w 1787"/>
                  <a:gd name="T83" fmla="*/ 0 h 49"/>
                  <a:gd name="T84" fmla="*/ 1265 w 1787"/>
                  <a:gd name="T85" fmla="*/ 0 h 49"/>
                  <a:gd name="T86" fmla="*/ 1277 w 1787"/>
                  <a:gd name="T87" fmla="*/ 49 h 49"/>
                  <a:gd name="T88" fmla="*/ 1313 w 1787"/>
                  <a:gd name="T89" fmla="*/ 0 h 49"/>
                  <a:gd name="T90" fmla="*/ 1350 w 1787"/>
                  <a:gd name="T91" fmla="*/ 49 h 49"/>
                  <a:gd name="T92" fmla="*/ 1362 w 1787"/>
                  <a:gd name="T93" fmla="*/ 0 h 49"/>
                  <a:gd name="T94" fmla="*/ 1411 w 1787"/>
                  <a:gd name="T95" fmla="*/ 0 h 49"/>
                  <a:gd name="T96" fmla="*/ 1423 w 1787"/>
                  <a:gd name="T97" fmla="*/ 49 h 49"/>
                  <a:gd name="T98" fmla="*/ 1459 w 1787"/>
                  <a:gd name="T99" fmla="*/ 0 h 49"/>
                  <a:gd name="T100" fmla="*/ 1496 w 1787"/>
                  <a:gd name="T101" fmla="*/ 49 h 49"/>
                  <a:gd name="T102" fmla="*/ 1508 w 1787"/>
                  <a:gd name="T103" fmla="*/ 0 h 49"/>
                  <a:gd name="T104" fmla="*/ 1556 w 1787"/>
                  <a:gd name="T105" fmla="*/ 0 h 49"/>
                  <a:gd name="T106" fmla="*/ 1569 w 1787"/>
                  <a:gd name="T107" fmla="*/ 49 h 49"/>
                  <a:gd name="T108" fmla="*/ 1605 w 1787"/>
                  <a:gd name="T109" fmla="*/ 0 h 49"/>
                  <a:gd name="T110" fmla="*/ 1642 w 1787"/>
                  <a:gd name="T111" fmla="*/ 49 h 49"/>
                  <a:gd name="T112" fmla="*/ 1654 w 1787"/>
                  <a:gd name="T113" fmla="*/ 0 h 49"/>
                  <a:gd name="T114" fmla="*/ 1702 w 1787"/>
                  <a:gd name="T115" fmla="*/ 0 h 49"/>
                  <a:gd name="T116" fmla="*/ 1715 w 1787"/>
                  <a:gd name="T117" fmla="*/ 49 h 49"/>
                  <a:gd name="T118" fmla="*/ 1751 w 1787"/>
                  <a:gd name="T119" fmla="*/ 0 h 49"/>
                  <a:gd name="T120" fmla="*/ 1787 w 1787"/>
                  <a:gd name="T12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87" h="49">
                    <a:moveTo>
                      <a:pt x="12" y="0"/>
                    </a:moveTo>
                    <a:lnTo>
                      <a:pt x="12" y="49"/>
                    </a:lnTo>
                    <a:lnTo>
                      <a:pt x="0" y="49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  <a:moveTo>
                      <a:pt x="25" y="0"/>
                    </a:moveTo>
                    <a:lnTo>
                      <a:pt x="25" y="49"/>
                    </a:lnTo>
                    <a:lnTo>
                      <a:pt x="12" y="49"/>
                    </a:lnTo>
                    <a:lnTo>
                      <a:pt x="12" y="0"/>
                    </a:lnTo>
                    <a:lnTo>
                      <a:pt x="25" y="0"/>
                    </a:lnTo>
                    <a:close/>
                    <a:moveTo>
                      <a:pt x="37" y="0"/>
                    </a:moveTo>
                    <a:lnTo>
                      <a:pt x="37" y="49"/>
                    </a:lnTo>
                    <a:lnTo>
                      <a:pt x="25" y="49"/>
                    </a:lnTo>
                    <a:lnTo>
                      <a:pt x="25" y="0"/>
                    </a:lnTo>
                    <a:lnTo>
                      <a:pt x="37" y="0"/>
                    </a:lnTo>
                    <a:close/>
                    <a:moveTo>
                      <a:pt x="49" y="0"/>
                    </a:moveTo>
                    <a:lnTo>
                      <a:pt x="49" y="49"/>
                    </a:lnTo>
                    <a:lnTo>
                      <a:pt x="37" y="49"/>
                    </a:lnTo>
                    <a:lnTo>
                      <a:pt x="37" y="0"/>
                    </a:lnTo>
                    <a:lnTo>
                      <a:pt x="49" y="0"/>
                    </a:lnTo>
                    <a:close/>
                    <a:moveTo>
                      <a:pt x="61" y="0"/>
                    </a:moveTo>
                    <a:lnTo>
                      <a:pt x="61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61" y="0"/>
                    </a:lnTo>
                    <a:close/>
                    <a:moveTo>
                      <a:pt x="73" y="0"/>
                    </a:moveTo>
                    <a:lnTo>
                      <a:pt x="73" y="49"/>
                    </a:lnTo>
                    <a:lnTo>
                      <a:pt x="61" y="49"/>
                    </a:lnTo>
                    <a:lnTo>
                      <a:pt x="61" y="0"/>
                    </a:lnTo>
                    <a:lnTo>
                      <a:pt x="73" y="0"/>
                    </a:lnTo>
                    <a:close/>
                    <a:moveTo>
                      <a:pt x="85" y="0"/>
                    </a:moveTo>
                    <a:lnTo>
                      <a:pt x="85" y="49"/>
                    </a:lnTo>
                    <a:lnTo>
                      <a:pt x="73" y="49"/>
                    </a:lnTo>
                    <a:lnTo>
                      <a:pt x="73" y="0"/>
                    </a:lnTo>
                    <a:lnTo>
                      <a:pt x="85" y="0"/>
                    </a:lnTo>
                    <a:close/>
                    <a:moveTo>
                      <a:pt x="97" y="0"/>
                    </a:moveTo>
                    <a:lnTo>
                      <a:pt x="97" y="49"/>
                    </a:lnTo>
                    <a:lnTo>
                      <a:pt x="85" y="49"/>
                    </a:lnTo>
                    <a:lnTo>
                      <a:pt x="85" y="0"/>
                    </a:lnTo>
                    <a:lnTo>
                      <a:pt x="97" y="0"/>
                    </a:lnTo>
                    <a:close/>
                    <a:moveTo>
                      <a:pt x="110" y="0"/>
                    </a:moveTo>
                    <a:lnTo>
                      <a:pt x="110" y="49"/>
                    </a:lnTo>
                    <a:lnTo>
                      <a:pt x="97" y="49"/>
                    </a:lnTo>
                    <a:lnTo>
                      <a:pt x="97" y="0"/>
                    </a:lnTo>
                    <a:lnTo>
                      <a:pt x="110" y="0"/>
                    </a:lnTo>
                    <a:close/>
                    <a:moveTo>
                      <a:pt x="122" y="0"/>
                    </a:moveTo>
                    <a:lnTo>
                      <a:pt x="122" y="49"/>
                    </a:lnTo>
                    <a:lnTo>
                      <a:pt x="110" y="49"/>
                    </a:lnTo>
                    <a:lnTo>
                      <a:pt x="110" y="0"/>
                    </a:lnTo>
                    <a:lnTo>
                      <a:pt x="122" y="0"/>
                    </a:lnTo>
                    <a:close/>
                    <a:moveTo>
                      <a:pt x="134" y="0"/>
                    </a:moveTo>
                    <a:lnTo>
                      <a:pt x="134" y="49"/>
                    </a:lnTo>
                    <a:lnTo>
                      <a:pt x="122" y="49"/>
                    </a:lnTo>
                    <a:lnTo>
                      <a:pt x="122" y="0"/>
                    </a:lnTo>
                    <a:lnTo>
                      <a:pt x="134" y="0"/>
                    </a:lnTo>
                    <a:close/>
                    <a:moveTo>
                      <a:pt x="146" y="0"/>
                    </a:moveTo>
                    <a:lnTo>
                      <a:pt x="146" y="49"/>
                    </a:lnTo>
                    <a:lnTo>
                      <a:pt x="134" y="49"/>
                    </a:lnTo>
                    <a:lnTo>
                      <a:pt x="134" y="0"/>
                    </a:lnTo>
                    <a:lnTo>
                      <a:pt x="146" y="0"/>
                    </a:lnTo>
                    <a:close/>
                    <a:moveTo>
                      <a:pt x="158" y="0"/>
                    </a:moveTo>
                    <a:lnTo>
                      <a:pt x="158" y="49"/>
                    </a:lnTo>
                    <a:lnTo>
                      <a:pt x="146" y="49"/>
                    </a:lnTo>
                    <a:lnTo>
                      <a:pt x="146" y="0"/>
                    </a:lnTo>
                    <a:lnTo>
                      <a:pt x="158" y="0"/>
                    </a:lnTo>
                    <a:close/>
                    <a:moveTo>
                      <a:pt x="170" y="0"/>
                    </a:moveTo>
                    <a:lnTo>
                      <a:pt x="170" y="49"/>
                    </a:lnTo>
                    <a:lnTo>
                      <a:pt x="158" y="49"/>
                    </a:lnTo>
                    <a:lnTo>
                      <a:pt x="158" y="0"/>
                    </a:lnTo>
                    <a:lnTo>
                      <a:pt x="170" y="0"/>
                    </a:lnTo>
                    <a:close/>
                    <a:moveTo>
                      <a:pt x="183" y="0"/>
                    </a:moveTo>
                    <a:lnTo>
                      <a:pt x="183" y="49"/>
                    </a:lnTo>
                    <a:lnTo>
                      <a:pt x="170" y="49"/>
                    </a:lnTo>
                    <a:lnTo>
                      <a:pt x="170" y="0"/>
                    </a:lnTo>
                    <a:lnTo>
                      <a:pt x="183" y="0"/>
                    </a:lnTo>
                    <a:close/>
                    <a:moveTo>
                      <a:pt x="195" y="0"/>
                    </a:moveTo>
                    <a:lnTo>
                      <a:pt x="195" y="49"/>
                    </a:lnTo>
                    <a:lnTo>
                      <a:pt x="183" y="49"/>
                    </a:lnTo>
                    <a:lnTo>
                      <a:pt x="183" y="0"/>
                    </a:lnTo>
                    <a:lnTo>
                      <a:pt x="195" y="0"/>
                    </a:lnTo>
                    <a:close/>
                    <a:moveTo>
                      <a:pt x="207" y="0"/>
                    </a:moveTo>
                    <a:lnTo>
                      <a:pt x="207" y="49"/>
                    </a:lnTo>
                    <a:lnTo>
                      <a:pt x="195" y="49"/>
                    </a:lnTo>
                    <a:lnTo>
                      <a:pt x="195" y="0"/>
                    </a:lnTo>
                    <a:lnTo>
                      <a:pt x="207" y="0"/>
                    </a:lnTo>
                    <a:close/>
                    <a:moveTo>
                      <a:pt x="219" y="0"/>
                    </a:moveTo>
                    <a:lnTo>
                      <a:pt x="219" y="49"/>
                    </a:lnTo>
                    <a:lnTo>
                      <a:pt x="207" y="49"/>
                    </a:lnTo>
                    <a:lnTo>
                      <a:pt x="207" y="0"/>
                    </a:lnTo>
                    <a:lnTo>
                      <a:pt x="219" y="0"/>
                    </a:lnTo>
                    <a:close/>
                    <a:moveTo>
                      <a:pt x="231" y="0"/>
                    </a:moveTo>
                    <a:lnTo>
                      <a:pt x="231" y="49"/>
                    </a:lnTo>
                    <a:lnTo>
                      <a:pt x="219" y="49"/>
                    </a:lnTo>
                    <a:lnTo>
                      <a:pt x="219" y="0"/>
                    </a:lnTo>
                    <a:lnTo>
                      <a:pt x="231" y="0"/>
                    </a:lnTo>
                    <a:close/>
                    <a:moveTo>
                      <a:pt x="243" y="0"/>
                    </a:moveTo>
                    <a:lnTo>
                      <a:pt x="243" y="49"/>
                    </a:lnTo>
                    <a:lnTo>
                      <a:pt x="231" y="49"/>
                    </a:lnTo>
                    <a:lnTo>
                      <a:pt x="231" y="0"/>
                    </a:lnTo>
                    <a:lnTo>
                      <a:pt x="243" y="0"/>
                    </a:lnTo>
                    <a:close/>
                    <a:moveTo>
                      <a:pt x="256" y="0"/>
                    </a:moveTo>
                    <a:lnTo>
                      <a:pt x="256" y="49"/>
                    </a:lnTo>
                    <a:lnTo>
                      <a:pt x="243" y="49"/>
                    </a:lnTo>
                    <a:lnTo>
                      <a:pt x="243" y="0"/>
                    </a:lnTo>
                    <a:lnTo>
                      <a:pt x="256" y="0"/>
                    </a:lnTo>
                    <a:close/>
                    <a:moveTo>
                      <a:pt x="268" y="0"/>
                    </a:moveTo>
                    <a:lnTo>
                      <a:pt x="268" y="49"/>
                    </a:lnTo>
                    <a:lnTo>
                      <a:pt x="256" y="49"/>
                    </a:lnTo>
                    <a:lnTo>
                      <a:pt x="256" y="0"/>
                    </a:lnTo>
                    <a:lnTo>
                      <a:pt x="268" y="0"/>
                    </a:lnTo>
                    <a:close/>
                    <a:moveTo>
                      <a:pt x="280" y="0"/>
                    </a:moveTo>
                    <a:lnTo>
                      <a:pt x="280" y="49"/>
                    </a:lnTo>
                    <a:lnTo>
                      <a:pt x="268" y="49"/>
                    </a:lnTo>
                    <a:lnTo>
                      <a:pt x="268" y="0"/>
                    </a:lnTo>
                    <a:lnTo>
                      <a:pt x="280" y="0"/>
                    </a:lnTo>
                    <a:close/>
                    <a:moveTo>
                      <a:pt x="292" y="0"/>
                    </a:moveTo>
                    <a:lnTo>
                      <a:pt x="292" y="49"/>
                    </a:lnTo>
                    <a:lnTo>
                      <a:pt x="280" y="49"/>
                    </a:lnTo>
                    <a:lnTo>
                      <a:pt x="280" y="0"/>
                    </a:lnTo>
                    <a:lnTo>
                      <a:pt x="292" y="0"/>
                    </a:lnTo>
                    <a:close/>
                    <a:moveTo>
                      <a:pt x="304" y="0"/>
                    </a:moveTo>
                    <a:lnTo>
                      <a:pt x="304" y="49"/>
                    </a:lnTo>
                    <a:lnTo>
                      <a:pt x="292" y="49"/>
                    </a:lnTo>
                    <a:lnTo>
                      <a:pt x="292" y="0"/>
                    </a:lnTo>
                    <a:lnTo>
                      <a:pt x="304" y="0"/>
                    </a:lnTo>
                    <a:close/>
                    <a:moveTo>
                      <a:pt x="316" y="0"/>
                    </a:moveTo>
                    <a:lnTo>
                      <a:pt x="316" y="49"/>
                    </a:lnTo>
                    <a:lnTo>
                      <a:pt x="304" y="49"/>
                    </a:lnTo>
                    <a:lnTo>
                      <a:pt x="304" y="0"/>
                    </a:lnTo>
                    <a:lnTo>
                      <a:pt x="316" y="0"/>
                    </a:lnTo>
                    <a:close/>
                    <a:moveTo>
                      <a:pt x="328" y="0"/>
                    </a:moveTo>
                    <a:lnTo>
                      <a:pt x="328" y="49"/>
                    </a:lnTo>
                    <a:lnTo>
                      <a:pt x="316" y="49"/>
                    </a:lnTo>
                    <a:lnTo>
                      <a:pt x="316" y="0"/>
                    </a:lnTo>
                    <a:lnTo>
                      <a:pt x="328" y="0"/>
                    </a:lnTo>
                    <a:close/>
                    <a:moveTo>
                      <a:pt x="341" y="0"/>
                    </a:moveTo>
                    <a:lnTo>
                      <a:pt x="341" y="49"/>
                    </a:lnTo>
                    <a:lnTo>
                      <a:pt x="328" y="49"/>
                    </a:lnTo>
                    <a:lnTo>
                      <a:pt x="328" y="0"/>
                    </a:lnTo>
                    <a:lnTo>
                      <a:pt x="341" y="0"/>
                    </a:lnTo>
                    <a:close/>
                    <a:moveTo>
                      <a:pt x="353" y="0"/>
                    </a:moveTo>
                    <a:lnTo>
                      <a:pt x="353" y="49"/>
                    </a:lnTo>
                    <a:lnTo>
                      <a:pt x="341" y="49"/>
                    </a:lnTo>
                    <a:lnTo>
                      <a:pt x="341" y="0"/>
                    </a:lnTo>
                    <a:lnTo>
                      <a:pt x="353" y="0"/>
                    </a:lnTo>
                    <a:close/>
                    <a:moveTo>
                      <a:pt x="365" y="0"/>
                    </a:moveTo>
                    <a:lnTo>
                      <a:pt x="365" y="49"/>
                    </a:lnTo>
                    <a:lnTo>
                      <a:pt x="353" y="49"/>
                    </a:lnTo>
                    <a:lnTo>
                      <a:pt x="353" y="0"/>
                    </a:lnTo>
                    <a:lnTo>
                      <a:pt x="365" y="0"/>
                    </a:lnTo>
                    <a:close/>
                    <a:moveTo>
                      <a:pt x="377" y="0"/>
                    </a:moveTo>
                    <a:lnTo>
                      <a:pt x="377" y="49"/>
                    </a:lnTo>
                    <a:lnTo>
                      <a:pt x="365" y="49"/>
                    </a:lnTo>
                    <a:lnTo>
                      <a:pt x="365" y="0"/>
                    </a:lnTo>
                    <a:lnTo>
                      <a:pt x="377" y="0"/>
                    </a:lnTo>
                    <a:close/>
                    <a:moveTo>
                      <a:pt x="389" y="0"/>
                    </a:moveTo>
                    <a:lnTo>
                      <a:pt x="389" y="49"/>
                    </a:lnTo>
                    <a:lnTo>
                      <a:pt x="377" y="49"/>
                    </a:lnTo>
                    <a:lnTo>
                      <a:pt x="377" y="0"/>
                    </a:lnTo>
                    <a:lnTo>
                      <a:pt x="389" y="0"/>
                    </a:lnTo>
                    <a:close/>
                    <a:moveTo>
                      <a:pt x="401" y="0"/>
                    </a:moveTo>
                    <a:lnTo>
                      <a:pt x="401" y="49"/>
                    </a:lnTo>
                    <a:lnTo>
                      <a:pt x="389" y="49"/>
                    </a:lnTo>
                    <a:lnTo>
                      <a:pt x="389" y="0"/>
                    </a:lnTo>
                    <a:lnTo>
                      <a:pt x="401" y="0"/>
                    </a:lnTo>
                    <a:close/>
                    <a:moveTo>
                      <a:pt x="414" y="0"/>
                    </a:moveTo>
                    <a:lnTo>
                      <a:pt x="414" y="49"/>
                    </a:lnTo>
                    <a:lnTo>
                      <a:pt x="401" y="49"/>
                    </a:lnTo>
                    <a:lnTo>
                      <a:pt x="401" y="0"/>
                    </a:lnTo>
                    <a:lnTo>
                      <a:pt x="414" y="0"/>
                    </a:lnTo>
                    <a:close/>
                    <a:moveTo>
                      <a:pt x="426" y="0"/>
                    </a:moveTo>
                    <a:lnTo>
                      <a:pt x="426" y="49"/>
                    </a:lnTo>
                    <a:lnTo>
                      <a:pt x="414" y="49"/>
                    </a:lnTo>
                    <a:lnTo>
                      <a:pt x="414" y="0"/>
                    </a:lnTo>
                    <a:lnTo>
                      <a:pt x="426" y="0"/>
                    </a:lnTo>
                    <a:close/>
                    <a:moveTo>
                      <a:pt x="438" y="0"/>
                    </a:moveTo>
                    <a:lnTo>
                      <a:pt x="438" y="49"/>
                    </a:lnTo>
                    <a:lnTo>
                      <a:pt x="426" y="49"/>
                    </a:lnTo>
                    <a:lnTo>
                      <a:pt x="426" y="0"/>
                    </a:lnTo>
                    <a:lnTo>
                      <a:pt x="438" y="0"/>
                    </a:lnTo>
                    <a:close/>
                    <a:moveTo>
                      <a:pt x="450" y="0"/>
                    </a:moveTo>
                    <a:lnTo>
                      <a:pt x="450" y="49"/>
                    </a:lnTo>
                    <a:lnTo>
                      <a:pt x="438" y="49"/>
                    </a:lnTo>
                    <a:lnTo>
                      <a:pt x="438" y="0"/>
                    </a:lnTo>
                    <a:lnTo>
                      <a:pt x="450" y="0"/>
                    </a:lnTo>
                    <a:close/>
                    <a:moveTo>
                      <a:pt x="462" y="0"/>
                    </a:moveTo>
                    <a:lnTo>
                      <a:pt x="462" y="49"/>
                    </a:lnTo>
                    <a:lnTo>
                      <a:pt x="450" y="49"/>
                    </a:lnTo>
                    <a:lnTo>
                      <a:pt x="450" y="0"/>
                    </a:lnTo>
                    <a:lnTo>
                      <a:pt x="462" y="0"/>
                    </a:lnTo>
                    <a:close/>
                    <a:moveTo>
                      <a:pt x="474" y="0"/>
                    </a:moveTo>
                    <a:lnTo>
                      <a:pt x="474" y="49"/>
                    </a:lnTo>
                    <a:lnTo>
                      <a:pt x="462" y="49"/>
                    </a:lnTo>
                    <a:lnTo>
                      <a:pt x="462" y="0"/>
                    </a:lnTo>
                    <a:lnTo>
                      <a:pt x="474" y="0"/>
                    </a:lnTo>
                    <a:close/>
                    <a:moveTo>
                      <a:pt x="487" y="0"/>
                    </a:moveTo>
                    <a:lnTo>
                      <a:pt x="487" y="49"/>
                    </a:lnTo>
                    <a:lnTo>
                      <a:pt x="474" y="49"/>
                    </a:lnTo>
                    <a:lnTo>
                      <a:pt x="474" y="0"/>
                    </a:lnTo>
                    <a:lnTo>
                      <a:pt x="487" y="0"/>
                    </a:lnTo>
                    <a:close/>
                    <a:moveTo>
                      <a:pt x="499" y="0"/>
                    </a:moveTo>
                    <a:lnTo>
                      <a:pt x="499" y="49"/>
                    </a:lnTo>
                    <a:lnTo>
                      <a:pt x="487" y="49"/>
                    </a:lnTo>
                    <a:lnTo>
                      <a:pt x="487" y="0"/>
                    </a:lnTo>
                    <a:lnTo>
                      <a:pt x="499" y="0"/>
                    </a:lnTo>
                    <a:close/>
                    <a:moveTo>
                      <a:pt x="511" y="0"/>
                    </a:moveTo>
                    <a:lnTo>
                      <a:pt x="511" y="49"/>
                    </a:lnTo>
                    <a:lnTo>
                      <a:pt x="499" y="49"/>
                    </a:lnTo>
                    <a:lnTo>
                      <a:pt x="499" y="0"/>
                    </a:lnTo>
                    <a:lnTo>
                      <a:pt x="511" y="0"/>
                    </a:lnTo>
                    <a:close/>
                    <a:moveTo>
                      <a:pt x="523" y="0"/>
                    </a:moveTo>
                    <a:lnTo>
                      <a:pt x="523" y="49"/>
                    </a:lnTo>
                    <a:lnTo>
                      <a:pt x="511" y="49"/>
                    </a:lnTo>
                    <a:lnTo>
                      <a:pt x="511" y="0"/>
                    </a:lnTo>
                    <a:lnTo>
                      <a:pt x="523" y="0"/>
                    </a:lnTo>
                    <a:close/>
                    <a:moveTo>
                      <a:pt x="535" y="0"/>
                    </a:moveTo>
                    <a:lnTo>
                      <a:pt x="535" y="49"/>
                    </a:lnTo>
                    <a:lnTo>
                      <a:pt x="523" y="49"/>
                    </a:lnTo>
                    <a:lnTo>
                      <a:pt x="523" y="0"/>
                    </a:lnTo>
                    <a:lnTo>
                      <a:pt x="535" y="0"/>
                    </a:lnTo>
                    <a:close/>
                    <a:moveTo>
                      <a:pt x="547" y="0"/>
                    </a:moveTo>
                    <a:lnTo>
                      <a:pt x="547" y="49"/>
                    </a:lnTo>
                    <a:lnTo>
                      <a:pt x="535" y="49"/>
                    </a:lnTo>
                    <a:lnTo>
                      <a:pt x="535" y="0"/>
                    </a:lnTo>
                    <a:lnTo>
                      <a:pt x="547" y="0"/>
                    </a:lnTo>
                    <a:close/>
                    <a:moveTo>
                      <a:pt x="560" y="0"/>
                    </a:moveTo>
                    <a:lnTo>
                      <a:pt x="560" y="49"/>
                    </a:lnTo>
                    <a:lnTo>
                      <a:pt x="547" y="49"/>
                    </a:lnTo>
                    <a:lnTo>
                      <a:pt x="547" y="0"/>
                    </a:lnTo>
                    <a:lnTo>
                      <a:pt x="560" y="0"/>
                    </a:lnTo>
                    <a:close/>
                    <a:moveTo>
                      <a:pt x="572" y="0"/>
                    </a:moveTo>
                    <a:lnTo>
                      <a:pt x="572" y="49"/>
                    </a:lnTo>
                    <a:lnTo>
                      <a:pt x="560" y="49"/>
                    </a:lnTo>
                    <a:lnTo>
                      <a:pt x="560" y="0"/>
                    </a:lnTo>
                    <a:lnTo>
                      <a:pt x="572" y="0"/>
                    </a:lnTo>
                    <a:close/>
                    <a:moveTo>
                      <a:pt x="584" y="0"/>
                    </a:moveTo>
                    <a:lnTo>
                      <a:pt x="584" y="49"/>
                    </a:lnTo>
                    <a:lnTo>
                      <a:pt x="572" y="49"/>
                    </a:lnTo>
                    <a:lnTo>
                      <a:pt x="572" y="0"/>
                    </a:lnTo>
                    <a:lnTo>
                      <a:pt x="584" y="0"/>
                    </a:lnTo>
                    <a:close/>
                    <a:moveTo>
                      <a:pt x="596" y="0"/>
                    </a:moveTo>
                    <a:lnTo>
                      <a:pt x="596" y="49"/>
                    </a:lnTo>
                    <a:lnTo>
                      <a:pt x="584" y="49"/>
                    </a:lnTo>
                    <a:lnTo>
                      <a:pt x="584" y="0"/>
                    </a:lnTo>
                    <a:lnTo>
                      <a:pt x="596" y="0"/>
                    </a:lnTo>
                    <a:close/>
                    <a:moveTo>
                      <a:pt x="608" y="0"/>
                    </a:moveTo>
                    <a:lnTo>
                      <a:pt x="608" y="49"/>
                    </a:lnTo>
                    <a:lnTo>
                      <a:pt x="596" y="49"/>
                    </a:lnTo>
                    <a:lnTo>
                      <a:pt x="596" y="0"/>
                    </a:lnTo>
                    <a:lnTo>
                      <a:pt x="608" y="0"/>
                    </a:lnTo>
                    <a:close/>
                    <a:moveTo>
                      <a:pt x="620" y="0"/>
                    </a:moveTo>
                    <a:lnTo>
                      <a:pt x="620" y="49"/>
                    </a:lnTo>
                    <a:lnTo>
                      <a:pt x="608" y="49"/>
                    </a:lnTo>
                    <a:lnTo>
                      <a:pt x="608" y="0"/>
                    </a:lnTo>
                    <a:lnTo>
                      <a:pt x="620" y="0"/>
                    </a:lnTo>
                    <a:close/>
                    <a:moveTo>
                      <a:pt x="632" y="0"/>
                    </a:moveTo>
                    <a:lnTo>
                      <a:pt x="632" y="49"/>
                    </a:lnTo>
                    <a:lnTo>
                      <a:pt x="620" y="49"/>
                    </a:lnTo>
                    <a:lnTo>
                      <a:pt x="620" y="0"/>
                    </a:lnTo>
                    <a:lnTo>
                      <a:pt x="632" y="0"/>
                    </a:lnTo>
                    <a:close/>
                    <a:moveTo>
                      <a:pt x="645" y="0"/>
                    </a:moveTo>
                    <a:lnTo>
                      <a:pt x="645" y="49"/>
                    </a:lnTo>
                    <a:lnTo>
                      <a:pt x="632" y="49"/>
                    </a:lnTo>
                    <a:lnTo>
                      <a:pt x="632" y="0"/>
                    </a:lnTo>
                    <a:lnTo>
                      <a:pt x="645" y="0"/>
                    </a:lnTo>
                    <a:close/>
                    <a:moveTo>
                      <a:pt x="657" y="0"/>
                    </a:moveTo>
                    <a:lnTo>
                      <a:pt x="657" y="49"/>
                    </a:lnTo>
                    <a:lnTo>
                      <a:pt x="645" y="49"/>
                    </a:lnTo>
                    <a:lnTo>
                      <a:pt x="645" y="0"/>
                    </a:lnTo>
                    <a:lnTo>
                      <a:pt x="657" y="0"/>
                    </a:lnTo>
                    <a:close/>
                    <a:moveTo>
                      <a:pt x="669" y="0"/>
                    </a:moveTo>
                    <a:lnTo>
                      <a:pt x="669" y="49"/>
                    </a:lnTo>
                    <a:lnTo>
                      <a:pt x="657" y="49"/>
                    </a:lnTo>
                    <a:lnTo>
                      <a:pt x="657" y="0"/>
                    </a:lnTo>
                    <a:lnTo>
                      <a:pt x="669" y="0"/>
                    </a:lnTo>
                    <a:close/>
                    <a:moveTo>
                      <a:pt x="681" y="0"/>
                    </a:moveTo>
                    <a:lnTo>
                      <a:pt x="681" y="49"/>
                    </a:lnTo>
                    <a:lnTo>
                      <a:pt x="669" y="49"/>
                    </a:lnTo>
                    <a:lnTo>
                      <a:pt x="669" y="0"/>
                    </a:lnTo>
                    <a:lnTo>
                      <a:pt x="681" y="0"/>
                    </a:lnTo>
                    <a:close/>
                    <a:moveTo>
                      <a:pt x="693" y="0"/>
                    </a:moveTo>
                    <a:lnTo>
                      <a:pt x="693" y="49"/>
                    </a:lnTo>
                    <a:lnTo>
                      <a:pt x="681" y="49"/>
                    </a:lnTo>
                    <a:lnTo>
                      <a:pt x="681" y="0"/>
                    </a:lnTo>
                    <a:lnTo>
                      <a:pt x="693" y="0"/>
                    </a:lnTo>
                    <a:close/>
                    <a:moveTo>
                      <a:pt x="705" y="0"/>
                    </a:moveTo>
                    <a:lnTo>
                      <a:pt x="705" y="49"/>
                    </a:lnTo>
                    <a:lnTo>
                      <a:pt x="693" y="49"/>
                    </a:lnTo>
                    <a:lnTo>
                      <a:pt x="693" y="0"/>
                    </a:lnTo>
                    <a:lnTo>
                      <a:pt x="705" y="0"/>
                    </a:lnTo>
                    <a:close/>
                    <a:moveTo>
                      <a:pt x="718" y="0"/>
                    </a:moveTo>
                    <a:lnTo>
                      <a:pt x="718" y="49"/>
                    </a:lnTo>
                    <a:lnTo>
                      <a:pt x="705" y="49"/>
                    </a:lnTo>
                    <a:lnTo>
                      <a:pt x="705" y="0"/>
                    </a:lnTo>
                    <a:lnTo>
                      <a:pt x="718" y="0"/>
                    </a:lnTo>
                    <a:close/>
                    <a:moveTo>
                      <a:pt x="730" y="0"/>
                    </a:moveTo>
                    <a:lnTo>
                      <a:pt x="730" y="49"/>
                    </a:lnTo>
                    <a:lnTo>
                      <a:pt x="718" y="49"/>
                    </a:lnTo>
                    <a:lnTo>
                      <a:pt x="718" y="0"/>
                    </a:lnTo>
                    <a:lnTo>
                      <a:pt x="730" y="0"/>
                    </a:lnTo>
                    <a:close/>
                    <a:moveTo>
                      <a:pt x="742" y="0"/>
                    </a:moveTo>
                    <a:lnTo>
                      <a:pt x="742" y="49"/>
                    </a:lnTo>
                    <a:lnTo>
                      <a:pt x="730" y="49"/>
                    </a:lnTo>
                    <a:lnTo>
                      <a:pt x="730" y="0"/>
                    </a:lnTo>
                    <a:lnTo>
                      <a:pt x="742" y="0"/>
                    </a:lnTo>
                    <a:close/>
                    <a:moveTo>
                      <a:pt x="754" y="0"/>
                    </a:moveTo>
                    <a:lnTo>
                      <a:pt x="754" y="49"/>
                    </a:lnTo>
                    <a:lnTo>
                      <a:pt x="742" y="49"/>
                    </a:lnTo>
                    <a:lnTo>
                      <a:pt x="742" y="0"/>
                    </a:lnTo>
                    <a:lnTo>
                      <a:pt x="754" y="0"/>
                    </a:lnTo>
                    <a:close/>
                    <a:moveTo>
                      <a:pt x="766" y="0"/>
                    </a:moveTo>
                    <a:lnTo>
                      <a:pt x="766" y="49"/>
                    </a:lnTo>
                    <a:lnTo>
                      <a:pt x="754" y="49"/>
                    </a:lnTo>
                    <a:lnTo>
                      <a:pt x="754" y="0"/>
                    </a:lnTo>
                    <a:lnTo>
                      <a:pt x="766" y="0"/>
                    </a:lnTo>
                    <a:close/>
                    <a:moveTo>
                      <a:pt x="778" y="0"/>
                    </a:moveTo>
                    <a:lnTo>
                      <a:pt x="778" y="49"/>
                    </a:lnTo>
                    <a:lnTo>
                      <a:pt x="766" y="49"/>
                    </a:lnTo>
                    <a:lnTo>
                      <a:pt x="766" y="0"/>
                    </a:lnTo>
                    <a:lnTo>
                      <a:pt x="778" y="0"/>
                    </a:lnTo>
                    <a:close/>
                    <a:moveTo>
                      <a:pt x="791" y="0"/>
                    </a:moveTo>
                    <a:lnTo>
                      <a:pt x="791" y="49"/>
                    </a:lnTo>
                    <a:lnTo>
                      <a:pt x="778" y="49"/>
                    </a:lnTo>
                    <a:lnTo>
                      <a:pt x="778" y="0"/>
                    </a:lnTo>
                    <a:lnTo>
                      <a:pt x="791" y="0"/>
                    </a:lnTo>
                    <a:close/>
                    <a:moveTo>
                      <a:pt x="803" y="0"/>
                    </a:moveTo>
                    <a:lnTo>
                      <a:pt x="803" y="49"/>
                    </a:lnTo>
                    <a:lnTo>
                      <a:pt x="791" y="49"/>
                    </a:lnTo>
                    <a:lnTo>
                      <a:pt x="791" y="0"/>
                    </a:lnTo>
                    <a:lnTo>
                      <a:pt x="803" y="0"/>
                    </a:lnTo>
                    <a:close/>
                    <a:moveTo>
                      <a:pt x="815" y="0"/>
                    </a:moveTo>
                    <a:lnTo>
                      <a:pt x="815" y="49"/>
                    </a:lnTo>
                    <a:lnTo>
                      <a:pt x="803" y="49"/>
                    </a:lnTo>
                    <a:lnTo>
                      <a:pt x="803" y="0"/>
                    </a:lnTo>
                    <a:lnTo>
                      <a:pt x="815" y="0"/>
                    </a:lnTo>
                    <a:close/>
                    <a:moveTo>
                      <a:pt x="827" y="0"/>
                    </a:moveTo>
                    <a:lnTo>
                      <a:pt x="827" y="49"/>
                    </a:lnTo>
                    <a:lnTo>
                      <a:pt x="815" y="49"/>
                    </a:lnTo>
                    <a:lnTo>
                      <a:pt x="815" y="0"/>
                    </a:lnTo>
                    <a:lnTo>
                      <a:pt x="827" y="0"/>
                    </a:lnTo>
                    <a:close/>
                    <a:moveTo>
                      <a:pt x="839" y="0"/>
                    </a:moveTo>
                    <a:lnTo>
                      <a:pt x="839" y="49"/>
                    </a:lnTo>
                    <a:lnTo>
                      <a:pt x="827" y="49"/>
                    </a:lnTo>
                    <a:lnTo>
                      <a:pt x="827" y="0"/>
                    </a:lnTo>
                    <a:lnTo>
                      <a:pt x="839" y="0"/>
                    </a:lnTo>
                    <a:close/>
                    <a:moveTo>
                      <a:pt x="851" y="0"/>
                    </a:moveTo>
                    <a:lnTo>
                      <a:pt x="851" y="49"/>
                    </a:lnTo>
                    <a:lnTo>
                      <a:pt x="839" y="49"/>
                    </a:lnTo>
                    <a:lnTo>
                      <a:pt x="839" y="0"/>
                    </a:lnTo>
                    <a:lnTo>
                      <a:pt x="851" y="0"/>
                    </a:lnTo>
                    <a:close/>
                    <a:moveTo>
                      <a:pt x="863" y="0"/>
                    </a:moveTo>
                    <a:lnTo>
                      <a:pt x="863" y="49"/>
                    </a:lnTo>
                    <a:lnTo>
                      <a:pt x="851" y="49"/>
                    </a:lnTo>
                    <a:lnTo>
                      <a:pt x="851" y="0"/>
                    </a:lnTo>
                    <a:lnTo>
                      <a:pt x="863" y="0"/>
                    </a:lnTo>
                    <a:close/>
                    <a:moveTo>
                      <a:pt x="876" y="0"/>
                    </a:moveTo>
                    <a:lnTo>
                      <a:pt x="876" y="49"/>
                    </a:lnTo>
                    <a:lnTo>
                      <a:pt x="863" y="49"/>
                    </a:lnTo>
                    <a:lnTo>
                      <a:pt x="863" y="0"/>
                    </a:lnTo>
                    <a:lnTo>
                      <a:pt x="876" y="0"/>
                    </a:lnTo>
                    <a:close/>
                    <a:moveTo>
                      <a:pt x="888" y="0"/>
                    </a:moveTo>
                    <a:lnTo>
                      <a:pt x="888" y="49"/>
                    </a:lnTo>
                    <a:lnTo>
                      <a:pt x="876" y="49"/>
                    </a:lnTo>
                    <a:lnTo>
                      <a:pt x="876" y="0"/>
                    </a:lnTo>
                    <a:lnTo>
                      <a:pt x="888" y="0"/>
                    </a:lnTo>
                    <a:close/>
                    <a:moveTo>
                      <a:pt x="900" y="0"/>
                    </a:moveTo>
                    <a:lnTo>
                      <a:pt x="900" y="49"/>
                    </a:lnTo>
                    <a:lnTo>
                      <a:pt x="888" y="49"/>
                    </a:lnTo>
                    <a:lnTo>
                      <a:pt x="888" y="0"/>
                    </a:lnTo>
                    <a:lnTo>
                      <a:pt x="900" y="0"/>
                    </a:lnTo>
                    <a:close/>
                    <a:moveTo>
                      <a:pt x="912" y="0"/>
                    </a:moveTo>
                    <a:lnTo>
                      <a:pt x="912" y="49"/>
                    </a:lnTo>
                    <a:lnTo>
                      <a:pt x="900" y="49"/>
                    </a:lnTo>
                    <a:lnTo>
                      <a:pt x="900" y="0"/>
                    </a:lnTo>
                    <a:lnTo>
                      <a:pt x="912" y="0"/>
                    </a:lnTo>
                    <a:close/>
                    <a:moveTo>
                      <a:pt x="924" y="0"/>
                    </a:moveTo>
                    <a:lnTo>
                      <a:pt x="924" y="49"/>
                    </a:lnTo>
                    <a:lnTo>
                      <a:pt x="912" y="49"/>
                    </a:lnTo>
                    <a:lnTo>
                      <a:pt x="912" y="0"/>
                    </a:lnTo>
                    <a:lnTo>
                      <a:pt x="924" y="0"/>
                    </a:lnTo>
                    <a:close/>
                    <a:moveTo>
                      <a:pt x="936" y="0"/>
                    </a:moveTo>
                    <a:lnTo>
                      <a:pt x="936" y="49"/>
                    </a:lnTo>
                    <a:lnTo>
                      <a:pt x="924" y="49"/>
                    </a:lnTo>
                    <a:lnTo>
                      <a:pt x="924" y="0"/>
                    </a:lnTo>
                    <a:lnTo>
                      <a:pt x="936" y="0"/>
                    </a:lnTo>
                    <a:close/>
                    <a:moveTo>
                      <a:pt x="949" y="0"/>
                    </a:moveTo>
                    <a:lnTo>
                      <a:pt x="949" y="49"/>
                    </a:lnTo>
                    <a:lnTo>
                      <a:pt x="936" y="49"/>
                    </a:lnTo>
                    <a:lnTo>
                      <a:pt x="936" y="0"/>
                    </a:lnTo>
                    <a:lnTo>
                      <a:pt x="949" y="0"/>
                    </a:lnTo>
                    <a:close/>
                    <a:moveTo>
                      <a:pt x="961" y="0"/>
                    </a:moveTo>
                    <a:lnTo>
                      <a:pt x="961" y="49"/>
                    </a:lnTo>
                    <a:lnTo>
                      <a:pt x="949" y="49"/>
                    </a:lnTo>
                    <a:lnTo>
                      <a:pt x="949" y="0"/>
                    </a:lnTo>
                    <a:lnTo>
                      <a:pt x="961" y="0"/>
                    </a:lnTo>
                    <a:close/>
                    <a:moveTo>
                      <a:pt x="973" y="0"/>
                    </a:moveTo>
                    <a:lnTo>
                      <a:pt x="973" y="49"/>
                    </a:lnTo>
                    <a:lnTo>
                      <a:pt x="961" y="49"/>
                    </a:lnTo>
                    <a:lnTo>
                      <a:pt x="961" y="0"/>
                    </a:lnTo>
                    <a:lnTo>
                      <a:pt x="973" y="0"/>
                    </a:lnTo>
                    <a:close/>
                    <a:moveTo>
                      <a:pt x="985" y="0"/>
                    </a:moveTo>
                    <a:lnTo>
                      <a:pt x="985" y="49"/>
                    </a:lnTo>
                    <a:lnTo>
                      <a:pt x="973" y="49"/>
                    </a:lnTo>
                    <a:lnTo>
                      <a:pt x="973" y="0"/>
                    </a:lnTo>
                    <a:lnTo>
                      <a:pt x="985" y="0"/>
                    </a:lnTo>
                    <a:close/>
                    <a:moveTo>
                      <a:pt x="997" y="0"/>
                    </a:moveTo>
                    <a:lnTo>
                      <a:pt x="997" y="49"/>
                    </a:lnTo>
                    <a:lnTo>
                      <a:pt x="985" y="49"/>
                    </a:lnTo>
                    <a:lnTo>
                      <a:pt x="985" y="0"/>
                    </a:lnTo>
                    <a:lnTo>
                      <a:pt x="997" y="0"/>
                    </a:lnTo>
                    <a:close/>
                    <a:moveTo>
                      <a:pt x="1009" y="0"/>
                    </a:moveTo>
                    <a:lnTo>
                      <a:pt x="1009" y="49"/>
                    </a:lnTo>
                    <a:lnTo>
                      <a:pt x="997" y="49"/>
                    </a:lnTo>
                    <a:lnTo>
                      <a:pt x="997" y="0"/>
                    </a:lnTo>
                    <a:lnTo>
                      <a:pt x="1009" y="0"/>
                    </a:lnTo>
                    <a:close/>
                    <a:moveTo>
                      <a:pt x="1022" y="0"/>
                    </a:moveTo>
                    <a:lnTo>
                      <a:pt x="1022" y="49"/>
                    </a:lnTo>
                    <a:lnTo>
                      <a:pt x="1009" y="49"/>
                    </a:lnTo>
                    <a:lnTo>
                      <a:pt x="1009" y="0"/>
                    </a:lnTo>
                    <a:lnTo>
                      <a:pt x="1022" y="0"/>
                    </a:lnTo>
                    <a:close/>
                    <a:moveTo>
                      <a:pt x="1034" y="0"/>
                    </a:moveTo>
                    <a:lnTo>
                      <a:pt x="1034" y="49"/>
                    </a:lnTo>
                    <a:lnTo>
                      <a:pt x="1022" y="49"/>
                    </a:lnTo>
                    <a:lnTo>
                      <a:pt x="1022" y="0"/>
                    </a:lnTo>
                    <a:lnTo>
                      <a:pt x="1034" y="0"/>
                    </a:lnTo>
                    <a:close/>
                    <a:moveTo>
                      <a:pt x="1046" y="0"/>
                    </a:moveTo>
                    <a:lnTo>
                      <a:pt x="1046" y="49"/>
                    </a:lnTo>
                    <a:lnTo>
                      <a:pt x="1034" y="49"/>
                    </a:lnTo>
                    <a:lnTo>
                      <a:pt x="1034" y="0"/>
                    </a:lnTo>
                    <a:lnTo>
                      <a:pt x="1046" y="0"/>
                    </a:lnTo>
                    <a:close/>
                    <a:moveTo>
                      <a:pt x="1058" y="0"/>
                    </a:moveTo>
                    <a:lnTo>
                      <a:pt x="1058" y="49"/>
                    </a:lnTo>
                    <a:lnTo>
                      <a:pt x="1046" y="49"/>
                    </a:lnTo>
                    <a:lnTo>
                      <a:pt x="1046" y="0"/>
                    </a:lnTo>
                    <a:lnTo>
                      <a:pt x="1058" y="0"/>
                    </a:lnTo>
                    <a:close/>
                    <a:moveTo>
                      <a:pt x="1070" y="0"/>
                    </a:moveTo>
                    <a:lnTo>
                      <a:pt x="1070" y="49"/>
                    </a:lnTo>
                    <a:lnTo>
                      <a:pt x="1058" y="49"/>
                    </a:lnTo>
                    <a:lnTo>
                      <a:pt x="1058" y="0"/>
                    </a:lnTo>
                    <a:lnTo>
                      <a:pt x="1070" y="0"/>
                    </a:lnTo>
                    <a:close/>
                    <a:moveTo>
                      <a:pt x="1082" y="0"/>
                    </a:moveTo>
                    <a:lnTo>
                      <a:pt x="1082" y="49"/>
                    </a:lnTo>
                    <a:lnTo>
                      <a:pt x="1070" y="49"/>
                    </a:lnTo>
                    <a:lnTo>
                      <a:pt x="1070" y="0"/>
                    </a:lnTo>
                    <a:lnTo>
                      <a:pt x="1082" y="0"/>
                    </a:lnTo>
                    <a:close/>
                    <a:moveTo>
                      <a:pt x="1094" y="0"/>
                    </a:moveTo>
                    <a:lnTo>
                      <a:pt x="1094" y="49"/>
                    </a:lnTo>
                    <a:lnTo>
                      <a:pt x="1082" y="49"/>
                    </a:lnTo>
                    <a:lnTo>
                      <a:pt x="1082" y="0"/>
                    </a:lnTo>
                    <a:lnTo>
                      <a:pt x="1094" y="0"/>
                    </a:lnTo>
                    <a:close/>
                    <a:moveTo>
                      <a:pt x="1107" y="0"/>
                    </a:moveTo>
                    <a:lnTo>
                      <a:pt x="1107" y="49"/>
                    </a:lnTo>
                    <a:lnTo>
                      <a:pt x="1094" y="49"/>
                    </a:lnTo>
                    <a:lnTo>
                      <a:pt x="1094" y="0"/>
                    </a:lnTo>
                    <a:lnTo>
                      <a:pt x="1107" y="0"/>
                    </a:lnTo>
                    <a:close/>
                    <a:moveTo>
                      <a:pt x="1119" y="0"/>
                    </a:moveTo>
                    <a:lnTo>
                      <a:pt x="1119" y="49"/>
                    </a:lnTo>
                    <a:lnTo>
                      <a:pt x="1107" y="49"/>
                    </a:lnTo>
                    <a:lnTo>
                      <a:pt x="1107" y="0"/>
                    </a:lnTo>
                    <a:lnTo>
                      <a:pt x="1119" y="0"/>
                    </a:lnTo>
                    <a:close/>
                    <a:moveTo>
                      <a:pt x="1131" y="0"/>
                    </a:moveTo>
                    <a:lnTo>
                      <a:pt x="1131" y="49"/>
                    </a:lnTo>
                    <a:lnTo>
                      <a:pt x="1119" y="49"/>
                    </a:lnTo>
                    <a:lnTo>
                      <a:pt x="1119" y="0"/>
                    </a:lnTo>
                    <a:lnTo>
                      <a:pt x="1131" y="0"/>
                    </a:lnTo>
                    <a:close/>
                    <a:moveTo>
                      <a:pt x="1143" y="0"/>
                    </a:moveTo>
                    <a:lnTo>
                      <a:pt x="1143" y="49"/>
                    </a:lnTo>
                    <a:lnTo>
                      <a:pt x="1131" y="49"/>
                    </a:lnTo>
                    <a:lnTo>
                      <a:pt x="1131" y="0"/>
                    </a:lnTo>
                    <a:lnTo>
                      <a:pt x="1143" y="0"/>
                    </a:lnTo>
                    <a:close/>
                    <a:moveTo>
                      <a:pt x="1155" y="0"/>
                    </a:moveTo>
                    <a:lnTo>
                      <a:pt x="1155" y="49"/>
                    </a:lnTo>
                    <a:lnTo>
                      <a:pt x="1143" y="49"/>
                    </a:lnTo>
                    <a:lnTo>
                      <a:pt x="1143" y="0"/>
                    </a:lnTo>
                    <a:lnTo>
                      <a:pt x="1155" y="0"/>
                    </a:lnTo>
                    <a:close/>
                    <a:moveTo>
                      <a:pt x="1167" y="0"/>
                    </a:moveTo>
                    <a:lnTo>
                      <a:pt x="1167" y="49"/>
                    </a:lnTo>
                    <a:lnTo>
                      <a:pt x="1155" y="49"/>
                    </a:lnTo>
                    <a:lnTo>
                      <a:pt x="1155" y="0"/>
                    </a:lnTo>
                    <a:lnTo>
                      <a:pt x="1167" y="0"/>
                    </a:lnTo>
                    <a:close/>
                    <a:moveTo>
                      <a:pt x="1180" y="0"/>
                    </a:moveTo>
                    <a:lnTo>
                      <a:pt x="1180" y="49"/>
                    </a:lnTo>
                    <a:lnTo>
                      <a:pt x="1167" y="49"/>
                    </a:lnTo>
                    <a:lnTo>
                      <a:pt x="1167" y="0"/>
                    </a:lnTo>
                    <a:lnTo>
                      <a:pt x="1180" y="0"/>
                    </a:lnTo>
                    <a:close/>
                    <a:moveTo>
                      <a:pt x="1192" y="0"/>
                    </a:moveTo>
                    <a:lnTo>
                      <a:pt x="1192" y="49"/>
                    </a:lnTo>
                    <a:lnTo>
                      <a:pt x="1180" y="49"/>
                    </a:lnTo>
                    <a:lnTo>
                      <a:pt x="1180" y="0"/>
                    </a:lnTo>
                    <a:lnTo>
                      <a:pt x="1192" y="0"/>
                    </a:lnTo>
                    <a:close/>
                    <a:moveTo>
                      <a:pt x="1204" y="0"/>
                    </a:moveTo>
                    <a:lnTo>
                      <a:pt x="1204" y="49"/>
                    </a:lnTo>
                    <a:lnTo>
                      <a:pt x="1192" y="49"/>
                    </a:lnTo>
                    <a:lnTo>
                      <a:pt x="1192" y="0"/>
                    </a:lnTo>
                    <a:lnTo>
                      <a:pt x="1204" y="0"/>
                    </a:lnTo>
                    <a:close/>
                    <a:moveTo>
                      <a:pt x="1216" y="0"/>
                    </a:moveTo>
                    <a:lnTo>
                      <a:pt x="1216" y="49"/>
                    </a:lnTo>
                    <a:lnTo>
                      <a:pt x="1204" y="49"/>
                    </a:lnTo>
                    <a:lnTo>
                      <a:pt x="1204" y="0"/>
                    </a:lnTo>
                    <a:lnTo>
                      <a:pt x="1216" y="0"/>
                    </a:lnTo>
                    <a:close/>
                    <a:moveTo>
                      <a:pt x="1228" y="0"/>
                    </a:moveTo>
                    <a:lnTo>
                      <a:pt x="1228" y="49"/>
                    </a:lnTo>
                    <a:lnTo>
                      <a:pt x="1216" y="49"/>
                    </a:lnTo>
                    <a:lnTo>
                      <a:pt x="1216" y="0"/>
                    </a:lnTo>
                    <a:lnTo>
                      <a:pt x="1228" y="0"/>
                    </a:lnTo>
                    <a:close/>
                    <a:moveTo>
                      <a:pt x="1240" y="0"/>
                    </a:moveTo>
                    <a:lnTo>
                      <a:pt x="1240" y="49"/>
                    </a:lnTo>
                    <a:lnTo>
                      <a:pt x="1228" y="49"/>
                    </a:lnTo>
                    <a:lnTo>
                      <a:pt x="1228" y="0"/>
                    </a:lnTo>
                    <a:lnTo>
                      <a:pt x="1240" y="0"/>
                    </a:lnTo>
                    <a:close/>
                    <a:moveTo>
                      <a:pt x="1253" y="0"/>
                    </a:moveTo>
                    <a:lnTo>
                      <a:pt x="1253" y="49"/>
                    </a:lnTo>
                    <a:lnTo>
                      <a:pt x="1240" y="49"/>
                    </a:lnTo>
                    <a:lnTo>
                      <a:pt x="1240" y="0"/>
                    </a:lnTo>
                    <a:lnTo>
                      <a:pt x="1253" y="0"/>
                    </a:lnTo>
                    <a:close/>
                    <a:moveTo>
                      <a:pt x="1265" y="0"/>
                    </a:moveTo>
                    <a:lnTo>
                      <a:pt x="1265" y="49"/>
                    </a:lnTo>
                    <a:lnTo>
                      <a:pt x="1253" y="49"/>
                    </a:lnTo>
                    <a:lnTo>
                      <a:pt x="1253" y="0"/>
                    </a:lnTo>
                    <a:lnTo>
                      <a:pt x="1265" y="0"/>
                    </a:lnTo>
                    <a:close/>
                    <a:moveTo>
                      <a:pt x="1277" y="0"/>
                    </a:moveTo>
                    <a:lnTo>
                      <a:pt x="1277" y="49"/>
                    </a:lnTo>
                    <a:lnTo>
                      <a:pt x="1265" y="49"/>
                    </a:lnTo>
                    <a:lnTo>
                      <a:pt x="1265" y="0"/>
                    </a:lnTo>
                    <a:lnTo>
                      <a:pt x="1277" y="0"/>
                    </a:lnTo>
                    <a:close/>
                    <a:moveTo>
                      <a:pt x="1289" y="0"/>
                    </a:moveTo>
                    <a:lnTo>
                      <a:pt x="1289" y="49"/>
                    </a:lnTo>
                    <a:lnTo>
                      <a:pt x="1277" y="49"/>
                    </a:lnTo>
                    <a:lnTo>
                      <a:pt x="1277" y="0"/>
                    </a:lnTo>
                    <a:lnTo>
                      <a:pt x="1289" y="0"/>
                    </a:lnTo>
                    <a:close/>
                    <a:moveTo>
                      <a:pt x="1301" y="0"/>
                    </a:moveTo>
                    <a:lnTo>
                      <a:pt x="1301" y="49"/>
                    </a:lnTo>
                    <a:lnTo>
                      <a:pt x="1289" y="49"/>
                    </a:lnTo>
                    <a:lnTo>
                      <a:pt x="1289" y="0"/>
                    </a:lnTo>
                    <a:lnTo>
                      <a:pt x="1301" y="0"/>
                    </a:lnTo>
                    <a:close/>
                    <a:moveTo>
                      <a:pt x="1313" y="0"/>
                    </a:moveTo>
                    <a:lnTo>
                      <a:pt x="1313" y="49"/>
                    </a:lnTo>
                    <a:lnTo>
                      <a:pt x="1301" y="49"/>
                    </a:lnTo>
                    <a:lnTo>
                      <a:pt x="1301" y="0"/>
                    </a:lnTo>
                    <a:lnTo>
                      <a:pt x="1313" y="0"/>
                    </a:lnTo>
                    <a:close/>
                    <a:moveTo>
                      <a:pt x="1325" y="0"/>
                    </a:moveTo>
                    <a:lnTo>
                      <a:pt x="1325" y="49"/>
                    </a:lnTo>
                    <a:lnTo>
                      <a:pt x="1313" y="49"/>
                    </a:lnTo>
                    <a:lnTo>
                      <a:pt x="1313" y="0"/>
                    </a:lnTo>
                    <a:lnTo>
                      <a:pt x="1325" y="0"/>
                    </a:lnTo>
                    <a:close/>
                    <a:moveTo>
                      <a:pt x="1338" y="0"/>
                    </a:moveTo>
                    <a:lnTo>
                      <a:pt x="1338" y="49"/>
                    </a:lnTo>
                    <a:lnTo>
                      <a:pt x="1325" y="49"/>
                    </a:lnTo>
                    <a:lnTo>
                      <a:pt x="1325" y="0"/>
                    </a:lnTo>
                    <a:lnTo>
                      <a:pt x="1338" y="0"/>
                    </a:lnTo>
                    <a:close/>
                    <a:moveTo>
                      <a:pt x="1350" y="0"/>
                    </a:moveTo>
                    <a:lnTo>
                      <a:pt x="1350" y="49"/>
                    </a:lnTo>
                    <a:lnTo>
                      <a:pt x="1338" y="49"/>
                    </a:lnTo>
                    <a:lnTo>
                      <a:pt x="1338" y="0"/>
                    </a:lnTo>
                    <a:lnTo>
                      <a:pt x="1350" y="0"/>
                    </a:lnTo>
                    <a:close/>
                    <a:moveTo>
                      <a:pt x="1362" y="0"/>
                    </a:moveTo>
                    <a:lnTo>
                      <a:pt x="1362" y="49"/>
                    </a:lnTo>
                    <a:lnTo>
                      <a:pt x="1350" y="49"/>
                    </a:lnTo>
                    <a:lnTo>
                      <a:pt x="1350" y="0"/>
                    </a:lnTo>
                    <a:lnTo>
                      <a:pt x="1362" y="0"/>
                    </a:lnTo>
                    <a:close/>
                    <a:moveTo>
                      <a:pt x="1374" y="0"/>
                    </a:moveTo>
                    <a:lnTo>
                      <a:pt x="1374" y="49"/>
                    </a:lnTo>
                    <a:lnTo>
                      <a:pt x="1362" y="49"/>
                    </a:lnTo>
                    <a:lnTo>
                      <a:pt x="1362" y="0"/>
                    </a:lnTo>
                    <a:lnTo>
                      <a:pt x="1374" y="0"/>
                    </a:lnTo>
                    <a:close/>
                    <a:moveTo>
                      <a:pt x="1386" y="0"/>
                    </a:moveTo>
                    <a:lnTo>
                      <a:pt x="1386" y="49"/>
                    </a:lnTo>
                    <a:lnTo>
                      <a:pt x="1374" y="49"/>
                    </a:lnTo>
                    <a:lnTo>
                      <a:pt x="1374" y="0"/>
                    </a:lnTo>
                    <a:lnTo>
                      <a:pt x="1386" y="0"/>
                    </a:lnTo>
                    <a:close/>
                    <a:moveTo>
                      <a:pt x="1398" y="0"/>
                    </a:moveTo>
                    <a:lnTo>
                      <a:pt x="1398" y="49"/>
                    </a:lnTo>
                    <a:lnTo>
                      <a:pt x="1386" y="49"/>
                    </a:lnTo>
                    <a:lnTo>
                      <a:pt x="1386" y="0"/>
                    </a:lnTo>
                    <a:lnTo>
                      <a:pt x="1398" y="0"/>
                    </a:lnTo>
                    <a:close/>
                    <a:moveTo>
                      <a:pt x="1411" y="0"/>
                    </a:moveTo>
                    <a:lnTo>
                      <a:pt x="1411" y="49"/>
                    </a:lnTo>
                    <a:lnTo>
                      <a:pt x="1398" y="49"/>
                    </a:lnTo>
                    <a:lnTo>
                      <a:pt x="1398" y="0"/>
                    </a:lnTo>
                    <a:lnTo>
                      <a:pt x="1411" y="0"/>
                    </a:lnTo>
                    <a:close/>
                    <a:moveTo>
                      <a:pt x="1423" y="0"/>
                    </a:moveTo>
                    <a:lnTo>
                      <a:pt x="1423" y="49"/>
                    </a:lnTo>
                    <a:lnTo>
                      <a:pt x="1411" y="49"/>
                    </a:lnTo>
                    <a:lnTo>
                      <a:pt x="1411" y="0"/>
                    </a:lnTo>
                    <a:lnTo>
                      <a:pt x="1423" y="0"/>
                    </a:lnTo>
                    <a:close/>
                    <a:moveTo>
                      <a:pt x="1435" y="0"/>
                    </a:moveTo>
                    <a:lnTo>
                      <a:pt x="1435" y="49"/>
                    </a:lnTo>
                    <a:lnTo>
                      <a:pt x="1423" y="49"/>
                    </a:lnTo>
                    <a:lnTo>
                      <a:pt x="1423" y="0"/>
                    </a:lnTo>
                    <a:lnTo>
                      <a:pt x="1435" y="0"/>
                    </a:lnTo>
                    <a:close/>
                    <a:moveTo>
                      <a:pt x="1447" y="0"/>
                    </a:moveTo>
                    <a:lnTo>
                      <a:pt x="1447" y="49"/>
                    </a:lnTo>
                    <a:lnTo>
                      <a:pt x="1435" y="49"/>
                    </a:lnTo>
                    <a:lnTo>
                      <a:pt x="1435" y="0"/>
                    </a:lnTo>
                    <a:lnTo>
                      <a:pt x="1447" y="0"/>
                    </a:lnTo>
                    <a:close/>
                    <a:moveTo>
                      <a:pt x="1459" y="0"/>
                    </a:moveTo>
                    <a:lnTo>
                      <a:pt x="1459" y="49"/>
                    </a:lnTo>
                    <a:lnTo>
                      <a:pt x="1447" y="49"/>
                    </a:lnTo>
                    <a:lnTo>
                      <a:pt x="1447" y="0"/>
                    </a:lnTo>
                    <a:lnTo>
                      <a:pt x="1459" y="0"/>
                    </a:lnTo>
                    <a:close/>
                    <a:moveTo>
                      <a:pt x="1471" y="0"/>
                    </a:moveTo>
                    <a:lnTo>
                      <a:pt x="1471" y="49"/>
                    </a:lnTo>
                    <a:lnTo>
                      <a:pt x="1459" y="49"/>
                    </a:lnTo>
                    <a:lnTo>
                      <a:pt x="1459" y="0"/>
                    </a:lnTo>
                    <a:lnTo>
                      <a:pt x="1471" y="0"/>
                    </a:lnTo>
                    <a:close/>
                    <a:moveTo>
                      <a:pt x="1484" y="0"/>
                    </a:moveTo>
                    <a:lnTo>
                      <a:pt x="1484" y="49"/>
                    </a:lnTo>
                    <a:lnTo>
                      <a:pt x="1471" y="49"/>
                    </a:lnTo>
                    <a:lnTo>
                      <a:pt x="1471" y="0"/>
                    </a:lnTo>
                    <a:lnTo>
                      <a:pt x="1484" y="0"/>
                    </a:lnTo>
                    <a:close/>
                    <a:moveTo>
                      <a:pt x="1496" y="0"/>
                    </a:moveTo>
                    <a:lnTo>
                      <a:pt x="1496" y="49"/>
                    </a:lnTo>
                    <a:lnTo>
                      <a:pt x="1484" y="49"/>
                    </a:lnTo>
                    <a:lnTo>
                      <a:pt x="1484" y="0"/>
                    </a:lnTo>
                    <a:lnTo>
                      <a:pt x="1496" y="0"/>
                    </a:lnTo>
                    <a:close/>
                    <a:moveTo>
                      <a:pt x="1508" y="0"/>
                    </a:moveTo>
                    <a:lnTo>
                      <a:pt x="1508" y="49"/>
                    </a:lnTo>
                    <a:lnTo>
                      <a:pt x="1496" y="49"/>
                    </a:lnTo>
                    <a:lnTo>
                      <a:pt x="1496" y="0"/>
                    </a:lnTo>
                    <a:lnTo>
                      <a:pt x="1508" y="0"/>
                    </a:lnTo>
                    <a:close/>
                    <a:moveTo>
                      <a:pt x="1520" y="0"/>
                    </a:moveTo>
                    <a:lnTo>
                      <a:pt x="1520" y="49"/>
                    </a:lnTo>
                    <a:lnTo>
                      <a:pt x="1508" y="49"/>
                    </a:lnTo>
                    <a:lnTo>
                      <a:pt x="1508" y="0"/>
                    </a:lnTo>
                    <a:lnTo>
                      <a:pt x="1520" y="0"/>
                    </a:lnTo>
                    <a:close/>
                    <a:moveTo>
                      <a:pt x="1532" y="0"/>
                    </a:moveTo>
                    <a:lnTo>
                      <a:pt x="1532" y="49"/>
                    </a:lnTo>
                    <a:lnTo>
                      <a:pt x="1520" y="49"/>
                    </a:lnTo>
                    <a:lnTo>
                      <a:pt x="1520" y="0"/>
                    </a:lnTo>
                    <a:lnTo>
                      <a:pt x="1532" y="0"/>
                    </a:lnTo>
                    <a:close/>
                    <a:moveTo>
                      <a:pt x="1544" y="0"/>
                    </a:moveTo>
                    <a:lnTo>
                      <a:pt x="1544" y="49"/>
                    </a:lnTo>
                    <a:lnTo>
                      <a:pt x="1532" y="49"/>
                    </a:lnTo>
                    <a:lnTo>
                      <a:pt x="1532" y="0"/>
                    </a:lnTo>
                    <a:lnTo>
                      <a:pt x="1544" y="0"/>
                    </a:lnTo>
                    <a:close/>
                    <a:moveTo>
                      <a:pt x="1556" y="0"/>
                    </a:moveTo>
                    <a:lnTo>
                      <a:pt x="1556" y="49"/>
                    </a:lnTo>
                    <a:lnTo>
                      <a:pt x="1544" y="49"/>
                    </a:lnTo>
                    <a:lnTo>
                      <a:pt x="1544" y="0"/>
                    </a:lnTo>
                    <a:lnTo>
                      <a:pt x="1556" y="0"/>
                    </a:lnTo>
                    <a:close/>
                    <a:moveTo>
                      <a:pt x="1569" y="0"/>
                    </a:moveTo>
                    <a:lnTo>
                      <a:pt x="1569" y="49"/>
                    </a:lnTo>
                    <a:lnTo>
                      <a:pt x="1556" y="49"/>
                    </a:lnTo>
                    <a:lnTo>
                      <a:pt x="1556" y="0"/>
                    </a:lnTo>
                    <a:lnTo>
                      <a:pt x="1569" y="0"/>
                    </a:lnTo>
                    <a:close/>
                    <a:moveTo>
                      <a:pt x="1581" y="0"/>
                    </a:moveTo>
                    <a:lnTo>
                      <a:pt x="1581" y="49"/>
                    </a:lnTo>
                    <a:lnTo>
                      <a:pt x="1569" y="49"/>
                    </a:lnTo>
                    <a:lnTo>
                      <a:pt x="1569" y="0"/>
                    </a:lnTo>
                    <a:lnTo>
                      <a:pt x="1581" y="0"/>
                    </a:lnTo>
                    <a:close/>
                    <a:moveTo>
                      <a:pt x="1593" y="0"/>
                    </a:moveTo>
                    <a:lnTo>
                      <a:pt x="1593" y="49"/>
                    </a:lnTo>
                    <a:lnTo>
                      <a:pt x="1581" y="49"/>
                    </a:lnTo>
                    <a:lnTo>
                      <a:pt x="1581" y="0"/>
                    </a:lnTo>
                    <a:lnTo>
                      <a:pt x="1593" y="0"/>
                    </a:lnTo>
                    <a:close/>
                    <a:moveTo>
                      <a:pt x="1605" y="0"/>
                    </a:moveTo>
                    <a:lnTo>
                      <a:pt x="1605" y="49"/>
                    </a:lnTo>
                    <a:lnTo>
                      <a:pt x="1593" y="49"/>
                    </a:lnTo>
                    <a:lnTo>
                      <a:pt x="1593" y="0"/>
                    </a:lnTo>
                    <a:lnTo>
                      <a:pt x="1605" y="0"/>
                    </a:lnTo>
                    <a:close/>
                    <a:moveTo>
                      <a:pt x="1617" y="0"/>
                    </a:moveTo>
                    <a:lnTo>
                      <a:pt x="1617" y="49"/>
                    </a:lnTo>
                    <a:lnTo>
                      <a:pt x="1605" y="49"/>
                    </a:lnTo>
                    <a:lnTo>
                      <a:pt x="1605" y="0"/>
                    </a:lnTo>
                    <a:lnTo>
                      <a:pt x="1617" y="0"/>
                    </a:lnTo>
                    <a:close/>
                    <a:moveTo>
                      <a:pt x="1629" y="0"/>
                    </a:moveTo>
                    <a:lnTo>
                      <a:pt x="1629" y="49"/>
                    </a:lnTo>
                    <a:lnTo>
                      <a:pt x="1617" y="49"/>
                    </a:lnTo>
                    <a:lnTo>
                      <a:pt x="1617" y="0"/>
                    </a:lnTo>
                    <a:lnTo>
                      <a:pt x="1629" y="0"/>
                    </a:lnTo>
                    <a:close/>
                    <a:moveTo>
                      <a:pt x="1642" y="0"/>
                    </a:moveTo>
                    <a:lnTo>
                      <a:pt x="1642" y="49"/>
                    </a:lnTo>
                    <a:lnTo>
                      <a:pt x="1629" y="49"/>
                    </a:lnTo>
                    <a:lnTo>
                      <a:pt x="1629" y="0"/>
                    </a:lnTo>
                    <a:lnTo>
                      <a:pt x="1642" y="0"/>
                    </a:lnTo>
                    <a:close/>
                    <a:moveTo>
                      <a:pt x="1654" y="0"/>
                    </a:moveTo>
                    <a:lnTo>
                      <a:pt x="1654" y="49"/>
                    </a:lnTo>
                    <a:lnTo>
                      <a:pt x="1642" y="49"/>
                    </a:lnTo>
                    <a:lnTo>
                      <a:pt x="1642" y="0"/>
                    </a:lnTo>
                    <a:lnTo>
                      <a:pt x="1654" y="0"/>
                    </a:lnTo>
                    <a:close/>
                    <a:moveTo>
                      <a:pt x="1666" y="0"/>
                    </a:moveTo>
                    <a:lnTo>
                      <a:pt x="1666" y="49"/>
                    </a:lnTo>
                    <a:lnTo>
                      <a:pt x="1654" y="49"/>
                    </a:lnTo>
                    <a:lnTo>
                      <a:pt x="1654" y="0"/>
                    </a:lnTo>
                    <a:lnTo>
                      <a:pt x="1666" y="0"/>
                    </a:lnTo>
                    <a:close/>
                    <a:moveTo>
                      <a:pt x="1678" y="0"/>
                    </a:moveTo>
                    <a:lnTo>
                      <a:pt x="1678" y="49"/>
                    </a:lnTo>
                    <a:lnTo>
                      <a:pt x="1666" y="49"/>
                    </a:lnTo>
                    <a:lnTo>
                      <a:pt x="1666" y="0"/>
                    </a:lnTo>
                    <a:lnTo>
                      <a:pt x="1678" y="0"/>
                    </a:lnTo>
                    <a:close/>
                    <a:moveTo>
                      <a:pt x="1690" y="0"/>
                    </a:moveTo>
                    <a:lnTo>
                      <a:pt x="1690" y="49"/>
                    </a:lnTo>
                    <a:lnTo>
                      <a:pt x="1678" y="49"/>
                    </a:lnTo>
                    <a:lnTo>
                      <a:pt x="1678" y="0"/>
                    </a:lnTo>
                    <a:lnTo>
                      <a:pt x="1690" y="0"/>
                    </a:lnTo>
                    <a:close/>
                    <a:moveTo>
                      <a:pt x="1702" y="0"/>
                    </a:moveTo>
                    <a:lnTo>
                      <a:pt x="1702" y="49"/>
                    </a:lnTo>
                    <a:lnTo>
                      <a:pt x="1690" y="49"/>
                    </a:lnTo>
                    <a:lnTo>
                      <a:pt x="1690" y="0"/>
                    </a:lnTo>
                    <a:lnTo>
                      <a:pt x="1702" y="0"/>
                    </a:lnTo>
                    <a:close/>
                    <a:moveTo>
                      <a:pt x="1715" y="0"/>
                    </a:moveTo>
                    <a:lnTo>
                      <a:pt x="1715" y="49"/>
                    </a:lnTo>
                    <a:lnTo>
                      <a:pt x="1702" y="49"/>
                    </a:lnTo>
                    <a:lnTo>
                      <a:pt x="1702" y="0"/>
                    </a:lnTo>
                    <a:lnTo>
                      <a:pt x="1715" y="0"/>
                    </a:lnTo>
                    <a:close/>
                    <a:moveTo>
                      <a:pt x="1727" y="0"/>
                    </a:moveTo>
                    <a:lnTo>
                      <a:pt x="1727" y="49"/>
                    </a:lnTo>
                    <a:lnTo>
                      <a:pt x="1715" y="49"/>
                    </a:lnTo>
                    <a:lnTo>
                      <a:pt x="1715" y="0"/>
                    </a:lnTo>
                    <a:lnTo>
                      <a:pt x="1727" y="0"/>
                    </a:lnTo>
                    <a:close/>
                    <a:moveTo>
                      <a:pt x="1739" y="0"/>
                    </a:moveTo>
                    <a:lnTo>
                      <a:pt x="1739" y="49"/>
                    </a:lnTo>
                    <a:lnTo>
                      <a:pt x="1727" y="49"/>
                    </a:lnTo>
                    <a:lnTo>
                      <a:pt x="1727" y="0"/>
                    </a:lnTo>
                    <a:lnTo>
                      <a:pt x="1739" y="0"/>
                    </a:lnTo>
                    <a:close/>
                    <a:moveTo>
                      <a:pt x="1751" y="0"/>
                    </a:moveTo>
                    <a:lnTo>
                      <a:pt x="1751" y="49"/>
                    </a:lnTo>
                    <a:lnTo>
                      <a:pt x="1739" y="49"/>
                    </a:lnTo>
                    <a:lnTo>
                      <a:pt x="1739" y="0"/>
                    </a:lnTo>
                    <a:lnTo>
                      <a:pt x="1751" y="0"/>
                    </a:lnTo>
                    <a:close/>
                    <a:moveTo>
                      <a:pt x="1763" y="0"/>
                    </a:moveTo>
                    <a:lnTo>
                      <a:pt x="1763" y="49"/>
                    </a:lnTo>
                    <a:lnTo>
                      <a:pt x="1751" y="49"/>
                    </a:lnTo>
                    <a:lnTo>
                      <a:pt x="1751" y="0"/>
                    </a:lnTo>
                    <a:lnTo>
                      <a:pt x="1763" y="0"/>
                    </a:lnTo>
                    <a:close/>
                    <a:moveTo>
                      <a:pt x="1775" y="0"/>
                    </a:moveTo>
                    <a:lnTo>
                      <a:pt x="1775" y="49"/>
                    </a:lnTo>
                    <a:lnTo>
                      <a:pt x="1763" y="49"/>
                    </a:lnTo>
                    <a:lnTo>
                      <a:pt x="1763" y="0"/>
                    </a:lnTo>
                    <a:lnTo>
                      <a:pt x="1775" y="0"/>
                    </a:lnTo>
                    <a:close/>
                    <a:moveTo>
                      <a:pt x="1787" y="0"/>
                    </a:moveTo>
                    <a:lnTo>
                      <a:pt x="1787" y="49"/>
                    </a:lnTo>
                    <a:lnTo>
                      <a:pt x="1775" y="49"/>
                    </a:lnTo>
                    <a:lnTo>
                      <a:pt x="1775" y="0"/>
                    </a:lnTo>
                    <a:lnTo>
                      <a:pt x="1787" y="0"/>
                    </a:lnTo>
                    <a:close/>
                  </a:path>
                </a:pathLst>
              </a:custGeom>
              <a:solidFill>
                <a:srgbClr val="868686"/>
              </a:solidFill>
              <a:ln w="19050">
                <a:solidFill>
                  <a:srgbClr val="86868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9" name="Line 19"/>
              <p:cNvSpPr>
                <a:spLocks noChangeShapeType="1"/>
              </p:cNvSpPr>
              <p:nvPr/>
            </p:nvSpPr>
            <p:spPr bwMode="auto">
              <a:xfrm rot="16200000">
                <a:off x="4521457" y="5977159"/>
                <a:ext cx="1127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54000" tIns="36000" rIns="54000" bIns="36000" anchor="ctr">
                <a:spAutoFit/>
              </a:bodyPr>
              <a:lstStyle/>
              <a:p>
                <a:endParaRPr lang="ja-JP" altLang="en-US"/>
              </a:p>
            </p:txBody>
          </p:sp>
          <p:grpSp>
            <p:nvGrpSpPr>
              <p:cNvPr id="250" name="Group 16"/>
              <p:cNvGrpSpPr>
                <a:grpSpLocks/>
              </p:cNvGrpSpPr>
              <p:nvPr/>
            </p:nvGrpSpPr>
            <p:grpSpPr bwMode="auto">
              <a:xfrm rot="16200000">
                <a:off x="7119713" y="5173181"/>
                <a:ext cx="296873" cy="1791899"/>
                <a:chOff x="2968" y="1304"/>
                <a:chExt cx="379" cy="1360"/>
              </a:xfrm>
            </p:grpSpPr>
            <p:sp>
              <p:nvSpPr>
                <p:cNvPr id="286" name="Line 17"/>
                <p:cNvSpPr>
                  <a:spLocks noChangeShapeType="1"/>
                </p:cNvSpPr>
                <p:nvPr/>
              </p:nvSpPr>
              <p:spPr bwMode="auto">
                <a:xfrm>
                  <a:off x="2968" y="1304"/>
                  <a:ext cx="37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54000" tIns="36000" rIns="54000" bIns="36000" anchor="ctr">
                  <a:sp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87" name="Line 18"/>
                <p:cNvSpPr>
                  <a:spLocks noChangeShapeType="1"/>
                </p:cNvSpPr>
                <p:nvPr/>
              </p:nvSpPr>
              <p:spPr bwMode="auto">
                <a:xfrm>
                  <a:off x="2968" y="1440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4000" tIns="36000" rIns="54000" bIns="36000" anchor="ctr">
                  <a:sp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88" name="Line 19"/>
                <p:cNvSpPr>
                  <a:spLocks noChangeShapeType="1"/>
                </p:cNvSpPr>
                <p:nvPr/>
              </p:nvSpPr>
              <p:spPr bwMode="auto">
                <a:xfrm>
                  <a:off x="2968" y="1576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54000" tIns="36000" rIns="54000" bIns="36000" anchor="ctr">
                  <a:sp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89" name="Line 20"/>
                <p:cNvSpPr>
                  <a:spLocks noChangeShapeType="1"/>
                </p:cNvSpPr>
                <p:nvPr/>
              </p:nvSpPr>
              <p:spPr bwMode="auto">
                <a:xfrm>
                  <a:off x="2968" y="1712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4000" tIns="36000" rIns="54000" bIns="36000" anchor="ctr">
                  <a:sp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90" name="Line 21"/>
                <p:cNvSpPr>
                  <a:spLocks noChangeShapeType="1"/>
                </p:cNvSpPr>
                <p:nvPr/>
              </p:nvSpPr>
              <p:spPr bwMode="auto">
                <a:xfrm>
                  <a:off x="2968" y="1848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4000" tIns="36000" rIns="54000" bIns="36000" anchor="ctr">
                  <a:sp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91" name="Line 22"/>
                <p:cNvSpPr>
                  <a:spLocks noChangeShapeType="1"/>
                </p:cNvSpPr>
                <p:nvPr/>
              </p:nvSpPr>
              <p:spPr bwMode="auto">
                <a:xfrm>
                  <a:off x="2968" y="1984"/>
                  <a:ext cx="21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54000" tIns="36000" rIns="54000" bIns="36000" anchor="ctr">
                  <a:sp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92" name="Line 23"/>
                <p:cNvSpPr>
                  <a:spLocks noChangeShapeType="1"/>
                </p:cNvSpPr>
                <p:nvPr/>
              </p:nvSpPr>
              <p:spPr bwMode="auto">
                <a:xfrm>
                  <a:off x="2968" y="2120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4000" tIns="36000" rIns="54000" bIns="36000" anchor="ctr">
                  <a:sp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93" name="Line 24"/>
                <p:cNvSpPr>
                  <a:spLocks noChangeShapeType="1"/>
                </p:cNvSpPr>
                <p:nvPr/>
              </p:nvSpPr>
              <p:spPr bwMode="auto">
                <a:xfrm>
                  <a:off x="2968" y="2256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4000" tIns="36000" rIns="54000" bIns="36000" anchor="ctr">
                  <a:sp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94" name="Line 25"/>
                <p:cNvSpPr>
                  <a:spLocks noChangeShapeType="1"/>
                </p:cNvSpPr>
                <p:nvPr/>
              </p:nvSpPr>
              <p:spPr bwMode="auto">
                <a:xfrm>
                  <a:off x="2968" y="2392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54000" tIns="36000" rIns="54000" bIns="36000" anchor="ctr">
                  <a:sp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95" name="Line 26"/>
                <p:cNvSpPr>
                  <a:spLocks noChangeShapeType="1"/>
                </p:cNvSpPr>
                <p:nvPr/>
              </p:nvSpPr>
              <p:spPr bwMode="auto">
                <a:xfrm>
                  <a:off x="2968" y="2528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4000" tIns="36000" rIns="54000" bIns="36000" anchor="ctr">
                  <a:sp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96" name="Line 27"/>
                <p:cNvSpPr>
                  <a:spLocks noChangeShapeType="1"/>
                </p:cNvSpPr>
                <p:nvPr/>
              </p:nvSpPr>
              <p:spPr bwMode="auto">
                <a:xfrm>
                  <a:off x="2968" y="2664"/>
                  <a:ext cx="31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54000" tIns="36000" rIns="54000" bIns="36000" anchor="ctr">
                  <a:spAutoFit/>
                </a:bodyPr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51" name="Group 16"/>
              <p:cNvGrpSpPr>
                <a:grpSpLocks/>
              </p:cNvGrpSpPr>
              <p:nvPr/>
            </p:nvGrpSpPr>
            <p:grpSpPr bwMode="auto">
              <a:xfrm rot="16200000">
                <a:off x="3651530" y="5292150"/>
                <a:ext cx="238125" cy="1612709"/>
                <a:chOff x="2968" y="1440"/>
                <a:chExt cx="304" cy="1224"/>
              </a:xfrm>
            </p:grpSpPr>
            <p:sp>
              <p:nvSpPr>
                <p:cNvPr id="276" name="Line 18"/>
                <p:cNvSpPr>
                  <a:spLocks noChangeShapeType="1"/>
                </p:cNvSpPr>
                <p:nvPr/>
              </p:nvSpPr>
              <p:spPr bwMode="auto">
                <a:xfrm>
                  <a:off x="2968" y="1440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4000" tIns="36000" rIns="54000" bIns="36000" anchor="ctr">
                  <a:sp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77" name="Line 19"/>
                <p:cNvSpPr>
                  <a:spLocks noChangeShapeType="1"/>
                </p:cNvSpPr>
                <p:nvPr/>
              </p:nvSpPr>
              <p:spPr bwMode="auto">
                <a:xfrm>
                  <a:off x="2968" y="1576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54000" tIns="36000" rIns="54000" bIns="36000" anchor="ctr">
                  <a:sp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78" name="Line 20"/>
                <p:cNvSpPr>
                  <a:spLocks noChangeShapeType="1"/>
                </p:cNvSpPr>
                <p:nvPr/>
              </p:nvSpPr>
              <p:spPr bwMode="auto">
                <a:xfrm>
                  <a:off x="2968" y="1712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4000" tIns="36000" rIns="54000" bIns="36000" anchor="ctr">
                  <a:sp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79" name="Line 21"/>
                <p:cNvSpPr>
                  <a:spLocks noChangeShapeType="1"/>
                </p:cNvSpPr>
                <p:nvPr/>
              </p:nvSpPr>
              <p:spPr bwMode="auto">
                <a:xfrm>
                  <a:off x="2968" y="1848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4000" tIns="36000" rIns="54000" bIns="36000" anchor="ctr">
                  <a:sp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80" name="Line 22"/>
                <p:cNvSpPr>
                  <a:spLocks noChangeShapeType="1"/>
                </p:cNvSpPr>
                <p:nvPr/>
              </p:nvSpPr>
              <p:spPr bwMode="auto">
                <a:xfrm>
                  <a:off x="2968" y="1984"/>
                  <a:ext cx="21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54000" tIns="36000" rIns="54000" bIns="36000" anchor="ctr">
                  <a:sp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81" name="Line 23"/>
                <p:cNvSpPr>
                  <a:spLocks noChangeShapeType="1"/>
                </p:cNvSpPr>
                <p:nvPr/>
              </p:nvSpPr>
              <p:spPr bwMode="auto">
                <a:xfrm>
                  <a:off x="2968" y="2120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4000" tIns="36000" rIns="54000" bIns="36000" anchor="ctr">
                  <a:sp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82" name="Line 24"/>
                <p:cNvSpPr>
                  <a:spLocks noChangeShapeType="1"/>
                </p:cNvSpPr>
                <p:nvPr/>
              </p:nvSpPr>
              <p:spPr bwMode="auto">
                <a:xfrm>
                  <a:off x="2968" y="2256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4000" tIns="36000" rIns="54000" bIns="36000" anchor="ctr">
                  <a:sp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83" name="Line 25"/>
                <p:cNvSpPr>
                  <a:spLocks noChangeShapeType="1"/>
                </p:cNvSpPr>
                <p:nvPr/>
              </p:nvSpPr>
              <p:spPr bwMode="auto">
                <a:xfrm>
                  <a:off x="2968" y="2392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54000" tIns="36000" rIns="54000" bIns="36000" anchor="ctr">
                  <a:sp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84" name="Line 26"/>
                <p:cNvSpPr>
                  <a:spLocks noChangeShapeType="1"/>
                </p:cNvSpPr>
                <p:nvPr/>
              </p:nvSpPr>
              <p:spPr bwMode="auto">
                <a:xfrm>
                  <a:off x="2968" y="2528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4000" tIns="36000" rIns="54000" bIns="36000" anchor="ctr">
                  <a:sp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85" name="Line 27"/>
                <p:cNvSpPr>
                  <a:spLocks noChangeShapeType="1"/>
                </p:cNvSpPr>
                <p:nvPr/>
              </p:nvSpPr>
              <p:spPr bwMode="auto">
                <a:xfrm>
                  <a:off x="2968" y="2664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54000" tIns="36000" rIns="54000" bIns="36000" anchor="ctr">
                  <a:spAutoFit/>
                </a:bodyPr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52" name="Group 16"/>
              <p:cNvGrpSpPr>
                <a:grpSpLocks/>
              </p:cNvGrpSpPr>
              <p:nvPr/>
            </p:nvGrpSpPr>
            <p:grpSpPr bwMode="auto">
              <a:xfrm rot="16200000">
                <a:off x="1736422" y="5172678"/>
                <a:ext cx="278857" cy="1791899"/>
                <a:chOff x="2968" y="1304"/>
                <a:chExt cx="356" cy="1360"/>
              </a:xfrm>
            </p:grpSpPr>
            <p:sp>
              <p:nvSpPr>
                <p:cNvPr id="265" name="Line 17"/>
                <p:cNvSpPr>
                  <a:spLocks noChangeShapeType="1"/>
                </p:cNvSpPr>
                <p:nvPr/>
              </p:nvSpPr>
              <p:spPr bwMode="auto">
                <a:xfrm>
                  <a:off x="2968" y="1304"/>
                  <a:ext cx="35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54000" tIns="36000" rIns="54000" bIns="36000" anchor="ctr">
                  <a:sp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66" name="Line 18"/>
                <p:cNvSpPr>
                  <a:spLocks noChangeShapeType="1"/>
                </p:cNvSpPr>
                <p:nvPr/>
              </p:nvSpPr>
              <p:spPr bwMode="auto">
                <a:xfrm>
                  <a:off x="2968" y="1440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4000" tIns="36000" rIns="54000" bIns="36000" anchor="ctr">
                  <a:sp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67" name="Line 19"/>
                <p:cNvSpPr>
                  <a:spLocks noChangeShapeType="1"/>
                </p:cNvSpPr>
                <p:nvPr/>
              </p:nvSpPr>
              <p:spPr bwMode="auto">
                <a:xfrm>
                  <a:off x="2968" y="1576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54000" tIns="36000" rIns="54000" bIns="36000" anchor="ctr">
                  <a:sp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68" name="Line 20"/>
                <p:cNvSpPr>
                  <a:spLocks noChangeShapeType="1"/>
                </p:cNvSpPr>
                <p:nvPr/>
              </p:nvSpPr>
              <p:spPr bwMode="auto">
                <a:xfrm>
                  <a:off x="2968" y="1712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4000" tIns="36000" rIns="54000" bIns="36000" anchor="ctr">
                  <a:sp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69" name="Line 21"/>
                <p:cNvSpPr>
                  <a:spLocks noChangeShapeType="1"/>
                </p:cNvSpPr>
                <p:nvPr/>
              </p:nvSpPr>
              <p:spPr bwMode="auto">
                <a:xfrm>
                  <a:off x="2968" y="1848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4000" tIns="36000" rIns="54000" bIns="36000" anchor="ctr">
                  <a:sp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70" name="Line 22"/>
                <p:cNvSpPr>
                  <a:spLocks noChangeShapeType="1"/>
                </p:cNvSpPr>
                <p:nvPr/>
              </p:nvSpPr>
              <p:spPr bwMode="auto">
                <a:xfrm>
                  <a:off x="2968" y="1984"/>
                  <a:ext cx="21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54000" tIns="36000" rIns="54000" bIns="36000" anchor="ctr">
                  <a:sp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71" name="Line 23"/>
                <p:cNvSpPr>
                  <a:spLocks noChangeShapeType="1"/>
                </p:cNvSpPr>
                <p:nvPr/>
              </p:nvSpPr>
              <p:spPr bwMode="auto">
                <a:xfrm>
                  <a:off x="2968" y="2120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4000" tIns="36000" rIns="54000" bIns="36000" anchor="ctr">
                  <a:sp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72" name="Line 24"/>
                <p:cNvSpPr>
                  <a:spLocks noChangeShapeType="1"/>
                </p:cNvSpPr>
                <p:nvPr/>
              </p:nvSpPr>
              <p:spPr bwMode="auto">
                <a:xfrm>
                  <a:off x="2968" y="2256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4000" tIns="36000" rIns="54000" bIns="36000" anchor="ctr">
                  <a:sp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73" name="Line 25"/>
                <p:cNvSpPr>
                  <a:spLocks noChangeShapeType="1"/>
                </p:cNvSpPr>
                <p:nvPr/>
              </p:nvSpPr>
              <p:spPr bwMode="auto">
                <a:xfrm>
                  <a:off x="2968" y="2392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54000" tIns="36000" rIns="54000" bIns="36000" anchor="ctr">
                  <a:sp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74" name="Line 26"/>
                <p:cNvSpPr>
                  <a:spLocks noChangeShapeType="1"/>
                </p:cNvSpPr>
                <p:nvPr/>
              </p:nvSpPr>
              <p:spPr bwMode="auto">
                <a:xfrm>
                  <a:off x="2968" y="2528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4000" tIns="36000" rIns="54000" bIns="36000" anchor="ctr">
                  <a:sp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75" name="Line 27"/>
                <p:cNvSpPr>
                  <a:spLocks noChangeShapeType="1"/>
                </p:cNvSpPr>
                <p:nvPr/>
              </p:nvSpPr>
              <p:spPr bwMode="auto">
                <a:xfrm>
                  <a:off x="2968" y="2664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54000" tIns="36000" rIns="54000" bIns="36000" anchor="ctr">
                  <a:spAutoFit/>
                </a:bodyPr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53" name="Group 16"/>
              <p:cNvGrpSpPr>
                <a:grpSpLocks/>
              </p:cNvGrpSpPr>
              <p:nvPr/>
            </p:nvGrpSpPr>
            <p:grpSpPr bwMode="auto">
              <a:xfrm rot="16200000">
                <a:off x="4405755" y="4424916"/>
                <a:ext cx="238125" cy="3328159"/>
                <a:chOff x="2968" y="2664"/>
                <a:chExt cx="304" cy="3328159"/>
              </a:xfrm>
            </p:grpSpPr>
            <p:sp>
              <p:nvSpPr>
                <p:cNvPr id="254" name="Line 17"/>
                <p:cNvSpPr>
                  <a:spLocks noChangeShapeType="1"/>
                </p:cNvSpPr>
                <p:nvPr/>
              </p:nvSpPr>
              <p:spPr bwMode="auto">
                <a:xfrm>
                  <a:off x="2968" y="1718113"/>
                  <a:ext cx="2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54000" tIns="36000" rIns="54000" bIns="36000" anchor="ctr">
                  <a:sp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55" name="Line 18"/>
                <p:cNvSpPr>
                  <a:spLocks noChangeShapeType="1"/>
                </p:cNvSpPr>
                <p:nvPr/>
              </p:nvSpPr>
              <p:spPr bwMode="auto">
                <a:xfrm>
                  <a:off x="2968" y="1897304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4000" tIns="36000" rIns="54000" bIns="36000" anchor="ctr">
                  <a:sp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56" name="Line 19"/>
                <p:cNvSpPr>
                  <a:spLocks noChangeShapeType="1"/>
                </p:cNvSpPr>
                <p:nvPr/>
              </p:nvSpPr>
              <p:spPr bwMode="auto">
                <a:xfrm>
                  <a:off x="2968" y="2076494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54000" tIns="36000" rIns="54000" bIns="36000" anchor="ctr">
                  <a:sp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57" name="Line 20"/>
                <p:cNvSpPr>
                  <a:spLocks noChangeShapeType="1"/>
                </p:cNvSpPr>
                <p:nvPr/>
              </p:nvSpPr>
              <p:spPr bwMode="auto">
                <a:xfrm>
                  <a:off x="2968" y="2255684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4000" tIns="36000" rIns="54000" bIns="36000" anchor="ctr">
                  <a:sp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58" name="Line 21"/>
                <p:cNvSpPr>
                  <a:spLocks noChangeShapeType="1"/>
                </p:cNvSpPr>
                <p:nvPr/>
              </p:nvSpPr>
              <p:spPr bwMode="auto">
                <a:xfrm>
                  <a:off x="2968" y="2434874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4000" tIns="36000" rIns="54000" bIns="36000" anchor="ctr">
                  <a:sp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59" name="Line 22"/>
                <p:cNvSpPr>
                  <a:spLocks noChangeShapeType="1"/>
                </p:cNvSpPr>
                <p:nvPr/>
              </p:nvSpPr>
              <p:spPr bwMode="auto">
                <a:xfrm>
                  <a:off x="2968" y="2614063"/>
                  <a:ext cx="21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54000" tIns="36000" rIns="54000" bIns="36000" anchor="ctr">
                  <a:sp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60" name="Line 23"/>
                <p:cNvSpPr>
                  <a:spLocks noChangeShapeType="1"/>
                </p:cNvSpPr>
                <p:nvPr/>
              </p:nvSpPr>
              <p:spPr bwMode="auto">
                <a:xfrm>
                  <a:off x="2968" y="2793253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4000" tIns="36000" rIns="54000" bIns="36000" anchor="ctr">
                  <a:sp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61" name="Line 24"/>
                <p:cNvSpPr>
                  <a:spLocks noChangeShapeType="1"/>
                </p:cNvSpPr>
                <p:nvPr/>
              </p:nvSpPr>
              <p:spPr bwMode="auto">
                <a:xfrm>
                  <a:off x="2968" y="2972443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4000" tIns="36000" rIns="54000" bIns="36000" anchor="ctr">
                  <a:sp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62" name="Line 25"/>
                <p:cNvSpPr>
                  <a:spLocks noChangeShapeType="1"/>
                </p:cNvSpPr>
                <p:nvPr/>
              </p:nvSpPr>
              <p:spPr bwMode="auto">
                <a:xfrm>
                  <a:off x="2968" y="3151633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54000" tIns="36000" rIns="54000" bIns="36000" anchor="ctr">
                  <a:sp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63" name="Line 26"/>
                <p:cNvSpPr>
                  <a:spLocks noChangeShapeType="1"/>
                </p:cNvSpPr>
                <p:nvPr/>
              </p:nvSpPr>
              <p:spPr bwMode="auto">
                <a:xfrm>
                  <a:off x="2968" y="3330823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4000" tIns="36000" rIns="54000" bIns="36000" anchor="ctr">
                  <a:sp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64" name="Line 27"/>
                <p:cNvSpPr>
                  <a:spLocks noChangeShapeType="1"/>
                </p:cNvSpPr>
                <p:nvPr/>
              </p:nvSpPr>
              <p:spPr bwMode="auto">
                <a:xfrm>
                  <a:off x="2968" y="2664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54000" tIns="36000" rIns="54000" bIns="36000" anchor="ctr">
                  <a:spAutoFit/>
                </a:bodyPr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231" name="フリーフォーム 328"/>
            <p:cNvSpPr/>
            <p:nvPr/>
          </p:nvSpPr>
          <p:spPr>
            <a:xfrm>
              <a:off x="8128285" y="6237312"/>
              <a:ext cx="44115" cy="60305"/>
            </a:xfrm>
            <a:custGeom>
              <a:avLst/>
              <a:gdLst>
                <a:gd name="connsiteX0" fmla="*/ 0 w 352425"/>
                <a:gd name="connsiteY0" fmla="*/ 0 h 47625"/>
                <a:gd name="connsiteX1" fmla="*/ 0 w 352425"/>
                <a:gd name="connsiteY1" fmla="*/ 47625 h 47625"/>
                <a:gd name="connsiteX2" fmla="*/ 352425 w 352425"/>
                <a:gd name="connsiteY2" fmla="*/ 47625 h 47625"/>
                <a:gd name="connsiteX3" fmla="*/ 352425 w 352425"/>
                <a:gd name="connsiteY3" fmla="*/ 952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25" h="47625">
                  <a:moveTo>
                    <a:pt x="0" y="0"/>
                  </a:moveTo>
                  <a:lnTo>
                    <a:pt x="0" y="47625"/>
                  </a:lnTo>
                  <a:lnTo>
                    <a:pt x="352425" y="47625"/>
                  </a:lnTo>
                  <a:lnTo>
                    <a:pt x="352425" y="952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2" name="テキスト ボックス 329"/>
            <p:cNvSpPr txBox="1"/>
            <p:nvPr/>
          </p:nvSpPr>
          <p:spPr>
            <a:xfrm>
              <a:off x="7890601" y="6280283"/>
              <a:ext cx="4748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WY</a:t>
              </a:r>
              <a:endParaRPr kumimoji="1" lang="ja-JP" altLang="en-US" sz="1400" dirty="0"/>
            </a:p>
          </p:txBody>
        </p:sp>
        <p:sp>
          <p:nvSpPr>
            <p:cNvPr id="233" name="フリーフォーム 330"/>
            <p:cNvSpPr/>
            <p:nvPr/>
          </p:nvSpPr>
          <p:spPr>
            <a:xfrm>
              <a:off x="2646033" y="6216794"/>
              <a:ext cx="294447" cy="53161"/>
            </a:xfrm>
            <a:custGeom>
              <a:avLst/>
              <a:gdLst>
                <a:gd name="connsiteX0" fmla="*/ 0 w 352425"/>
                <a:gd name="connsiteY0" fmla="*/ 0 h 47625"/>
                <a:gd name="connsiteX1" fmla="*/ 0 w 352425"/>
                <a:gd name="connsiteY1" fmla="*/ 47625 h 47625"/>
                <a:gd name="connsiteX2" fmla="*/ 352425 w 352425"/>
                <a:gd name="connsiteY2" fmla="*/ 47625 h 47625"/>
                <a:gd name="connsiteX3" fmla="*/ 352425 w 352425"/>
                <a:gd name="connsiteY3" fmla="*/ 952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25" h="47625">
                  <a:moveTo>
                    <a:pt x="0" y="0"/>
                  </a:moveTo>
                  <a:lnTo>
                    <a:pt x="0" y="47625"/>
                  </a:lnTo>
                  <a:lnTo>
                    <a:pt x="352425" y="47625"/>
                  </a:lnTo>
                  <a:lnTo>
                    <a:pt x="352425" y="952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4" name="テキスト ボックス 331"/>
            <p:cNvSpPr txBox="1"/>
            <p:nvPr/>
          </p:nvSpPr>
          <p:spPr>
            <a:xfrm>
              <a:off x="2553238" y="6289575"/>
              <a:ext cx="4443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GA</a:t>
              </a:r>
              <a:endParaRPr kumimoji="1" lang="ja-JP" altLang="en-US" sz="1400" dirty="0"/>
            </a:p>
          </p:txBody>
        </p:sp>
        <p:sp>
          <p:nvSpPr>
            <p:cNvPr id="235" name="フリーフォーム 332"/>
            <p:cNvSpPr/>
            <p:nvPr/>
          </p:nvSpPr>
          <p:spPr>
            <a:xfrm>
              <a:off x="4779799" y="6224711"/>
              <a:ext cx="507365" cy="45719"/>
            </a:xfrm>
            <a:custGeom>
              <a:avLst/>
              <a:gdLst>
                <a:gd name="connsiteX0" fmla="*/ 0 w 352425"/>
                <a:gd name="connsiteY0" fmla="*/ 0 h 47625"/>
                <a:gd name="connsiteX1" fmla="*/ 0 w 352425"/>
                <a:gd name="connsiteY1" fmla="*/ 47625 h 47625"/>
                <a:gd name="connsiteX2" fmla="*/ 352425 w 352425"/>
                <a:gd name="connsiteY2" fmla="*/ 47625 h 47625"/>
                <a:gd name="connsiteX3" fmla="*/ 352425 w 352425"/>
                <a:gd name="connsiteY3" fmla="*/ 952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25" h="47625">
                  <a:moveTo>
                    <a:pt x="0" y="0"/>
                  </a:moveTo>
                  <a:lnTo>
                    <a:pt x="0" y="47625"/>
                  </a:lnTo>
                  <a:lnTo>
                    <a:pt x="352425" y="47625"/>
                  </a:lnTo>
                  <a:lnTo>
                    <a:pt x="352425" y="952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6" name="テキスト ボックス 333"/>
            <p:cNvSpPr txBox="1"/>
            <p:nvPr/>
          </p:nvSpPr>
          <p:spPr>
            <a:xfrm>
              <a:off x="4768974" y="6277574"/>
              <a:ext cx="4347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NY</a:t>
              </a:r>
              <a:endParaRPr kumimoji="1" lang="ja-JP" altLang="en-US" sz="1400" dirty="0"/>
            </a:p>
          </p:txBody>
        </p:sp>
        <p:sp>
          <p:nvSpPr>
            <p:cNvPr id="237" name="フリーフォーム 334"/>
            <p:cNvSpPr/>
            <p:nvPr/>
          </p:nvSpPr>
          <p:spPr>
            <a:xfrm>
              <a:off x="6314519" y="6233761"/>
              <a:ext cx="522066" cy="45719"/>
            </a:xfrm>
            <a:custGeom>
              <a:avLst/>
              <a:gdLst>
                <a:gd name="connsiteX0" fmla="*/ 0 w 352425"/>
                <a:gd name="connsiteY0" fmla="*/ 0 h 47625"/>
                <a:gd name="connsiteX1" fmla="*/ 0 w 352425"/>
                <a:gd name="connsiteY1" fmla="*/ 47625 h 47625"/>
                <a:gd name="connsiteX2" fmla="*/ 352425 w 352425"/>
                <a:gd name="connsiteY2" fmla="*/ 47625 h 47625"/>
                <a:gd name="connsiteX3" fmla="*/ 352425 w 352425"/>
                <a:gd name="connsiteY3" fmla="*/ 952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25" h="47625">
                  <a:moveTo>
                    <a:pt x="0" y="0"/>
                  </a:moveTo>
                  <a:lnTo>
                    <a:pt x="0" y="47625"/>
                  </a:lnTo>
                  <a:lnTo>
                    <a:pt x="352425" y="47625"/>
                  </a:lnTo>
                  <a:lnTo>
                    <a:pt x="352425" y="952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8" name="テキスト ボックス 335"/>
            <p:cNvSpPr txBox="1"/>
            <p:nvPr/>
          </p:nvSpPr>
          <p:spPr>
            <a:xfrm>
              <a:off x="6321226" y="6256947"/>
              <a:ext cx="4117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PA</a:t>
              </a:r>
              <a:endParaRPr kumimoji="1" lang="ja-JP" altLang="en-US" sz="1400" dirty="0"/>
            </a:p>
          </p:txBody>
        </p:sp>
        <p:sp>
          <p:nvSpPr>
            <p:cNvPr id="239" name="フリーフォーム 336"/>
            <p:cNvSpPr/>
            <p:nvPr/>
          </p:nvSpPr>
          <p:spPr>
            <a:xfrm>
              <a:off x="6904826" y="6231853"/>
              <a:ext cx="241483" cy="45719"/>
            </a:xfrm>
            <a:custGeom>
              <a:avLst/>
              <a:gdLst>
                <a:gd name="connsiteX0" fmla="*/ 0 w 352425"/>
                <a:gd name="connsiteY0" fmla="*/ 0 h 47625"/>
                <a:gd name="connsiteX1" fmla="*/ 0 w 352425"/>
                <a:gd name="connsiteY1" fmla="*/ 47625 h 47625"/>
                <a:gd name="connsiteX2" fmla="*/ 352425 w 352425"/>
                <a:gd name="connsiteY2" fmla="*/ 47625 h 47625"/>
                <a:gd name="connsiteX3" fmla="*/ 352425 w 352425"/>
                <a:gd name="connsiteY3" fmla="*/ 952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25" h="47625">
                  <a:moveTo>
                    <a:pt x="0" y="0"/>
                  </a:moveTo>
                  <a:lnTo>
                    <a:pt x="0" y="47625"/>
                  </a:lnTo>
                  <a:lnTo>
                    <a:pt x="352425" y="47625"/>
                  </a:lnTo>
                  <a:lnTo>
                    <a:pt x="352425" y="952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0" name="テキスト ボックス 337"/>
            <p:cNvSpPr txBox="1"/>
            <p:nvPr/>
          </p:nvSpPr>
          <p:spPr>
            <a:xfrm>
              <a:off x="6766593" y="6254712"/>
              <a:ext cx="4347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SC</a:t>
              </a:r>
              <a:endParaRPr kumimoji="1" lang="ja-JP" altLang="en-US" sz="1400" dirty="0"/>
            </a:p>
          </p:txBody>
        </p:sp>
        <p:sp>
          <p:nvSpPr>
            <p:cNvPr id="241" name="フリーフォーム 338"/>
            <p:cNvSpPr/>
            <p:nvPr/>
          </p:nvSpPr>
          <p:spPr>
            <a:xfrm>
              <a:off x="3628840" y="6226319"/>
              <a:ext cx="236410" cy="51253"/>
            </a:xfrm>
            <a:custGeom>
              <a:avLst/>
              <a:gdLst>
                <a:gd name="connsiteX0" fmla="*/ 0 w 352425"/>
                <a:gd name="connsiteY0" fmla="*/ 0 h 47625"/>
                <a:gd name="connsiteX1" fmla="*/ 0 w 352425"/>
                <a:gd name="connsiteY1" fmla="*/ 47625 h 47625"/>
                <a:gd name="connsiteX2" fmla="*/ 352425 w 352425"/>
                <a:gd name="connsiteY2" fmla="*/ 47625 h 47625"/>
                <a:gd name="connsiteX3" fmla="*/ 352425 w 352425"/>
                <a:gd name="connsiteY3" fmla="*/ 952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25" h="47625">
                  <a:moveTo>
                    <a:pt x="0" y="0"/>
                  </a:moveTo>
                  <a:lnTo>
                    <a:pt x="0" y="47625"/>
                  </a:lnTo>
                  <a:lnTo>
                    <a:pt x="352425" y="47625"/>
                  </a:lnTo>
                  <a:lnTo>
                    <a:pt x="352425" y="952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2" name="テキスト ボックス 339"/>
            <p:cNvSpPr txBox="1"/>
            <p:nvPr/>
          </p:nvSpPr>
          <p:spPr>
            <a:xfrm>
              <a:off x="3475830" y="6259748"/>
              <a:ext cx="4635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MD</a:t>
              </a:r>
              <a:endParaRPr kumimoji="1" lang="ja-JP" altLang="en-US" sz="1400" dirty="0"/>
            </a:p>
          </p:txBody>
        </p:sp>
        <p:sp>
          <p:nvSpPr>
            <p:cNvPr id="243" name="テキスト ボックス 17"/>
            <p:cNvSpPr txBox="1"/>
            <p:nvPr/>
          </p:nvSpPr>
          <p:spPr bwMode="auto">
            <a:xfrm>
              <a:off x="1755354" y="6562489"/>
              <a:ext cx="494181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54000" rIns="54000" rtlCol="0">
              <a:spAutoFit/>
            </a:bodyPr>
            <a:lstStyle/>
            <a:p>
              <a:pPr lvl="0"/>
              <a:r>
                <a:rPr lang="en-US" altLang="ja-JP" sz="1800" dirty="0">
                  <a:solidFill>
                    <a:srgbClr val="000000"/>
                  </a:solidFill>
                  <a:latin typeface="+mj-lt"/>
                  <a:ea typeface="ＭＳ Ｐゴシック"/>
                </a:rPr>
                <a:t>X axis</a:t>
              </a:r>
              <a:r>
                <a:rPr lang="ja-JP" altLang="en-US" sz="1800" dirty="0" smtClean="0">
                  <a:solidFill>
                    <a:srgbClr val="000000"/>
                  </a:solidFill>
                  <a:latin typeface="+mj-lt"/>
                  <a:ea typeface="ＭＳ Ｐゴシック"/>
                </a:rPr>
                <a:t>：</a:t>
              </a:r>
              <a:r>
                <a:rPr lang="en-US" altLang="ja-JP" sz="1800" dirty="0" smtClean="0">
                  <a:solidFill>
                    <a:srgbClr val="000000"/>
                  </a:solidFill>
                  <a:latin typeface="+mj-lt"/>
                  <a:ea typeface="ＭＳ Ｐゴシック"/>
                </a:rPr>
                <a:t>Alphabetical </a:t>
              </a:r>
              <a:r>
                <a:rPr lang="en-US" altLang="ja-JP" sz="1800" dirty="0">
                  <a:solidFill>
                    <a:srgbClr val="000000"/>
                  </a:solidFill>
                  <a:latin typeface="+mj-lt"/>
                  <a:ea typeface="ＭＳ Ｐゴシック"/>
                </a:rPr>
                <a:t>Order, States =&gt; </a:t>
              </a:r>
              <a:r>
                <a:rPr lang="en-US" altLang="ja-JP" sz="1800" dirty="0" smtClean="0">
                  <a:solidFill>
                    <a:srgbClr val="000000"/>
                  </a:solidFill>
                  <a:latin typeface="+mj-lt"/>
                  <a:ea typeface="ＭＳ Ｐゴシック"/>
                </a:rPr>
                <a:t>Counties</a:t>
              </a:r>
              <a:endParaRPr lang="ja-JP" altLang="en-US" sz="1800" dirty="0">
                <a:solidFill>
                  <a:srgbClr val="000000"/>
                </a:solidFill>
                <a:latin typeface="+mj-lt"/>
                <a:ea typeface="ＭＳ Ｐゴシック"/>
              </a:endParaRPr>
            </a:p>
          </p:txBody>
        </p:sp>
        <p:sp>
          <p:nvSpPr>
            <p:cNvPr id="244" name="Rectangle 216"/>
            <p:cNvSpPr>
              <a:spLocks noChangeArrowheads="1"/>
            </p:cNvSpPr>
            <p:nvPr/>
          </p:nvSpPr>
          <p:spPr bwMode="auto">
            <a:xfrm>
              <a:off x="8423555" y="3501008"/>
              <a:ext cx="25968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</a:rPr>
                <a:t>75</a:t>
              </a:r>
              <a:endParaRPr kumimoji="1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245" name="Rectangle 216"/>
            <p:cNvSpPr>
              <a:spLocks noChangeArrowheads="1"/>
            </p:cNvSpPr>
            <p:nvPr/>
          </p:nvSpPr>
          <p:spPr bwMode="auto">
            <a:xfrm>
              <a:off x="8416770" y="3717032"/>
              <a:ext cx="25968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</a:rPr>
                <a:t>70</a:t>
              </a:r>
              <a:endParaRPr kumimoji="1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</p:grpSp>
      <p:sp>
        <p:nvSpPr>
          <p:cNvPr id="297" name="テキスト ボックス 12"/>
          <p:cNvSpPr txBox="1"/>
          <p:nvPr/>
        </p:nvSpPr>
        <p:spPr bwMode="auto">
          <a:xfrm>
            <a:off x="1246559" y="980720"/>
            <a:ext cx="714348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rIns="54000" rtlCol="0">
            <a:spAutoFit/>
          </a:bodyPr>
          <a:lstStyle/>
          <a:p>
            <a:pPr lvl="0"/>
            <a:r>
              <a:rPr lang="en-US" altLang="ja-JP" sz="1600" dirty="0" smtClean="0">
                <a:latin typeface="+mj-lt"/>
                <a:ea typeface="ＭＳ Ｐゴシック"/>
              </a:rPr>
              <a:t>- 2030 DVFs &lt; 75 ppb, except </a:t>
            </a:r>
            <a:r>
              <a:rPr lang="en-US" altLang="ja-JP" sz="1600" dirty="0">
                <a:latin typeface="+mj-lt"/>
                <a:ea typeface="ＭＳ Ｐゴシック"/>
              </a:rPr>
              <a:t>for </a:t>
            </a:r>
            <a:r>
              <a:rPr lang="en-US" altLang="ja-JP" sz="1600" dirty="0" smtClean="0">
                <a:latin typeface="+mj-lt"/>
                <a:ea typeface="ＭＳ Ｐゴシック"/>
              </a:rPr>
              <a:t>8 counties </a:t>
            </a:r>
            <a:r>
              <a:rPr lang="en-US" altLang="ja-JP" sz="1600" dirty="0">
                <a:latin typeface="+mj-lt"/>
                <a:ea typeface="ＭＳ Ｐゴシック"/>
              </a:rPr>
              <a:t>in </a:t>
            </a:r>
            <a:r>
              <a:rPr lang="en-US" altLang="ja-JP" sz="1600" dirty="0" smtClean="0">
                <a:latin typeface="+mj-lt"/>
                <a:ea typeface="ＭＳ Ｐゴシック"/>
              </a:rPr>
              <a:t>CA</a:t>
            </a:r>
            <a:endParaRPr lang="en-US" altLang="ja-JP" sz="1600" dirty="0">
              <a:latin typeface="+mj-lt"/>
              <a:ea typeface="ＭＳ Ｐゴシック"/>
            </a:endParaRPr>
          </a:p>
          <a:p>
            <a:pPr lvl="0"/>
            <a:r>
              <a:rPr kumimoji="0" lang="en-US" altLang="ja-JP" sz="1600" dirty="0" smtClean="0">
                <a:latin typeface="+mj-lt"/>
                <a:ea typeface="ＭＳ Ｐゴシック"/>
              </a:rPr>
              <a:t>- 2030 </a:t>
            </a:r>
            <a:r>
              <a:rPr lang="en-US" altLang="ja-JP" sz="1600" dirty="0" smtClean="0">
                <a:latin typeface="+mj-lt"/>
                <a:ea typeface="ＭＳ Ｐゴシック"/>
              </a:rPr>
              <a:t>DVFs </a:t>
            </a:r>
            <a:r>
              <a:rPr lang="en-US" altLang="ja-JP" sz="1600" dirty="0">
                <a:latin typeface="+mj-lt"/>
                <a:ea typeface="ＭＳ Ｐゴシック"/>
              </a:rPr>
              <a:t>&lt; </a:t>
            </a:r>
            <a:r>
              <a:rPr lang="en-US" altLang="ja-JP" sz="1600" dirty="0" smtClean="0">
                <a:latin typeface="+mj-lt"/>
                <a:ea typeface="ＭＳ Ｐゴシック"/>
              </a:rPr>
              <a:t>70 </a:t>
            </a:r>
            <a:r>
              <a:rPr lang="en-US" altLang="ja-JP" sz="1600" dirty="0">
                <a:latin typeface="+mj-lt"/>
                <a:ea typeface="ＭＳ Ｐゴシック"/>
              </a:rPr>
              <a:t>ppb, except for </a:t>
            </a:r>
            <a:r>
              <a:rPr lang="en-US" altLang="ja-JP" sz="1600" dirty="0" smtClean="0">
                <a:latin typeface="+mj-lt"/>
                <a:ea typeface="ＭＳ Ｐゴシック"/>
              </a:rPr>
              <a:t>15 </a:t>
            </a:r>
            <a:r>
              <a:rPr lang="en-US" altLang="ja-JP" sz="1600" dirty="0">
                <a:latin typeface="+mj-lt"/>
                <a:ea typeface="ＭＳ Ｐゴシック"/>
              </a:rPr>
              <a:t>counties in CA </a:t>
            </a:r>
            <a:r>
              <a:rPr lang="en-US" altLang="ja-JP" sz="1600" dirty="0" smtClean="0">
                <a:latin typeface="+mj-lt"/>
                <a:ea typeface="ＭＳ Ｐゴシック"/>
              </a:rPr>
              <a:t>and 1 county each in </a:t>
            </a:r>
            <a:r>
              <a:rPr kumimoji="0" lang="en-US" altLang="ja-JP" sz="1600" dirty="0" smtClean="0">
                <a:latin typeface="+mj-lt"/>
                <a:ea typeface="ＭＳ Ｐゴシック"/>
              </a:rPr>
              <a:t>CO &amp; MD</a:t>
            </a:r>
            <a:endParaRPr kumimoji="0" lang="en-US" altLang="ja-JP" sz="1600" dirty="0">
              <a:latin typeface="+mj-lt"/>
              <a:ea typeface="ＭＳ Ｐゴシック"/>
            </a:endParaRPr>
          </a:p>
        </p:txBody>
      </p:sp>
      <p:grpSp>
        <p:nvGrpSpPr>
          <p:cNvPr id="298" name="グループ化 20"/>
          <p:cNvGrpSpPr/>
          <p:nvPr/>
        </p:nvGrpSpPr>
        <p:grpSpPr>
          <a:xfrm>
            <a:off x="7617866" y="1835791"/>
            <a:ext cx="1297534" cy="1440809"/>
            <a:chOff x="8276244" y="4064741"/>
            <a:chExt cx="792088" cy="1440809"/>
          </a:xfrm>
        </p:grpSpPr>
        <p:sp>
          <p:nvSpPr>
            <p:cNvPr id="299" name="Rectangle 276"/>
            <p:cNvSpPr>
              <a:spLocks noChangeArrowheads="1"/>
            </p:cNvSpPr>
            <p:nvPr/>
          </p:nvSpPr>
          <p:spPr bwMode="auto">
            <a:xfrm>
              <a:off x="8360523" y="4261189"/>
              <a:ext cx="120929" cy="103915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0" name="Rectangle 279"/>
            <p:cNvSpPr>
              <a:spLocks noChangeArrowheads="1"/>
            </p:cNvSpPr>
            <p:nvPr/>
          </p:nvSpPr>
          <p:spPr bwMode="auto">
            <a:xfrm>
              <a:off x="8360523" y="4678567"/>
              <a:ext cx="120929" cy="118585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1" name="Rectangle 282"/>
            <p:cNvSpPr>
              <a:spLocks noChangeArrowheads="1"/>
            </p:cNvSpPr>
            <p:nvPr/>
          </p:nvSpPr>
          <p:spPr bwMode="auto">
            <a:xfrm>
              <a:off x="8360523" y="5125285"/>
              <a:ext cx="120929" cy="103915"/>
            </a:xfrm>
            <a:prstGeom prst="rect">
              <a:avLst/>
            </a:pr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2" name="テキスト ボックス 18"/>
            <p:cNvSpPr txBox="1"/>
            <p:nvPr/>
          </p:nvSpPr>
          <p:spPr bwMode="auto">
            <a:xfrm>
              <a:off x="8460432" y="4122717"/>
              <a:ext cx="506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4000" rIns="54000" rtlCol="0">
              <a:spAutoFit/>
            </a:bodyPr>
            <a:lstStyle/>
            <a:p>
              <a:pPr algn="ctr" eaLnBrk="1" hangingPunct="1">
                <a:lnSpc>
                  <a:spcPts val="1200"/>
                </a:lnSpc>
              </a:pPr>
              <a:r>
                <a:rPr kumimoji="1" lang="en-US" altLang="ja-JP" sz="1400" b="0" dirty="0" smtClean="0"/>
                <a:t>2008</a:t>
              </a:r>
            </a:p>
            <a:p>
              <a:pPr algn="ctr" eaLnBrk="1" hangingPunct="1">
                <a:lnSpc>
                  <a:spcPts val="1200"/>
                </a:lnSpc>
              </a:pPr>
              <a:r>
                <a:rPr lang="en-US" altLang="ja-JP" sz="1400" dirty="0" smtClean="0"/>
                <a:t>DVB</a:t>
              </a:r>
              <a:endParaRPr kumimoji="1" lang="ja-JP" altLang="en-US" sz="1400" b="0" dirty="0"/>
            </a:p>
          </p:txBody>
        </p:sp>
        <p:sp>
          <p:nvSpPr>
            <p:cNvPr id="303" name="テキスト ボックス 393"/>
            <p:cNvSpPr txBox="1"/>
            <p:nvPr/>
          </p:nvSpPr>
          <p:spPr bwMode="auto">
            <a:xfrm>
              <a:off x="8460432" y="4581128"/>
              <a:ext cx="50659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4000" rIns="54000" rtlCol="0">
              <a:spAutoFit/>
            </a:bodyPr>
            <a:lstStyle/>
            <a:p>
              <a:pPr algn="ctr" eaLnBrk="1" hangingPunct="1">
                <a:lnSpc>
                  <a:spcPts val="1200"/>
                </a:lnSpc>
              </a:pPr>
              <a:r>
                <a:rPr kumimoji="1" lang="en-US" altLang="ja-JP" sz="1400" b="0" dirty="0" smtClean="0"/>
                <a:t>2018</a:t>
              </a:r>
            </a:p>
            <a:p>
              <a:pPr algn="ctr" eaLnBrk="1" hangingPunct="1">
                <a:lnSpc>
                  <a:spcPts val="1200"/>
                </a:lnSpc>
              </a:pPr>
              <a:r>
                <a:rPr lang="en-US" altLang="ja-JP" sz="1400" dirty="0" smtClean="0"/>
                <a:t>DVF</a:t>
              </a:r>
              <a:endParaRPr kumimoji="1" lang="ja-JP" altLang="en-US" sz="1400" b="0" dirty="0"/>
            </a:p>
          </p:txBody>
        </p:sp>
        <p:sp>
          <p:nvSpPr>
            <p:cNvPr id="304" name="テキスト ボックス 394"/>
            <p:cNvSpPr txBox="1"/>
            <p:nvPr/>
          </p:nvSpPr>
          <p:spPr bwMode="auto">
            <a:xfrm>
              <a:off x="8460432" y="5045114"/>
              <a:ext cx="506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4000" rIns="54000" rtlCol="0">
              <a:spAutoFit/>
            </a:bodyPr>
            <a:lstStyle/>
            <a:p>
              <a:pPr algn="ctr" eaLnBrk="1" hangingPunct="1">
                <a:lnSpc>
                  <a:spcPts val="1200"/>
                </a:lnSpc>
              </a:pPr>
              <a:r>
                <a:rPr kumimoji="1" lang="en-US" altLang="ja-JP" sz="1400" b="0" dirty="0" smtClean="0"/>
                <a:t>2030</a:t>
              </a:r>
            </a:p>
            <a:p>
              <a:pPr algn="ctr" eaLnBrk="1" hangingPunct="1">
                <a:lnSpc>
                  <a:spcPts val="1200"/>
                </a:lnSpc>
              </a:pPr>
              <a:r>
                <a:rPr lang="en-US" altLang="ja-JP" sz="1400" dirty="0" smtClean="0"/>
                <a:t>DVF</a:t>
              </a:r>
              <a:endParaRPr kumimoji="1" lang="ja-JP" altLang="en-US" sz="1400" b="0" dirty="0"/>
            </a:p>
          </p:txBody>
        </p:sp>
        <p:sp>
          <p:nvSpPr>
            <p:cNvPr id="305" name="正方形/長方形 19"/>
            <p:cNvSpPr/>
            <p:nvPr/>
          </p:nvSpPr>
          <p:spPr>
            <a:xfrm>
              <a:off x="8276244" y="4064741"/>
              <a:ext cx="792088" cy="1440809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14251644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9A21-8BF5-450F-A89A-3C26815F141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445266"/>
            <a:ext cx="8839200" cy="63817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 Non-Attainment Area Populations</a:t>
            </a:r>
            <a:endParaRPr lang="en-US" dirty="0"/>
          </a:p>
        </p:txBody>
      </p:sp>
      <p:sp>
        <p:nvSpPr>
          <p:cNvPr id="297" name="テキスト ボックス 12"/>
          <p:cNvSpPr txBox="1"/>
          <p:nvPr/>
        </p:nvSpPr>
        <p:spPr bwMode="auto">
          <a:xfrm>
            <a:off x="1763069" y="1387046"/>
            <a:ext cx="59974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rIns="54000" rtlCol="0">
            <a:spAutoFit/>
          </a:bodyPr>
          <a:lstStyle/>
          <a:p>
            <a:pPr lvl="0"/>
            <a:r>
              <a:rPr lang="en-US" altLang="ja-JP" sz="2000" dirty="0" smtClean="0">
                <a:latin typeface="+mj-lt"/>
                <a:ea typeface="ＭＳ Ｐゴシック"/>
              </a:rPr>
              <a:t>More areas reach attainment in future years, resulting in lower population exposure </a:t>
            </a:r>
            <a:endParaRPr kumimoji="0" lang="en-US" altLang="ja-JP" sz="2000" dirty="0">
              <a:latin typeface="+mj-lt"/>
              <a:ea typeface="ＭＳ Ｐゴシック"/>
            </a:endParaRPr>
          </a:p>
        </p:txBody>
      </p:sp>
      <p:grpSp>
        <p:nvGrpSpPr>
          <p:cNvPr id="306" name="グループ化 9"/>
          <p:cNvGrpSpPr/>
          <p:nvPr/>
        </p:nvGrpSpPr>
        <p:grpSpPr>
          <a:xfrm>
            <a:off x="867796" y="2408243"/>
            <a:ext cx="7466727" cy="4068757"/>
            <a:chOff x="1466751" y="2420888"/>
            <a:chExt cx="6417617" cy="3510296"/>
          </a:xfrm>
        </p:grpSpPr>
        <p:sp>
          <p:nvSpPr>
            <p:cNvPr id="307" name="テキスト ボックス 3"/>
            <p:cNvSpPr txBox="1">
              <a:spLocks noChangeArrowheads="1"/>
            </p:cNvSpPr>
            <p:nvPr/>
          </p:nvSpPr>
          <p:spPr bwMode="auto">
            <a:xfrm>
              <a:off x="3859366" y="5532885"/>
              <a:ext cx="2780785" cy="398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dirty="0">
                  <a:latin typeface="+mj-lt"/>
                </a:rPr>
                <a:t>Millions of People</a:t>
              </a:r>
            </a:p>
          </p:txBody>
        </p:sp>
        <p:sp>
          <p:nvSpPr>
            <p:cNvPr id="308" name="Rectangle 37"/>
            <p:cNvSpPr>
              <a:spLocks noChangeArrowheads="1"/>
            </p:cNvSpPr>
            <p:nvPr/>
          </p:nvSpPr>
          <p:spPr bwMode="auto">
            <a:xfrm>
              <a:off x="2128359" y="5301208"/>
              <a:ext cx="128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ＭＳ Ｐゴシック" pitchFamily="50" charset="-128"/>
                  <a:cs typeface="ＭＳ Ｐゴシック" pitchFamily="50" charset="-128"/>
                </a:rPr>
                <a:t>0</a:t>
              </a:r>
              <a:endParaRPr kumimoji="1" lang="ja-JP" altLang="ja-JP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309" name="Rectangle 38"/>
            <p:cNvSpPr>
              <a:spLocks noChangeArrowheads="1"/>
            </p:cNvSpPr>
            <p:nvPr/>
          </p:nvSpPr>
          <p:spPr bwMode="auto">
            <a:xfrm>
              <a:off x="3411683" y="5301208"/>
              <a:ext cx="2564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ＭＳ Ｐゴシック" pitchFamily="50" charset="-128"/>
                  <a:cs typeface="ＭＳ Ｐゴシック" pitchFamily="50" charset="-128"/>
                </a:rPr>
                <a:t>20</a:t>
              </a:r>
              <a:endParaRPr kumimoji="1" lang="ja-JP" altLang="ja-JP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310" name="Rectangle 39"/>
            <p:cNvSpPr>
              <a:spLocks noChangeArrowheads="1"/>
            </p:cNvSpPr>
            <p:nvPr/>
          </p:nvSpPr>
          <p:spPr bwMode="auto">
            <a:xfrm>
              <a:off x="4811129" y="5301208"/>
              <a:ext cx="2564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ＭＳ Ｐゴシック" pitchFamily="50" charset="-128"/>
                  <a:cs typeface="ＭＳ Ｐゴシック" pitchFamily="50" charset="-128"/>
                </a:rPr>
                <a:t>40</a:t>
              </a:r>
              <a:endParaRPr kumimoji="1" lang="ja-JP" altLang="ja-JP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311" name="Rectangle 40"/>
            <p:cNvSpPr>
              <a:spLocks noChangeArrowheads="1"/>
            </p:cNvSpPr>
            <p:nvPr/>
          </p:nvSpPr>
          <p:spPr bwMode="auto">
            <a:xfrm>
              <a:off x="6207597" y="5301208"/>
              <a:ext cx="2564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ＭＳ Ｐゴシック" pitchFamily="50" charset="-128"/>
                  <a:cs typeface="ＭＳ Ｐゴシック" pitchFamily="50" charset="-128"/>
                </a:rPr>
                <a:t>60</a:t>
              </a:r>
              <a:endParaRPr kumimoji="1" lang="ja-JP" altLang="ja-JP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312" name="Rectangle 41"/>
            <p:cNvSpPr>
              <a:spLocks noChangeArrowheads="1"/>
            </p:cNvSpPr>
            <p:nvPr/>
          </p:nvSpPr>
          <p:spPr bwMode="auto">
            <a:xfrm>
              <a:off x="7627888" y="5301208"/>
              <a:ext cx="2564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ＭＳ Ｐゴシック" pitchFamily="50" charset="-128"/>
                  <a:cs typeface="ＭＳ Ｐゴシック" pitchFamily="50" charset="-128"/>
                </a:rPr>
                <a:t>80</a:t>
              </a:r>
              <a:endParaRPr kumimoji="1" lang="ja-JP" altLang="ja-JP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grpSp>
          <p:nvGrpSpPr>
            <p:cNvPr id="313" name="グループ化 8"/>
            <p:cNvGrpSpPr/>
            <p:nvPr/>
          </p:nvGrpSpPr>
          <p:grpSpPr>
            <a:xfrm>
              <a:off x="6356453" y="4332552"/>
              <a:ext cx="1399675" cy="752632"/>
              <a:chOff x="8532440" y="3448913"/>
              <a:chExt cx="1399675" cy="752632"/>
            </a:xfrm>
          </p:grpSpPr>
          <p:sp>
            <p:nvSpPr>
              <p:cNvPr id="356" name="Rectangle 50"/>
              <p:cNvSpPr>
                <a:spLocks noChangeArrowheads="1"/>
              </p:cNvSpPr>
              <p:nvPr/>
            </p:nvSpPr>
            <p:spPr bwMode="auto">
              <a:xfrm>
                <a:off x="8532440" y="3448913"/>
                <a:ext cx="1390204" cy="752632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7" name="Rectangle 51"/>
              <p:cNvSpPr>
                <a:spLocks noChangeArrowheads="1"/>
              </p:cNvSpPr>
              <p:nvPr/>
            </p:nvSpPr>
            <p:spPr bwMode="auto">
              <a:xfrm>
                <a:off x="8636818" y="3602044"/>
                <a:ext cx="247137" cy="154575"/>
              </a:xfrm>
              <a:prstGeom prst="rect">
                <a:avLst/>
              </a:prstGeom>
              <a:solidFill>
                <a:srgbClr val="802060"/>
              </a:solidFill>
              <a:ln w="1270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8" name="Rectangle 52"/>
              <p:cNvSpPr>
                <a:spLocks noChangeArrowheads="1"/>
              </p:cNvSpPr>
              <p:nvPr/>
            </p:nvSpPr>
            <p:spPr bwMode="auto">
              <a:xfrm>
                <a:off x="9017944" y="3521317"/>
                <a:ext cx="91417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80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ea typeface="ＭＳ Ｐゴシック" pitchFamily="50" charset="-128"/>
                    <a:cs typeface="ＭＳ Ｐゴシック" pitchFamily="50" charset="-128"/>
                  </a:rPr>
                  <a:t>CMAQ</a:t>
                </a:r>
                <a:endParaRPr kumimoji="1" lang="ja-JP" altLang="ja-JP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359" name="Rectangle 53"/>
              <p:cNvSpPr>
                <a:spLocks noChangeArrowheads="1"/>
              </p:cNvSpPr>
              <p:nvPr/>
            </p:nvSpPr>
            <p:spPr bwMode="auto">
              <a:xfrm>
                <a:off x="8636818" y="3899809"/>
                <a:ext cx="247137" cy="152735"/>
              </a:xfrm>
              <a:prstGeom prst="rect">
                <a:avLst/>
              </a:prstGeom>
              <a:solidFill>
                <a:srgbClr val="8080FF"/>
              </a:solidFill>
              <a:ln w="1270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0" name="Rectangle 54"/>
              <p:cNvSpPr>
                <a:spLocks noChangeArrowheads="1"/>
              </p:cNvSpPr>
              <p:nvPr/>
            </p:nvSpPr>
            <p:spPr bwMode="auto">
              <a:xfrm>
                <a:off x="9017945" y="3842764"/>
                <a:ext cx="91417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80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ea typeface="ＭＳ Ｐゴシック" pitchFamily="50" charset="-128"/>
                    <a:cs typeface="ＭＳ Ｐゴシック" pitchFamily="50" charset="-128"/>
                  </a:rPr>
                  <a:t>CAMx</a:t>
                </a:r>
                <a:endParaRPr kumimoji="1" lang="ja-JP" altLang="ja-JP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</p:grpSp>
        <p:sp>
          <p:nvSpPr>
            <p:cNvPr id="314" name="テキスト ボックス 3"/>
            <p:cNvSpPr txBox="1">
              <a:spLocks noChangeArrowheads="1"/>
            </p:cNvSpPr>
            <p:nvPr/>
          </p:nvSpPr>
          <p:spPr bwMode="auto">
            <a:xfrm>
              <a:off x="6372200" y="2553815"/>
              <a:ext cx="553824" cy="28308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r>
                <a:rPr lang="en-US" altLang="ja-JP" sz="1200" b="1" dirty="0"/>
                <a:t>59.2</a:t>
              </a:r>
            </a:p>
          </p:txBody>
        </p:sp>
        <p:sp>
          <p:nvSpPr>
            <p:cNvPr id="315" name="テキスト ボックス 3"/>
            <p:cNvSpPr txBox="1">
              <a:spLocks noChangeArrowheads="1"/>
            </p:cNvSpPr>
            <p:nvPr/>
          </p:nvSpPr>
          <p:spPr bwMode="auto">
            <a:xfrm>
              <a:off x="6363239" y="2905827"/>
              <a:ext cx="553824" cy="283085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r>
                <a:rPr lang="en-US" altLang="ja-JP" sz="1200" b="1"/>
                <a:t>58.9</a:t>
              </a:r>
            </a:p>
          </p:txBody>
        </p:sp>
        <p:sp>
          <p:nvSpPr>
            <p:cNvPr id="316" name="テキスト ボックス 3"/>
            <p:cNvSpPr txBox="1">
              <a:spLocks noChangeArrowheads="1"/>
            </p:cNvSpPr>
            <p:nvPr/>
          </p:nvSpPr>
          <p:spPr bwMode="auto">
            <a:xfrm>
              <a:off x="3635896" y="3501008"/>
              <a:ext cx="553824" cy="28308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r>
                <a:rPr lang="en-US" altLang="ja-JP" sz="1200" b="1"/>
                <a:t>20.9</a:t>
              </a:r>
            </a:p>
          </p:txBody>
        </p:sp>
        <p:sp>
          <p:nvSpPr>
            <p:cNvPr id="317" name="テキスト ボックス 3"/>
            <p:cNvSpPr txBox="1">
              <a:spLocks noChangeArrowheads="1"/>
            </p:cNvSpPr>
            <p:nvPr/>
          </p:nvSpPr>
          <p:spPr bwMode="auto">
            <a:xfrm>
              <a:off x="3635896" y="3855480"/>
              <a:ext cx="553824" cy="28308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r>
                <a:rPr lang="en-US" altLang="ja-JP" sz="1200" b="1"/>
                <a:t>21.0</a:t>
              </a:r>
            </a:p>
          </p:txBody>
        </p:sp>
        <p:sp>
          <p:nvSpPr>
            <p:cNvPr id="318" name="テキスト ボックス 3"/>
            <p:cNvSpPr txBox="1">
              <a:spLocks noChangeArrowheads="1"/>
            </p:cNvSpPr>
            <p:nvPr/>
          </p:nvSpPr>
          <p:spPr bwMode="auto">
            <a:xfrm>
              <a:off x="3059832" y="4447627"/>
              <a:ext cx="553824" cy="283085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r>
                <a:rPr lang="en-US" altLang="ja-JP" sz="1200" b="1" dirty="0"/>
                <a:t>11.5</a:t>
              </a:r>
            </a:p>
          </p:txBody>
        </p:sp>
        <p:sp>
          <p:nvSpPr>
            <p:cNvPr id="319" name="テキスト ボックス 3"/>
            <p:cNvSpPr txBox="1">
              <a:spLocks noChangeArrowheads="1"/>
            </p:cNvSpPr>
            <p:nvPr/>
          </p:nvSpPr>
          <p:spPr bwMode="auto">
            <a:xfrm>
              <a:off x="3059832" y="4802099"/>
              <a:ext cx="553824" cy="283085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r>
                <a:rPr lang="en-US" altLang="ja-JP" sz="1200" b="1" dirty="0" smtClean="0"/>
                <a:t>14.2</a:t>
              </a:r>
              <a:endParaRPr lang="en-US" altLang="ja-JP" sz="1200" b="1" dirty="0"/>
            </a:p>
          </p:txBody>
        </p:sp>
        <p:grpSp>
          <p:nvGrpSpPr>
            <p:cNvPr id="320" name="グループ化 1"/>
            <p:cNvGrpSpPr/>
            <p:nvPr/>
          </p:nvGrpSpPr>
          <p:grpSpPr>
            <a:xfrm>
              <a:off x="2148277" y="2420888"/>
              <a:ext cx="5639472" cy="2813624"/>
              <a:chOff x="2148277" y="2420888"/>
              <a:chExt cx="5639472" cy="2813624"/>
            </a:xfrm>
          </p:grpSpPr>
          <p:sp>
            <p:nvSpPr>
              <p:cNvPr id="324" name="Line 6"/>
              <p:cNvSpPr>
                <a:spLocks noChangeShapeType="1"/>
              </p:cNvSpPr>
              <p:nvPr/>
            </p:nvSpPr>
            <p:spPr bwMode="auto">
              <a:xfrm>
                <a:off x="3544747" y="2420888"/>
                <a:ext cx="0" cy="28136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5" name="Line 7"/>
              <p:cNvSpPr>
                <a:spLocks noChangeShapeType="1"/>
              </p:cNvSpPr>
              <p:nvPr/>
            </p:nvSpPr>
            <p:spPr bwMode="auto">
              <a:xfrm>
                <a:off x="4944193" y="2420888"/>
                <a:ext cx="0" cy="28136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6" name="Line 8"/>
              <p:cNvSpPr>
                <a:spLocks noChangeShapeType="1"/>
              </p:cNvSpPr>
              <p:nvPr/>
            </p:nvSpPr>
            <p:spPr bwMode="auto">
              <a:xfrm>
                <a:off x="6340661" y="2420888"/>
                <a:ext cx="0" cy="28136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7" name="Rectangle 13"/>
              <p:cNvSpPr>
                <a:spLocks noChangeArrowheads="1"/>
              </p:cNvSpPr>
              <p:nvPr/>
            </p:nvSpPr>
            <p:spPr bwMode="auto">
              <a:xfrm>
                <a:off x="2148277" y="2420888"/>
                <a:ext cx="5639472" cy="2813624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8" name="Line 23"/>
              <p:cNvSpPr>
                <a:spLocks noChangeShapeType="1"/>
              </p:cNvSpPr>
              <p:nvPr/>
            </p:nvSpPr>
            <p:spPr bwMode="auto">
              <a:xfrm flipV="1">
                <a:off x="2148277" y="5166425"/>
                <a:ext cx="0" cy="680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9" name="Line 24"/>
              <p:cNvSpPr>
                <a:spLocks noChangeShapeType="1"/>
              </p:cNvSpPr>
              <p:nvPr/>
            </p:nvSpPr>
            <p:spPr bwMode="auto">
              <a:xfrm flipV="1">
                <a:off x="3544747" y="5166425"/>
                <a:ext cx="0" cy="680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0" name="Line 25"/>
              <p:cNvSpPr>
                <a:spLocks noChangeShapeType="1"/>
              </p:cNvSpPr>
              <p:nvPr/>
            </p:nvSpPr>
            <p:spPr bwMode="auto">
              <a:xfrm flipV="1">
                <a:off x="4944193" y="5166425"/>
                <a:ext cx="0" cy="680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1" name="Line 26"/>
              <p:cNvSpPr>
                <a:spLocks noChangeShapeType="1"/>
              </p:cNvSpPr>
              <p:nvPr/>
            </p:nvSpPr>
            <p:spPr bwMode="auto">
              <a:xfrm flipV="1">
                <a:off x="6340661" y="5166425"/>
                <a:ext cx="0" cy="680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2" name="Line 31"/>
              <p:cNvSpPr>
                <a:spLocks noChangeShapeType="1"/>
              </p:cNvSpPr>
              <p:nvPr/>
            </p:nvSpPr>
            <p:spPr bwMode="auto">
              <a:xfrm>
                <a:off x="2148277" y="2420888"/>
                <a:ext cx="0" cy="28136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3" name="Line 32"/>
              <p:cNvSpPr>
                <a:spLocks noChangeShapeType="1"/>
              </p:cNvSpPr>
              <p:nvPr/>
            </p:nvSpPr>
            <p:spPr bwMode="auto">
              <a:xfrm>
                <a:off x="2148277" y="5234512"/>
                <a:ext cx="11314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+mj-lt"/>
                </a:endParaRPr>
              </a:p>
            </p:txBody>
          </p:sp>
          <p:sp>
            <p:nvSpPr>
              <p:cNvPr id="334" name="Line 36"/>
              <p:cNvSpPr>
                <a:spLocks noChangeShapeType="1"/>
              </p:cNvSpPr>
              <p:nvPr/>
            </p:nvSpPr>
            <p:spPr bwMode="auto">
              <a:xfrm>
                <a:off x="2148277" y="2420888"/>
                <a:ext cx="11314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5" name="Rectangle 18"/>
              <p:cNvSpPr>
                <a:spLocks noChangeArrowheads="1"/>
              </p:cNvSpPr>
              <p:nvPr/>
            </p:nvSpPr>
            <p:spPr bwMode="auto">
              <a:xfrm>
                <a:off x="2158838" y="2532882"/>
                <a:ext cx="1396470" cy="2437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36" name="Rectangle 19"/>
              <p:cNvSpPr>
                <a:spLocks noChangeArrowheads="1"/>
              </p:cNvSpPr>
              <p:nvPr/>
            </p:nvSpPr>
            <p:spPr bwMode="auto">
              <a:xfrm>
                <a:off x="2158838" y="2887354"/>
                <a:ext cx="1470908" cy="26339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37" name="Rectangle 20"/>
              <p:cNvSpPr>
                <a:spLocks noChangeArrowheads="1"/>
              </p:cNvSpPr>
              <p:nvPr/>
            </p:nvSpPr>
            <p:spPr bwMode="auto">
              <a:xfrm>
                <a:off x="2158838" y="3455987"/>
                <a:ext cx="1262480" cy="27570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38" name="Rectangle 21"/>
              <p:cNvSpPr>
                <a:spLocks noChangeArrowheads="1"/>
              </p:cNvSpPr>
              <p:nvPr/>
            </p:nvSpPr>
            <p:spPr bwMode="auto">
              <a:xfrm>
                <a:off x="2158838" y="3825229"/>
                <a:ext cx="1330964" cy="28062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39" name="Rectangle 22"/>
              <p:cNvSpPr>
                <a:spLocks noChangeArrowheads="1"/>
              </p:cNvSpPr>
              <p:nvPr/>
            </p:nvSpPr>
            <p:spPr bwMode="auto">
              <a:xfrm>
                <a:off x="2158838" y="4408630"/>
                <a:ext cx="768207" cy="27570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40" name="Rectangle 23"/>
              <p:cNvSpPr>
                <a:spLocks noChangeArrowheads="1"/>
              </p:cNvSpPr>
              <p:nvPr/>
            </p:nvSpPr>
            <p:spPr bwMode="auto">
              <a:xfrm>
                <a:off x="2158838" y="4755719"/>
                <a:ext cx="911129" cy="28308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41" name="テキスト ボックス 3"/>
              <p:cNvSpPr txBox="1">
                <a:spLocks noChangeArrowheads="1"/>
              </p:cNvSpPr>
              <p:nvPr/>
            </p:nvSpPr>
            <p:spPr bwMode="auto">
              <a:xfrm>
                <a:off x="2935979" y="2542728"/>
                <a:ext cx="416856" cy="211699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altLang="ja-JP" sz="900" b="1"/>
                  <a:t>19.7</a:t>
                </a:r>
              </a:p>
            </p:txBody>
          </p:sp>
          <p:sp>
            <p:nvSpPr>
              <p:cNvPr id="342" name="テキスト ボックス 3"/>
              <p:cNvSpPr txBox="1">
                <a:spLocks noChangeArrowheads="1"/>
              </p:cNvSpPr>
              <p:nvPr/>
            </p:nvSpPr>
            <p:spPr bwMode="auto">
              <a:xfrm>
                <a:off x="3031260" y="2916893"/>
                <a:ext cx="416856" cy="211699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altLang="ja-JP" sz="900" b="1" dirty="0"/>
                  <a:t>20.7</a:t>
                </a:r>
              </a:p>
            </p:txBody>
          </p:sp>
          <p:sp>
            <p:nvSpPr>
              <p:cNvPr id="343" name="テキスト ボックス 3"/>
              <p:cNvSpPr txBox="1">
                <a:spLocks noChangeArrowheads="1"/>
              </p:cNvSpPr>
              <p:nvPr/>
            </p:nvSpPr>
            <p:spPr bwMode="auto">
              <a:xfrm>
                <a:off x="2819853" y="3480603"/>
                <a:ext cx="416856" cy="211699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altLang="ja-JP" sz="900" b="1"/>
                  <a:t>18.4</a:t>
                </a:r>
              </a:p>
            </p:txBody>
          </p:sp>
          <p:sp>
            <p:nvSpPr>
              <p:cNvPr id="344" name="テキスト ボックス 3"/>
              <p:cNvSpPr txBox="1">
                <a:spLocks noChangeArrowheads="1"/>
              </p:cNvSpPr>
              <p:nvPr/>
            </p:nvSpPr>
            <p:spPr bwMode="auto">
              <a:xfrm>
                <a:off x="2903225" y="3854768"/>
                <a:ext cx="416856" cy="211699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altLang="ja-JP" sz="900" b="1"/>
                  <a:t>18.8</a:t>
                </a:r>
              </a:p>
            </p:txBody>
          </p:sp>
          <p:sp>
            <p:nvSpPr>
              <p:cNvPr id="345" name="テキスト ボックス 3"/>
              <p:cNvSpPr txBox="1">
                <a:spLocks noChangeArrowheads="1"/>
              </p:cNvSpPr>
              <p:nvPr/>
            </p:nvSpPr>
            <p:spPr bwMode="auto">
              <a:xfrm>
                <a:off x="2361311" y="4440632"/>
                <a:ext cx="416856" cy="211699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altLang="ja-JP" sz="900" b="1"/>
                  <a:t>11.4</a:t>
                </a:r>
              </a:p>
            </p:txBody>
          </p:sp>
          <p:sp>
            <p:nvSpPr>
              <p:cNvPr id="346" name="テキスト ボックス 3"/>
              <p:cNvSpPr txBox="1">
                <a:spLocks noChangeArrowheads="1"/>
              </p:cNvSpPr>
              <p:nvPr/>
            </p:nvSpPr>
            <p:spPr bwMode="auto">
              <a:xfrm>
                <a:off x="2456593" y="4795104"/>
                <a:ext cx="416856" cy="211699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altLang="ja-JP" sz="900" b="1"/>
                  <a:t>13.3</a:t>
                </a:r>
              </a:p>
            </p:txBody>
          </p:sp>
          <p:sp>
            <p:nvSpPr>
              <p:cNvPr id="347" name="Rectangle 15"/>
              <p:cNvSpPr>
                <a:spLocks noChangeArrowheads="1"/>
              </p:cNvSpPr>
              <p:nvPr/>
            </p:nvSpPr>
            <p:spPr bwMode="auto">
              <a:xfrm>
                <a:off x="2148277" y="4769266"/>
                <a:ext cx="991524" cy="371704"/>
              </a:xfrm>
              <a:prstGeom prst="rect">
                <a:avLst/>
              </a:prstGeom>
              <a:solidFill>
                <a:srgbClr val="8080FF"/>
              </a:solidFill>
              <a:ln w="1270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8" name="Rectangle 16"/>
              <p:cNvSpPr>
                <a:spLocks noChangeArrowheads="1"/>
              </p:cNvSpPr>
              <p:nvPr/>
            </p:nvSpPr>
            <p:spPr bwMode="auto">
              <a:xfrm>
                <a:off x="2148277" y="3819084"/>
                <a:ext cx="1464953" cy="391397"/>
              </a:xfrm>
              <a:prstGeom prst="rect">
                <a:avLst/>
              </a:prstGeom>
              <a:solidFill>
                <a:srgbClr val="8080FF"/>
              </a:solidFill>
              <a:ln w="1270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9" name="Rectangle 17"/>
              <p:cNvSpPr>
                <a:spLocks noChangeArrowheads="1"/>
              </p:cNvSpPr>
              <p:nvPr/>
            </p:nvSpPr>
            <p:spPr bwMode="auto">
              <a:xfrm>
                <a:off x="2148277" y="2886134"/>
                <a:ext cx="4126879" cy="371704"/>
              </a:xfrm>
              <a:prstGeom prst="rect">
                <a:avLst/>
              </a:prstGeom>
              <a:solidFill>
                <a:srgbClr val="8080FF"/>
              </a:solidFill>
              <a:ln w="1270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0" name="Rectangle 19"/>
              <p:cNvSpPr>
                <a:spLocks noChangeArrowheads="1"/>
              </p:cNvSpPr>
              <p:nvPr/>
            </p:nvSpPr>
            <p:spPr bwMode="auto">
              <a:xfrm>
                <a:off x="2148277" y="4395101"/>
                <a:ext cx="812871" cy="374165"/>
              </a:xfrm>
              <a:prstGeom prst="rect">
                <a:avLst/>
              </a:prstGeom>
              <a:solidFill>
                <a:srgbClr val="802060"/>
              </a:solidFill>
              <a:ln w="1270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1" name="Rectangle 20"/>
              <p:cNvSpPr>
                <a:spLocks noChangeArrowheads="1"/>
              </p:cNvSpPr>
              <p:nvPr/>
            </p:nvSpPr>
            <p:spPr bwMode="auto">
              <a:xfrm>
                <a:off x="2148277" y="3444919"/>
                <a:ext cx="1464953" cy="374165"/>
              </a:xfrm>
              <a:prstGeom prst="rect">
                <a:avLst/>
              </a:prstGeom>
              <a:solidFill>
                <a:srgbClr val="802060"/>
              </a:solidFill>
              <a:ln w="1270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2" name="Rectangle 21"/>
              <p:cNvSpPr>
                <a:spLocks noChangeArrowheads="1"/>
              </p:cNvSpPr>
              <p:nvPr/>
            </p:nvSpPr>
            <p:spPr bwMode="auto">
              <a:xfrm>
                <a:off x="2148277" y="2511968"/>
                <a:ext cx="4147723" cy="374165"/>
              </a:xfrm>
              <a:prstGeom prst="rect">
                <a:avLst/>
              </a:prstGeom>
              <a:solidFill>
                <a:srgbClr val="802060"/>
              </a:solidFill>
              <a:ln w="1270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3" name="Line 33"/>
              <p:cNvSpPr>
                <a:spLocks noChangeShapeType="1"/>
              </p:cNvSpPr>
              <p:nvPr/>
            </p:nvSpPr>
            <p:spPr bwMode="auto">
              <a:xfrm>
                <a:off x="2148277" y="5234512"/>
                <a:ext cx="11314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4" name="Line 34"/>
              <p:cNvSpPr>
                <a:spLocks noChangeShapeType="1"/>
              </p:cNvSpPr>
              <p:nvPr/>
            </p:nvSpPr>
            <p:spPr bwMode="auto">
              <a:xfrm>
                <a:off x="2148277" y="4304022"/>
                <a:ext cx="11314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5" name="Line 35"/>
              <p:cNvSpPr>
                <a:spLocks noChangeShapeType="1"/>
              </p:cNvSpPr>
              <p:nvPr/>
            </p:nvSpPr>
            <p:spPr bwMode="auto">
              <a:xfrm>
                <a:off x="2148277" y="3351378"/>
                <a:ext cx="11314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321" name="Rectangle 47"/>
            <p:cNvSpPr>
              <a:spLocks noChangeArrowheads="1"/>
            </p:cNvSpPr>
            <p:nvPr/>
          </p:nvSpPr>
          <p:spPr bwMode="auto">
            <a:xfrm>
              <a:off x="1466751" y="4638802"/>
              <a:ext cx="51296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ＭＳ Ｐゴシック" pitchFamily="50" charset="-128"/>
                  <a:cs typeface="ＭＳ Ｐゴシック" pitchFamily="50" charset="-128"/>
                </a:rPr>
                <a:t>2030</a:t>
              </a:r>
              <a:endParaRPr kumimoji="1" lang="ja-JP" altLang="ja-JP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322" name="Rectangle 48"/>
            <p:cNvSpPr>
              <a:spLocks noChangeArrowheads="1"/>
            </p:cNvSpPr>
            <p:nvPr/>
          </p:nvSpPr>
          <p:spPr bwMode="auto">
            <a:xfrm>
              <a:off x="1466751" y="3705850"/>
              <a:ext cx="51296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ＭＳ Ｐゴシック" pitchFamily="50" charset="-128"/>
                  <a:cs typeface="ＭＳ Ｐゴシック" pitchFamily="50" charset="-128"/>
                </a:rPr>
                <a:t>2018</a:t>
              </a:r>
              <a:endParaRPr kumimoji="1" lang="ja-JP" altLang="ja-JP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323" name="Rectangle 49"/>
            <p:cNvSpPr>
              <a:spLocks noChangeArrowheads="1"/>
            </p:cNvSpPr>
            <p:nvPr/>
          </p:nvSpPr>
          <p:spPr bwMode="auto">
            <a:xfrm>
              <a:off x="1466751" y="2755667"/>
              <a:ext cx="51296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ＭＳ Ｐゴシック" pitchFamily="50" charset="-128"/>
                  <a:cs typeface="ＭＳ Ｐゴシック" pitchFamily="50" charset="-128"/>
                </a:rPr>
                <a:t>2008</a:t>
              </a:r>
              <a:endParaRPr kumimoji="1" lang="ja-JP" altLang="ja-JP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50" charset="-128"/>
                <a:cs typeface="ＭＳ Ｐゴシック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5938035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561975"/>
          </a:xfrm>
        </p:spPr>
        <p:txBody>
          <a:bodyPr/>
          <a:lstStyle/>
          <a:p>
            <a:r>
              <a:rPr lang="en-US" sz="3200" dirty="0" smtClean="0"/>
              <a:t>Comparison of Approaches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17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43345"/>
              </p:ext>
            </p:extLst>
          </p:nvPr>
        </p:nvGraphicFramePr>
        <p:xfrm>
          <a:off x="408640" y="1305255"/>
          <a:ext cx="8354360" cy="2580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295"/>
                <a:gridCol w="4437592"/>
                <a:gridCol w="2872473"/>
              </a:tblGrid>
              <a:tr h="3592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Approach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Pros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0" dirty="0" smtClean="0">
                          <a:solidFill>
                            <a:schemeClr val="tx1"/>
                          </a:solidFill>
                        </a:rPr>
                        <a:t>Cons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39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dirty="0" smtClean="0"/>
                        <a:t>Zero-Out</a:t>
                      </a:r>
                      <a:endParaRPr lang="en-US" altLang="ja-JP" sz="1400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ja-JP" sz="1400" dirty="0" smtClean="0"/>
                        <a:t>Simple to understand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400" dirty="0" smtClean="0"/>
                        <a:t>Answers</a:t>
                      </a:r>
                      <a:r>
                        <a:rPr kumimoji="1" lang="en-US" altLang="ja-JP" sz="1400" baseline="0" dirty="0" smtClean="0"/>
                        <a:t> “what if” questions</a:t>
                      </a:r>
                      <a:endParaRPr kumimoji="1" lang="ja-JP" altLang="en-US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eaLnBrk="1" hangingPunct="1">
                        <a:buFont typeface="Arial" pitchFamily="34" charset="0"/>
                        <a:buChar char="•"/>
                      </a:pPr>
                      <a:r>
                        <a:rPr lang="en-US" altLang="ja-JP" sz="1400" b="0" dirty="0" smtClean="0"/>
                        <a:t>Not a true source apportionment</a:t>
                      </a:r>
                      <a:r>
                        <a:rPr lang="en-US" altLang="ja-JP" sz="1400" b="0" baseline="0" dirty="0" smtClean="0"/>
                        <a:t> because of nonlinearity</a:t>
                      </a:r>
                    </a:p>
                    <a:p>
                      <a:pPr marL="285750" indent="-285750" eaLnBrk="1" hangingPunct="1">
                        <a:buFont typeface="Arial" pitchFamily="34" charset="0"/>
                        <a:buChar char="•"/>
                      </a:pPr>
                      <a:r>
                        <a:rPr lang="en-US" altLang="ja-JP" sz="1400" b="0" baseline="0" dirty="0" smtClean="0"/>
                        <a:t>Expensive for more than a few source sectors or source regions</a:t>
                      </a:r>
                      <a:endParaRPr lang="en-US" altLang="ja-JP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14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0" dirty="0" smtClean="0"/>
                        <a:t>OSAT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eaLnBrk="1" hangingPunct="1">
                        <a:buFont typeface="Arial" pitchFamily="34" charset="0"/>
                        <a:buChar char="•"/>
                      </a:pPr>
                      <a:r>
                        <a:rPr lang="en-US" altLang="ja-JP" sz="1400" b="0" dirty="0" smtClean="0"/>
                        <a:t>Source apportionment under current or future conditions</a:t>
                      </a:r>
                    </a:p>
                    <a:p>
                      <a:pPr marL="285750" indent="-285750" eaLnBrk="1" hangingPunct="1">
                        <a:buFont typeface="Arial" pitchFamily="34" charset="0"/>
                        <a:buChar char="•"/>
                      </a:pPr>
                      <a:r>
                        <a:rPr lang="en-US" altLang="ja-JP" sz="1400" b="0" dirty="0" smtClean="0"/>
                        <a:t>“Book-keeping” not affected by</a:t>
                      </a:r>
                      <a:r>
                        <a:rPr lang="en-US" altLang="ja-JP" sz="1400" b="0" baseline="0" dirty="0" smtClean="0"/>
                        <a:t> nonlinearity</a:t>
                      </a:r>
                    </a:p>
                    <a:p>
                      <a:pPr marL="285750" indent="-285750" eaLnBrk="1" hangingPunct="1">
                        <a:buFont typeface="Arial" pitchFamily="34" charset="0"/>
                        <a:buChar char="•"/>
                      </a:pPr>
                      <a:r>
                        <a:rPr lang="en-US" altLang="ja-JP" sz="1400" b="0" baseline="0" dirty="0" smtClean="0"/>
                        <a:t>Efficient for a large number of source sectors or source regions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eaLnBrk="1" hangingPunct="1">
                        <a:buFont typeface="Arial" pitchFamily="34" charset="0"/>
                        <a:buChar char="•"/>
                      </a:pPr>
                      <a:r>
                        <a:rPr lang="en-US" altLang="ja-JP" sz="1400" b="0" dirty="0" smtClean="0"/>
                        <a:t>Not appropriate for “what if” scenarios with large</a:t>
                      </a:r>
                      <a:r>
                        <a:rPr lang="en-US" altLang="ja-JP" sz="1400" b="0" baseline="0" dirty="0" smtClean="0"/>
                        <a:t> emission perturbations</a:t>
                      </a:r>
                      <a:r>
                        <a:rPr lang="en-US" altLang="ja-JP" sz="1400" b="0" dirty="0" smtClean="0"/>
                        <a:t> because of nonlinearity</a:t>
                      </a:r>
                      <a:endParaRPr lang="en-US" altLang="ja-JP" sz="1400" b="0" baseline="0" dirty="0" smtClean="0"/>
                    </a:p>
                    <a:p>
                      <a:pPr eaLnBrk="1" hangingPunct="1"/>
                      <a:endParaRPr lang="en-US" altLang="ja-JP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361315" y="914400"/>
            <a:ext cx="4210685" cy="381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l"/>
            <a:r>
              <a:rPr lang="en-US" sz="2000" dirty="0" smtClean="0"/>
              <a:t>Source Attribution: OSAT </a:t>
            </a:r>
            <a:r>
              <a:rPr lang="en-US" sz="2000" dirty="0" err="1" smtClean="0"/>
              <a:t>vs</a:t>
            </a:r>
            <a:r>
              <a:rPr lang="en-US" sz="2000" dirty="0" smtClean="0"/>
              <a:t>  Zero-Out</a:t>
            </a:r>
            <a:endParaRPr lang="en-US" sz="2000" baseline="-25000" dirty="0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504654"/>
              </p:ext>
            </p:extLst>
          </p:nvPr>
        </p:nvGraphicFramePr>
        <p:xfrm>
          <a:off x="457199" y="4319573"/>
          <a:ext cx="8305801" cy="2014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1"/>
                <a:gridCol w="4419600"/>
                <a:gridCol w="2895600"/>
              </a:tblGrid>
              <a:tr h="2905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Approach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Pros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0" dirty="0" smtClean="0">
                          <a:solidFill>
                            <a:schemeClr val="tx1"/>
                          </a:solidFill>
                        </a:rPr>
                        <a:t>Cons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1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0" dirty="0" smtClean="0"/>
                        <a:t>BFM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ja-JP" sz="1400" dirty="0" smtClean="0"/>
                        <a:t>Simple to understand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400" dirty="0" smtClean="0"/>
                        <a:t>Answers</a:t>
                      </a:r>
                      <a:r>
                        <a:rPr kumimoji="1" lang="en-US" altLang="ja-JP" sz="1400" baseline="0" dirty="0" smtClean="0"/>
                        <a:t> “what if” questions for a particular scenario</a:t>
                      </a:r>
                      <a:endParaRPr kumimoji="1" lang="ja-JP" altLang="en-US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eaLnBrk="1" hangingPunct="1">
                        <a:buFont typeface="Arial" pitchFamily="34" charset="0"/>
                        <a:buChar char="•"/>
                      </a:pPr>
                      <a:r>
                        <a:rPr lang="en-US" altLang="ja-JP" sz="1400" b="0" baseline="0" dirty="0" smtClean="0"/>
                        <a:t>Expensive for more than a few emission scenarios</a:t>
                      </a:r>
                      <a:endParaRPr lang="en-US" altLang="ja-JP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60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0" dirty="0" smtClean="0"/>
                        <a:t>HDDM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eaLnBrk="1" hangingPunct="1">
                        <a:buFont typeface="Arial" pitchFamily="34" charset="0"/>
                        <a:buChar char="•"/>
                      </a:pPr>
                      <a:r>
                        <a:rPr lang="en-US" altLang="ja-JP" sz="1400" b="0" dirty="0" smtClean="0"/>
                        <a:t>More efficient than BFM because it yields sensitivity</a:t>
                      </a:r>
                      <a:r>
                        <a:rPr lang="en-US" altLang="ja-JP" sz="1400" b="0" baseline="0" dirty="0" smtClean="0"/>
                        <a:t> coefficients that can be applied to a range of scenarios (multiple “what if” questions answered in a single simulation)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eaLnBrk="1" hangingPunct="1">
                        <a:buFont typeface="Arial" pitchFamily="34" charset="0"/>
                        <a:buChar char="•"/>
                      </a:pPr>
                      <a:r>
                        <a:rPr lang="en-US" altLang="ja-JP" sz="1400" b="0" dirty="0" smtClean="0"/>
                        <a:t>Expensive</a:t>
                      </a:r>
                      <a:r>
                        <a:rPr lang="en-US" altLang="ja-JP" sz="1400" b="0" baseline="0" dirty="0" smtClean="0"/>
                        <a:t> if only a small number of source scenarios required</a:t>
                      </a:r>
                    </a:p>
                    <a:p>
                      <a:pPr marL="285750" indent="-285750" eaLnBrk="1" hangingPunct="1">
                        <a:buFont typeface="Arial" pitchFamily="34" charset="0"/>
                        <a:buChar char="•"/>
                      </a:pPr>
                      <a:r>
                        <a:rPr lang="en-US" altLang="ja-JP" sz="1400" b="0" dirty="0" smtClean="0"/>
                        <a:t>Large computer memory</a:t>
                      </a:r>
                      <a:r>
                        <a:rPr lang="en-US" altLang="ja-JP" sz="1400" b="0" baseline="0" dirty="0" smtClean="0"/>
                        <a:t> requirements</a:t>
                      </a:r>
                    </a:p>
                    <a:p>
                      <a:pPr eaLnBrk="1" hangingPunct="1"/>
                      <a:endParaRPr lang="en-US" altLang="ja-JP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361315" y="3955701"/>
            <a:ext cx="4210685" cy="381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l"/>
            <a:r>
              <a:rPr lang="en-US" sz="2000" dirty="0" smtClean="0"/>
              <a:t>Source Sensitivity: HDDM </a:t>
            </a:r>
            <a:r>
              <a:rPr lang="en-US" sz="2000" dirty="0" err="1" smtClean="0"/>
              <a:t>vs</a:t>
            </a:r>
            <a:r>
              <a:rPr lang="en-US" sz="2000" dirty="0"/>
              <a:t> </a:t>
            </a:r>
            <a:r>
              <a:rPr lang="en-US" sz="2000" dirty="0" smtClean="0"/>
              <a:t>BFM</a:t>
            </a:r>
            <a:endParaRPr lang="en-US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4238817354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9A21-8BF5-450F-A89A-3C26815F141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304800"/>
            <a:ext cx="8839200" cy="48704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sz="2800" dirty="0" smtClean="0"/>
              <a:t>CMAQ </a:t>
            </a:r>
            <a:r>
              <a:rPr lang="en-US" sz="2800" dirty="0" err="1" smtClean="0"/>
              <a:t>vs</a:t>
            </a:r>
            <a:r>
              <a:rPr lang="en-US" sz="2800" dirty="0" smtClean="0"/>
              <a:t> CAMx Zero-Out: 2030 Max </a:t>
            </a:r>
            <a:r>
              <a:rPr lang="en-US" sz="2800" dirty="0" err="1" smtClean="0"/>
              <a:t>O</a:t>
            </a:r>
            <a:r>
              <a:rPr lang="en-US" sz="2800" baseline="-25000" dirty="0" err="1" smtClean="0"/>
              <a:t>3</a:t>
            </a:r>
            <a:r>
              <a:rPr lang="en-US" sz="2800" baseline="-25000" dirty="0" smtClean="0"/>
              <a:t> </a:t>
            </a:r>
            <a:endParaRPr lang="en-US" sz="2800" baseline="-25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466657" y="750178"/>
            <a:ext cx="4210685" cy="381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sz="1800" dirty="0" smtClean="0"/>
              <a:t>On-Road Mobile Contributions</a:t>
            </a:r>
            <a:endParaRPr lang="en-US" sz="1800" baseline="-250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199" y="2380785"/>
            <a:ext cx="1276815" cy="39226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sz="2000" dirty="0" smtClean="0"/>
              <a:t>CMAQ</a:t>
            </a:r>
            <a:endParaRPr lang="en-US" sz="2000" baseline="-250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86936" y="5214070"/>
            <a:ext cx="1276815" cy="39226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sz="2000" dirty="0" smtClean="0"/>
              <a:t>CAMx</a:t>
            </a:r>
            <a:endParaRPr lang="en-US" sz="2000" baseline="-25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295400"/>
            <a:ext cx="3429000" cy="2743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1265" y="1295400"/>
            <a:ext cx="3429000" cy="2743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4038600"/>
            <a:ext cx="3429000" cy="2743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200" y="4038600"/>
            <a:ext cx="3429000" cy="2743200"/>
          </a:xfrm>
          <a:prstGeom prst="rect">
            <a:avLst/>
          </a:prstGeom>
        </p:spPr>
      </p:pic>
      <p:sp>
        <p:nvSpPr>
          <p:cNvPr id="12" name="角丸四角形 9"/>
          <p:cNvSpPr/>
          <p:nvPr/>
        </p:nvSpPr>
        <p:spPr>
          <a:xfrm>
            <a:off x="390525" y="2234953"/>
            <a:ext cx="1427589" cy="864096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CMAQ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4" name="角丸四角形 9"/>
          <p:cNvSpPr/>
          <p:nvPr/>
        </p:nvSpPr>
        <p:spPr>
          <a:xfrm>
            <a:off x="381000" y="4982048"/>
            <a:ext cx="1427589" cy="864096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CAMx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6" name="テキスト ボックス 12"/>
          <p:cNvSpPr txBox="1"/>
          <p:nvPr/>
        </p:nvSpPr>
        <p:spPr bwMode="auto">
          <a:xfrm>
            <a:off x="2790931" y="1132853"/>
            <a:ext cx="1219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rIns="54000" rtlCol="0">
            <a:spAutoFit/>
          </a:bodyPr>
          <a:lstStyle/>
          <a:p>
            <a:pPr lvl="0"/>
            <a:r>
              <a:rPr lang="en-US" altLang="ja-JP" sz="1400" dirty="0" smtClean="0">
                <a:latin typeface="+mj-lt"/>
                <a:ea typeface="ＭＳ Ｐゴシック"/>
              </a:rPr>
              <a:t>Western US</a:t>
            </a:r>
            <a:endParaRPr kumimoji="0" lang="en-US" altLang="ja-JP" sz="1400" dirty="0">
              <a:latin typeface="+mj-lt"/>
              <a:ea typeface="ＭＳ Ｐゴシック"/>
            </a:endParaRPr>
          </a:p>
        </p:txBody>
      </p:sp>
      <p:sp>
        <p:nvSpPr>
          <p:cNvPr id="17" name="テキスト ボックス 12"/>
          <p:cNvSpPr txBox="1"/>
          <p:nvPr/>
        </p:nvSpPr>
        <p:spPr bwMode="auto">
          <a:xfrm>
            <a:off x="6172200" y="1143000"/>
            <a:ext cx="1219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rIns="54000" rtlCol="0">
            <a:spAutoFit/>
          </a:bodyPr>
          <a:lstStyle/>
          <a:p>
            <a:pPr lvl="0"/>
            <a:r>
              <a:rPr lang="en-US" altLang="ja-JP" sz="1400" dirty="0" smtClean="0">
                <a:latin typeface="+mj-lt"/>
                <a:ea typeface="ＭＳ Ｐゴシック"/>
              </a:rPr>
              <a:t>Eastern US</a:t>
            </a:r>
            <a:endParaRPr kumimoji="0" lang="en-US" altLang="ja-JP" sz="1400" dirty="0">
              <a:latin typeface="+mj-lt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031912839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9A21-8BF5-450F-A89A-3C26815F141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304800"/>
            <a:ext cx="8839200" cy="48704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sz="2800" dirty="0" smtClean="0"/>
              <a:t>CAMx Zero-Out </a:t>
            </a:r>
            <a:r>
              <a:rPr lang="en-US" sz="2800" dirty="0" err="1" smtClean="0"/>
              <a:t>vs</a:t>
            </a:r>
            <a:r>
              <a:rPr lang="en-US" sz="2800" dirty="0" smtClean="0"/>
              <a:t> OSAT: 2030 Max O</a:t>
            </a:r>
            <a:r>
              <a:rPr lang="en-US" sz="2800" baseline="-25000" dirty="0" smtClean="0"/>
              <a:t>3</a:t>
            </a:r>
            <a:endParaRPr lang="en-US" sz="2800" baseline="-25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62200" y="762000"/>
            <a:ext cx="4210685" cy="381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sz="1800" dirty="0" smtClean="0"/>
              <a:t>On-Road Mobile Contributions</a:t>
            </a:r>
            <a:endParaRPr lang="en-US" sz="1800" baseline="-250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295400"/>
            <a:ext cx="3429000" cy="2743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885" y="1295400"/>
            <a:ext cx="3429000" cy="2743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4038600"/>
            <a:ext cx="3429000" cy="2743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200" y="4038600"/>
            <a:ext cx="3429000" cy="2743200"/>
          </a:xfrm>
          <a:prstGeom prst="rect">
            <a:avLst/>
          </a:prstGeom>
        </p:spPr>
      </p:pic>
      <p:sp>
        <p:nvSpPr>
          <p:cNvPr id="15" name="角丸四角形 9"/>
          <p:cNvSpPr/>
          <p:nvPr/>
        </p:nvSpPr>
        <p:spPr>
          <a:xfrm>
            <a:off x="374262" y="2362200"/>
            <a:ext cx="1427589" cy="864096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CAMx Zero-Out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6" name="角丸四角形 9"/>
          <p:cNvSpPr/>
          <p:nvPr/>
        </p:nvSpPr>
        <p:spPr>
          <a:xfrm>
            <a:off x="401211" y="4978152"/>
            <a:ext cx="1427589" cy="864096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CAMx </a:t>
            </a:r>
            <a:r>
              <a:rPr lang="en-US" dirty="0" smtClean="0">
                <a:solidFill>
                  <a:schemeClr val="tx1"/>
                </a:solidFill>
              </a:rPr>
              <a:t>OSAT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1" name="テキスト ボックス 12"/>
          <p:cNvSpPr txBox="1"/>
          <p:nvPr/>
        </p:nvSpPr>
        <p:spPr bwMode="auto">
          <a:xfrm>
            <a:off x="2790931" y="1132853"/>
            <a:ext cx="1219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rIns="54000" rtlCol="0">
            <a:spAutoFit/>
          </a:bodyPr>
          <a:lstStyle/>
          <a:p>
            <a:pPr lvl="0"/>
            <a:r>
              <a:rPr lang="en-US" altLang="ja-JP" sz="1400" dirty="0" smtClean="0">
                <a:latin typeface="+mj-lt"/>
                <a:ea typeface="ＭＳ Ｐゴシック"/>
              </a:rPr>
              <a:t>Western US</a:t>
            </a:r>
            <a:endParaRPr kumimoji="0" lang="en-US" altLang="ja-JP" sz="1400" dirty="0">
              <a:latin typeface="+mj-lt"/>
              <a:ea typeface="ＭＳ Ｐゴシック"/>
            </a:endParaRPr>
          </a:p>
        </p:txBody>
      </p:sp>
      <p:sp>
        <p:nvSpPr>
          <p:cNvPr id="13" name="テキスト ボックス 12"/>
          <p:cNvSpPr txBox="1"/>
          <p:nvPr/>
        </p:nvSpPr>
        <p:spPr bwMode="auto">
          <a:xfrm>
            <a:off x="6172200" y="1143000"/>
            <a:ext cx="1219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rIns="54000" rtlCol="0">
            <a:spAutoFit/>
          </a:bodyPr>
          <a:lstStyle/>
          <a:p>
            <a:pPr lvl="0"/>
            <a:r>
              <a:rPr lang="en-US" altLang="ja-JP" sz="1400" dirty="0" smtClean="0">
                <a:latin typeface="+mj-lt"/>
                <a:ea typeface="ＭＳ Ｐゴシック"/>
              </a:rPr>
              <a:t>Eastern US</a:t>
            </a:r>
            <a:endParaRPr kumimoji="0" lang="en-US" altLang="ja-JP" sz="1400" dirty="0">
              <a:latin typeface="+mj-lt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48110470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9A21-8BF5-450F-A89A-3C26815F141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428625"/>
            <a:ext cx="8839200" cy="520881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sz="2400" dirty="0" smtClean="0"/>
              <a:t>Comparison of Source Attribution Approaches</a:t>
            </a:r>
            <a:endParaRPr lang="en-US" sz="2400" dirty="0"/>
          </a:p>
        </p:txBody>
      </p:sp>
      <p:sp>
        <p:nvSpPr>
          <p:cNvPr id="573" name="テキスト ボックス 12"/>
          <p:cNvSpPr txBox="1"/>
          <p:nvPr/>
        </p:nvSpPr>
        <p:spPr bwMode="auto">
          <a:xfrm>
            <a:off x="456269" y="903982"/>
            <a:ext cx="81543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rIns="54000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altLang="ja-JP" sz="1600" dirty="0" smtClean="0">
                <a:latin typeface="+mj-lt"/>
                <a:ea typeface="ＭＳ Ｐゴシック"/>
              </a:rPr>
              <a:t>Generally good agreement between CMAQ and CAMx zero-out </a:t>
            </a:r>
            <a:r>
              <a:rPr lang="en-US" altLang="ja-JP" sz="1600" dirty="0" smtClean="0">
                <a:latin typeface="+mj-lt"/>
                <a:ea typeface="ＭＳ Ｐゴシック"/>
              </a:rPr>
              <a:t>results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altLang="ja-JP" sz="1600" dirty="0" smtClean="0">
                <a:latin typeface="+mj-lt"/>
                <a:ea typeface="ＭＳ Ｐゴシック"/>
              </a:rPr>
              <a:t>OSAT </a:t>
            </a:r>
            <a:r>
              <a:rPr lang="en-US" altLang="ja-JP" sz="1600" dirty="0" smtClean="0">
                <a:latin typeface="+mj-lt"/>
                <a:ea typeface="ＭＳ Ｐゴシック"/>
              </a:rPr>
              <a:t>generally predicts larger contributions of tracked anthropogenic source categories, particularly on-road mobile emissions, due to non-</a:t>
            </a:r>
            <a:r>
              <a:rPr lang="en-US" altLang="ja-JP" sz="1600" dirty="0" err="1" smtClean="0">
                <a:latin typeface="+mj-lt"/>
                <a:ea typeface="ＭＳ Ｐゴシック"/>
              </a:rPr>
              <a:t>linearities</a:t>
            </a:r>
            <a:r>
              <a:rPr lang="en-US" altLang="ja-JP" sz="1600" dirty="0" smtClean="0">
                <a:latin typeface="+mj-lt"/>
                <a:ea typeface="ＭＳ Ｐゴシック"/>
              </a:rPr>
              <a:t> which can be large with BFM      </a:t>
            </a:r>
            <a:endParaRPr lang="en-US" altLang="ja-JP" sz="1600" dirty="0">
              <a:latin typeface="+mj-lt"/>
              <a:ea typeface="ＭＳ Ｐゴシック"/>
            </a:endParaRPr>
          </a:p>
        </p:txBody>
      </p:sp>
      <p:grpSp>
        <p:nvGrpSpPr>
          <p:cNvPr id="813" name="グループ化 33"/>
          <p:cNvGrpSpPr/>
          <p:nvPr/>
        </p:nvGrpSpPr>
        <p:grpSpPr>
          <a:xfrm>
            <a:off x="323528" y="2155914"/>
            <a:ext cx="8584247" cy="4549686"/>
            <a:chOff x="374708" y="2109919"/>
            <a:chExt cx="8584247" cy="4549686"/>
          </a:xfrm>
        </p:grpSpPr>
        <p:grpSp>
          <p:nvGrpSpPr>
            <p:cNvPr id="814" name="グループ化 26"/>
            <p:cNvGrpSpPr/>
            <p:nvPr/>
          </p:nvGrpSpPr>
          <p:grpSpPr>
            <a:xfrm>
              <a:off x="374708" y="2109919"/>
              <a:ext cx="8561288" cy="4549686"/>
              <a:chOff x="374708" y="1484786"/>
              <a:chExt cx="8561288" cy="4549686"/>
            </a:xfrm>
          </p:grpSpPr>
          <p:grpSp>
            <p:nvGrpSpPr>
              <p:cNvPr id="818" name="グループ化 24"/>
              <p:cNvGrpSpPr/>
              <p:nvPr/>
            </p:nvGrpSpPr>
            <p:grpSpPr>
              <a:xfrm>
                <a:off x="624322" y="1484786"/>
                <a:ext cx="8311674" cy="4549686"/>
                <a:chOff x="624322" y="1484786"/>
                <a:chExt cx="8311674" cy="4549686"/>
              </a:xfrm>
            </p:grpSpPr>
            <p:grpSp>
              <p:nvGrpSpPr>
                <p:cNvPr id="820" name="グループ化 18"/>
                <p:cNvGrpSpPr/>
                <p:nvPr/>
              </p:nvGrpSpPr>
              <p:grpSpPr>
                <a:xfrm>
                  <a:off x="624322" y="1532230"/>
                  <a:ext cx="8311674" cy="4502242"/>
                  <a:chOff x="624322" y="1532230"/>
                  <a:chExt cx="8311674" cy="4502242"/>
                </a:xfrm>
              </p:grpSpPr>
              <p:graphicFrame>
                <p:nvGraphicFramePr>
                  <p:cNvPr id="822" name="グラフ 2"/>
                  <p:cNvGraphicFramePr>
                    <a:graphicFrameLocks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626404351"/>
                      </p:ext>
                    </p:extLst>
                  </p:nvPr>
                </p:nvGraphicFramePr>
                <p:xfrm>
                  <a:off x="624322" y="1532230"/>
                  <a:ext cx="8311674" cy="4502242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3"/>
                  </a:graphicData>
                </a:graphic>
              </p:graphicFrame>
              <p:grpSp>
                <p:nvGrpSpPr>
                  <p:cNvPr id="823" name="グループ化 3"/>
                  <p:cNvGrpSpPr/>
                  <p:nvPr/>
                </p:nvGrpSpPr>
                <p:grpSpPr>
                  <a:xfrm>
                    <a:off x="1187624" y="4224722"/>
                    <a:ext cx="5869781" cy="617906"/>
                    <a:chOff x="1502569" y="4841193"/>
                    <a:chExt cx="5869781" cy="617906"/>
                  </a:xfrm>
                </p:grpSpPr>
                <p:cxnSp>
                  <p:nvCxnSpPr>
                    <p:cNvPr id="824" name="直線コネクタ 4"/>
                    <p:cNvCxnSpPr/>
                    <p:nvPr/>
                  </p:nvCxnSpPr>
                  <p:spPr>
                    <a:xfrm flipV="1">
                      <a:off x="1802606" y="5222193"/>
                      <a:ext cx="178594" cy="13335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5" name="直線コネクタ 5"/>
                    <p:cNvCxnSpPr/>
                    <p:nvPr/>
                  </p:nvCxnSpPr>
                  <p:spPr>
                    <a:xfrm>
                      <a:off x="1502569" y="5360832"/>
                      <a:ext cx="178594" cy="2381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6" name="直線コネクタ 6"/>
                    <p:cNvCxnSpPr/>
                    <p:nvPr/>
                  </p:nvCxnSpPr>
                  <p:spPr>
                    <a:xfrm>
                      <a:off x="2399855" y="5198424"/>
                      <a:ext cx="178594" cy="8091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7" name="直線コネクタ 7"/>
                    <p:cNvCxnSpPr/>
                    <p:nvPr/>
                  </p:nvCxnSpPr>
                  <p:spPr>
                    <a:xfrm flipV="1">
                      <a:off x="2700338" y="5174569"/>
                      <a:ext cx="178593" cy="10477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8" name="直線コネクタ 8"/>
                    <p:cNvCxnSpPr/>
                    <p:nvPr/>
                  </p:nvCxnSpPr>
                  <p:spPr>
                    <a:xfrm>
                      <a:off x="3297285" y="4873689"/>
                      <a:ext cx="179340" cy="2465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9" name="直線コネクタ 9"/>
                    <p:cNvCxnSpPr/>
                    <p:nvPr/>
                  </p:nvCxnSpPr>
                  <p:spPr>
                    <a:xfrm flipV="1">
                      <a:off x="3595072" y="4841193"/>
                      <a:ext cx="183972" cy="5715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0" name="直線コネクタ 10"/>
                    <p:cNvCxnSpPr/>
                    <p:nvPr/>
                  </p:nvCxnSpPr>
                  <p:spPr>
                    <a:xfrm flipV="1">
                      <a:off x="4493418" y="5355543"/>
                      <a:ext cx="180976" cy="97633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1" name="直線コネクタ 11"/>
                    <p:cNvCxnSpPr/>
                    <p:nvPr/>
                  </p:nvCxnSpPr>
                  <p:spPr>
                    <a:xfrm>
                      <a:off x="4195293" y="5431743"/>
                      <a:ext cx="176682" cy="2735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2" name="直線コネクタ 12"/>
                    <p:cNvCxnSpPr/>
                    <p:nvPr/>
                  </p:nvCxnSpPr>
                  <p:spPr>
                    <a:xfrm flipV="1">
                      <a:off x="5095104" y="5247196"/>
                      <a:ext cx="179365" cy="108347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3" name="直線コネクタ 13"/>
                    <p:cNvCxnSpPr/>
                    <p:nvPr/>
                  </p:nvCxnSpPr>
                  <p:spPr>
                    <a:xfrm flipV="1">
                      <a:off x="5390379" y="5197189"/>
                      <a:ext cx="179365" cy="8215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4" name="直線コネクタ 14"/>
                    <p:cNvCxnSpPr/>
                    <p:nvPr/>
                  </p:nvCxnSpPr>
                  <p:spPr>
                    <a:xfrm flipV="1">
                      <a:off x="5987772" y="5049347"/>
                      <a:ext cx="182047" cy="139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5" name="直線コネクタ 15"/>
                    <p:cNvCxnSpPr/>
                    <p:nvPr/>
                  </p:nvCxnSpPr>
                  <p:spPr>
                    <a:xfrm flipV="1">
                      <a:off x="6288287" y="4892184"/>
                      <a:ext cx="179188" cy="158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6" name="直線コネクタ 16"/>
                    <p:cNvCxnSpPr/>
                    <p:nvPr/>
                  </p:nvCxnSpPr>
                  <p:spPr>
                    <a:xfrm flipV="1">
                      <a:off x="6888161" y="5202544"/>
                      <a:ext cx="177008" cy="59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7" name="直線コネクタ 17"/>
                    <p:cNvCxnSpPr/>
                    <p:nvPr/>
                  </p:nvCxnSpPr>
                  <p:spPr>
                    <a:xfrm flipV="1">
                      <a:off x="7185717" y="5031321"/>
                      <a:ext cx="186633" cy="19600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821" name="直線コネクタ 19"/>
                <p:cNvCxnSpPr/>
                <p:nvPr/>
              </p:nvCxnSpPr>
              <p:spPr>
                <a:xfrm flipV="1">
                  <a:off x="7542112" y="1484786"/>
                  <a:ext cx="0" cy="324035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19" name="テキスト ボックス 25"/>
              <p:cNvSpPr txBox="1"/>
              <p:nvPr/>
            </p:nvSpPr>
            <p:spPr>
              <a:xfrm rot="16200000">
                <a:off x="-287654" y="2939235"/>
                <a:ext cx="1590206" cy="26548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/>
                  <a:t>Calculated Ozone ppb</a:t>
                </a:r>
                <a:endParaRPr kumimoji="1" lang="ja-JP" altLang="en-US" sz="1200" dirty="0"/>
              </a:p>
            </p:txBody>
          </p:sp>
        </p:grpSp>
        <p:sp>
          <p:nvSpPr>
            <p:cNvPr id="815" name="フリーフォーム 29"/>
            <p:cNvSpPr/>
            <p:nvPr/>
          </p:nvSpPr>
          <p:spPr>
            <a:xfrm>
              <a:off x="7740352" y="4468003"/>
              <a:ext cx="91290" cy="841282"/>
            </a:xfrm>
            <a:custGeom>
              <a:avLst/>
              <a:gdLst>
                <a:gd name="connsiteX0" fmla="*/ 76200 w 95250"/>
                <a:gd name="connsiteY0" fmla="*/ 0 h 866775"/>
                <a:gd name="connsiteX1" fmla="*/ 0 w 95250"/>
                <a:gd name="connsiteY1" fmla="*/ 0 h 866775"/>
                <a:gd name="connsiteX2" fmla="*/ 9525 w 95250"/>
                <a:gd name="connsiteY2" fmla="*/ 866775 h 866775"/>
                <a:gd name="connsiteX3" fmla="*/ 95250 w 95250"/>
                <a:gd name="connsiteY3" fmla="*/ 866775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866775">
                  <a:moveTo>
                    <a:pt x="76200" y="0"/>
                  </a:moveTo>
                  <a:lnTo>
                    <a:pt x="0" y="0"/>
                  </a:lnTo>
                  <a:lnTo>
                    <a:pt x="9525" y="866775"/>
                  </a:lnTo>
                  <a:lnTo>
                    <a:pt x="95250" y="86677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16" name="角丸四角形吹き出し 30"/>
            <p:cNvSpPr/>
            <p:nvPr/>
          </p:nvSpPr>
          <p:spPr>
            <a:xfrm>
              <a:off x="7384250" y="5838173"/>
              <a:ext cx="877021" cy="288032"/>
            </a:xfrm>
            <a:prstGeom prst="wedgeRoundRectCallout">
              <a:avLst>
                <a:gd name="adj1" fmla="val -98191"/>
                <a:gd name="adj2" fmla="val -290693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dirty="0" smtClean="0">
                  <a:solidFill>
                    <a:schemeClr val="tx1"/>
                  </a:solidFill>
                </a:rPr>
                <a:t>On-Road</a:t>
              </a:r>
              <a:endParaRPr kumimoji="1" lang="ja-JP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17" name="テキスト ボックス 31"/>
            <p:cNvSpPr txBox="1"/>
            <p:nvPr/>
          </p:nvSpPr>
          <p:spPr>
            <a:xfrm>
              <a:off x="7740352" y="2121050"/>
              <a:ext cx="12186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2030 O</a:t>
              </a:r>
              <a:r>
                <a:rPr kumimoji="1" lang="en-US" altLang="ja-JP" b="1" baseline="-25000" dirty="0" smtClean="0"/>
                <a:t>3</a:t>
              </a:r>
              <a:endParaRPr kumimoji="1" lang="ja-JP" altLang="en-US" b="1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53719500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9A21-8BF5-450F-A89A-3C26815F141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533400"/>
            <a:ext cx="8839200" cy="63817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dirty="0" smtClean="0"/>
              <a:t>CAMx O</a:t>
            </a:r>
            <a:r>
              <a:rPr lang="en-US" baseline="-25000" dirty="0" smtClean="0"/>
              <a:t>3</a:t>
            </a:r>
            <a:r>
              <a:rPr lang="en-US" dirty="0" smtClean="0"/>
              <a:t> OSAT Apportionment-</a:t>
            </a:r>
            <a:r>
              <a:rPr lang="en-US" dirty="0" err="1" smtClean="0"/>
              <a:t>NOx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VOC</a:t>
            </a:r>
            <a:endParaRPr lang="en-US" dirty="0"/>
          </a:p>
        </p:txBody>
      </p:sp>
      <p:grpSp>
        <p:nvGrpSpPr>
          <p:cNvPr id="8" name="グループ化 20"/>
          <p:cNvGrpSpPr/>
          <p:nvPr/>
        </p:nvGrpSpPr>
        <p:grpSpPr>
          <a:xfrm>
            <a:off x="448394" y="1295400"/>
            <a:ext cx="8162206" cy="4806650"/>
            <a:chOff x="323528" y="1718694"/>
            <a:chExt cx="8162206" cy="4806650"/>
          </a:xfrm>
        </p:grpSpPr>
        <p:graphicFrame>
          <p:nvGraphicFramePr>
            <p:cNvPr id="10" name="Chart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61586961"/>
                </p:ext>
              </p:extLst>
            </p:nvPr>
          </p:nvGraphicFramePr>
          <p:xfrm>
            <a:off x="323528" y="1718694"/>
            <a:ext cx="7929398" cy="48066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1" name="正方形/長方形 17"/>
            <p:cNvSpPr/>
            <p:nvPr/>
          </p:nvSpPr>
          <p:spPr>
            <a:xfrm rot="16200000">
              <a:off x="-508229" y="3367316"/>
              <a:ext cx="3197338" cy="4537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>
                  <a:solidFill>
                    <a:schemeClr val="tx1"/>
                  </a:solidFill>
                </a:rPr>
                <a:t>Ozone Contributions </a:t>
              </a:r>
              <a:r>
                <a:rPr lang="en-US" altLang="ja-JP" dirty="0" smtClean="0">
                  <a:solidFill>
                    <a:schemeClr val="tx1"/>
                  </a:solidFill>
                </a:rPr>
                <a:t>%</a:t>
              </a:r>
              <a:endParaRPr lang="en-US" altLang="ja-JP" dirty="0">
                <a:solidFill>
                  <a:schemeClr val="tx1"/>
                </a:solidFill>
              </a:endParaRPr>
            </a:p>
          </p:txBody>
        </p:sp>
        <p:sp>
          <p:nvSpPr>
            <p:cNvPr id="14" name="正方形/長方形 5"/>
            <p:cNvSpPr/>
            <p:nvPr/>
          </p:nvSpPr>
          <p:spPr>
            <a:xfrm>
              <a:off x="1356942" y="5023234"/>
              <a:ext cx="7128792" cy="1502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5" name="グループ化 23"/>
            <p:cNvGrpSpPr/>
            <p:nvPr/>
          </p:nvGrpSpPr>
          <p:grpSpPr>
            <a:xfrm>
              <a:off x="2014590" y="4864559"/>
              <a:ext cx="6039096" cy="1502336"/>
              <a:chOff x="1828957" y="4774286"/>
              <a:chExt cx="5453681" cy="1502336"/>
            </a:xfrm>
            <a:solidFill>
              <a:schemeClr val="bg1"/>
            </a:solidFill>
          </p:grpSpPr>
          <p:sp>
            <p:nvSpPr>
              <p:cNvPr id="18" name="テキスト ボックス 24"/>
              <p:cNvSpPr txBox="1"/>
              <p:nvPr/>
            </p:nvSpPr>
            <p:spPr>
              <a:xfrm rot="16200000">
                <a:off x="1694305" y="5018708"/>
                <a:ext cx="915635" cy="646331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Point</a:t>
                </a:r>
              </a:p>
              <a:p>
                <a:r>
                  <a:rPr lang="en-US" altLang="ja-JP" dirty="0" smtClean="0"/>
                  <a:t>Source</a:t>
                </a:r>
                <a:endParaRPr kumimoji="1" lang="ja-JP" altLang="en-US" dirty="0"/>
              </a:p>
            </p:txBody>
          </p:sp>
          <p:sp>
            <p:nvSpPr>
              <p:cNvPr id="19" name="テキスト ボックス 25"/>
              <p:cNvSpPr txBox="1"/>
              <p:nvPr/>
            </p:nvSpPr>
            <p:spPr>
              <a:xfrm rot="16200000">
                <a:off x="2214189" y="5150232"/>
                <a:ext cx="1502334" cy="75044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Leftover</a:t>
                </a:r>
              </a:p>
              <a:p>
                <a:r>
                  <a:rPr kumimoji="1" lang="en-US" altLang="ja-JP" dirty="0" smtClean="0"/>
                  <a:t>Emissions</a:t>
                </a:r>
                <a:endParaRPr kumimoji="1" lang="ja-JP" altLang="en-US" dirty="0"/>
              </a:p>
            </p:txBody>
          </p:sp>
          <p:sp>
            <p:nvSpPr>
              <p:cNvPr id="20" name="テキスト ボックス 32"/>
              <p:cNvSpPr txBox="1"/>
              <p:nvPr/>
            </p:nvSpPr>
            <p:spPr>
              <a:xfrm rot="16200000">
                <a:off x="3352822" y="4997418"/>
                <a:ext cx="851515" cy="646331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Global</a:t>
                </a:r>
              </a:p>
              <a:p>
                <a:r>
                  <a:rPr lang="en-US" altLang="ja-JP" dirty="0" smtClean="0"/>
                  <a:t>BCs</a:t>
                </a:r>
                <a:endParaRPr kumimoji="1" lang="ja-JP" altLang="en-US" dirty="0"/>
              </a:p>
            </p:txBody>
          </p:sp>
          <p:sp>
            <p:nvSpPr>
              <p:cNvPr id="21" name="テキスト ボックス 33"/>
              <p:cNvSpPr txBox="1"/>
              <p:nvPr/>
            </p:nvSpPr>
            <p:spPr>
              <a:xfrm rot="16200000">
                <a:off x="3932012" y="5293660"/>
                <a:ext cx="1319592" cy="646331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Natural</a:t>
                </a:r>
              </a:p>
              <a:p>
                <a:r>
                  <a:rPr lang="en-US" altLang="ja-JP" dirty="0" smtClean="0"/>
                  <a:t>(</a:t>
                </a:r>
                <a:r>
                  <a:rPr lang="en-US" altLang="ja-JP" dirty="0" err="1" smtClean="0"/>
                  <a:t>Bio+Fires</a:t>
                </a:r>
                <a:r>
                  <a:rPr lang="en-US" altLang="ja-JP" dirty="0" smtClean="0"/>
                  <a:t>)</a:t>
                </a:r>
                <a:endParaRPr kumimoji="1" lang="ja-JP" altLang="en-US" dirty="0"/>
              </a:p>
            </p:txBody>
          </p:sp>
          <p:sp>
            <p:nvSpPr>
              <p:cNvPr id="22" name="テキスト ボックス 34"/>
              <p:cNvSpPr txBox="1"/>
              <p:nvPr/>
            </p:nvSpPr>
            <p:spPr>
              <a:xfrm rot="16200000">
                <a:off x="4859226" y="5359059"/>
                <a:ext cx="1120820" cy="3693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/>
                  <a:t>On-Road</a:t>
                </a:r>
                <a:endParaRPr kumimoji="1" lang="ja-JP" altLang="en-US" dirty="0"/>
              </a:p>
            </p:txBody>
          </p:sp>
          <p:sp>
            <p:nvSpPr>
              <p:cNvPr id="23" name="テキスト ボックス 35"/>
              <p:cNvSpPr txBox="1"/>
              <p:nvPr/>
            </p:nvSpPr>
            <p:spPr>
              <a:xfrm rot="16200000">
                <a:off x="5720785" y="5358491"/>
                <a:ext cx="1116652" cy="3693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/>
                  <a:t>Off-Road</a:t>
                </a:r>
                <a:endParaRPr kumimoji="1" lang="ja-JP" altLang="en-US" dirty="0"/>
              </a:p>
            </p:txBody>
          </p:sp>
          <p:sp>
            <p:nvSpPr>
              <p:cNvPr id="24" name="テキスト ボックス 36"/>
              <p:cNvSpPr txBox="1"/>
              <p:nvPr/>
            </p:nvSpPr>
            <p:spPr>
              <a:xfrm rot="16200000">
                <a:off x="6447761" y="5441745"/>
                <a:ext cx="1300421" cy="369332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/>
                  <a:t>Other Area</a:t>
                </a:r>
                <a:endParaRPr kumimoji="1" lang="ja-JP" altLang="en-US" dirty="0"/>
              </a:p>
            </p:txBody>
          </p:sp>
        </p:grpSp>
        <p:sp>
          <p:nvSpPr>
            <p:cNvPr id="16" name="テキスト ボックス 6"/>
            <p:cNvSpPr txBox="1"/>
            <p:nvPr/>
          </p:nvSpPr>
          <p:spPr bwMode="auto">
            <a:xfrm>
              <a:off x="6253486" y="2384535"/>
              <a:ext cx="1861336" cy="25442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wrap="square" lIns="54000" rIns="54000" rtlCol="0">
              <a:spAutoFit/>
            </a:bodyPr>
            <a:lstStyle/>
            <a:p>
              <a:pPr eaLnBrk="1" hangingPunct="1">
                <a:lnSpc>
                  <a:spcPts val="1200"/>
                </a:lnSpc>
              </a:pPr>
              <a:r>
                <a:rPr kumimoji="1" lang="en-US" altLang="ja-JP" sz="1600" b="0" dirty="0" err="1" smtClean="0"/>
                <a:t>NOx</a:t>
              </a:r>
              <a:endParaRPr kumimoji="1" lang="ja-JP" altLang="en-US" sz="1600" b="0" dirty="0"/>
            </a:p>
          </p:txBody>
        </p:sp>
        <p:sp>
          <p:nvSpPr>
            <p:cNvPr id="17" name="テキスト ボックス 38"/>
            <p:cNvSpPr txBox="1"/>
            <p:nvPr/>
          </p:nvSpPr>
          <p:spPr bwMode="auto">
            <a:xfrm>
              <a:off x="6253486" y="2744575"/>
              <a:ext cx="1861336" cy="25442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wrap="square" lIns="54000" rIns="54000" rtlCol="0">
              <a:spAutoFit/>
            </a:bodyPr>
            <a:lstStyle/>
            <a:p>
              <a:pPr eaLnBrk="1" hangingPunct="1">
                <a:lnSpc>
                  <a:spcPts val="1200"/>
                </a:lnSpc>
              </a:pPr>
              <a:r>
                <a:rPr kumimoji="1" lang="en-US" altLang="ja-JP" sz="1600" b="0" dirty="0" smtClean="0"/>
                <a:t>VOC</a:t>
              </a:r>
              <a:endParaRPr kumimoji="1" lang="ja-JP" altLang="en-US" sz="1600" b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487199593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9A21-8BF5-450F-A89A-3C26815F141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428625"/>
            <a:ext cx="8839200" cy="63817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dirty="0" smtClean="0"/>
              <a:t>CAMx O</a:t>
            </a:r>
            <a:r>
              <a:rPr lang="en-US" baseline="-25000" dirty="0" smtClean="0"/>
              <a:t>3</a:t>
            </a:r>
            <a:r>
              <a:rPr lang="en-US" dirty="0" smtClean="0"/>
              <a:t> OSAT Apportionment-</a:t>
            </a:r>
            <a:r>
              <a:rPr lang="en-US" dirty="0" err="1" smtClean="0"/>
              <a:t>NOx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VOC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8" y="1885950"/>
            <a:ext cx="3600450" cy="36004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1885950"/>
            <a:ext cx="3600450" cy="3600450"/>
          </a:xfrm>
          <a:prstGeom prst="rect">
            <a:avLst/>
          </a:prstGeom>
        </p:spPr>
      </p:pic>
      <p:sp>
        <p:nvSpPr>
          <p:cNvPr id="27" name="Title 1"/>
          <p:cNvSpPr txBox="1">
            <a:spLocks/>
          </p:cNvSpPr>
          <p:nvPr/>
        </p:nvSpPr>
        <p:spPr>
          <a:xfrm>
            <a:off x="2438400" y="952500"/>
            <a:ext cx="4210685" cy="381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sz="1800" dirty="0" smtClean="0"/>
              <a:t>On-Road Mobile Contributions to 2030 O</a:t>
            </a:r>
            <a:r>
              <a:rPr lang="en-US" sz="1800" baseline="-25000" dirty="0" smtClean="0"/>
              <a:t>3</a:t>
            </a:r>
            <a:endParaRPr lang="en-US" sz="1800" baseline="-25000" dirty="0"/>
          </a:p>
        </p:txBody>
      </p:sp>
      <p:sp>
        <p:nvSpPr>
          <p:cNvPr id="28" name="テキスト ボックス 12"/>
          <p:cNvSpPr txBox="1"/>
          <p:nvPr/>
        </p:nvSpPr>
        <p:spPr bwMode="auto">
          <a:xfrm>
            <a:off x="2333519" y="1685305"/>
            <a:ext cx="1219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rIns="54000" rtlCol="0">
            <a:spAutoFit/>
          </a:bodyPr>
          <a:lstStyle/>
          <a:p>
            <a:pPr lvl="0"/>
            <a:r>
              <a:rPr lang="en-US" altLang="ja-JP" sz="1400" dirty="0" smtClean="0">
                <a:latin typeface="+mj-lt"/>
                <a:ea typeface="ＭＳ Ｐゴシック"/>
              </a:rPr>
              <a:t>Western US</a:t>
            </a:r>
            <a:endParaRPr kumimoji="0" lang="en-US" altLang="ja-JP" sz="1400" dirty="0">
              <a:latin typeface="+mj-lt"/>
              <a:ea typeface="ＭＳ Ｐゴシック"/>
            </a:endParaRPr>
          </a:p>
        </p:txBody>
      </p:sp>
      <p:sp>
        <p:nvSpPr>
          <p:cNvPr id="29" name="テキスト ボックス 12"/>
          <p:cNvSpPr txBox="1"/>
          <p:nvPr/>
        </p:nvSpPr>
        <p:spPr bwMode="auto">
          <a:xfrm>
            <a:off x="5714788" y="1695452"/>
            <a:ext cx="1219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rIns="54000" rtlCol="0">
            <a:spAutoFit/>
          </a:bodyPr>
          <a:lstStyle/>
          <a:p>
            <a:pPr lvl="0"/>
            <a:r>
              <a:rPr lang="en-US" altLang="ja-JP" sz="1400" dirty="0" smtClean="0">
                <a:latin typeface="+mj-lt"/>
                <a:ea typeface="ＭＳ Ｐゴシック"/>
              </a:rPr>
              <a:t>Eastern US</a:t>
            </a:r>
            <a:endParaRPr kumimoji="0" lang="en-US" altLang="ja-JP" sz="1400" dirty="0">
              <a:latin typeface="+mj-lt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855030342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077200" y="6605588"/>
            <a:ext cx="1012825" cy="252412"/>
          </a:xfrm>
        </p:spPr>
        <p:txBody>
          <a:bodyPr/>
          <a:lstStyle/>
          <a:p>
            <a:fld id="{1ACD9A21-8BF5-450F-A89A-3C26815F1419}" type="slidenum">
              <a:rPr lang="en-US" smtClean="0">
                <a:solidFill>
                  <a:srgbClr val="1F497D"/>
                </a:solidFill>
              </a:rPr>
              <a:pPr/>
              <a:t>18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52400" y="428625"/>
            <a:ext cx="8839200" cy="56197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</a:rPr>
              <a:t>2030 </a:t>
            </a:r>
            <a:r>
              <a:rPr lang="en-US" dirty="0" err="1" smtClean="0">
                <a:solidFill>
                  <a:prstClr val="black"/>
                </a:solidFill>
              </a:rPr>
              <a:t>HDDM</a:t>
            </a:r>
            <a:r>
              <a:rPr lang="en-US" dirty="0" smtClean="0">
                <a:solidFill>
                  <a:prstClr val="black"/>
                </a:solidFill>
              </a:rPr>
              <a:t> Results: </a:t>
            </a:r>
            <a:r>
              <a:rPr lang="en-US" dirty="0" err="1" smtClean="0">
                <a:solidFill>
                  <a:prstClr val="black"/>
                </a:solidFill>
              </a:rPr>
              <a:t>NOx</a:t>
            </a:r>
            <a:r>
              <a:rPr lang="en-US" dirty="0" smtClean="0">
                <a:solidFill>
                  <a:prstClr val="black"/>
                </a:solidFill>
              </a:rPr>
              <a:t> vs. </a:t>
            </a:r>
            <a:r>
              <a:rPr lang="en-US" dirty="0" err="1" smtClean="0">
                <a:solidFill>
                  <a:prstClr val="black"/>
                </a:solidFill>
              </a:rPr>
              <a:t>VOC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52400" y="1232974"/>
            <a:ext cx="8839200" cy="56197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sz="2400" dirty="0" smtClean="0">
                <a:solidFill>
                  <a:prstClr val="black"/>
                </a:solidFill>
              </a:rPr>
              <a:t>Effects of 20% Reductions in On-Road Mobile </a:t>
            </a:r>
            <a:r>
              <a:rPr lang="en-US" sz="2400" dirty="0" err="1" smtClean="0">
                <a:solidFill>
                  <a:prstClr val="black"/>
                </a:solidFill>
              </a:rPr>
              <a:t>NOx</a:t>
            </a:r>
            <a:r>
              <a:rPr lang="en-US" sz="2400" dirty="0" smtClean="0">
                <a:solidFill>
                  <a:prstClr val="black"/>
                </a:solidFill>
              </a:rPr>
              <a:t> or VOC Emissions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95" y="1804474"/>
            <a:ext cx="7006205" cy="4215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 descr="\\frank\jjohnson\nox_voc_legen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480874"/>
            <a:ext cx="73342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412333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077200" y="6605588"/>
            <a:ext cx="1012825" cy="252412"/>
          </a:xfrm>
        </p:spPr>
        <p:txBody>
          <a:bodyPr/>
          <a:lstStyle/>
          <a:p>
            <a:fld id="{1ACD9A21-8BF5-450F-A89A-3C26815F141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52400" y="428625"/>
            <a:ext cx="8839200" cy="56197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dirty="0" smtClean="0"/>
              <a:t>2030 </a:t>
            </a:r>
            <a:r>
              <a:rPr lang="en-US" dirty="0" err="1" smtClean="0"/>
              <a:t>HDDM</a:t>
            </a:r>
            <a:r>
              <a:rPr lang="en-US" dirty="0" smtClean="0"/>
              <a:t> Results: </a:t>
            </a:r>
            <a:r>
              <a:rPr lang="en-US" dirty="0" err="1" smtClean="0"/>
              <a:t>HDDM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BFM</a:t>
            </a:r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09" y="1724629"/>
            <a:ext cx="7121891" cy="421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 descr="\\frank\jjohnson\hddm_bfm_legen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429000"/>
            <a:ext cx="79057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76200" y="1232974"/>
            <a:ext cx="8991600" cy="56197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sz="2400" dirty="0" smtClean="0">
                <a:solidFill>
                  <a:prstClr val="black"/>
                </a:solidFill>
              </a:rPr>
              <a:t>Effects of 20% Reductions in On-Road Mobile </a:t>
            </a:r>
            <a:r>
              <a:rPr lang="en-US" sz="2400" dirty="0" err="1" smtClean="0">
                <a:solidFill>
                  <a:prstClr val="black"/>
                </a:solidFill>
              </a:rPr>
              <a:t>NOx</a:t>
            </a:r>
            <a:r>
              <a:rPr lang="en-US" sz="2400" dirty="0" smtClean="0">
                <a:solidFill>
                  <a:prstClr val="black"/>
                </a:solidFill>
              </a:rPr>
              <a:t> and VOC Emissions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152284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04800" y="504825"/>
            <a:ext cx="86868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t" anchorCtr="1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52400" y="1295400"/>
            <a:ext cx="8839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4D4D4D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5000"/>
              <a:buFont typeface="Wingdings" pitchFamily="2" charset="2"/>
              <a:buChar char="§"/>
              <a:defRPr sz="2400">
                <a:solidFill>
                  <a:srgbClr val="4D4D4D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D4D4D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r>
              <a:rPr lang="en-US" dirty="0" smtClean="0"/>
              <a:t>This study was supported by Toyota Engineering </a:t>
            </a:r>
            <a:r>
              <a:rPr lang="en-US" dirty="0"/>
              <a:t>and Manufacturing (TEMA) , North America </a:t>
            </a:r>
            <a:r>
              <a:rPr lang="en-US" dirty="0" smtClean="0"/>
              <a:t>and Toyota Motor Corporation (TMC), Japan</a:t>
            </a:r>
          </a:p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9A21-8BF5-450F-A89A-3C26815F141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304800"/>
            <a:ext cx="8839200" cy="56197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dirty="0" smtClean="0"/>
              <a:t>HDDM </a:t>
            </a:r>
            <a:r>
              <a:rPr lang="en-US" dirty="0" err="1" smtClean="0"/>
              <a:t>vs</a:t>
            </a:r>
            <a:r>
              <a:rPr lang="en-US" dirty="0" smtClean="0"/>
              <a:t> BFM Results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400" y="866775"/>
            <a:ext cx="8839200" cy="4572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sz="1800" dirty="0" smtClean="0"/>
              <a:t>Effects of 20% Reductions in On-Road Mobile </a:t>
            </a:r>
            <a:r>
              <a:rPr lang="en-US" sz="1800" dirty="0" err="1" smtClean="0"/>
              <a:t>NOx</a:t>
            </a:r>
            <a:r>
              <a:rPr lang="en-US" sz="1800" dirty="0" smtClean="0"/>
              <a:t> and VOC Emissions</a:t>
            </a:r>
            <a:endParaRPr lang="en-US" sz="1800" dirty="0"/>
          </a:p>
        </p:txBody>
      </p:sp>
      <p:sp>
        <p:nvSpPr>
          <p:cNvPr id="9" name="角丸四角形 8"/>
          <p:cNvSpPr/>
          <p:nvPr/>
        </p:nvSpPr>
        <p:spPr>
          <a:xfrm>
            <a:off x="221049" y="2060848"/>
            <a:ext cx="1110591" cy="864096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solidFill>
                  <a:schemeClr val="tx1"/>
                </a:solidFill>
              </a:rPr>
              <a:t>2030</a:t>
            </a:r>
          </a:p>
          <a:p>
            <a:pPr algn="ctr"/>
            <a:r>
              <a:rPr lang="en-US" altLang="ja-JP" b="1" dirty="0" smtClean="0">
                <a:solidFill>
                  <a:schemeClr val="tx1"/>
                </a:solidFill>
              </a:rPr>
              <a:t>HDDM</a:t>
            </a:r>
          </a:p>
        </p:txBody>
      </p:sp>
      <p:sp>
        <p:nvSpPr>
          <p:cNvPr id="15" name="角丸四角形 9"/>
          <p:cNvSpPr/>
          <p:nvPr/>
        </p:nvSpPr>
        <p:spPr>
          <a:xfrm>
            <a:off x="221049" y="4737472"/>
            <a:ext cx="1110591" cy="864096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solidFill>
                  <a:schemeClr val="tx1"/>
                </a:solidFill>
              </a:rPr>
              <a:t>2030</a:t>
            </a:r>
          </a:p>
          <a:p>
            <a:pPr algn="ctr"/>
            <a:r>
              <a:rPr kumimoji="1" lang="en-US" altLang="ja-JP" b="1" dirty="0" smtClean="0">
                <a:solidFill>
                  <a:schemeClr val="tx1"/>
                </a:solidFill>
              </a:rPr>
              <a:t>BFM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237" y="1447800"/>
            <a:ext cx="2671763" cy="26403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8287" y="4143375"/>
            <a:ext cx="2671763" cy="26403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1447800"/>
            <a:ext cx="2137410" cy="26403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3535" y="4143375"/>
            <a:ext cx="2137410" cy="2640330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 bwMode="auto">
          <a:xfrm>
            <a:off x="2333731" y="1206076"/>
            <a:ext cx="1219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rIns="54000" rtlCol="0">
            <a:spAutoFit/>
          </a:bodyPr>
          <a:lstStyle/>
          <a:p>
            <a:pPr lvl="0"/>
            <a:r>
              <a:rPr lang="en-US" altLang="ja-JP" sz="1400" dirty="0" smtClean="0">
                <a:latin typeface="+mj-lt"/>
                <a:ea typeface="ＭＳ Ｐゴシック"/>
              </a:rPr>
              <a:t>Western US</a:t>
            </a:r>
            <a:endParaRPr kumimoji="0" lang="en-US" altLang="ja-JP" sz="1400" dirty="0">
              <a:latin typeface="+mj-lt"/>
              <a:ea typeface="ＭＳ Ｐゴシック"/>
            </a:endParaRPr>
          </a:p>
        </p:txBody>
      </p:sp>
      <p:sp>
        <p:nvSpPr>
          <p:cNvPr id="14" name="テキスト ボックス 12"/>
          <p:cNvSpPr txBox="1"/>
          <p:nvPr/>
        </p:nvSpPr>
        <p:spPr bwMode="auto">
          <a:xfrm>
            <a:off x="5715000" y="1216223"/>
            <a:ext cx="1219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rIns="54000" rtlCol="0">
            <a:spAutoFit/>
          </a:bodyPr>
          <a:lstStyle/>
          <a:p>
            <a:pPr lvl="0"/>
            <a:r>
              <a:rPr lang="en-US" altLang="ja-JP" sz="1400" dirty="0" smtClean="0">
                <a:latin typeface="+mj-lt"/>
                <a:ea typeface="ＭＳ Ｐゴシック"/>
              </a:rPr>
              <a:t>Eastern US</a:t>
            </a:r>
            <a:endParaRPr kumimoji="0" lang="en-US" altLang="ja-JP" sz="1400" dirty="0">
              <a:latin typeface="+mj-lt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015747866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52425"/>
            <a:ext cx="8839200" cy="638175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152400" y="1085385"/>
            <a:ext cx="8839200" cy="546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4D4D4D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5000"/>
              <a:buFont typeface="Wingdings" pitchFamily="2" charset="2"/>
              <a:buChar char="§"/>
              <a:defRPr sz="2400">
                <a:solidFill>
                  <a:srgbClr val="4D4D4D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D4D4D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r>
              <a:rPr lang="en-US" sz="2200" b="0" dirty="0" smtClean="0"/>
              <a:t>Results from CMAQ and CAMx zero-out simulations are generally comparable</a:t>
            </a:r>
            <a:endParaRPr lang="en-US" sz="1800" b="0" dirty="0" smtClean="0"/>
          </a:p>
          <a:p>
            <a:r>
              <a:rPr lang="en-US" sz="2200" b="0" dirty="0" smtClean="0"/>
              <a:t>The sum of the source contributions in the zero-out simulations does not add up to the base value because of the inherent non-linearity in the system, resulting in sometimes large contributions of the so-called “unexplained” category with the brute force method</a:t>
            </a:r>
          </a:p>
          <a:p>
            <a:r>
              <a:rPr lang="en-US" sz="2200" b="0" dirty="0" smtClean="0"/>
              <a:t>Because of the non-linearity, the zero-out method predicts generally lower source attributions of anthropogenic source categories than OSAT</a:t>
            </a:r>
          </a:p>
          <a:p>
            <a:r>
              <a:rPr lang="en-US" sz="2200" b="0" dirty="0" smtClean="0"/>
              <a:t>Ozone responses to 20% reductions in </a:t>
            </a:r>
            <a:r>
              <a:rPr lang="en-US" sz="2200" b="0" dirty="0" err="1" smtClean="0"/>
              <a:t>NOx</a:t>
            </a:r>
            <a:r>
              <a:rPr lang="en-US" sz="2200" b="0" dirty="0" smtClean="0"/>
              <a:t> and VOC emissions calculated from HDDM sensitivity coefficients </a:t>
            </a:r>
            <a:r>
              <a:rPr lang="en-US" sz="2200" b="0" smtClean="0"/>
              <a:t>and BFM </a:t>
            </a:r>
            <a:r>
              <a:rPr lang="en-US" sz="2200" b="0" dirty="0" smtClean="0"/>
              <a:t>results are generally similar</a:t>
            </a:r>
          </a:p>
          <a:p>
            <a:r>
              <a:rPr lang="en-US" sz="2200" b="0" dirty="0" smtClean="0"/>
              <a:t>Both apportionment (OSAT) and sensitivity (HDDM) approaches provide valuable information on source culpability at a lower cost than a large number of brute force calculations; the choice of the tool to be used depends on the study objectives 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973532982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52425"/>
            <a:ext cx="8839200" cy="714375"/>
          </a:xfrm>
        </p:spPr>
        <p:txBody>
          <a:bodyPr/>
          <a:lstStyle/>
          <a:p>
            <a:r>
              <a:rPr lang="en-US" dirty="0" smtClean="0"/>
              <a:t>Study Objectives</a:t>
            </a: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2400" y="1143000"/>
            <a:ext cx="8839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4D4D4D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5000"/>
              <a:buFont typeface="Wingdings" pitchFamily="2" charset="2"/>
              <a:buChar char="§"/>
              <a:defRPr sz="2400">
                <a:solidFill>
                  <a:srgbClr val="4D4D4D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D4D4D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r>
              <a:rPr lang="en-US" sz="3600" dirty="0" smtClean="0"/>
              <a:t>Determine source category contributions to future year air quality</a:t>
            </a:r>
          </a:p>
          <a:p>
            <a:pPr lvl="1"/>
            <a:r>
              <a:rPr lang="en-US" dirty="0" smtClean="0"/>
              <a:t>On-road mobile emissions (and sub-categories of on-road emissions)</a:t>
            </a:r>
          </a:p>
          <a:p>
            <a:pPr lvl="1"/>
            <a:r>
              <a:rPr lang="en-US" dirty="0" smtClean="0"/>
              <a:t>Off-road emissions</a:t>
            </a:r>
          </a:p>
          <a:p>
            <a:pPr lvl="1"/>
            <a:r>
              <a:rPr lang="en-US" dirty="0" smtClean="0"/>
              <a:t>Emissions from stationary sources (point, area)</a:t>
            </a:r>
          </a:p>
          <a:p>
            <a:pPr lvl="1"/>
            <a:r>
              <a:rPr lang="en-US" dirty="0" smtClean="0"/>
              <a:t>Natural emissions (biogenic, wild fire)</a:t>
            </a:r>
          </a:p>
          <a:p>
            <a:pPr lvl="1"/>
            <a:r>
              <a:rPr lang="en-US" dirty="0" smtClean="0"/>
              <a:t>Global contributions (boundary conditions)</a:t>
            </a:r>
          </a:p>
          <a:p>
            <a:pPr lvl="1"/>
            <a:endParaRPr lang="en-US" dirty="0" smtClean="0"/>
          </a:p>
          <a:p>
            <a:r>
              <a:rPr lang="en-US" sz="3600" dirty="0" smtClean="0"/>
              <a:t>Compare various approaches to determine source contributions and sensitivities:</a:t>
            </a:r>
          </a:p>
          <a:p>
            <a:pPr lvl="1"/>
            <a:r>
              <a:rPr lang="en-US" dirty="0" smtClean="0"/>
              <a:t>Different models (CMAQ </a:t>
            </a:r>
            <a:r>
              <a:rPr lang="en-US" dirty="0" err="1" smtClean="0"/>
              <a:t>vs</a:t>
            </a:r>
            <a:r>
              <a:rPr lang="en-US" dirty="0" smtClean="0"/>
              <a:t> CAMx): Brute force method (BFM)</a:t>
            </a:r>
          </a:p>
          <a:p>
            <a:pPr lvl="1"/>
            <a:r>
              <a:rPr lang="en-US" dirty="0" smtClean="0"/>
              <a:t>CAMx source attribution probing tools: OSAT for ozone and PSAT for PM</a:t>
            </a:r>
            <a:r>
              <a:rPr lang="en-US" baseline="-25000" dirty="0" smtClean="0"/>
              <a:t>2.5</a:t>
            </a:r>
          </a:p>
          <a:p>
            <a:pPr lvl="1"/>
            <a:r>
              <a:rPr lang="en-US" dirty="0" smtClean="0"/>
              <a:t>CAMx source sensitivity probing tool: HDDM for ozone</a:t>
            </a:r>
          </a:p>
          <a:p>
            <a:endParaRPr lang="en-US" dirty="0" smtClean="0"/>
          </a:p>
          <a:p>
            <a:r>
              <a:rPr lang="en-US" sz="3700" dirty="0" smtClean="0"/>
              <a:t>Calculate source category impacts on future year design values</a:t>
            </a:r>
          </a:p>
          <a:p>
            <a:endParaRPr lang="en-US" sz="3700" dirty="0" smtClean="0"/>
          </a:p>
          <a:p>
            <a:r>
              <a:rPr lang="en-US" sz="3600" dirty="0" smtClean="0"/>
              <a:t>Determine future year population exposures in non-attainment areas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570156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52425"/>
            <a:ext cx="8839200" cy="638175"/>
          </a:xfrm>
        </p:spPr>
        <p:txBody>
          <a:bodyPr/>
          <a:lstStyle/>
          <a:p>
            <a:r>
              <a:rPr lang="en-US" dirty="0" smtClean="0"/>
              <a:t>Study Components</a:t>
            </a: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2400" y="990600"/>
            <a:ext cx="8839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4D4D4D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5000"/>
              <a:buFont typeface="Wingdings" pitchFamily="2" charset="2"/>
              <a:buChar char="§"/>
              <a:defRPr sz="2400">
                <a:solidFill>
                  <a:srgbClr val="4D4D4D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D4D4D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r>
              <a:rPr lang="en-US" dirty="0" smtClean="0"/>
              <a:t>Model performance evaluation for 2008 base year (CMAQ, CAMx)</a:t>
            </a:r>
            <a:endParaRPr lang="en-US" dirty="0"/>
          </a:p>
          <a:p>
            <a:r>
              <a:rPr lang="en-US" dirty="0" smtClean="0"/>
              <a:t>Future </a:t>
            </a:r>
            <a:r>
              <a:rPr lang="en-US" dirty="0"/>
              <a:t>year </a:t>
            </a:r>
            <a:r>
              <a:rPr lang="en-US" dirty="0" smtClean="0"/>
              <a:t>(2018, 2030) simulations (CMAQ, CAMx) with zero-out </a:t>
            </a:r>
            <a:r>
              <a:rPr lang="en-US" dirty="0"/>
              <a:t>for </a:t>
            </a:r>
            <a:r>
              <a:rPr lang="en-US" dirty="0" smtClean="0"/>
              <a:t>relevant source categories</a:t>
            </a:r>
          </a:p>
          <a:p>
            <a:r>
              <a:rPr lang="en-US" dirty="0" smtClean="0"/>
              <a:t>Future year CAMx OSAT and PSAT simulations</a:t>
            </a:r>
          </a:p>
          <a:p>
            <a:r>
              <a:rPr lang="en-US" dirty="0" smtClean="0"/>
              <a:t>Future year CAMx-HDDM simulations and CAMx BFM simulations with 20% emission reductions</a:t>
            </a:r>
          </a:p>
          <a:p>
            <a:r>
              <a:rPr lang="en-US" dirty="0" smtClean="0"/>
              <a:t>Analysis of results</a:t>
            </a:r>
          </a:p>
        </p:txBody>
      </p:sp>
    </p:spTree>
    <p:extLst>
      <p:ext uri="{BB962C8B-B14F-4D97-AF65-F5344CB8AC3E}">
        <p14:creationId xmlns:p14="http://schemas.microsoft.com/office/powerpoint/2010/main" val="3487233784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52425"/>
            <a:ext cx="8839200" cy="714375"/>
          </a:xfrm>
        </p:spPr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2400" y="990600"/>
            <a:ext cx="8839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4D4D4D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5000"/>
              <a:buFont typeface="Wingdings" pitchFamily="2" charset="2"/>
              <a:buChar char="§"/>
              <a:defRPr sz="2400">
                <a:solidFill>
                  <a:srgbClr val="4D4D4D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D4D4D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r>
              <a:rPr lang="en-US" sz="3600" dirty="0" smtClean="0"/>
              <a:t>Phased </a:t>
            </a:r>
            <a:r>
              <a:rPr lang="en-US" sz="3600" dirty="0" smtClean="0"/>
              <a:t>approach</a:t>
            </a:r>
            <a:endParaRPr lang="en-US" sz="3600" dirty="0" smtClean="0"/>
          </a:p>
          <a:p>
            <a:r>
              <a:rPr lang="en-US" dirty="0" smtClean="0"/>
              <a:t>Initial </a:t>
            </a:r>
            <a:r>
              <a:rPr lang="en-US" dirty="0" smtClean="0"/>
              <a:t>studies considered limited simulation periods (1 month in winter and 1 month in </a:t>
            </a:r>
            <a:r>
              <a:rPr lang="en-US" dirty="0" smtClean="0"/>
              <a:t>summer)</a:t>
            </a:r>
          </a:p>
          <a:p>
            <a:r>
              <a:rPr lang="en-US" dirty="0" smtClean="0"/>
              <a:t>Understand </a:t>
            </a:r>
            <a:r>
              <a:rPr lang="en-US" dirty="0" smtClean="0"/>
              <a:t>differences in results predicted using various modeling tools</a:t>
            </a:r>
          </a:p>
          <a:p>
            <a:r>
              <a:rPr lang="en-US" dirty="0" smtClean="0"/>
              <a:t>Latest study </a:t>
            </a:r>
            <a:r>
              <a:rPr lang="en-US" dirty="0" smtClean="0"/>
              <a:t>(ongoing) focuses on annual simulations with selected CAMx probing </a:t>
            </a:r>
            <a:r>
              <a:rPr lang="en-US" dirty="0" smtClean="0"/>
              <a:t>tools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207450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52425"/>
            <a:ext cx="8839200" cy="638175"/>
          </a:xfrm>
        </p:spPr>
        <p:txBody>
          <a:bodyPr/>
          <a:lstStyle/>
          <a:p>
            <a:r>
              <a:rPr lang="en-US" sz="3200" dirty="0" smtClean="0"/>
              <a:t>Modeling Domains</a:t>
            </a:r>
            <a:endParaRPr lang="en-US" dirty="0"/>
          </a:p>
        </p:txBody>
      </p:sp>
      <p:grpSp>
        <p:nvGrpSpPr>
          <p:cNvPr id="11" name="グループ化 5"/>
          <p:cNvGrpSpPr>
            <a:grpSpLocks noChangeAspect="1"/>
          </p:cNvGrpSpPr>
          <p:nvPr/>
        </p:nvGrpSpPr>
        <p:grpSpPr>
          <a:xfrm>
            <a:off x="304800" y="1236260"/>
            <a:ext cx="5309061" cy="5021420"/>
            <a:chOff x="179512" y="2377398"/>
            <a:chExt cx="3954784" cy="374051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377398"/>
              <a:ext cx="3954784" cy="3740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正方形/長方形 2"/>
            <p:cNvSpPr/>
            <p:nvPr/>
          </p:nvSpPr>
          <p:spPr>
            <a:xfrm>
              <a:off x="683568" y="2862403"/>
              <a:ext cx="1545282" cy="1506463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0"/>
            <p:cNvSpPr/>
            <p:nvPr/>
          </p:nvSpPr>
          <p:spPr>
            <a:xfrm>
              <a:off x="2933700" y="3188537"/>
              <a:ext cx="992832" cy="1304155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5791200" y="1236260"/>
            <a:ext cx="3200400" cy="5316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4D4D4D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5000"/>
              <a:buFont typeface="Wingdings" pitchFamily="2" charset="2"/>
              <a:buChar char="§"/>
              <a:defRPr sz="2400">
                <a:solidFill>
                  <a:srgbClr val="4D4D4D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D4D4D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r>
              <a:rPr lang="en-US" sz="9600" dirty="0" smtClean="0"/>
              <a:t>Nested Grid</a:t>
            </a:r>
          </a:p>
          <a:p>
            <a:pPr lvl="1"/>
            <a:r>
              <a:rPr lang="en-US" sz="7200" dirty="0" smtClean="0"/>
              <a:t>36 km resolution CONUS</a:t>
            </a:r>
          </a:p>
          <a:p>
            <a:pPr lvl="1"/>
            <a:r>
              <a:rPr lang="en-US" sz="7200" dirty="0" smtClean="0"/>
              <a:t>12 km resolution inner grids</a:t>
            </a:r>
          </a:p>
          <a:p>
            <a:r>
              <a:rPr lang="en-US" sz="9600" dirty="0" smtClean="0"/>
              <a:t>Model Inputs</a:t>
            </a:r>
            <a:endParaRPr lang="en-US" sz="9600" dirty="0"/>
          </a:p>
          <a:p>
            <a:pPr lvl="1"/>
            <a:r>
              <a:rPr lang="en-US" sz="7200" dirty="0"/>
              <a:t>Base year (2008) WRF meteorology</a:t>
            </a:r>
          </a:p>
          <a:p>
            <a:pPr lvl="1"/>
            <a:r>
              <a:rPr lang="en-US" sz="7200" dirty="0"/>
              <a:t>Base and future year (2018 and 2030) </a:t>
            </a:r>
            <a:r>
              <a:rPr lang="en-US" sz="7200" dirty="0" smtClean="0"/>
              <a:t>emissions</a:t>
            </a:r>
            <a:endParaRPr lang="en-US" sz="7200" baseline="-25000" dirty="0"/>
          </a:p>
          <a:p>
            <a:pPr lvl="1"/>
            <a:r>
              <a:rPr lang="en-US" sz="7200" dirty="0"/>
              <a:t>MOVES and EMFAC2007 used to adjust future year on-road mobile emissions for Tier 3/LEV III impacts</a:t>
            </a:r>
          </a:p>
          <a:p>
            <a:pPr lvl="1"/>
            <a:r>
              <a:rPr lang="en-US" sz="7200" dirty="0"/>
              <a:t>36 km BCs from MOZART</a:t>
            </a:r>
          </a:p>
          <a:p>
            <a:pPr lvl="1"/>
            <a:r>
              <a:rPr lang="en-US" sz="7200" dirty="0"/>
              <a:t>MEGAN for biogenic </a:t>
            </a:r>
            <a:r>
              <a:rPr lang="en-US" sz="7200" dirty="0" smtClean="0"/>
              <a:t>emissions</a:t>
            </a:r>
            <a:endParaRPr lang="en-US" sz="7200" dirty="0" smtClean="0"/>
          </a:p>
          <a:p>
            <a:endParaRPr lang="en-US" sz="7200" dirty="0" smtClean="0"/>
          </a:p>
          <a:p>
            <a:pPr marL="0" indent="0">
              <a:buNone/>
            </a:pP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685810737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28625"/>
            <a:ext cx="8839200" cy="638175"/>
          </a:xfrm>
        </p:spPr>
        <p:txBody>
          <a:bodyPr/>
          <a:lstStyle/>
          <a:p>
            <a:r>
              <a:rPr lang="en-US" dirty="0" smtClean="0"/>
              <a:t>Summary of 1-Month Simulation Studies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17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742510"/>
              </p:ext>
            </p:extLst>
          </p:nvPr>
        </p:nvGraphicFramePr>
        <p:xfrm>
          <a:off x="457200" y="1905000"/>
          <a:ext cx="8399976" cy="2633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3505200"/>
                <a:gridCol w="1100054"/>
                <a:gridCol w="2880322"/>
              </a:tblGrid>
              <a:tr h="3473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Model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Attribution Determining Method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Species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0" dirty="0" smtClean="0">
                          <a:solidFill>
                            <a:schemeClr val="tx1"/>
                          </a:solidFill>
                        </a:rPr>
                        <a:t>Emission </a:t>
                      </a:r>
                      <a:r>
                        <a:rPr lang="en-US" altLang="ja-JP" sz="1400" b="0" dirty="0" smtClean="0">
                          <a:solidFill>
                            <a:schemeClr val="tx1"/>
                          </a:solidFill>
                        </a:rPr>
                        <a:t>Sources Tracked</a:t>
                      </a:r>
                      <a:endParaRPr lang="en-US" altLang="ja-JP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3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0" dirty="0" smtClean="0"/>
                        <a:t>CMAQ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dirty="0" smtClean="0"/>
                        <a:t>Zero-Out Contributions</a:t>
                      </a:r>
                      <a:endParaRPr kumimoji="1" lang="ja-JP" altLang="en-US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O</a:t>
                      </a:r>
                      <a:r>
                        <a:rPr lang="en-US" altLang="ja-JP" sz="1400" b="0" baseline="-25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  <a:r>
                        <a:rPr lang="en-US" altLang="ja-JP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, PM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eaLnBrk="1" hangingPunct="1"/>
                      <a:r>
                        <a:rPr lang="en-US" altLang="ja-JP" sz="1400" b="0" dirty="0" smtClean="0"/>
                        <a:t>Off-road </a:t>
                      </a:r>
                      <a:r>
                        <a:rPr lang="en-US" altLang="ja-JP" sz="1400" b="0" dirty="0" smtClean="0"/>
                        <a:t>Mobile (US)</a:t>
                      </a:r>
                      <a:endParaRPr lang="en-US" altLang="ja-JP" sz="1400" b="0" dirty="0" smtClean="0"/>
                    </a:p>
                    <a:p>
                      <a:pPr eaLnBrk="1" hangingPunct="1"/>
                      <a:r>
                        <a:rPr lang="en-US" altLang="ja-JP" sz="1400" b="0" dirty="0" smtClean="0"/>
                        <a:t>Area (US)</a:t>
                      </a:r>
                      <a:endParaRPr lang="en-US" altLang="ja-JP" sz="1400" b="0" dirty="0" smtClean="0"/>
                    </a:p>
                    <a:p>
                      <a:pPr eaLnBrk="1" hangingPunct="1"/>
                      <a:r>
                        <a:rPr lang="en-US" altLang="ja-JP" sz="1400" b="0" dirty="0" smtClean="0"/>
                        <a:t>Point (US)</a:t>
                      </a:r>
                      <a:endParaRPr lang="en-US" altLang="ja-JP" sz="1400" b="0" dirty="0" smtClean="0"/>
                    </a:p>
                    <a:p>
                      <a:pPr eaLnBrk="1" hangingPunct="1"/>
                      <a:r>
                        <a:rPr lang="en-US" altLang="ja-JP" sz="1400" b="0" dirty="0" smtClean="0"/>
                        <a:t>Natural</a:t>
                      </a:r>
                    </a:p>
                    <a:p>
                      <a:pPr eaLnBrk="1" hangingPunct="1"/>
                      <a:r>
                        <a:rPr lang="en-US" altLang="ja-JP" sz="1400" b="0" dirty="0" smtClean="0"/>
                        <a:t>Boundary Conditions</a:t>
                      </a:r>
                    </a:p>
                    <a:p>
                      <a:pPr eaLnBrk="1" hangingPunct="1"/>
                      <a:r>
                        <a:rPr lang="en-US" altLang="ja-JP" sz="1400" b="0" dirty="0" smtClean="0"/>
                        <a:t>On-road Mobile (US)</a:t>
                      </a:r>
                    </a:p>
                    <a:p>
                      <a:pPr eaLnBrk="1" hangingPunct="1"/>
                      <a:r>
                        <a:rPr lang="en-US" altLang="ja-JP" sz="1200" b="0" dirty="0" smtClean="0"/>
                        <a:t>    4 sub-categories:</a:t>
                      </a:r>
                      <a:endParaRPr lang="en-US" altLang="ja-JP" sz="1200" b="0" dirty="0" smtClean="0"/>
                    </a:p>
                    <a:p>
                      <a:pPr eaLnBrk="1" hangingPunct="1"/>
                      <a:r>
                        <a:rPr lang="en-US" altLang="ja-JP" sz="1200" b="0" dirty="0" smtClean="0"/>
                        <a:t>       LDGV	</a:t>
                      </a:r>
                      <a:r>
                        <a:rPr lang="ja-JP" altLang="en-US" sz="1200" b="0" dirty="0" smtClean="0"/>
                        <a:t>　</a:t>
                      </a:r>
                      <a:endParaRPr lang="en-US" altLang="ja-JP" sz="1200" b="0" dirty="0" smtClean="0"/>
                    </a:p>
                    <a:p>
                      <a:pPr eaLnBrk="1" hangingPunct="1"/>
                      <a:r>
                        <a:rPr lang="en-US" altLang="ja-JP" sz="1200" b="0" dirty="0" smtClean="0"/>
                        <a:t>       HDGV</a:t>
                      </a:r>
                    </a:p>
                    <a:p>
                      <a:pPr eaLnBrk="1" hangingPunct="1"/>
                      <a:r>
                        <a:rPr lang="en-US" altLang="ja-JP" sz="1200" b="0" dirty="0" smtClean="0"/>
                        <a:t>      </a:t>
                      </a:r>
                      <a:r>
                        <a:rPr lang="ja-JP" altLang="en-US" sz="1200" b="0" baseline="0" dirty="0" smtClean="0"/>
                        <a:t> </a:t>
                      </a:r>
                      <a:r>
                        <a:rPr lang="en-US" altLang="ja-JP" sz="1200" b="0" dirty="0" smtClean="0"/>
                        <a:t>LDDV	</a:t>
                      </a:r>
                      <a:r>
                        <a:rPr lang="ja-JP" altLang="en-US" sz="1200" b="0" dirty="0" smtClean="0"/>
                        <a:t>　</a:t>
                      </a:r>
                      <a:endParaRPr lang="en-US" altLang="ja-JP" sz="1200" b="0" dirty="0" smtClean="0"/>
                    </a:p>
                    <a:p>
                      <a:pPr eaLnBrk="1" hangingPunct="1"/>
                      <a:r>
                        <a:rPr lang="en-US" altLang="ja-JP" sz="1200" b="0" dirty="0" smtClean="0"/>
                        <a:t>       HDDV</a:t>
                      </a:r>
                      <a:endParaRPr lang="en-US" altLang="ja-JP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889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0" dirty="0" err="1" smtClean="0"/>
                        <a:t>CAMx</a:t>
                      </a:r>
                      <a:endParaRPr lang="en-US" altLang="ja-JP" sz="1400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eaLnBrk="1" hangingPunct="1"/>
                      <a:r>
                        <a:rPr lang="en-US" altLang="ja-JP" sz="1400" b="0" dirty="0" smtClean="0"/>
                        <a:t>Source Contributions:</a:t>
                      </a:r>
                    </a:p>
                    <a:p>
                      <a:pPr eaLnBrk="1" hangingPunct="1"/>
                      <a:r>
                        <a:rPr lang="en-US" altLang="ja-JP" sz="1400" b="0" dirty="0" smtClean="0"/>
                        <a:t>a) Zero-Out Contributions</a:t>
                      </a:r>
                    </a:p>
                    <a:p>
                      <a:pPr eaLnBrk="1" hangingPunct="1"/>
                      <a:r>
                        <a:rPr lang="en-US" altLang="ja-JP" sz="1400" b="0" dirty="0" smtClean="0"/>
                        <a:t>b) OSAT/PSAT Attributions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eaLnBrk="1" hangingPunct="1"/>
                      <a:r>
                        <a:rPr lang="en-US" altLang="ja-JP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O</a:t>
                      </a:r>
                      <a:r>
                        <a:rPr lang="en-US" altLang="ja-JP" sz="1400" b="0" baseline="-25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  <a:r>
                        <a:rPr lang="en-US" altLang="ja-JP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, PM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8778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hangingPunct="1"/>
                      <a:r>
                        <a:rPr lang="en-US" altLang="ja-JP" sz="1400" b="0" dirty="0" smtClean="0"/>
                        <a:t>Source Sensitivities (20% Reductions):</a:t>
                      </a:r>
                    </a:p>
                    <a:p>
                      <a:pPr eaLnBrk="1" hangingPunct="1"/>
                      <a:r>
                        <a:rPr lang="en-US" altLang="ja-JP" sz="1400" b="0" dirty="0" smtClean="0"/>
                        <a:t>a) HDDM (First and </a:t>
                      </a:r>
                      <a:r>
                        <a:rPr lang="en-US" altLang="ja-JP" sz="1400" b="0" dirty="0" smtClean="0"/>
                        <a:t>second-order </a:t>
                      </a:r>
                      <a:r>
                        <a:rPr lang="en-US" altLang="ja-JP" sz="1400" b="0" dirty="0" smtClean="0"/>
                        <a:t>coefficients)</a:t>
                      </a:r>
                    </a:p>
                    <a:p>
                      <a:pPr eaLnBrk="1" hangingPunct="1"/>
                      <a:r>
                        <a:rPr lang="en-US" altLang="ja-JP" sz="1400" b="0" dirty="0" smtClean="0"/>
                        <a:t>b) </a:t>
                      </a:r>
                      <a:r>
                        <a:rPr lang="en-US" altLang="ja-JP" sz="1400" b="0" dirty="0" smtClean="0"/>
                        <a:t>BFM: 20</a:t>
                      </a:r>
                      <a:r>
                        <a:rPr lang="en-US" altLang="ja-JP" sz="1400" b="0" dirty="0" smtClean="0"/>
                        <a:t>% Reduction Applied to Base</a:t>
                      </a:r>
                      <a:r>
                        <a:rPr lang="en-US" altLang="ja-JP" sz="1400" b="0" baseline="0" dirty="0" smtClean="0"/>
                        <a:t> Emissions</a:t>
                      </a:r>
                      <a:endParaRPr lang="en-US" altLang="ja-JP" sz="1400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eaLnBrk="1" hangingPunct="1"/>
                      <a:r>
                        <a:rPr lang="en-US" altLang="ja-JP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altLang="ja-JP" sz="1400" b="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 Box 44"/>
          <p:cNvSpPr txBox="1">
            <a:spLocks noChangeArrowheads="1"/>
          </p:cNvSpPr>
          <p:nvPr/>
        </p:nvSpPr>
        <p:spPr bwMode="auto">
          <a:xfrm>
            <a:off x="762000" y="1170878"/>
            <a:ext cx="7848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800" dirty="0" smtClean="0">
                <a:latin typeface="+mj-lt"/>
              </a:rPr>
              <a:t>Year</a:t>
            </a:r>
            <a:r>
              <a:rPr lang="en-US" altLang="ja-JP" sz="1800" dirty="0">
                <a:latin typeface="+mj-lt"/>
              </a:rPr>
              <a:t>s</a:t>
            </a:r>
            <a:r>
              <a:rPr lang="en-US" altLang="ja-JP" sz="1800" dirty="0" smtClean="0">
                <a:latin typeface="+mj-lt"/>
              </a:rPr>
              <a:t>: 2008 (Base), 2018 &amp; 2030 (Future),</a:t>
            </a:r>
            <a:r>
              <a:rPr lang="en-US" altLang="ja-JP" sz="1800" dirty="0">
                <a:latin typeface="+mj-lt"/>
              </a:rPr>
              <a:t> </a:t>
            </a:r>
            <a:r>
              <a:rPr lang="en-US" altLang="ja-JP" sz="1800" dirty="0" smtClean="0">
                <a:latin typeface="+mj-lt"/>
              </a:rPr>
              <a:t>Months: January </a:t>
            </a:r>
            <a:r>
              <a:rPr lang="en-US" altLang="ja-JP" sz="1800" dirty="0">
                <a:latin typeface="+mj-lt"/>
              </a:rPr>
              <a:t>(</a:t>
            </a:r>
            <a:r>
              <a:rPr lang="en-US" altLang="ja-JP" sz="1800" dirty="0" smtClean="0">
                <a:latin typeface="+mj-lt"/>
              </a:rPr>
              <a:t>PM), July (O</a:t>
            </a:r>
            <a:r>
              <a:rPr lang="en-US" altLang="ja-JP" sz="1800" baseline="-25000" dirty="0" smtClean="0">
                <a:latin typeface="+mj-lt"/>
              </a:rPr>
              <a:t>3</a:t>
            </a:r>
            <a:r>
              <a:rPr lang="en-US" altLang="ja-JP" sz="1800" dirty="0" smtClean="0">
                <a:latin typeface="+mj-lt"/>
              </a:rPr>
              <a:t>, PM)</a:t>
            </a:r>
          </a:p>
        </p:txBody>
      </p:sp>
    </p:spTree>
    <p:extLst>
      <p:ext uri="{BB962C8B-B14F-4D97-AF65-F5344CB8AC3E}">
        <p14:creationId xmlns:p14="http://schemas.microsoft.com/office/powerpoint/2010/main" val="3583959808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9A21-8BF5-450F-A89A-3C26815F141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428624"/>
            <a:ext cx="8839200" cy="48577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sz="2400" dirty="0"/>
              <a:t>Future Year CMAQ </a:t>
            </a:r>
            <a:r>
              <a:rPr lang="en-US" sz="2400" dirty="0" smtClean="0"/>
              <a:t>Daily Max 8-hour 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and Change in Daily Max </a:t>
            </a:r>
            <a:endParaRPr lang="en-US" sz="2400" dirty="0"/>
          </a:p>
        </p:txBody>
      </p:sp>
      <p:pic>
        <p:nvPicPr>
          <p:cNvPr id="16" name="Picture 15"/>
          <p:cNvPicPr/>
          <p:nvPr/>
        </p:nvPicPr>
        <p:blipFill>
          <a:blip r:embed="rId3"/>
          <a:stretch>
            <a:fillRect/>
          </a:stretch>
        </p:blipFill>
        <p:spPr>
          <a:xfrm>
            <a:off x="914400" y="1066800"/>
            <a:ext cx="3429000" cy="2743200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4"/>
          <a:stretch>
            <a:fillRect/>
          </a:stretch>
        </p:blipFill>
        <p:spPr>
          <a:xfrm>
            <a:off x="4800600" y="1068070"/>
            <a:ext cx="3429000" cy="274193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3886200"/>
            <a:ext cx="3429000" cy="2743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0915" y="3880624"/>
            <a:ext cx="3429000" cy="2743200"/>
          </a:xfrm>
          <a:prstGeom prst="rect">
            <a:avLst/>
          </a:prstGeom>
        </p:spPr>
      </p:pic>
      <p:sp>
        <p:nvSpPr>
          <p:cNvPr id="8" name="テキスト ボックス 12"/>
          <p:cNvSpPr txBox="1"/>
          <p:nvPr/>
        </p:nvSpPr>
        <p:spPr bwMode="auto">
          <a:xfrm>
            <a:off x="3733800" y="838200"/>
            <a:ext cx="14373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rIns="54000" rtlCol="0">
            <a:spAutoFit/>
          </a:bodyPr>
          <a:lstStyle/>
          <a:p>
            <a:pPr lvl="0"/>
            <a:r>
              <a:rPr lang="en-US" altLang="ja-JP" sz="2000" dirty="0" smtClean="0">
                <a:latin typeface="+mj-lt"/>
                <a:ea typeface="ＭＳ Ｐゴシック"/>
              </a:rPr>
              <a:t>Western US</a:t>
            </a:r>
            <a:endParaRPr kumimoji="0" lang="en-US" altLang="ja-JP" sz="2000" dirty="0">
              <a:latin typeface="+mj-lt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81815067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9A21-8BF5-450F-A89A-3C26815F141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2" y="990601"/>
            <a:ext cx="2667000" cy="285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399" y="954882"/>
            <a:ext cx="2667000" cy="2857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378" y="3880624"/>
            <a:ext cx="2667000" cy="2857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5399" y="3880624"/>
            <a:ext cx="2667000" cy="28575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52400" y="428625"/>
            <a:ext cx="8839200" cy="48577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sz="2400" dirty="0"/>
              <a:t>Future Year CMAQ </a:t>
            </a:r>
            <a:r>
              <a:rPr lang="en-US" sz="2400" dirty="0" smtClean="0"/>
              <a:t>Daily Max 8-hour 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and Change in Daily Max </a:t>
            </a:r>
            <a:endParaRPr lang="en-US" sz="2400" dirty="0"/>
          </a:p>
        </p:txBody>
      </p:sp>
      <p:sp>
        <p:nvSpPr>
          <p:cNvPr id="13" name="テキスト ボックス 12"/>
          <p:cNvSpPr txBox="1"/>
          <p:nvPr/>
        </p:nvSpPr>
        <p:spPr bwMode="auto">
          <a:xfrm>
            <a:off x="3733800" y="838200"/>
            <a:ext cx="14373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rIns="54000" rtlCol="0">
            <a:spAutoFit/>
          </a:bodyPr>
          <a:lstStyle/>
          <a:p>
            <a:pPr lvl="0"/>
            <a:r>
              <a:rPr lang="en-US" altLang="ja-JP" sz="2000" dirty="0" smtClean="0">
                <a:latin typeface="+mj-lt"/>
                <a:ea typeface="ＭＳ Ｐゴシック"/>
              </a:rPr>
              <a:t>Eastern US</a:t>
            </a:r>
            <a:endParaRPr kumimoji="0" lang="en-US" altLang="ja-JP" sz="2000" dirty="0">
              <a:latin typeface="+mj-lt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71249274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vato_twncent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008 environtemplate_twncent (2)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008 environtemplate_twncent (2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 environtemplate_twncent (2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8 environtemplate_twncent (2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 environtemplate_twncent (2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 environtemplate_twncent (2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 environtemplate_twncent (2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 environtemplate_twncent (2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Novato_twncenttemplate</Template>
  <TotalTime>7510</TotalTime>
  <Words>1873</Words>
  <Application>Microsoft Office PowerPoint</Application>
  <PresentationFormat>On-screen Show (4:3)</PresentationFormat>
  <Paragraphs>317</Paragraphs>
  <Slides>21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Novato_twncenttemplate</vt:lpstr>
      <vt:lpstr>Source Attribution and Source Sensitivity Modeling Studies with CMAQ and CAMx</vt:lpstr>
      <vt:lpstr>PowerPoint Presentation</vt:lpstr>
      <vt:lpstr>Study Objectives</vt:lpstr>
      <vt:lpstr>Study Components</vt:lpstr>
      <vt:lpstr>Approach</vt:lpstr>
      <vt:lpstr>Modeling Domains</vt:lpstr>
      <vt:lpstr>Summary of 1-Month Simulation Studies</vt:lpstr>
      <vt:lpstr>PowerPoint Presentation</vt:lpstr>
      <vt:lpstr>PowerPoint Presentation</vt:lpstr>
      <vt:lpstr>PowerPoint Presentation</vt:lpstr>
      <vt:lpstr>PowerPoint Presentation</vt:lpstr>
      <vt:lpstr>Comparison of Approaches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Cindy Smith - Novato</dc:creator>
  <cp:lastModifiedBy>prakash</cp:lastModifiedBy>
  <cp:revision>441</cp:revision>
  <cp:lastPrinted>2012-10-11T23:04:30Z</cp:lastPrinted>
  <dcterms:created xsi:type="dcterms:W3CDTF">2010-07-21T23:36:13Z</dcterms:created>
  <dcterms:modified xsi:type="dcterms:W3CDTF">2014-10-28T11:54:17Z</dcterms:modified>
</cp:coreProperties>
</file>