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  <p:sldMasterId id="2147483782" r:id="rId2"/>
  </p:sldMasterIdLst>
  <p:notesMasterIdLst>
    <p:notesMasterId r:id="rId29"/>
  </p:notesMasterIdLst>
  <p:handoutMasterIdLst>
    <p:handoutMasterId r:id="rId30"/>
  </p:handoutMasterIdLst>
  <p:sldIdLst>
    <p:sldId id="386" r:id="rId3"/>
    <p:sldId id="404" r:id="rId4"/>
    <p:sldId id="345" r:id="rId5"/>
    <p:sldId id="417" r:id="rId6"/>
    <p:sldId id="418" r:id="rId7"/>
    <p:sldId id="419" r:id="rId8"/>
    <p:sldId id="420" r:id="rId9"/>
    <p:sldId id="421" r:id="rId10"/>
    <p:sldId id="422" r:id="rId11"/>
    <p:sldId id="423" r:id="rId12"/>
    <p:sldId id="424" r:id="rId13"/>
    <p:sldId id="425" r:id="rId14"/>
    <p:sldId id="426" r:id="rId15"/>
    <p:sldId id="427" r:id="rId16"/>
    <p:sldId id="409" r:id="rId17"/>
    <p:sldId id="403" r:id="rId18"/>
    <p:sldId id="399" r:id="rId19"/>
    <p:sldId id="412" r:id="rId20"/>
    <p:sldId id="400" r:id="rId21"/>
    <p:sldId id="410" r:id="rId22"/>
    <p:sldId id="413" r:id="rId23"/>
    <p:sldId id="336" r:id="rId24"/>
    <p:sldId id="395" r:id="rId25"/>
    <p:sldId id="396" r:id="rId26"/>
    <p:sldId id="416" r:id="rId27"/>
    <p:sldId id="362" r:id="rId28"/>
  </p:sldIdLst>
  <p:sldSz cx="9144000" cy="6858000" type="screen4x3"/>
  <p:notesSz cx="7010400" cy="9296400"/>
  <p:embeddedFontLst>
    <p:embeddedFont>
      <p:font typeface="Comic Sans MS" pitchFamily="66" charset="0"/>
      <p:regular r:id="rId31"/>
      <p:bold r:id="rId32"/>
    </p:embeddedFont>
    <p:embeddedFont>
      <p:font typeface="Arial Unicode MS" pitchFamily="34" charset="-128"/>
      <p:regular r:id="rId33"/>
    </p:embeddedFont>
    <p:embeddedFont>
      <p:font typeface="Helvetica" pitchFamily="34" charset="0"/>
      <p:regular r:id="rId34"/>
      <p:bold r:id="rId35"/>
      <p:italic r:id="rId36"/>
      <p:boldItalic r:id="rId37"/>
    </p:embeddedFont>
  </p:embeddedFontLst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sz="2400" b="1" kern="1200">
        <a:solidFill>
          <a:srgbClr val="3A601B"/>
        </a:solidFill>
        <a:latin typeface="Arial" charset="0"/>
        <a:ea typeface="Arial Unicode MS" pitchFamily="34" charset="-128"/>
        <a:cs typeface="Arial Unicode MS" pitchFamily="34" charset="-128"/>
      </a:defRPr>
    </a:lvl1pPr>
    <a:lvl2pPr marL="457200" algn="l" rtl="0" fontAlgn="base">
      <a:spcBef>
        <a:spcPct val="0"/>
      </a:spcBef>
      <a:spcAft>
        <a:spcPct val="0"/>
      </a:spcAft>
      <a:defRPr kumimoji="1" sz="2400" b="1" kern="1200">
        <a:solidFill>
          <a:srgbClr val="3A601B"/>
        </a:solidFill>
        <a:latin typeface="Arial" charset="0"/>
        <a:ea typeface="Arial Unicode MS" pitchFamily="34" charset="-128"/>
        <a:cs typeface="Arial Unicode MS" pitchFamily="34" charset="-128"/>
      </a:defRPr>
    </a:lvl2pPr>
    <a:lvl3pPr marL="914400" algn="l" rtl="0" fontAlgn="base">
      <a:spcBef>
        <a:spcPct val="0"/>
      </a:spcBef>
      <a:spcAft>
        <a:spcPct val="0"/>
      </a:spcAft>
      <a:defRPr kumimoji="1" sz="2400" b="1" kern="1200">
        <a:solidFill>
          <a:srgbClr val="3A601B"/>
        </a:solidFill>
        <a:latin typeface="Arial" charset="0"/>
        <a:ea typeface="Arial Unicode MS" pitchFamily="34" charset="-128"/>
        <a:cs typeface="Arial Unicode MS" pitchFamily="34" charset="-128"/>
      </a:defRPr>
    </a:lvl3pPr>
    <a:lvl4pPr marL="1371600" algn="l" rtl="0" fontAlgn="base">
      <a:spcBef>
        <a:spcPct val="0"/>
      </a:spcBef>
      <a:spcAft>
        <a:spcPct val="0"/>
      </a:spcAft>
      <a:defRPr kumimoji="1" sz="2400" b="1" kern="1200">
        <a:solidFill>
          <a:srgbClr val="3A601B"/>
        </a:solidFill>
        <a:latin typeface="Arial" charset="0"/>
        <a:ea typeface="Arial Unicode MS" pitchFamily="34" charset="-128"/>
        <a:cs typeface="Arial Unicode MS" pitchFamily="34" charset="-128"/>
      </a:defRPr>
    </a:lvl4pPr>
    <a:lvl5pPr marL="1828800" algn="l" rtl="0" fontAlgn="base">
      <a:spcBef>
        <a:spcPct val="0"/>
      </a:spcBef>
      <a:spcAft>
        <a:spcPct val="0"/>
      </a:spcAft>
      <a:defRPr kumimoji="1" sz="2400" b="1" kern="1200">
        <a:solidFill>
          <a:srgbClr val="3A601B"/>
        </a:solidFill>
        <a:latin typeface="Arial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kumimoji="1" sz="2400" b="1" kern="1200">
        <a:solidFill>
          <a:srgbClr val="3A601B"/>
        </a:solidFill>
        <a:latin typeface="Arial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kumimoji="1" sz="2400" b="1" kern="1200">
        <a:solidFill>
          <a:srgbClr val="3A601B"/>
        </a:solidFill>
        <a:latin typeface="Arial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kumimoji="1" sz="2400" b="1" kern="1200">
        <a:solidFill>
          <a:srgbClr val="3A601B"/>
        </a:solidFill>
        <a:latin typeface="Arial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kumimoji="1" sz="2400" b="1" kern="1200">
        <a:solidFill>
          <a:srgbClr val="3A601B"/>
        </a:solidFill>
        <a:latin typeface="Arial" charset="0"/>
        <a:ea typeface="Arial Unicode MS" pitchFamily="34" charset="-128"/>
        <a:cs typeface="Arial Unicode MS" pitchFamily="3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336600"/>
    <a:srgbClr val="00CC00"/>
    <a:srgbClr val="FFFF00"/>
    <a:srgbClr val="66FF33"/>
    <a:srgbClr val="00CC66"/>
    <a:srgbClr val="FF6600"/>
    <a:srgbClr val="003300"/>
    <a:srgbClr val="00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6876" autoAdjust="0"/>
    <p:restoredTop sz="94618" autoAdjust="0"/>
  </p:normalViewPr>
  <p:slideViewPr>
    <p:cSldViewPr>
      <p:cViewPr varScale="1">
        <p:scale>
          <a:sx n="111" d="100"/>
          <a:sy n="111" d="100"/>
        </p:scale>
        <p:origin x="-225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-1836" y="-90"/>
      </p:cViewPr>
      <p:guideLst>
        <p:guide orient="horz" pos="2928"/>
        <p:guide pos="220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31863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31863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2D550F07-F05B-4446-B531-3EABBB7270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617124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31863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31863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29675"/>
            <a:ext cx="303688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A91FEC68-BC62-46FB-97DC-DE63200214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9032400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04E866-3728-4452-94E8-341AA1FA459F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3438" cy="3482975"/>
          </a:xfrm>
          <a:ln w="12700" cap="flat"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3818" tIns="46910" rIns="93818" bIns="46910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1FEC68-BC62-46FB-97DC-DE632002148F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1FEC68-BC62-46FB-97DC-DE632002148F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1FEC68-BC62-46FB-97DC-DE632002148F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5 days with important Wildfires in Quebec are missing.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1FEC68-BC62-46FB-97DC-DE632002148F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1FEC68-BC62-46FB-97DC-DE632002148F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CA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altLang="en-US" smtClean="0">
                <a:latin typeface="Arial" charset="0"/>
              </a:rPr>
              <a:t>Stars show the locations of Lot10a and AMS13</a:t>
            </a:r>
            <a:endParaRPr lang="en-US" altLang="en-US" smtClean="0">
              <a:latin typeface="Arial" charset="0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8688"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54063" indent="-290513" defTabSz="928688"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60463" indent="-231775" defTabSz="928688"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24013" indent="-231775" defTabSz="928688"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89150" indent="-231775" defTabSz="928688"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46350" indent="-231775" defTabSz="928688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3003550" indent="-231775" defTabSz="928688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60750" indent="-231775" defTabSz="928688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917950" indent="-231775" defTabSz="928688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fld id="{77A1F328-D4A6-4EE9-B03B-D5E09308C723}" type="slidenum">
              <a:rPr lang="en-US" altLang="en-US" sz="1200"/>
              <a:pPr/>
              <a:t>19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1FEC68-BC62-46FB-97DC-DE632002148F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1FEC68-BC62-46FB-97DC-DE632002148F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CA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1FEC68-BC62-46FB-97DC-DE632002148F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1FEC68-BC62-46FB-97DC-DE632002148F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1FEC68-BC62-46FB-97DC-DE632002148F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18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9318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9318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9318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93186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BE762AF4-F912-407D-AC4D-4E74ECAE6293}" type="slidenum">
              <a:rPr lang="en-US" altLang="en-US" smtClean="0"/>
              <a:pPr eaLnBrk="1" hangingPunct="1">
                <a:spcBef>
                  <a:spcPct val="0"/>
                </a:spcBef>
              </a:pPr>
              <a:t>26</a:t>
            </a:fld>
            <a:endParaRPr lang="en-US" alt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1FEC68-BC62-46FB-97DC-DE632002148F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1FEC68-BC62-46FB-97DC-DE632002148F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1FEC68-BC62-46FB-97DC-DE632002148F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 txBox="1">
            <a:spLocks noGrp="1" noChangeArrowheads="1"/>
          </p:cNvSpPr>
          <p:nvPr/>
        </p:nvSpPr>
        <p:spPr bwMode="auto">
          <a:xfrm>
            <a:off x="3968750" y="8829675"/>
            <a:ext cx="3040063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67" tIns="46583" rIns="93167" bIns="46583" anchor="b"/>
          <a:lstStyle>
            <a:lvl1pPr defTabSz="9334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defTabSz="9334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defTabSz="9334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defTabSz="9334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defTabSz="9334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defTabSz="9334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defTabSz="9334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defTabSz="9334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defTabSz="93345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871B037-3523-414C-8D3B-D642F34E90A4}" type="slidenum">
              <a:rPr lang="en-US" altLang="en-US"/>
              <a:pPr algn="r" eaLnBrk="1" hangingPunct="1"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CA" altLang="en-US" smtClean="0"/>
              <a:t>Regional yet more than 37 million sq km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1FEC68-BC62-46FB-97DC-DE632002148F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1FEC68-BC62-46FB-97DC-DE632002148F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1FEC68-BC62-46FB-97DC-DE632002148F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8175" y="1412875"/>
            <a:ext cx="6335713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zh-TW" noProof="0" smtClean="0"/>
              <a:t>CLICK TO EDIT TITLE </a:t>
            </a:r>
            <a:endParaRPr lang="fr-CA" altLang="en-US" noProof="0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3438" y="3717925"/>
            <a:ext cx="3600450" cy="1655763"/>
          </a:xfrm>
        </p:spPr>
        <p:txBody>
          <a:bodyPr/>
          <a:lstStyle>
            <a:lvl1pPr marL="0" indent="0">
              <a:buFontTx/>
              <a:buNone/>
              <a:defRPr sz="1800" b="1"/>
            </a:lvl1pPr>
          </a:lstStyle>
          <a:p>
            <a:pPr lvl="0"/>
            <a:r>
              <a:rPr lang="fr-CA" altLang="en-US" noProof="0" smtClean="0"/>
              <a:t>Click to edit the sub-titles</a:t>
            </a:r>
          </a:p>
        </p:txBody>
      </p:sp>
    </p:spTree>
    <p:extLst>
      <p:ext uri="{BB962C8B-B14F-4D97-AF65-F5344CB8AC3E}">
        <p14:creationId xmlns:p14="http://schemas.microsoft.com/office/powerpoint/2010/main" xmlns="" val="643161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4173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7050" y="274638"/>
            <a:ext cx="2038350" cy="59626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274638"/>
            <a:ext cx="5962650" cy="59626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89296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1534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557338"/>
            <a:ext cx="4000500" cy="4679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14900" y="1557338"/>
            <a:ext cx="4000500" cy="4679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2471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74638"/>
            <a:ext cx="81534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557338"/>
            <a:ext cx="8153400" cy="226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3973513"/>
            <a:ext cx="8153400" cy="2263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18761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fip_can_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4" descr="COM1016_corp_banner__0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307083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596251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338019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128592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40504969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721231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12423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85829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158782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2013355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141768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xmlns="" val="2905171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62608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557338"/>
            <a:ext cx="4000500" cy="4679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0" y="1557338"/>
            <a:ext cx="4000500" cy="4679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9828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8680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5839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77643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571575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930869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74638"/>
            <a:ext cx="8153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557338"/>
            <a:ext cx="8153400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</a:p>
        </p:txBody>
      </p:sp>
      <p:sp>
        <p:nvSpPr>
          <p:cNvPr id="1028" name="Text Box 18"/>
          <p:cNvSpPr txBox="1">
            <a:spLocks noChangeArrowheads="1"/>
          </p:cNvSpPr>
          <p:nvPr/>
        </p:nvSpPr>
        <p:spPr bwMode="auto">
          <a:xfrm>
            <a:off x="755650" y="6237288"/>
            <a:ext cx="81375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 sz="24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kumimoji="1" sz="24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kumimoji="1" sz="24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kumimoji="1" sz="24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kumimoji="1" sz="24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rgbClr val="3A601B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CA" altLang="en-US" sz="1000" b="0" smtClean="0">
                <a:solidFill>
                  <a:schemeClr val="tx1"/>
                </a:solidFill>
              </a:rPr>
              <a:t>DRAFT – Page </a:t>
            </a:r>
            <a:fld id="{D74695F3-3CC6-4962-9895-DB60E32E1C46}" type="slidenum">
              <a:rPr lang="en-CA" altLang="en-US" sz="1000" b="0" smtClean="0">
                <a:solidFill>
                  <a:schemeClr val="tx1"/>
                </a:solidFill>
              </a:rPr>
              <a:pPr algn="ctr" eaLnBrk="1" hangingPunct="1">
                <a:defRPr/>
              </a:pPr>
              <a:t>‹#›</a:t>
            </a:fld>
            <a:r>
              <a:rPr lang="en-CA" altLang="en-US" sz="1000" b="0" smtClean="0">
                <a:solidFill>
                  <a:schemeClr val="tx1"/>
                </a:solidFill>
              </a:rPr>
              <a:t> – </a:t>
            </a:r>
            <a:fld id="{0CBB1216-E3A3-41DF-AD0C-25459B450547}" type="datetime4">
              <a:rPr lang="en-CA" altLang="en-US" sz="1000" b="0" smtClean="0">
                <a:solidFill>
                  <a:schemeClr val="tx1"/>
                </a:solidFill>
              </a:rPr>
              <a:pPr algn="ctr" eaLnBrk="1" hangingPunct="1">
                <a:defRPr/>
              </a:pPr>
              <a:t>October-25-14</a:t>
            </a:fld>
            <a:endParaRPr lang="en-CA" altLang="en-US" sz="1000" b="0" smtClean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287338" indent="-287338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20000"/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65175" indent="-287338" algn="l" rtl="0" eaLnBrk="0" fontAlgn="base" hangingPunct="0">
        <a:spcBef>
          <a:spcPct val="20000"/>
        </a:spcBef>
        <a:spcAft>
          <a:spcPct val="0"/>
        </a:spcAft>
        <a:buClr>
          <a:srgbClr val="3A601B"/>
        </a:buClr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184150" algn="l" rtl="0" eaLnBrk="0" fontAlgn="base" hangingPunct="0">
        <a:spcBef>
          <a:spcPct val="20000"/>
        </a:spcBef>
        <a:spcAft>
          <a:spcPct val="0"/>
        </a:spcAft>
        <a:buClr>
          <a:srgbClr val="B89500"/>
        </a:buClr>
        <a:buFont typeface="Arial" charset="0"/>
        <a:buChar char="▪"/>
        <a:defRPr kumimoji="1">
          <a:solidFill>
            <a:schemeClr val="tx1"/>
          </a:solidFill>
          <a:latin typeface="+mn-lt"/>
          <a:ea typeface="+mn-ea"/>
          <a:cs typeface="+mn-cs"/>
        </a:defRPr>
      </a:lvl3pPr>
      <a:lvl4pPr marL="1603375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90500" algn="l" rtl="0" eaLnBrk="0" fontAlgn="base" hangingPunct="0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5pPr>
      <a:lvl6pPr marL="24574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6pPr>
      <a:lvl7pPr marL="29146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7pPr>
      <a:lvl8pPr marL="33718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8pPr>
      <a:lvl9pPr marL="38290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4"/>
          <p:cNvSpPr txBox="1">
            <a:spLocks noChangeArrowheads="1"/>
          </p:cNvSpPr>
          <p:nvPr userDrawn="1"/>
        </p:nvSpPr>
        <p:spPr bwMode="auto">
          <a:xfrm>
            <a:off x="755650" y="6237288"/>
            <a:ext cx="81375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kumimoji="1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kumimoji="1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CA" altLang="en-US" sz="1000" b="0" smtClean="0">
                <a:solidFill>
                  <a:srgbClr val="000000"/>
                </a:solidFill>
              </a:rPr>
              <a:t>Page </a:t>
            </a:r>
            <a:fld id="{52B0FAA6-BC21-4D83-BC54-E4020CC1D52B}" type="slidenum">
              <a:rPr lang="en-CA" altLang="en-US" sz="1000" b="0" smtClean="0">
                <a:solidFill>
                  <a:srgbClr val="000000"/>
                </a:solidFill>
              </a:rPr>
              <a:pPr algn="ctr" eaLnBrk="1" hangingPunct="1">
                <a:defRPr/>
              </a:pPr>
              <a:t>‹#›</a:t>
            </a:fld>
            <a:r>
              <a:rPr lang="en-CA" altLang="en-US" sz="1000" b="0" smtClean="0">
                <a:solidFill>
                  <a:srgbClr val="000000"/>
                </a:solidFill>
              </a:rPr>
              <a:t> – </a:t>
            </a:r>
            <a:fld id="{30C55534-38DB-4413-ADA3-8E407A52653A}" type="datetime4">
              <a:rPr kumimoji="0" lang="en-CA" altLang="en-US" sz="1000" b="0" smtClean="0">
                <a:solidFill>
                  <a:srgbClr val="000000"/>
                </a:solidFill>
              </a:rPr>
              <a:pPr algn="ctr" eaLnBrk="1" hangingPunct="1">
                <a:defRPr/>
              </a:pPr>
              <a:t>October-25-14</a:t>
            </a:fld>
            <a:endParaRPr kumimoji="0" lang="en-CA" altLang="en-US" sz="1000" b="0" smtClean="0">
              <a:solidFill>
                <a:srgbClr val="000000"/>
              </a:solidFill>
            </a:endParaRPr>
          </a:p>
        </p:txBody>
      </p:sp>
      <p:sp>
        <p:nvSpPr>
          <p:cNvPr id="1027" name="Rectangle 2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smtClean="0"/>
              <a:t>Click to edit Master title style</a:t>
            </a:r>
          </a:p>
        </p:txBody>
      </p:sp>
      <p:sp>
        <p:nvSpPr>
          <p:cNvPr id="1028" name="Rectangle 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smtClean="0"/>
              <a:t>Click to edit Master text styles</a:t>
            </a:r>
          </a:p>
          <a:p>
            <a:pPr lvl="1"/>
            <a:r>
              <a:rPr lang="en-CA" altLang="en-US" smtClean="0"/>
              <a:t>Second level</a:t>
            </a:r>
          </a:p>
          <a:p>
            <a:pPr lvl="2"/>
            <a:r>
              <a:rPr lang="en-CA" altLang="en-US" smtClean="0"/>
              <a:t>Third level</a:t>
            </a:r>
          </a:p>
          <a:p>
            <a:pPr lvl="3"/>
            <a:r>
              <a:rPr lang="en-CA" altLang="en-US" smtClean="0"/>
              <a:t>Fourth level</a:t>
            </a:r>
          </a:p>
          <a:p>
            <a:pPr lvl="4"/>
            <a:r>
              <a:rPr lang="en-CA" altLang="en-US" smtClean="0"/>
              <a:t>Fifth level</a:t>
            </a:r>
          </a:p>
        </p:txBody>
      </p:sp>
      <p:sp>
        <p:nvSpPr>
          <p:cNvPr id="1029" name="Line 30"/>
          <p:cNvSpPr>
            <a:spLocks noChangeShapeType="1"/>
          </p:cNvSpPr>
          <p:nvPr userDrawn="1"/>
        </p:nvSpPr>
        <p:spPr bwMode="auto">
          <a:xfrm>
            <a:off x="827088" y="1268413"/>
            <a:ext cx="8316912" cy="0"/>
          </a:xfrm>
          <a:prstGeom prst="line">
            <a:avLst/>
          </a:prstGeom>
          <a:noFill/>
          <a:ln w="28575">
            <a:solidFill>
              <a:srgbClr val="3A601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794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287338" indent="-287338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20000"/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65175" indent="-287338" algn="l" rtl="0" eaLnBrk="0" fontAlgn="base" hangingPunct="0">
        <a:spcBef>
          <a:spcPct val="20000"/>
        </a:spcBef>
        <a:spcAft>
          <a:spcPct val="0"/>
        </a:spcAft>
        <a:buClr>
          <a:srgbClr val="3A601B"/>
        </a:buClr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182563" algn="l" rtl="0" eaLnBrk="0" fontAlgn="base" hangingPunct="0">
        <a:spcBef>
          <a:spcPct val="20000"/>
        </a:spcBef>
        <a:spcAft>
          <a:spcPct val="0"/>
        </a:spcAft>
        <a:buClr>
          <a:srgbClr val="C8A200"/>
        </a:buClr>
        <a:buFont typeface="Arial" charset="0"/>
        <a:buChar char="▪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17663" indent="-287338" algn="l" rtl="0" eaLnBrk="0" fontAlgn="base" hangingPunct="0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90500" algn="l" rtl="0" eaLnBrk="0" fontAlgn="base" hangingPunct="0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5pPr>
      <a:lvl6pPr marL="24574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6pPr>
      <a:lvl7pPr marL="29146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7pPr>
      <a:lvl8pPr marL="33718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8pPr>
      <a:lvl9pPr marL="38290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914400"/>
            <a:ext cx="7772400" cy="1470025"/>
          </a:xfrm>
          <a:noFill/>
          <a:ln/>
        </p:spPr>
        <p:txBody>
          <a:bodyPr lIns="92075" tIns="46038" rIns="92075" bIns="46038"/>
          <a:lstStyle/>
          <a:p>
            <a:r>
              <a:rPr lang="en-US" altLang="en-US" sz="4000">
                <a:latin typeface="Comic Sans MS" pitchFamily="66" charset="0"/>
              </a:rPr>
              <a:t> 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088" y="908050"/>
            <a:ext cx="8137525" cy="4537075"/>
          </a:xfrm>
          <a:noFill/>
          <a:ln/>
        </p:spPr>
        <p:txBody>
          <a:bodyPr lIns="92075" tIns="46038" rIns="92075" bIns="46038"/>
          <a:lstStyle/>
          <a:p>
            <a:endParaRPr lang="fr-CA" altLang="en-US" sz="400" b="0" dirty="0">
              <a:solidFill>
                <a:srgbClr val="800000"/>
              </a:solidFill>
              <a:latin typeface="Times New Roman" pitchFamily="18" charset="0"/>
            </a:endParaRPr>
          </a:p>
          <a:p>
            <a:pPr algn="ctr">
              <a:lnSpc>
                <a:spcPct val="110000"/>
              </a:lnSpc>
              <a:spcBef>
                <a:spcPct val="25000"/>
              </a:spcBef>
            </a:pPr>
            <a:endParaRPr lang="en-US" altLang="en-US" sz="2000" dirty="0" smtClean="0">
              <a:solidFill>
                <a:srgbClr val="006600"/>
              </a:solidFill>
            </a:endParaRPr>
          </a:p>
          <a:p>
            <a:pPr algn="ctr">
              <a:lnSpc>
                <a:spcPct val="110000"/>
              </a:lnSpc>
              <a:spcBef>
                <a:spcPct val="25000"/>
              </a:spcBef>
            </a:pPr>
            <a:r>
              <a:rPr lang="en-US" altLang="en-US" sz="3200" dirty="0" smtClean="0">
                <a:solidFill>
                  <a:srgbClr val="006600"/>
                </a:solidFill>
              </a:rPr>
              <a:t>Real-Time </a:t>
            </a:r>
            <a:r>
              <a:rPr lang="en-US" altLang="en-US" sz="3200" dirty="0">
                <a:solidFill>
                  <a:srgbClr val="006600"/>
                </a:solidFill>
              </a:rPr>
              <a:t>Applications of the </a:t>
            </a:r>
            <a:r>
              <a:rPr lang="en-US" altLang="en-US" sz="3200" dirty="0" smtClean="0">
                <a:solidFill>
                  <a:srgbClr val="006600"/>
                </a:solidFill>
              </a:rPr>
              <a:t>           GEM-MACH </a:t>
            </a:r>
            <a:r>
              <a:rPr lang="en-US" altLang="en-US" sz="3200" dirty="0">
                <a:solidFill>
                  <a:srgbClr val="006600"/>
                </a:solidFill>
              </a:rPr>
              <a:t>Air Quality Forecast Model</a:t>
            </a:r>
            <a:endParaRPr lang="en-US" altLang="en-US" sz="2400" dirty="0">
              <a:solidFill>
                <a:srgbClr val="006600"/>
              </a:solidFill>
            </a:endParaRPr>
          </a:p>
          <a:p>
            <a:endParaRPr lang="en-US" sz="2400" dirty="0" smtClean="0"/>
          </a:p>
          <a:p>
            <a:pPr marL="108000"/>
            <a:r>
              <a:rPr lang="en-US" u="sng" dirty="0" smtClean="0"/>
              <a:t>Michael Moran</a:t>
            </a:r>
            <a:r>
              <a:rPr lang="en-US" baseline="30000" dirty="0" smtClean="0"/>
              <a:t>1</a:t>
            </a:r>
            <a:r>
              <a:rPr lang="en-US" dirty="0" smtClean="0"/>
              <a:t>, </a:t>
            </a:r>
            <a:r>
              <a:rPr lang="en-US" dirty="0"/>
              <a:t>Sylvie Gravel</a:t>
            </a:r>
            <a:r>
              <a:rPr lang="en-US" baseline="30000" dirty="0"/>
              <a:t>2</a:t>
            </a:r>
            <a:r>
              <a:rPr lang="en-US" dirty="0"/>
              <a:t>, Radenko Pavlovic</a:t>
            </a:r>
            <a:r>
              <a:rPr lang="en-US" baseline="30000" dirty="0"/>
              <a:t>3</a:t>
            </a:r>
            <a:r>
              <a:rPr lang="en-US" dirty="0"/>
              <a:t>, Paul Makar</a:t>
            </a:r>
            <a:r>
              <a:rPr lang="en-US" baseline="30000" dirty="0"/>
              <a:t>1</a:t>
            </a:r>
            <a:r>
              <a:rPr lang="en-US" dirty="0"/>
              <a:t>, </a:t>
            </a:r>
            <a:r>
              <a:rPr lang="en-US" dirty="0" smtClean="0"/>
              <a:t>       Craig </a:t>
            </a:r>
            <a:r>
              <a:rPr lang="en-US" dirty="0"/>
              <a:t>Stroud</a:t>
            </a:r>
            <a:r>
              <a:rPr lang="en-US" baseline="30000" dirty="0"/>
              <a:t>1</a:t>
            </a:r>
            <a:r>
              <a:rPr lang="en-US" dirty="0"/>
              <a:t>,</a:t>
            </a:r>
            <a:r>
              <a:rPr lang="en-US" baseline="30000" dirty="0"/>
              <a:t> </a:t>
            </a:r>
            <a:r>
              <a:rPr lang="en-US" dirty="0"/>
              <a:t>Sylvain Ménard</a:t>
            </a:r>
            <a:r>
              <a:rPr lang="en-US" baseline="30000" dirty="0"/>
              <a:t>3</a:t>
            </a:r>
            <a:r>
              <a:rPr lang="en-US" dirty="0"/>
              <a:t>, Paul-André Beaulieu</a:t>
            </a:r>
            <a:r>
              <a:rPr lang="en-US" baseline="30000" dirty="0"/>
              <a:t>3</a:t>
            </a:r>
            <a:r>
              <a:rPr lang="en-US" dirty="0"/>
              <a:t>, </a:t>
            </a:r>
            <a:r>
              <a:rPr lang="en-US" dirty="0" err="1" smtClean="0"/>
              <a:t>Balbir</a:t>
            </a:r>
            <a:r>
              <a:rPr lang="en-US" dirty="0" smtClean="0"/>
              <a:t> </a:t>
            </a:r>
            <a:r>
              <a:rPr lang="en-US" dirty="0"/>
              <a:t>Pabla</a:t>
            </a:r>
            <a:r>
              <a:rPr lang="en-US" baseline="30000" dirty="0"/>
              <a:t>1</a:t>
            </a:r>
            <a:r>
              <a:rPr lang="en-US" dirty="0"/>
              <a:t>, </a:t>
            </a:r>
            <a:r>
              <a:rPr lang="en-US" dirty="0" smtClean="0"/>
              <a:t>      </a:t>
            </a:r>
            <a:r>
              <a:rPr lang="en-US" dirty="0" err="1" smtClean="0"/>
              <a:t>Junhua</a:t>
            </a:r>
            <a:r>
              <a:rPr lang="en-US" dirty="0" smtClean="0"/>
              <a:t> </a:t>
            </a:r>
            <a:r>
              <a:rPr lang="en-US" dirty="0"/>
              <a:t>Zhang</a:t>
            </a:r>
            <a:r>
              <a:rPr lang="en-US" baseline="30000" dirty="0"/>
              <a:t>1</a:t>
            </a:r>
            <a:r>
              <a:rPr lang="en-US" dirty="0"/>
              <a:t>, Qiong Zheng</a:t>
            </a:r>
            <a:r>
              <a:rPr lang="en-US" baseline="30000" dirty="0"/>
              <a:t>1</a:t>
            </a:r>
            <a:r>
              <a:rPr lang="en-US" dirty="0"/>
              <a:t>, Philip Cheung</a:t>
            </a:r>
            <a:r>
              <a:rPr lang="en-US" baseline="30000" dirty="0"/>
              <a:t>1</a:t>
            </a:r>
            <a:r>
              <a:rPr lang="en-US" dirty="0"/>
              <a:t>, and Samuel Gilbert</a:t>
            </a:r>
            <a:r>
              <a:rPr lang="en-US" baseline="30000" dirty="0"/>
              <a:t>3</a:t>
            </a:r>
            <a:endParaRPr lang="en-US" dirty="0"/>
          </a:p>
          <a:p>
            <a:pPr marL="108000" algn="ctr">
              <a:lnSpc>
                <a:spcPct val="110000"/>
              </a:lnSpc>
              <a:spcBef>
                <a:spcPct val="0"/>
              </a:spcBef>
            </a:pPr>
            <a:endParaRPr lang="en-US" altLang="en-US" dirty="0"/>
          </a:p>
          <a:p>
            <a:pPr marL="108000"/>
            <a:r>
              <a:rPr lang="en-US" sz="1400" baseline="30000" dirty="0"/>
              <a:t>1</a:t>
            </a:r>
            <a:r>
              <a:rPr lang="en-US" sz="1400" dirty="0"/>
              <a:t>Air Quality Research Division, Environment Canada, Toronto, Ontario, Canada </a:t>
            </a:r>
          </a:p>
          <a:p>
            <a:pPr marL="108000"/>
            <a:r>
              <a:rPr lang="en-US" sz="1400" baseline="30000" dirty="0"/>
              <a:t>2</a:t>
            </a:r>
            <a:r>
              <a:rPr lang="en-US" sz="1400" dirty="0"/>
              <a:t>Air Quality Research Division, Environment Canada, Montreal, Quebec, Canada</a:t>
            </a:r>
            <a:r>
              <a:rPr lang="en-US" sz="1400" baseline="-25000" dirty="0"/>
              <a:t> </a:t>
            </a:r>
            <a:endParaRPr lang="en-US" sz="1400" dirty="0"/>
          </a:p>
          <a:p>
            <a:pPr marL="108000"/>
            <a:r>
              <a:rPr lang="en-US" sz="1400" baseline="30000" dirty="0"/>
              <a:t>3</a:t>
            </a:r>
            <a:r>
              <a:rPr lang="en-US" sz="1400" dirty="0"/>
              <a:t>Air Quality Modeling Applications Section, Environment Canada, Montreal, Quebec, Canada</a:t>
            </a:r>
          </a:p>
          <a:p>
            <a:pPr>
              <a:spcBef>
                <a:spcPct val="10000"/>
              </a:spcBef>
            </a:pPr>
            <a:endParaRPr lang="en-US" altLang="en-US" sz="1400" b="0" dirty="0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827088" y="5516563"/>
            <a:ext cx="8316912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1600" i="1" dirty="0" smtClean="0">
                <a:latin typeface="Helvetica" pitchFamily="34" charset="0"/>
              </a:rPr>
              <a:t>2014 </a:t>
            </a:r>
            <a:r>
              <a:rPr lang="en-US" altLang="en-US" sz="1600" i="1" dirty="0">
                <a:latin typeface="Helvetica" pitchFamily="34" charset="0"/>
              </a:rPr>
              <a:t>CMAS Conference      </a:t>
            </a:r>
            <a:r>
              <a:rPr lang="en-US" altLang="en-US" sz="1600" dirty="0">
                <a:latin typeface="Helvetica" pitchFamily="34" charset="0"/>
              </a:rPr>
              <a:t>Chapel Hill, North Carolina</a:t>
            </a:r>
            <a:r>
              <a:rPr lang="en-US" altLang="en-US" sz="1600" i="1" dirty="0">
                <a:latin typeface="Helvetica" pitchFamily="34" charset="0"/>
              </a:rPr>
              <a:t>      </a:t>
            </a:r>
            <a:r>
              <a:rPr lang="en-US" altLang="en-US" sz="1600" i="1" dirty="0" smtClean="0">
                <a:latin typeface="Helvetica" pitchFamily="34" charset="0"/>
              </a:rPr>
              <a:t>2</a:t>
            </a:r>
            <a:r>
              <a:rPr lang="en-US" altLang="en-US" sz="1600" dirty="0" smtClean="0">
                <a:latin typeface="Helvetica" pitchFamily="34" charset="0"/>
              </a:rPr>
              <a:t>7-29 </a:t>
            </a:r>
            <a:r>
              <a:rPr lang="en-US" altLang="en-US" sz="1600" dirty="0">
                <a:latin typeface="Helvetica" pitchFamily="34" charset="0"/>
              </a:rPr>
              <a:t>Oct. </a:t>
            </a:r>
            <a:r>
              <a:rPr lang="en-US" altLang="en-US" sz="1600" dirty="0" smtClean="0">
                <a:latin typeface="Helvetica" pitchFamily="34" charset="0"/>
              </a:rPr>
              <a:t>2014</a:t>
            </a:r>
            <a:endParaRPr lang="en-US" altLang="en-US" sz="1600" dirty="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747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435280" cy="1301006"/>
          </a:xfrm>
        </p:spPr>
        <p:txBody>
          <a:bodyPr/>
          <a:lstStyle/>
          <a:p>
            <a:r>
              <a:rPr lang="en-US" altLang="en-US" dirty="0" smtClean="0"/>
              <a:t>     Timeline of </a:t>
            </a:r>
            <a:r>
              <a:rPr lang="en-US" altLang="en-US" dirty="0" err="1" smtClean="0"/>
              <a:t>FireWork</a:t>
            </a:r>
            <a:r>
              <a:rPr lang="en-US" altLang="en-US" dirty="0" smtClean="0"/>
              <a:t> Development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484784"/>
            <a:ext cx="8208838" cy="5256584"/>
          </a:xfrm>
          <a:solidFill>
            <a:schemeClr val="bg1"/>
          </a:solidFill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altLang="en-US" sz="2000" b="1" dirty="0" smtClean="0">
                <a:solidFill>
                  <a:srgbClr val="003399"/>
                </a:solidFill>
              </a:rPr>
              <a:t>2011</a:t>
            </a:r>
          </a:p>
          <a:p>
            <a:pPr marL="477837" lvl="1" indent="0">
              <a:lnSpc>
                <a:spcPct val="90000"/>
              </a:lnSpc>
              <a:buNone/>
              <a:defRPr/>
            </a:pPr>
            <a:r>
              <a:rPr lang="en-US" altLang="en-US" sz="1800" dirty="0" smtClean="0"/>
              <a:t>(</a:t>
            </a:r>
            <a:r>
              <a:rPr lang="en-US" altLang="en-US" sz="1800" dirty="0" err="1" smtClean="0"/>
              <a:t>i</a:t>
            </a:r>
            <a:r>
              <a:rPr lang="en-US" altLang="en-US" sz="1800" dirty="0" smtClean="0"/>
              <a:t>) Developed fire emissions method for GEM-MACH; (ii) Processed fire information from Canada and USA for historical cases; and (iii) Established a case study for a 2010 wildfire in British Columbia</a:t>
            </a:r>
          </a:p>
          <a:p>
            <a:pPr lvl="1">
              <a:lnSpc>
                <a:spcPct val="90000"/>
              </a:lnSpc>
              <a:defRPr/>
            </a:pPr>
            <a:endParaRPr lang="en-US" altLang="en-US" sz="1200" dirty="0" smtClean="0"/>
          </a:p>
          <a:p>
            <a:pPr>
              <a:lnSpc>
                <a:spcPct val="90000"/>
              </a:lnSpc>
              <a:defRPr/>
            </a:pPr>
            <a:r>
              <a:rPr lang="en-US" altLang="en-US" sz="2000" b="1" dirty="0" smtClean="0">
                <a:solidFill>
                  <a:srgbClr val="003399"/>
                </a:solidFill>
              </a:rPr>
              <a:t>2012</a:t>
            </a:r>
          </a:p>
          <a:p>
            <a:pPr marL="477837" lvl="1" indent="0">
              <a:lnSpc>
                <a:spcPct val="90000"/>
              </a:lnSpc>
              <a:buNone/>
              <a:defRPr/>
            </a:pPr>
            <a:r>
              <a:rPr lang="en-US" altLang="en-US" sz="1800" dirty="0" smtClean="0"/>
              <a:t>GEM-MACH with near-real-time wildfire emissions was run for the entire summer (May-October) at 15-km grid spacing; the new wildfire version of GEM-MACH is named “</a:t>
            </a:r>
            <a:r>
              <a:rPr lang="en-US" altLang="en-US" sz="1800" b="1" dirty="0" err="1" smtClean="0"/>
              <a:t>FireWork</a:t>
            </a:r>
            <a:r>
              <a:rPr lang="en-US" altLang="en-US" sz="1800" dirty="0" smtClean="0"/>
              <a:t>”</a:t>
            </a:r>
          </a:p>
          <a:p>
            <a:pPr lvl="1">
              <a:lnSpc>
                <a:spcPct val="90000"/>
              </a:lnSpc>
              <a:defRPr/>
            </a:pPr>
            <a:endParaRPr lang="en-US" altLang="en-US" sz="1200" dirty="0" smtClean="0"/>
          </a:p>
          <a:p>
            <a:pPr>
              <a:lnSpc>
                <a:spcPct val="90000"/>
              </a:lnSpc>
              <a:defRPr/>
            </a:pPr>
            <a:r>
              <a:rPr lang="en-US" altLang="en-US" sz="2000" b="1" dirty="0" smtClean="0">
                <a:solidFill>
                  <a:srgbClr val="003399"/>
                </a:solidFill>
              </a:rPr>
              <a:t>2013</a:t>
            </a:r>
          </a:p>
          <a:p>
            <a:pPr marL="477837" lvl="1" indent="0">
              <a:lnSpc>
                <a:spcPct val="90000"/>
              </a:lnSpc>
              <a:buNone/>
              <a:defRPr/>
            </a:pPr>
            <a:r>
              <a:rPr lang="en-US" altLang="en-US" sz="1800" dirty="0" err="1"/>
              <a:t>FireWork</a:t>
            </a:r>
            <a:r>
              <a:rPr lang="en-US" altLang="en-US" sz="1800" dirty="0"/>
              <a:t> was run </a:t>
            </a:r>
            <a:r>
              <a:rPr lang="en-US" altLang="en-US" sz="1800" dirty="0" smtClean="0"/>
              <a:t>by the development group for the entire summer with operational settings at 10-km grid spacing</a:t>
            </a:r>
          </a:p>
          <a:p>
            <a:pPr lvl="1">
              <a:lnSpc>
                <a:spcPct val="90000"/>
              </a:lnSpc>
              <a:defRPr/>
            </a:pPr>
            <a:endParaRPr lang="en-US" altLang="en-US" sz="1200" dirty="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en-US" sz="2000" b="1" dirty="0" smtClean="0">
                <a:solidFill>
                  <a:srgbClr val="003399"/>
                </a:solidFill>
              </a:rPr>
              <a:t>2014</a:t>
            </a:r>
          </a:p>
          <a:p>
            <a:pPr marL="477837" lvl="1" indent="0">
              <a:lnSpc>
                <a:spcPct val="90000"/>
              </a:lnSpc>
              <a:buNone/>
              <a:defRPr/>
            </a:pPr>
            <a:r>
              <a:rPr lang="en-US" altLang="en-US" sz="1800" dirty="0" err="1" smtClean="0"/>
              <a:t>FireWork</a:t>
            </a:r>
            <a:r>
              <a:rPr lang="en-US" altLang="en-US" sz="1800" dirty="0" smtClean="0"/>
              <a:t> was run by Canadian Meteorological Centre operations for the entire summer in experimental mode; hourly PM</a:t>
            </a:r>
            <a:r>
              <a:rPr lang="en-US" altLang="en-US" sz="1800" baseline="-25000" dirty="0" smtClean="0"/>
              <a:t>2.5</a:t>
            </a:r>
            <a:r>
              <a:rPr lang="en-US" altLang="en-US" sz="1800" dirty="0" smtClean="0"/>
              <a:t> difference plots between </a:t>
            </a:r>
            <a:r>
              <a:rPr lang="en-US" altLang="en-US" sz="1800" dirty="0" err="1" smtClean="0"/>
              <a:t>FireWork</a:t>
            </a:r>
            <a:r>
              <a:rPr lang="en-US" altLang="en-US" sz="1800" dirty="0" smtClean="0"/>
              <a:t> and operational GEM-MACH (without wildfires) were calculated</a:t>
            </a:r>
          </a:p>
        </p:txBody>
      </p:sp>
    </p:spTree>
    <p:extLst>
      <p:ext uri="{BB962C8B-B14F-4D97-AF65-F5344CB8AC3E}">
        <p14:creationId xmlns:p14="http://schemas.microsoft.com/office/powerpoint/2010/main" xmlns="" val="193373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r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507288" cy="1228998"/>
          </a:xfrm>
        </p:spPr>
        <p:txBody>
          <a:bodyPr/>
          <a:lstStyle/>
          <a:p>
            <a:r>
              <a:rPr lang="en-US" altLang="en-US" dirty="0" smtClean="0"/>
              <a:t>GEM-MACH Wildfire Project Approach</a:t>
            </a:r>
            <a:endParaRPr lang="fr-CA" altLang="en-US" dirty="0" smtClean="0"/>
          </a:p>
        </p:txBody>
      </p:sp>
      <p:sp>
        <p:nvSpPr>
          <p:cNvPr id="9219" name="Espace réservé du contenu 2"/>
          <p:cNvSpPr>
            <a:spLocks noGrp="1"/>
          </p:cNvSpPr>
          <p:nvPr>
            <p:ph idx="1"/>
          </p:nvPr>
        </p:nvSpPr>
        <p:spPr>
          <a:xfrm>
            <a:off x="539750" y="1484313"/>
            <a:ext cx="8229600" cy="4525962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 </a:t>
            </a:r>
            <a:r>
              <a:rPr lang="en-US" altLang="en-US" dirty="0" smtClean="0"/>
              <a:t>     </a:t>
            </a:r>
            <a:r>
              <a:rPr lang="en-US" altLang="en-US" dirty="0" err="1" smtClean="0"/>
              <a:t>FireWork</a:t>
            </a:r>
            <a:r>
              <a:rPr lang="en-US" altLang="en-US" dirty="0" smtClean="0"/>
              <a:t> framework</a:t>
            </a:r>
          </a:p>
          <a:p>
            <a:endParaRPr lang="fr-CA" altLang="en-US" dirty="0" smtClean="0"/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1204913" y="1989138"/>
            <a:ext cx="7086600" cy="4248150"/>
            <a:chOff x="685800" y="2286000"/>
            <a:chExt cx="7772400" cy="3962400"/>
          </a:xfrm>
        </p:grpSpPr>
        <p:sp>
          <p:nvSpPr>
            <p:cNvPr id="5" name="Rectangle 3"/>
            <p:cNvSpPr txBox="1">
              <a:spLocks noChangeArrowheads="1"/>
            </p:cNvSpPr>
            <p:nvPr/>
          </p:nvSpPr>
          <p:spPr>
            <a:xfrm>
              <a:off x="685800" y="2286000"/>
              <a:ext cx="7772400" cy="39624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>
              <a:normAutofit/>
            </a:bodyPr>
            <a:lstStyle/>
            <a:p>
              <a:pPr marL="1143000" lvl="2" indent="-228600" fontAlgn="auto"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r>
                <a:rPr lang="en-US" sz="900" b="0" dirty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9231" name="Text Box 5"/>
            <p:cNvSpPr txBox="1">
              <a:spLocks noChangeArrowheads="1"/>
            </p:cNvSpPr>
            <p:nvPr/>
          </p:nvSpPr>
          <p:spPr bwMode="auto">
            <a:xfrm>
              <a:off x="3431121" y="3600135"/>
              <a:ext cx="2305050" cy="602854"/>
            </a:xfrm>
            <a:prstGeom prst="rect">
              <a:avLst/>
            </a:prstGeom>
            <a:solidFill>
              <a:srgbClr val="CCECFF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800" b="0" dirty="0">
                  <a:solidFill>
                    <a:srgbClr val="000000"/>
                  </a:solidFill>
                </a:rPr>
                <a:t>Weather model output (GEM)</a:t>
              </a:r>
              <a:endParaRPr lang="en-CA" altLang="en-US" sz="1800" b="0" dirty="0">
                <a:solidFill>
                  <a:srgbClr val="000000"/>
                </a:solidFill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2325944" y="2370400"/>
              <a:ext cx="4580910" cy="383506"/>
            </a:xfrm>
            <a:prstGeom prst="rect">
              <a:avLst/>
            </a:prstGeom>
            <a:solidFill>
              <a:srgbClr val="FFC000"/>
            </a:solidFill>
            <a:ln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1800" b="0" dirty="0" smtClean="0">
                  <a:solidFill>
                    <a:srgbClr val="000000"/>
                  </a:solidFill>
                </a:rPr>
                <a:t>Fire Information from AVHRR/MODIS</a:t>
              </a:r>
              <a:endParaRPr lang="en-CA" sz="1800" b="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9233" name="Text Box 9"/>
            <p:cNvSpPr txBox="1">
              <a:spLocks noChangeArrowheads="1"/>
            </p:cNvSpPr>
            <p:nvPr/>
          </p:nvSpPr>
          <p:spPr bwMode="auto">
            <a:xfrm>
              <a:off x="3581400" y="4876800"/>
              <a:ext cx="2036763" cy="650875"/>
            </a:xfrm>
            <a:prstGeom prst="rect">
              <a:avLst/>
            </a:prstGeom>
            <a:solidFill>
              <a:srgbClr val="FFCC99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 eaLnBrk="1" hangingPunct="1"/>
              <a:r>
                <a:rPr lang="en-US" altLang="en-US" sz="1800" b="0">
                  <a:solidFill>
                    <a:srgbClr val="000000"/>
                  </a:solidFill>
                </a:rPr>
                <a:t>Emissions</a:t>
              </a:r>
              <a:br>
                <a:rPr lang="en-US" altLang="en-US" sz="1800" b="0">
                  <a:solidFill>
                    <a:srgbClr val="000000"/>
                  </a:solidFill>
                </a:rPr>
              </a:br>
              <a:r>
                <a:rPr lang="en-US" altLang="en-US" sz="1800" b="0">
                  <a:solidFill>
                    <a:srgbClr val="000000"/>
                  </a:solidFill>
                </a:rPr>
                <a:t>(SMOKE)</a:t>
              </a:r>
              <a:endParaRPr lang="en-CA" altLang="en-US" sz="1800" b="0">
                <a:solidFill>
                  <a:srgbClr val="000000"/>
                </a:solidFill>
              </a:endParaRP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3247000" y="5817511"/>
              <a:ext cx="2698750" cy="345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en-US" sz="1800" dirty="0" smtClean="0">
                  <a:solidFill>
                    <a:srgbClr val="000000"/>
                  </a:solidFill>
                </a:rPr>
                <a:t>GEM-MACH</a:t>
              </a:r>
              <a:endParaRPr lang="en-CA" sz="18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10259" name="Rectangle 11"/>
            <p:cNvSpPr>
              <a:spLocks noChangeArrowheads="1"/>
            </p:cNvSpPr>
            <p:nvPr/>
          </p:nvSpPr>
          <p:spPr bwMode="auto">
            <a:xfrm>
              <a:off x="5952715" y="3146296"/>
              <a:ext cx="2340077" cy="1516255"/>
            </a:xfrm>
            <a:prstGeom prst="rect">
              <a:avLst/>
            </a:prstGeom>
            <a:solidFill>
              <a:srgbClr val="EAF5F6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/>
            <a:lstStyle/>
            <a:p>
              <a:pPr algn="ctr">
                <a:defRPr/>
              </a:pPr>
              <a:endParaRPr lang="en-US" altLang="en-US" sz="1800" b="0" dirty="0">
                <a:solidFill>
                  <a:srgbClr val="000000"/>
                </a:solidFill>
              </a:endParaRPr>
            </a:p>
            <a:p>
              <a:pPr algn="ctr">
                <a:defRPr/>
              </a:pPr>
              <a:endParaRPr lang="en-US" altLang="en-US" sz="1800" b="0" dirty="0">
                <a:solidFill>
                  <a:srgbClr val="000000"/>
                </a:solidFill>
              </a:endParaRPr>
            </a:p>
            <a:p>
              <a:pPr algn="ctr">
                <a:defRPr/>
              </a:pPr>
              <a:r>
                <a:rPr lang="en-US" altLang="en-US" sz="1800" dirty="0" smtClean="0">
                  <a:solidFill>
                    <a:srgbClr val="000000"/>
                  </a:solidFill>
                </a:rPr>
                <a:t>CWFIS</a:t>
              </a:r>
            </a:p>
            <a:p>
              <a:pPr algn="ctr">
                <a:defRPr/>
              </a:pPr>
              <a:r>
                <a:rPr lang="en-CA" altLang="en-US" sz="1400" dirty="0">
                  <a:solidFill>
                    <a:srgbClr val="000000"/>
                  </a:solidFill>
                </a:rPr>
                <a:t>(</a:t>
              </a:r>
              <a:r>
                <a:rPr lang="en-CA" altLang="en-US" sz="1400" dirty="0" err="1">
                  <a:solidFill>
                    <a:srgbClr val="000000"/>
                  </a:solidFill>
                </a:rPr>
                <a:t>Cdn</a:t>
              </a:r>
              <a:r>
                <a:rPr lang="en-CA" altLang="en-US" sz="1400" dirty="0">
                  <a:solidFill>
                    <a:srgbClr val="000000"/>
                  </a:solidFill>
                </a:rPr>
                <a:t> </a:t>
              </a:r>
              <a:r>
                <a:rPr lang="en-CA" altLang="en-US" sz="1400" dirty="0" err="1">
                  <a:solidFill>
                    <a:srgbClr val="000000"/>
                  </a:solidFill>
                </a:rPr>
                <a:t>Wildland</a:t>
              </a:r>
              <a:r>
                <a:rPr lang="en-CA" altLang="en-US" sz="1400" dirty="0">
                  <a:solidFill>
                    <a:srgbClr val="000000"/>
                  </a:solidFill>
                </a:rPr>
                <a:t> </a:t>
              </a:r>
            </a:p>
            <a:p>
              <a:pPr algn="ctr">
                <a:defRPr/>
              </a:pPr>
              <a:r>
                <a:rPr lang="en-CA" altLang="en-US" sz="1400" dirty="0">
                  <a:solidFill>
                    <a:srgbClr val="000000"/>
                  </a:solidFill>
                </a:rPr>
                <a:t>Fire Information </a:t>
              </a:r>
            </a:p>
            <a:p>
              <a:pPr algn="ctr">
                <a:defRPr/>
              </a:pPr>
              <a:r>
                <a:rPr lang="en-CA" altLang="en-US" sz="1400" dirty="0">
                  <a:solidFill>
                    <a:srgbClr val="000000"/>
                  </a:solidFill>
                </a:rPr>
                <a:t>System)</a:t>
              </a:r>
            </a:p>
            <a:p>
              <a:pPr algn="ctr">
                <a:defRPr/>
              </a:pPr>
              <a:endParaRPr lang="en-CA" altLang="en-US" sz="1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6" name="AutoShape 14"/>
            <p:cNvCxnSpPr>
              <a:cxnSpLocks noChangeShapeType="1"/>
              <a:stCxn id="8" idx="2"/>
              <a:endCxn id="10259" idx="0"/>
            </p:cNvCxnSpPr>
            <p:nvPr/>
          </p:nvCxnSpPr>
          <p:spPr bwMode="auto">
            <a:xfrm rot="16200000" flipH="1">
              <a:off x="5672945" y="1696489"/>
              <a:ext cx="392390" cy="2507226"/>
            </a:xfrm>
            <a:prstGeom prst="bentConnector3">
              <a:avLst>
                <a:gd name="adj1" fmla="val 50000"/>
              </a:avLst>
            </a:prstGeom>
            <a:ln>
              <a:headEnd/>
              <a:tailEnd type="triangl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AutoShape 15"/>
            <p:cNvCxnSpPr>
              <a:cxnSpLocks noChangeShapeType="1"/>
              <a:stCxn id="8" idx="2"/>
            </p:cNvCxnSpPr>
            <p:nvPr/>
          </p:nvCxnSpPr>
          <p:spPr bwMode="auto">
            <a:xfrm rot="5400000">
              <a:off x="3096343" y="1600459"/>
              <a:ext cx="365737" cy="2672633"/>
            </a:xfrm>
            <a:prstGeom prst="bentConnector3">
              <a:avLst>
                <a:gd name="adj1" fmla="val 50000"/>
              </a:avLst>
            </a:prstGeom>
            <a:ln>
              <a:headEnd/>
              <a:tailEnd type="triangl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sp>
          <p:nvSpPr>
            <p:cNvPr id="7190" name="Text Box 16"/>
            <p:cNvSpPr txBox="1">
              <a:spLocks noChangeArrowheads="1"/>
            </p:cNvSpPr>
            <p:nvPr/>
          </p:nvSpPr>
          <p:spPr bwMode="auto">
            <a:xfrm>
              <a:off x="945020" y="2559048"/>
              <a:ext cx="737009" cy="344489"/>
            </a:xfrm>
            <a:prstGeom prst="rect">
              <a:avLst/>
            </a:prstGeom>
            <a:ln>
              <a:prstDash val="sysDot"/>
            </a:ln>
            <a:effectLst>
              <a:reflection blurRad="6350" stA="50000" endA="300" endPos="55000" dir="5400000" sy="-100000" algn="bl" rotWithShape="0"/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sz="1800" dirty="0" smtClean="0">
                  <a:solidFill>
                    <a:srgbClr val="000000"/>
                  </a:solidFill>
                </a:rPr>
                <a:t>USA</a:t>
              </a:r>
              <a:endParaRPr lang="en-CA" sz="1800" dirty="0" smtClean="0">
                <a:solidFill>
                  <a:srgbClr val="000000"/>
                </a:solidFill>
              </a:endParaRPr>
            </a:p>
          </p:txBody>
        </p:sp>
        <p:sp>
          <p:nvSpPr>
            <p:cNvPr id="7191" name="Text Box 17"/>
            <p:cNvSpPr txBox="1">
              <a:spLocks noChangeArrowheads="1"/>
            </p:cNvSpPr>
            <p:nvPr/>
          </p:nvSpPr>
          <p:spPr bwMode="auto">
            <a:xfrm>
              <a:off x="7189435" y="2559047"/>
              <a:ext cx="1116766" cy="344489"/>
            </a:xfrm>
            <a:prstGeom prst="rect">
              <a:avLst/>
            </a:prstGeom>
            <a:ln>
              <a:prstDash val="sysDot"/>
            </a:ln>
            <a:effectLst>
              <a:reflection blurRad="6350" stA="50000" endA="300" endPos="55000" dir="5400000" sy="-100000" algn="bl" rotWithShape="0"/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sz="1800" dirty="0" smtClean="0">
                  <a:solidFill>
                    <a:srgbClr val="000000"/>
                  </a:solidFill>
                </a:rPr>
                <a:t>Canada</a:t>
              </a:r>
              <a:endParaRPr lang="en-CA" sz="1800" dirty="0" smtClean="0">
                <a:solidFill>
                  <a:srgbClr val="000000"/>
                </a:solidFill>
              </a:endParaRPr>
            </a:p>
          </p:txBody>
        </p:sp>
        <p:cxnSp>
          <p:nvCxnSpPr>
            <p:cNvPr id="21" name="AutoShape 19"/>
            <p:cNvCxnSpPr>
              <a:cxnSpLocks noChangeShapeType="1"/>
              <a:stCxn id="9231" idx="3"/>
              <a:endCxn id="10259" idx="1"/>
            </p:cNvCxnSpPr>
            <p:nvPr/>
          </p:nvCxnSpPr>
          <p:spPr bwMode="auto">
            <a:xfrm>
              <a:off x="5736171" y="3901562"/>
              <a:ext cx="216544" cy="2862"/>
            </a:xfrm>
            <a:prstGeom prst="bentConnector3">
              <a:avLst>
                <a:gd name="adj1" fmla="val 50000"/>
              </a:avLst>
            </a:prstGeom>
            <a:ln>
              <a:headEnd/>
              <a:tailEnd type="triangl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241" name="AutoShape 20"/>
            <p:cNvCxnSpPr>
              <a:cxnSpLocks noChangeShapeType="1"/>
            </p:cNvCxnSpPr>
            <p:nvPr/>
          </p:nvCxnSpPr>
          <p:spPr bwMode="auto">
            <a:xfrm>
              <a:off x="3113088" y="4021137"/>
              <a:ext cx="0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4" name="AutoShape 22"/>
            <p:cNvCxnSpPr>
              <a:cxnSpLocks noChangeShapeType="1"/>
              <a:stCxn id="10259" idx="2"/>
              <a:endCxn id="52" idx="0"/>
            </p:cNvCxnSpPr>
            <p:nvPr/>
          </p:nvCxnSpPr>
          <p:spPr bwMode="auto">
            <a:xfrm rot="5400000">
              <a:off x="6992450" y="4792854"/>
              <a:ext cx="260606" cy="0"/>
            </a:xfrm>
            <a:prstGeom prst="bentConnector3">
              <a:avLst>
                <a:gd name="adj1" fmla="val 50000"/>
              </a:avLst>
            </a:prstGeom>
            <a:ln>
              <a:headEnd/>
              <a:tailEnd type="triangl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AutoShape 29"/>
            <p:cNvCxnSpPr>
              <a:cxnSpLocks noChangeShapeType="1"/>
              <a:stCxn id="9233" idx="2"/>
              <a:endCxn id="12" idx="0"/>
            </p:cNvCxnSpPr>
            <p:nvPr/>
          </p:nvCxnSpPr>
          <p:spPr bwMode="auto">
            <a:xfrm flipH="1">
              <a:off x="4596376" y="5527290"/>
              <a:ext cx="3482" cy="290221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52" name="Rectangle 2"/>
          <p:cNvSpPr>
            <a:spLocks noChangeArrowheads="1"/>
          </p:cNvSpPr>
          <p:nvPr/>
        </p:nvSpPr>
        <p:spPr bwMode="auto">
          <a:xfrm>
            <a:off x="6283325" y="4816475"/>
            <a:ext cx="1579563" cy="6080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65837" tIns="32918" rIns="65837" bIns="32918"/>
          <a:lstStyle/>
          <a:p>
            <a:pPr algn="ctr">
              <a:spcAft>
                <a:spcPts val="1000"/>
              </a:spcAft>
              <a:defRPr/>
            </a:pPr>
            <a:r>
              <a:rPr lang="fr-CA" sz="1800" dirty="0" err="1" smtClean="0">
                <a:solidFill>
                  <a:srgbClr val="003399"/>
                </a:solidFill>
              </a:rPr>
              <a:t>BlueSky</a:t>
            </a:r>
            <a:r>
              <a:rPr lang="fr-CA" sz="1800" dirty="0" smtClean="0">
                <a:solidFill>
                  <a:srgbClr val="003399"/>
                </a:solidFill>
              </a:rPr>
              <a:t> </a:t>
            </a:r>
            <a:r>
              <a:rPr lang="fr-CA" sz="1800" b="0" dirty="0">
                <a:solidFill>
                  <a:srgbClr val="000000"/>
                </a:solidFill>
              </a:rPr>
              <a:t>FEPS </a:t>
            </a:r>
            <a:r>
              <a:rPr lang="fr-CA" sz="1800" b="0" dirty="0" err="1">
                <a:solidFill>
                  <a:srgbClr val="000000"/>
                </a:solidFill>
              </a:rPr>
              <a:t>only</a:t>
            </a:r>
            <a:endParaRPr lang="fr-FR" sz="1800" b="0" dirty="0">
              <a:solidFill>
                <a:srgbClr val="000000"/>
              </a:solidFill>
            </a:endParaRPr>
          </a:p>
        </p:txBody>
      </p:sp>
      <p:cxnSp>
        <p:nvCxnSpPr>
          <p:cNvPr id="71" name="Connecteur droit avec flèche 70"/>
          <p:cNvCxnSpPr>
            <a:stCxn id="52" idx="1"/>
            <a:endCxn id="9233" idx="3"/>
          </p:cNvCxnSpPr>
          <p:nvPr/>
        </p:nvCxnSpPr>
        <p:spPr bwMode="auto">
          <a:xfrm rot="10800000">
            <a:off x="5702300" y="5114925"/>
            <a:ext cx="581025" cy="4763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31" name="Picture 3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9563" y="3141663"/>
            <a:ext cx="1044575" cy="190500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1692275" y="4797425"/>
            <a:ext cx="1579563" cy="60801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65837" tIns="32918" rIns="65837" bIns="32918"/>
          <a:lstStyle/>
          <a:p>
            <a:pPr algn="ctr">
              <a:spcAft>
                <a:spcPts val="1000"/>
              </a:spcAft>
              <a:defRPr/>
            </a:pPr>
            <a:r>
              <a:rPr lang="fr-CA" sz="1800" dirty="0" err="1" smtClean="0">
                <a:solidFill>
                  <a:srgbClr val="003399"/>
                </a:solidFill>
              </a:rPr>
              <a:t>BlueSky</a:t>
            </a:r>
            <a:r>
              <a:rPr lang="fr-CA" sz="1800" b="0" dirty="0" smtClean="0">
                <a:solidFill>
                  <a:srgbClr val="003399"/>
                </a:solidFill>
              </a:rPr>
              <a:t> </a:t>
            </a:r>
            <a:r>
              <a:rPr lang="fr-CA" sz="1800" b="0" dirty="0">
                <a:solidFill>
                  <a:srgbClr val="000000"/>
                </a:solidFill>
              </a:rPr>
              <a:t>FEPS </a:t>
            </a:r>
            <a:r>
              <a:rPr lang="fr-CA" sz="1800" b="0" dirty="0" err="1">
                <a:solidFill>
                  <a:srgbClr val="000000"/>
                </a:solidFill>
              </a:rPr>
              <a:t>only</a:t>
            </a:r>
            <a:endParaRPr lang="fr-FR" sz="1800" b="0" dirty="0">
              <a:solidFill>
                <a:srgbClr val="000000"/>
              </a:solidFill>
            </a:endParaRPr>
          </a:p>
        </p:txBody>
      </p:sp>
      <p:sp>
        <p:nvSpPr>
          <p:cNvPr id="10249" name="Rectangle 11"/>
          <p:cNvSpPr>
            <a:spLocks noChangeArrowheads="1"/>
          </p:cNvSpPr>
          <p:nvPr/>
        </p:nvSpPr>
        <p:spPr bwMode="auto">
          <a:xfrm>
            <a:off x="1403350" y="2852738"/>
            <a:ext cx="2135188" cy="1627187"/>
          </a:xfrm>
          <a:prstGeom prst="rect">
            <a:avLst/>
          </a:prstGeom>
          <a:solidFill>
            <a:srgbClr val="EAF5F6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algn="ctr">
              <a:defRPr/>
            </a:pPr>
            <a:endParaRPr lang="en-US" altLang="en-US" sz="1800" b="0" dirty="0">
              <a:solidFill>
                <a:srgbClr val="000000"/>
              </a:solidFill>
            </a:endParaRPr>
          </a:p>
          <a:p>
            <a:pPr algn="ctr">
              <a:defRPr/>
            </a:pPr>
            <a:endParaRPr lang="en-US" altLang="en-US" sz="1800" b="0" dirty="0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en-US" altLang="en-US" sz="1800" dirty="0" smtClean="0">
                <a:solidFill>
                  <a:srgbClr val="000000"/>
                </a:solidFill>
              </a:rPr>
              <a:t>CWFIS</a:t>
            </a:r>
          </a:p>
          <a:p>
            <a:pPr algn="ctr">
              <a:defRPr/>
            </a:pPr>
            <a:r>
              <a:rPr lang="en-CA" altLang="en-US" sz="1400" dirty="0" smtClean="0">
                <a:solidFill>
                  <a:srgbClr val="000000"/>
                </a:solidFill>
              </a:rPr>
              <a:t>(</a:t>
            </a:r>
            <a:r>
              <a:rPr lang="en-CA" altLang="en-US" sz="1400" dirty="0" err="1" smtClean="0">
                <a:solidFill>
                  <a:srgbClr val="000000"/>
                </a:solidFill>
              </a:rPr>
              <a:t>Cdn</a:t>
            </a:r>
            <a:r>
              <a:rPr lang="en-CA" altLang="en-US" sz="1400" dirty="0" smtClean="0">
                <a:solidFill>
                  <a:srgbClr val="000000"/>
                </a:solidFill>
              </a:rPr>
              <a:t> </a:t>
            </a:r>
            <a:r>
              <a:rPr lang="en-CA" altLang="en-US" sz="1400" dirty="0" err="1" smtClean="0">
                <a:solidFill>
                  <a:srgbClr val="000000"/>
                </a:solidFill>
              </a:rPr>
              <a:t>Wildland</a:t>
            </a:r>
            <a:r>
              <a:rPr lang="en-CA" altLang="en-US" sz="1400" dirty="0" smtClean="0">
                <a:solidFill>
                  <a:srgbClr val="000000"/>
                </a:solidFill>
              </a:rPr>
              <a:t> </a:t>
            </a:r>
          </a:p>
          <a:p>
            <a:pPr algn="ctr">
              <a:defRPr/>
            </a:pPr>
            <a:r>
              <a:rPr lang="en-CA" altLang="en-US" sz="1400" dirty="0" smtClean="0">
                <a:solidFill>
                  <a:srgbClr val="000000"/>
                </a:solidFill>
              </a:rPr>
              <a:t>Fire Information </a:t>
            </a:r>
          </a:p>
          <a:p>
            <a:pPr algn="ctr">
              <a:defRPr/>
            </a:pPr>
            <a:r>
              <a:rPr lang="en-CA" altLang="en-US" sz="1400" dirty="0" smtClean="0">
                <a:solidFill>
                  <a:srgbClr val="000000"/>
                </a:solidFill>
              </a:rPr>
              <a:t>System)</a:t>
            </a:r>
            <a:endParaRPr lang="en-CA" altLang="en-US" sz="1400" dirty="0">
              <a:solidFill>
                <a:srgbClr val="000000"/>
              </a:solidFill>
            </a:endParaRPr>
          </a:p>
        </p:txBody>
      </p:sp>
      <p:cxnSp>
        <p:nvCxnSpPr>
          <p:cNvPr id="34" name="AutoShape 22"/>
          <p:cNvCxnSpPr>
            <a:cxnSpLocks noChangeShapeType="1"/>
          </p:cNvCxnSpPr>
          <p:nvPr/>
        </p:nvCxnSpPr>
        <p:spPr bwMode="auto">
          <a:xfrm rot="5400000">
            <a:off x="2271713" y="4648200"/>
            <a:ext cx="279400" cy="0"/>
          </a:xfrm>
          <a:prstGeom prst="bentConnector3">
            <a:avLst>
              <a:gd name="adj1" fmla="val 13636"/>
            </a:avLst>
          </a:prstGeom>
          <a:ln>
            <a:headEnd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227" name="Straight Arrow Connector 57"/>
          <p:cNvCxnSpPr>
            <a:cxnSpLocks noChangeShapeType="1"/>
          </p:cNvCxnSpPr>
          <p:nvPr/>
        </p:nvCxnSpPr>
        <p:spPr bwMode="auto">
          <a:xfrm>
            <a:off x="3276600" y="5229225"/>
            <a:ext cx="574675" cy="0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64" name="Picture 3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3068638"/>
            <a:ext cx="1044575" cy="190500"/>
          </a:xfrm>
          <a:prstGeom prst="rect">
            <a:avLst/>
          </a:prstGeom>
          <a:ln w="3175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9228" name="Straight Arrow Connector 60"/>
          <p:cNvCxnSpPr>
            <a:cxnSpLocks noChangeShapeType="1"/>
          </p:cNvCxnSpPr>
          <p:nvPr/>
        </p:nvCxnSpPr>
        <p:spPr bwMode="auto">
          <a:xfrm flipH="1" flipV="1">
            <a:off x="3528000" y="3716338"/>
            <a:ext cx="205837" cy="4869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xmlns="" val="250071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re 1"/>
          <p:cNvSpPr>
            <a:spLocks noGrp="1"/>
          </p:cNvSpPr>
          <p:nvPr>
            <p:ph type="title" idx="4294967295"/>
          </p:nvPr>
        </p:nvSpPr>
        <p:spPr>
          <a:xfrm>
            <a:off x="539750" y="260350"/>
            <a:ext cx="8474075" cy="922338"/>
          </a:xfrm>
        </p:spPr>
        <p:txBody>
          <a:bodyPr/>
          <a:lstStyle/>
          <a:p>
            <a:pPr marL="342900" indent="-342900"/>
            <a:r>
              <a:rPr lang="en-US" altLang="en-US" sz="2800" smtClean="0"/>
              <a:t>   Surface PM</a:t>
            </a:r>
            <a:r>
              <a:rPr lang="en-US" altLang="en-US" sz="2800" baseline="-25000" smtClean="0"/>
              <a:t>2.5</a:t>
            </a:r>
            <a:r>
              <a:rPr lang="en-US" altLang="en-US" sz="2800" smtClean="0"/>
              <a:t> Animation: FireWork Operational</a:t>
            </a:r>
            <a:r>
              <a:rPr lang="en-US" altLang="en-US" sz="1800" smtClean="0"/>
              <a:t> </a:t>
            </a:r>
            <a:r>
              <a:rPr lang="en-US" altLang="en-US" sz="2800" smtClean="0"/>
              <a:t>10-km</a:t>
            </a:r>
            <a:r>
              <a:rPr lang="en-US" altLang="en-US" sz="2800" b="0" smtClean="0"/>
              <a:t> </a:t>
            </a:r>
            <a:r>
              <a:rPr lang="fr-CA" altLang="en-US" sz="2800" smtClean="0"/>
              <a:t>Sample Output </a:t>
            </a:r>
            <a:r>
              <a:rPr lang="en-US" altLang="en-US" sz="2800" smtClean="0"/>
              <a:t>(2013-07-02 run)</a:t>
            </a:r>
            <a:endParaRPr lang="fr-CA" altLang="en-US" sz="2800" smtClean="0"/>
          </a:p>
        </p:txBody>
      </p:sp>
      <p:pic>
        <p:nvPicPr>
          <p:cNvPr id="54275" name="Espace réservé du conten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73238"/>
            <a:ext cx="67945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3323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8000"/>
            <a:ext cx="8229600" cy="1143000"/>
          </a:xfrm>
        </p:spPr>
        <p:txBody>
          <a:bodyPr/>
          <a:lstStyle/>
          <a:p>
            <a:r>
              <a:rPr lang="fr-CA" altLang="en-US" sz="2800" dirty="0" err="1" smtClean="0">
                <a:solidFill>
                  <a:srgbClr val="003399"/>
                </a:solidFill>
              </a:rPr>
              <a:t>Results</a:t>
            </a:r>
            <a:r>
              <a:rPr lang="fr-CA" altLang="en-US" sz="2800" dirty="0" smtClean="0">
                <a:solidFill>
                  <a:srgbClr val="003399"/>
                </a:solidFill>
              </a:rPr>
              <a:t> for </a:t>
            </a:r>
            <a:r>
              <a:rPr lang="fr-CA" altLang="en-US" sz="2800" dirty="0" err="1" smtClean="0">
                <a:solidFill>
                  <a:srgbClr val="003399"/>
                </a:solidFill>
              </a:rPr>
              <a:t>Summer</a:t>
            </a:r>
            <a:r>
              <a:rPr lang="fr-CA" altLang="en-US" sz="2800" dirty="0" smtClean="0">
                <a:solidFill>
                  <a:srgbClr val="003399"/>
                </a:solidFill>
              </a:rPr>
              <a:t> 2013 (</a:t>
            </a:r>
            <a:r>
              <a:rPr lang="fr-CA" altLang="en-US" sz="2800" dirty="0" err="1" smtClean="0">
                <a:solidFill>
                  <a:srgbClr val="003399"/>
                </a:solidFill>
              </a:rPr>
              <a:t>June</a:t>
            </a:r>
            <a:r>
              <a:rPr lang="fr-CA" altLang="en-US" sz="2800" dirty="0" smtClean="0">
                <a:solidFill>
                  <a:srgbClr val="003399"/>
                </a:solidFill>
              </a:rPr>
              <a:t> – August)</a:t>
            </a:r>
            <a:br>
              <a:rPr lang="fr-CA" altLang="en-US" sz="2800" dirty="0" smtClean="0">
                <a:solidFill>
                  <a:srgbClr val="003399"/>
                </a:solidFill>
              </a:rPr>
            </a:br>
            <a:r>
              <a:rPr lang="fr-CA" altLang="en-US" sz="2400" dirty="0" err="1" smtClean="0"/>
              <a:t>Average</a:t>
            </a:r>
            <a:r>
              <a:rPr lang="fr-CA" altLang="en-US" sz="2400" dirty="0" smtClean="0"/>
              <a:t> </a:t>
            </a:r>
            <a:r>
              <a:rPr lang="fr-CA" altLang="en-US" sz="2400" dirty="0" smtClean="0">
                <a:solidFill>
                  <a:srgbClr val="FF0000"/>
                </a:solidFill>
              </a:rPr>
              <a:t>PM</a:t>
            </a:r>
            <a:r>
              <a:rPr lang="fr-CA" altLang="en-US" sz="2400" baseline="-25000" dirty="0" smtClean="0">
                <a:solidFill>
                  <a:srgbClr val="FF0000"/>
                </a:solidFill>
              </a:rPr>
              <a:t>2.5</a:t>
            </a:r>
            <a:r>
              <a:rPr lang="fr-CA" altLang="en-US" sz="2400" dirty="0" smtClean="0"/>
              <a:t> Concentrations and </a:t>
            </a:r>
            <a:r>
              <a:rPr lang="fr-CA" altLang="en-US" sz="2400" dirty="0" err="1" smtClean="0"/>
              <a:t>Differences</a:t>
            </a:r>
            <a:endParaRPr lang="fr-CA" altLang="en-US" sz="2400" dirty="0" smtClean="0"/>
          </a:p>
        </p:txBody>
      </p:sp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6300788" y="4212000"/>
            <a:ext cx="2535237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fr-CA" altLang="en-US" sz="1800" b="0" dirty="0">
                <a:solidFill>
                  <a:srgbClr val="000000"/>
                </a:solidFill>
              </a:rPr>
              <a:t>AVG </a:t>
            </a:r>
            <a:r>
              <a:rPr lang="fr-CA" altLang="en-US" sz="1800" b="0" dirty="0" err="1">
                <a:solidFill>
                  <a:srgbClr val="000000"/>
                </a:solidFill>
              </a:rPr>
              <a:t>FireWork</a:t>
            </a:r>
            <a:r>
              <a:rPr lang="fr-CA" altLang="en-US" sz="1800" b="0" dirty="0">
                <a:solidFill>
                  <a:srgbClr val="000000"/>
                </a:solidFill>
              </a:rPr>
              <a:t> </a:t>
            </a:r>
            <a:r>
              <a:rPr lang="fr-CA" altLang="en-US" sz="1800" b="0" dirty="0" err="1">
                <a:solidFill>
                  <a:srgbClr val="000000"/>
                </a:solidFill>
              </a:rPr>
              <a:t>forecast</a:t>
            </a:r>
            <a:endParaRPr lang="fr-CA" altLang="en-US" sz="1800" b="0" dirty="0">
              <a:solidFill>
                <a:srgbClr val="000000"/>
              </a:solidFill>
            </a:endParaRPr>
          </a:p>
        </p:txBody>
      </p:sp>
      <p:pic>
        <p:nvPicPr>
          <p:cNvPr id="13316" name="Picture 9" descr="PM25_diff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16000"/>
            <a:ext cx="61214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8" descr="PM25_ff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629150"/>
            <a:ext cx="3348037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10"/>
          <p:cNvSpPr txBox="1">
            <a:spLocks noChangeArrowheads="1"/>
          </p:cNvSpPr>
          <p:nvPr/>
        </p:nvSpPr>
        <p:spPr bwMode="auto">
          <a:xfrm>
            <a:off x="103188" y="1341438"/>
            <a:ext cx="7113587" cy="5842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/>
            <a:r>
              <a:rPr lang="en-US" altLang="en-US" sz="1600" b="0" dirty="0">
                <a:solidFill>
                  <a:srgbClr val="3366CC"/>
                </a:solidFill>
              </a:rPr>
              <a:t>Wildfire emissions contribution to average summertime PM</a:t>
            </a:r>
            <a:r>
              <a:rPr lang="en-US" altLang="en-US" sz="1600" b="0" baseline="-25000" dirty="0">
                <a:solidFill>
                  <a:srgbClr val="3366CC"/>
                </a:solidFill>
              </a:rPr>
              <a:t>2.5</a:t>
            </a:r>
            <a:r>
              <a:rPr lang="en-US" altLang="en-US" sz="1600" b="0" dirty="0">
                <a:solidFill>
                  <a:srgbClr val="3366CC"/>
                </a:solidFill>
              </a:rPr>
              <a:t> concentrations</a:t>
            </a:r>
          </a:p>
          <a:p>
            <a:pPr algn="ctr" eaLnBrk="1" hangingPunct="1"/>
            <a:r>
              <a:rPr lang="en-US" altLang="en-US" sz="1600" b="0" dirty="0">
                <a:solidFill>
                  <a:srgbClr val="000000"/>
                </a:solidFill>
              </a:rPr>
              <a:t>Difference:</a:t>
            </a:r>
            <a:r>
              <a:rPr lang="en-US" altLang="en-US" sz="1200" b="0" dirty="0">
                <a:solidFill>
                  <a:srgbClr val="000000"/>
                </a:solidFill>
              </a:rPr>
              <a:t> </a:t>
            </a:r>
            <a:r>
              <a:rPr lang="en-US" altLang="en-US" sz="1200" b="0" dirty="0" smtClean="0">
                <a:solidFill>
                  <a:srgbClr val="000000"/>
                </a:solidFill>
              </a:rPr>
              <a:t> </a:t>
            </a:r>
            <a:r>
              <a:rPr lang="en-US" altLang="en-US" sz="1600" b="0" dirty="0" err="1" smtClean="0">
                <a:solidFill>
                  <a:srgbClr val="000000"/>
                </a:solidFill>
              </a:rPr>
              <a:t>FireWork</a:t>
            </a:r>
            <a:r>
              <a:rPr lang="en-US" altLang="en-US" sz="1600" b="0" dirty="0" smtClean="0">
                <a:solidFill>
                  <a:srgbClr val="000000"/>
                </a:solidFill>
              </a:rPr>
              <a:t> </a:t>
            </a:r>
            <a:r>
              <a:rPr lang="en-US" altLang="en-US" sz="1600" b="0" dirty="0">
                <a:solidFill>
                  <a:srgbClr val="000000"/>
                </a:solidFill>
              </a:rPr>
              <a:t>– GEM-MACH</a:t>
            </a:r>
            <a:endParaRPr lang="en-US" altLang="en-US" sz="12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965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108000"/>
            <a:ext cx="8229600" cy="1143000"/>
          </a:xfrm>
        </p:spPr>
        <p:txBody>
          <a:bodyPr/>
          <a:lstStyle/>
          <a:p>
            <a:r>
              <a:rPr lang="fr-CA" altLang="en-US" sz="2800" dirty="0" err="1" smtClean="0">
                <a:solidFill>
                  <a:srgbClr val="003399"/>
                </a:solidFill>
              </a:rPr>
              <a:t>Results</a:t>
            </a:r>
            <a:r>
              <a:rPr lang="fr-CA" altLang="en-US" sz="2800" dirty="0" smtClean="0">
                <a:solidFill>
                  <a:srgbClr val="003399"/>
                </a:solidFill>
              </a:rPr>
              <a:t> for </a:t>
            </a:r>
            <a:r>
              <a:rPr lang="fr-CA" altLang="en-US" sz="2800" dirty="0" err="1" smtClean="0">
                <a:solidFill>
                  <a:srgbClr val="003399"/>
                </a:solidFill>
              </a:rPr>
              <a:t>Summer</a:t>
            </a:r>
            <a:r>
              <a:rPr lang="fr-CA" altLang="en-US" sz="2800" dirty="0" smtClean="0">
                <a:solidFill>
                  <a:srgbClr val="003399"/>
                </a:solidFill>
              </a:rPr>
              <a:t> 2014 (</a:t>
            </a:r>
            <a:r>
              <a:rPr lang="fr-CA" altLang="en-US" sz="2800" dirty="0" err="1" smtClean="0">
                <a:solidFill>
                  <a:srgbClr val="003399"/>
                </a:solidFill>
              </a:rPr>
              <a:t>June</a:t>
            </a:r>
            <a:r>
              <a:rPr lang="fr-CA" altLang="en-US" sz="2800" dirty="0" smtClean="0">
                <a:solidFill>
                  <a:srgbClr val="003399"/>
                </a:solidFill>
              </a:rPr>
              <a:t> – August)</a:t>
            </a:r>
            <a:br>
              <a:rPr lang="fr-CA" altLang="en-US" sz="2800" dirty="0" smtClean="0">
                <a:solidFill>
                  <a:srgbClr val="003399"/>
                </a:solidFill>
              </a:rPr>
            </a:br>
            <a:r>
              <a:rPr lang="fr-CA" altLang="en-US" sz="2400" dirty="0" err="1" smtClean="0"/>
              <a:t>Average</a:t>
            </a:r>
            <a:r>
              <a:rPr lang="fr-CA" altLang="en-US" sz="2400" dirty="0" smtClean="0"/>
              <a:t> </a:t>
            </a:r>
            <a:r>
              <a:rPr lang="fr-CA" altLang="en-US" sz="2400" dirty="0" smtClean="0">
                <a:solidFill>
                  <a:srgbClr val="FF0000"/>
                </a:solidFill>
              </a:rPr>
              <a:t>PM</a:t>
            </a:r>
            <a:r>
              <a:rPr lang="fr-CA" altLang="en-US" sz="2400" baseline="-25000" dirty="0" smtClean="0">
                <a:solidFill>
                  <a:srgbClr val="FF0000"/>
                </a:solidFill>
              </a:rPr>
              <a:t>2.5</a:t>
            </a:r>
            <a:r>
              <a:rPr lang="fr-CA" altLang="en-US" sz="2400" dirty="0" smtClean="0"/>
              <a:t> Concentrations and </a:t>
            </a:r>
            <a:r>
              <a:rPr lang="fr-CA" altLang="en-US" sz="2400" dirty="0" err="1" smtClean="0"/>
              <a:t>Differences</a:t>
            </a:r>
            <a:endParaRPr lang="en-US" altLang="en-US" sz="2000" dirty="0" smtClean="0"/>
          </a:p>
        </p:txBody>
      </p:sp>
      <p:pic>
        <p:nvPicPr>
          <p:cNvPr id="20483" name="Picture 3" descr="201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16000"/>
            <a:ext cx="6120000" cy="4065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2014_ff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000" y="4628888"/>
            <a:ext cx="3348000" cy="2223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10"/>
          <p:cNvSpPr txBox="1">
            <a:spLocks noChangeArrowheads="1"/>
          </p:cNvSpPr>
          <p:nvPr/>
        </p:nvSpPr>
        <p:spPr bwMode="auto">
          <a:xfrm>
            <a:off x="103188" y="1341438"/>
            <a:ext cx="7113587" cy="5842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/>
            <a:r>
              <a:rPr lang="en-US" altLang="en-US" sz="1600" b="0" dirty="0">
                <a:solidFill>
                  <a:srgbClr val="3366CC"/>
                </a:solidFill>
              </a:rPr>
              <a:t>Wildfire emissions contribution to average summertime PM</a:t>
            </a:r>
            <a:r>
              <a:rPr lang="en-US" altLang="en-US" sz="1600" b="0" baseline="-25000" dirty="0">
                <a:solidFill>
                  <a:srgbClr val="3366CC"/>
                </a:solidFill>
              </a:rPr>
              <a:t>2.5</a:t>
            </a:r>
            <a:r>
              <a:rPr lang="en-US" altLang="en-US" sz="1600" b="0" dirty="0">
                <a:solidFill>
                  <a:srgbClr val="3366CC"/>
                </a:solidFill>
              </a:rPr>
              <a:t> concentrations</a:t>
            </a:r>
          </a:p>
          <a:p>
            <a:pPr algn="ctr" eaLnBrk="1" hangingPunct="1"/>
            <a:r>
              <a:rPr lang="en-US" altLang="en-US" sz="1600" b="0" dirty="0">
                <a:solidFill>
                  <a:srgbClr val="000000"/>
                </a:solidFill>
              </a:rPr>
              <a:t>Difference:</a:t>
            </a:r>
            <a:r>
              <a:rPr lang="en-US" altLang="en-US" sz="1200" b="0" dirty="0">
                <a:solidFill>
                  <a:srgbClr val="000000"/>
                </a:solidFill>
              </a:rPr>
              <a:t> </a:t>
            </a:r>
            <a:r>
              <a:rPr lang="en-US" altLang="en-US" sz="1200" b="0" dirty="0" smtClean="0">
                <a:solidFill>
                  <a:srgbClr val="000000"/>
                </a:solidFill>
              </a:rPr>
              <a:t> </a:t>
            </a:r>
            <a:r>
              <a:rPr lang="en-US" altLang="en-US" sz="1600" b="0" dirty="0" err="1" smtClean="0">
                <a:solidFill>
                  <a:srgbClr val="000000"/>
                </a:solidFill>
              </a:rPr>
              <a:t>FireWork</a:t>
            </a:r>
            <a:r>
              <a:rPr lang="en-US" altLang="en-US" sz="1600" b="0" dirty="0">
                <a:solidFill>
                  <a:srgbClr val="000000"/>
                </a:solidFill>
              </a:rPr>
              <a:t> – </a:t>
            </a:r>
            <a:r>
              <a:rPr lang="en-US" altLang="en-US" sz="1600" b="0" dirty="0" smtClean="0">
                <a:solidFill>
                  <a:srgbClr val="000000"/>
                </a:solidFill>
              </a:rPr>
              <a:t>GEM-MACH</a:t>
            </a:r>
            <a:endParaRPr lang="en-US" altLang="en-US" sz="1200" b="0" dirty="0">
              <a:solidFill>
                <a:srgbClr val="000000"/>
              </a:solidFill>
            </a:endParaRPr>
          </a:p>
        </p:txBody>
      </p:sp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6300000" y="4212000"/>
            <a:ext cx="2535237" cy="3683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fr-CA" altLang="en-US" sz="1800" b="0" dirty="0">
                <a:solidFill>
                  <a:srgbClr val="000000"/>
                </a:solidFill>
              </a:rPr>
              <a:t>AVG </a:t>
            </a:r>
            <a:r>
              <a:rPr lang="fr-CA" altLang="en-US" sz="1800" b="0" dirty="0" err="1">
                <a:solidFill>
                  <a:srgbClr val="000000"/>
                </a:solidFill>
              </a:rPr>
              <a:t>FireWork</a:t>
            </a:r>
            <a:r>
              <a:rPr lang="fr-CA" altLang="en-US" sz="1800" b="0" dirty="0">
                <a:solidFill>
                  <a:srgbClr val="000000"/>
                </a:solidFill>
              </a:rPr>
              <a:t> </a:t>
            </a:r>
            <a:r>
              <a:rPr lang="fr-CA" altLang="en-US" sz="1800" b="0" dirty="0" err="1">
                <a:solidFill>
                  <a:srgbClr val="000000"/>
                </a:solidFill>
              </a:rPr>
              <a:t>forecast</a:t>
            </a:r>
            <a:endParaRPr lang="fr-CA" altLang="en-US" sz="18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656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74638"/>
            <a:ext cx="7339013" cy="1066800"/>
          </a:xfrm>
        </p:spPr>
        <p:txBody>
          <a:bodyPr/>
          <a:lstStyle/>
          <a:p>
            <a:pPr algn="ctr" eaLnBrk="1" hangingPunct="1"/>
            <a:r>
              <a:rPr lang="en-CA" altLang="en-US" dirty="0" smtClean="0"/>
              <a:t>Application 3</a:t>
            </a:r>
            <a:endParaRPr lang="en-US" altLang="en-US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687513"/>
            <a:ext cx="8208962" cy="5054600"/>
          </a:xfrm>
          <a:solidFill>
            <a:schemeClr val="bg1"/>
          </a:solidFill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ct val="25000"/>
              </a:spcAft>
              <a:buClr>
                <a:srgbClr val="336600"/>
              </a:buClr>
              <a:buSzPct val="100000"/>
              <a:buNone/>
            </a:pPr>
            <a:endParaRPr lang="en-CA" altLang="en-US" sz="2800" b="1" dirty="0"/>
          </a:p>
          <a:p>
            <a:pPr marL="514350" indent="-514350" eaLnBrk="1" hangingPunct="1">
              <a:spcBef>
                <a:spcPts val="0"/>
              </a:spcBef>
              <a:spcAft>
                <a:spcPts val="600"/>
              </a:spcAft>
              <a:buClr>
                <a:srgbClr val="336600"/>
              </a:buClr>
              <a:buSzPct val="100000"/>
              <a:buFont typeface="+mj-lt"/>
              <a:buAutoNum type="arabicPeriod" startAt="3"/>
            </a:pPr>
            <a:r>
              <a:rPr lang="en-CA" altLang="en-US" sz="2800" b="1" dirty="0" smtClean="0"/>
              <a:t>Research forecasting for Alberta Oil Sands region at 2.5 km</a:t>
            </a:r>
          </a:p>
          <a:p>
            <a:pPr marL="514350" indent="-514350" eaLnBrk="1" hangingPunct="1">
              <a:spcBef>
                <a:spcPts val="1200"/>
              </a:spcBef>
              <a:spcAft>
                <a:spcPct val="25000"/>
              </a:spcAft>
              <a:buClr>
                <a:srgbClr val="336600"/>
              </a:buClr>
              <a:buSzPct val="100000"/>
              <a:buFont typeface="+mj-lt"/>
              <a:buAutoNum type="arabicPeriod" startAt="3"/>
            </a:pPr>
            <a:endParaRPr lang="en-CA" altLang="en-US" sz="1800" b="1" dirty="0"/>
          </a:p>
          <a:p>
            <a:pPr marL="0" indent="-720000" eaLnBrk="1" hangingPunct="1"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ct val="100000"/>
              <a:buNone/>
            </a:pPr>
            <a:r>
              <a:rPr lang="en-CA" altLang="en-US" sz="2800" b="1" dirty="0" smtClean="0"/>
              <a:t>     Motivation</a:t>
            </a:r>
            <a:r>
              <a:rPr lang="en-CA" altLang="en-US" sz="2800" b="1" dirty="0"/>
              <a:t>: </a:t>
            </a:r>
            <a:r>
              <a:rPr lang="en-CA" altLang="en-US" sz="2800" b="1" dirty="0" smtClean="0"/>
              <a:t> Partnership </a:t>
            </a:r>
            <a:r>
              <a:rPr lang="en-CA" altLang="en-US" sz="2800" b="1" dirty="0"/>
              <a:t>between the </a:t>
            </a:r>
            <a:endParaRPr lang="en-CA" altLang="en-US" sz="2800" b="1" dirty="0" smtClean="0"/>
          </a:p>
          <a:p>
            <a:pPr marL="0" indent="-720000" eaLnBrk="1" hangingPunct="1"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ct val="100000"/>
              <a:buNone/>
            </a:pPr>
            <a:r>
              <a:rPr lang="en-CA" altLang="en-US" sz="2800" b="1" dirty="0"/>
              <a:t> </a:t>
            </a:r>
            <a:r>
              <a:rPr lang="en-CA" altLang="en-US" sz="2800" b="1" dirty="0" smtClean="0"/>
              <a:t>    governments </a:t>
            </a:r>
            <a:r>
              <a:rPr lang="en-CA" altLang="en-US" sz="2800" b="1" dirty="0"/>
              <a:t>of Canada and the province of </a:t>
            </a:r>
            <a:endParaRPr lang="en-CA" altLang="en-US" sz="2800" b="1" dirty="0" smtClean="0"/>
          </a:p>
          <a:p>
            <a:pPr marL="0" indent="-720000" eaLnBrk="1" hangingPunct="1"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ct val="100000"/>
              <a:buNone/>
            </a:pPr>
            <a:r>
              <a:rPr lang="en-CA" altLang="en-US" sz="2800" b="1" dirty="0"/>
              <a:t> </a:t>
            </a:r>
            <a:r>
              <a:rPr lang="en-CA" altLang="en-US" sz="2800" b="1" dirty="0" smtClean="0"/>
              <a:t>    Alberta </a:t>
            </a:r>
            <a:r>
              <a:rPr lang="en-CA" altLang="en-US" sz="2800" b="1" dirty="0"/>
              <a:t>t</a:t>
            </a:r>
            <a:r>
              <a:rPr lang="en-CA" altLang="en-US" sz="2800" b="1" dirty="0" smtClean="0"/>
              <a:t>o </a:t>
            </a:r>
            <a:r>
              <a:rPr lang="en-CA" altLang="en-US" sz="2800" b="1" dirty="0"/>
              <a:t>build a </a:t>
            </a:r>
            <a:r>
              <a:rPr lang="en-CA" altLang="en-US" sz="2800" b="1" dirty="0" smtClean="0"/>
              <a:t>coherent, high-resolution </a:t>
            </a:r>
          </a:p>
          <a:p>
            <a:pPr marL="0" indent="-720000" eaLnBrk="1" hangingPunct="1"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ct val="100000"/>
              <a:buNone/>
            </a:pPr>
            <a:r>
              <a:rPr lang="en-CA" altLang="en-US" sz="2800" b="1" dirty="0"/>
              <a:t> </a:t>
            </a:r>
            <a:r>
              <a:rPr lang="en-CA" altLang="en-US" sz="2800" b="1" dirty="0" smtClean="0"/>
              <a:t>    picture </a:t>
            </a:r>
            <a:r>
              <a:rPr lang="en-CA" altLang="en-US" sz="2800" b="1" dirty="0"/>
              <a:t>of the processes underlying </a:t>
            </a:r>
            <a:r>
              <a:rPr lang="en-CA" altLang="en-US" sz="2800" b="1" dirty="0" smtClean="0"/>
              <a:t>air </a:t>
            </a:r>
          </a:p>
          <a:p>
            <a:pPr marL="0" indent="-720000" eaLnBrk="1" hangingPunct="1"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ct val="100000"/>
              <a:buNone/>
            </a:pPr>
            <a:r>
              <a:rPr lang="en-CA" altLang="en-US" sz="2800" b="1" dirty="0"/>
              <a:t> </a:t>
            </a:r>
            <a:r>
              <a:rPr lang="en-CA" altLang="en-US" sz="2800" b="1" dirty="0" smtClean="0"/>
              <a:t>    quality in </a:t>
            </a:r>
            <a:r>
              <a:rPr lang="en-CA" altLang="en-US" sz="2800" b="1" dirty="0"/>
              <a:t>the </a:t>
            </a:r>
            <a:r>
              <a:rPr lang="en-CA" altLang="en-US" sz="2800" b="1" dirty="0" smtClean="0"/>
              <a:t>Oil Sands region</a:t>
            </a:r>
            <a:r>
              <a:rPr lang="en-CA" altLang="en-US" sz="2800" b="1" dirty="0"/>
              <a:t>, connecting </a:t>
            </a:r>
            <a:endParaRPr lang="en-CA" altLang="en-US" sz="2800" b="1" dirty="0" smtClean="0"/>
          </a:p>
          <a:p>
            <a:pPr marL="0" indent="-720000" eaLnBrk="1" hangingPunct="1"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ct val="100000"/>
              <a:buNone/>
            </a:pPr>
            <a:r>
              <a:rPr lang="en-CA" altLang="en-US" sz="2800" b="1" dirty="0"/>
              <a:t> </a:t>
            </a:r>
            <a:r>
              <a:rPr lang="en-CA" altLang="en-US" sz="2800" b="1" dirty="0" smtClean="0"/>
              <a:t>    emissions to concentrations </a:t>
            </a:r>
            <a:r>
              <a:rPr lang="en-CA" altLang="en-US" sz="2800" b="1" dirty="0"/>
              <a:t>to deposition</a:t>
            </a:r>
            <a:endParaRPr lang="en-CA" alt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370118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91" name="Group 15"/>
          <p:cNvGrpSpPr>
            <a:grpSpLocks/>
          </p:cNvGrpSpPr>
          <p:nvPr/>
        </p:nvGrpSpPr>
        <p:grpSpPr bwMode="auto">
          <a:xfrm>
            <a:off x="0" y="108000"/>
            <a:ext cx="5364163" cy="6696000"/>
            <a:chOff x="2381" y="0"/>
            <a:chExt cx="3379" cy="4320"/>
          </a:xfrm>
        </p:grpSpPr>
        <p:pic>
          <p:nvPicPr>
            <p:cNvPr id="24578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2" y="0"/>
              <a:ext cx="3338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5-Point Star 4"/>
            <p:cNvSpPr/>
            <p:nvPr/>
          </p:nvSpPr>
          <p:spPr bwMode="auto">
            <a:xfrm>
              <a:off x="3309" y="2382"/>
              <a:ext cx="162" cy="159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6" name="5-Point Star 5"/>
            <p:cNvSpPr/>
            <p:nvPr/>
          </p:nvSpPr>
          <p:spPr bwMode="auto">
            <a:xfrm>
              <a:off x="3315" y="2251"/>
              <a:ext cx="162" cy="160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7" name="5-Point Star 6"/>
            <p:cNvSpPr>
              <a:spLocks noChangeAspect="1"/>
            </p:cNvSpPr>
            <p:nvPr/>
          </p:nvSpPr>
          <p:spPr bwMode="auto">
            <a:xfrm>
              <a:off x="3357" y="2296"/>
              <a:ext cx="81" cy="80"/>
            </a:xfrm>
            <a:prstGeom prst="star5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8" name="5-Point Star 7"/>
            <p:cNvSpPr>
              <a:spLocks noChangeAspect="1"/>
            </p:cNvSpPr>
            <p:nvPr/>
          </p:nvSpPr>
          <p:spPr bwMode="auto">
            <a:xfrm>
              <a:off x="3349" y="2425"/>
              <a:ext cx="81" cy="80"/>
            </a:xfrm>
            <a:prstGeom prst="star5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4583" name="TextBox 9"/>
            <p:cNvSpPr txBox="1">
              <a:spLocks noChangeArrowheads="1"/>
            </p:cNvSpPr>
            <p:nvPr/>
          </p:nvSpPr>
          <p:spPr bwMode="auto">
            <a:xfrm>
              <a:off x="2472" y="2341"/>
              <a:ext cx="6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r>
                <a:rPr lang="en-CA" altLang="en-US"/>
                <a:t>AMS13</a:t>
              </a:r>
              <a:endParaRPr lang="en-US" altLang="en-US"/>
            </a:p>
          </p:txBody>
        </p:sp>
        <p:sp>
          <p:nvSpPr>
            <p:cNvPr id="24584" name="TextBox 10"/>
            <p:cNvSpPr txBox="1">
              <a:spLocks noChangeArrowheads="1"/>
            </p:cNvSpPr>
            <p:nvPr/>
          </p:nvSpPr>
          <p:spPr bwMode="auto">
            <a:xfrm>
              <a:off x="2381" y="2069"/>
              <a:ext cx="819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r>
                <a:rPr lang="en-CA" altLang="en-US" dirty="0"/>
                <a:t>LOT 10A</a:t>
              </a:r>
              <a:endParaRPr lang="en-US" altLang="en-US" dirty="0"/>
            </a:p>
          </p:txBody>
        </p:sp>
        <p:sp>
          <p:nvSpPr>
            <p:cNvPr id="24585" name="Right Arrow 11"/>
            <p:cNvSpPr>
              <a:spLocks noChangeArrowheads="1"/>
            </p:cNvSpPr>
            <p:nvPr/>
          </p:nvSpPr>
          <p:spPr bwMode="auto">
            <a:xfrm rot="1035755">
              <a:off x="3094" y="2249"/>
              <a:ext cx="212" cy="45"/>
            </a:xfrm>
            <a:prstGeom prst="rightArrow">
              <a:avLst>
                <a:gd name="adj1" fmla="val 50000"/>
                <a:gd name="adj2" fmla="val 24515"/>
              </a:avLst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586" name="Right Arrow 12"/>
            <p:cNvSpPr>
              <a:spLocks noChangeArrowheads="1"/>
            </p:cNvSpPr>
            <p:nvPr/>
          </p:nvSpPr>
          <p:spPr bwMode="auto">
            <a:xfrm>
              <a:off x="3074" y="2423"/>
              <a:ext cx="214" cy="55"/>
            </a:xfrm>
            <a:prstGeom prst="rightArrow">
              <a:avLst>
                <a:gd name="adj1" fmla="val 50000"/>
                <a:gd name="adj2" fmla="val 20247"/>
              </a:avLst>
            </a:prstGeom>
            <a:solidFill>
              <a:srgbClr val="FFC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587" name="TextBox 16"/>
            <p:cNvSpPr txBox="1">
              <a:spLocks noChangeArrowheads="1"/>
            </p:cNvSpPr>
            <p:nvPr/>
          </p:nvSpPr>
          <p:spPr bwMode="auto">
            <a:xfrm>
              <a:off x="2608" y="300"/>
              <a:ext cx="2721" cy="288"/>
            </a:xfrm>
            <a:prstGeom prst="rect">
              <a:avLst/>
            </a:prstGeom>
            <a:solidFill>
              <a:schemeClr val="bg1">
                <a:alpha val="4196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r>
                <a:rPr lang="en-CA" altLang="en-US" sz="1200"/>
                <a:t>2010 GIS mapping data courtesy Alberta Environment and Sustainable Resource Development</a:t>
              </a:r>
              <a:endParaRPr lang="en-US" altLang="en-US" sz="1200"/>
            </a:p>
          </p:txBody>
        </p:sp>
      </p:grp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5292725" y="806450"/>
            <a:ext cx="37068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CA" altLang="en-US" sz="2400" b="1" dirty="0">
                <a:solidFill>
                  <a:srgbClr val="3A601B"/>
                </a:solidFill>
              </a:rPr>
              <a:t>Emission Improvements</a:t>
            </a:r>
          </a:p>
          <a:p>
            <a:endParaRPr lang="en-CA" altLang="en-US" sz="2400" b="1" dirty="0">
              <a:solidFill>
                <a:srgbClr val="3A601B"/>
              </a:solidFill>
            </a:endParaRP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5364163" y="1557338"/>
            <a:ext cx="3692525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CA" altLang="en-US" dirty="0"/>
              <a:t> </a:t>
            </a:r>
            <a:r>
              <a:rPr lang="en-CA" altLang="en-US" sz="2000" dirty="0"/>
              <a:t>Extensive review of </a:t>
            </a:r>
            <a:r>
              <a:rPr lang="en-CA" altLang="en-US" sz="2000" dirty="0" smtClean="0"/>
              <a:t>available emission </a:t>
            </a:r>
            <a:r>
              <a:rPr lang="en-CA" altLang="en-US" sz="2000" dirty="0"/>
              <a:t>inventories</a:t>
            </a:r>
          </a:p>
          <a:p>
            <a:r>
              <a:rPr lang="en-CA" altLang="en-US" sz="2000" dirty="0"/>
              <a:t>  - Update to 2010 </a:t>
            </a:r>
            <a:r>
              <a:rPr lang="en-CA" altLang="en-US" sz="2000" dirty="0" err="1" smtClean="0"/>
              <a:t>Cdn</a:t>
            </a:r>
            <a:r>
              <a:rPr lang="en-CA" altLang="en-US" sz="2000" dirty="0" smtClean="0"/>
              <a:t> </a:t>
            </a:r>
            <a:r>
              <a:rPr lang="en-CA" altLang="en-US" sz="2000" dirty="0"/>
              <a:t>NPRI</a:t>
            </a:r>
          </a:p>
          <a:p>
            <a:pPr>
              <a:buFontTx/>
              <a:buChar char="•"/>
            </a:pPr>
            <a:endParaRPr lang="en-CA" altLang="en-US" sz="2000" dirty="0"/>
          </a:p>
          <a:p>
            <a:pPr>
              <a:buFontTx/>
              <a:buChar char="•"/>
            </a:pPr>
            <a:r>
              <a:rPr lang="en-CA" altLang="en-US" sz="2000" dirty="0"/>
              <a:t> Locations of tailing ponds,</a:t>
            </a:r>
          </a:p>
          <a:p>
            <a:r>
              <a:rPr lang="en-CA" altLang="en-US" sz="2000" dirty="0"/>
              <a:t>surface mines and plant facilities were updated based on AESRD </a:t>
            </a:r>
            <a:r>
              <a:rPr lang="en-CA" altLang="en-US" sz="2000" dirty="0" err="1"/>
              <a:t>shapefile</a:t>
            </a:r>
            <a:r>
              <a:rPr lang="en-CA" altLang="en-US" sz="2000" dirty="0"/>
              <a:t> database.</a:t>
            </a:r>
          </a:p>
          <a:p>
            <a:pPr>
              <a:buFontTx/>
              <a:buChar char="•"/>
            </a:pPr>
            <a:endParaRPr lang="en-CA" altLang="en-US" sz="2000" dirty="0"/>
          </a:p>
          <a:p>
            <a:pPr>
              <a:buFontTx/>
              <a:buChar char="•"/>
            </a:pPr>
            <a:r>
              <a:rPr lang="en-CA" altLang="en-US" sz="2000" dirty="0"/>
              <a:t> New temporal allocation factors and chemical speciation profiles applied.</a:t>
            </a:r>
          </a:p>
          <a:p>
            <a:endParaRPr lang="en-CA" altLang="en-US" dirty="0"/>
          </a:p>
        </p:txBody>
      </p:sp>
    </p:spTree>
    <p:extLst>
      <p:ext uri="{BB962C8B-B14F-4D97-AF65-F5344CB8AC3E}">
        <p14:creationId xmlns:p14="http://schemas.microsoft.com/office/powerpoint/2010/main" xmlns="" val="195239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5888"/>
            <a:ext cx="8676456" cy="914400"/>
          </a:xfrm>
          <a:solidFill>
            <a:schemeClr val="bg1"/>
          </a:solidFill>
        </p:spPr>
        <p:txBody>
          <a:bodyPr/>
          <a:lstStyle/>
          <a:p>
            <a:r>
              <a:rPr lang="en-CA" altLang="en-US" sz="2800" dirty="0" smtClean="0"/>
              <a:t>GEM-MACH Oil Sands Modelling Project: </a:t>
            </a:r>
            <a:br>
              <a:rPr lang="en-CA" altLang="en-US" sz="2800" dirty="0" smtClean="0"/>
            </a:br>
            <a:r>
              <a:rPr lang="en-CA" altLang="en-US" sz="2800" dirty="0" smtClean="0"/>
              <a:t>Ongoing Daily Nested Runs Began in Nov. 2012</a:t>
            </a:r>
            <a:endParaRPr lang="en-US" altLang="en-US" sz="2800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0484" name="Picture 4" descr="oilsands_nested_domains_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1413"/>
            <a:ext cx="7467600" cy="571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5" name="Group 13"/>
          <p:cNvGrpSpPr>
            <a:grpSpLocks/>
          </p:cNvGrpSpPr>
          <p:nvPr/>
        </p:nvGrpSpPr>
        <p:grpSpPr bwMode="auto">
          <a:xfrm>
            <a:off x="5562600" y="1152527"/>
            <a:ext cx="3581400" cy="1631950"/>
            <a:chOff x="3504" y="726"/>
            <a:chExt cx="2256" cy="1028"/>
          </a:xfrm>
        </p:grpSpPr>
        <p:sp>
          <p:nvSpPr>
            <p:cNvPr id="20493" name="Text Box 5"/>
            <p:cNvSpPr txBox="1">
              <a:spLocks noChangeArrowheads="1"/>
            </p:cNvSpPr>
            <p:nvPr/>
          </p:nvSpPr>
          <p:spPr bwMode="auto">
            <a:xfrm>
              <a:off x="4224" y="726"/>
              <a:ext cx="1536" cy="1028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F0000"/>
                </a:buClr>
                <a:buSzPct val="120000"/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A601B"/>
                </a:buClr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B89500"/>
                </a:buClr>
                <a:buFont typeface="Arial" charset="0"/>
                <a:buChar char="▪"/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16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CA" altLang="en-US" sz="2000" dirty="0"/>
                <a:t>Operational GEM-MACH North American 10-km continental forecast domain</a:t>
              </a:r>
              <a:endParaRPr lang="en-US" altLang="en-US" sz="2000" dirty="0"/>
            </a:p>
          </p:txBody>
        </p:sp>
        <p:sp>
          <p:nvSpPr>
            <p:cNvPr id="20494" name="Line 6"/>
            <p:cNvSpPr>
              <a:spLocks noChangeShapeType="1"/>
            </p:cNvSpPr>
            <p:nvPr/>
          </p:nvSpPr>
          <p:spPr bwMode="auto">
            <a:xfrm flipH="1">
              <a:off x="3504" y="1117"/>
              <a:ext cx="720" cy="27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486" name="Group 11"/>
          <p:cNvGrpSpPr>
            <a:grpSpLocks/>
          </p:cNvGrpSpPr>
          <p:nvPr/>
        </p:nvGrpSpPr>
        <p:grpSpPr bwMode="auto">
          <a:xfrm>
            <a:off x="-30163" y="5181600"/>
            <a:ext cx="2544763" cy="1660525"/>
            <a:chOff x="-19" y="3264"/>
            <a:chExt cx="1603" cy="1046"/>
          </a:xfrm>
        </p:grpSpPr>
        <p:sp>
          <p:nvSpPr>
            <p:cNvPr id="20491" name="Text Box 7"/>
            <p:cNvSpPr txBox="1">
              <a:spLocks noChangeArrowheads="1"/>
            </p:cNvSpPr>
            <p:nvPr/>
          </p:nvSpPr>
          <p:spPr bwMode="auto">
            <a:xfrm>
              <a:off x="-19" y="3670"/>
              <a:ext cx="1536" cy="640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rgbClr val="00CC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F0000"/>
                </a:buClr>
                <a:buSzPct val="120000"/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A601B"/>
                </a:buClr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B89500"/>
                </a:buClr>
                <a:buFont typeface="Arial" charset="0"/>
                <a:buChar char="▪"/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16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CA" altLang="en-US" sz="2000" dirty="0"/>
                <a:t>Experimental GEM-MACH 10-km Oil Sands domain</a:t>
              </a:r>
              <a:endParaRPr lang="en-US" altLang="en-US" sz="2000" dirty="0"/>
            </a:p>
          </p:txBody>
        </p:sp>
        <p:sp>
          <p:nvSpPr>
            <p:cNvPr id="20492" name="Line 8"/>
            <p:cNvSpPr>
              <a:spLocks noChangeShapeType="1"/>
            </p:cNvSpPr>
            <p:nvPr/>
          </p:nvSpPr>
          <p:spPr bwMode="auto">
            <a:xfrm flipV="1">
              <a:off x="1200" y="3264"/>
              <a:ext cx="384" cy="406"/>
            </a:xfrm>
            <a:prstGeom prst="line">
              <a:avLst/>
            </a:prstGeom>
            <a:noFill/>
            <a:ln w="57150">
              <a:solidFill>
                <a:srgbClr val="00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487" name="Group 12"/>
          <p:cNvGrpSpPr>
            <a:grpSpLocks/>
          </p:cNvGrpSpPr>
          <p:nvPr/>
        </p:nvGrpSpPr>
        <p:grpSpPr bwMode="auto">
          <a:xfrm>
            <a:off x="4191000" y="4343400"/>
            <a:ext cx="4376738" cy="1854200"/>
            <a:chOff x="2640" y="2736"/>
            <a:chExt cx="2757" cy="1168"/>
          </a:xfrm>
        </p:grpSpPr>
        <p:sp>
          <p:nvSpPr>
            <p:cNvPr id="20489" name="Text Box 9"/>
            <p:cNvSpPr txBox="1">
              <a:spLocks noChangeArrowheads="1"/>
            </p:cNvSpPr>
            <p:nvPr/>
          </p:nvSpPr>
          <p:spPr bwMode="auto">
            <a:xfrm>
              <a:off x="3787" y="3264"/>
              <a:ext cx="1610" cy="640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rgbClr val="00CC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FF0000"/>
                </a:buClr>
                <a:buSzPct val="120000"/>
                <a:buChar char="•"/>
                <a:defRPr kumimoji="1" sz="2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3A601B"/>
                </a:buClr>
                <a:buFont typeface="Arial" charset="0"/>
                <a:buChar char="–"/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B89500"/>
                </a:buClr>
                <a:buFont typeface="Arial" charset="0"/>
                <a:buChar char="▪"/>
                <a:defRPr kumimoji="1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kumimoji="1" sz="16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kumimoji="1" sz="1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4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CA" altLang="en-US" sz="2000" dirty="0"/>
                <a:t>Experimental GEM-MACH 2.5-km Oil Sands domain</a:t>
              </a:r>
              <a:endParaRPr lang="en-US" altLang="en-US" sz="2000" dirty="0"/>
            </a:p>
          </p:txBody>
        </p:sp>
        <p:sp>
          <p:nvSpPr>
            <p:cNvPr id="20490" name="Line 10"/>
            <p:cNvSpPr>
              <a:spLocks noChangeShapeType="1"/>
            </p:cNvSpPr>
            <p:nvPr/>
          </p:nvSpPr>
          <p:spPr bwMode="auto">
            <a:xfrm flipH="1" flipV="1">
              <a:off x="2640" y="2736"/>
              <a:ext cx="1147" cy="528"/>
            </a:xfrm>
            <a:prstGeom prst="line">
              <a:avLst/>
            </a:prstGeom>
            <a:noFill/>
            <a:ln w="50800">
              <a:solidFill>
                <a:srgbClr val="00CC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5-Point Star 13"/>
          <p:cNvSpPr/>
          <p:nvPr/>
        </p:nvSpPr>
        <p:spPr bwMode="auto">
          <a:xfrm>
            <a:off x="3419475" y="3357563"/>
            <a:ext cx="215900" cy="215900"/>
          </a:xfrm>
          <a:prstGeom prst="star5">
            <a:avLst/>
          </a:prstGeom>
          <a:solidFill>
            <a:schemeClr val="bg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830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640960" cy="1080120"/>
          </a:xfrm>
          <a:solidFill>
            <a:schemeClr val="bg1"/>
          </a:solidFill>
        </p:spPr>
        <p:txBody>
          <a:bodyPr/>
          <a:lstStyle/>
          <a:p>
            <a:r>
              <a:rPr lang="en-CA" altLang="en-US" sz="2800" dirty="0" smtClean="0"/>
              <a:t>Daily GEM-MACH Forecasts Supported Summer 2013 Measurement Intensive Study in Oil Sands Region:  Aircraft + 2 Supersites</a:t>
            </a:r>
            <a:endParaRPr lang="en-US" altLang="en-US" sz="2800" dirty="0" smtClean="0"/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0" y="1557338"/>
            <a:ext cx="5219700" cy="5300662"/>
          </a:xfrm>
          <a:solidFill>
            <a:schemeClr val="bg1"/>
          </a:solidFill>
        </p:spPr>
        <p:txBody>
          <a:bodyPr/>
          <a:lstStyle/>
          <a:p>
            <a:pPr>
              <a:spcAft>
                <a:spcPts val="1200"/>
              </a:spcAft>
              <a:buClr>
                <a:srgbClr val="009900"/>
              </a:buClr>
              <a:buSzPct val="170000"/>
            </a:pPr>
            <a:r>
              <a:rPr lang="en-CA" altLang="en-US" sz="1800" dirty="0" smtClean="0"/>
              <a:t>National Research Council Convair-580</a:t>
            </a:r>
          </a:p>
          <a:p>
            <a:pPr>
              <a:buClr>
                <a:srgbClr val="009900"/>
              </a:buClr>
              <a:buSzPct val="170000"/>
            </a:pPr>
            <a:r>
              <a:rPr lang="en-CA" altLang="en-US" sz="1800" dirty="0" smtClean="0"/>
              <a:t>High time resolution measurements:</a:t>
            </a:r>
          </a:p>
          <a:p>
            <a:pPr lvl="1"/>
            <a:r>
              <a:rPr lang="en-CA" altLang="en-US" sz="1800" dirty="0" smtClean="0"/>
              <a:t>Particle size distributions (6 nm to 20 </a:t>
            </a:r>
            <a:r>
              <a:rPr lang="en-CA" altLang="en-US" sz="1800" dirty="0" smtClean="0">
                <a:latin typeface="Symbol" pitchFamily="18" charset="2"/>
              </a:rPr>
              <a:t>m</a:t>
            </a:r>
            <a:r>
              <a:rPr lang="en-CA" altLang="en-US" sz="1800" dirty="0" smtClean="0"/>
              <a:t>m).</a:t>
            </a:r>
          </a:p>
          <a:p>
            <a:pPr lvl="1"/>
            <a:r>
              <a:rPr lang="en-CA" altLang="en-US" sz="1800" dirty="0" smtClean="0"/>
              <a:t>PM</a:t>
            </a:r>
            <a:r>
              <a:rPr lang="en-CA" altLang="en-US" sz="1800" baseline="-25000" dirty="0" smtClean="0"/>
              <a:t>1</a:t>
            </a:r>
            <a:r>
              <a:rPr lang="en-CA" altLang="en-US" sz="1800" dirty="0" smtClean="0"/>
              <a:t> mass and chemical speciation</a:t>
            </a:r>
          </a:p>
          <a:p>
            <a:pPr lvl="1"/>
            <a:r>
              <a:rPr lang="en-CA" altLang="en-US" sz="1800" dirty="0" smtClean="0"/>
              <a:t>Black carbon aerosol mass and size dist.</a:t>
            </a:r>
          </a:p>
          <a:p>
            <a:pPr lvl="1"/>
            <a:r>
              <a:rPr lang="en-CA" altLang="en-US" sz="1800" dirty="0" smtClean="0"/>
              <a:t>Meteorology, including 3D winds and turbulence</a:t>
            </a:r>
          </a:p>
          <a:p>
            <a:pPr lvl="1"/>
            <a:r>
              <a:rPr lang="en-CA" altLang="en-US" sz="1800" dirty="0" smtClean="0"/>
              <a:t>Gases: SO</a:t>
            </a:r>
            <a:r>
              <a:rPr lang="en-CA" altLang="en-US" sz="1800" baseline="-25000" dirty="0" smtClean="0"/>
              <a:t>2</a:t>
            </a:r>
            <a:r>
              <a:rPr lang="en-CA" altLang="en-US" sz="1800" dirty="0" smtClean="0"/>
              <a:t>, NO, NO</a:t>
            </a:r>
            <a:r>
              <a:rPr lang="en-CA" altLang="en-US" sz="1800" baseline="-25000" dirty="0" smtClean="0"/>
              <a:t>2</a:t>
            </a:r>
            <a:r>
              <a:rPr lang="en-CA" altLang="en-US" sz="1800" dirty="0" smtClean="0"/>
              <a:t>, </a:t>
            </a:r>
            <a:r>
              <a:rPr lang="en-CA" altLang="en-US" sz="1800" dirty="0" err="1" smtClean="0"/>
              <a:t>NO</a:t>
            </a:r>
            <a:r>
              <a:rPr lang="en-CA" altLang="en-US" sz="1800" baseline="-25000" dirty="0" err="1" smtClean="0"/>
              <a:t>y</a:t>
            </a:r>
            <a:r>
              <a:rPr lang="en-CA" altLang="en-US" sz="1800" dirty="0" smtClean="0"/>
              <a:t>, CO, CO</a:t>
            </a:r>
            <a:r>
              <a:rPr lang="en-CA" altLang="en-US" sz="1800" baseline="-25000" dirty="0" smtClean="0"/>
              <a:t>2</a:t>
            </a:r>
            <a:r>
              <a:rPr lang="en-CA" altLang="en-US" sz="1800" dirty="0" smtClean="0"/>
              <a:t>, CH</a:t>
            </a:r>
            <a:r>
              <a:rPr lang="en-CA" altLang="en-US" sz="1800" baseline="-25000" dirty="0" smtClean="0"/>
              <a:t>4</a:t>
            </a:r>
            <a:r>
              <a:rPr lang="en-CA" altLang="en-US" sz="1800" dirty="0" smtClean="0"/>
              <a:t>, H</a:t>
            </a:r>
            <a:r>
              <a:rPr lang="en-CA" altLang="en-US" sz="1800" baseline="-25000" dirty="0" smtClean="0"/>
              <a:t>2</a:t>
            </a:r>
            <a:r>
              <a:rPr lang="en-CA" altLang="en-US" sz="1800" dirty="0" smtClean="0"/>
              <a:t>O, NH</a:t>
            </a:r>
            <a:r>
              <a:rPr lang="en-CA" altLang="en-US" sz="1800" baseline="-25000" dirty="0" smtClean="0"/>
              <a:t>3</a:t>
            </a:r>
            <a:r>
              <a:rPr lang="en-CA" altLang="en-US" sz="1800" dirty="0" smtClean="0"/>
              <a:t>, HCHO</a:t>
            </a:r>
          </a:p>
          <a:p>
            <a:pPr lvl="1"/>
            <a:r>
              <a:rPr lang="en-CA" altLang="en-US" sz="1800" dirty="0" smtClean="0"/>
              <a:t>VOCs, measured using three methods:</a:t>
            </a:r>
          </a:p>
          <a:p>
            <a:pPr marL="900000" lvl="2"/>
            <a:r>
              <a:rPr lang="en-CA" altLang="en-US" dirty="0" smtClean="0"/>
              <a:t>150-hydrocarbon suite (canisters),</a:t>
            </a:r>
          </a:p>
          <a:p>
            <a:pPr marL="900000" lvl="2"/>
            <a:r>
              <a:rPr lang="en-CA" altLang="en-US" dirty="0" smtClean="0"/>
              <a:t>Carboxylic acids, inorganic acids, </a:t>
            </a:r>
            <a:r>
              <a:rPr lang="en-CA" altLang="en-US" dirty="0" err="1" smtClean="0"/>
              <a:t>isocyanic</a:t>
            </a:r>
            <a:r>
              <a:rPr lang="en-CA" altLang="en-US" dirty="0" smtClean="0"/>
              <a:t> acid, substituted phenols (CIMS)</a:t>
            </a:r>
          </a:p>
          <a:p>
            <a:pPr marL="900000" lvl="2"/>
            <a:r>
              <a:rPr lang="en-CA" altLang="en-US" dirty="0" smtClean="0"/>
              <a:t>Non and substituted VOCs (PTR-MS)</a:t>
            </a:r>
          </a:p>
        </p:txBody>
      </p:sp>
      <p:pic>
        <p:nvPicPr>
          <p:cNvPr id="1945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30" t="27237" r="9718" b="1770"/>
          <a:stretch>
            <a:fillRect/>
          </a:stretch>
        </p:blipFill>
        <p:spPr bwMode="auto">
          <a:xfrm>
            <a:off x="5148263" y="1557338"/>
            <a:ext cx="3784600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2013-08-17_IMG_0511_[Elford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789363"/>
            <a:ext cx="3744912" cy="249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0392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2" name="TextBox 25"/>
          <p:cNvSpPr txBox="1">
            <a:spLocks noChangeArrowheads="1"/>
          </p:cNvSpPr>
          <p:nvPr/>
        </p:nvSpPr>
        <p:spPr bwMode="auto">
          <a:xfrm>
            <a:off x="19050" y="538163"/>
            <a:ext cx="491299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r>
              <a:rPr lang="en-CA" altLang="en-US" dirty="0"/>
              <a:t>Model max NO</a:t>
            </a:r>
            <a:r>
              <a:rPr lang="en-CA" altLang="en-US" baseline="-25000" dirty="0"/>
              <a:t>2</a:t>
            </a:r>
            <a:r>
              <a:rPr lang="en-CA" altLang="en-US" dirty="0"/>
              <a:t> 10 to 30 </a:t>
            </a:r>
            <a:r>
              <a:rPr lang="en-CA" altLang="en-US" dirty="0" err="1"/>
              <a:t>ppbv</a:t>
            </a:r>
            <a:r>
              <a:rPr lang="en-CA" altLang="en-US" dirty="0"/>
              <a:t> (at noon)</a:t>
            </a:r>
            <a:endParaRPr lang="en-US" altLang="en-US" dirty="0"/>
          </a:p>
        </p:txBody>
      </p:sp>
      <p:grpSp>
        <p:nvGrpSpPr>
          <p:cNvPr id="38913" name="Group 4"/>
          <p:cNvGrpSpPr>
            <a:grpSpLocks/>
          </p:cNvGrpSpPr>
          <p:nvPr/>
        </p:nvGrpSpPr>
        <p:grpSpPr bwMode="auto">
          <a:xfrm>
            <a:off x="2627313" y="2855913"/>
            <a:ext cx="249237" cy="249237"/>
            <a:chOff x="2915816" y="4472249"/>
            <a:chExt cx="257079" cy="252895"/>
          </a:xfrm>
        </p:grpSpPr>
        <p:sp>
          <p:nvSpPr>
            <p:cNvPr id="6" name="5-Point Star 5"/>
            <p:cNvSpPr/>
            <p:nvPr/>
          </p:nvSpPr>
          <p:spPr bwMode="auto">
            <a:xfrm>
              <a:off x="2915816" y="4472249"/>
              <a:ext cx="257079" cy="252895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7" name="5-Point Star 6"/>
            <p:cNvSpPr>
              <a:spLocks noChangeAspect="1"/>
            </p:cNvSpPr>
            <p:nvPr/>
          </p:nvSpPr>
          <p:spPr bwMode="auto">
            <a:xfrm>
              <a:off x="2982951" y="4543124"/>
              <a:ext cx="127721" cy="127253"/>
            </a:xfrm>
            <a:prstGeom prst="star5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8914" name="Group 7"/>
          <p:cNvGrpSpPr>
            <a:grpSpLocks/>
          </p:cNvGrpSpPr>
          <p:nvPr/>
        </p:nvGrpSpPr>
        <p:grpSpPr bwMode="auto">
          <a:xfrm>
            <a:off x="2643188" y="2984500"/>
            <a:ext cx="249237" cy="249238"/>
            <a:chOff x="2915816" y="4472249"/>
            <a:chExt cx="257079" cy="252895"/>
          </a:xfrm>
        </p:grpSpPr>
        <p:sp>
          <p:nvSpPr>
            <p:cNvPr id="9" name="5-Point Star 8"/>
            <p:cNvSpPr/>
            <p:nvPr/>
          </p:nvSpPr>
          <p:spPr bwMode="auto">
            <a:xfrm>
              <a:off x="2915816" y="4472249"/>
              <a:ext cx="257079" cy="252895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0" name="5-Point Star 9"/>
            <p:cNvSpPr>
              <a:spLocks noChangeAspect="1"/>
            </p:cNvSpPr>
            <p:nvPr/>
          </p:nvSpPr>
          <p:spPr bwMode="auto">
            <a:xfrm>
              <a:off x="2982951" y="4543124"/>
              <a:ext cx="127721" cy="127253"/>
            </a:xfrm>
            <a:prstGeom prst="star5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8915" name="Group 20"/>
          <p:cNvGrpSpPr>
            <a:grpSpLocks/>
          </p:cNvGrpSpPr>
          <p:nvPr/>
        </p:nvGrpSpPr>
        <p:grpSpPr bwMode="auto">
          <a:xfrm>
            <a:off x="5003800" y="981075"/>
            <a:ext cx="4140200" cy="5597525"/>
            <a:chOff x="8460432" y="620688"/>
            <a:chExt cx="4268554" cy="5669582"/>
          </a:xfrm>
        </p:grpSpPr>
        <p:pic>
          <p:nvPicPr>
            <p:cNvPr id="38930" name="Picture 2" descr="E:\Flt Plans\OS2013_Aug23_Flight11_NOx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-2" t="-262" r="545" b="37671"/>
            <a:stretch>
              <a:fillRect/>
            </a:stretch>
          </p:blipFill>
          <p:spPr bwMode="auto">
            <a:xfrm>
              <a:off x="8460432" y="620688"/>
              <a:ext cx="4268554" cy="3578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931" name="Picture 2" descr="E:\Flt Plans\OS2013_Aug23_Flight11_NOx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5413" t="58049" r="9770" b="-18"/>
            <a:stretch>
              <a:fillRect/>
            </a:stretch>
          </p:blipFill>
          <p:spPr bwMode="auto">
            <a:xfrm>
              <a:off x="10010700" y="3986280"/>
              <a:ext cx="2312531" cy="2303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32" name="TextBox 12"/>
            <p:cNvSpPr txBox="1">
              <a:spLocks noChangeArrowheads="1"/>
            </p:cNvSpPr>
            <p:nvPr/>
          </p:nvSpPr>
          <p:spPr bwMode="auto">
            <a:xfrm>
              <a:off x="8460432" y="620688"/>
              <a:ext cx="4176464" cy="529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1pPr>
              <a:lvl2pPr marL="742950" indent="-285750"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2pPr>
              <a:lvl3pPr marL="1143000" indent="-228600"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3pPr>
              <a:lvl4pPr marL="1600200" indent="-228600"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4pPr>
              <a:lvl5pPr marL="2057400" indent="-228600"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Arial" charset="0"/>
                  <a:ea typeface="Arial Unicode MS" pitchFamily="34" charset="-128"/>
                  <a:cs typeface="Arial Unicode MS" pitchFamily="34" charset="-128"/>
                </a:defRPr>
              </a:lvl9pPr>
            </a:lstStyle>
            <a:p>
              <a:r>
                <a:rPr lang="en-CA" altLang="en-US" sz="1400" dirty="0"/>
                <a:t>(Raw aircraft NO</a:t>
              </a:r>
              <a:r>
                <a:rPr lang="en-CA" altLang="en-US" sz="1400" baseline="-25000" dirty="0"/>
                <a:t>x</a:t>
              </a:r>
              <a:r>
                <a:rPr lang="en-CA" altLang="en-US" sz="1400" dirty="0"/>
                <a:t> observations courtesy </a:t>
              </a:r>
              <a:r>
                <a:rPr lang="en-CA" altLang="en-US" sz="1400" dirty="0" smtClean="0"/>
                <a:t>  S.M</a:t>
              </a:r>
              <a:r>
                <a:rPr lang="en-CA" altLang="en-US" sz="1400" dirty="0"/>
                <a:t>. Li, K. Hayden, J. Narayan)</a:t>
              </a:r>
              <a:endParaRPr lang="en-US" altLang="en-US" sz="1400" dirty="0"/>
            </a:p>
          </p:txBody>
        </p:sp>
        <p:grpSp>
          <p:nvGrpSpPr>
            <p:cNvPr id="38933" name="Group 13"/>
            <p:cNvGrpSpPr>
              <a:grpSpLocks/>
            </p:cNvGrpSpPr>
            <p:nvPr/>
          </p:nvGrpSpPr>
          <p:grpSpPr bwMode="auto">
            <a:xfrm>
              <a:off x="9868870" y="2357082"/>
              <a:ext cx="257079" cy="252895"/>
              <a:chOff x="2915816" y="4472249"/>
              <a:chExt cx="257079" cy="252895"/>
            </a:xfrm>
          </p:grpSpPr>
          <p:sp>
            <p:nvSpPr>
              <p:cNvPr id="15" name="5-Point Star 14"/>
              <p:cNvSpPr/>
              <p:nvPr/>
            </p:nvSpPr>
            <p:spPr bwMode="auto">
              <a:xfrm>
                <a:off x="2916590" y="4472426"/>
                <a:ext cx="256964" cy="252446"/>
              </a:xfrm>
              <a:prstGeom prst="star5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6" name="5-Point Star 15"/>
              <p:cNvSpPr>
                <a:spLocks noChangeAspect="1"/>
              </p:cNvSpPr>
              <p:nvPr/>
            </p:nvSpPr>
            <p:spPr bwMode="auto">
              <a:xfrm>
                <a:off x="2983695" y="4543175"/>
                <a:ext cx="127664" cy="127027"/>
              </a:xfrm>
              <a:prstGeom prst="star5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</a:endParaRPr>
              </a:p>
            </p:txBody>
          </p:sp>
        </p:grpSp>
        <p:grpSp>
          <p:nvGrpSpPr>
            <p:cNvPr id="38934" name="Group 16"/>
            <p:cNvGrpSpPr>
              <a:grpSpLocks/>
            </p:cNvGrpSpPr>
            <p:nvPr/>
          </p:nvGrpSpPr>
          <p:grpSpPr bwMode="auto">
            <a:xfrm>
              <a:off x="9860850" y="2172600"/>
              <a:ext cx="257079" cy="252895"/>
              <a:chOff x="2915816" y="4472249"/>
              <a:chExt cx="257079" cy="252895"/>
            </a:xfrm>
          </p:grpSpPr>
          <p:sp>
            <p:nvSpPr>
              <p:cNvPr id="18" name="5-Point Star 17"/>
              <p:cNvSpPr/>
              <p:nvPr/>
            </p:nvSpPr>
            <p:spPr bwMode="auto">
              <a:xfrm>
                <a:off x="2916426" y="4471996"/>
                <a:ext cx="256965" cy="252445"/>
              </a:xfrm>
              <a:prstGeom prst="star5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</a:endParaRPr>
              </a:p>
            </p:txBody>
          </p:sp>
          <p:sp>
            <p:nvSpPr>
              <p:cNvPr id="19" name="5-Point Star 18"/>
              <p:cNvSpPr>
                <a:spLocks noChangeAspect="1"/>
              </p:cNvSpPr>
              <p:nvPr/>
            </p:nvSpPr>
            <p:spPr bwMode="auto">
              <a:xfrm>
                <a:off x="2983532" y="4542745"/>
                <a:ext cx="127664" cy="127026"/>
              </a:xfrm>
              <a:prstGeom prst="star5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pitchFamily="34" charset="0"/>
                </a:endParaRPr>
              </a:p>
            </p:txBody>
          </p:sp>
        </p:grpSp>
      </p:grpSp>
      <p:pic>
        <p:nvPicPr>
          <p:cNvPr id="38916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830" t="22546" r="40070" b="23611"/>
          <a:stretch>
            <a:fillRect/>
          </a:stretch>
        </p:blipFill>
        <p:spPr bwMode="auto">
          <a:xfrm>
            <a:off x="1042988" y="981075"/>
            <a:ext cx="4033837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9645" b="9544"/>
          <a:stretch>
            <a:fillRect/>
          </a:stretch>
        </p:blipFill>
        <p:spPr bwMode="auto">
          <a:xfrm>
            <a:off x="0" y="908050"/>
            <a:ext cx="102235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305" b="80212"/>
          <a:stretch>
            <a:fillRect/>
          </a:stretch>
        </p:blipFill>
        <p:spPr bwMode="auto">
          <a:xfrm>
            <a:off x="1841500" y="6078538"/>
            <a:ext cx="10810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431" t="43649" b="35152"/>
          <a:stretch>
            <a:fillRect/>
          </a:stretch>
        </p:blipFill>
        <p:spPr bwMode="auto">
          <a:xfrm>
            <a:off x="1062038" y="5649913"/>
            <a:ext cx="96202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TextBox 23"/>
          <p:cNvSpPr txBox="1">
            <a:spLocks noChangeArrowheads="1"/>
          </p:cNvSpPr>
          <p:nvPr/>
        </p:nvSpPr>
        <p:spPr bwMode="auto">
          <a:xfrm>
            <a:off x="3132138" y="5534025"/>
            <a:ext cx="3384550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r>
              <a:rPr lang="en-CA" altLang="en-US" sz="1800" dirty="0"/>
              <a:t>Observations will be compared to time-step-resolved (2 minutes) model output in future work.</a:t>
            </a:r>
            <a:endParaRPr lang="en-US" altLang="en-US" sz="1800" dirty="0"/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0" y="44450"/>
            <a:ext cx="8915400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CA" sz="3600" b="1" kern="0" dirty="0">
                <a:solidFill>
                  <a:srgbClr val="3A601B"/>
                </a:solidFill>
                <a:latin typeface="+mj-lt"/>
                <a:ea typeface="+mj-ea"/>
                <a:cs typeface="+mj-cs"/>
              </a:rPr>
              <a:t>Model Validation Flight</a:t>
            </a:r>
            <a:endParaRPr lang="en-US" sz="3600" b="1" kern="0" dirty="0">
              <a:solidFill>
                <a:srgbClr val="3A601B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8923" name="TextBox 26"/>
          <p:cNvSpPr txBox="1">
            <a:spLocks noChangeArrowheads="1"/>
          </p:cNvSpPr>
          <p:nvPr/>
        </p:nvSpPr>
        <p:spPr bwMode="auto">
          <a:xfrm>
            <a:off x="5294313" y="266700"/>
            <a:ext cx="3816350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/>
            <a:r>
              <a:rPr lang="en-CA" altLang="en-US"/>
              <a:t>Obs. max NO</a:t>
            </a:r>
            <a:r>
              <a:rPr lang="en-CA" altLang="en-US" baseline="-25000"/>
              <a:t>x</a:t>
            </a:r>
            <a:r>
              <a:rPr lang="en-CA" altLang="en-US"/>
              <a:t> &gt; 100 ppbv</a:t>
            </a:r>
          </a:p>
          <a:p>
            <a:pPr algn="ctr"/>
            <a:r>
              <a:rPr lang="en-CA" altLang="en-US"/>
              <a:t> (over 4 hour flight)</a:t>
            </a:r>
            <a:endParaRPr lang="en-US" altLang="en-US"/>
          </a:p>
        </p:txBody>
      </p:sp>
      <p:grpSp>
        <p:nvGrpSpPr>
          <p:cNvPr id="38924" name="Group 27"/>
          <p:cNvGrpSpPr>
            <a:grpSpLocks/>
          </p:cNvGrpSpPr>
          <p:nvPr/>
        </p:nvGrpSpPr>
        <p:grpSpPr bwMode="auto">
          <a:xfrm>
            <a:off x="2581275" y="3116263"/>
            <a:ext cx="257175" cy="252412"/>
            <a:chOff x="2915816" y="4472249"/>
            <a:chExt cx="257079" cy="252895"/>
          </a:xfrm>
        </p:grpSpPr>
        <p:sp>
          <p:nvSpPr>
            <p:cNvPr id="29" name="5-Point Star 28"/>
            <p:cNvSpPr/>
            <p:nvPr/>
          </p:nvSpPr>
          <p:spPr bwMode="auto">
            <a:xfrm>
              <a:off x="2915816" y="4472249"/>
              <a:ext cx="257079" cy="252895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0" name="5-Point Star 29"/>
            <p:cNvSpPr>
              <a:spLocks noChangeAspect="1"/>
            </p:cNvSpPr>
            <p:nvPr/>
          </p:nvSpPr>
          <p:spPr bwMode="auto">
            <a:xfrm>
              <a:off x="2982466" y="4543823"/>
              <a:ext cx="128540" cy="125653"/>
            </a:xfrm>
            <a:prstGeom prst="star5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8925" name="Group 30"/>
          <p:cNvGrpSpPr>
            <a:grpSpLocks/>
          </p:cNvGrpSpPr>
          <p:nvPr/>
        </p:nvGrpSpPr>
        <p:grpSpPr bwMode="auto">
          <a:xfrm>
            <a:off x="2581275" y="3011488"/>
            <a:ext cx="257175" cy="254000"/>
            <a:chOff x="2915816" y="4472249"/>
            <a:chExt cx="257079" cy="252895"/>
          </a:xfrm>
        </p:grpSpPr>
        <p:sp>
          <p:nvSpPr>
            <p:cNvPr id="32" name="5-Point Star 31"/>
            <p:cNvSpPr/>
            <p:nvPr/>
          </p:nvSpPr>
          <p:spPr bwMode="auto">
            <a:xfrm>
              <a:off x="2915816" y="4472249"/>
              <a:ext cx="257079" cy="252895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3" name="5-Point Star 32"/>
            <p:cNvSpPr>
              <a:spLocks noChangeAspect="1"/>
            </p:cNvSpPr>
            <p:nvPr/>
          </p:nvSpPr>
          <p:spPr bwMode="auto">
            <a:xfrm>
              <a:off x="2982466" y="4543375"/>
              <a:ext cx="128540" cy="126448"/>
            </a:xfrm>
            <a:prstGeom prst="star5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11226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74638"/>
            <a:ext cx="7339013" cy="1066800"/>
          </a:xfrm>
        </p:spPr>
        <p:txBody>
          <a:bodyPr/>
          <a:lstStyle/>
          <a:p>
            <a:pPr algn="ctr" eaLnBrk="1" hangingPunct="1"/>
            <a:r>
              <a:rPr lang="en-US" altLang="en-US" sz="4000" dirty="0" smtClean="0"/>
              <a:t>Background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628800"/>
            <a:ext cx="8208962" cy="5113313"/>
          </a:xfrm>
          <a:solidFill>
            <a:schemeClr val="bg1"/>
          </a:solidFill>
        </p:spPr>
        <p:txBody>
          <a:bodyPr/>
          <a:lstStyle/>
          <a:p>
            <a:pPr marL="72000" indent="0" eaLnBrk="1" hangingPunct="1">
              <a:lnSpc>
                <a:spcPct val="95000"/>
              </a:lnSpc>
              <a:spcBef>
                <a:spcPts val="1200"/>
              </a:spcBef>
              <a:spcAft>
                <a:spcPct val="25000"/>
              </a:spcAft>
              <a:buClr>
                <a:srgbClr val="336600"/>
              </a:buClr>
              <a:buSzPct val="100000"/>
              <a:buNone/>
            </a:pPr>
            <a:r>
              <a:rPr lang="en-US" altLang="en-US" b="1" dirty="0" smtClean="0"/>
              <a:t>Environment Canada (EC) has run the in-line meteorology/chemistry model GEM-MACH operationally since Nov. 2009 to produce twice-daily, 48-hour, continental-scale air quality forecasts of O</a:t>
            </a:r>
            <a:r>
              <a:rPr lang="en-US" altLang="en-US" b="1" baseline="-25000" dirty="0" smtClean="0"/>
              <a:t>3</a:t>
            </a:r>
            <a:r>
              <a:rPr lang="en-US" altLang="en-US" b="1" dirty="0" smtClean="0"/>
              <a:t>, NO</a:t>
            </a:r>
            <a:r>
              <a:rPr lang="en-US" altLang="en-US" b="1" baseline="-25000" dirty="0" smtClean="0"/>
              <a:t>2</a:t>
            </a:r>
            <a:r>
              <a:rPr lang="en-US" altLang="en-US" b="1" dirty="0" smtClean="0"/>
              <a:t>, PM</a:t>
            </a:r>
            <a:r>
              <a:rPr lang="en-US" altLang="en-US" b="1" baseline="-25000" dirty="0" smtClean="0"/>
              <a:t>2.5</a:t>
            </a:r>
            <a:r>
              <a:rPr lang="en-US" altLang="en-US" b="1" dirty="0" smtClean="0"/>
              <a:t>, and Air Quality Health Index.</a:t>
            </a:r>
          </a:p>
          <a:p>
            <a:pPr marL="72000" indent="0" eaLnBrk="1" hangingPunct="1">
              <a:lnSpc>
                <a:spcPct val="95000"/>
              </a:lnSpc>
              <a:spcBef>
                <a:spcPts val="1800"/>
              </a:spcBef>
              <a:spcAft>
                <a:spcPct val="25000"/>
              </a:spcAft>
              <a:buClr>
                <a:srgbClr val="336600"/>
              </a:buClr>
              <a:buSzPct val="100000"/>
              <a:buNone/>
            </a:pPr>
            <a:r>
              <a:rPr lang="en-CA" altLang="en-US" b="1" dirty="0" smtClean="0"/>
              <a:t>This past summer EC ran 3 additional configurations of GEM-MACH to produce daily forecasts in real time</a:t>
            </a:r>
            <a:r>
              <a:rPr lang="en-US" altLang="en-US" b="1" dirty="0"/>
              <a:t> </a:t>
            </a:r>
            <a:r>
              <a:rPr lang="en-US" altLang="en-US" b="1" dirty="0" smtClean="0"/>
              <a:t>in support of both operational forecasting and other programs.</a:t>
            </a:r>
          </a:p>
          <a:p>
            <a:pPr marL="72000" indent="0" eaLnBrk="1" hangingPunct="1">
              <a:lnSpc>
                <a:spcPct val="95000"/>
              </a:lnSpc>
              <a:spcBef>
                <a:spcPts val="1800"/>
              </a:spcBef>
              <a:spcAft>
                <a:spcPct val="25000"/>
              </a:spcAft>
              <a:buClr>
                <a:srgbClr val="336600"/>
              </a:buClr>
              <a:buSzPct val="100000"/>
              <a:buNone/>
            </a:pPr>
            <a:r>
              <a:rPr lang="en-CA" altLang="en-US" b="1" dirty="0" smtClean="0"/>
              <a:t>This talk describes the goals, configurations, and sample outputs of these multiple forecast runs.</a:t>
            </a:r>
          </a:p>
        </p:txBody>
      </p:sp>
    </p:spTree>
    <p:extLst>
      <p:ext uri="{BB962C8B-B14F-4D97-AF65-F5344CB8AC3E}">
        <p14:creationId xmlns:p14="http://schemas.microsoft.com/office/powerpoint/2010/main" xmlns="" val="78135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74638"/>
            <a:ext cx="7339013" cy="1066800"/>
          </a:xfrm>
        </p:spPr>
        <p:txBody>
          <a:bodyPr/>
          <a:lstStyle/>
          <a:p>
            <a:pPr algn="ctr" eaLnBrk="1" hangingPunct="1"/>
            <a:r>
              <a:rPr lang="en-US" altLang="en-US" dirty="0" smtClean="0"/>
              <a:t>Application 4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556792"/>
            <a:ext cx="8208962" cy="5185321"/>
          </a:xfrm>
          <a:solidFill>
            <a:schemeClr val="bg1"/>
          </a:solidFill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ts val="300"/>
              </a:spcAft>
              <a:buClr>
                <a:srgbClr val="336600"/>
              </a:buClr>
              <a:buSzPct val="100000"/>
              <a:buNone/>
            </a:pPr>
            <a:endParaRPr lang="en-CA" altLang="en-US" sz="2800" b="1" dirty="0"/>
          </a:p>
          <a:p>
            <a:pPr marL="514350" indent="-514350" eaLnBrk="1" hangingPunct="1">
              <a:spcBef>
                <a:spcPts val="0"/>
              </a:spcBef>
              <a:spcAft>
                <a:spcPts val="300"/>
              </a:spcAft>
              <a:buClr>
                <a:srgbClr val="336600"/>
              </a:buClr>
              <a:buSzPct val="100000"/>
              <a:buFont typeface="+mj-lt"/>
              <a:buAutoNum type="arabicPeriod" startAt="4"/>
            </a:pPr>
            <a:r>
              <a:rPr lang="en-CA" altLang="en-US" sz="2800" b="1" dirty="0" smtClean="0"/>
              <a:t>Developmental forecasting at 2.5 km in preparation for 2015 Pan &amp; </a:t>
            </a:r>
            <a:r>
              <a:rPr lang="en-CA" altLang="en-US" sz="2800" b="1" dirty="0" err="1" smtClean="0"/>
              <a:t>Parapan</a:t>
            </a:r>
            <a:r>
              <a:rPr lang="en-CA" altLang="en-US" sz="2800" b="1" dirty="0" smtClean="0"/>
              <a:t> American Games</a:t>
            </a:r>
            <a:r>
              <a:rPr lang="en-US" altLang="en-US" sz="2800" b="1" dirty="0"/>
              <a:t> </a:t>
            </a:r>
            <a:r>
              <a:rPr lang="en-US" altLang="en-US" sz="2800" b="1" dirty="0" smtClean="0"/>
              <a:t>in Toronto, Ontario</a:t>
            </a:r>
          </a:p>
          <a:p>
            <a:pPr marL="514350" indent="-514350" eaLnBrk="1" hangingPunct="1">
              <a:spcBef>
                <a:spcPts val="0"/>
              </a:spcBef>
              <a:spcAft>
                <a:spcPts val="300"/>
              </a:spcAft>
              <a:buClr>
                <a:srgbClr val="336600"/>
              </a:buClr>
              <a:buSzPct val="100000"/>
              <a:buFont typeface="+mj-lt"/>
              <a:buAutoNum type="arabicPeriod" startAt="4"/>
            </a:pPr>
            <a:endParaRPr lang="en-CA" altLang="en-US" sz="2800" b="1" dirty="0"/>
          </a:p>
          <a:p>
            <a:pPr marL="0" indent="0">
              <a:spcBef>
                <a:spcPts val="0"/>
              </a:spcBef>
              <a:buNone/>
            </a:pPr>
            <a:r>
              <a:rPr lang="en-CA" altLang="en-US" sz="2800" b="1" dirty="0" smtClean="0"/>
              <a:t>     Motivation</a:t>
            </a:r>
            <a:r>
              <a:rPr lang="en-CA" altLang="en-US" sz="2800" b="1" dirty="0"/>
              <a:t>:  </a:t>
            </a:r>
            <a:r>
              <a:rPr lang="en-US" sz="2800" b="1" dirty="0" smtClean="0"/>
              <a:t>GEM-MACH AQ forecasts will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/>
              <a:t> </a:t>
            </a:r>
            <a:r>
              <a:rPr lang="en-US" sz="2800" b="1" dirty="0" smtClean="0"/>
              <a:t>    support Games health-and-safety and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/>
              <a:t> </a:t>
            </a:r>
            <a:r>
              <a:rPr lang="en-US" sz="2800" b="1" dirty="0" smtClean="0"/>
              <a:t>    emergency-response functions.  Real-time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 smtClean="0"/>
              <a:t>     forecasts </a:t>
            </a:r>
            <a:r>
              <a:rPr lang="en-US" sz="2800" b="1" dirty="0"/>
              <a:t>were </a:t>
            </a:r>
            <a:r>
              <a:rPr lang="en-US" sz="2800" b="1" dirty="0" smtClean="0"/>
              <a:t>undertaken </a:t>
            </a:r>
            <a:r>
              <a:rPr lang="en-US" sz="2800" b="1" dirty="0"/>
              <a:t>this </a:t>
            </a:r>
            <a:r>
              <a:rPr lang="en-US" sz="2800" b="1" dirty="0" smtClean="0"/>
              <a:t>past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/>
              <a:t> </a:t>
            </a:r>
            <a:r>
              <a:rPr lang="en-US" sz="2800" b="1" dirty="0" smtClean="0"/>
              <a:t>    summer </a:t>
            </a:r>
            <a:r>
              <a:rPr lang="en-US" sz="2800" b="1" dirty="0"/>
              <a:t>to test the model </a:t>
            </a:r>
            <a:r>
              <a:rPr lang="en-US" sz="2800" b="1" dirty="0" smtClean="0"/>
              <a:t>set up in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b="1" dirty="0"/>
              <a:t> </a:t>
            </a:r>
            <a:r>
              <a:rPr lang="en-US" sz="2800" b="1" dirty="0" smtClean="0"/>
              <a:t>    preparation </a:t>
            </a:r>
            <a:r>
              <a:rPr lang="en-US" sz="2800" b="1" dirty="0"/>
              <a:t>for next summer.</a:t>
            </a:r>
          </a:p>
          <a:p>
            <a:pPr marL="514350" indent="-514350" eaLnBrk="1" hangingPunct="1">
              <a:spcBef>
                <a:spcPts val="0"/>
              </a:spcBef>
              <a:spcAft>
                <a:spcPts val="300"/>
              </a:spcAft>
              <a:buClr>
                <a:srgbClr val="336600"/>
              </a:buClr>
              <a:buSzPct val="100000"/>
              <a:buFont typeface="+mj-lt"/>
              <a:buAutoNum type="arabicPeriod" startAt="4"/>
            </a:pPr>
            <a:endParaRPr lang="en-CA" alt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370118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79475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PanAm Air Quality Modelling Objectives</a:t>
            </a:r>
            <a:endParaRPr lang="en-CA" altLang="en-US" sz="3200" smtClean="0"/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27584" y="1772816"/>
            <a:ext cx="8137525" cy="4968429"/>
          </a:xfrm>
          <a:solidFill>
            <a:schemeClr val="bg1"/>
          </a:solidFill>
        </p:spPr>
        <p:txBody>
          <a:bodyPr/>
          <a:lstStyle/>
          <a:p>
            <a:pPr eaLnBrk="1" hangingPunct="1">
              <a:spcBef>
                <a:spcPts val="0"/>
              </a:spcBef>
              <a:spcAft>
                <a:spcPts val="2400"/>
              </a:spcAft>
              <a:buClr>
                <a:srgbClr val="336600"/>
              </a:buClr>
              <a:buSzPct val="160000"/>
              <a:defRPr/>
            </a:pPr>
            <a:r>
              <a:rPr lang="en-CA" altLang="en-US" sz="2000" b="1" dirty="0" smtClean="0"/>
              <a:t>Accelerate the development of a higher spatial resolution air quality model (2.5-km grid spacing) for AQHI predictions in urban areas across Canada</a:t>
            </a:r>
          </a:p>
          <a:p>
            <a:pPr eaLnBrk="1" hangingPunct="1">
              <a:spcBef>
                <a:spcPts val="0"/>
              </a:spcBef>
              <a:spcAft>
                <a:spcPts val="2400"/>
              </a:spcAft>
              <a:buClr>
                <a:srgbClr val="336600"/>
              </a:buClr>
              <a:buSzPct val="160000"/>
              <a:defRPr/>
            </a:pPr>
            <a:r>
              <a:rPr lang="en-CA" altLang="en-US" sz="2000" b="1" dirty="0" smtClean="0"/>
              <a:t>Improve representation of pollutant emissions for urban areas (e.g., on-road mobile sources, residential wood combustion, food cooking)</a:t>
            </a:r>
            <a:endParaRPr lang="en-CA" altLang="en-US" sz="2000" b="1" dirty="0"/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336600"/>
              </a:buClr>
              <a:buSzPct val="160000"/>
            </a:pPr>
            <a:r>
              <a:rPr lang="en-US" sz="2000" b="1" dirty="0"/>
              <a:t>C</a:t>
            </a:r>
            <a:r>
              <a:rPr lang="en-US" sz="2000" b="1" dirty="0" smtClean="0"/>
              <a:t>apture </a:t>
            </a:r>
            <a:r>
              <a:rPr lang="en-US" sz="2000" b="1" dirty="0"/>
              <a:t>the interactions between chemistry and weather </a:t>
            </a:r>
            <a:r>
              <a:rPr lang="en-US" sz="2000" b="1" dirty="0" smtClean="0"/>
              <a:t>at the </a:t>
            </a:r>
            <a:r>
              <a:rPr lang="en-US" sz="2000" b="1" dirty="0" err="1" smtClean="0"/>
              <a:t>mesoscale</a:t>
            </a:r>
            <a:r>
              <a:rPr lang="en-US" sz="2000" b="1" dirty="0" smtClean="0"/>
              <a:t> (flow systems </a:t>
            </a:r>
            <a:r>
              <a:rPr lang="en-US" sz="2000" b="1" dirty="0"/>
              <a:t>with scales on the order of 5 to </a:t>
            </a:r>
            <a:r>
              <a:rPr lang="en-US" sz="2000" b="1" dirty="0" smtClean="0"/>
              <a:t>100 km</a:t>
            </a:r>
            <a:r>
              <a:rPr lang="en-US" sz="2000" b="1" dirty="0"/>
              <a:t>). </a:t>
            </a:r>
            <a:r>
              <a:rPr lang="en-US" sz="2000" b="1" dirty="0" smtClean="0"/>
              <a:t> Examples </a:t>
            </a:r>
            <a:r>
              <a:rPr lang="en-US" sz="2000" b="1" dirty="0"/>
              <a:t>of </a:t>
            </a:r>
            <a:r>
              <a:rPr lang="en-US" sz="2000" b="1" dirty="0" err="1"/>
              <a:t>mesoscale</a:t>
            </a:r>
            <a:r>
              <a:rPr lang="en-US" sz="2000" b="1" dirty="0"/>
              <a:t> systems include urban heat islands and lake breezes (under calm and fair weather conditions). These conditions over urban environments are </a:t>
            </a:r>
            <a:r>
              <a:rPr lang="en-US" sz="2000" b="1" dirty="0" smtClean="0"/>
              <a:t>conducive for </a:t>
            </a:r>
            <a:r>
              <a:rPr lang="en-US" sz="2000" b="1" dirty="0"/>
              <a:t>poor air quality.</a:t>
            </a:r>
          </a:p>
        </p:txBody>
      </p:sp>
    </p:spTree>
    <p:extLst>
      <p:ext uri="{BB962C8B-B14F-4D97-AF65-F5344CB8AC3E}">
        <p14:creationId xmlns:p14="http://schemas.microsoft.com/office/powerpoint/2010/main" xmlns="" val="300789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0"/>
            <a:ext cx="8880475" cy="1125538"/>
          </a:xfrm>
        </p:spPr>
        <p:txBody>
          <a:bodyPr/>
          <a:lstStyle/>
          <a:p>
            <a:r>
              <a:rPr lang="en-CA" altLang="en-US" sz="3200" dirty="0" smtClean="0"/>
              <a:t>Nested </a:t>
            </a:r>
            <a:r>
              <a:rPr lang="en-CA" altLang="en-US" sz="3200" dirty="0"/>
              <a:t>10-km / 2.5-km Grid </a:t>
            </a:r>
            <a:r>
              <a:rPr lang="en-CA" altLang="en-US" sz="3200" dirty="0" smtClean="0"/>
              <a:t>Configuration </a:t>
            </a:r>
            <a:br>
              <a:rPr lang="en-CA" altLang="en-US" sz="3200" dirty="0" smtClean="0"/>
            </a:br>
            <a:r>
              <a:rPr lang="en-CA" altLang="en-US" sz="3200" dirty="0" smtClean="0"/>
              <a:t>for 2015 Pan &amp; </a:t>
            </a:r>
            <a:r>
              <a:rPr lang="en-CA" altLang="en-US" sz="3200" dirty="0" err="1" smtClean="0"/>
              <a:t>Parapan</a:t>
            </a:r>
            <a:r>
              <a:rPr lang="en-CA" altLang="en-US" sz="3200" dirty="0" smtClean="0"/>
              <a:t> American Games</a:t>
            </a:r>
            <a:endParaRPr lang="en-CA" altLang="en-US" sz="3200" dirty="0" smtClean="0">
              <a:solidFill>
                <a:schemeClr val="tx1"/>
              </a:solidFill>
            </a:endParaRPr>
          </a:p>
        </p:txBody>
      </p:sp>
      <p:pic>
        <p:nvPicPr>
          <p:cNvPr id="59395" name="Picture 4" descr="HighResGri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3963" y="3933825"/>
            <a:ext cx="2840037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 Box 7"/>
          <p:cNvSpPr txBox="1">
            <a:spLocks noChangeArrowheads="1"/>
          </p:cNvSpPr>
          <p:nvPr/>
        </p:nvSpPr>
        <p:spPr bwMode="auto">
          <a:xfrm>
            <a:off x="5975350" y="1125538"/>
            <a:ext cx="3061146" cy="2554545"/>
          </a:xfrm>
          <a:prstGeom prst="rect">
            <a:avLst/>
          </a:prstGeom>
          <a:solidFill>
            <a:schemeClr val="bg1"/>
          </a:solidFill>
          <a:ln w="19050">
            <a:solidFill>
              <a:srgbClr val="3366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895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000" dirty="0"/>
              <a:t>High-resolution 2.5-km domain includes </a:t>
            </a:r>
            <a:r>
              <a:rPr lang="en-CA" altLang="en-US" sz="2000" dirty="0" smtClean="0"/>
              <a:t>Toronto-Hamilton, Detroit-Windsor</a:t>
            </a:r>
            <a:r>
              <a:rPr lang="en-CA" altLang="en-US" sz="2000" dirty="0"/>
              <a:t>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000" dirty="0"/>
              <a:t>Cleveland, Buffalo, Pittsburgh plus 3 of Great Lakes to capture lake-breeze effects</a:t>
            </a:r>
          </a:p>
        </p:txBody>
      </p:sp>
      <p:pic>
        <p:nvPicPr>
          <p:cNvPr id="59397" name="Picture 8" descr="10km_eas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56642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8" name="Rectangle 9"/>
          <p:cNvSpPr>
            <a:spLocks noChangeArrowheads="1"/>
          </p:cNvSpPr>
          <p:nvPr/>
        </p:nvSpPr>
        <p:spPr bwMode="auto">
          <a:xfrm>
            <a:off x="2916238" y="2997200"/>
            <a:ext cx="503237" cy="5762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895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/>
          </a:p>
        </p:txBody>
      </p:sp>
      <p:sp>
        <p:nvSpPr>
          <p:cNvPr id="59399" name="Line 10"/>
          <p:cNvSpPr>
            <a:spLocks noChangeShapeType="1"/>
          </p:cNvSpPr>
          <p:nvPr/>
        </p:nvSpPr>
        <p:spPr bwMode="auto">
          <a:xfrm>
            <a:off x="3419475" y="2997200"/>
            <a:ext cx="5329238" cy="11747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400" name="Text Box 12"/>
          <p:cNvSpPr txBox="1">
            <a:spLocks noChangeArrowheads="1"/>
          </p:cNvSpPr>
          <p:nvPr/>
        </p:nvSpPr>
        <p:spPr bwMode="auto">
          <a:xfrm>
            <a:off x="252000" y="4536000"/>
            <a:ext cx="5400675" cy="2215991"/>
          </a:xfrm>
          <a:prstGeom prst="rect">
            <a:avLst/>
          </a:prstGeom>
          <a:solidFill>
            <a:schemeClr val="bg1"/>
          </a:solidFill>
          <a:ln w="19050">
            <a:solidFill>
              <a:srgbClr val="336600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895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dirty="0"/>
              <a:t>Regional 10-km GEM-MACH domain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CA" altLang="en-US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dirty="0" smtClean="0"/>
              <a:t>Chemical lateral </a:t>
            </a:r>
            <a:r>
              <a:rPr lang="en-CA" altLang="en-US" dirty="0"/>
              <a:t>boundary conditions </a:t>
            </a:r>
            <a:r>
              <a:rPr lang="en-CA" altLang="en-US" dirty="0" smtClean="0"/>
              <a:t>from MOZART </a:t>
            </a:r>
            <a:r>
              <a:rPr lang="en-CA" altLang="en-US" dirty="0"/>
              <a:t>global CTM (month, </a:t>
            </a:r>
            <a:r>
              <a:rPr lang="en-CA" altLang="en-US" dirty="0" smtClean="0"/>
              <a:t>day </a:t>
            </a:r>
            <a:r>
              <a:rPr lang="en-CA" altLang="en-US" dirty="0"/>
              <a:t>of week, hour of day)</a:t>
            </a:r>
          </a:p>
        </p:txBody>
      </p:sp>
      <p:sp>
        <p:nvSpPr>
          <p:cNvPr id="59401" name="Line 11"/>
          <p:cNvSpPr>
            <a:spLocks noChangeShapeType="1"/>
          </p:cNvSpPr>
          <p:nvPr/>
        </p:nvSpPr>
        <p:spPr bwMode="auto">
          <a:xfrm>
            <a:off x="2916238" y="3573463"/>
            <a:ext cx="3743325" cy="31686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96" t="5858" r="50000" b="5730"/>
          <a:stretch>
            <a:fillRect/>
          </a:stretch>
        </p:blipFill>
        <p:spPr bwMode="auto">
          <a:xfrm>
            <a:off x="754062" y="1368000"/>
            <a:ext cx="8212918" cy="54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1"/>
          <p:cNvSpPr txBox="1">
            <a:spLocks noChangeArrowheads="1"/>
          </p:cNvSpPr>
          <p:nvPr/>
        </p:nvSpPr>
        <p:spPr bwMode="auto">
          <a:xfrm>
            <a:off x="611560" y="116632"/>
            <a:ext cx="81307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3200" dirty="0" smtClean="0">
                <a:solidFill>
                  <a:srgbClr val="3A601B"/>
                </a:solidFill>
              </a:rPr>
              <a:t>Air Quality Health Index (</a:t>
            </a:r>
            <a:r>
              <a:rPr lang="en-CA" altLang="en-US" sz="3200" dirty="0">
                <a:solidFill>
                  <a:srgbClr val="3A601B"/>
                </a:solidFill>
              </a:rPr>
              <a:t>AQHI) Forecast </a:t>
            </a:r>
            <a:endParaRPr lang="en-CA" altLang="en-US" sz="3200" dirty="0" smtClean="0">
              <a:solidFill>
                <a:srgbClr val="3A601B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3200" dirty="0" smtClean="0">
                <a:solidFill>
                  <a:srgbClr val="3A601B"/>
                </a:solidFill>
              </a:rPr>
              <a:t>for </a:t>
            </a:r>
            <a:r>
              <a:rPr lang="en-CA" altLang="en-US" sz="3200" dirty="0">
                <a:solidFill>
                  <a:srgbClr val="3A601B"/>
                </a:solidFill>
              </a:rPr>
              <a:t>the </a:t>
            </a:r>
            <a:r>
              <a:rPr lang="en-CA" altLang="en-US" sz="3200" dirty="0" smtClean="0">
                <a:solidFill>
                  <a:srgbClr val="3A601B"/>
                </a:solidFill>
              </a:rPr>
              <a:t>High-Resolution 2.5-km </a:t>
            </a:r>
            <a:r>
              <a:rPr lang="en-CA" altLang="en-US" sz="3200" dirty="0">
                <a:solidFill>
                  <a:srgbClr val="3A601B"/>
                </a:solidFill>
              </a:rPr>
              <a:t>Domain</a:t>
            </a:r>
            <a:endParaRPr lang="en-US" altLang="en-US" sz="3200" dirty="0">
              <a:solidFill>
                <a:srgbClr val="3A601B"/>
              </a:solidFill>
            </a:endParaRPr>
          </a:p>
        </p:txBody>
      </p:sp>
      <p:sp>
        <p:nvSpPr>
          <p:cNvPr id="5124" name="TextBox 2"/>
          <p:cNvSpPr txBox="1">
            <a:spLocks noChangeArrowheads="1"/>
          </p:cNvSpPr>
          <p:nvPr/>
        </p:nvSpPr>
        <p:spPr bwMode="auto">
          <a:xfrm>
            <a:off x="36000" y="2916000"/>
            <a:ext cx="2186817" cy="830997"/>
          </a:xfrm>
          <a:prstGeom prst="rect">
            <a:avLst/>
          </a:prstGeom>
          <a:solidFill>
            <a:schemeClr val="bg1"/>
          </a:solidFill>
          <a:ln w="31750">
            <a:solidFill>
              <a:srgbClr val="336600"/>
            </a:solidFill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dirty="0">
                <a:solidFill>
                  <a:srgbClr val="000000"/>
                </a:solidFill>
              </a:rPr>
              <a:t>Image from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dirty="0">
                <a:solidFill>
                  <a:srgbClr val="000000"/>
                </a:solidFill>
              </a:rPr>
              <a:t>June 24, 2014</a:t>
            </a: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052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33" t="6390" r="50000" b="4536"/>
          <a:stretch>
            <a:fillRect/>
          </a:stretch>
        </p:blipFill>
        <p:spPr bwMode="auto">
          <a:xfrm>
            <a:off x="1476000" y="1368000"/>
            <a:ext cx="6676953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324000" y="390525"/>
            <a:ext cx="8633261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3200" dirty="0">
                <a:solidFill>
                  <a:srgbClr val="3A601B"/>
                </a:solidFill>
              </a:rPr>
              <a:t>AQHI </a:t>
            </a:r>
            <a:r>
              <a:rPr lang="en-CA" altLang="en-US" sz="3200" dirty="0" smtClean="0">
                <a:solidFill>
                  <a:srgbClr val="3A601B"/>
                </a:solidFill>
              </a:rPr>
              <a:t>Forecast for </a:t>
            </a:r>
            <a:r>
              <a:rPr lang="en-CA" altLang="en-US" sz="3200" dirty="0">
                <a:solidFill>
                  <a:srgbClr val="3A601B"/>
                </a:solidFill>
              </a:rPr>
              <a:t>the Greater Toronto Area</a:t>
            </a:r>
            <a:endParaRPr lang="en-US" altLang="en-US" sz="3200" dirty="0">
              <a:solidFill>
                <a:srgbClr val="3A601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877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7250" y="1341438"/>
            <a:ext cx="43688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200" y="4149725"/>
            <a:ext cx="4297363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1700" y="4149725"/>
            <a:ext cx="432435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6"/>
          <p:cNvSpPr txBox="1">
            <a:spLocks noChangeArrowheads="1"/>
          </p:cNvSpPr>
          <p:nvPr/>
        </p:nvSpPr>
        <p:spPr bwMode="auto">
          <a:xfrm>
            <a:off x="969852" y="144000"/>
            <a:ext cx="729796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pitchFamily="34" charset="0"/>
              <a:buChar char="▪"/>
              <a:defRPr kumimoji="1"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3A601B"/>
                </a:solidFill>
              </a:rPr>
              <a:t>GEM-MACH v2 Aerosol Composition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dirty="0">
                <a:solidFill>
                  <a:srgbClr val="3A601B"/>
                </a:solidFill>
              </a:rPr>
              <a:t> Average for July </a:t>
            </a:r>
            <a:r>
              <a:rPr lang="en-US" altLang="en-US" sz="3200" dirty="0" smtClean="0">
                <a:solidFill>
                  <a:srgbClr val="3A601B"/>
                </a:solidFill>
              </a:rPr>
              <a:t>2014 </a:t>
            </a:r>
            <a:r>
              <a:rPr lang="en-US" altLang="en-US" sz="3200" dirty="0">
                <a:solidFill>
                  <a:srgbClr val="3A601B"/>
                </a:solidFill>
              </a:rPr>
              <a:t>Weekdays</a:t>
            </a:r>
          </a:p>
        </p:txBody>
      </p:sp>
      <p:pic>
        <p:nvPicPr>
          <p:cNvPr id="20486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4475" y="1312863"/>
            <a:ext cx="42560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Box 1"/>
          <p:cNvSpPr txBox="1">
            <a:spLocks noChangeArrowheads="1"/>
          </p:cNvSpPr>
          <p:nvPr/>
        </p:nvSpPr>
        <p:spPr bwMode="auto">
          <a:xfrm>
            <a:off x="611188" y="1331913"/>
            <a:ext cx="9159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pitchFamily="34" charset="0"/>
              <a:buChar char="▪"/>
              <a:defRPr kumimoji="1"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Nitrate</a:t>
            </a:r>
          </a:p>
        </p:txBody>
      </p:sp>
      <p:sp>
        <p:nvSpPr>
          <p:cNvPr id="20488" name="TextBox 8"/>
          <p:cNvSpPr txBox="1">
            <a:spLocks noChangeArrowheads="1"/>
          </p:cNvSpPr>
          <p:nvPr/>
        </p:nvSpPr>
        <p:spPr bwMode="auto">
          <a:xfrm>
            <a:off x="5003800" y="1322388"/>
            <a:ext cx="1673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pitchFamily="34" charset="0"/>
              <a:buChar char="▪"/>
              <a:defRPr kumimoji="1"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Black Carbon</a:t>
            </a:r>
          </a:p>
        </p:txBody>
      </p:sp>
      <p:sp>
        <p:nvSpPr>
          <p:cNvPr id="20489" name="TextBox 9"/>
          <p:cNvSpPr txBox="1">
            <a:spLocks noChangeArrowheads="1"/>
          </p:cNvSpPr>
          <p:nvPr/>
        </p:nvSpPr>
        <p:spPr bwMode="auto">
          <a:xfrm>
            <a:off x="560388" y="4149725"/>
            <a:ext cx="6842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pitchFamily="34" charset="0"/>
              <a:buChar char="▪"/>
              <a:defRPr kumimoji="1"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POA</a:t>
            </a:r>
          </a:p>
        </p:txBody>
      </p:sp>
      <p:sp>
        <p:nvSpPr>
          <p:cNvPr id="20490" name="TextBox 10"/>
          <p:cNvSpPr txBox="1">
            <a:spLocks noChangeArrowheads="1"/>
          </p:cNvSpPr>
          <p:nvPr/>
        </p:nvSpPr>
        <p:spPr bwMode="auto">
          <a:xfrm>
            <a:off x="5095875" y="4149725"/>
            <a:ext cx="9540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pitchFamily="34" charset="0"/>
              <a:buChar char="▪"/>
              <a:defRPr kumimoji="1" sz="2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Sulfate</a:t>
            </a:r>
          </a:p>
        </p:txBody>
      </p:sp>
    </p:spTree>
    <p:extLst>
      <p:ext uri="{BB962C8B-B14F-4D97-AF65-F5344CB8AC3E}">
        <p14:creationId xmlns:p14="http://schemas.microsoft.com/office/powerpoint/2010/main" xmlns="" val="80070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08175" y="2276475"/>
            <a:ext cx="5759450" cy="1470025"/>
          </a:xfrm>
        </p:spPr>
        <p:txBody>
          <a:bodyPr/>
          <a:lstStyle/>
          <a:p>
            <a:r>
              <a:rPr lang="en-US" altLang="en-US" sz="6000" smtClean="0"/>
              <a:t>Thank you for your attention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066800"/>
          </a:xfrm>
        </p:spPr>
        <p:txBody>
          <a:bodyPr/>
          <a:lstStyle/>
          <a:p>
            <a:pPr algn="ctr" eaLnBrk="1" hangingPunct="1"/>
            <a:r>
              <a:rPr lang="en-US" altLang="en-US" sz="2800" dirty="0" smtClean="0"/>
              <a:t>Four Daily Real-time GEM-MACH Forecast </a:t>
            </a:r>
            <a:br>
              <a:rPr lang="en-US" altLang="en-US" sz="2800" dirty="0" smtClean="0"/>
            </a:br>
            <a:r>
              <a:rPr lang="en-US" altLang="en-US" sz="2800" dirty="0" smtClean="0"/>
              <a:t>Configurations Run During Summer 2014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687513"/>
            <a:ext cx="8208962" cy="5054600"/>
          </a:xfrm>
          <a:solidFill>
            <a:schemeClr val="bg1"/>
          </a:solidFill>
        </p:spPr>
        <p:txBody>
          <a:bodyPr/>
          <a:lstStyle/>
          <a:p>
            <a:pPr marL="514350" indent="-514350" eaLnBrk="1" hangingPunct="1">
              <a:spcBef>
                <a:spcPts val="1200"/>
              </a:spcBef>
              <a:spcAft>
                <a:spcPct val="25000"/>
              </a:spcAft>
              <a:buClr>
                <a:srgbClr val="336600"/>
              </a:buClr>
              <a:buSzPct val="100000"/>
              <a:buFontTx/>
              <a:buAutoNum type="arabicPeriod"/>
            </a:pPr>
            <a:r>
              <a:rPr lang="en-US" altLang="en-US" sz="2800" b="1" dirty="0" smtClean="0"/>
              <a:t>Operational North American AQ forecasting with GEM-MACH at 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10</a:t>
            </a:r>
            <a:r>
              <a:rPr lang="en-US" altLang="en-US" sz="2800" b="1" dirty="0" smtClean="0"/>
              <a:t> km</a:t>
            </a:r>
          </a:p>
          <a:p>
            <a:pPr marL="514350" indent="-514350" eaLnBrk="1" hangingPunct="1">
              <a:spcBef>
                <a:spcPts val="1200"/>
              </a:spcBef>
              <a:spcAft>
                <a:spcPct val="25000"/>
              </a:spcAft>
              <a:buClr>
                <a:srgbClr val="336600"/>
              </a:buClr>
              <a:buSzPct val="100000"/>
              <a:buFontTx/>
              <a:buAutoNum type="arabicPeriod"/>
            </a:pPr>
            <a:r>
              <a:rPr lang="en-US" altLang="en-US" sz="2800" b="1" dirty="0" smtClean="0"/>
              <a:t>Experimental North American wildfire forecasting at </a:t>
            </a:r>
            <a:r>
              <a:rPr lang="en-US" altLang="en-US" sz="2800" b="1" dirty="0" smtClean="0">
                <a:solidFill>
                  <a:srgbClr val="FF0000"/>
                </a:solidFill>
              </a:rPr>
              <a:t>10</a:t>
            </a:r>
            <a:r>
              <a:rPr lang="en-US" altLang="en-US" sz="2800" b="1" dirty="0" smtClean="0"/>
              <a:t> km</a:t>
            </a:r>
          </a:p>
          <a:p>
            <a:pPr marL="514350" indent="-514350" eaLnBrk="1" hangingPunct="1">
              <a:spcBef>
                <a:spcPts val="1200"/>
              </a:spcBef>
              <a:spcAft>
                <a:spcPct val="25000"/>
              </a:spcAft>
              <a:buClr>
                <a:srgbClr val="336600"/>
              </a:buClr>
              <a:buSzPct val="100000"/>
              <a:buFontTx/>
              <a:buAutoNum type="arabicPeriod"/>
            </a:pPr>
            <a:r>
              <a:rPr lang="en-CA" altLang="en-US" sz="2800" b="1" dirty="0" smtClean="0"/>
              <a:t>Research forecasting for Alberta Oil Sands region at </a:t>
            </a:r>
            <a:r>
              <a:rPr lang="en-CA" altLang="en-US" sz="2800" b="1" dirty="0" smtClean="0">
                <a:solidFill>
                  <a:srgbClr val="FF0000"/>
                </a:solidFill>
              </a:rPr>
              <a:t>2.5</a:t>
            </a:r>
            <a:r>
              <a:rPr lang="en-CA" altLang="en-US" sz="2800" b="1" dirty="0" smtClean="0"/>
              <a:t> km</a:t>
            </a:r>
          </a:p>
          <a:p>
            <a:pPr marL="514350" indent="-514350" eaLnBrk="1" hangingPunct="1">
              <a:spcBef>
                <a:spcPts val="1200"/>
              </a:spcBef>
              <a:spcAft>
                <a:spcPts val="300"/>
              </a:spcAft>
              <a:buClr>
                <a:srgbClr val="336600"/>
              </a:buClr>
              <a:buSzPct val="100000"/>
              <a:buFontTx/>
              <a:buAutoNum type="arabicPeriod"/>
            </a:pPr>
            <a:r>
              <a:rPr lang="en-CA" altLang="en-US" sz="2800" b="1" dirty="0" smtClean="0"/>
              <a:t>Developmental forecasting at </a:t>
            </a:r>
            <a:r>
              <a:rPr lang="en-CA" altLang="en-US" sz="2800" b="1" dirty="0" smtClean="0">
                <a:solidFill>
                  <a:srgbClr val="FF0000"/>
                </a:solidFill>
              </a:rPr>
              <a:t>2.5</a:t>
            </a:r>
            <a:r>
              <a:rPr lang="en-CA" altLang="en-US" sz="2800" b="1" dirty="0" smtClean="0"/>
              <a:t> km in preparation for 2015 Pan &amp; </a:t>
            </a:r>
            <a:r>
              <a:rPr lang="en-CA" altLang="en-US" sz="2800" b="1" dirty="0" err="1" smtClean="0"/>
              <a:t>Parapan</a:t>
            </a:r>
            <a:r>
              <a:rPr lang="en-CA" altLang="en-US" sz="2800" b="1" dirty="0" smtClean="0"/>
              <a:t> American Games</a:t>
            </a:r>
            <a:r>
              <a:rPr lang="en-US" altLang="en-US" sz="2800" b="1" dirty="0"/>
              <a:t> </a:t>
            </a:r>
            <a:r>
              <a:rPr lang="en-US" altLang="en-US" sz="2800" b="1" dirty="0" smtClean="0"/>
              <a:t>in Toronto, Ontario</a:t>
            </a:r>
            <a:endParaRPr lang="en-CA" altLang="en-US" sz="2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74638"/>
            <a:ext cx="7339013" cy="1066800"/>
          </a:xfrm>
        </p:spPr>
        <p:txBody>
          <a:bodyPr/>
          <a:lstStyle/>
          <a:p>
            <a:pPr algn="ctr" eaLnBrk="1" hangingPunct="1"/>
            <a:r>
              <a:rPr lang="en-US" altLang="en-US" dirty="0" smtClean="0"/>
              <a:t>Application 1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988840"/>
            <a:ext cx="8208962" cy="4752528"/>
          </a:xfrm>
          <a:solidFill>
            <a:schemeClr val="bg1"/>
          </a:solidFill>
        </p:spPr>
        <p:txBody>
          <a:bodyPr/>
          <a:lstStyle/>
          <a:p>
            <a:pPr marL="504000" indent="-514350" eaLnBrk="1" hangingPunct="1">
              <a:spcBef>
                <a:spcPts val="2400"/>
              </a:spcBef>
              <a:spcAft>
                <a:spcPct val="25000"/>
              </a:spcAft>
              <a:buClr>
                <a:srgbClr val="336600"/>
              </a:buClr>
              <a:buSzPct val="100000"/>
              <a:buFontTx/>
              <a:buAutoNum type="arabicPeriod"/>
            </a:pPr>
            <a:r>
              <a:rPr lang="en-US" altLang="en-US" sz="2800" b="1" dirty="0" smtClean="0"/>
              <a:t>Operational North American AQ   forecasting with GEM-MACH at 10 km</a:t>
            </a:r>
          </a:p>
          <a:p>
            <a:pPr marL="514350" indent="-514350" eaLnBrk="1" hangingPunct="1">
              <a:spcBef>
                <a:spcPts val="1200"/>
              </a:spcBef>
              <a:spcAft>
                <a:spcPct val="25000"/>
              </a:spcAft>
              <a:buClr>
                <a:srgbClr val="336600"/>
              </a:buClr>
              <a:buSzPct val="100000"/>
              <a:buFontTx/>
              <a:buAutoNum type="arabicPeriod"/>
            </a:pPr>
            <a:endParaRPr lang="en-CA" altLang="en-US" sz="2800" b="1" dirty="0"/>
          </a:p>
          <a:p>
            <a:pPr marL="0" indent="-720000" eaLnBrk="1" hangingPunct="1"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ct val="100000"/>
              <a:buNone/>
            </a:pPr>
            <a:r>
              <a:rPr lang="en-CA" altLang="en-US" sz="2800" b="1" dirty="0" smtClean="0"/>
              <a:t>     Motivation:  Canada-wide forecasts of O</a:t>
            </a:r>
            <a:r>
              <a:rPr lang="en-CA" altLang="en-US" sz="2800" b="1" baseline="-25000" dirty="0" smtClean="0"/>
              <a:t>3</a:t>
            </a:r>
            <a:r>
              <a:rPr lang="en-CA" altLang="en-US" sz="2800" b="1" dirty="0" smtClean="0"/>
              <a:t>,</a:t>
            </a:r>
          </a:p>
          <a:p>
            <a:pPr marL="0" indent="-720000" eaLnBrk="1" hangingPunct="1"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ct val="100000"/>
              <a:buNone/>
            </a:pPr>
            <a:r>
              <a:rPr lang="en-CA" altLang="en-US" sz="2800" b="1" dirty="0" smtClean="0"/>
              <a:t>     NO</a:t>
            </a:r>
            <a:r>
              <a:rPr lang="en-CA" altLang="en-US" sz="2800" b="1" baseline="-25000" dirty="0" smtClean="0"/>
              <a:t>2</a:t>
            </a:r>
            <a:r>
              <a:rPr lang="en-CA" altLang="en-US" sz="2800" b="1" dirty="0" smtClean="0"/>
              <a:t>, and PM</a:t>
            </a:r>
            <a:r>
              <a:rPr lang="en-CA" altLang="en-US" sz="2800" b="1" baseline="-25000" dirty="0" smtClean="0"/>
              <a:t>2.5</a:t>
            </a:r>
            <a:r>
              <a:rPr lang="en-CA" altLang="en-US" sz="2800" b="1" dirty="0" smtClean="0"/>
              <a:t> are needed to provide 2-day</a:t>
            </a:r>
          </a:p>
          <a:p>
            <a:pPr marL="0" indent="-720000" eaLnBrk="1" hangingPunct="1"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ct val="100000"/>
              <a:buNone/>
            </a:pPr>
            <a:r>
              <a:rPr lang="en-CA" altLang="en-US" sz="2800" b="1" dirty="0" smtClean="0"/>
              <a:t>     guidance on expected AQ conditions</a:t>
            </a:r>
            <a:endParaRPr lang="en-US" alt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156632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042988" y="549275"/>
            <a:ext cx="7705476" cy="792163"/>
          </a:xfrm>
          <a:solidFill>
            <a:schemeClr val="bg1"/>
          </a:solidFill>
        </p:spPr>
        <p:txBody>
          <a:bodyPr/>
          <a:lstStyle/>
          <a:p>
            <a:pPr algn="ctr" eaLnBrk="1" hangingPunct="1">
              <a:spcBef>
                <a:spcPts val="1200"/>
              </a:spcBef>
              <a:spcAft>
                <a:spcPct val="25000"/>
              </a:spcAft>
            </a:pPr>
            <a:r>
              <a:rPr lang="en-US" altLang="en-US" dirty="0" smtClean="0"/>
              <a:t>What is GEM-MACH?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650" y="1844675"/>
            <a:ext cx="8153400" cy="5013325"/>
          </a:xfrm>
          <a:solidFill>
            <a:schemeClr val="bg1"/>
          </a:solidFill>
        </p:spPr>
        <p:txBody>
          <a:bodyPr/>
          <a:lstStyle/>
          <a:p>
            <a:pPr>
              <a:buClr>
                <a:srgbClr val="0099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kumimoji="0" lang="en-US" altLang="en-US" b="1" dirty="0" smtClean="0">
                <a:solidFill>
                  <a:srgbClr val="3A601B"/>
                </a:solidFill>
              </a:rPr>
              <a:t>mod</a:t>
            </a:r>
            <a:r>
              <a:rPr kumimoji="0" lang="en-US" altLang="en-US" b="1" dirty="0" smtClean="0">
                <a:solidFill>
                  <a:srgbClr val="3A601B"/>
                </a:solidFill>
                <a:cs typeface="Arial" charset="0"/>
              </a:rPr>
              <a:t>è</a:t>
            </a:r>
            <a:r>
              <a:rPr kumimoji="0" lang="en-US" altLang="en-US" b="1" dirty="0" smtClean="0">
                <a:solidFill>
                  <a:srgbClr val="3A601B"/>
                </a:solidFill>
              </a:rPr>
              <a:t>le </a:t>
            </a:r>
            <a:r>
              <a:rPr kumimoji="0" lang="en-US" altLang="en-US" b="1" dirty="0" smtClean="0">
                <a:solidFill>
                  <a:srgbClr val="CC3300"/>
                </a:solidFill>
              </a:rPr>
              <a:t>G</a:t>
            </a:r>
            <a:r>
              <a:rPr kumimoji="0" lang="en-US" altLang="en-US" b="1" dirty="0" smtClean="0">
                <a:solidFill>
                  <a:srgbClr val="3A601B"/>
                </a:solidFill>
              </a:rPr>
              <a:t>lobal </a:t>
            </a:r>
            <a:r>
              <a:rPr kumimoji="0" lang="en-US" altLang="en-US" b="1" dirty="0" err="1" smtClean="0">
                <a:solidFill>
                  <a:srgbClr val="CC3300"/>
                </a:solidFill>
              </a:rPr>
              <a:t>E</a:t>
            </a:r>
            <a:r>
              <a:rPr kumimoji="0" lang="en-US" altLang="en-US" b="1" dirty="0" err="1" smtClean="0">
                <a:solidFill>
                  <a:srgbClr val="3A601B"/>
                </a:solidFill>
              </a:rPr>
              <a:t>nvironnemental</a:t>
            </a:r>
            <a:r>
              <a:rPr kumimoji="0" lang="en-US" altLang="en-US" b="1" dirty="0" smtClean="0">
                <a:solidFill>
                  <a:srgbClr val="3A601B"/>
                </a:solidFill>
              </a:rPr>
              <a:t> </a:t>
            </a:r>
            <a:r>
              <a:rPr kumimoji="0" lang="en-US" altLang="en-US" b="1" dirty="0" smtClean="0">
                <a:solidFill>
                  <a:srgbClr val="CC3300"/>
                </a:solidFill>
              </a:rPr>
              <a:t>M</a:t>
            </a:r>
            <a:r>
              <a:rPr kumimoji="0" lang="en-US" altLang="en-US" b="1" dirty="0" smtClean="0">
                <a:solidFill>
                  <a:srgbClr val="3A601B"/>
                </a:solidFill>
              </a:rPr>
              <a:t>ulti-</a:t>
            </a:r>
            <a:r>
              <a:rPr kumimoji="0" lang="en-US" altLang="en-US" b="1" dirty="0" err="1" smtClean="0">
                <a:solidFill>
                  <a:srgbClr val="3A601B"/>
                </a:solidFill>
              </a:rPr>
              <a:t>échelle</a:t>
            </a:r>
            <a:r>
              <a:rPr kumimoji="0" lang="en-US" altLang="en-US" b="1" dirty="0" smtClean="0">
                <a:solidFill>
                  <a:srgbClr val="3A601B"/>
                </a:solidFill>
              </a:rPr>
              <a:t> –</a:t>
            </a:r>
            <a:r>
              <a:rPr kumimoji="0" lang="en-US" altLang="en-US" b="1" dirty="0" err="1" smtClean="0">
                <a:solidFill>
                  <a:srgbClr val="CC3300"/>
                </a:solidFill>
              </a:rPr>
              <a:t>M</a:t>
            </a:r>
            <a:r>
              <a:rPr kumimoji="0" lang="en-US" altLang="en-US" b="1" dirty="0" err="1" smtClean="0">
                <a:solidFill>
                  <a:srgbClr val="3A601B"/>
                </a:solidFill>
              </a:rPr>
              <a:t>odélisation</a:t>
            </a:r>
            <a:r>
              <a:rPr kumimoji="0" lang="en-US" altLang="en-US" b="1" dirty="0" smtClean="0">
                <a:solidFill>
                  <a:srgbClr val="3A601B"/>
                </a:solidFill>
              </a:rPr>
              <a:t> de la </a:t>
            </a:r>
            <a:r>
              <a:rPr kumimoji="0" lang="en-US" altLang="en-US" b="1" dirty="0" err="1" smtClean="0">
                <a:solidFill>
                  <a:srgbClr val="3A601B"/>
                </a:solidFill>
              </a:rPr>
              <a:t>qualité</a:t>
            </a:r>
            <a:r>
              <a:rPr kumimoji="0" lang="en-US" altLang="en-US" b="1" dirty="0" smtClean="0">
                <a:solidFill>
                  <a:srgbClr val="3A601B"/>
                </a:solidFill>
              </a:rPr>
              <a:t> de </a:t>
            </a:r>
            <a:r>
              <a:rPr kumimoji="0" lang="en-US" altLang="en-US" b="1" dirty="0" err="1" smtClean="0">
                <a:solidFill>
                  <a:srgbClr val="3A601B"/>
                </a:solidFill>
              </a:rPr>
              <a:t>l'</a:t>
            </a:r>
            <a:r>
              <a:rPr kumimoji="0" lang="en-US" altLang="en-US" b="1" dirty="0" err="1" smtClean="0">
                <a:solidFill>
                  <a:srgbClr val="CC3300"/>
                </a:solidFill>
              </a:rPr>
              <a:t>A</a:t>
            </a:r>
            <a:r>
              <a:rPr kumimoji="0" lang="en-US" altLang="en-US" b="1" dirty="0" err="1" smtClean="0">
                <a:solidFill>
                  <a:srgbClr val="3A601B"/>
                </a:solidFill>
              </a:rPr>
              <a:t>ir</a:t>
            </a:r>
            <a:r>
              <a:rPr kumimoji="0" lang="en-US" altLang="en-US" b="1" dirty="0" smtClean="0">
                <a:solidFill>
                  <a:srgbClr val="3A601B"/>
                </a:solidFill>
              </a:rPr>
              <a:t> et de la </a:t>
            </a:r>
            <a:r>
              <a:rPr kumimoji="0" lang="en-US" altLang="en-US" b="1" dirty="0" err="1" smtClean="0">
                <a:solidFill>
                  <a:srgbClr val="CC3300"/>
                </a:solidFill>
              </a:rPr>
              <a:t>CH</a:t>
            </a:r>
            <a:r>
              <a:rPr kumimoji="0" lang="en-US" altLang="en-US" b="1" dirty="0" err="1" smtClean="0">
                <a:solidFill>
                  <a:srgbClr val="3A601B"/>
                </a:solidFill>
              </a:rPr>
              <a:t>imie</a:t>
            </a:r>
            <a:r>
              <a:rPr kumimoji="0" lang="en-US" altLang="en-US" dirty="0" smtClean="0">
                <a:solidFill>
                  <a:srgbClr val="3A601B"/>
                </a:solidFill>
              </a:rPr>
              <a:t> </a:t>
            </a:r>
          </a:p>
          <a:p>
            <a:pPr marL="0" indent="0">
              <a:spcBef>
                <a:spcPct val="50000"/>
              </a:spcBef>
              <a:spcAft>
                <a:spcPct val="50000"/>
              </a:spcAft>
              <a:buClr>
                <a:srgbClr val="009900"/>
              </a:buClr>
              <a:buSzPct val="150000"/>
              <a:buFontTx/>
              <a:buNone/>
              <a:defRPr/>
            </a:pPr>
            <a:r>
              <a:rPr kumimoji="0" lang="en-US" altLang="en-US" b="1" dirty="0" smtClean="0">
                <a:solidFill>
                  <a:srgbClr val="3A601B"/>
                </a:solidFill>
              </a:rPr>
              <a:t>   </a:t>
            </a:r>
            <a:r>
              <a:rPr kumimoji="0" lang="en-US" altLang="en-US" dirty="0" smtClean="0"/>
              <a:t>et / and</a:t>
            </a:r>
          </a:p>
          <a:p>
            <a:pPr>
              <a:buClr>
                <a:srgbClr val="0099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kumimoji="0" lang="en-US" altLang="en-US" b="1" dirty="0" smtClean="0">
                <a:solidFill>
                  <a:srgbClr val="CC3300"/>
                </a:solidFill>
              </a:rPr>
              <a:t>G</a:t>
            </a:r>
            <a:r>
              <a:rPr kumimoji="0" lang="en-US" altLang="en-US" b="1" dirty="0" smtClean="0">
                <a:solidFill>
                  <a:srgbClr val="3A601B"/>
                </a:solidFill>
              </a:rPr>
              <a:t>lobal </a:t>
            </a:r>
            <a:r>
              <a:rPr kumimoji="0" lang="en-US" altLang="en-US" b="1" dirty="0" smtClean="0">
                <a:solidFill>
                  <a:srgbClr val="CC3300"/>
                </a:solidFill>
              </a:rPr>
              <a:t>E</a:t>
            </a:r>
            <a:r>
              <a:rPr kumimoji="0" lang="en-US" altLang="en-US" b="1" dirty="0" smtClean="0">
                <a:solidFill>
                  <a:srgbClr val="3A601B"/>
                </a:solidFill>
              </a:rPr>
              <a:t>nvironmental </a:t>
            </a:r>
            <a:r>
              <a:rPr kumimoji="0" lang="en-US" altLang="en-US" b="1" dirty="0" err="1" smtClean="0">
                <a:solidFill>
                  <a:srgbClr val="CC3300"/>
                </a:solidFill>
              </a:rPr>
              <a:t>M</a:t>
            </a:r>
            <a:r>
              <a:rPr kumimoji="0" lang="en-US" altLang="en-US" b="1" dirty="0" err="1" smtClean="0">
                <a:solidFill>
                  <a:srgbClr val="3A601B"/>
                </a:solidFill>
              </a:rPr>
              <a:t>ultiscale</a:t>
            </a:r>
            <a:r>
              <a:rPr kumimoji="0" lang="en-US" altLang="en-US" b="1" dirty="0" smtClean="0">
                <a:solidFill>
                  <a:srgbClr val="3A601B"/>
                </a:solidFill>
              </a:rPr>
              <a:t> model – </a:t>
            </a:r>
            <a:r>
              <a:rPr kumimoji="0" lang="en-US" altLang="en-US" b="1" dirty="0" err="1" smtClean="0">
                <a:solidFill>
                  <a:srgbClr val="CC3300"/>
                </a:solidFill>
              </a:rPr>
              <a:t>M</a:t>
            </a:r>
            <a:r>
              <a:rPr kumimoji="0" lang="en-US" altLang="en-US" b="1" dirty="0" err="1" smtClean="0">
                <a:solidFill>
                  <a:srgbClr val="3A601B"/>
                </a:solidFill>
              </a:rPr>
              <a:t>odelling</a:t>
            </a:r>
            <a:r>
              <a:rPr kumimoji="0" lang="en-US" altLang="en-US" b="1" dirty="0" smtClean="0">
                <a:solidFill>
                  <a:srgbClr val="3A601B"/>
                </a:solidFill>
              </a:rPr>
              <a:t> </a:t>
            </a:r>
            <a:r>
              <a:rPr kumimoji="0" lang="en-US" altLang="en-US" b="1" dirty="0" smtClean="0">
                <a:solidFill>
                  <a:srgbClr val="CC3300"/>
                </a:solidFill>
              </a:rPr>
              <a:t>A</a:t>
            </a:r>
            <a:r>
              <a:rPr kumimoji="0" lang="en-US" altLang="en-US" b="1" dirty="0" smtClean="0">
                <a:solidFill>
                  <a:srgbClr val="3A601B"/>
                </a:solidFill>
              </a:rPr>
              <a:t>ir quality and </a:t>
            </a:r>
            <a:r>
              <a:rPr kumimoji="0" lang="en-US" altLang="en-US" b="1" dirty="0" err="1" smtClean="0">
                <a:solidFill>
                  <a:srgbClr val="CC3300"/>
                </a:solidFill>
              </a:rPr>
              <a:t>CH</a:t>
            </a:r>
            <a:r>
              <a:rPr kumimoji="0" lang="en-US" altLang="en-US" b="1" dirty="0" err="1" smtClean="0">
                <a:solidFill>
                  <a:srgbClr val="3A601B"/>
                </a:solidFill>
              </a:rPr>
              <a:t>emistry</a:t>
            </a:r>
            <a:r>
              <a:rPr kumimoji="0" lang="en-US" altLang="en-US" dirty="0" smtClean="0"/>
              <a:t> </a:t>
            </a:r>
          </a:p>
          <a:p>
            <a:pPr>
              <a:buClr>
                <a:srgbClr val="009900"/>
              </a:buClr>
              <a:buSzPct val="150000"/>
              <a:buFont typeface="Arial" panose="020B0604020202020204" pitchFamily="34" charset="0"/>
              <a:buChar char="•"/>
              <a:defRPr/>
            </a:pPr>
            <a:endParaRPr kumimoji="0" lang="en-CA" altLang="en-US" dirty="0"/>
          </a:p>
          <a:p>
            <a:pPr>
              <a:spcBef>
                <a:spcPts val="0"/>
              </a:spcBef>
              <a:buClr>
                <a:srgbClr val="009900"/>
              </a:buClr>
              <a:buSzPct val="150000"/>
              <a:buFont typeface="Arial" panose="020B0604020202020204" pitchFamily="34" charset="0"/>
              <a:buChar char="•"/>
              <a:defRPr/>
            </a:pPr>
            <a:r>
              <a:rPr lang="fr-CA" altLang="en-US" b="1" dirty="0" smtClean="0">
                <a:solidFill>
                  <a:srgbClr val="336600"/>
                </a:solidFill>
              </a:rPr>
              <a:t>GEM-MACH</a:t>
            </a:r>
            <a:r>
              <a:rPr lang="fr-CA" altLang="en-US" dirty="0" smtClean="0"/>
              <a:t> </a:t>
            </a:r>
            <a:r>
              <a:rPr lang="fr-CA" altLang="en-US" dirty="0" err="1" smtClean="0"/>
              <a:t>is</a:t>
            </a:r>
            <a:r>
              <a:rPr lang="fr-CA" altLang="en-US" dirty="0" smtClean="0"/>
              <a:t> a multi-</a:t>
            </a:r>
            <a:r>
              <a:rPr lang="fr-CA" altLang="en-US" dirty="0" err="1" smtClean="0"/>
              <a:t>scale</a:t>
            </a:r>
            <a:r>
              <a:rPr lang="fr-CA" altLang="en-US" dirty="0" smtClean="0"/>
              <a:t> </a:t>
            </a:r>
            <a:r>
              <a:rPr lang="fr-CA" altLang="en-US" dirty="0" err="1" smtClean="0"/>
              <a:t>chemical</a:t>
            </a:r>
            <a:r>
              <a:rPr lang="fr-CA" altLang="en-US" dirty="0" smtClean="0"/>
              <a:t> </a:t>
            </a:r>
            <a:r>
              <a:rPr lang="fr-CA" altLang="en-US" dirty="0" err="1" smtClean="0"/>
              <a:t>weather</a:t>
            </a:r>
            <a:r>
              <a:rPr lang="fr-CA" altLang="en-US" dirty="0" smtClean="0"/>
              <a:t> </a:t>
            </a:r>
            <a:r>
              <a:rPr lang="fr-CA" altLang="en-US" dirty="0" err="1" smtClean="0"/>
              <a:t>forecast</a:t>
            </a:r>
            <a:r>
              <a:rPr lang="fr-CA" altLang="en-US" dirty="0" smtClean="0"/>
              <a:t> model </a:t>
            </a:r>
            <a:r>
              <a:rPr lang="fr-CA" altLang="en-US" dirty="0" err="1" smtClean="0"/>
              <a:t>composed</a:t>
            </a:r>
            <a:r>
              <a:rPr lang="fr-CA" altLang="en-US" dirty="0" smtClean="0"/>
              <a:t> of </a:t>
            </a:r>
            <a:r>
              <a:rPr lang="fr-CA" altLang="en-US" dirty="0" err="1" smtClean="0"/>
              <a:t>dynamics</a:t>
            </a:r>
            <a:r>
              <a:rPr lang="fr-CA" altLang="en-US" dirty="0" smtClean="0"/>
              <a:t>, </a:t>
            </a:r>
            <a:r>
              <a:rPr lang="fr-CA" altLang="en-US" dirty="0" err="1" smtClean="0"/>
              <a:t>physics</a:t>
            </a:r>
            <a:r>
              <a:rPr lang="fr-CA" altLang="en-US" dirty="0" smtClean="0"/>
              <a:t>, and </a:t>
            </a:r>
            <a:r>
              <a:rPr lang="fr-CA" altLang="en-US" i="1" dirty="0" err="1" smtClean="0"/>
              <a:t>in-line</a:t>
            </a:r>
            <a:r>
              <a:rPr lang="fr-CA" altLang="en-US" dirty="0" smtClean="0"/>
              <a:t> </a:t>
            </a:r>
            <a:r>
              <a:rPr lang="fr-CA" altLang="en-US" dirty="0" err="1" smtClean="0"/>
              <a:t>chemistry</a:t>
            </a:r>
            <a:r>
              <a:rPr lang="fr-CA" altLang="en-US" dirty="0" smtClean="0"/>
              <a:t> modules </a:t>
            </a:r>
            <a:r>
              <a:rPr lang="fr-CA" altLang="en-US" dirty="0" err="1" smtClean="0"/>
              <a:t>that</a:t>
            </a:r>
            <a:r>
              <a:rPr lang="fr-CA" altLang="en-US" dirty="0" smtClean="0"/>
              <a:t> </a:t>
            </a:r>
            <a:r>
              <a:rPr lang="fr-CA" altLang="en-US" dirty="0" err="1" smtClean="0"/>
              <a:t>is</a:t>
            </a:r>
            <a:r>
              <a:rPr lang="fr-CA" altLang="en-US" dirty="0" smtClean="0"/>
              <a:t> able to </a:t>
            </a:r>
            <a:r>
              <a:rPr lang="fr-CA" altLang="en-US" dirty="0" err="1" smtClean="0"/>
              <a:t>simulate</a:t>
            </a:r>
            <a:r>
              <a:rPr lang="fr-CA" altLang="en-US" dirty="0" smtClean="0"/>
              <a:t> size-</a:t>
            </a:r>
            <a:r>
              <a:rPr lang="fr-CA" altLang="en-US" dirty="0" err="1" smtClean="0"/>
              <a:t>resolved</a:t>
            </a:r>
            <a:r>
              <a:rPr lang="fr-CA" altLang="en-US" dirty="0" smtClean="0"/>
              <a:t> PM, </a:t>
            </a:r>
            <a:r>
              <a:rPr lang="fr-CA" altLang="en-US" dirty="0" err="1" smtClean="0"/>
              <a:t>photochemical</a:t>
            </a:r>
            <a:r>
              <a:rPr lang="fr-CA" altLang="en-US" dirty="0" smtClean="0"/>
              <a:t> </a:t>
            </a:r>
            <a:r>
              <a:rPr lang="fr-CA" altLang="en-US" dirty="0" err="1" smtClean="0"/>
              <a:t>oxidants</a:t>
            </a:r>
            <a:r>
              <a:rPr lang="fr-CA" altLang="en-US" dirty="0" smtClean="0"/>
              <a:t>, and </a:t>
            </a:r>
            <a:r>
              <a:rPr lang="fr-CA" altLang="en-US" dirty="0" err="1" smtClean="0"/>
              <a:t>acid</a:t>
            </a:r>
            <a:r>
              <a:rPr lang="fr-CA" altLang="en-US" dirty="0" smtClean="0"/>
              <a:t> </a:t>
            </a:r>
            <a:r>
              <a:rPr lang="fr-CA" altLang="en-US" dirty="0" err="1" smtClean="0"/>
              <a:t>deposition</a:t>
            </a:r>
            <a:endParaRPr lang="fr-CA" altLang="en-US" dirty="0" smtClean="0"/>
          </a:p>
          <a:p>
            <a:pPr marL="0" indent="0">
              <a:spcBef>
                <a:spcPts val="1800"/>
              </a:spcBef>
              <a:buClr>
                <a:srgbClr val="009900"/>
              </a:buClr>
              <a:buSzPct val="150000"/>
              <a:buNone/>
              <a:defRPr/>
            </a:pPr>
            <a:endParaRPr kumimoji="0" lang="en-US" altLang="en-US" dirty="0" smtClean="0"/>
          </a:p>
          <a:p>
            <a:pPr>
              <a:defRPr/>
            </a:pPr>
            <a:endParaRPr lang="fr-CA" altLang="en-US" dirty="0" smtClean="0"/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2177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274638"/>
            <a:ext cx="8964612" cy="1066800"/>
          </a:xfrm>
        </p:spPr>
        <p:txBody>
          <a:bodyPr/>
          <a:lstStyle/>
          <a:p>
            <a:pPr eaLnBrk="1" hangingPunct="1"/>
            <a:r>
              <a:rPr lang="en-US" altLang="en-US" sz="3200" smtClean="0"/>
              <a:t>First GEM-MACH v1 Application: In RAQDPS,</a:t>
            </a:r>
            <a:br>
              <a:rPr lang="en-US" altLang="en-US" sz="3200" smtClean="0"/>
            </a:br>
            <a:r>
              <a:rPr lang="en-US" altLang="en-US" sz="3200" smtClean="0"/>
              <a:t>EC’s Operational AQ Forecast System</a:t>
            </a:r>
            <a:endParaRPr lang="en-US" altLang="en-US" sz="3200" smtClean="0">
              <a:solidFill>
                <a:srgbClr val="336600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288" y="2484438"/>
            <a:ext cx="5337175" cy="1600200"/>
          </a:xfrm>
          <a:solidFill>
            <a:schemeClr val="bg1"/>
          </a:solidFill>
        </p:spPr>
        <p:txBody>
          <a:bodyPr/>
          <a:lstStyle/>
          <a:p>
            <a:pPr eaLnBrk="1" hangingPunct="1">
              <a:buClr>
                <a:srgbClr val="009900"/>
              </a:buClr>
              <a:buSzPct val="150000"/>
            </a:pPr>
            <a:r>
              <a:rPr lang="en-CA" altLang="en-US" sz="2000" b="1" smtClean="0"/>
              <a:t>Regional system with a domain covering North America</a:t>
            </a:r>
          </a:p>
          <a:p>
            <a:pPr lvl="1" eaLnBrk="1" hangingPunct="1"/>
            <a:r>
              <a:rPr lang="en-CA" altLang="en-US" sz="1800" b="1" smtClean="0"/>
              <a:t>10 km horizontal grid spacing</a:t>
            </a:r>
          </a:p>
          <a:p>
            <a:pPr lvl="1" eaLnBrk="1" hangingPunct="1"/>
            <a:r>
              <a:rPr lang="en-CA" altLang="en-US" sz="1800" b="1" smtClean="0"/>
              <a:t>80 vertical levels with lid at 0.1 hPa   (~10 levels in 1</a:t>
            </a:r>
            <a:r>
              <a:rPr lang="en-CA" altLang="en-US" sz="1800" b="1" baseline="30000" smtClean="0"/>
              <a:t>st</a:t>
            </a:r>
            <a:r>
              <a:rPr lang="en-CA" altLang="en-US" sz="1800" b="1" smtClean="0"/>
              <a:t> km of the atmosphere)</a:t>
            </a:r>
          </a:p>
          <a:p>
            <a:pPr lvl="1" eaLnBrk="1" hangingPunct="1"/>
            <a:endParaRPr lang="en-CA" altLang="en-US" sz="1800" smtClean="0"/>
          </a:p>
          <a:p>
            <a:pPr lvl="1" eaLnBrk="1" hangingPunct="1"/>
            <a:endParaRPr lang="en-CA" altLang="en-US" smtClean="0"/>
          </a:p>
          <a:p>
            <a:pPr eaLnBrk="1" hangingPunct="1"/>
            <a:endParaRPr lang="en-CA" altLang="en-US" smtClean="0"/>
          </a:p>
          <a:p>
            <a:pPr lvl="1" eaLnBrk="1" hangingPunct="1"/>
            <a:endParaRPr lang="en-CA" altLang="en-US" smtClean="0"/>
          </a:p>
        </p:txBody>
      </p:sp>
      <p:pic>
        <p:nvPicPr>
          <p:cNvPr id="12292" name="Picture 4" descr="outpu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4538" y="1600200"/>
            <a:ext cx="3116262" cy="250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3"/>
          <p:cNvSpPr>
            <a:spLocks noChangeArrowheads="1"/>
          </p:cNvSpPr>
          <p:nvPr/>
        </p:nvSpPr>
        <p:spPr bwMode="auto">
          <a:xfrm>
            <a:off x="395288" y="4176713"/>
            <a:ext cx="8520112" cy="26781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7338" indent="-287338"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65175" indent="-287338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39825" indent="-184150" eaLnBrk="0" hangingPunct="0">
              <a:spcBef>
                <a:spcPct val="20000"/>
              </a:spcBef>
              <a:buClr>
                <a:srgbClr val="B895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buClr>
                <a:srgbClr val="009900"/>
              </a:buClr>
              <a:buSzPct val="150000"/>
            </a:pPr>
            <a:r>
              <a:rPr lang="en-CA" altLang="en-US" sz="2000" dirty="0" smtClean="0"/>
              <a:t>In-line </a:t>
            </a:r>
            <a:r>
              <a:rPr lang="en-CA" altLang="en-US" sz="2000" dirty="0"/>
              <a:t>coupled meteorology and chemistry model GEM-MACH</a:t>
            </a:r>
          </a:p>
          <a:p>
            <a:pPr lvl="1" eaLnBrk="1" hangingPunct="1"/>
            <a:r>
              <a:rPr lang="en-CA" altLang="en-US" sz="1800" dirty="0"/>
              <a:t>One-way coupling (meteorology affects chemistry)</a:t>
            </a:r>
          </a:p>
          <a:p>
            <a:pPr lvl="1"/>
            <a:r>
              <a:rPr lang="en-CA" altLang="en-US" sz="1800" dirty="0"/>
              <a:t>Full process representation of oxidant and aerosol chemistry:</a:t>
            </a:r>
            <a:r>
              <a:rPr lang="en-CA" altLang="en-US" dirty="0"/>
              <a:t> </a:t>
            </a:r>
          </a:p>
          <a:p>
            <a:pPr lvl="2"/>
            <a:r>
              <a:rPr lang="en-CA" altLang="en-US" sz="1600" dirty="0"/>
              <a:t>gas-, aqueous- &amp; heterogeneous chemistry mechanisms</a:t>
            </a:r>
          </a:p>
          <a:p>
            <a:pPr lvl="2"/>
            <a:r>
              <a:rPr lang="en-CA" altLang="en-US" sz="1600" dirty="0"/>
              <a:t>aerosol dynamics</a:t>
            </a:r>
          </a:p>
          <a:p>
            <a:pPr lvl="2"/>
            <a:r>
              <a:rPr lang="en-CA" altLang="en-US" sz="1600" dirty="0"/>
              <a:t>dry and wet deposition (including in- and below-cloud scavenging)</a:t>
            </a:r>
          </a:p>
          <a:p>
            <a:pPr lvl="1"/>
            <a:r>
              <a:rPr lang="en-CA" altLang="en-US" sz="1800" dirty="0">
                <a:solidFill>
                  <a:srgbClr val="FF0000"/>
                </a:solidFill>
              </a:rPr>
              <a:t>2-bin</a:t>
            </a:r>
            <a:r>
              <a:rPr lang="en-CA" altLang="en-US" sz="1800" dirty="0"/>
              <a:t> sectional representation of PM size distribution (i.e., 0-2.5 and 2.5-10 </a:t>
            </a:r>
            <a:r>
              <a:rPr lang="en-CA" altLang="en-US" sz="1800" dirty="0" err="1">
                <a:cs typeface="Arial" charset="0"/>
              </a:rPr>
              <a:t>μm</a:t>
            </a:r>
            <a:r>
              <a:rPr lang="en-CA" altLang="en-US" sz="1800" dirty="0">
                <a:cs typeface="Arial" charset="0"/>
              </a:rPr>
              <a:t>) </a:t>
            </a:r>
            <a:r>
              <a:rPr lang="en-CA" altLang="en-US" sz="1800" dirty="0"/>
              <a:t>with 8 chemical components</a:t>
            </a:r>
          </a:p>
          <a:p>
            <a:pPr lvl="1" eaLnBrk="1" hangingPunct="1"/>
            <a:endParaRPr lang="en-CA" altLang="en-US" sz="1600" dirty="0"/>
          </a:p>
          <a:p>
            <a:pPr lvl="1" eaLnBrk="1" hangingPunct="1"/>
            <a:endParaRPr lang="en-CA" altLang="en-US" dirty="0"/>
          </a:p>
          <a:p>
            <a:pPr eaLnBrk="1" hangingPunct="1"/>
            <a:endParaRPr lang="en-CA" altLang="en-US" dirty="0"/>
          </a:p>
          <a:p>
            <a:pPr lvl="1" eaLnBrk="1" hangingPunct="1"/>
            <a:endParaRPr lang="en-CA" altLang="en-US" dirty="0"/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8686800" y="1600200"/>
            <a:ext cx="228600" cy="228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895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en-CA" altLang="en-US" sz="1800"/>
          </a:p>
        </p:txBody>
      </p:sp>
      <p:sp>
        <p:nvSpPr>
          <p:cNvPr id="12295" name="Rectangle 1"/>
          <p:cNvSpPr>
            <a:spLocks noChangeArrowheads="1"/>
          </p:cNvSpPr>
          <p:nvPr/>
        </p:nvSpPr>
        <p:spPr bwMode="auto">
          <a:xfrm>
            <a:off x="395288" y="1692275"/>
            <a:ext cx="5400675" cy="708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895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9900"/>
              </a:buClr>
              <a:buSzPct val="150000"/>
            </a:pPr>
            <a:r>
              <a:rPr lang="en-CA" altLang="en-US" sz="2000"/>
              <a:t>Installed in </a:t>
            </a:r>
            <a:r>
              <a:rPr lang="en-CA" altLang="en-US" sz="2000">
                <a:solidFill>
                  <a:srgbClr val="336600"/>
                </a:solidFill>
              </a:rPr>
              <a:t>R</a:t>
            </a:r>
            <a:r>
              <a:rPr lang="en-CA" altLang="en-US" sz="2000"/>
              <a:t>egional </a:t>
            </a:r>
            <a:r>
              <a:rPr lang="en-CA" altLang="en-US" sz="2000">
                <a:solidFill>
                  <a:srgbClr val="336600"/>
                </a:solidFill>
              </a:rPr>
              <a:t>AQ</a:t>
            </a:r>
            <a:r>
              <a:rPr lang="en-CA" altLang="en-US" sz="2000"/>
              <a:t> </a:t>
            </a:r>
            <a:r>
              <a:rPr lang="en-CA" altLang="en-US" sz="2000">
                <a:solidFill>
                  <a:srgbClr val="336600"/>
                </a:solidFill>
              </a:rPr>
              <a:t>D</a:t>
            </a:r>
            <a:r>
              <a:rPr lang="en-CA" altLang="en-US" sz="2000"/>
              <a:t>eterministic </a:t>
            </a:r>
            <a:r>
              <a:rPr lang="en-CA" altLang="en-US" sz="2000">
                <a:solidFill>
                  <a:srgbClr val="336600"/>
                </a:solidFill>
              </a:rPr>
              <a:t>P</a:t>
            </a:r>
            <a:r>
              <a:rPr lang="en-CA" altLang="en-US" sz="2000"/>
              <a:t>rediction </a:t>
            </a:r>
            <a:r>
              <a:rPr lang="en-CA" altLang="en-US" sz="2000">
                <a:solidFill>
                  <a:srgbClr val="336600"/>
                </a:solidFill>
              </a:rPr>
              <a:t>S</a:t>
            </a:r>
            <a:r>
              <a:rPr lang="en-CA" altLang="en-US" sz="2000"/>
              <a:t>ystem in Nov. 2009</a:t>
            </a:r>
          </a:p>
        </p:txBody>
      </p:sp>
    </p:spTree>
    <p:extLst>
      <p:ext uri="{BB962C8B-B14F-4D97-AF65-F5344CB8AC3E}">
        <p14:creationId xmlns:p14="http://schemas.microsoft.com/office/powerpoint/2010/main" xmlns="" val="2352693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71438"/>
            <a:ext cx="8893175" cy="1354137"/>
          </a:xfrm>
          <a:noFill/>
        </p:spPr>
        <p:txBody>
          <a:bodyPr/>
          <a:lstStyle/>
          <a:p>
            <a:pPr>
              <a:spcBef>
                <a:spcPct val="15000"/>
              </a:spcBef>
            </a:pPr>
            <a:r>
              <a:rPr lang="en-US" altLang="en-US" sz="2800" dirty="0" smtClean="0"/>
              <a:t>Plots of GEM-MACH10 Surface NO</a:t>
            </a:r>
            <a:r>
              <a:rPr lang="en-US" altLang="en-US" sz="2800" baseline="-25000" dirty="0" smtClean="0"/>
              <a:t>2</a:t>
            </a:r>
            <a:r>
              <a:rPr lang="en-US" altLang="en-US" sz="2800" dirty="0" smtClean="0"/>
              <a:t>, O</a:t>
            </a:r>
            <a:r>
              <a:rPr lang="en-US" altLang="en-US" sz="2800" baseline="-25000" dirty="0" smtClean="0"/>
              <a:t>3</a:t>
            </a:r>
            <a:r>
              <a:rPr lang="en-US" altLang="en-US" sz="2800" dirty="0" smtClean="0"/>
              <a:t>, and PM</a:t>
            </a:r>
            <a:r>
              <a:rPr lang="en-US" altLang="en-US" sz="2800" baseline="-25000" dirty="0" smtClean="0"/>
              <a:t>2.5</a:t>
            </a:r>
            <a:r>
              <a:rPr lang="en-US" altLang="en-US" sz="2800" dirty="0" smtClean="0"/>
              <a:t> Concentration Fields, 1500 EST, 12 July 2012  [Units: </a:t>
            </a:r>
            <a:r>
              <a:rPr lang="en-US" altLang="en-US" sz="2800" dirty="0" err="1" smtClean="0"/>
              <a:t>ppbv</a:t>
            </a:r>
            <a:r>
              <a:rPr lang="en-US" altLang="en-US" sz="2800" dirty="0" smtClean="0"/>
              <a:t>, </a:t>
            </a:r>
            <a:r>
              <a:rPr lang="en-US" altLang="en-US" sz="2800" dirty="0" err="1" smtClean="0"/>
              <a:t>ppbv</a:t>
            </a:r>
            <a:r>
              <a:rPr lang="en-US" altLang="en-US" sz="2800" dirty="0" smtClean="0"/>
              <a:t>, </a:t>
            </a:r>
            <a:r>
              <a:rPr lang="en-US" altLang="en-US" sz="2800" dirty="0" err="1" smtClean="0"/>
              <a:t>μg</a:t>
            </a:r>
            <a:r>
              <a:rPr lang="en-US" altLang="en-US" sz="2800" dirty="0" smtClean="0"/>
              <a:t> m</a:t>
            </a:r>
            <a:r>
              <a:rPr lang="en-US" altLang="en-US" sz="2800" baseline="30000" dirty="0" smtClean="0"/>
              <a:t>-3</a:t>
            </a:r>
            <a:r>
              <a:rPr lang="en-US" altLang="en-US" sz="2800" dirty="0" smtClean="0"/>
              <a:t>]</a:t>
            </a:r>
          </a:p>
        </p:txBody>
      </p:sp>
      <p:pic>
        <p:nvPicPr>
          <p:cNvPr id="14339" name="Picture 5" descr="Moran-Fig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3817938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" descr="Moran-Fig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6063" y="1557338"/>
            <a:ext cx="3817937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 descr="Moran-Fig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9825" y="4292600"/>
            <a:ext cx="3817938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8"/>
          <p:cNvSpPr>
            <a:spLocks noChangeArrowheads="1"/>
          </p:cNvSpPr>
          <p:nvPr/>
        </p:nvSpPr>
        <p:spPr bwMode="auto">
          <a:xfrm>
            <a:off x="358775" y="3644900"/>
            <a:ext cx="720725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895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3A601B"/>
                </a:solidFill>
              </a:rPr>
              <a:t>NO2</a:t>
            </a:r>
          </a:p>
        </p:txBody>
      </p:sp>
      <p:sp>
        <p:nvSpPr>
          <p:cNvPr id="14343" name="Rectangle 9"/>
          <p:cNvSpPr>
            <a:spLocks noChangeArrowheads="1"/>
          </p:cNvSpPr>
          <p:nvPr/>
        </p:nvSpPr>
        <p:spPr bwMode="auto">
          <a:xfrm>
            <a:off x="5689600" y="3608388"/>
            <a:ext cx="674688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895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3A601B"/>
                </a:solidFill>
              </a:rPr>
              <a:t>O3 </a:t>
            </a: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2771775" y="4329113"/>
            <a:ext cx="106521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B895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rgbClr val="3A601B"/>
                </a:solidFill>
              </a:rPr>
              <a:t>PM2.5</a:t>
            </a:r>
          </a:p>
        </p:txBody>
      </p:sp>
    </p:spTree>
    <p:extLst>
      <p:ext uri="{BB962C8B-B14F-4D97-AF65-F5344CB8AC3E}">
        <p14:creationId xmlns:p14="http://schemas.microsoft.com/office/powerpoint/2010/main" xmlns="" val="343786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74638"/>
            <a:ext cx="7339013" cy="1066800"/>
          </a:xfrm>
        </p:spPr>
        <p:txBody>
          <a:bodyPr/>
          <a:lstStyle/>
          <a:p>
            <a:pPr algn="ctr" eaLnBrk="1" hangingPunct="1"/>
            <a:r>
              <a:rPr lang="en-US" altLang="en-US" dirty="0" smtClean="0"/>
              <a:t>Application 2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687513"/>
            <a:ext cx="8208962" cy="5054600"/>
          </a:xfrm>
          <a:solidFill>
            <a:schemeClr val="bg1"/>
          </a:solidFill>
        </p:spPr>
        <p:txBody>
          <a:bodyPr/>
          <a:lstStyle/>
          <a:p>
            <a:pPr marL="0" indent="0" eaLnBrk="1" hangingPunct="1">
              <a:spcBef>
                <a:spcPts val="1200"/>
              </a:spcBef>
              <a:spcAft>
                <a:spcPct val="25000"/>
              </a:spcAft>
              <a:buClr>
                <a:srgbClr val="336600"/>
              </a:buClr>
              <a:buSzPct val="100000"/>
              <a:buNone/>
            </a:pPr>
            <a:endParaRPr lang="en-US" altLang="en-US" sz="2800" b="1" dirty="0"/>
          </a:p>
          <a:p>
            <a:pPr marL="514350" indent="-514350" eaLnBrk="1" hangingPunct="1">
              <a:spcBef>
                <a:spcPts val="1200"/>
              </a:spcBef>
              <a:spcAft>
                <a:spcPct val="25000"/>
              </a:spcAft>
              <a:buClr>
                <a:srgbClr val="336600"/>
              </a:buClr>
              <a:buSzPct val="100000"/>
              <a:buFont typeface="+mj-lt"/>
              <a:buAutoNum type="arabicPeriod" startAt="2"/>
            </a:pPr>
            <a:r>
              <a:rPr lang="en-US" altLang="en-US" sz="2800" b="1" dirty="0" smtClean="0"/>
              <a:t>Experimental North American wildfire forecasting at 10 km</a:t>
            </a:r>
          </a:p>
          <a:p>
            <a:pPr marL="514350" indent="-514350" eaLnBrk="1" hangingPunct="1">
              <a:spcBef>
                <a:spcPts val="1200"/>
              </a:spcBef>
              <a:spcAft>
                <a:spcPct val="25000"/>
              </a:spcAft>
              <a:buClr>
                <a:srgbClr val="336600"/>
              </a:buClr>
              <a:buSzPct val="100000"/>
              <a:buFont typeface="+mj-lt"/>
              <a:buAutoNum type="arabicPeriod" startAt="2"/>
            </a:pPr>
            <a:endParaRPr lang="en-CA" altLang="en-US" sz="2800" b="1" dirty="0"/>
          </a:p>
          <a:p>
            <a:pPr marL="0" indent="-720000" eaLnBrk="1" hangingPunct="1"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ct val="100000"/>
              <a:buNone/>
            </a:pPr>
            <a:r>
              <a:rPr lang="en-CA" altLang="en-US" sz="2800" b="1" dirty="0" smtClean="0"/>
              <a:t>     Motivation</a:t>
            </a:r>
            <a:r>
              <a:rPr lang="en-CA" altLang="en-US" sz="2800" b="1" dirty="0"/>
              <a:t>:  </a:t>
            </a:r>
            <a:r>
              <a:rPr lang="en-CA" altLang="en-US" sz="2800" b="1" dirty="0" smtClean="0"/>
              <a:t>Wildfire emissions can have</a:t>
            </a:r>
          </a:p>
          <a:p>
            <a:pPr marL="0" indent="-720000" eaLnBrk="1" hangingPunct="1"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ct val="100000"/>
              <a:buNone/>
            </a:pPr>
            <a:r>
              <a:rPr lang="en-CA" altLang="en-US" sz="2800" b="1" dirty="0"/>
              <a:t> </a:t>
            </a:r>
            <a:r>
              <a:rPr lang="en-CA" altLang="en-US" sz="2800" b="1" dirty="0" smtClean="0"/>
              <a:t>    large impacts on local and regional </a:t>
            </a:r>
          </a:p>
          <a:p>
            <a:pPr marL="0" indent="-720000" eaLnBrk="1" hangingPunct="1">
              <a:spcBef>
                <a:spcPts val="0"/>
              </a:spcBef>
              <a:spcAft>
                <a:spcPts val="0"/>
              </a:spcAft>
              <a:buClr>
                <a:srgbClr val="336600"/>
              </a:buClr>
              <a:buSzPct val="100000"/>
              <a:buNone/>
            </a:pPr>
            <a:r>
              <a:rPr lang="en-CA" altLang="en-US" sz="2800" b="1" dirty="0"/>
              <a:t> </a:t>
            </a:r>
            <a:r>
              <a:rPr lang="en-CA" altLang="en-US" sz="2800" b="1" dirty="0" smtClean="0"/>
              <a:t>    air quality</a:t>
            </a:r>
            <a:endParaRPr lang="en-US" altLang="en-US" sz="2800" b="1" dirty="0"/>
          </a:p>
          <a:p>
            <a:pPr marL="0" indent="0" eaLnBrk="1" hangingPunct="1">
              <a:spcBef>
                <a:spcPts val="1200"/>
              </a:spcBef>
              <a:spcAft>
                <a:spcPct val="25000"/>
              </a:spcAft>
              <a:buClr>
                <a:srgbClr val="336600"/>
              </a:buClr>
              <a:buSzPct val="100000"/>
              <a:buNone/>
            </a:pPr>
            <a:endParaRPr lang="en-US" alt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372612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35496" y="116632"/>
            <a:ext cx="9108504" cy="1080120"/>
          </a:xfrm>
        </p:spPr>
        <p:txBody>
          <a:bodyPr/>
          <a:lstStyle/>
          <a:p>
            <a:pPr algn="ctr">
              <a:lnSpc>
                <a:spcPct val="95000"/>
              </a:lnSpc>
            </a:pPr>
            <a:r>
              <a:rPr lang="en-US" altLang="en-US" sz="2800" dirty="0"/>
              <a:t>Example </a:t>
            </a:r>
            <a:r>
              <a:rPr lang="en-US" altLang="en-US" sz="2800" dirty="0" smtClean="0"/>
              <a:t>for Edmonton, Alberta: </a:t>
            </a:r>
            <a:br>
              <a:rPr lang="en-US" altLang="en-US" sz="2800" dirty="0" smtClean="0"/>
            </a:br>
            <a:r>
              <a:rPr lang="en-US" altLang="en-US" sz="2800" dirty="0" smtClean="0">
                <a:solidFill>
                  <a:srgbClr val="336600"/>
                </a:solidFill>
              </a:rPr>
              <a:t>Bad Air Quality Due </a:t>
            </a:r>
            <a:r>
              <a:rPr lang="en-US" altLang="en-US" sz="2800" dirty="0">
                <a:solidFill>
                  <a:srgbClr val="336600"/>
                </a:solidFill>
              </a:rPr>
              <a:t>to </a:t>
            </a:r>
            <a:r>
              <a:rPr lang="en-US" altLang="en-US" sz="2800" dirty="0" smtClean="0">
                <a:solidFill>
                  <a:srgbClr val="336600"/>
                </a:solidFill>
              </a:rPr>
              <a:t>Wildfires in British Columbia </a:t>
            </a:r>
            <a:br>
              <a:rPr lang="en-US" altLang="en-US" sz="2800" dirty="0" smtClean="0">
                <a:solidFill>
                  <a:srgbClr val="336600"/>
                </a:solidFill>
              </a:rPr>
            </a:br>
            <a:r>
              <a:rPr lang="en-US" altLang="en-US" sz="2800" dirty="0" smtClean="0">
                <a:solidFill>
                  <a:srgbClr val="336600"/>
                </a:solidFill>
              </a:rPr>
              <a:t>(Good AQ Day on Left;  Aug. 19, </a:t>
            </a:r>
            <a:r>
              <a:rPr lang="en-US" altLang="en-US" sz="2800" dirty="0">
                <a:solidFill>
                  <a:srgbClr val="336600"/>
                </a:solidFill>
              </a:rPr>
              <a:t>2010 </a:t>
            </a:r>
            <a:r>
              <a:rPr lang="en-US" altLang="en-US" sz="2800" dirty="0" smtClean="0">
                <a:solidFill>
                  <a:srgbClr val="336600"/>
                </a:solidFill>
              </a:rPr>
              <a:t>View </a:t>
            </a:r>
            <a:r>
              <a:rPr lang="en-US" altLang="en-US" sz="2800" dirty="0">
                <a:solidFill>
                  <a:srgbClr val="336600"/>
                </a:solidFill>
              </a:rPr>
              <a:t>on </a:t>
            </a:r>
            <a:r>
              <a:rPr lang="en-US" altLang="en-US" sz="2800" dirty="0" smtClean="0">
                <a:solidFill>
                  <a:srgbClr val="336600"/>
                </a:solidFill>
              </a:rPr>
              <a:t>Right) </a:t>
            </a:r>
            <a:endParaRPr lang="en-US" altLang="en-US" sz="3200" dirty="0" smtClean="0"/>
          </a:p>
        </p:txBody>
      </p:sp>
      <p:pic>
        <p:nvPicPr>
          <p:cNvPr id="5123" name="Picture 4" descr="DSC000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41438"/>
            <a:ext cx="4572000" cy="551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4930775" y="5732463"/>
            <a:ext cx="3962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en-CA" altLang="en-US" sz="1600" b="0">
                <a:solidFill>
                  <a:srgbClr val="FFFFFF"/>
                </a:solidFill>
              </a:rPr>
              <a:t>Edmonton without smoke</a:t>
            </a:r>
            <a:endParaRPr kumimoji="0" lang="en-US" altLang="en-US" sz="1600" b="0">
              <a:solidFill>
                <a:srgbClr val="FFFFFF"/>
              </a:solidFill>
            </a:endParaRPr>
          </a:p>
        </p:txBody>
      </p:sp>
      <p:sp>
        <p:nvSpPr>
          <p:cNvPr id="5125" name="AutoShape 7"/>
          <p:cNvSpPr>
            <a:spLocks/>
          </p:cNvSpPr>
          <p:nvPr/>
        </p:nvSpPr>
        <p:spPr bwMode="auto">
          <a:xfrm>
            <a:off x="3203575" y="2995613"/>
            <a:ext cx="1292225" cy="504825"/>
          </a:xfrm>
          <a:prstGeom prst="borderCallout1">
            <a:avLst>
              <a:gd name="adj1" fmla="val 22644"/>
              <a:gd name="adj2" fmla="val -5898"/>
              <a:gd name="adj3" fmla="val 105347"/>
              <a:gd name="adj4" fmla="val -1990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stealth" w="lg" len="lg"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/>
            <a:r>
              <a:rPr lang="en-US" altLang="en-US" sz="1200" b="0">
                <a:solidFill>
                  <a:srgbClr val="000000"/>
                </a:solidFill>
              </a:rPr>
              <a:t>Grant MacEwan University</a:t>
            </a:r>
          </a:p>
        </p:txBody>
      </p:sp>
      <p:pic>
        <p:nvPicPr>
          <p:cNvPr id="5126" name="Picture 2" descr="DSC0005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68425"/>
            <a:ext cx="45720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 Box 3"/>
          <p:cNvSpPr txBox="1">
            <a:spLocks noChangeArrowheads="1"/>
          </p:cNvSpPr>
          <p:nvPr/>
        </p:nvSpPr>
        <p:spPr bwMode="auto">
          <a:xfrm>
            <a:off x="5003800" y="6381750"/>
            <a:ext cx="39624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0" lang="en-CA" altLang="en-US" sz="1600" dirty="0">
                <a:solidFill>
                  <a:schemeClr val="accent2"/>
                </a:solidFill>
              </a:rPr>
              <a:t>Observed hourly PM</a:t>
            </a:r>
            <a:r>
              <a:rPr kumimoji="0" lang="en-CA" altLang="en-US" sz="1600" baseline="-25000" dirty="0">
                <a:solidFill>
                  <a:schemeClr val="accent2"/>
                </a:solidFill>
              </a:rPr>
              <a:t>2.5</a:t>
            </a:r>
            <a:r>
              <a:rPr kumimoji="0" lang="en-CA" altLang="en-US" sz="1600" dirty="0">
                <a:solidFill>
                  <a:schemeClr val="accent2"/>
                </a:solidFill>
              </a:rPr>
              <a:t> up to 250 </a:t>
            </a:r>
            <a:r>
              <a:rPr kumimoji="0" lang="el-GR" altLang="en-US" sz="1600" dirty="0">
                <a:solidFill>
                  <a:schemeClr val="accent2"/>
                </a:solidFill>
              </a:rPr>
              <a:t>μ</a:t>
            </a:r>
            <a:r>
              <a:rPr kumimoji="0" lang="en-CA" altLang="en-US" sz="1600" dirty="0">
                <a:solidFill>
                  <a:schemeClr val="accent2"/>
                </a:solidFill>
              </a:rPr>
              <a:t>g/m</a:t>
            </a:r>
            <a:r>
              <a:rPr kumimoji="0" lang="en-CA" altLang="en-US" sz="1600" baseline="30000" dirty="0">
                <a:solidFill>
                  <a:schemeClr val="accent2"/>
                </a:solidFill>
              </a:rPr>
              <a:t>3</a:t>
            </a:r>
            <a:endParaRPr kumimoji="0" lang="en-US" altLang="en-US" sz="1600" dirty="0">
              <a:solidFill>
                <a:schemeClr val="accent2"/>
              </a:solidFill>
            </a:endParaRPr>
          </a:p>
        </p:txBody>
      </p:sp>
      <p:sp>
        <p:nvSpPr>
          <p:cNvPr id="5129" name="AutoShape 7"/>
          <p:cNvSpPr>
            <a:spLocks/>
          </p:cNvSpPr>
          <p:nvPr/>
        </p:nvSpPr>
        <p:spPr bwMode="auto">
          <a:xfrm>
            <a:off x="7527925" y="3068638"/>
            <a:ext cx="1292225" cy="504825"/>
          </a:xfrm>
          <a:prstGeom prst="borderCallout1">
            <a:avLst>
              <a:gd name="adj1" fmla="val 22644"/>
              <a:gd name="adj2" fmla="val -5898"/>
              <a:gd name="adj3" fmla="val 105347"/>
              <a:gd name="adj4" fmla="val -1990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stealth" w="lg" len="lg"/>
          </a:ln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/>
            <a:r>
              <a:rPr lang="en-US" altLang="en-US" sz="1200" b="0">
                <a:solidFill>
                  <a:srgbClr val="000000"/>
                </a:solidFill>
              </a:rPr>
              <a:t>Grant MacEwan University</a:t>
            </a:r>
          </a:p>
        </p:txBody>
      </p:sp>
    </p:spTree>
    <p:extLst>
      <p:ext uri="{BB962C8B-B14F-4D97-AF65-F5344CB8AC3E}">
        <p14:creationId xmlns:p14="http://schemas.microsoft.com/office/powerpoint/2010/main" xmlns="" val="350918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rgbClr val="3A601B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2400" b="1" i="0" u="none" strike="noStrike" cap="none" normalizeH="0" baseline="0" smtClean="0">
            <a:ln>
              <a:noFill/>
            </a:ln>
            <a:solidFill>
              <a:srgbClr val="3A601B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11753</TotalTime>
  <Words>1384</Words>
  <Application>Microsoft Office PowerPoint</Application>
  <PresentationFormat>On-screen Show (4:3)</PresentationFormat>
  <Paragraphs>207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Comic Sans MS</vt:lpstr>
      <vt:lpstr>Arial Unicode MS</vt:lpstr>
      <vt:lpstr>Times New Roman</vt:lpstr>
      <vt:lpstr>Helvetica</vt:lpstr>
      <vt:lpstr>Symbol</vt:lpstr>
      <vt:lpstr>Default Design</vt:lpstr>
      <vt:lpstr>2_Default Design</vt:lpstr>
      <vt:lpstr> </vt:lpstr>
      <vt:lpstr>Background</vt:lpstr>
      <vt:lpstr>Four Daily Real-time GEM-MACH Forecast  Configurations Run During Summer 2014</vt:lpstr>
      <vt:lpstr>Application 1</vt:lpstr>
      <vt:lpstr>What is GEM-MACH?</vt:lpstr>
      <vt:lpstr>First GEM-MACH v1 Application: In RAQDPS, EC’s Operational AQ Forecast System</vt:lpstr>
      <vt:lpstr>Plots of GEM-MACH10 Surface NO2, O3, and PM2.5 Concentration Fields, 1500 EST, 12 July 2012  [Units: ppbv, ppbv, μg m-3]</vt:lpstr>
      <vt:lpstr>Application 2</vt:lpstr>
      <vt:lpstr>Example for Edmonton, Alberta:  Bad Air Quality Due to Wildfires in British Columbia  (Good AQ Day on Left;  Aug. 19, 2010 View on Right) </vt:lpstr>
      <vt:lpstr>     Timeline of FireWork Development</vt:lpstr>
      <vt:lpstr>GEM-MACH Wildfire Project Approach</vt:lpstr>
      <vt:lpstr>   Surface PM2.5 Animation: FireWork Operational 10-km Sample Output (2013-07-02 run)</vt:lpstr>
      <vt:lpstr>Results for Summer 2013 (June – August) Average PM2.5 Concentrations and Differences</vt:lpstr>
      <vt:lpstr>Results for Summer 2014 (June – August) Average PM2.5 Concentrations and Differences</vt:lpstr>
      <vt:lpstr>Application 3</vt:lpstr>
      <vt:lpstr>Slide 16</vt:lpstr>
      <vt:lpstr>GEM-MACH Oil Sands Modelling Project:  Ongoing Daily Nested Runs Began in Nov. 2012</vt:lpstr>
      <vt:lpstr>Daily GEM-MACH Forecasts Supported Summer 2013 Measurement Intensive Study in Oil Sands Region:  Aircraft + 2 Supersites</vt:lpstr>
      <vt:lpstr>Slide 19</vt:lpstr>
      <vt:lpstr>Application 4</vt:lpstr>
      <vt:lpstr>PanAm Air Quality Modelling Objectives</vt:lpstr>
      <vt:lpstr>Nested 10-km / 2.5-km Grid Configuration  for 2015 Pan &amp; Parapan American Games</vt:lpstr>
      <vt:lpstr>Slide 23</vt:lpstr>
      <vt:lpstr>Slide 24</vt:lpstr>
      <vt:lpstr>Slide 25</vt:lpstr>
      <vt:lpstr>Thank you for your attention</vt:lpstr>
    </vt:vector>
  </TitlesOfParts>
  <Company>Environment Canada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Environment Canada</dc:creator>
  <cp:lastModifiedBy>Lee</cp:lastModifiedBy>
  <cp:revision>457</cp:revision>
  <dcterms:created xsi:type="dcterms:W3CDTF">2006-02-27T19:58:49Z</dcterms:created>
  <dcterms:modified xsi:type="dcterms:W3CDTF">2014-10-26T02:16:32Z</dcterms:modified>
</cp:coreProperties>
</file>