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0" r:id="rId2"/>
    <p:sldId id="356" r:id="rId3"/>
    <p:sldId id="355" r:id="rId4"/>
    <p:sldId id="388" r:id="rId5"/>
    <p:sldId id="391" r:id="rId6"/>
    <p:sldId id="395" r:id="rId7"/>
    <p:sldId id="389" r:id="rId8"/>
    <p:sldId id="332" r:id="rId9"/>
    <p:sldId id="333" r:id="rId10"/>
    <p:sldId id="400" r:id="rId11"/>
    <p:sldId id="349" r:id="rId12"/>
    <p:sldId id="398" r:id="rId13"/>
    <p:sldId id="397" r:id="rId14"/>
    <p:sldId id="335" r:id="rId15"/>
    <p:sldId id="321" r:id="rId16"/>
    <p:sldId id="328" r:id="rId17"/>
    <p:sldId id="401" r:id="rId18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14A89"/>
    <a:srgbClr val="E8E8E8"/>
    <a:srgbClr val="FFFFFF"/>
    <a:srgbClr val="6091D5"/>
    <a:srgbClr val="1E3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5" autoAdjust="0"/>
    <p:restoredTop sz="94041" autoAdjust="0"/>
  </p:normalViewPr>
  <p:slideViewPr>
    <p:cSldViewPr snapToGrid="0" snapToObjects="1">
      <p:cViewPr varScale="1">
        <p:scale>
          <a:sx n="67" d="100"/>
          <a:sy n="67" d="100"/>
        </p:scale>
        <p:origin x="-1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7E063358-16DD-D54A-9389-AD3EE82C1C69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537F650C-FC29-B34D-9090-D38745CAC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776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164BB54F-1679-1E4C-B106-70A9DBD3EF54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E662BC02-158A-E748-AADE-9FBB1E4D5C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20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2150"/>
            <a:ext cx="46164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some of the differences in TES versus CMAQ.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7A026-9876-466F-BB59-DD358DA3A9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Doubled NH</a:t>
            </a:r>
            <a:r>
              <a:rPr lang="en-US" baseline="-25000" dirty="0" smtClean="0"/>
              <a:t>3</a:t>
            </a:r>
            <a:r>
              <a:rPr lang="en-US" dirty="0" smtClean="0"/>
              <a:t> emissions in GEOS-</a:t>
            </a:r>
            <a:r>
              <a:rPr lang="en-US" dirty="0" err="1" smtClean="0"/>
              <a:t>Chem</a:t>
            </a:r>
            <a:r>
              <a:rPr lang="en-US" dirty="0" smtClean="0"/>
              <a:t> to generate “true” profiles </a:t>
            </a:r>
          </a:p>
          <a:p>
            <a:r>
              <a:rPr lang="en-US" dirty="0" smtClean="0"/>
              <a:t>Profiles fed into RT model and </a:t>
            </a:r>
            <a:r>
              <a:rPr lang="en-US" dirty="0" err="1" smtClean="0"/>
              <a:t>CrIS</a:t>
            </a:r>
            <a:r>
              <a:rPr lang="en-US" dirty="0" smtClean="0"/>
              <a:t> noise added to get simulated spectrum. </a:t>
            </a:r>
          </a:p>
          <a:p>
            <a:r>
              <a:rPr lang="en-US" dirty="0" smtClean="0"/>
              <a:t>Test ability of retrieval to reproduce the “true” profiles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2BC02-158A-E748-AADE-9FBB1E4D5C1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6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4A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DCA0-BA0E-0A47-A480-502AAEC85541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AER Company Proprietary Information. © Atmospheric and Environmental Research, Inc. (AER), 2012.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EA24-25C2-F145-967E-6D6FAB5FEBA6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AER Company Proprietary Information. © Atmospheric and Environmental Research, Inc. (AER), 2012.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59F5-37AA-C842-8CC0-C2645D8BA971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AER Company Proprietary Information. © Atmospheric and Environmental Research, Inc. (AER), 2012.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4601"/>
            <a:ext cx="86868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CA88-E36C-4C40-9E0F-33E4D594AAAB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AER Company Proprietary Information. © Atmospheric and Environmental Research, Inc. (AER), 2012.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214A8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40F9-47DE-2741-A2EF-B3073F34FE20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AER Company Proprietary Information. © Atmospheric and Environmental Research, Inc. (AER), 2012.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44601"/>
            <a:ext cx="4267200" cy="472440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4601"/>
            <a:ext cx="4267200" cy="472440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ACD6-21A5-714F-9BC5-83978DA954FE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AER Company Proprietary Information. © Atmospheric and Environmental Research, Inc. (AER), 2012.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4600"/>
            <a:ext cx="4268788" cy="930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268788" cy="3781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4600"/>
            <a:ext cx="4270375" cy="930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781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70BD-3B79-AA49-98AA-D9A6B615889F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AER Company Proprietary Information. © Atmospheric and Environmental Research, Inc. (AER), 2012.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04C7-C15D-4843-8456-E36B461D6795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AER Company Proprietary Information. © Atmospheric and Environmental Research, Inc. (AER), 2012.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0DF-FA2F-6A4B-B833-3BB3C1A8895C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AER Company Proprietary Information. © Atmospheric and Environmental Research, Inc. (AER), 2012.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8B8D-0A09-1C4E-930E-B117839AD7E8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AER Company Proprietary Information. © Atmospheric and Environmental Research, Inc. (AER), 2012.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B912-83B1-3F42-B331-4DD8074C1122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AER Company Proprietary Information. © Atmospheric and Environmental Research, Inc. (AER), 2012.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4601"/>
            <a:ext cx="8686800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356350"/>
            <a:ext cx="72482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9B7B8E9-25DA-C343-A63D-66C3FA543A36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252" y="6356350"/>
            <a:ext cx="59693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AER Company Proprietary Information. © Atmospheric and Environmental Research, Inc. (AER), 2014.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228" y="6356350"/>
            <a:ext cx="41817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8600" y="131384"/>
            <a:ext cx="8686800" cy="1313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8000">
                <a:schemeClr val="tx2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0" cmpd="sng">
            <a:solidFill>
              <a:schemeClr val="bg1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93pt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28600" y="6084382"/>
            <a:ext cx="1243584" cy="59740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637252" y="6135751"/>
            <a:ext cx="7278148" cy="1313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8000">
                <a:schemeClr val="tx2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0" cmpd="sng">
            <a:solidFill>
              <a:schemeClr val="bg1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214A8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8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wmf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594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Remote Sensing of Atmospheric Ammonia from the Cross-track Infrared Sounder (</a:t>
            </a:r>
            <a:r>
              <a:rPr lang="en-US" dirty="0" err="1"/>
              <a:t>CrIS</a:t>
            </a:r>
            <a:r>
              <a:rPr lang="en-US" dirty="0"/>
              <a:t>): Application to Air Quality Studies in California and the Southeast 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043" y="3227649"/>
            <a:ext cx="8747854" cy="27905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600" dirty="0"/>
              <a:t>M. J. </a:t>
            </a:r>
            <a:r>
              <a:rPr lang="en-US" sz="2600" dirty="0" smtClean="0"/>
              <a:t>Alvarado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, </a:t>
            </a:r>
            <a:r>
              <a:rPr lang="en-US" sz="2600" dirty="0"/>
              <a:t>K. E. Cady-</a:t>
            </a:r>
            <a:r>
              <a:rPr lang="en-US" sz="2600" dirty="0" smtClean="0"/>
              <a:t>Pereira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, M</a:t>
            </a:r>
            <a:r>
              <a:rPr lang="en-US" sz="2600" dirty="0"/>
              <a:t>. W. </a:t>
            </a:r>
            <a:r>
              <a:rPr lang="en-US" sz="2600" dirty="0" smtClean="0"/>
              <a:t>Shephard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, 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J</a:t>
            </a:r>
            <a:r>
              <a:rPr lang="en-US" sz="2600" dirty="0"/>
              <a:t>. D. </a:t>
            </a:r>
            <a:r>
              <a:rPr lang="en-US" sz="2600" dirty="0" smtClean="0"/>
              <a:t>Hegarty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, </a:t>
            </a:r>
            <a:r>
              <a:rPr lang="en-US" sz="2600" dirty="0"/>
              <a:t>C. R. </a:t>
            </a:r>
            <a:r>
              <a:rPr lang="en-US" sz="2600" dirty="0" smtClean="0"/>
              <a:t>Lonsdale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, </a:t>
            </a:r>
            <a:r>
              <a:rPr lang="en-US" sz="2600" dirty="0"/>
              <a:t>D. K. </a:t>
            </a:r>
            <a:r>
              <a:rPr lang="en-US" sz="2600" dirty="0" smtClean="0"/>
              <a:t>Henze</a:t>
            </a:r>
            <a:r>
              <a:rPr lang="en-US" sz="2600" baseline="30000" dirty="0" smtClean="0"/>
              <a:t>3</a:t>
            </a:r>
            <a:r>
              <a:rPr lang="en-US" sz="2600" dirty="0" smtClean="0"/>
              <a:t>,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 </a:t>
            </a:r>
            <a:r>
              <a:rPr lang="en-US" sz="2600" dirty="0"/>
              <a:t>M. </a:t>
            </a:r>
            <a:r>
              <a:rPr lang="en-US" sz="2600" dirty="0" smtClean="0"/>
              <a:t>Turner</a:t>
            </a:r>
            <a:r>
              <a:rPr lang="en-US" sz="2600" baseline="30000" dirty="0" smtClean="0"/>
              <a:t>3</a:t>
            </a:r>
          </a:p>
          <a:p>
            <a:pPr>
              <a:spcBef>
                <a:spcPts val="0"/>
              </a:spcBef>
            </a:pPr>
            <a:endParaRPr lang="en-US" sz="26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aseline="30000" dirty="0" smtClean="0"/>
              <a:t>1</a:t>
            </a:r>
            <a:r>
              <a:rPr lang="en-US" sz="2000" dirty="0" smtClean="0"/>
              <a:t>Atmospheric and Environmental Research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aseline="30000" dirty="0"/>
              <a:t>2</a:t>
            </a:r>
            <a:r>
              <a:rPr lang="en-US" sz="2000" dirty="0" smtClean="0"/>
              <a:t>Environment Canada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aseline="30000" dirty="0" smtClean="0"/>
              <a:t>3</a:t>
            </a:r>
            <a:r>
              <a:rPr lang="en-US" sz="2000" dirty="0" smtClean="0"/>
              <a:t>Univerisity of Colorado - Boulder</a:t>
            </a:r>
            <a:endParaRPr lang="en-US" sz="20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01850" y="6308725"/>
            <a:ext cx="4951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Copyright 2014, Government sponsorship acknowledged.</a:t>
            </a:r>
          </a:p>
        </p:txBody>
      </p:sp>
    </p:spTree>
    <p:extLst>
      <p:ext uri="{BB962C8B-B14F-4D97-AF65-F5344CB8AC3E}">
        <p14:creationId xmlns:p14="http://schemas.microsoft.com/office/powerpoint/2010/main" val="146116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036" b="-33036"/>
          <a:stretch>
            <a:fillRect/>
          </a:stretch>
        </p:blipFill>
        <p:spPr>
          <a:xfrm>
            <a:off x="967177" y="-706740"/>
            <a:ext cx="7467600" cy="82677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ACD6-21A5-714F-9BC5-83978DA954FE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CrIS</a:t>
            </a:r>
            <a:r>
              <a:rPr lang="en-US" sz="2800" dirty="0" smtClean="0"/>
              <a:t> NH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Retrieval: Simulated Spectra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011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998" y="354350"/>
            <a:ext cx="8580002" cy="122443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TES and CrIS versus surface NH</a:t>
            </a:r>
            <a:r>
              <a:rPr lang="en-US" sz="3200" b="1" baseline="-25000" dirty="0" smtClean="0"/>
              <a:t>3</a:t>
            </a:r>
            <a:endParaRPr lang="en-US" sz="3200" b="1" dirty="0"/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0" y="51054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7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4" name="Group 5"/>
          <p:cNvGrpSpPr>
            <a:grpSpLocks noChangeAspect="1"/>
          </p:cNvGrpSpPr>
          <p:nvPr/>
        </p:nvGrpSpPr>
        <p:grpSpPr bwMode="auto">
          <a:xfrm>
            <a:off x="7429502" y="9534525"/>
            <a:ext cx="7008813" cy="6035675"/>
            <a:chOff x="3442335" y="11353800"/>
            <a:chExt cx="10083426" cy="8683625"/>
          </a:xfrm>
        </p:grpSpPr>
        <p:pic>
          <p:nvPicPr>
            <p:cNvPr id="35" name="Picture 57" descr=":img:sfc_conc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7" t="24542" r="45976" b="40909"/>
            <a:stretch>
              <a:fillRect/>
            </a:stretch>
          </p:blipFill>
          <p:spPr bwMode="auto">
            <a:xfrm>
              <a:off x="3442335" y="11353800"/>
              <a:ext cx="8940390" cy="794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9" descr=":img:sfc_conc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03" t="59091" r="2933" b="35390"/>
            <a:stretch>
              <a:fillRect/>
            </a:stretch>
          </p:blipFill>
          <p:spPr bwMode="auto">
            <a:xfrm>
              <a:off x="4585371" y="19275924"/>
              <a:ext cx="8940390" cy="76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57" descr=":img:sfc_conc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24542" r="45976" b="40909"/>
          <a:stretch>
            <a:fillRect/>
          </a:stretch>
        </p:blipFill>
        <p:spPr bwMode="auto">
          <a:xfrm>
            <a:off x="7581902" y="9686926"/>
            <a:ext cx="6214309" cy="55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7" descr=":img:sfc_conc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24542" r="45976" b="40909"/>
          <a:stretch>
            <a:fillRect/>
          </a:stretch>
        </p:blipFill>
        <p:spPr bwMode="auto">
          <a:xfrm>
            <a:off x="5116851" y="9095874"/>
            <a:ext cx="6214309" cy="55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4" descr="hcooh_gc_x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12711" r="5086" b="8083"/>
          <a:stretch>
            <a:fillRect/>
          </a:stretch>
        </p:blipFill>
        <p:spPr bwMode="auto">
          <a:xfrm>
            <a:off x="16208375" y="6421439"/>
            <a:ext cx="114935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1" descr="hcooh_gc_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12016" b="14529"/>
          <a:stretch>
            <a:fillRect/>
          </a:stretch>
        </p:blipFill>
        <p:spPr bwMode="auto">
          <a:xfrm>
            <a:off x="16916503" y="12712173"/>
            <a:ext cx="4430327" cy="30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daq_jan_28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439" y="3729452"/>
            <a:ext cx="6337300" cy="3759200"/>
          </a:xfrm>
          <a:prstGeom prst="rect">
            <a:avLst/>
          </a:prstGeom>
        </p:spPr>
      </p:pic>
      <p:pic>
        <p:nvPicPr>
          <p:cNvPr id="16" name="Picture 15" descr="daq_jan_28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839" y="3881852"/>
            <a:ext cx="6337300" cy="3759200"/>
          </a:xfrm>
          <a:prstGeom prst="rect">
            <a:avLst/>
          </a:prstGeom>
        </p:spPr>
      </p:pic>
      <p:pic>
        <p:nvPicPr>
          <p:cNvPr id="17" name="Picture 16" descr="daq_jan_28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239" y="4034252"/>
            <a:ext cx="6337300" cy="3759200"/>
          </a:xfrm>
          <a:prstGeom prst="rect">
            <a:avLst/>
          </a:prstGeom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0890169" y="2473215"/>
            <a:ext cx="11090179" cy="9677499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lIns="75379" tIns="37029" rIns="75379" bIns="37029"/>
          <a:lstStyle/>
          <a:p>
            <a:pPr marL="44964" indent="146791">
              <a:spcBef>
                <a:spcPct val="30000"/>
              </a:spcBef>
              <a:buClr>
                <a:schemeClr val="tx2"/>
              </a:buClr>
              <a:buSzPct val="75000"/>
              <a:defRPr/>
            </a:pPr>
            <a:endParaRPr lang="en-US" sz="1500" dirty="0"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9739" y="942049"/>
            <a:ext cx="871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en-US" kern="1200" dirty="0" smtClean="0">
                <a:solidFill>
                  <a:srgbClr val="3366FF"/>
                </a:solidFill>
                <a:cs typeface="Calibri"/>
              </a:rPr>
              <a:t>QCL </a:t>
            </a:r>
            <a:r>
              <a:rPr lang="en-US" kern="1200" dirty="0" smtClean="0">
                <a:solidFill>
                  <a:srgbClr val="FF0000"/>
                </a:solidFill>
                <a:cs typeface="Calibri"/>
              </a:rPr>
              <a:t>directly under </a:t>
            </a:r>
            <a:r>
              <a:rPr lang="en-US" kern="1200" dirty="0" smtClean="0">
                <a:solidFill>
                  <a:srgbClr val="3366FF"/>
                </a:solidFill>
                <a:cs typeface="Calibri"/>
              </a:rPr>
              <a:t>TES transect in the </a:t>
            </a:r>
            <a:r>
              <a:rPr lang="en-US" kern="1200" dirty="0" smtClean="0">
                <a:solidFill>
                  <a:srgbClr val="FF0000"/>
                </a:solidFill>
                <a:cs typeface="Calibri"/>
              </a:rPr>
              <a:t>San Joaquin Valley </a:t>
            </a:r>
            <a:r>
              <a:rPr lang="en-US" kern="1200" dirty="0" smtClean="0">
                <a:solidFill>
                  <a:srgbClr val="3366FF"/>
                </a:solidFill>
                <a:cs typeface="Calibri"/>
              </a:rPr>
              <a:t>on January 28, 2013</a:t>
            </a:r>
          </a:p>
        </p:txBody>
      </p:sp>
      <p:pic>
        <p:nvPicPr>
          <p:cNvPr id="8" name="Picture 7" descr="plot_tes_cris_nh3_grnd.imprv6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9" y="1501274"/>
            <a:ext cx="4286250" cy="4051427"/>
          </a:xfrm>
          <a:prstGeom prst="rect">
            <a:avLst/>
          </a:prstGeom>
        </p:spPr>
      </p:pic>
      <p:pic>
        <p:nvPicPr>
          <p:cNvPr id="18" name="Picture 17" descr="plot_tes_cris_grnd_coords+val.zoom_out.png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4"/>
          <a:stretch/>
        </p:blipFill>
        <p:spPr>
          <a:xfrm>
            <a:off x="4651850" y="1566953"/>
            <a:ext cx="4251960" cy="3870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7538" y="5442639"/>
            <a:ext cx="3014554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508000"/>
            <a:r>
              <a:rPr lang="en-US" sz="2000" b="1" dirty="0" smtClean="0"/>
              <a:t>QCL Surface Data</a:t>
            </a:r>
          </a:p>
          <a:p>
            <a:pPr indent="508000"/>
            <a:r>
              <a:rPr lang="en-US" sz="2000" b="1" dirty="0" smtClean="0"/>
              <a:t>TES Transect Data</a:t>
            </a:r>
          </a:p>
          <a:p>
            <a:pPr indent="508000"/>
            <a:r>
              <a:rPr lang="en-US" sz="2000" b="1" dirty="0" err="1" smtClean="0"/>
              <a:t>CrIS</a:t>
            </a:r>
            <a:r>
              <a:rPr lang="en-US" sz="2000" b="1" dirty="0" smtClean="0"/>
              <a:t> Swath Data</a:t>
            </a:r>
            <a:endParaRPr lang="en-US" sz="2000" b="1" dirty="0"/>
          </a:p>
        </p:txBody>
      </p:sp>
      <p:sp>
        <p:nvSpPr>
          <p:cNvPr id="3" name="Oval 2"/>
          <p:cNvSpPr/>
          <p:nvPr/>
        </p:nvSpPr>
        <p:spPr>
          <a:xfrm>
            <a:off x="5781159" y="5614707"/>
            <a:ext cx="118872" cy="1155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>
            <a:spLocks noChangeAspect="1"/>
          </p:cNvSpPr>
          <p:nvPr/>
        </p:nvSpPr>
        <p:spPr>
          <a:xfrm>
            <a:off x="5680224" y="5898224"/>
            <a:ext cx="322385" cy="152400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55800" y="6167439"/>
            <a:ext cx="390769" cy="20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4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ris_nh3_cal_20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04" r="-21904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CA88-E36C-4C40-9E0F-33E4D594AAAB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AER Company Proprietary Information. © Atmospheric and Environmental Research, Inc. (AER), 2012.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</a:t>
            </a:r>
            <a:r>
              <a:rPr lang="en-US" dirty="0"/>
              <a:t>of </a:t>
            </a:r>
            <a:r>
              <a:rPr lang="en-US" dirty="0" err="1"/>
              <a:t>CrIS</a:t>
            </a:r>
            <a:r>
              <a:rPr lang="en-US" dirty="0"/>
              <a:t> NH</a:t>
            </a:r>
            <a:r>
              <a:rPr lang="en-US" baseline="-25000" dirty="0"/>
              <a:t>3</a:t>
            </a:r>
            <a:r>
              <a:rPr lang="en-US" dirty="0"/>
              <a:t> to </a:t>
            </a:r>
            <a:r>
              <a:rPr lang="en-US" dirty="0" smtClean="0"/>
              <a:t>California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2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03" y="1244601"/>
            <a:ext cx="6179594" cy="47244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CA88-E36C-4C40-9E0F-33E4D594AAAB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of </a:t>
            </a:r>
            <a:r>
              <a:rPr lang="en-US" dirty="0" err="1" smtClean="0"/>
              <a:t>CrIS</a:t>
            </a:r>
            <a:r>
              <a:rPr lang="en-US" dirty="0" smtClean="0"/>
              <a:t> NH</a:t>
            </a:r>
            <a:r>
              <a:rPr lang="en-US" baseline="-25000" dirty="0" smtClean="0"/>
              <a:t>3</a:t>
            </a:r>
            <a:r>
              <a:rPr lang="en-US" dirty="0" smtClean="0"/>
              <a:t> to SENEX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5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37858"/>
            <a:ext cx="3830773" cy="5227376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Validate against SENEX, FRAPPE, and other field NH</a:t>
            </a:r>
            <a:r>
              <a:rPr lang="en-US" baseline="-25000" dirty="0" smtClean="0"/>
              <a:t>3</a:t>
            </a:r>
            <a:r>
              <a:rPr lang="en-US" dirty="0" smtClean="0"/>
              <a:t> measurements.</a:t>
            </a: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Use CMAQ </a:t>
            </a:r>
            <a:r>
              <a:rPr lang="en-US" dirty="0" err="1" smtClean="0"/>
              <a:t>adjoint</a:t>
            </a:r>
            <a:r>
              <a:rPr lang="en-US" dirty="0" smtClean="0"/>
              <a:t> to test ability of </a:t>
            </a:r>
            <a:r>
              <a:rPr lang="en-US" dirty="0" err="1" smtClean="0"/>
              <a:t>CrIS</a:t>
            </a:r>
            <a:r>
              <a:rPr lang="en-US" dirty="0" smtClean="0"/>
              <a:t> to optimize NH</a:t>
            </a:r>
            <a:r>
              <a:rPr lang="en-US" baseline="-25000" dirty="0" smtClean="0"/>
              <a:t>3</a:t>
            </a:r>
            <a:r>
              <a:rPr lang="en-US" dirty="0" smtClean="0"/>
              <a:t> emissions.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Deliver </a:t>
            </a:r>
            <a:r>
              <a:rPr lang="en-US" dirty="0" err="1" smtClean="0"/>
              <a:t>CrIS</a:t>
            </a:r>
            <a:r>
              <a:rPr lang="en-US" dirty="0" smtClean="0"/>
              <a:t> NH</a:t>
            </a:r>
            <a:r>
              <a:rPr lang="en-US" baseline="-25000" dirty="0" smtClean="0"/>
              <a:t>3</a:t>
            </a:r>
            <a:r>
              <a:rPr lang="en-US" dirty="0" smtClean="0"/>
              <a:t> retrieval algorithm to NASA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CA88-E36C-4C40-9E0F-33E4D594AAAB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Work on </a:t>
            </a:r>
            <a:r>
              <a:rPr lang="en-US" dirty="0" err="1" smtClean="0"/>
              <a:t>CrIS</a:t>
            </a:r>
            <a:r>
              <a:rPr lang="en-US" dirty="0" smtClean="0"/>
              <a:t> NH</a:t>
            </a:r>
            <a:r>
              <a:rPr lang="en-US" baseline="-25000" dirty="0" smtClean="0"/>
              <a:t>3</a:t>
            </a:r>
            <a:r>
              <a:rPr lang="en-US" dirty="0" smtClean="0"/>
              <a:t> Retrieval</a:t>
            </a:r>
            <a:endParaRPr lang="en-US" dirty="0"/>
          </a:p>
        </p:txBody>
      </p:sp>
      <p:pic>
        <p:nvPicPr>
          <p:cNvPr id="9" name="P 1" descr="map_NH3_dairy_wtack_NH3CARB.jpg"/>
          <p:cNvPicPr/>
          <p:nvPr/>
        </p:nvPicPr>
        <p:blipFill rotWithShape="1">
          <a:blip r:embed="rId2"/>
          <a:srcRect l="1536" r="49234"/>
          <a:stretch/>
        </p:blipFill>
        <p:spPr bwMode="auto">
          <a:xfrm>
            <a:off x="4315106" y="1135292"/>
            <a:ext cx="4360541" cy="329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54904" y="4569344"/>
            <a:ext cx="446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mixing ratios (</a:t>
            </a:r>
            <a:r>
              <a:rPr lang="en-US" dirty="0" err="1"/>
              <a:t>ppbv</a:t>
            </a:r>
            <a:r>
              <a:rPr lang="en-US" dirty="0"/>
              <a:t>) measured by the NOAA WP-3 aircraft during SENEX 2013. </a:t>
            </a:r>
            <a:r>
              <a:rPr lang="en-US" dirty="0" smtClean="0"/>
              <a:t>(</a:t>
            </a:r>
            <a:r>
              <a:rPr lang="en-US" dirty="0"/>
              <a:t>Figure courtesy of Jesse Bash, US EPA NERL.)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54904" y="1099942"/>
            <a:ext cx="4220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SENEX Flights with NH</a:t>
            </a:r>
            <a:r>
              <a:rPr lang="en-US" baseline="-25000" dirty="0" smtClean="0"/>
              <a:t>3</a:t>
            </a:r>
            <a:r>
              <a:rPr lang="en-US" dirty="0" smtClean="0"/>
              <a:t>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6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0496"/>
            <a:ext cx="8686800" cy="496013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prototype NH</a:t>
            </a:r>
            <a:r>
              <a:rPr lang="en-US" baseline="-25000" dirty="0" smtClean="0"/>
              <a:t>3</a:t>
            </a:r>
            <a:r>
              <a:rPr lang="en-US" dirty="0" smtClean="0"/>
              <a:t> retrieval for </a:t>
            </a:r>
            <a:r>
              <a:rPr lang="en-US" dirty="0" err="1" smtClean="0"/>
              <a:t>CrIS</a:t>
            </a:r>
            <a:r>
              <a:rPr lang="en-US" dirty="0" smtClean="0"/>
              <a:t>, based on the TES algorithm, has been built and tested</a:t>
            </a:r>
          </a:p>
          <a:p>
            <a:pPr lvl="1"/>
            <a:r>
              <a:rPr lang="en-US" dirty="0" smtClean="0"/>
              <a:t>LOD ~ 1 ppb, DOFS &lt; 1.0, sensitive slightly higher in atmosphere </a:t>
            </a:r>
            <a:r>
              <a:rPr lang="en-US" dirty="0"/>
              <a:t>t</a:t>
            </a:r>
            <a:r>
              <a:rPr lang="en-US" dirty="0" smtClean="0"/>
              <a:t>han TES</a:t>
            </a:r>
          </a:p>
          <a:p>
            <a:pPr lvl="1"/>
            <a:r>
              <a:rPr lang="en-US" dirty="0" smtClean="0"/>
              <a:t>Algorithm performs well for simulated spectra</a:t>
            </a:r>
          </a:p>
          <a:p>
            <a:pPr lvl="1"/>
            <a:r>
              <a:rPr lang="en-US" dirty="0" smtClean="0"/>
              <a:t>Qualitatively similar to surface data from DISCOVER-AQ</a:t>
            </a:r>
          </a:p>
          <a:p>
            <a:pPr lvl="1"/>
            <a:r>
              <a:rPr lang="en-US" dirty="0" smtClean="0"/>
              <a:t>Further validation needed (e.g., SENEX and FRAPPE)</a:t>
            </a:r>
          </a:p>
          <a:p>
            <a:r>
              <a:rPr lang="en-US" dirty="0" err="1" smtClean="0"/>
              <a:t>CrIS</a:t>
            </a:r>
            <a:r>
              <a:rPr lang="en-US" dirty="0" smtClean="0"/>
              <a:t> NH</a:t>
            </a:r>
            <a:r>
              <a:rPr lang="en-US" baseline="-25000" dirty="0" smtClean="0"/>
              <a:t>3</a:t>
            </a:r>
            <a:r>
              <a:rPr lang="en-US" dirty="0" smtClean="0"/>
              <a:t> retrievals will be used to study NH</a:t>
            </a:r>
            <a:r>
              <a:rPr lang="en-US" baseline="-25000" dirty="0" smtClean="0"/>
              <a:t>3</a:t>
            </a:r>
            <a:r>
              <a:rPr lang="en-US" dirty="0" smtClean="0"/>
              <a:t> emissions in California and Southeast US (e.g., SENEX)</a:t>
            </a:r>
          </a:p>
          <a:p>
            <a:r>
              <a:rPr lang="en-US" dirty="0" smtClean="0"/>
              <a:t>Algorithm will be </a:t>
            </a:r>
            <a:r>
              <a:rPr lang="en-US" dirty="0" smtClean="0"/>
              <a:t>delivered to </a:t>
            </a:r>
            <a:r>
              <a:rPr lang="en-US" dirty="0" smtClean="0"/>
              <a:t>NASA </a:t>
            </a:r>
            <a:r>
              <a:rPr lang="en-US" dirty="0" smtClean="0"/>
              <a:t>SIPS for processing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CA88-E36C-4C40-9E0F-33E4D594AAAB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2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39536"/>
            <a:ext cx="8686800" cy="499564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Juliet </a:t>
            </a:r>
            <a:r>
              <a:rPr lang="en-US" sz="2400" dirty="0" smtClean="0">
                <a:solidFill>
                  <a:srgbClr val="000000"/>
                </a:solidFill>
              </a:rPr>
              <a:t>Zhu, Colorado State University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John Walker and Robert </a:t>
            </a:r>
            <a:r>
              <a:rPr lang="en-US" sz="2400" dirty="0" err="1" smtClean="0">
                <a:solidFill>
                  <a:srgbClr val="000000"/>
                </a:solidFill>
              </a:rPr>
              <a:t>Pinder</a:t>
            </a:r>
            <a:r>
              <a:rPr lang="en-US" sz="2400" dirty="0" smtClean="0">
                <a:solidFill>
                  <a:srgbClr val="000000"/>
                </a:solidFill>
              </a:rPr>
              <a:t>, EPA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Armin </a:t>
            </a:r>
            <a:r>
              <a:rPr lang="en-US" sz="2400" dirty="0" err="1" smtClean="0">
                <a:solidFill>
                  <a:srgbClr val="000000"/>
                </a:solidFill>
              </a:rPr>
              <a:t>Wisthaler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University of </a:t>
            </a:r>
            <a:r>
              <a:rPr lang="en-US" sz="2400" dirty="0" smtClean="0">
                <a:solidFill>
                  <a:srgbClr val="000000"/>
                </a:solidFill>
              </a:rPr>
              <a:t>Innsbruck</a:t>
            </a:r>
          </a:p>
          <a:p>
            <a:r>
              <a:rPr lang="en-US" sz="2400" smtClean="0">
                <a:solidFill>
                  <a:srgbClr val="000000"/>
                </a:solidFill>
              </a:rPr>
              <a:t>Kang Sun and </a:t>
            </a:r>
            <a:r>
              <a:rPr lang="en-US" sz="2400" dirty="0">
                <a:solidFill>
                  <a:srgbClr val="000000"/>
                </a:solidFill>
              </a:rPr>
              <a:t>Mark </a:t>
            </a:r>
            <a:r>
              <a:rPr lang="en-US" sz="2400" dirty="0" err="1" smtClean="0">
                <a:solidFill>
                  <a:srgbClr val="000000"/>
                </a:solidFill>
              </a:rPr>
              <a:t>Zondlo</a:t>
            </a:r>
            <a:r>
              <a:rPr lang="en-US" sz="2400" dirty="0" smtClean="0">
                <a:solidFill>
                  <a:srgbClr val="000000"/>
                </a:solidFill>
              </a:rPr>
              <a:t>, Princeton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Amy </a:t>
            </a:r>
            <a:r>
              <a:rPr lang="en-US" sz="2400" dirty="0">
                <a:solidFill>
                  <a:srgbClr val="000000"/>
                </a:solidFill>
              </a:rPr>
              <a:t>Jo </a:t>
            </a:r>
            <a:r>
              <a:rPr lang="en-US" sz="2400" dirty="0" err="1" smtClean="0">
                <a:solidFill>
                  <a:srgbClr val="000000"/>
                </a:solidFill>
              </a:rPr>
              <a:t>Scarino</a:t>
            </a:r>
            <a:r>
              <a:rPr lang="en-US" sz="2400" dirty="0" smtClean="0">
                <a:solidFill>
                  <a:srgbClr val="000000"/>
                </a:solidFill>
              </a:rPr>
              <a:t>,</a:t>
            </a:r>
            <a:r>
              <a:rPr lang="en-US" sz="2400" baseline="300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NASA Langley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Ming </a:t>
            </a:r>
            <a:r>
              <a:rPr lang="en-US" sz="2400" dirty="0" err="1" smtClean="0">
                <a:solidFill>
                  <a:srgbClr val="000000"/>
                </a:solidFill>
              </a:rPr>
              <a:t>Luo</a:t>
            </a:r>
            <a:r>
              <a:rPr lang="en-US" sz="2400" dirty="0" smtClean="0">
                <a:solidFill>
                  <a:srgbClr val="000000"/>
                </a:solidFill>
              </a:rPr>
              <a:t>, Jet Propulsion Laboratory, California Institute of Technology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lvl="2" indent="-342900"/>
            <a:r>
              <a:rPr lang="en-US" dirty="0" smtClean="0">
                <a:solidFill>
                  <a:srgbClr val="000000"/>
                </a:solidFill>
              </a:rPr>
              <a:t>NOAA </a:t>
            </a:r>
            <a:r>
              <a:rPr lang="en-US" dirty="0">
                <a:solidFill>
                  <a:srgbClr val="000000"/>
                </a:solidFill>
              </a:rPr>
              <a:t>CPO AC4 </a:t>
            </a:r>
            <a:r>
              <a:rPr lang="en-US" dirty="0" smtClean="0">
                <a:solidFill>
                  <a:srgbClr val="000000"/>
                </a:solidFill>
              </a:rPr>
              <a:t>Program Grant Numbers NA13OAR4310060 and NA14OAR4310129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TES Science Team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NASA </a:t>
            </a:r>
            <a:r>
              <a:rPr lang="en-US" sz="2400" dirty="0" err="1" smtClean="0">
                <a:solidFill>
                  <a:srgbClr val="000000"/>
                </a:solidFill>
              </a:rPr>
              <a:t>Suomi</a:t>
            </a:r>
            <a:r>
              <a:rPr lang="en-US" sz="2400" dirty="0" smtClean="0">
                <a:solidFill>
                  <a:srgbClr val="000000"/>
                </a:solidFill>
              </a:rPr>
              <a:t>-NPP Science Team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CA88-E36C-4C40-9E0F-33E4D594AAAB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9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77400"/>
            <a:ext cx="4157103" cy="278002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Lower spectral resolution of </a:t>
            </a:r>
            <a:r>
              <a:rPr lang="en-US" dirty="0" err="1" smtClean="0"/>
              <a:t>CrIS</a:t>
            </a:r>
            <a:r>
              <a:rPr lang="en-US" dirty="0" smtClean="0"/>
              <a:t> required different </a:t>
            </a:r>
            <a:r>
              <a:rPr lang="en-US" dirty="0" err="1" smtClean="0"/>
              <a:t>microwindows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i="1" dirty="0" smtClean="0"/>
              <a:t>A priori </a:t>
            </a:r>
            <a:r>
              <a:rPr lang="en-US" dirty="0" smtClean="0"/>
              <a:t>and constraints from TES (</a:t>
            </a:r>
            <a:r>
              <a:rPr lang="en-US" dirty="0" err="1" smtClean="0"/>
              <a:t>Shephard</a:t>
            </a:r>
            <a:r>
              <a:rPr lang="en-US" dirty="0" smtClean="0"/>
              <a:t> et al., 2011) </a:t>
            </a:r>
          </a:p>
          <a:p>
            <a:pPr lvl="1">
              <a:lnSpc>
                <a:spcPct val="110000"/>
              </a:lnSpc>
            </a:pPr>
            <a:r>
              <a:rPr lang="en-CA" dirty="0" smtClean="0"/>
              <a:t>Polluted, Moderately polluted, and Unpolluted</a:t>
            </a:r>
            <a:r>
              <a:rPr lang="en-CA" dirty="0"/>
              <a:t> </a:t>
            </a:r>
            <a:r>
              <a:rPr lang="en-CA" dirty="0" smtClean="0"/>
              <a:t>profiles </a:t>
            </a:r>
          </a:p>
          <a:p>
            <a:pPr>
              <a:lnSpc>
                <a:spcPct val="110000"/>
              </a:lnSpc>
            </a:pPr>
            <a:r>
              <a:rPr lang="en-CA" i="1" dirty="0" smtClean="0"/>
              <a:t>A priori </a:t>
            </a:r>
            <a:r>
              <a:rPr lang="en-CA" dirty="0" smtClean="0"/>
              <a:t>selected based on signal to noise ratio (SNR) and thermal contrast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CA88-E36C-4C40-9E0F-33E4D594AAAB}" type="datetime1">
              <a:rPr lang="en-US" smtClean="0"/>
              <a:pPr/>
              <a:t>10/27/14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CrIS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icrowindows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c</a:t>
            </a:r>
            <a:r>
              <a:rPr lang="en-US" dirty="0" smtClean="0"/>
              <a:t>onstraints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03" y="902771"/>
            <a:ext cx="3978469" cy="3018149"/>
          </a:xfrm>
          <a:prstGeom prst="rect">
            <a:avLst/>
          </a:prstGeom>
        </p:spPr>
      </p:pic>
      <p:pic>
        <p:nvPicPr>
          <p:cNvPr id="4" name="Picture 3" descr="acp-11-10743-2011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7998" r="51061" b="67999"/>
          <a:stretch/>
        </p:blipFill>
        <p:spPr>
          <a:xfrm>
            <a:off x="228599" y="3489119"/>
            <a:ext cx="4157103" cy="3144028"/>
          </a:xfrm>
          <a:prstGeom prst="rect">
            <a:avLst/>
          </a:prstGeom>
        </p:spPr>
      </p:pic>
      <p:pic>
        <p:nvPicPr>
          <p:cNvPr id="8" name="Picture 7" descr="acp-11-10743-2011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40032" r="51098" b="33301"/>
          <a:stretch/>
        </p:blipFill>
        <p:spPr>
          <a:xfrm>
            <a:off x="5067300" y="3920920"/>
            <a:ext cx="3163604" cy="26585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9109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35031"/>
            <a:ext cx="8547100" cy="122443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NH</a:t>
            </a:r>
            <a:r>
              <a:rPr lang="en-US" sz="4000" b="1" baseline="-25000" dirty="0" smtClean="0"/>
              <a:t>3</a:t>
            </a:r>
            <a:r>
              <a:rPr lang="en-US" sz="4000" b="1" dirty="0" smtClean="0"/>
              <a:t> is </a:t>
            </a:r>
            <a:r>
              <a:rPr lang="en-US" sz="4000" dirty="0" smtClean="0"/>
              <a:t>an </a:t>
            </a:r>
            <a:r>
              <a:rPr lang="en-US" sz="4000" dirty="0"/>
              <a:t>important </a:t>
            </a:r>
            <a:r>
              <a:rPr lang="en-US" sz="4000" dirty="0" smtClean="0"/>
              <a:t>PM</a:t>
            </a:r>
            <a:r>
              <a:rPr lang="en-US" sz="4000" baseline="-25000" dirty="0" smtClean="0"/>
              <a:t>2.5</a:t>
            </a:r>
            <a:r>
              <a:rPr lang="en-US" sz="4000" dirty="0" smtClean="0"/>
              <a:t> </a:t>
            </a:r>
            <a:r>
              <a:rPr lang="en-US" sz="4000" dirty="0"/>
              <a:t>precursor</a:t>
            </a:r>
            <a:endParaRPr lang="en-US" sz="40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9000"/>
              </a:lnSpc>
            </a:pPr>
            <a:endParaRPr lang="en-US" sz="14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10800000">
            <a:off x="4470400" y="2022484"/>
            <a:ext cx="1447800" cy="533400"/>
          </a:xfrm>
          <a:prstGeom prst="rightArrow">
            <a:avLst>
              <a:gd name="adj1" fmla="val 50000"/>
              <a:gd name="adj2" fmla="val 678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610100" y="1355476"/>
            <a:ext cx="1447800" cy="533400"/>
          </a:xfrm>
          <a:prstGeom prst="rightArrow">
            <a:avLst>
              <a:gd name="adj1" fmla="val 50000"/>
              <a:gd name="adj2" fmla="val 678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170482" y="1992452"/>
            <a:ext cx="2699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  <a:latin typeface="Arial" charset="0"/>
              </a:rPr>
              <a:t>Long-range import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152149" y="1402247"/>
            <a:ext cx="26999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  <a:latin typeface="Arial" charset="0"/>
              </a:rPr>
              <a:t>Long-range export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16824" y="41685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01927" y="2944193"/>
            <a:ext cx="168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PM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2.5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908302" y="2464998"/>
            <a:ext cx="0" cy="449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1937" y="1481517"/>
            <a:ext cx="414846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latin typeface="Arial" charset="0"/>
                <a:sym typeface="Wingdings" charset="0"/>
              </a:rPr>
              <a:t>NH</a:t>
            </a:r>
            <a:r>
              <a:rPr lang="en-US" sz="2400" baseline="-25000" dirty="0">
                <a:solidFill>
                  <a:srgbClr val="008000"/>
                </a:solidFill>
                <a:latin typeface="Arial" charset="0"/>
                <a:sym typeface="Wingdings" charset="0"/>
              </a:rPr>
              <a:t>3</a:t>
            </a:r>
            <a:r>
              <a:rPr lang="en-US" sz="2400" dirty="0">
                <a:solidFill>
                  <a:srgbClr val="008000"/>
                </a:solidFill>
                <a:latin typeface="Arial" charset="0"/>
                <a:sym typeface="Wingdings" charset="0"/>
              </a:rPr>
              <a:t> + HNO</a:t>
            </a:r>
            <a:r>
              <a:rPr lang="en-US" sz="2400" baseline="-25000" dirty="0">
                <a:solidFill>
                  <a:srgbClr val="008000"/>
                </a:solidFill>
                <a:latin typeface="Arial" charset="0"/>
                <a:sym typeface="Wingdings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latin typeface="Arial" charset="0"/>
                <a:sym typeface="Wingdings" charset="0"/>
              </a:rPr>
              <a:t>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NH</a:t>
            </a:r>
            <a:r>
              <a:rPr lang="en-US" sz="2400" baseline="-25000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NO</a:t>
            </a:r>
            <a:r>
              <a:rPr lang="en-US" sz="2400" baseline="-25000" dirty="0">
                <a:solidFill>
                  <a:srgbClr val="FF0000"/>
                </a:solidFill>
                <a:latin typeface="Arial" charset="0"/>
              </a:rPr>
              <a:t>3</a:t>
            </a:r>
            <a:endParaRPr lang="en-US" sz="2400" baseline="-25000" dirty="0">
              <a:solidFill>
                <a:srgbClr val="FF0000"/>
              </a:solidFill>
              <a:latin typeface="Arial" charset="0"/>
              <a:sym typeface="Wingdings" charset="0"/>
            </a:endParaRPr>
          </a:p>
          <a:p>
            <a:pPr algn="ctr"/>
            <a:r>
              <a:rPr lang="en-US" sz="2400" dirty="0" smtClean="0">
                <a:solidFill>
                  <a:srgbClr val="008000"/>
                </a:solidFill>
                <a:latin typeface="Arial" charset="0"/>
                <a:sym typeface="Wingdings" charset="0"/>
              </a:rPr>
              <a:t>2 NH</a:t>
            </a:r>
            <a:r>
              <a:rPr lang="en-US" sz="2400" baseline="-25000" dirty="0" smtClean="0">
                <a:solidFill>
                  <a:srgbClr val="008000"/>
                </a:solidFill>
                <a:latin typeface="Arial" charset="0"/>
                <a:sym typeface="Wingdings" charset="0"/>
              </a:rPr>
              <a:t>3</a:t>
            </a:r>
            <a:r>
              <a:rPr lang="en-US" sz="2400" dirty="0" smtClean="0">
                <a:solidFill>
                  <a:srgbClr val="008000"/>
                </a:solidFill>
                <a:latin typeface="Arial" charset="0"/>
                <a:sym typeface="Wingdings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Arial" charset="0"/>
                <a:sym typeface="Wingdings" charset="0"/>
              </a:rPr>
              <a:t>+ </a:t>
            </a:r>
            <a:r>
              <a:rPr lang="en-US" sz="2400" dirty="0" smtClean="0">
                <a:solidFill>
                  <a:srgbClr val="008000"/>
                </a:solidFill>
                <a:latin typeface="Arial" charset="0"/>
                <a:sym typeface="Wingdings" charset="0"/>
              </a:rPr>
              <a:t>H</a:t>
            </a:r>
            <a:r>
              <a:rPr lang="en-US" sz="2400" baseline="-25000" dirty="0" smtClean="0">
                <a:solidFill>
                  <a:srgbClr val="008000"/>
                </a:solidFill>
                <a:latin typeface="Arial" charset="0"/>
                <a:sym typeface="Wingdings" charset="0"/>
              </a:rPr>
              <a:t>2</a:t>
            </a:r>
            <a:r>
              <a:rPr lang="en-US" sz="2400" dirty="0" smtClean="0">
                <a:solidFill>
                  <a:srgbClr val="008000"/>
                </a:solidFill>
                <a:latin typeface="Arial" charset="0"/>
                <a:sym typeface="Wingdings" charset="0"/>
              </a:rPr>
              <a:t>SO</a:t>
            </a:r>
            <a:r>
              <a:rPr lang="en-US" sz="2400" baseline="-25000" dirty="0" smtClean="0">
                <a:solidFill>
                  <a:srgbClr val="008000"/>
                </a:solidFill>
                <a:latin typeface="Arial" charset="0"/>
                <a:sym typeface="Wingdings" charset="0"/>
              </a:rPr>
              <a:t>4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sym typeface="Wingdings" charset="0"/>
              </a:rPr>
              <a:t>(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NH</a:t>
            </a:r>
            <a:r>
              <a:rPr lang="en-US" sz="2400" baseline="-25000" dirty="0" smtClean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sz="2400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SO</a:t>
            </a:r>
            <a:r>
              <a:rPr lang="en-US" sz="2400" baseline="-25000" dirty="0" smtClean="0">
                <a:solidFill>
                  <a:srgbClr val="FF0000"/>
                </a:solidFill>
                <a:latin typeface="Arial" charset="0"/>
              </a:rPr>
              <a:t>4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5900" y="4200317"/>
            <a:ext cx="4802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Increase incidence of cardiovascular and respiratory diseases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Increase number of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CCN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rgbClr val="660066"/>
                </a:solidFill>
                <a:latin typeface="Arial"/>
                <a:ea typeface="Wingdings"/>
                <a:cs typeface="Arial"/>
                <a:sym typeface="Wingdings"/>
              </a:rPr>
              <a:t>Harmful </a:t>
            </a:r>
            <a:r>
              <a:rPr lang="en-US" sz="2000" b="1" dirty="0">
                <a:solidFill>
                  <a:srgbClr val="660066"/>
                </a:solidFill>
                <a:latin typeface="Arial"/>
                <a:ea typeface="Wingdings"/>
                <a:cs typeface="Arial"/>
                <a:sym typeface="Wingdings"/>
              </a:rPr>
              <a:t>a</a:t>
            </a:r>
            <a:r>
              <a:rPr lang="en-US" sz="2000" b="1" dirty="0" smtClean="0">
                <a:solidFill>
                  <a:srgbClr val="660066"/>
                </a:solidFill>
                <a:latin typeface="Arial"/>
                <a:ea typeface="Wingdings"/>
                <a:cs typeface="Arial"/>
                <a:sym typeface="Wingdings"/>
              </a:rPr>
              <a:t>lgal </a:t>
            </a:r>
            <a:r>
              <a:rPr lang="en-US" sz="2000" b="1" dirty="0" smtClean="0">
                <a:solidFill>
                  <a:srgbClr val="660066"/>
                </a:solidFill>
                <a:latin typeface="Arial"/>
                <a:ea typeface="Wingdings"/>
                <a:cs typeface="Arial"/>
                <a:sym typeface="Wingdings"/>
              </a:rPr>
              <a:t>b</a:t>
            </a:r>
            <a:r>
              <a:rPr lang="en-US" sz="2000" b="1" dirty="0" smtClean="0">
                <a:solidFill>
                  <a:srgbClr val="660066"/>
                </a:solidFill>
                <a:latin typeface="Arial"/>
                <a:ea typeface="Wingdings"/>
                <a:cs typeface="Arial"/>
                <a:sym typeface="Wingdings"/>
              </a:rPr>
              <a:t>looms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rgbClr val="660066"/>
                </a:solidFill>
                <a:latin typeface="Arial"/>
                <a:ea typeface="Wingdings"/>
                <a:cs typeface="Arial"/>
                <a:sym typeface="Wingdings"/>
              </a:rPr>
              <a:t>Loss of species diversity</a:t>
            </a:r>
            <a:endParaRPr lang="en-US" sz="2000" b="1" dirty="0" smtClean="0">
              <a:solidFill>
                <a:srgbClr val="660066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943485" y="3444775"/>
            <a:ext cx="6451" cy="328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World_NH3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5018587" y="3583767"/>
            <a:ext cx="3744415" cy="2753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8587" y="2744647"/>
            <a:ext cx="3880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66FF"/>
                </a:solidFill>
              </a:rPr>
              <a:t>SO</a:t>
            </a:r>
            <a:r>
              <a:rPr lang="en-US" sz="2400" b="1" baseline="-25000" dirty="0">
                <a:solidFill>
                  <a:srgbClr val="3366FF"/>
                </a:solidFill>
              </a:rPr>
              <a:t>2</a:t>
            </a:r>
            <a:r>
              <a:rPr lang="en-US" sz="2400" b="1" dirty="0">
                <a:solidFill>
                  <a:srgbClr val="3366FF"/>
                </a:solidFill>
              </a:rPr>
              <a:t>, NO</a:t>
            </a:r>
            <a:r>
              <a:rPr lang="en-US" sz="2400" b="1" baseline="-25000" dirty="0">
                <a:solidFill>
                  <a:srgbClr val="3366FF"/>
                </a:solidFill>
              </a:rPr>
              <a:t>X</a:t>
            </a:r>
            <a:r>
              <a:rPr lang="en-US" sz="2400" b="1" dirty="0">
                <a:solidFill>
                  <a:srgbClr val="3366FF"/>
                </a:solidFill>
              </a:rPr>
              <a:t> decreasing</a:t>
            </a:r>
          </a:p>
          <a:p>
            <a:r>
              <a:rPr lang="en-US" sz="2400" b="1" dirty="0">
                <a:solidFill>
                  <a:srgbClr val="3366FF"/>
                </a:solidFill>
                <a:cs typeface="Arial"/>
              </a:rPr>
              <a:t>b</a:t>
            </a:r>
            <a:r>
              <a:rPr lang="en-US" sz="2400" b="1" dirty="0" smtClean="0">
                <a:solidFill>
                  <a:srgbClr val="3366FF"/>
                </a:solidFill>
                <a:cs typeface="Arial"/>
              </a:rPr>
              <a:t>ut NH</a:t>
            </a:r>
            <a:r>
              <a:rPr lang="en-US" sz="2400" b="1" baseline="-25000" dirty="0" smtClean="0">
                <a:solidFill>
                  <a:srgbClr val="3366FF"/>
                </a:solidFill>
                <a:cs typeface="Arial"/>
              </a:rPr>
              <a:t>3</a:t>
            </a:r>
            <a:r>
              <a:rPr lang="en-US" sz="2400" b="1" dirty="0" smtClean="0">
                <a:solidFill>
                  <a:srgbClr val="3366FF"/>
                </a:solidFill>
                <a:cs typeface="Arial"/>
              </a:rPr>
              <a:t> forecast to increase</a:t>
            </a:r>
            <a:endParaRPr lang="en-US" sz="2400" b="1" dirty="0">
              <a:solidFill>
                <a:srgbClr val="3366FF"/>
              </a:solidFill>
              <a:cs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95703" y="2404193"/>
            <a:ext cx="6451" cy="13687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46278" y="3772990"/>
            <a:ext cx="3125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  <a:latin typeface="Arial" charset="0"/>
              </a:rPr>
              <a:t>Nitrogen Deposition</a:t>
            </a:r>
            <a:endParaRPr lang="en-US" sz="2400" b="1" dirty="0">
              <a:solidFill>
                <a:srgbClr val="66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5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9649"/>
            <a:ext cx="7525317" cy="122443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NH</a:t>
            </a:r>
            <a:r>
              <a:rPr lang="en-US" sz="4000" b="1" baseline="-25000" dirty="0" smtClean="0"/>
              <a:t>3</a:t>
            </a:r>
            <a:r>
              <a:rPr lang="en-US" sz="4000" dirty="0" smtClean="0"/>
              <a:t> s</a:t>
            </a:r>
            <a:r>
              <a:rPr lang="en-US" sz="4000" b="1" dirty="0" smtClean="0"/>
              <a:t>ources are not well known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pic>
        <p:nvPicPr>
          <p:cNvPr id="6" name="Picture 5" descr="vents-emitting-smoke_~cfr0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6083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9000"/>
              </a:lnSpc>
            </a:pPr>
            <a:endParaRPr lang="en-US" sz="14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098210" y="4919921"/>
            <a:ext cx="6156791" cy="1480889"/>
          </a:xfrm>
          <a:prstGeom prst="ellipse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563087" y="3970110"/>
            <a:ext cx="2562770" cy="1411475"/>
            <a:chOff x="4724400" y="3505200"/>
            <a:chExt cx="4409767" cy="2676525"/>
          </a:xfrm>
        </p:grpSpPr>
        <p:pic>
          <p:nvPicPr>
            <p:cNvPr id="5" name="Picture 4" descr="forest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953000"/>
              <a:ext cx="1752600" cy="122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 rot="10800000">
              <a:off x="4724400" y="3657600"/>
              <a:ext cx="838200" cy="1447800"/>
            </a:xfrm>
            <a:prstGeom prst="upArrow">
              <a:avLst>
                <a:gd name="adj1" fmla="val 50000"/>
                <a:gd name="adj2" fmla="val 43182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5715000" y="3505200"/>
              <a:ext cx="838200" cy="1447800"/>
            </a:xfrm>
            <a:prstGeom prst="upArrow">
              <a:avLst>
                <a:gd name="adj1" fmla="val 50000"/>
                <a:gd name="adj2" fmla="val 43182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278481" y="4151311"/>
              <a:ext cx="2855686" cy="1225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3366FF"/>
                  </a:solidFill>
                  <a:latin typeface="Arial" charset="0"/>
                </a:rPr>
                <a:t>Bi-directional </a:t>
              </a:r>
              <a:endParaRPr lang="en-US" sz="1800" b="1" dirty="0" smtClean="0">
                <a:solidFill>
                  <a:srgbClr val="3366FF"/>
                </a:solidFill>
                <a:latin typeface="Arial" charset="0"/>
              </a:endParaRPr>
            </a:p>
            <a:p>
              <a:pPr algn="ctr"/>
              <a:r>
                <a:rPr lang="en-US" sz="1800" b="1" dirty="0" smtClean="0">
                  <a:solidFill>
                    <a:srgbClr val="3366FF"/>
                  </a:solidFill>
                  <a:latin typeface="Arial" charset="0"/>
                </a:rPr>
                <a:t>Flux</a:t>
              </a:r>
              <a:endParaRPr lang="en-US" sz="1800" b="1" dirty="0">
                <a:solidFill>
                  <a:srgbClr val="3366FF"/>
                </a:solidFill>
                <a:latin typeface="Arial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709157" y="45295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51588" y="3316083"/>
            <a:ext cx="3266713" cy="2804169"/>
            <a:chOff x="3451586" y="3773272"/>
            <a:chExt cx="3266713" cy="2804168"/>
          </a:xfrm>
        </p:grpSpPr>
        <p:pic>
          <p:nvPicPr>
            <p:cNvPr id="14" name="Picture 13" descr="barn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737" y="3773272"/>
              <a:ext cx="1603838" cy="1603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451586" y="5377111"/>
              <a:ext cx="32667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  <a:latin typeface="Arial"/>
                  <a:cs typeface="Arial"/>
                </a:rPr>
                <a:t>AGRICULTURE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rgbClr val="FF0000"/>
                  </a:solidFill>
                  <a:latin typeface="Arial"/>
                  <a:cs typeface="Arial"/>
                </a:rPr>
                <a:t>Animal waste (temperature dependent)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rgbClr val="3366FF"/>
                  </a:solidFill>
                  <a:latin typeface="Arial"/>
                  <a:cs typeface="Arial"/>
                </a:rPr>
                <a:t>Fertilizer application</a:t>
              </a:r>
              <a:endParaRPr lang="en-US" b="1" dirty="0">
                <a:solidFill>
                  <a:srgbClr val="3366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4554150"/>
            <a:ext cx="2303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Industry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3366FF"/>
                </a:solidFill>
                <a:latin typeface="Arial"/>
                <a:cs typeface="Arial"/>
              </a:rPr>
              <a:t>Fertilizer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3366FF"/>
                </a:solidFill>
                <a:latin typeface="Arial"/>
                <a:cs typeface="Arial"/>
              </a:rPr>
              <a:t>Coal Mining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3366FF"/>
                </a:solidFill>
                <a:latin typeface="Arial"/>
                <a:cs typeface="Arial"/>
              </a:rPr>
              <a:t>Power generation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28" name="Content Placeholder 3"/>
          <p:cNvPicPr>
            <a:picLocks noChangeAspect="1"/>
          </p:cNvPicPr>
          <p:nvPr/>
        </p:nvPicPr>
        <p:blipFill>
          <a:blip r:embed="rId5"/>
          <a:srcRect l="-76922" r="-76922"/>
          <a:stretch>
            <a:fillRect/>
          </a:stretch>
        </p:blipFill>
        <p:spPr>
          <a:xfrm>
            <a:off x="215901" y="1544089"/>
            <a:ext cx="2182567" cy="120032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3400" y="309880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12516" y="1923366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Biomass burning</a:t>
            </a:r>
            <a:endParaRPr lang="en-US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641638" y="1544088"/>
            <a:ext cx="5483971" cy="1953063"/>
            <a:chOff x="3641636" y="1544088"/>
            <a:chExt cx="5483971" cy="1953063"/>
          </a:xfrm>
        </p:grpSpPr>
        <p:sp>
          <p:nvSpPr>
            <p:cNvPr id="30" name="TextBox 29"/>
            <p:cNvSpPr txBox="1"/>
            <p:nvPr/>
          </p:nvSpPr>
          <p:spPr>
            <a:xfrm>
              <a:off x="5470716" y="1544088"/>
              <a:ext cx="365489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  <a:latin typeface="Arial"/>
                  <a:cs typeface="Arial"/>
                </a:rPr>
                <a:t>Automobiles (catalytic converters)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rgbClr val="3366FF"/>
                  </a:solidFill>
                  <a:latin typeface="Arial"/>
                  <a:cs typeface="Arial"/>
                </a:rPr>
                <a:t>Large urban centers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b="1" dirty="0" smtClean="0">
                  <a:solidFill>
                    <a:srgbClr val="3366FF"/>
                  </a:solidFill>
                  <a:latin typeface="Arial"/>
                  <a:cs typeface="Arial"/>
                </a:rPr>
                <a:t>50% of NH</a:t>
              </a:r>
              <a:r>
                <a:rPr lang="en-US" b="1" baseline="-25000" dirty="0" smtClean="0">
                  <a:solidFill>
                    <a:srgbClr val="3366FF"/>
                  </a:solidFill>
                  <a:latin typeface="Arial"/>
                  <a:cs typeface="Arial"/>
                </a:rPr>
                <a:t>3</a:t>
              </a:r>
              <a:r>
                <a:rPr lang="en-US" b="1" dirty="0" smtClean="0">
                  <a:solidFill>
                    <a:srgbClr val="3366FF"/>
                  </a:solidFill>
                  <a:latin typeface="Arial"/>
                  <a:cs typeface="Arial"/>
                </a:rPr>
                <a:t> in LA area</a:t>
              </a:r>
              <a:r>
                <a:rPr lang="en-US" b="1" dirty="0">
                  <a:solidFill>
                    <a:srgbClr val="3366FF"/>
                  </a:solidFill>
                  <a:latin typeface="Arial"/>
                  <a:cs typeface="Arial"/>
                </a:rPr>
                <a:t> </a:t>
              </a:r>
              <a:r>
                <a:rPr lang="en-US" b="1" dirty="0" smtClean="0">
                  <a:solidFill>
                    <a:srgbClr val="3366FF"/>
                  </a:solidFill>
                  <a:latin typeface="Arial"/>
                  <a:cs typeface="Arial"/>
                </a:rPr>
                <a:t>(Nowak et al., GRL, 2012)</a:t>
              </a:r>
            </a:p>
          </p:txBody>
        </p:sp>
        <p:grpSp>
          <p:nvGrpSpPr>
            <p:cNvPr id="32" name="Group 11"/>
            <p:cNvGrpSpPr>
              <a:grpSpLocks/>
            </p:cNvGrpSpPr>
            <p:nvPr/>
          </p:nvGrpSpPr>
          <p:grpSpPr bwMode="auto">
            <a:xfrm>
              <a:off x="3641636" y="1585629"/>
              <a:ext cx="1927939" cy="1911522"/>
              <a:chOff x="457200" y="3458409"/>
              <a:chExt cx="3465699" cy="2454773"/>
            </a:xfrm>
          </p:grpSpPr>
          <p:pic>
            <p:nvPicPr>
              <p:cNvPr id="36" name="Picture 6" descr="cars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008" y="3458409"/>
                <a:ext cx="2926081" cy="1943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457200" y="5438886"/>
                <a:ext cx="3465699" cy="474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>
                  <a:solidFill>
                    <a:srgbClr val="3366FF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539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95" y="266398"/>
            <a:ext cx="7525317" cy="671348"/>
          </a:xfrm>
        </p:spPr>
        <p:txBody>
          <a:bodyPr/>
          <a:lstStyle/>
          <a:p>
            <a:r>
              <a:rPr lang="en-US" dirty="0" smtClean="0"/>
              <a:t>Monitoring NH</a:t>
            </a:r>
            <a:r>
              <a:rPr lang="en-US" baseline="-25000" dirty="0" smtClean="0"/>
              <a:t>3</a:t>
            </a:r>
            <a:r>
              <a:rPr lang="en-US" dirty="0" smtClean="0"/>
              <a:t> is difficult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35695" y="1378321"/>
            <a:ext cx="4457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NH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is highly </a:t>
            </a:r>
            <a:r>
              <a:rPr lang="en-US" b="1" dirty="0" smtClean="0">
                <a:solidFill>
                  <a:srgbClr val="FF0000"/>
                </a:solidFill>
              </a:rPr>
              <a:t>reactive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>
                <a:solidFill>
                  <a:srgbClr val="FF0000"/>
                </a:solidFill>
              </a:rPr>
              <a:t>  highly </a:t>
            </a:r>
            <a:r>
              <a:rPr lang="en-US" b="1" dirty="0">
                <a:solidFill>
                  <a:srgbClr val="FF0000"/>
                </a:solidFill>
              </a:rPr>
              <a:t>variable in space and time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6" name="Picture 25" descr="daq_jan_28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43" y="2056507"/>
            <a:ext cx="6457705" cy="38306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450037" y="1113361"/>
            <a:ext cx="4714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  <a:cs typeface="Calibri"/>
              </a:rPr>
              <a:t>NH</a:t>
            </a:r>
            <a:r>
              <a:rPr lang="en-US" baseline="-25000" dirty="0" smtClean="0">
                <a:solidFill>
                  <a:srgbClr val="3366FF"/>
                </a:solidFill>
                <a:cs typeface="Calibri"/>
              </a:rPr>
              <a:t>3</a:t>
            </a:r>
            <a:r>
              <a:rPr lang="en-US" dirty="0" smtClean="0">
                <a:solidFill>
                  <a:srgbClr val="3366FF"/>
                </a:solidFill>
                <a:cs typeface="Calibri"/>
              </a:rPr>
              <a:t> from an Open </a:t>
            </a:r>
            <a:r>
              <a:rPr lang="en-US" dirty="0">
                <a:solidFill>
                  <a:srgbClr val="3366FF"/>
                </a:solidFill>
                <a:cs typeface="Calibri"/>
              </a:rPr>
              <a:t>path Quantum Cascade Laser (QCL) on a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moving platform </a:t>
            </a:r>
            <a:r>
              <a:rPr lang="en-US" dirty="0" smtClean="0">
                <a:solidFill>
                  <a:srgbClr val="3366FF"/>
                </a:solidFill>
                <a:cs typeface="Calibri"/>
              </a:rPr>
              <a:t>in </a:t>
            </a:r>
            <a:r>
              <a:rPr lang="en-US" dirty="0">
                <a:solidFill>
                  <a:srgbClr val="3366FF"/>
                </a:solidFill>
                <a:cs typeface="Calibri"/>
              </a:rPr>
              <a:t>the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San Joaquin Valley </a:t>
            </a:r>
            <a:r>
              <a:rPr lang="en-US" dirty="0" smtClean="0">
                <a:solidFill>
                  <a:srgbClr val="3366FF"/>
                </a:solidFill>
                <a:cs typeface="Calibri"/>
              </a:rPr>
              <a:t>during DISCOVER-AQ 2013.</a:t>
            </a:r>
            <a:endParaRPr lang="en-US" dirty="0">
              <a:solidFill>
                <a:srgbClr val="3366FF"/>
              </a:solidFill>
              <a:cs typeface="Calibri"/>
            </a:endParaRPr>
          </a:p>
        </p:txBody>
      </p:sp>
      <p:pic>
        <p:nvPicPr>
          <p:cNvPr id="3" name="Picture 2" descr="sj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000"/>
            <a:ext cx="2610364" cy="2493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130" y="5045461"/>
            <a:ext cx="2303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Miller et al., AMT 2013</a:t>
            </a:r>
          </a:p>
        </p:txBody>
      </p:sp>
    </p:spTree>
    <p:extLst>
      <p:ext uri="{BB962C8B-B14F-4D97-AF65-F5344CB8AC3E}">
        <p14:creationId xmlns:p14="http://schemas.microsoft.com/office/powerpoint/2010/main" val="111208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08" y="249274"/>
            <a:ext cx="7721599" cy="975167"/>
          </a:xfrm>
        </p:spPr>
        <p:txBody>
          <a:bodyPr>
            <a:normAutofit/>
          </a:bodyPr>
          <a:lstStyle/>
          <a:p>
            <a:r>
              <a:rPr lang="en-US" b="1" dirty="0" smtClean="0"/>
              <a:t>Better emissions with TES NH</a:t>
            </a:r>
            <a:r>
              <a:rPr lang="en-US" b="1" baseline="-25000" dirty="0" smtClean="0"/>
              <a:t>3</a:t>
            </a:r>
            <a:endParaRPr lang="en-US" b="1" dirty="0"/>
          </a:p>
        </p:txBody>
      </p:sp>
      <p:pic>
        <p:nvPicPr>
          <p:cNvPr id="17" name="Picture 16" descr="nh3emi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5"/>
          <a:stretch/>
        </p:blipFill>
        <p:spPr>
          <a:xfrm>
            <a:off x="-107226" y="1202622"/>
            <a:ext cx="5217615" cy="3277621"/>
          </a:xfrm>
          <a:prstGeom prst="rect">
            <a:avLst/>
          </a:prstGeom>
        </p:spPr>
      </p:pic>
      <p:pic>
        <p:nvPicPr>
          <p:cNvPr id="19" name="Picture 18" descr="nh3amon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20" y="2310033"/>
            <a:ext cx="3919280" cy="36780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/>
          <p:cNvSpPr txBox="1"/>
          <p:nvPr/>
        </p:nvSpPr>
        <p:spPr>
          <a:xfrm>
            <a:off x="5600008" y="1663702"/>
            <a:ext cx="3353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L</a:t>
            </a:r>
            <a:r>
              <a:rPr lang="en-US" b="1" dirty="0" smtClean="0">
                <a:solidFill>
                  <a:srgbClr val="3366FF"/>
                </a:solidFill>
              </a:rPr>
              <a:t>argest changes western US and Mexico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08" y="4520253"/>
            <a:ext cx="46278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</a:rPr>
              <a:t>Used GEOS-</a:t>
            </a:r>
            <a:r>
              <a:rPr lang="en-US" b="1" dirty="0" err="1" smtClean="0">
                <a:solidFill>
                  <a:srgbClr val="3366FF"/>
                </a:solidFill>
              </a:rPr>
              <a:t>Chem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adjoint</a:t>
            </a:r>
            <a:r>
              <a:rPr lang="en-US" b="1" dirty="0" smtClean="0">
                <a:solidFill>
                  <a:srgbClr val="3366FF"/>
                </a:solidFill>
              </a:rPr>
              <a:t> with TES NH</a:t>
            </a:r>
            <a:r>
              <a:rPr lang="en-US" b="1" baseline="-25000" dirty="0" smtClean="0">
                <a:solidFill>
                  <a:srgbClr val="3366FF"/>
                </a:solidFill>
              </a:rPr>
              <a:t>3</a:t>
            </a:r>
            <a:r>
              <a:rPr lang="en-US" b="1" dirty="0" smtClean="0">
                <a:solidFill>
                  <a:srgbClr val="3366FF"/>
                </a:solidFill>
              </a:rPr>
              <a:t> profiles, averaging kernels and error </a:t>
            </a:r>
            <a:r>
              <a:rPr lang="en-US" b="1" dirty="0" err="1" smtClean="0">
                <a:solidFill>
                  <a:srgbClr val="3366FF"/>
                </a:solidFill>
              </a:rPr>
              <a:t>covariances</a:t>
            </a:r>
            <a:r>
              <a:rPr lang="en-US" b="1" dirty="0" smtClean="0">
                <a:solidFill>
                  <a:srgbClr val="3366FF"/>
                </a:solidFill>
              </a:rPr>
              <a:t> to optimize model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3366FF"/>
                </a:solidFill>
              </a:rPr>
              <a:t>Optimized GC shows better agreement with </a:t>
            </a:r>
            <a:r>
              <a:rPr lang="en-US" b="1" dirty="0" err="1">
                <a:solidFill>
                  <a:srgbClr val="FF0000"/>
                </a:solidFill>
              </a:rPr>
              <a:t>AMoN</a:t>
            </a:r>
            <a:r>
              <a:rPr lang="en-US" b="1" dirty="0">
                <a:solidFill>
                  <a:srgbClr val="3366FF"/>
                </a:solidFill>
              </a:rPr>
              <a:t> network measurements 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3177" y="6307495"/>
            <a:ext cx="2568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Zhu </a:t>
            </a:r>
            <a:r>
              <a:rPr lang="en-US" sz="1600" dirty="0" smtClean="0"/>
              <a:t>et al., 2013, JGR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201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3688"/>
            <a:ext cx="8382000" cy="4111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TES to constrain NH</a:t>
            </a:r>
            <a:r>
              <a:rPr lang="en-US" baseline="-25000" dirty="0" smtClean="0"/>
              <a:t>3</a:t>
            </a:r>
            <a:r>
              <a:rPr lang="en-US" dirty="0" smtClean="0"/>
              <a:t> near Bakersfield during </a:t>
            </a:r>
            <a:r>
              <a:rPr lang="en-US" dirty="0" err="1" smtClean="0"/>
              <a:t>CalNEX</a:t>
            </a:r>
            <a:endParaRPr lang="en-US" dirty="0"/>
          </a:p>
        </p:txBody>
      </p:sp>
      <p:pic>
        <p:nvPicPr>
          <p:cNvPr id="1027" name="Picture 3" descr="C:\Documents and Settings\jhegarty\My Documents\CMAS_2014\From_Chantelle\CMAQ_RVMR_at_obs_op_ALLDAYS_NH3_AVERAGE.png"/>
          <p:cNvPicPr>
            <a:picLocks noChangeAspect="1" noChangeArrowheads="1"/>
          </p:cNvPicPr>
          <p:nvPr/>
        </p:nvPicPr>
        <p:blipFill rotWithShape="1">
          <a:blip r:embed="rId3" cstate="print"/>
          <a:srcRect l="4167" t="4167" b="-1010"/>
          <a:stretch/>
        </p:blipFill>
        <p:spPr bwMode="auto">
          <a:xfrm>
            <a:off x="5280074" y="3989735"/>
            <a:ext cx="3559126" cy="2697480"/>
          </a:xfrm>
          <a:prstGeom prst="rect">
            <a:avLst/>
          </a:prstGeom>
          <a:noFill/>
        </p:spPr>
      </p:pic>
      <p:pic>
        <p:nvPicPr>
          <p:cNvPr id="1026" name="Picture 2" descr="C:\Documents and Settings\jhegarty\My Documents\CMAS_2014\From_Chantelle\TES_CMAQ_spatial_diff_20100612.png"/>
          <p:cNvPicPr>
            <a:picLocks noChangeAspect="1" noChangeArrowheads="1"/>
          </p:cNvPicPr>
          <p:nvPr/>
        </p:nvPicPr>
        <p:blipFill>
          <a:blip r:embed="rId4" cstate="print"/>
          <a:srcRect l="9317" t="23519" r="7412" b="24329"/>
          <a:stretch>
            <a:fillRect/>
          </a:stretch>
        </p:blipFill>
        <p:spPr bwMode="auto">
          <a:xfrm>
            <a:off x="533400" y="1379241"/>
            <a:ext cx="7467600" cy="26632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0412" y="4122441"/>
            <a:ext cx="4746674" cy="202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TES shows that CARB emissions underestimate NH</a:t>
            </a:r>
            <a:r>
              <a:rPr lang="en-US" baseline="-25000" dirty="0" smtClean="0"/>
              <a:t>3</a:t>
            </a:r>
            <a:r>
              <a:rPr lang="en-US" dirty="0" smtClean="0"/>
              <a:t> during TES overpass (~1:30 PM LT).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Appears to be caused by incorrect diurnal distribution of NH</a:t>
            </a:r>
            <a:r>
              <a:rPr lang="en-US" baseline="-25000" dirty="0" smtClean="0"/>
              <a:t>3</a:t>
            </a:r>
            <a:r>
              <a:rPr lang="en-US" dirty="0" smtClean="0"/>
              <a:t> emissions.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See </a:t>
            </a:r>
            <a:r>
              <a:rPr lang="en-US" dirty="0" err="1" smtClean="0"/>
              <a:t>Hegarty</a:t>
            </a:r>
            <a:r>
              <a:rPr lang="en-US" dirty="0" smtClean="0"/>
              <a:t> </a:t>
            </a:r>
            <a:r>
              <a:rPr lang="en-US" i="1" dirty="0" smtClean="0"/>
              <a:t>et al. </a:t>
            </a:r>
            <a:r>
              <a:rPr lang="en-US" dirty="0" smtClean="0"/>
              <a:t>CMAS 2014 presentation, “</a:t>
            </a:r>
            <a:r>
              <a:rPr lang="en-US" dirty="0"/>
              <a:t>Evaluation of CMAQ Simulations of NH</a:t>
            </a:r>
            <a:r>
              <a:rPr lang="en-US" baseline="-25000" dirty="0"/>
              <a:t>3</a:t>
            </a:r>
            <a:r>
              <a:rPr lang="en-US" dirty="0"/>
              <a:t> in California using Satellite Observations from </a:t>
            </a:r>
            <a:r>
              <a:rPr lang="en-US" dirty="0" smtClean="0"/>
              <a:t>TES” from yesterday for details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72623" y="4041932"/>
            <a:ext cx="3766577" cy="994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17635" y="6506118"/>
            <a:ext cx="14949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TES NH</a:t>
            </a:r>
            <a:r>
              <a:rPr lang="en-US" baseline="-25000" dirty="0" smtClean="0"/>
              <a:t>3</a:t>
            </a:r>
            <a:r>
              <a:rPr lang="en-US" dirty="0" smtClean="0"/>
              <a:t> (ppb)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346700" y="5041610"/>
            <a:ext cx="17729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CMAQ NH</a:t>
            </a:r>
            <a:r>
              <a:rPr lang="en-US" baseline="-25000" dirty="0" smtClean="0"/>
              <a:t>3</a:t>
            </a:r>
            <a:r>
              <a:rPr lang="en-US" dirty="0" smtClean="0"/>
              <a:t> (ppb)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5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switch </a:t>
            </a:r>
            <a:r>
              <a:rPr lang="en-US" dirty="0" smtClean="0"/>
              <a:t>to </a:t>
            </a:r>
            <a:r>
              <a:rPr lang="en-US" dirty="0" err="1" smtClean="0"/>
              <a:t>CrIS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258650"/>
              </p:ext>
            </p:extLst>
          </p:nvPr>
        </p:nvGraphicFramePr>
        <p:xfrm>
          <a:off x="570955" y="3004939"/>
          <a:ext cx="794674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915"/>
                <a:gridCol w="2648915"/>
                <a:gridCol w="2648915"/>
              </a:tblGrid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TES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CrIS</a:t>
                      </a:r>
                      <a:endParaRPr 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Satellite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AURA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NPP</a:t>
                      </a:r>
                      <a:endParaRPr 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Available Data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July 2004-present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October 2011-present</a:t>
                      </a:r>
                      <a:endParaRPr 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Resolution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0.06</a:t>
                      </a:r>
                      <a:r>
                        <a:rPr lang="en-US" sz="1900" baseline="0" dirty="0" smtClean="0"/>
                        <a:t> cm</a:t>
                      </a:r>
                      <a:r>
                        <a:rPr lang="en-US" sz="1900" baseline="30000" dirty="0" smtClean="0"/>
                        <a:t>-1</a:t>
                      </a:r>
                      <a:endParaRPr lang="en-US" sz="19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0.625</a:t>
                      </a:r>
                      <a:r>
                        <a:rPr lang="en-US" sz="1900" baseline="0" dirty="0" smtClean="0"/>
                        <a:t> cm</a:t>
                      </a:r>
                      <a:r>
                        <a:rPr lang="en-US" sz="1900" baseline="30000" dirty="0" smtClean="0"/>
                        <a:t>-1</a:t>
                      </a:r>
                      <a:endParaRPr lang="en-US" sz="1900" baseline="300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Footprint 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5x8 km rectangle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14 km diameter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smtClean="0"/>
                        <a:t>circle</a:t>
                      </a: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baseline="0" dirty="0" smtClean="0"/>
                        <a:t>Repeat cycle 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Once every 16 days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Daily</a:t>
                      </a: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Equatorial</a:t>
                      </a:r>
                      <a:r>
                        <a:rPr lang="en-US" sz="1900" baseline="0" dirty="0" smtClean="0"/>
                        <a:t> crossing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1:30</a:t>
                      </a:r>
                      <a:r>
                        <a:rPr lang="en-US" sz="1900" baseline="0" dirty="0" smtClean="0"/>
                        <a:t> am and 1:30 pm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1:30 am</a:t>
                      </a:r>
                      <a:r>
                        <a:rPr lang="en-US" sz="1900" baseline="0" dirty="0" smtClean="0"/>
                        <a:t> and</a:t>
                      </a:r>
                      <a:r>
                        <a:rPr lang="en-US" sz="1900" dirty="0" smtClean="0"/>
                        <a:t> 1:30 pm</a:t>
                      </a: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Noise</a:t>
                      </a:r>
                      <a:r>
                        <a:rPr lang="en-US" sz="1900" baseline="0" dirty="0" smtClean="0"/>
                        <a:t> in NH</a:t>
                      </a:r>
                      <a:r>
                        <a:rPr lang="en-US" sz="1900" baseline="-25000" dirty="0" smtClean="0"/>
                        <a:t>3</a:t>
                      </a:r>
                      <a:r>
                        <a:rPr lang="en-US" sz="1900" baseline="0" dirty="0" smtClean="0"/>
                        <a:t> window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0.09</a:t>
                      </a:r>
                      <a:r>
                        <a:rPr lang="en-US" sz="1900" baseline="0" dirty="0" smtClean="0"/>
                        <a:t> – 0.12 K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0.03 – 0.06 K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931" y="369598"/>
            <a:ext cx="3843469" cy="25401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0955" y="4226758"/>
            <a:ext cx="7946745" cy="333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0955" y="4917922"/>
            <a:ext cx="7946745" cy="333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0955" y="5680542"/>
            <a:ext cx="7946745" cy="333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924800"/>
            <a:ext cx="447173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TES </a:t>
            </a:r>
            <a:r>
              <a:rPr lang="en-US" sz="2400" dirty="0"/>
              <a:t>is past its design </a:t>
            </a:r>
            <a:r>
              <a:rPr lang="en-US" sz="2400" dirty="0" smtClean="0"/>
              <a:t>lifetime, taking little new data, </a:t>
            </a:r>
            <a:r>
              <a:rPr lang="en-US" sz="2400" dirty="0"/>
              <a:t>and has </a:t>
            </a:r>
            <a:r>
              <a:rPr lang="en-US" sz="2400" dirty="0" smtClean="0"/>
              <a:t>low </a:t>
            </a:r>
            <a:r>
              <a:rPr lang="en-US" sz="2400" dirty="0"/>
              <a:t>spatial coverage 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b="1" dirty="0" err="1"/>
              <a:t>CrIS</a:t>
            </a:r>
            <a:r>
              <a:rPr lang="en-US" sz="2400" b="1" dirty="0"/>
              <a:t> could monitor global NH</a:t>
            </a:r>
            <a:r>
              <a:rPr lang="en-US" sz="2400" b="1" baseline="-25000" dirty="0"/>
              <a:t>3</a:t>
            </a:r>
            <a:r>
              <a:rPr lang="en-US" sz="2400" b="1" dirty="0"/>
              <a:t> with high spatial coverage for many more years </a:t>
            </a:r>
            <a:r>
              <a:rPr lang="en-US" sz="2400" b="1" dirty="0" smtClean="0"/>
              <a:t>(&gt;2022</a:t>
            </a:r>
            <a:r>
              <a:rPr lang="en-US" sz="2400" b="1" dirty="0"/>
              <a:t>)</a:t>
            </a:r>
          </a:p>
        </p:txBody>
      </p:sp>
      <p:cxnSp>
        <p:nvCxnSpPr>
          <p:cNvPr id="13" name="Straight Arrow Connector 12"/>
          <p:cNvCxnSpPr>
            <a:endCxn id="8" idx="1"/>
          </p:cNvCxnSpPr>
          <p:nvPr/>
        </p:nvCxnSpPr>
        <p:spPr>
          <a:xfrm flipV="1">
            <a:off x="3240386" y="1639682"/>
            <a:ext cx="1831545" cy="1764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41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CA88-E36C-4C40-9E0F-33E4D594AAAB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</a:t>
            </a:r>
            <a:r>
              <a:rPr lang="en-US" baseline="-25000" dirty="0"/>
              <a:t>3</a:t>
            </a:r>
            <a:r>
              <a:rPr lang="en-US" dirty="0"/>
              <a:t> signal from TES and </a:t>
            </a:r>
            <a:r>
              <a:rPr lang="en-US" dirty="0" err="1"/>
              <a:t>CrIS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007007"/>
            <a:ext cx="4819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Simulated  spectra and NH</a:t>
            </a:r>
            <a:r>
              <a:rPr lang="en-US" sz="2000" baseline="-25000" dirty="0" smtClean="0">
                <a:solidFill>
                  <a:srgbClr val="3366FF"/>
                </a:solidFill>
              </a:rPr>
              <a:t>3</a:t>
            </a:r>
            <a:r>
              <a:rPr lang="en-US" sz="2000" dirty="0" smtClean="0">
                <a:solidFill>
                  <a:srgbClr val="3366FF"/>
                </a:solidFill>
              </a:rPr>
              <a:t> signal </a:t>
            </a:r>
          </a:p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18 </a:t>
            </a:r>
            <a:r>
              <a:rPr lang="en-US" sz="2000" dirty="0" err="1" smtClean="0">
                <a:solidFill>
                  <a:srgbClr val="3366FF"/>
                </a:solidFill>
              </a:rPr>
              <a:t>ppbv</a:t>
            </a:r>
            <a:r>
              <a:rPr lang="en-US" sz="2000" dirty="0" smtClean="0">
                <a:solidFill>
                  <a:srgbClr val="3366FF"/>
                </a:solidFill>
              </a:rPr>
              <a:t> at surface 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7980" y="5099845"/>
            <a:ext cx="4356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Detectability</a:t>
            </a:r>
            <a:r>
              <a:rPr lang="en-US" sz="2000" dirty="0" smtClean="0">
                <a:solidFill>
                  <a:srgbClr val="3366FF"/>
                </a:solidFill>
              </a:rPr>
              <a:t> is ~</a:t>
            </a:r>
            <a:r>
              <a:rPr lang="en-US" sz="2000" dirty="0" smtClean="0">
                <a:solidFill>
                  <a:srgbClr val="FF0000"/>
                </a:solidFill>
              </a:rPr>
              <a:t>1 </a:t>
            </a:r>
            <a:r>
              <a:rPr lang="en-US" sz="2000" dirty="0" err="1" smtClean="0">
                <a:solidFill>
                  <a:srgbClr val="FF0000"/>
                </a:solidFill>
              </a:rPr>
              <a:t>ppbv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3366FF"/>
                </a:solidFill>
              </a:rPr>
              <a:t>under ideal conditions</a:t>
            </a:r>
            <a:endParaRPr lang="en-US" sz="2000" dirty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But </a:t>
            </a:r>
            <a:r>
              <a:rPr lang="en-US" sz="2000" dirty="0" smtClean="0">
                <a:solidFill>
                  <a:srgbClr val="FF0000"/>
                </a:solidFill>
              </a:rPr>
              <a:t>thermal contrast </a:t>
            </a:r>
            <a:r>
              <a:rPr lang="en-US" sz="2000" dirty="0" smtClean="0">
                <a:solidFill>
                  <a:srgbClr val="3366FF"/>
                </a:solidFill>
              </a:rPr>
              <a:t>also plays a role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pic>
        <p:nvPicPr>
          <p:cNvPr id="8" name="Picture 7" descr="cris_nh3_sig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30" y="3753988"/>
            <a:ext cx="3916385" cy="1689993"/>
          </a:xfrm>
          <a:prstGeom prst="rect">
            <a:avLst/>
          </a:prstGeom>
        </p:spPr>
      </p:pic>
      <p:pic>
        <p:nvPicPr>
          <p:cNvPr id="9" name="Picture 8" descr="plot_bt_t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21" y="1055852"/>
            <a:ext cx="3556254" cy="4003675"/>
          </a:xfrm>
          <a:prstGeom prst="rect">
            <a:avLst/>
          </a:prstGeom>
        </p:spPr>
      </p:pic>
      <p:pic>
        <p:nvPicPr>
          <p:cNvPr id="10" name="Picture 9" descr="plot_tes_signal_nh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86" y="1845583"/>
            <a:ext cx="3956829" cy="170592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06531" y="2786156"/>
            <a:ext cx="324161" cy="451551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06531" y="4679952"/>
            <a:ext cx="324161" cy="451551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lot_bt_tco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8" t="2419" r="65446" b="87842"/>
          <a:stretch/>
        </p:blipFill>
        <p:spPr>
          <a:xfrm>
            <a:off x="5537911" y="1102463"/>
            <a:ext cx="1444752" cy="7498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5929" y="2302446"/>
            <a:ext cx="772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66FF"/>
                </a:solidFill>
              </a:rPr>
              <a:t>TES</a:t>
            </a:r>
            <a:endParaRPr lang="en-US" sz="2800" b="1" dirty="0">
              <a:solidFill>
                <a:srgbClr val="33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485" y="4156732"/>
            <a:ext cx="772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3366FF"/>
                </a:solidFill>
              </a:rPr>
              <a:t>CrIS</a:t>
            </a:r>
            <a:endParaRPr lang="en-US" sz="28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1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CA88-E36C-4C40-9E0F-33E4D594AAAB}" type="datetime1">
              <a:rPr lang="en-US" smtClean="0"/>
              <a:pPr/>
              <a:t>10/26/14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47E-862C-6F4D-9BCE-FD063CA3184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 and </a:t>
            </a:r>
            <a:r>
              <a:rPr lang="en-US" dirty="0" err="1"/>
              <a:t>CrIS</a:t>
            </a:r>
            <a:r>
              <a:rPr lang="en-US" dirty="0"/>
              <a:t> Sensitivity to NH</a:t>
            </a:r>
            <a:r>
              <a:rPr lang="en-US" baseline="-25000" dirty="0"/>
              <a:t>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8683" y="-74479"/>
            <a:ext cx="7525317" cy="91832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214A89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319" y="5121037"/>
            <a:ext cx="8557081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3366FF"/>
                </a:solidFill>
              </a:rPr>
              <a:t>Both instruments most </a:t>
            </a:r>
            <a:r>
              <a:rPr lang="en-US" sz="1600" dirty="0">
                <a:solidFill>
                  <a:srgbClr val="FF0000"/>
                </a:solidFill>
              </a:rPr>
              <a:t>sensitive</a:t>
            </a:r>
            <a:r>
              <a:rPr lang="en-US" sz="1600" dirty="0">
                <a:solidFill>
                  <a:srgbClr val="3366FF"/>
                </a:solidFill>
              </a:rPr>
              <a:t> to NH</a:t>
            </a:r>
            <a:r>
              <a:rPr lang="en-US" sz="1600" baseline="-25000" dirty="0">
                <a:solidFill>
                  <a:srgbClr val="3366FF"/>
                </a:solidFill>
              </a:rPr>
              <a:t>3</a:t>
            </a:r>
            <a:r>
              <a:rPr lang="en-US" sz="1600" dirty="0">
                <a:solidFill>
                  <a:srgbClr val="3366FF"/>
                </a:solidFill>
              </a:rPr>
              <a:t> between </a:t>
            </a:r>
            <a:r>
              <a:rPr lang="en-US" sz="1600" dirty="0" smtClean="0">
                <a:solidFill>
                  <a:srgbClr val="FF0000"/>
                </a:solidFill>
              </a:rPr>
              <a:t>950</a:t>
            </a:r>
            <a:r>
              <a:rPr lang="en-US" sz="1600" dirty="0" smtClean="0">
                <a:solidFill>
                  <a:srgbClr val="3366FF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and </a:t>
            </a:r>
            <a:r>
              <a:rPr lang="en-US" sz="1600" dirty="0" smtClean="0">
                <a:solidFill>
                  <a:srgbClr val="FF0000"/>
                </a:solidFill>
              </a:rPr>
              <a:t>600 mbar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TES is more sensitive to amounts lower in the atmosphere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3366FF"/>
                </a:solidFill>
              </a:rPr>
              <a:t>1 piece of information or less: </a:t>
            </a:r>
            <a:r>
              <a:rPr lang="en-US" sz="1600" dirty="0">
                <a:solidFill>
                  <a:srgbClr val="FF0000"/>
                </a:solidFill>
              </a:rPr>
              <a:t>DOFS&lt;1.0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3366FF"/>
                </a:solidFill>
              </a:rPr>
              <a:t>Collapse all information to a single point: </a:t>
            </a:r>
            <a:r>
              <a:rPr lang="en-US" sz="1600" dirty="0">
                <a:solidFill>
                  <a:srgbClr val="FF0000"/>
                </a:solidFill>
              </a:rPr>
              <a:t>RVMR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3366FF"/>
                </a:solidFill>
              </a:rPr>
              <a:t>Easier to compare with </a:t>
            </a:r>
            <a:r>
              <a:rPr lang="en-US" sz="1600" i="1" dirty="0">
                <a:solidFill>
                  <a:srgbClr val="FF0000"/>
                </a:solidFill>
              </a:rPr>
              <a:t>in situ </a:t>
            </a:r>
            <a:r>
              <a:rPr lang="en-US" sz="1600" dirty="0" smtClean="0">
                <a:solidFill>
                  <a:srgbClr val="3366FF"/>
                </a:solidFill>
              </a:rPr>
              <a:t>measurements, models and other instruments</a:t>
            </a:r>
            <a:endParaRPr lang="en-US" sz="1600" dirty="0">
              <a:solidFill>
                <a:srgbClr val="3366FF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9228" y="830718"/>
            <a:ext cx="3217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66FF"/>
                </a:solidFill>
              </a:rPr>
              <a:t>TES</a:t>
            </a:r>
            <a:endParaRPr lang="en-US" sz="2800" b="1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3898" y="830718"/>
            <a:ext cx="3217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3366FF"/>
                </a:solidFill>
              </a:rPr>
              <a:t>CrIS</a:t>
            </a:r>
            <a:endParaRPr lang="en-US" sz="2800" b="1" dirty="0">
              <a:solidFill>
                <a:srgbClr val="3366FF"/>
              </a:solidFill>
            </a:endParaRPr>
          </a:p>
        </p:txBody>
      </p:sp>
      <p:pic>
        <p:nvPicPr>
          <p:cNvPr id="10" name="Picture 9" descr="tes_jpl_nh3.daq_20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8" y="1304155"/>
            <a:ext cx="3952875" cy="3750945"/>
          </a:xfrm>
          <a:prstGeom prst="rect">
            <a:avLst/>
          </a:prstGeom>
        </p:spPr>
      </p:pic>
      <p:pic>
        <p:nvPicPr>
          <p:cNvPr id="11" name="Picture 10" descr="cris_nh3.daq_20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98" y="1324721"/>
            <a:ext cx="3952875" cy="37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8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21007</TotalTime>
  <Words>984</Words>
  <Application>Microsoft Macintosh PowerPoint</Application>
  <PresentationFormat>On-screen Show (4:3)</PresentationFormat>
  <Paragraphs>155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Remote Sensing of Atmospheric Ammonia from the Cross-track Infrared Sounder (CrIS): Application to Air Quality Studies in California and the Southeast US</vt:lpstr>
      <vt:lpstr>NH3 is an important PM2.5 precursor</vt:lpstr>
      <vt:lpstr>NH3 sources are not well known</vt:lpstr>
      <vt:lpstr>Monitoring NH3 is difficult</vt:lpstr>
      <vt:lpstr>Better emissions with TES NH3</vt:lpstr>
      <vt:lpstr>Using TES to constrain NH3 near Bakersfield during CalNEX</vt:lpstr>
      <vt:lpstr>Why switch to CrIS?</vt:lpstr>
      <vt:lpstr>NH3 signal from TES and CrIS</vt:lpstr>
      <vt:lpstr>TES and CrIS Sensitivity to NH3 </vt:lpstr>
      <vt:lpstr>CrIS NH3 Retrieval: Simulated Spectra</vt:lpstr>
      <vt:lpstr>TES and CrIS versus surface NH3</vt:lpstr>
      <vt:lpstr>Application of CrIS NH3 to California</vt:lpstr>
      <vt:lpstr>Application of CrIS NH3 to SENEX</vt:lpstr>
      <vt:lpstr>Future Work on CrIS NH3 Retrieval</vt:lpstr>
      <vt:lpstr>Summary</vt:lpstr>
      <vt:lpstr>Acknowledgements</vt:lpstr>
      <vt:lpstr>CrIS microwindows and constraints</vt:lpstr>
    </vt:vector>
  </TitlesOfParts>
  <Company>AER,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Natasha Gilson</dc:creator>
  <cp:lastModifiedBy>Matthew Alvarado</cp:lastModifiedBy>
  <cp:revision>178</cp:revision>
  <cp:lastPrinted>2013-03-15T13:11:46Z</cp:lastPrinted>
  <dcterms:created xsi:type="dcterms:W3CDTF">2013-09-10T20:36:42Z</dcterms:created>
  <dcterms:modified xsi:type="dcterms:W3CDTF">2014-10-28T00:33:53Z</dcterms:modified>
</cp:coreProperties>
</file>