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embeddings/oleObject3.bin" ContentType="application/vnd.openxmlformats-officedocument.oleObject"/>
  <Override PartName="/ppt/embeddings/Microsoft_Equation2.bin" ContentType="application/vnd.openxmlformats-officedocument.oleObject"/>
  <Override PartName="/ppt/embeddings/oleObject4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Microsoft_Equation6.bin" ContentType="application/vnd.openxmlformats-officedocument.oleObject"/>
  <Override PartName="/ppt/embeddings/Microsoft_Equation7.bin" ContentType="application/vnd.openxmlformats-officedocument.oleObject"/>
  <Override PartName="/ppt/embeddings/Microsoft_Equation8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1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2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13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92" r:id="rId3"/>
    <p:sldId id="258" r:id="rId4"/>
    <p:sldId id="303" r:id="rId5"/>
    <p:sldId id="286" r:id="rId6"/>
    <p:sldId id="262" r:id="rId7"/>
    <p:sldId id="309" r:id="rId8"/>
    <p:sldId id="312" r:id="rId9"/>
    <p:sldId id="298" r:id="rId10"/>
    <p:sldId id="268" r:id="rId11"/>
    <p:sldId id="315" r:id="rId12"/>
    <p:sldId id="313" r:id="rId13"/>
    <p:sldId id="316" r:id="rId14"/>
    <p:sldId id="317" r:id="rId15"/>
    <p:sldId id="314" r:id="rId16"/>
    <p:sldId id="307" r:id="rId17"/>
    <p:sldId id="297" r:id="rId18"/>
    <p:sldId id="276" r:id="rId19"/>
    <p:sldId id="299" r:id="rId20"/>
    <p:sldId id="272" r:id="rId21"/>
    <p:sldId id="304" r:id="rId22"/>
    <p:sldId id="306" r:id="rId23"/>
    <p:sldId id="310" r:id="rId24"/>
    <p:sldId id="305" r:id="rId25"/>
    <p:sldId id="260" r:id="rId26"/>
    <p:sldId id="257" r:id="rId27"/>
    <p:sldId id="259" r:id="rId28"/>
    <p:sldId id="293" r:id="rId29"/>
    <p:sldId id="294" r:id="rId30"/>
    <p:sldId id="295" r:id="rId31"/>
    <p:sldId id="296" r:id="rId32"/>
    <p:sldId id="267" r:id="rId33"/>
    <p:sldId id="269" r:id="rId34"/>
    <p:sldId id="264" r:id="rId35"/>
    <p:sldId id="261" r:id="rId36"/>
    <p:sldId id="265" r:id="rId37"/>
    <p:sldId id="277" r:id="rId38"/>
    <p:sldId id="278" r:id="rId39"/>
    <p:sldId id="279" r:id="rId40"/>
    <p:sldId id="280" r:id="rId41"/>
    <p:sldId id="281" r:id="rId42"/>
    <p:sldId id="273" r:id="rId43"/>
    <p:sldId id="289" r:id="rId44"/>
    <p:sldId id="282" r:id="rId45"/>
    <p:sldId id="283" r:id="rId46"/>
    <p:sldId id="311" r:id="rId47"/>
    <p:sldId id="284" r:id="rId48"/>
    <p:sldId id="285" r:id="rId49"/>
    <p:sldId id="300" r:id="rId50"/>
    <p:sldId id="302" r:id="rId51"/>
    <p:sldId id="275" r:id="rId52"/>
    <p:sldId id="274" r:id="rId53"/>
    <p:sldId id="263" r:id="rId54"/>
    <p:sldId id="271" r:id="rId55"/>
    <p:sldId id="287" r:id="rId56"/>
    <p:sldId id="29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28FF3B"/>
    <a:srgbClr val="BC4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image" Target="../media/image59.emf"/><Relationship Id="rId2" Type="http://schemas.openxmlformats.org/officeDocument/2006/relationships/image" Target="../media/image5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image" Target="../media/image63.emf"/><Relationship Id="rId2" Type="http://schemas.openxmlformats.org/officeDocument/2006/relationships/image" Target="../media/image56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65.emf"/><Relationship Id="rId1" Type="http://schemas.openxmlformats.org/officeDocument/2006/relationships/image" Target="../media/image71.emf"/><Relationship Id="rId2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6.emf"/><Relationship Id="rId2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6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0AEEA-16B8-6247-95F2-042F1760D701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56714-4BF5-E844-8F54-D001D94D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63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68585-2AA9-9C40-814A-6CD979972883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F294A-1726-FB47-AB32-FBB778FA2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6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(10/6/14 11:30) -----</a:t>
            </a:r>
          </a:p>
          <a:p>
            <a:r>
              <a:rPr lang="en-US"/>
              <a:t>When we look at trying to connect the first three boxes, which is the goal of our side of the project, a number of challenges arise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63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want to discuss potential of using electricity generated.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83C5D-D8B1-324B-8033-777BDE0DF7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38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`It’s a</a:t>
            </a:r>
            <a:r>
              <a:rPr lang="en-US" baseline="0" dirty="0" smtClean="0"/>
              <a:t> moving average filter, many people in the field use it because it is robust to missing values and has clean cutoff frequencies.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9DE5D-BD18-6041-B02C-5F15F9255F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07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capturing mobile and EGU emissions, not biogenic, dust, burning,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R2 or 0.46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00B41-DF1A-FE4C-A02F-6C087EBBF8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66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R2 or 0.46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00B41-DF1A-FE4C-A02F-6C087EBBF8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66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 of about 4ugm3 in later years, up to 7</a:t>
            </a:r>
            <a:r>
              <a:rPr lang="en-US" baseline="0" dirty="0" smtClean="0"/>
              <a:t> in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58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Mobile seasonality: based on MOVES’s monthly splits of VMT and fuel formulation, weekday/weekday. Can see when SO2 controls go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80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R2 of 0.98</a:t>
            </a:r>
          </a:p>
          <a:p>
            <a:r>
              <a:rPr lang="en-US" dirty="0" smtClean="0"/>
              <a:t>w/out detrending, R2 of 0.90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00B41-DF1A-FE4C-A02F-6C087EBBF8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6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plot sulfate concentrations</a:t>
            </a:r>
            <a:r>
              <a:rPr lang="en-US" baseline="0" dirty="0" smtClean="0"/>
              <a:t> on same slide?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2000, sulfate conc. up to 30ugm-3, since 2008, very few days over 10 ugm-3.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take actions such as retrofitting a plant to a new fuel, installing controls, or switching load between different plants for </a:t>
            </a:r>
          </a:p>
          <a:p>
            <a:r>
              <a:rPr lang="en-US" dirty="0" smtClean="0"/>
              <a:t>operators may act for reasons besides current regulations, such 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3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LT component in species decomposition combines changes in background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concentra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climate, and precursor emissions (in secondary emissions) [6, 12].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weekly signal W is assumed to only be present in the species concentrations since human patterns of activity do not have substantial effect on short-term meteorology.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Pollutant species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cially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pollutants) show a distinct weekly trend.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goal of the detrending is to quantify and remove the STM signal so that the remaining daily signal is not affected by meteorological fluctuations.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methods: mean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3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Maintains natural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0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 of 4</a:t>
            </a:r>
            <a:r>
              <a:rPr lang="en-US" baseline="0" dirty="0" smtClean="0"/>
              <a:t> ugm3 max in 2012</a:t>
            </a:r>
          </a:p>
          <a:p>
            <a:r>
              <a:rPr lang="en-US" baseline="0" dirty="0" smtClean="0"/>
              <a:t>5 ugm3 difference in median between 2000 and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66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 county nonattainment (8hr ozone standard)</a:t>
            </a:r>
          </a:p>
          <a:p>
            <a:r>
              <a:rPr lang="en-US" dirty="0" smtClean="0"/>
              <a:t>Other point</a:t>
            </a:r>
            <a:r>
              <a:rPr lang="en-US" baseline="0" dirty="0" smtClean="0"/>
              <a:t> sources are likely important, but they likely vary with these (variations are important in statistical modeling)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2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difficult</a:t>
            </a:r>
            <a:r>
              <a:rPr lang="en-US" baseline="0" dirty="0" smtClean="0"/>
              <a:t> to ‘see’ (or model) changes in mobile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LT component in species decomposition combines changes in background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concentra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climate, and precursor emissions (in secondary emissions) [6, 12].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weekly signal W is assumed to only be present in the species concentrations since human patterns of activity do not have substantial effect on short-term meteorology.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Pollutant species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cially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primary pollutants) show a distinct weekly trend.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goal of the detrending is to quantify and remove the STM signal so that the remaining daily signal is not affected by meteorological fluctuations.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methods: mean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36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</a:t>
            </a:r>
            <a:r>
              <a:rPr lang="en-US" baseline="0" dirty="0" smtClean="0"/>
              <a:t> sources of each pollutant</a:t>
            </a:r>
          </a:p>
          <a:p>
            <a:r>
              <a:rPr lang="en-US" baseline="0" dirty="0" smtClean="0"/>
              <a:t>----- Meeting Notes (10/6/14 11:30) -----</a:t>
            </a:r>
          </a:p>
          <a:p>
            <a:r>
              <a:rPr lang="en-US" baseline="0" dirty="0" smtClean="0"/>
              <a:t>My own broad categories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F294A-1726-FB47-AB32-FBB778FA2F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2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8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3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5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6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2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9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80CD4-7888-7F42-9E10-84854DFFD9A2}" type="datetimeFigureOut">
              <a:rPr lang="en-US" smtClean="0"/>
              <a:t>10/25/14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6601D-54A7-7043-A42A-6205E19A6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Microsoft_Equation2.bin"/><Relationship Id="rId9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15.emf"/><Relationship Id="rId7" Type="http://schemas.openxmlformats.org/officeDocument/2006/relationships/oleObject" Target="../embeddings/Microsoft_Equation4.bin"/><Relationship Id="rId8" Type="http://schemas.openxmlformats.org/officeDocument/2006/relationships/image" Target="../media/image16.emf"/><Relationship Id="rId9" Type="http://schemas.openxmlformats.org/officeDocument/2006/relationships/oleObject" Target="../embeddings/Microsoft_Equation5.bin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6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4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6.emf"/><Relationship Id="rId7" Type="http://schemas.openxmlformats.org/officeDocument/2006/relationships/image" Target="../media/image2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8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6.bin"/><Relationship Id="rId4" Type="http://schemas.openxmlformats.org/officeDocument/2006/relationships/image" Target="../media/image29.emf"/><Relationship Id="rId5" Type="http://schemas.openxmlformats.org/officeDocument/2006/relationships/oleObject" Target="../embeddings/Microsoft_Equation7.bin"/><Relationship Id="rId6" Type="http://schemas.openxmlformats.org/officeDocument/2006/relationships/image" Target="../media/image30.emf"/><Relationship Id="rId7" Type="http://schemas.openxmlformats.org/officeDocument/2006/relationships/oleObject" Target="../embeddings/Microsoft_Equation8.bin"/><Relationship Id="rId8" Type="http://schemas.openxmlformats.org/officeDocument/2006/relationships/image" Target="../media/image31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32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3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4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4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5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5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56.e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57.emf"/><Relationship Id="rId10" Type="http://schemas.openxmlformats.org/officeDocument/2006/relationships/oleObject" Target="../embeddings/oleObject24.bin"/><Relationship Id="rId11" Type="http://schemas.openxmlformats.org/officeDocument/2006/relationships/image" Target="../media/image5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56.emf"/><Relationship Id="rId8" Type="http://schemas.openxmlformats.org/officeDocument/2006/relationships/oleObject" Target="../embeddings/oleObject27.bin"/><Relationship Id="rId9" Type="http://schemas.openxmlformats.org/officeDocument/2006/relationships/image" Target="../media/image60.emf"/><Relationship Id="rId10" Type="http://schemas.openxmlformats.org/officeDocument/2006/relationships/oleObject" Target="../embeddings/oleObject28.bin"/><Relationship Id="rId11" Type="http://schemas.openxmlformats.org/officeDocument/2006/relationships/image" Target="../media/image61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4.bin"/><Relationship Id="rId12" Type="http://schemas.openxmlformats.org/officeDocument/2006/relationships/image" Target="../media/image6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63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64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6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6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71.e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56.e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72.emf"/><Relationship Id="rId10" Type="http://schemas.openxmlformats.org/officeDocument/2006/relationships/oleObject" Target="../embeddings/oleObject38.bin"/><Relationship Id="rId11" Type="http://schemas.openxmlformats.org/officeDocument/2006/relationships/image" Target="../media/image6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851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Empirical Sensitivities of Air Pollutants to Emissions Using Statistical Modeling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64808" cy="26222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Lucas Henneman, David </a:t>
            </a:r>
            <a:r>
              <a:rPr lang="en-US" dirty="0" err="1" smtClean="0"/>
              <a:t>Lavoué</a:t>
            </a:r>
            <a:r>
              <a:rPr lang="en-US" dirty="0" smtClean="0"/>
              <a:t>, Heather Holmes, </a:t>
            </a:r>
            <a:r>
              <a:rPr lang="en-US" dirty="0" smtClean="0"/>
              <a:t>Howard Chang, KJ Liao, Jim </a:t>
            </a:r>
            <a:r>
              <a:rPr lang="en-US" dirty="0" smtClean="0"/>
              <a:t>Mulholland, Armistead Russell</a:t>
            </a:r>
          </a:p>
          <a:p>
            <a:endParaRPr lang="en-US" dirty="0" smtClean="0"/>
          </a:p>
          <a:p>
            <a:r>
              <a:rPr lang="en-US" sz="2400" dirty="0" smtClean="0"/>
              <a:t>Georgia Institute of Technology</a:t>
            </a:r>
          </a:p>
          <a:p>
            <a:r>
              <a:rPr lang="en-US" sz="2400" dirty="0" smtClean="0"/>
              <a:t>Atlanta, GA</a:t>
            </a:r>
            <a:endParaRPr lang="en-US" sz="2400" dirty="0"/>
          </a:p>
        </p:txBody>
      </p:sp>
      <p:pic>
        <p:nvPicPr>
          <p:cNvPr id="4" name="Picture 3" descr="HE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9" y="5807168"/>
            <a:ext cx="1502012" cy="921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9" y="148008"/>
            <a:ext cx="2755164" cy="926515"/>
          </a:xfrm>
          <a:prstGeom prst="rect">
            <a:avLst/>
          </a:prstGeom>
        </p:spPr>
      </p:pic>
      <p:pic>
        <p:nvPicPr>
          <p:cNvPr id="6" name="Picture 5" descr="Eshield_28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85" y="148008"/>
            <a:ext cx="805840" cy="1095942"/>
          </a:xfrm>
          <a:prstGeom prst="rect">
            <a:avLst/>
          </a:prstGeom>
        </p:spPr>
      </p:pic>
      <p:pic>
        <p:nvPicPr>
          <p:cNvPr id="8" name="Picture 7" descr="nsf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18" y="5690324"/>
            <a:ext cx="1031674" cy="10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4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905"/>
            <a:ext cx="8229600" cy="6167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EGU Emissions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49" y="1489365"/>
            <a:ext cx="4575220" cy="1856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6753"/>
            <a:ext cx="9144000" cy="1852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0396" y="1120033"/>
            <a:ext cx="286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Load for all plants in Atlanta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83744" y="328742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SO</a:t>
            </a:r>
            <a:r>
              <a:rPr lang="en-US" b="1" baseline="-25000" dirty="0" smtClean="0"/>
              <a:t>2</a:t>
            </a:r>
            <a:r>
              <a:rPr lang="en-US" b="1" dirty="0" smtClean="0"/>
              <a:t> Emissions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41181" y="328742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NO</a:t>
            </a:r>
            <a:r>
              <a:rPr lang="en-US" b="1" baseline="-25000" dirty="0" smtClean="0"/>
              <a:t>x</a:t>
            </a:r>
            <a:r>
              <a:rPr lang="en-US" b="1" dirty="0" smtClean="0"/>
              <a:t> Emissions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90713" y="197083"/>
            <a:ext cx="1225296" cy="822960"/>
            <a:chOff x="0" y="28629"/>
            <a:chExt cx="2046515" cy="1837101"/>
          </a:xfrm>
        </p:grpSpPr>
        <p:sp>
          <p:nvSpPr>
            <p:cNvPr id="14" name="Down Arrow 13"/>
            <p:cNvSpPr/>
            <p:nvPr/>
          </p:nvSpPr>
          <p:spPr>
            <a:xfrm>
              <a:off x="752325" y="670923"/>
              <a:ext cx="568476" cy="539496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0" y="1227178"/>
              <a:ext cx="2046515" cy="6385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Counterfactual Emissions</a:t>
              </a:r>
              <a:endParaRPr lang="en-US" sz="10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0" y="28629"/>
              <a:ext cx="2046515" cy="6385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Emissions Estimates</a:t>
              </a:r>
              <a:endParaRPr lang="en-US" sz="1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08552" y="6012533"/>
            <a:ext cx="6326896" cy="584776"/>
            <a:chOff x="1644656" y="6012533"/>
            <a:chExt cx="6326896" cy="58477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44656" y="6304921"/>
              <a:ext cx="774942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419598" y="6012533"/>
              <a:ext cx="55519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Actual</a:t>
              </a: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 smtClean="0">
                  <a:solidFill>
                    <a:srgbClr val="FF0000"/>
                  </a:solidFill>
                </a:rPr>
                <a:t>Counterfactual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4406873" y="6304921"/>
              <a:ext cx="769146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090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Pollutant Sensitivities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427690"/>
              </p:ext>
            </p:extLst>
          </p:nvPr>
        </p:nvGraphicFramePr>
        <p:xfrm>
          <a:off x="5801447" y="1896070"/>
          <a:ext cx="2355452" cy="1224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1" name="Equation" r:id="rId3" imgW="927100" imgH="482600" progId="Equation.3">
                  <p:embed/>
                </p:oleObj>
              </mc:Choice>
              <mc:Fallback>
                <p:oleObj name="Equation" r:id="rId3" imgW="927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01447" y="1896070"/>
                        <a:ext cx="2355452" cy="1224733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5C3284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830346"/>
              </p:ext>
            </p:extLst>
          </p:nvPr>
        </p:nvGraphicFramePr>
        <p:xfrm>
          <a:off x="5801447" y="3715132"/>
          <a:ext cx="2110162" cy="454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2" name="Equation" r:id="rId5" imgW="825500" imgH="177800" progId="Equation.3">
                  <p:embed/>
                </p:oleObj>
              </mc:Choice>
              <mc:Fallback>
                <p:oleObj name="Equation" r:id="rId5" imgW="8255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01447" y="3715132"/>
                        <a:ext cx="2110162" cy="454732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5C3284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97369" y="223993"/>
            <a:ext cx="1609342" cy="873605"/>
            <a:chOff x="151417" y="223993"/>
            <a:chExt cx="1609342" cy="873605"/>
          </a:xfrm>
        </p:grpSpPr>
        <p:sp>
          <p:nvSpPr>
            <p:cNvPr id="9" name="Down Arrow 8"/>
            <p:cNvSpPr/>
            <p:nvPr/>
          </p:nvSpPr>
          <p:spPr>
            <a:xfrm>
              <a:off x="891851" y="613944"/>
              <a:ext cx="123231" cy="193418"/>
            </a:xfrm>
            <a:prstGeom prst="downArrow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Objec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04256311"/>
                </p:ext>
              </p:extLst>
            </p:nvPr>
          </p:nvGraphicFramePr>
          <p:xfrm>
            <a:off x="692908" y="223993"/>
            <a:ext cx="529311" cy="381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83" name="Equation" r:id="rId7" imgW="927100" imgH="482600" progId="Equation.3">
                    <p:embed/>
                  </p:oleObj>
                </mc:Choice>
                <mc:Fallback>
                  <p:oleObj name="Equation" r:id="rId7" imgW="9271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92908" y="223993"/>
                          <a:ext cx="529311" cy="381783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5C3284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ounded Rectangle 10"/>
            <p:cNvSpPr/>
            <p:nvPr/>
          </p:nvSpPr>
          <p:spPr>
            <a:xfrm>
              <a:off x="151417" y="818931"/>
              <a:ext cx="1609342" cy="278667"/>
            </a:xfrm>
            <a:prstGeom prst="roundRect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Counterfactual Concentrations</a:t>
              </a:r>
              <a:endParaRPr lang="en-US" sz="900" dirty="0"/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308494"/>
              </p:ext>
            </p:extLst>
          </p:nvPr>
        </p:nvGraphicFramePr>
        <p:xfrm>
          <a:off x="5801447" y="4740023"/>
          <a:ext cx="2476496" cy="457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4" name="Equation" r:id="rId8" imgW="1104900" imgH="203200" progId="Equation.3">
                  <p:embed/>
                </p:oleObj>
              </mc:Choice>
              <mc:Fallback>
                <p:oleObj name="Equation" r:id="rId8" imgW="1104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01447" y="4740023"/>
                        <a:ext cx="2476496" cy="457199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5C3284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" y="1704595"/>
            <a:ext cx="402302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700" dirty="0" smtClean="0"/>
              <a:t>Sensitivities: relationship between observed concentration and emission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35050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700" dirty="0"/>
              <a:t>∆C: difference between observed and </a:t>
            </a:r>
            <a:r>
              <a:rPr lang="en-US" sz="2700" dirty="0" smtClean="0"/>
              <a:t>counterfactual</a:t>
            </a:r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457200" y="4468364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700" dirty="0"/>
              <a:t>∆C added to original observed to return counterfactual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53266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Calculating Ozone </a:t>
            </a:r>
            <a:br>
              <a:rPr lang="en-US" dirty="0" smtClean="0"/>
            </a:br>
            <a:r>
              <a:rPr lang="en-US" dirty="0" smtClean="0"/>
              <a:t>Sensitivities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7369" y="223993"/>
            <a:ext cx="1609342" cy="873605"/>
            <a:chOff x="151417" y="223993"/>
            <a:chExt cx="1609342" cy="873605"/>
          </a:xfrm>
        </p:grpSpPr>
        <p:sp>
          <p:nvSpPr>
            <p:cNvPr id="5" name="Down Arrow 4"/>
            <p:cNvSpPr/>
            <p:nvPr/>
          </p:nvSpPr>
          <p:spPr>
            <a:xfrm>
              <a:off x="891851" y="613944"/>
              <a:ext cx="123231" cy="193418"/>
            </a:xfrm>
            <a:prstGeom prst="downArrow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" name="Objec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6724585"/>
                </p:ext>
              </p:extLst>
            </p:nvPr>
          </p:nvGraphicFramePr>
          <p:xfrm>
            <a:off x="692908" y="223993"/>
            <a:ext cx="529311" cy="381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2" name="Equation" r:id="rId3" imgW="927100" imgH="482600" progId="Equation.3">
                    <p:embed/>
                  </p:oleObj>
                </mc:Choice>
                <mc:Fallback>
                  <p:oleObj name="Equation" r:id="rId3" imgW="9271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92908" y="223993"/>
                          <a:ext cx="529311" cy="381783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5C3284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ounded Rectangle 6"/>
            <p:cNvSpPr/>
            <p:nvPr/>
          </p:nvSpPr>
          <p:spPr>
            <a:xfrm>
              <a:off x="151417" y="818931"/>
              <a:ext cx="1609342" cy="278667"/>
            </a:xfrm>
            <a:prstGeom prst="roundRect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Counterfactual Concentrations</a:t>
              </a:r>
              <a:endParaRPr lang="en-US" sz="900" dirty="0"/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785794"/>
              </p:ext>
            </p:extLst>
          </p:nvPr>
        </p:nvGraphicFramePr>
        <p:xfrm>
          <a:off x="316953" y="1628743"/>
          <a:ext cx="8484978" cy="373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3" name="Equation" r:id="rId5" imgW="2565400" imgH="1130300" progId="Equation.3">
                  <p:embed/>
                </p:oleObj>
              </mc:Choice>
              <mc:Fallback>
                <p:oleObj name="Equation" r:id="rId5" imgW="25654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6953" y="1628743"/>
                        <a:ext cx="8484978" cy="3738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59470"/>
              </p:ext>
            </p:extLst>
          </p:nvPr>
        </p:nvGraphicFramePr>
        <p:xfrm>
          <a:off x="292620" y="1625823"/>
          <a:ext cx="8726488" cy="379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4" name="Equation" r:id="rId7" imgW="2565400" imgH="1206500" progId="Equation.3">
                  <p:embed/>
                </p:oleObj>
              </mc:Choice>
              <mc:Fallback>
                <p:oleObj name="Equation" r:id="rId7" imgW="2565400" imgH="1206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2620" y="1625823"/>
                        <a:ext cx="8726488" cy="379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954299"/>
              </p:ext>
            </p:extLst>
          </p:nvPr>
        </p:nvGraphicFramePr>
        <p:xfrm>
          <a:off x="317254" y="1655763"/>
          <a:ext cx="386397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5" name="Equation" r:id="rId9" imgW="1168400" imgH="241300" progId="Equation.3">
                  <p:embed/>
                </p:oleObj>
              </mc:Choice>
              <mc:Fallback>
                <p:oleObj name="Equation" r:id="rId9" imgW="1168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7254" y="1655763"/>
                        <a:ext cx="3863975" cy="79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57200" y="4336701"/>
            <a:ext cx="8561908" cy="10304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7721" y="5876838"/>
            <a:ext cx="64726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 smtClean="0"/>
              <a:t>V</a:t>
            </a:r>
            <a:r>
              <a:rPr lang="en-US" sz="2700" baseline="-25000" dirty="0" err="1" smtClean="0"/>
              <a:t>t</a:t>
            </a:r>
            <a:r>
              <a:rPr lang="en-US" sz="2700" dirty="0" smtClean="0"/>
              <a:t>: auto-regressive model with normal errors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74892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Sensitivities to CMAQ DDM Results</a:t>
            </a:r>
            <a:endParaRPr lang="en-US" dirty="0"/>
          </a:p>
        </p:txBody>
      </p:sp>
      <p:pic>
        <p:nvPicPr>
          <p:cNvPr id="4" name="Picture 3" descr="Scomparegg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62" y="1615441"/>
            <a:ext cx="5426108" cy="52229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52714" y="3882735"/>
            <a:ext cx="41670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Sensitivity </a:t>
            </a:r>
            <a:r>
              <a:rPr lang="en-US" sz="1600" dirty="0" smtClean="0">
                <a:latin typeface="Calibri" pitchFamily="34" charset="0"/>
              </a:rPr>
              <a:t>to 100% reduction in emissions (</a:t>
            </a:r>
            <a:r>
              <a:rPr lang="en-US" sz="1600" dirty="0" smtClean="0">
                <a:latin typeface="Calibri" pitchFamily="34" charset="0"/>
              </a:rPr>
              <a:t>ppb)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85" y="1411894"/>
            <a:ext cx="5939687" cy="5348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</a:t>
            </a:r>
            <a:r>
              <a:rPr lang="en-US" dirty="0"/>
              <a:t>s</a:t>
            </a:r>
            <a:r>
              <a:rPr lang="en-US" dirty="0" smtClean="0"/>
              <a:t>ensitivities have decreased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94485" y="1411894"/>
            <a:ext cx="5939687" cy="5348133"/>
            <a:chOff x="1756513" y="2925011"/>
            <a:chExt cx="5939687" cy="53481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513" y="2925011"/>
              <a:ext cx="5939687" cy="53481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73384" b="87063"/>
            <a:stretch/>
          </p:blipFill>
          <p:spPr>
            <a:xfrm>
              <a:off x="1756513" y="2925011"/>
              <a:ext cx="1580861" cy="691871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1310629" y="4323191"/>
            <a:ext cx="7376171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02400" y="3027929"/>
            <a:ext cx="244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Positive response to NO</a:t>
            </a:r>
            <a:r>
              <a:rPr lang="en-US" baseline="-25000" dirty="0" smtClean="0">
                <a:latin typeface="Candara" panose="020E0502030303020204" pitchFamily="34" charset="0"/>
              </a:rPr>
              <a:t>x</a:t>
            </a:r>
            <a:r>
              <a:rPr lang="en-US" dirty="0" smtClean="0">
                <a:latin typeface="Candara" panose="020E0502030303020204" pitchFamily="34" charset="0"/>
              </a:rPr>
              <a:t> controls </a:t>
            </a:r>
            <a:r>
              <a:rPr lang="en-US" dirty="0" smtClean="0">
                <a:latin typeface="Candara" panose="020E0502030303020204" pitchFamily="34" charset="0"/>
              </a:rPr>
              <a:t>(ozone goes down)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915" y="4668367"/>
            <a:ext cx="244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Negative response to </a:t>
            </a:r>
            <a:r>
              <a:rPr lang="en-US" dirty="0" err="1" smtClean="0">
                <a:latin typeface="Candara" panose="020E0502030303020204" pitchFamily="34" charset="0"/>
              </a:rPr>
              <a:t>NO</a:t>
            </a:r>
            <a:r>
              <a:rPr lang="en-US" baseline="-25000" dirty="0" err="1" smtClean="0">
                <a:latin typeface="Candara" panose="020E0502030303020204" pitchFamily="34" charset="0"/>
              </a:rPr>
              <a:t>x</a:t>
            </a:r>
            <a:r>
              <a:rPr lang="en-US" dirty="0" smtClean="0">
                <a:latin typeface="Candara" panose="020E0502030303020204" pitchFamily="34" charset="0"/>
              </a:rPr>
              <a:t> controls (ozone goes up)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3863" y="1607687"/>
            <a:ext cx="486418" cy="455286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40188" y="1609381"/>
            <a:ext cx="517214" cy="4552861"/>
          </a:xfrm>
          <a:prstGeom prst="rect">
            <a:avLst/>
          </a:prstGeom>
          <a:solidFill>
            <a:schemeClr val="accent2">
              <a:lumMod val="40000"/>
              <a:lumOff val="60000"/>
              <a:alpha val="1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9685" y="4533983"/>
            <a:ext cx="2444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Range of proposed standard</a:t>
            </a:r>
            <a:endParaRPr lang="en-US" dirty="0">
              <a:latin typeface="Candara" panose="020E050203030302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 flipV="1">
            <a:off x="3810281" y="4533983"/>
            <a:ext cx="459404" cy="323166"/>
          </a:xfrm>
          <a:prstGeom prst="straightConnector1">
            <a:avLst/>
          </a:prstGeom>
          <a:ln w="38100" cmpd="sng">
            <a:solidFill>
              <a:srgbClr val="28FF3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9685" y="5392627"/>
            <a:ext cx="151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Relatively 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insensitive</a:t>
            </a:r>
            <a:endParaRPr lang="en-US" dirty="0">
              <a:latin typeface="Candara" panose="020E0502030303020204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3057403" y="5392627"/>
            <a:ext cx="1212282" cy="323166"/>
          </a:xfrm>
          <a:prstGeom prst="straightConnector1">
            <a:avLst/>
          </a:prstGeom>
          <a:ln w="38100" cmpd="sng">
            <a:solidFill>
              <a:srgbClr val="28FF3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08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Counterfactual Annual </a:t>
            </a:r>
            <a:br>
              <a:rPr lang="en-US" dirty="0"/>
            </a:br>
            <a:r>
              <a:rPr lang="en-US" dirty="0" smtClean="0"/>
              <a:t>Ozone </a:t>
            </a:r>
            <a:r>
              <a:rPr lang="en-US" dirty="0"/>
              <a:t>Concentrations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369" y="223993"/>
            <a:ext cx="1609342" cy="873605"/>
            <a:chOff x="151417" y="223993"/>
            <a:chExt cx="1609342" cy="873605"/>
          </a:xfrm>
        </p:grpSpPr>
        <p:sp>
          <p:nvSpPr>
            <p:cNvPr id="6" name="Down Arrow 5"/>
            <p:cNvSpPr/>
            <p:nvPr/>
          </p:nvSpPr>
          <p:spPr>
            <a:xfrm>
              <a:off x="891851" y="613944"/>
              <a:ext cx="123231" cy="193418"/>
            </a:xfrm>
            <a:prstGeom prst="downArrow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" name="Objec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11429050"/>
                </p:ext>
              </p:extLst>
            </p:nvPr>
          </p:nvGraphicFramePr>
          <p:xfrm>
            <a:off x="692908" y="223993"/>
            <a:ext cx="529311" cy="381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03" name="Equation" r:id="rId3" imgW="927100" imgH="482600" progId="Equation.3">
                    <p:embed/>
                  </p:oleObj>
                </mc:Choice>
                <mc:Fallback>
                  <p:oleObj name="Equation" r:id="rId3" imgW="9271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92908" y="223993"/>
                          <a:ext cx="529311" cy="381783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5C3284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ounded Rectangle 7"/>
            <p:cNvSpPr/>
            <p:nvPr/>
          </p:nvSpPr>
          <p:spPr>
            <a:xfrm>
              <a:off x="151417" y="818931"/>
              <a:ext cx="1609342" cy="278667"/>
            </a:xfrm>
            <a:prstGeom prst="roundRect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Counterfactual Concentrations</a:t>
              </a:r>
              <a:endParaRPr lang="en-US" sz="900" dirty="0"/>
            </a:p>
          </p:txBody>
        </p:sp>
      </p:grpSp>
      <p:pic>
        <p:nvPicPr>
          <p:cNvPr id="10" name="Picture 9" descr="o3couterfactcolor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32594" b="44863"/>
          <a:stretch/>
        </p:blipFill>
        <p:spPr>
          <a:xfrm>
            <a:off x="3212351" y="5387342"/>
            <a:ext cx="2719296" cy="1320629"/>
          </a:xfrm>
          <a:prstGeom prst="rect">
            <a:avLst/>
          </a:prstGeom>
        </p:spPr>
      </p:pic>
      <p:pic>
        <p:nvPicPr>
          <p:cNvPr id="9" name="Picture 8" descr="o3couterfactcolor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4"/>
          <a:stretch/>
        </p:blipFill>
        <p:spPr>
          <a:xfrm>
            <a:off x="0" y="2391265"/>
            <a:ext cx="9129838" cy="33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9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Counterfactual Daily </a:t>
            </a:r>
            <a:br>
              <a:rPr lang="en-US" dirty="0" smtClean="0"/>
            </a:br>
            <a:r>
              <a:rPr lang="en-US" dirty="0" smtClean="0"/>
              <a:t>Ozone Concentrations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4409" t="40406" b="45155"/>
          <a:stretch/>
        </p:blipFill>
        <p:spPr>
          <a:xfrm>
            <a:off x="3550947" y="5831610"/>
            <a:ext cx="2743200" cy="9489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7369" y="223993"/>
            <a:ext cx="1609342" cy="873605"/>
            <a:chOff x="151417" y="223993"/>
            <a:chExt cx="1609342" cy="873605"/>
          </a:xfrm>
        </p:grpSpPr>
        <p:sp>
          <p:nvSpPr>
            <p:cNvPr id="8" name="Down Arrow 7"/>
            <p:cNvSpPr/>
            <p:nvPr/>
          </p:nvSpPr>
          <p:spPr>
            <a:xfrm>
              <a:off x="891851" y="613944"/>
              <a:ext cx="123231" cy="193418"/>
            </a:xfrm>
            <a:prstGeom prst="downArrow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876504"/>
                </p:ext>
              </p:extLst>
            </p:nvPr>
          </p:nvGraphicFramePr>
          <p:xfrm>
            <a:off x="692908" y="223993"/>
            <a:ext cx="529311" cy="381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8" name="Equation" r:id="rId5" imgW="927100" imgH="482600" progId="Equation.3">
                    <p:embed/>
                  </p:oleObj>
                </mc:Choice>
                <mc:Fallback>
                  <p:oleObj name="Equation" r:id="rId5" imgW="9271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2908" y="223993"/>
                          <a:ext cx="529311" cy="381783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5C3284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ounded Rectangle 9"/>
            <p:cNvSpPr/>
            <p:nvPr/>
          </p:nvSpPr>
          <p:spPr>
            <a:xfrm>
              <a:off x="151417" y="818931"/>
              <a:ext cx="1609342" cy="278667"/>
            </a:xfrm>
            <a:prstGeom prst="roundRect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Counterfactual Concentrations</a:t>
              </a:r>
              <a:endParaRPr lang="en-US" sz="9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r="15774"/>
          <a:stretch/>
        </p:blipFill>
        <p:spPr>
          <a:xfrm>
            <a:off x="0" y="1531840"/>
            <a:ext cx="9144000" cy="42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Assumptions/Limitations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700" dirty="0" smtClean="0"/>
              <a:t>Only included on-road and EGU emissions in counterfactuals so far</a:t>
            </a:r>
          </a:p>
          <a:p>
            <a:pPr>
              <a:spcBef>
                <a:spcPts val="600"/>
              </a:spcBef>
            </a:pPr>
            <a:r>
              <a:rPr lang="en-US" sz="2700" dirty="0" smtClean="0"/>
              <a:t>Counterfactual EGU emissions: account for all factors that affect emission factors (fuel changes, improved efficiency of distribution, etc.)</a:t>
            </a:r>
          </a:p>
          <a:p>
            <a:pPr>
              <a:spcBef>
                <a:spcPts val="600"/>
              </a:spcBef>
            </a:pPr>
            <a:r>
              <a:rPr lang="en-US" sz="2700" dirty="0" smtClean="0"/>
              <a:t>Individual mobile pollutants (NO</a:t>
            </a:r>
            <a:r>
              <a:rPr lang="en-US" sz="2700" baseline="-25000" dirty="0" smtClean="0"/>
              <a:t>x</a:t>
            </a:r>
            <a:r>
              <a:rPr lang="en-US" sz="2700" dirty="0" smtClean="0"/>
              <a:t>, CO, SO</a:t>
            </a:r>
            <a:r>
              <a:rPr lang="en-US" sz="2700" baseline="-25000" dirty="0" smtClean="0"/>
              <a:t>2</a:t>
            </a:r>
            <a:r>
              <a:rPr lang="en-US" sz="2700" dirty="0" smtClean="0"/>
              <a:t>, etc.) are too correlated include separately in sensitivity models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8324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Annual ozone distributions have decreased in width due to emissions controls</a:t>
            </a:r>
          </a:p>
          <a:p>
            <a:r>
              <a:rPr lang="en-US" sz="2700" dirty="0" smtClean="0"/>
              <a:t>Controls have had little effect on median ozone concentrations</a:t>
            </a:r>
          </a:p>
          <a:p>
            <a:r>
              <a:rPr lang="en-US" sz="2700" dirty="0" smtClean="0"/>
              <a:t>Statistical modeling can produce sensitivities that are comparable with CMAQ-DDM</a:t>
            </a:r>
            <a:endParaRPr lang="en-US" sz="2700" dirty="0" smtClean="0"/>
          </a:p>
          <a:p>
            <a:r>
              <a:rPr lang="en-US" sz="2700" dirty="0" smtClean="0"/>
              <a:t>Impact of reducing NO</a:t>
            </a:r>
            <a:r>
              <a:rPr lang="en-US" sz="2700" baseline="-25000" dirty="0" smtClean="0"/>
              <a:t>x</a:t>
            </a:r>
            <a:r>
              <a:rPr lang="en-US" sz="2700" dirty="0" smtClean="0"/>
              <a:t> emissions has decreased as the distribution of ozone has shrunk</a:t>
            </a: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63046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2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700" dirty="0" smtClean="0"/>
              <a:t>This </a:t>
            </a:r>
            <a:r>
              <a:rPr lang="en-US" sz="2700" dirty="0"/>
              <a:t>material is based upon work supported by Health Effects Institute and the National Science </a:t>
            </a:r>
            <a:r>
              <a:rPr lang="en-US" sz="2700" dirty="0" smtClean="0"/>
              <a:t>Foundation </a:t>
            </a:r>
            <a:r>
              <a:rPr lang="en-US" sz="2700" dirty="0"/>
              <a:t>Graduate Research Fellowship under Grant No. DGE-1148903. </a:t>
            </a:r>
            <a:endParaRPr lang="en-US" sz="2700" dirty="0" smtClean="0"/>
          </a:p>
          <a:p>
            <a:r>
              <a:rPr lang="en-US" sz="2700" dirty="0" smtClean="0"/>
              <a:t>Gil </a:t>
            </a:r>
            <a:r>
              <a:rPr lang="en-US" sz="2700" dirty="0" err="1" smtClean="0"/>
              <a:t>Grodzinsky</a:t>
            </a:r>
            <a:r>
              <a:rPr lang="en-US" sz="2700" dirty="0" smtClean="0"/>
              <a:t> </a:t>
            </a:r>
            <a:r>
              <a:rPr lang="en-US" sz="2700" dirty="0"/>
              <a:t>and Jon Morton of the Georgia Environmental Protection </a:t>
            </a:r>
            <a:r>
              <a:rPr lang="en-US" sz="2700" dirty="0" smtClean="0"/>
              <a:t>Division </a:t>
            </a:r>
            <a:r>
              <a:rPr lang="en-US" sz="2700" dirty="0"/>
              <a:t>Air Protection </a:t>
            </a:r>
            <a:r>
              <a:rPr lang="en-US" sz="2700" dirty="0" smtClean="0"/>
              <a:t>Branch</a:t>
            </a:r>
          </a:p>
          <a:p>
            <a:r>
              <a:rPr lang="en-US" sz="2700" dirty="0" smtClean="0"/>
              <a:t>Southeastern Aerosol Research and Characterization Network (SEARCH)</a:t>
            </a:r>
          </a:p>
          <a:p>
            <a:r>
              <a:rPr lang="en-US" sz="2700" dirty="0"/>
              <a:t>EPA Air Markets </a:t>
            </a:r>
            <a:r>
              <a:rPr lang="en-US" sz="2700" dirty="0" smtClean="0"/>
              <a:t>Database</a:t>
            </a:r>
          </a:p>
          <a:p>
            <a:r>
              <a:rPr lang="en-US" sz="2700" dirty="0" smtClean="0"/>
              <a:t>Fellow researchers at Georgia Tech and Emory</a:t>
            </a:r>
          </a:p>
        </p:txBody>
      </p:sp>
    </p:spTree>
    <p:extLst>
      <p:ext uri="{BB962C8B-B14F-4D97-AF65-F5344CB8AC3E}">
        <p14:creationId xmlns:p14="http://schemas.microsoft.com/office/powerpoint/2010/main" val="5742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7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Detrended Concentrations</a:t>
            </a:r>
            <a:endParaRPr lang="en-US" dirty="0"/>
          </a:p>
        </p:txBody>
      </p:sp>
      <p:pic>
        <p:nvPicPr>
          <p:cNvPr id="7" name="Picture 6" descr="allspeci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9"/>
          <a:stretch/>
        </p:blipFill>
        <p:spPr>
          <a:xfrm>
            <a:off x="0" y="6163789"/>
            <a:ext cx="9155411" cy="724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18" y="1189374"/>
            <a:ext cx="7055255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/>
          <a:srcRect t="4222"/>
          <a:stretch/>
        </p:blipFill>
        <p:spPr>
          <a:xfrm>
            <a:off x="1126007" y="3499043"/>
            <a:ext cx="6982096" cy="26273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606231" y="3499043"/>
            <a:ext cx="63875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99555" y="216220"/>
            <a:ext cx="1222235" cy="821933"/>
            <a:chOff x="928913" y="1758690"/>
            <a:chExt cx="2046515" cy="1837101"/>
          </a:xfrm>
        </p:grpSpPr>
        <p:sp>
          <p:nvSpPr>
            <p:cNvPr id="13" name="Down Arrow 12"/>
            <p:cNvSpPr/>
            <p:nvPr/>
          </p:nvSpPr>
          <p:spPr>
            <a:xfrm>
              <a:off x="1681239" y="2400984"/>
              <a:ext cx="568476" cy="5394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28913" y="2957239"/>
              <a:ext cx="2046515" cy="63855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Detrended Concentrations</a:t>
              </a:r>
              <a:endParaRPr lang="en-US" sz="10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28913" y="1758690"/>
              <a:ext cx="2046515" cy="63855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Raw Concentrations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05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3couterfactcolo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32594" b="44863"/>
          <a:stretch/>
        </p:blipFill>
        <p:spPr>
          <a:xfrm>
            <a:off x="3212351" y="5387342"/>
            <a:ext cx="2719296" cy="1320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Counterfactual Annual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</a:t>
            </a:r>
            <a:r>
              <a:rPr lang="en-US" dirty="0"/>
              <a:t>Concentrations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5321"/>
          <a:stretch/>
        </p:blipFill>
        <p:spPr>
          <a:xfrm>
            <a:off x="0" y="1714500"/>
            <a:ext cx="9165866" cy="40431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7369" y="223993"/>
            <a:ext cx="1609342" cy="873605"/>
            <a:chOff x="151417" y="223993"/>
            <a:chExt cx="1609342" cy="873605"/>
          </a:xfrm>
        </p:grpSpPr>
        <p:sp>
          <p:nvSpPr>
            <p:cNvPr id="8" name="Down Arrow 7"/>
            <p:cNvSpPr/>
            <p:nvPr/>
          </p:nvSpPr>
          <p:spPr>
            <a:xfrm>
              <a:off x="891851" y="613944"/>
              <a:ext cx="123231" cy="193418"/>
            </a:xfrm>
            <a:prstGeom prst="downArrow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876504"/>
                </p:ext>
              </p:extLst>
            </p:nvPr>
          </p:nvGraphicFramePr>
          <p:xfrm>
            <a:off x="692908" y="223993"/>
            <a:ext cx="529311" cy="381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81" name="Equation" r:id="rId5" imgW="927100" imgH="482600" progId="Equation.3">
                    <p:embed/>
                  </p:oleObj>
                </mc:Choice>
                <mc:Fallback>
                  <p:oleObj name="Equation" r:id="rId5" imgW="9271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2908" y="223993"/>
                          <a:ext cx="529311" cy="381783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5C3284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ounded Rectangle 9"/>
            <p:cNvSpPr/>
            <p:nvPr/>
          </p:nvSpPr>
          <p:spPr>
            <a:xfrm>
              <a:off x="151417" y="818931"/>
              <a:ext cx="1609342" cy="278667"/>
            </a:xfrm>
            <a:prstGeom prst="roundRect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Counterfactual Concentrations</a:t>
              </a:r>
              <a:endParaRPr lang="en-US" sz="900" dirty="0"/>
            </a:p>
          </p:txBody>
        </p:sp>
      </p:grpSp>
      <p:sp>
        <p:nvSpPr>
          <p:cNvPr id="3" name="Oval 2"/>
          <p:cNvSpPr/>
          <p:nvPr/>
        </p:nvSpPr>
        <p:spPr>
          <a:xfrm>
            <a:off x="5269537" y="3012724"/>
            <a:ext cx="351303" cy="77006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9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10451"/>
            <a:ext cx="9144000" cy="17093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419793"/>
            <a:ext cx="9144000" cy="17093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129135"/>
            <a:ext cx="9144000" cy="17093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Sensitivities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Mobile </a:t>
            </a:r>
            <a:r>
              <a:rPr lang="en-US" dirty="0"/>
              <a:t>and EGU Emissions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634718"/>
              </p:ext>
            </p:extLst>
          </p:nvPr>
        </p:nvGraphicFramePr>
        <p:xfrm>
          <a:off x="2370138" y="2463800"/>
          <a:ext cx="44164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1" name="Equation" r:id="rId3" imgW="1993900" imgH="304800" progId="Equation.3">
                  <p:embed/>
                </p:oleObj>
              </mc:Choice>
              <mc:Fallback>
                <p:oleObj name="Equation" r:id="rId3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0138" y="2463800"/>
                        <a:ext cx="4416425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01604"/>
              </p:ext>
            </p:extLst>
          </p:nvPr>
        </p:nvGraphicFramePr>
        <p:xfrm>
          <a:off x="1100138" y="4081463"/>
          <a:ext cx="6945312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2" name="Equation" r:id="rId5" imgW="2895600" imgH="304800" progId="Equation.3">
                  <p:embed/>
                </p:oleObj>
              </mc:Choice>
              <mc:Fallback>
                <p:oleObj name="Equation" r:id="rId5" imgW="2895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0138" y="4081463"/>
                        <a:ext cx="6945312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099916"/>
              </p:ext>
            </p:extLst>
          </p:nvPr>
        </p:nvGraphicFramePr>
        <p:xfrm>
          <a:off x="415925" y="5780088"/>
          <a:ext cx="8297863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3" name="Equation" r:id="rId7" imgW="3771900" imgH="330200" progId="Equation.3">
                  <p:embed/>
                </p:oleObj>
              </mc:Choice>
              <mc:Fallback>
                <p:oleObj name="Equation" r:id="rId7" imgW="37719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5925" y="5780088"/>
                        <a:ext cx="8297863" cy="727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12535" y="1788198"/>
            <a:ext cx="19161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Long-term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741979" y="3419793"/>
            <a:ext cx="1657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Seasonal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066688" y="5128515"/>
            <a:ext cx="10078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Daily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97369" y="223993"/>
            <a:ext cx="1609342" cy="873605"/>
            <a:chOff x="151417" y="223993"/>
            <a:chExt cx="1609342" cy="873605"/>
          </a:xfrm>
        </p:grpSpPr>
        <p:sp>
          <p:nvSpPr>
            <p:cNvPr id="15" name="Down Arrow 14"/>
            <p:cNvSpPr/>
            <p:nvPr/>
          </p:nvSpPr>
          <p:spPr>
            <a:xfrm>
              <a:off x="891851" y="613944"/>
              <a:ext cx="123231" cy="193418"/>
            </a:xfrm>
            <a:prstGeom prst="downArrow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Object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39416806"/>
                </p:ext>
              </p:extLst>
            </p:nvPr>
          </p:nvGraphicFramePr>
          <p:xfrm>
            <a:off x="692908" y="223993"/>
            <a:ext cx="529311" cy="381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4" name="Equation" r:id="rId9" imgW="927100" imgH="482600" progId="Equation.3">
                    <p:embed/>
                  </p:oleObj>
                </mc:Choice>
                <mc:Fallback>
                  <p:oleObj name="Equation" r:id="rId9" imgW="9271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92908" y="223993"/>
                          <a:ext cx="529311" cy="381783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5C3284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ounded Rectangle 16"/>
            <p:cNvSpPr/>
            <p:nvPr/>
          </p:nvSpPr>
          <p:spPr>
            <a:xfrm>
              <a:off x="151417" y="818931"/>
              <a:ext cx="1609342" cy="278667"/>
            </a:xfrm>
            <a:prstGeom prst="roundRect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Counterfactual Concentrations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974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Counterfactual Annual </a:t>
            </a:r>
            <a:br>
              <a:rPr lang="en-US" dirty="0" smtClean="0"/>
            </a:br>
            <a:r>
              <a:rPr lang="en-US" dirty="0" smtClean="0"/>
              <a:t>Sulfate Concentrations</a:t>
            </a:r>
            <a:endParaRPr lang="en-US" dirty="0"/>
          </a:p>
        </p:txBody>
      </p:sp>
      <p:pic>
        <p:nvPicPr>
          <p:cNvPr id="6" name="Picture 5" descr="o3couterfactcolo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32594" b="44863"/>
          <a:stretch/>
        </p:blipFill>
        <p:spPr>
          <a:xfrm>
            <a:off x="3212351" y="5436658"/>
            <a:ext cx="2719296" cy="132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15321"/>
          <a:stretch/>
        </p:blipFill>
        <p:spPr>
          <a:xfrm>
            <a:off x="-1" y="1763816"/>
            <a:ext cx="9144001" cy="40334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7369" y="223993"/>
            <a:ext cx="1609342" cy="873605"/>
            <a:chOff x="151417" y="223993"/>
            <a:chExt cx="1609342" cy="873605"/>
          </a:xfrm>
        </p:grpSpPr>
        <p:sp>
          <p:nvSpPr>
            <p:cNvPr id="10" name="Down Arrow 9"/>
            <p:cNvSpPr/>
            <p:nvPr/>
          </p:nvSpPr>
          <p:spPr>
            <a:xfrm>
              <a:off x="891851" y="613944"/>
              <a:ext cx="123231" cy="193418"/>
            </a:xfrm>
            <a:prstGeom prst="downArrow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1" name="Objec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876504"/>
                </p:ext>
              </p:extLst>
            </p:nvPr>
          </p:nvGraphicFramePr>
          <p:xfrm>
            <a:off x="692908" y="223993"/>
            <a:ext cx="529311" cy="381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05" name="Equation" r:id="rId5" imgW="927100" imgH="482600" progId="Equation.3">
                    <p:embed/>
                  </p:oleObj>
                </mc:Choice>
                <mc:Fallback>
                  <p:oleObj name="Equation" r:id="rId5" imgW="9271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2908" y="223993"/>
                          <a:ext cx="529311" cy="381783"/>
                        </a:xfrm>
                        <a:prstGeom prst="rect">
                          <a:avLst/>
                        </a:prstGeom>
                        <a:ln w="28575" cmpd="sng">
                          <a:solidFill>
                            <a:srgbClr val="5C3284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ounded Rectangle 11"/>
            <p:cNvSpPr/>
            <p:nvPr/>
          </p:nvSpPr>
          <p:spPr>
            <a:xfrm>
              <a:off x="151417" y="818931"/>
              <a:ext cx="1609342" cy="278667"/>
            </a:xfrm>
            <a:prstGeom prst="roundRect">
              <a:avLst/>
            </a:prstGeom>
            <a:solidFill>
              <a:srgbClr val="5C3284"/>
            </a:solidFill>
            <a:ln>
              <a:solidFill>
                <a:srgbClr val="5C3284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/>
                <a:t>Counterfactual Concentrations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495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_Plants_Zoom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0" y="1425061"/>
            <a:ext cx="8135820" cy="540728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2" name="5-Point Star 1"/>
          <p:cNvSpPr/>
          <p:nvPr/>
        </p:nvSpPr>
        <p:spPr>
          <a:xfrm>
            <a:off x="700486" y="5552402"/>
            <a:ext cx="222586" cy="222599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4472" y="547383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9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 in Atlanta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Historically dominated by sulfate (SO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2-</a:t>
            </a:r>
            <a:r>
              <a:rPr lang="en-US" dirty="0" smtClean="0"/>
              <a:t>) and organic carbon</a:t>
            </a:r>
          </a:p>
          <a:p>
            <a:r>
              <a:rPr lang="en-US" dirty="0" smtClean="0"/>
              <a:t>Nitrate (NO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2-</a:t>
            </a:r>
            <a:r>
              <a:rPr lang="en-US" dirty="0" smtClean="0"/>
              <a:t>), ammonia (NH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</a:t>
            </a:r>
            <a:r>
              <a:rPr lang="en-US" dirty="0" smtClean="0"/>
              <a:t>), and black carbon (BC) present to lesser extent</a:t>
            </a:r>
          </a:p>
          <a:p>
            <a:r>
              <a:rPr lang="en-US" dirty="0" smtClean="0"/>
              <a:t>Seasonality?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72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Controls/actions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Georgia Gasoline</a:t>
            </a:r>
          </a:p>
          <a:p>
            <a:r>
              <a:rPr lang="en-US" dirty="0" smtClean="0"/>
              <a:t>Switching coal to less sulfur</a:t>
            </a:r>
          </a:p>
          <a:p>
            <a:r>
              <a:rPr lang="en-US" dirty="0" smtClean="0"/>
              <a:t>Georgia </a:t>
            </a:r>
            <a:r>
              <a:rPr lang="en-US" dirty="0" err="1" smtClean="0"/>
              <a:t>multipollutant</a:t>
            </a:r>
            <a:r>
              <a:rPr lang="en-US" dirty="0" smtClean="0"/>
              <a:t> rule</a:t>
            </a:r>
          </a:p>
          <a:p>
            <a:r>
              <a:rPr lang="en-US" dirty="0" smtClean="0"/>
              <a:t>CAIR</a:t>
            </a:r>
          </a:p>
          <a:p>
            <a:r>
              <a:rPr lang="en-US" dirty="0" smtClean="0"/>
              <a:t>Switching to natural gas</a:t>
            </a:r>
          </a:p>
          <a:p>
            <a:r>
              <a:rPr lang="en-US" dirty="0" smtClean="0"/>
              <a:t>Plant operators may install controls/switch fuels for a number of reasons:</a:t>
            </a:r>
          </a:p>
          <a:p>
            <a:pPr lvl="1"/>
            <a:r>
              <a:rPr lang="en-US" dirty="0" smtClean="0"/>
              <a:t>Combinations of regulations</a:t>
            </a:r>
          </a:p>
          <a:p>
            <a:pPr lvl="1"/>
            <a:r>
              <a:rPr lang="en-US" dirty="0" smtClean="0"/>
              <a:t>Projected future regulations</a:t>
            </a:r>
          </a:p>
          <a:p>
            <a:pPr lvl="1"/>
            <a:r>
              <a:rPr lang="en-US" dirty="0" smtClean="0"/>
              <a:t>price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1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ir Pollution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Legal basis provided by the Clean Air Act Amendments (1990)</a:t>
            </a:r>
          </a:p>
          <a:p>
            <a:r>
              <a:rPr lang="en-US" dirty="0"/>
              <a:t>NAAQS: O</a:t>
            </a:r>
            <a:r>
              <a:rPr lang="en-US" baseline="-25000" dirty="0"/>
              <a:t>3</a:t>
            </a:r>
            <a:r>
              <a:rPr lang="en-US" dirty="0"/>
              <a:t>, NO</a:t>
            </a:r>
            <a:r>
              <a:rPr lang="en-US" baseline="-25000" dirty="0"/>
              <a:t>2</a:t>
            </a:r>
            <a:r>
              <a:rPr lang="en-US" dirty="0"/>
              <a:t>, SO</a:t>
            </a:r>
            <a:r>
              <a:rPr lang="en-US" baseline="-25000" dirty="0"/>
              <a:t>2</a:t>
            </a:r>
            <a:r>
              <a:rPr lang="en-US" dirty="0"/>
              <a:t>, PM</a:t>
            </a:r>
            <a:r>
              <a:rPr lang="en-US" baseline="-25000" dirty="0"/>
              <a:t>(10 &amp;</a:t>
            </a:r>
            <a:r>
              <a:rPr lang="en-US" dirty="0"/>
              <a:t> </a:t>
            </a:r>
            <a:r>
              <a:rPr lang="en-US" baseline="-25000" dirty="0"/>
              <a:t>2.5)</a:t>
            </a:r>
            <a:r>
              <a:rPr lang="en-US" dirty="0"/>
              <a:t>, CO, and </a:t>
            </a:r>
            <a:r>
              <a:rPr lang="en-US" dirty="0" err="1" smtClean="0"/>
              <a:t>Pb</a:t>
            </a:r>
            <a:endParaRPr lang="en-US" dirty="0" smtClean="0"/>
          </a:p>
          <a:p>
            <a:r>
              <a:rPr lang="en-US" dirty="0" smtClean="0"/>
              <a:t>2 paths to lowering emissions:</a:t>
            </a:r>
          </a:p>
          <a:p>
            <a:pPr lvl="1"/>
            <a:r>
              <a:rPr lang="en-US" dirty="0"/>
              <a:t>Regulatory programs that target specific </a:t>
            </a:r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National Ambient Air Quality Standards (and associated State Implementation Plan (SIP) Calls)</a:t>
            </a:r>
          </a:p>
          <a:p>
            <a:r>
              <a:rPr lang="en-US" dirty="0" smtClean="0"/>
              <a:t>SIPs require states to develop local regulatory programs </a:t>
            </a:r>
          </a:p>
          <a:p>
            <a:r>
              <a:rPr lang="en-US" dirty="0" smtClean="0"/>
              <a:t>Source-specific regulations target many industrial sources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3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National Programs – target vehicle and fuel together</a:t>
            </a:r>
          </a:p>
          <a:p>
            <a:pPr lvl="1"/>
            <a:r>
              <a:rPr lang="en-US" sz="2000" dirty="0" smtClean="0"/>
              <a:t>Tier 2 Vehicle and Gasoline Sulfur Program (Phased in 2004-9)</a:t>
            </a:r>
          </a:p>
          <a:p>
            <a:pPr lvl="1"/>
            <a:r>
              <a:rPr lang="en-US" sz="2000" dirty="0" smtClean="0"/>
              <a:t>The Heavy-Duty Highway Rule (2007)</a:t>
            </a:r>
          </a:p>
          <a:p>
            <a:r>
              <a:rPr lang="en-US" sz="2400" dirty="0" smtClean="0"/>
              <a:t>Georgia Programs</a:t>
            </a:r>
          </a:p>
          <a:p>
            <a:pPr lvl="1"/>
            <a:r>
              <a:rPr lang="en-US" sz="2000" dirty="0" smtClean="0"/>
              <a:t>Georgia Gasoline (2000-2004)</a:t>
            </a:r>
          </a:p>
          <a:p>
            <a:pPr lvl="1"/>
            <a:r>
              <a:rPr lang="en-US" sz="2000" dirty="0" smtClean="0"/>
              <a:t>Inspection and Maintenance (1993 and on)</a:t>
            </a:r>
            <a:endParaRPr lang="en-US" sz="2000" dirty="0"/>
          </a:p>
        </p:txBody>
      </p:sp>
      <p:pic>
        <p:nvPicPr>
          <p:cNvPr id="5" name="Picture 4" descr="4758947530_ccd941b8b4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8" y="4041839"/>
            <a:ext cx="4141431" cy="2657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742" y="6620812"/>
            <a:ext cx="1668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www.gobytrucknews.com</a:t>
            </a:r>
            <a:endParaRPr lang="en-US" sz="1100" dirty="0"/>
          </a:p>
        </p:txBody>
      </p:sp>
      <p:pic>
        <p:nvPicPr>
          <p:cNvPr id="7" name="Picture 6" descr="varsity-atlanta-georgia-solar-panel-inst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84" y="4041839"/>
            <a:ext cx="3966296" cy="26574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6046" y="6604810"/>
            <a:ext cx="13715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solarenergy-usa.com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7997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</a:t>
            </a:r>
            <a:r>
              <a:rPr lang="en-US" dirty="0" smtClean="0"/>
              <a:t>Pollution Accountability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47" y="1676669"/>
            <a:ext cx="8481400" cy="3766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8181" y="5866440"/>
            <a:ext cx="30705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Health Effects Institute. (2003). Assessing the Health Impact of Air Quality Regulations: Concepts and Methods for Accountability Research</a:t>
            </a:r>
          </a:p>
        </p:txBody>
      </p:sp>
    </p:spTree>
    <p:extLst>
      <p:ext uri="{BB962C8B-B14F-4D97-AF65-F5344CB8AC3E}">
        <p14:creationId xmlns:p14="http://schemas.microsoft.com/office/powerpoint/2010/main" val="238021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EGU Regulations</a:t>
            </a:r>
            <a:endParaRPr lang="en-US" dirty="0"/>
          </a:p>
        </p:txBody>
      </p:sp>
      <p:pic>
        <p:nvPicPr>
          <p:cNvPr id="5" name="Picture 4" descr="history_timeline_2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" y="1724012"/>
            <a:ext cx="9121723" cy="50169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821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EGU Regulations – Georgia SIPs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Ozone season </a:t>
            </a:r>
            <a:r>
              <a:rPr lang="en-US" sz="2400" dirty="0"/>
              <a:t>(May-</a:t>
            </a:r>
            <a:r>
              <a:rPr lang="en-US" sz="2400" dirty="0" smtClean="0"/>
              <a:t>Sept) NO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 controls on coal-fired EGUs (2003-2008)</a:t>
            </a:r>
          </a:p>
          <a:p>
            <a:r>
              <a:rPr lang="en-US" sz="2400" dirty="0" smtClean="0"/>
              <a:t>Georgia </a:t>
            </a:r>
            <a:r>
              <a:rPr lang="en-US" sz="2400" dirty="0" err="1" smtClean="0"/>
              <a:t>Multipollutant</a:t>
            </a:r>
            <a:r>
              <a:rPr lang="en-US" sz="2400" dirty="0" smtClean="0"/>
              <a:t> Control for Electric Utility Steam Generating Units (2008 and on)</a:t>
            </a:r>
          </a:p>
          <a:p>
            <a:pPr lvl="1"/>
            <a:r>
              <a:rPr lang="en-US" sz="2000" dirty="0" smtClean="0"/>
              <a:t>Required specific controls on units</a:t>
            </a:r>
            <a:endParaRPr lang="en-US" sz="2000" dirty="0"/>
          </a:p>
        </p:txBody>
      </p:sp>
      <p:pic>
        <p:nvPicPr>
          <p:cNvPr id="5" name="Picture 4" descr="Plant_Bow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81" y="3623427"/>
            <a:ext cx="5750353" cy="3234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0333" y="6584853"/>
            <a:ext cx="102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wikipedia.org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89980" y="3717312"/>
            <a:ext cx="195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Plant Bowen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8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Detrended PM Species</a:t>
            </a:r>
            <a:endParaRPr lang="en-US" dirty="0"/>
          </a:p>
        </p:txBody>
      </p:sp>
      <p:pic>
        <p:nvPicPr>
          <p:cNvPr id="4" name="Picture 3" descr="allspeci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0"/>
          <a:stretch/>
        </p:blipFill>
        <p:spPr>
          <a:xfrm>
            <a:off x="-11411" y="1306578"/>
            <a:ext cx="9155411" cy="4025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707" y="5693327"/>
            <a:ext cx="624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daily adjustments may be large, but do not necessarily translate into large differences in seasonal averages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1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338"/>
            <a:ext cx="9144000" cy="591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Atlanta-area EGU </a:t>
            </a:r>
            <a:r>
              <a:rPr lang="en-US" dirty="0" smtClean="0"/>
              <a:t>Emissions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76443" y="6361930"/>
            <a:ext cx="273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EPA Air Markets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7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Meteorological Detrending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A daily pollutant concentration or meteorology signal can be decomposed (or detrended) into </a:t>
            </a:r>
            <a:r>
              <a:rPr lang="en-US" dirty="0" smtClean="0"/>
              <a:t>components: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ln</a:t>
            </a:r>
            <a:r>
              <a:rPr lang="en-US" dirty="0"/>
              <a:t>[</a:t>
            </a:r>
            <a:r>
              <a:rPr lang="en-US" b="1" dirty="0"/>
              <a:t>SIGNAL</a:t>
            </a:r>
            <a:r>
              <a:rPr lang="en-US" dirty="0"/>
              <a:t>(t)] = </a:t>
            </a:r>
            <a:r>
              <a:rPr lang="en-US" b="1" dirty="0"/>
              <a:t>LT</a:t>
            </a:r>
            <a:r>
              <a:rPr lang="en-US" dirty="0"/>
              <a:t>(t) + </a:t>
            </a:r>
            <a:r>
              <a:rPr lang="en-US" b="1" dirty="0"/>
              <a:t>S</a:t>
            </a:r>
            <a:r>
              <a:rPr lang="en-US" dirty="0"/>
              <a:t>(t) + </a:t>
            </a:r>
            <a:r>
              <a:rPr lang="en-US" b="1" dirty="0"/>
              <a:t>W</a:t>
            </a:r>
            <a:r>
              <a:rPr lang="en-US" dirty="0"/>
              <a:t>(t) + </a:t>
            </a:r>
            <a:r>
              <a:rPr lang="en-US" b="1" dirty="0"/>
              <a:t>STM</a:t>
            </a:r>
            <a:r>
              <a:rPr lang="en-US" dirty="0"/>
              <a:t>(t) + </a:t>
            </a:r>
            <a:r>
              <a:rPr lang="en-US" b="1" dirty="0"/>
              <a:t>WN</a:t>
            </a:r>
            <a:r>
              <a:rPr lang="en-US" dirty="0"/>
              <a:t>(t)	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and</a:t>
            </a:r>
            <a:endParaRPr lang="en-US" dirty="0"/>
          </a:p>
          <a:p>
            <a:pPr marL="0" indent="0" algn="ctr">
              <a:buNone/>
            </a:pPr>
            <a:r>
              <a:rPr lang="en-US" b="1" dirty="0"/>
              <a:t>SIGNAL</a:t>
            </a:r>
            <a:r>
              <a:rPr lang="en-US" dirty="0"/>
              <a:t>(t) = </a:t>
            </a:r>
            <a:r>
              <a:rPr lang="en-US" dirty="0" err="1"/>
              <a:t>exp</a:t>
            </a:r>
            <a:r>
              <a:rPr lang="en-US" dirty="0"/>
              <a:t>[</a:t>
            </a:r>
            <a:r>
              <a:rPr lang="en-US" b="1" dirty="0"/>
              <a:t>LT</a:t>
            </a:r>
            <a:r>
              <a:rPr lang="en-US" dirty="0"/>
              <a:t>(t) + </a:t>
            </a:r>
            <a:r>
              <a:rPr lang="en-US" b="1" dirty="0"/>
              <a:t>S</a:t>
            </a:r>
            <a:r>
              <a:rPr lang="en-US" dirty="0"/>
              <a:t>(t) + </a:t>
            </a:r>
            <a:r>
              <a:rPr lang="en-US" b="1" dirty="0"/>
              <a:t>W</a:t>
            </a:r>
            <a:r>
              <a:rPr lang="en-US" dirty="0"/>
              <a:t>(t) + </a:t>
            </a:r>
            <a:r>
              <a:rPr lang="en-US" b="1" dirty="0"/>
              <a:t>STM</a:t>
            </a:r>
            <a:r>
              <a:rPr lang="en-US" dirty="0"/>
              <a:t>(t) + </a:t>
            </a:r>
            <a:r>
              <a:rPr lang="en-US" b="1" dirty="0"/>
              <a:t>WN</a:t>
            </a:r>
            <a:r>
              <a:rPr lang="en-US" dirty="0"/>
              <a:t>(t)</a:t>
            </a:r>
            <a:r>
              <a:rPr lang="en-US" dirty="0" smtClean="0"/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Where (</a:t>
            </a:r>
            <a:r>
              <a:rPr lang="en-US" dirty="0"/>
              <a:t>period in parentheses):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LT</a:t>
            </a:r>
            <a:r>
              <a:rPr lang="en-US" dirty="0"/>
              <a:t>: long-term (&gt;365 days)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S</a:t>
            </a:r>
            <a:r>
              <a:rPr lang="en-US" dirty="0"/>
              <a:t>: seasonal (365 days)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W</a:t>
            </a:r>
            <a:r>
              <a:rPr lang="en-US" dirty="0"/>
              <a:t>: weekly (7 days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 	</a:t>
            </a:r>
            <a:r>
              <a:rPr lang="en-US" b="1" dirty="0" smtClean="0"/>
              <a:t>STM</a:t>
            </a:r>
            <a:r>
              <a:rPr lang="en-US" dirty="0"/>
              <a:t>: short-term meteorological (1</a:t>
            </a:r>
            <a:r>
              <a:rPr lang="en-US" dirty="0" smtClean="0"/>
              <a:t>-30 </a:t>
            </a:r>
            <a:r>
              <a:rPr lang="en-US" dirty="0"/>
              <a:t>days)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WN</a:t>
            </a:r>
            <a:r>
              <a:rPr lang="en-US" dirty="0"/>
              <a:t>: white-noise (1 day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log transform is used before detrending to ensure that the variance of each component is stable across the length of the time series for the regression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3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3803"/>
            <a:ext cx="8229600" cy="1600200"/>
          </a:xfrm>
        </p:spPr>
        <p:txBody>
          <a:bodyPr/>
          <a:lstStyle/>
          <a:p>
            <a:r>
              <a:rPr lang="en-US" sz="4000" dirty="0" smtClean="0"/>
              <a:t>Atlanta-Area </a:t>
            </a:r>
            <a:br>
              <a:rPr lang="en-US" sz="4000" dirty="0" smtClean="0"/>
            </a:br>
            <a:r>
              <a:rPr lang="en-US" sz="4000" dirty="0" smtClean="0"/>
              <a:t>Anthropogenic Sources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4" t="14420" r="3159" b="64575"/>
          <a:stretch/>
        </p:blipFill>
        <p:spPr bwMode="auto">
          <a:xfrm>
            <a:off x="1365506" y="5604732"/>
            <a:ext cx="2285213" cy="13179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986941" y="3114876"/>
            <a:ext cx="40004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2002	        2005	            2008		   2011</a:t>
            </a:r>
            <a:endParaRPr lang="en-US" sz="1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1373383"/>
            <a:ext cx="4810803" cy="2148879"/>
            <a:chOff x="0" y="1104740"/>
            <a:chExt cx="4810802" cy="21488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8848"/>
              <a:ext cx="4810802" cy="2124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838476" y="1104740"/>
              <a:ext cx="13425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NO</a:t>
              </a:r>
              <a:r>
                <a:rPr lang="en-US" baseline="-25000" dirty="0" smtClean="0"/>
                <a:t>x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199" y="2853622"/>
              <a:ext cx="40004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2002	        2005	            2008		   2011</a:t>
              </a:r>
              <a:endParaRPr lang="en-US" sz="1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84838" y="1417638"/>
              <a:ext cx="784439" cy="437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15" y="3592285"/>
            <a:ext cx="4803188" cy="2236402"/>
            <a:chOff x="7614" y="3592286"/>
            <a:chExt cx="4803188" cy="2236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" y="3707280"/>
              <a:ext cx="4803188" cy="21214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838477" y="3592286"/>
              <a:ext cx="13425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SO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1" y="5455699"/>
              <a:ext cx="40004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2002	        2005	            2008		   2011</a:t>
              </a:r>
              <a:endParaRPr lang="en-US" sz="1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36502" y="4044477"/>
              <a:ext cx="784439" cy="437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2001" y="1365225"/>
            <a:ext cx="4799391" cy="2151997"/>
            <a:chOff x="4571999" y="1096582"/>
            <a:chExt cx="4799391" cy="21519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1128848"/>
              <a:ext cx="4799391" cy="21197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8475373" y="1336397"/>
              <a:ext cx="680839" cy="518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24352" y="1096582"/>
              <a:ext cx="17320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PM</a:t>
              </a:r>
              <a:r>
                <a:rPr lang="en-US" baseline="-25000" dirty="0" smtClean="0"/>
                <a:t>2.5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29432" y="2864312"/>
              <a:ext cx="40004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2002	        2005	            2008		   2011</a:t>
              </a:r>
              <a:endParaRPr lang="en-US" sz="1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39014" y="6325295"/>
            <a:ext cx="344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EPA National Emissions Inventories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570792" y="3634013"/>
            <a:ext cx="4800600" cy="2243461"/>
            <a:chOff x="4572001" y="3731701"/>
            <a:chExt cx="4800600" cy="2243461"/>
          </a:xfrm>
        </p:grpSpPr>
        <p:pic>
          <p:nvPicPr>
            <p:cNvPr id="22" name="Picture 2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1" y="3817178"/>
              <a:ext cx="4800600" cy="215798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224353" y="3731701"/>
              <a:ext cx="17320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VOCs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365467" y="4096706"/>
              <a:ext cx="784439" cy="6796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434" y="5541175"/>
              <a:ext cx="400040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     2002	        2005	            2008		   2011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64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Estimating Counterfactual EGU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257799"/>
          </a:xfrm>
        </p:spPr>
        <p:txBody>
          <a:bodyPr>
            <a:normAutofit/>
          </a:bodyPr>
          <a:lstStyle/>
          <a:p>
            <a:r>
              <a:rPr lang="en-US" dirty="0" smtClean="0"/>
              <a:t>Emissions Ration (</a:t>
            </a:r>
            <a:r>
              <a:rPr lang="en-US" i="1" dirty="0" smtClean="0"/>
              <a:t>ER</a:t>
            </a:r>
            <a:r>
              <a:rPr lang="en-US" dirty="0" smtClean="0"/>
              <a:t>) calculated for base year (1995) using load (</a:t>
            </a:r>
            <a:r>
              <a:rPr lang="en-US" i="1" dirty="0" smtClean="0"/>
              <a:t>L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ER</a:t>
            </a:r>
            <a:r>
              <a:rPr lang="en-US" baseline="-25000" dirty="0" smtClean="0"/>
              <a:t>1995</a:t>
            </a:r>
            <a:r>
              <a:rPr lang="en-US" dirty="0" smtClean="0"/>
              <a:t> multiplied by </a:t>
            </a:r>
            <a:r>
              <a:rPr lang="en-US" i="1" dirty="0" smtClean="0"/>
              <a:t>L</a:t>
            </a:r>
            <a:r>
              <a:rPr lang="en-US" dirty="0" smtClean="0"/>
              <a:t> to estimate counterfactual emissions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Takes into account all factors that lead to change in emissions, not just controls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859410"/>
              </p:ext>
            </p:extLst>
          </p:nvPr>
        </p:nvGraphicFramePr>
        <p:xfrm>
          <a:off x="3563938" y="2586994"/>
          <a:ext cx="1841500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8" name="Equation" r:id="rId4" imgW="1231900" imgH="520700" progId="Equation.3">
                  <p:embed/>
                </p:oleObj>
              </mc:Choice>
              <mc:Fallback>
                <p:oleObj name="Equation" r:id="rId4" imgW="1231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3938" y="2586994"/>
                        <a:ext cx="1841500" cy="779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100357"/>
              </p:ext>
            </p:extLst>
          </p:nvPr>
        </p:nvGraphicFramePr>
        <p:xfrm>
          <a:off x="3413125" y="4449415"/>
          <a:ext cx="232568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" name="Equation" r:id="rId6" imgW="1587500" imgH="292100" progId="Equation.3">
                  <p:embed/>
                </p:oleObj>
              </mc:Choice>
              <mc:Fallback>
                <p:oleObj name="Equation" r:id="rId6" imgW="1587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13125" y="4449415"/>
                        <a:ext cx="2325688" cy="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881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Kolmogorov-</a:t>
            </a:r>
            <a:r>
              <a:rPr lang="en-US" dirty="0" err="1" smtClean="0"/>
              <a:t>Zurbenko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Kolmogorov-</a:t>
            </a:r>
            <a:r>
              <a:rPr lang="en-US" dirty="0" err="1" smtClean="0"/>
              <a:t>Zurbenko</a:t>
            </a:r>
            <a:r>
              <a:rPr lang="en-US" dirty="0" smtClean="0"/>
              <a:t> (KZ) filter, a multiple-pass moving average filter with parameters m and p.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 defines the window length, and p the number of passes</a:t>
            </a:r>
            <a:endParaRPr lang="en-US" dirty="0"/>
          </a:p>
          <a:p>
            <a:r>
              <a:rPr lang="en-US" dirty="0" err="1" smtClean="0"/>
              <a:t>Rao</a:t>
            </a:r>
            <a:r>
              <a:rPr lang="en-US" dirty="0" smtClean="0"/>
              <a:t> and his coworkers have shown that different combinations of m and p yield specific cutoff frequencies</a:t>
            </a:r>
          </a:p>
          <a:p>
            <a:r>
              <a:rPr lang="en-US" dirty="0" smtClean="0"/>
              <a:t>The algorithm in R can handle missing values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016392"/>
              </p:ext>
            </p:extLst>
          </p:nvPr>
        </p:nvGraphicFramePr>
        <p:xfrm>
          <a:off x="2615174" y="2420060"/>
          <a:ext cx="3900287" cy="976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name="Equation" r:id="rId4" imgW="1930400" imgH="482600" progId="Equation.3">
                  <p:embed/>
                </p:oleObj>
              </mc:Choice>
              <mc:Fallback>
                <p:oleObj name="Equation" r:id="rId4" imgW="19304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5174" y="2420060"/>
                        <a:ext cx="3900287" cy="976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778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KZ Ensemble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51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LT is captured in both species and meteorological data using a window of 365 days passed over 3 times (denoted KZ</a:t>
            </a:r>
            <a:r>
              <a:rPr lang="en-US" sz="2400" baseline="-25000" dirty="0" smtClean="0"/>
              <a:t>365,3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LT is subtracted, and S is captured by applying a KZ</a:t>
            </a:r>
            <a:r>
              <a:rPr lang="en-US" sz="2400" baseline="-25000" dirty="0" smtClean="0"/>
              <a:t>15,5</a:t>
            </a:r>
            <a:r>
              <a:rPr lang="en-US" sz="2400" dirty="0" smtClean="0"/>
              <a:t> filter to the remainder and averaging the result over the 365-day year</a:t>
            </a:r>
          </a:p>
          <a:p>
            <a:endParaRPr lang="en-US" sz="2400" dirty="0"/>
          </a:p>
          <a:p>
            <a:r>
              <a:rPr lang="en-US" sz="2400" dirty="0" smtClean="0"/>
              <a:t>LT and S are subtracted from the species and meteorological signals to yield ∆ terms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855881"/>
              </p:ext>
            </p:extLst>
          </p:nvPr>
        </p:nvGraphicFramePr>
        <p:xfrm>
          <a:off x="3370263" y="3613539"/>
          <a:ext cx="242728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" name="Equation" r:id="rId3" imgW="1587500" imgH="279400" progId="Equation.3">
                  <p:embed/>
                </p:oleObj>
              </mc:Choice>
              <mc:Fallback>
                <p:oleObj name="Equation" r:id="rId3" imgW="1587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70263" y="3613539"/>
                        <a:ext cx="2427288" cy="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938069"/>
              </p:ext>
            </p:extLst>
          </p:nvPr>
        </p:nvGraphicFramePr>
        <p:xfrm>
          <a:off x="515938" y="5060951"/>
          <a:ext cx="8145463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0" name="Equation" r:id="rId5" imgW="4864100" imgH="228600" progId="Equation.3">
                  <p:embed/>
                </p:oleObj>
              </mc:Choice>
              <mc:Fallback>
                <p:oleObj name="Equation" r:id="rId5" imgW="4864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5938" y="5060951"/>
                        <a:ext cx="8145463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340879"/>
              </p:ext>
            </p:extLst>
          </p:nvPr>
        </p:nvGraphicFramePr>
        <p:xfrm>
          <a:off x="3501071" y="2400204"/>
          <a:ext cx="217487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1" name="Equation" r:id="rId7" imgW="1422400" imgH="241300" progId="Equation.3">
                  <p:embed/>
                </p:oleObj>
              </mc:Choice>
              <mc:Fallback>
                <p:oleObj name="Equation" r:id="rId7" imgW="1422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01071" y="2400204"/>
                        <a:ext cx="2174875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00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STM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3867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err="1" smtClean="0"/>
              <a:t>Multilinear</a:t>
            </a:r>
            <a:r>
              <a:rPr lang="en-US" sz="2800" dirty="0" smtClean="0"/>
              <a:t> least squares regression is used to calculate STM – </a:t>
            </a:r>
            <a:r>
              <a:rPr lang="en-US" sz="2800" b="1" i="1" dirty="0" smtClean="0"/>
              <a:t>X</a:t>
            </a:r>
            <a:r>
              <a:rPr lang="en-US" sz="2800" dirty="0" smtClean="0"/>
              <a:t> </a:t>
            </a:r>
            <a:r>
              <a:rPr lang="en-US" sz="2800" dirty="0"/>
              <a:t>is the matrix of </a:t>
            </a:r>
            <a:r>
              <a:rPr lang="en-US" sz="2800" dirty="0" smtClean="0"/>
              <a:t>∆M </a:t>
            </a:r>
            <a:r>
              <a:rPr lang="en-US" sz="2800" dirty="0"/>
              <a:t>and weekday and holiday </a:t>
            </a:r>
            <a:r>
              <a:rPr lang="en-US" sz="2800" dirty="0" smtClean="0"/>
              <a:t>factors</a:t>
            </a:r>
          </a:p>
          <a:p>
            <a:pPr marL="0" indent="0"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 smtClean="0"/>
              <a:t>The best fit of the regression is used to calculate  STM: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 smtClean="0"/>
              <a:t>STM is removed from the original signal to produce a meteorologically-adjusted time series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67756"/>
              </p:ext>
            </p:extLst>
          </p:nvPr>
        </p:nvGraphicFramePr>
        <p:xfrm>
          <a:off x="3544889" y="2808288"/>
          <a:ext cx="1917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" name="Equation" r:id="rId3" imgW="990600" imgH="203200" progId="Equation.3">
                  <p:embed/>
                </p:oleObj>
              </mc:Choice>
              <mc:Fallback>
                <p:oleObj name="Equation" r:id="rId3" imgW="990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4889" y="2808288"/>
                        <a:ext cx="19177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831381"/>
              </p:ext>
            </p:extLst>
          </p:nvPr>
        </p:nvGraphicFramePr>
        <p:xfrm>
          <a:off x="3506788" y="3886200"/>
          <a:ext cx="201771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" name="Equation" r:id="rId5" imgW="1041400" imgH="228600" progId="Equation.3">
                  <p:embed/>
                </p:oleObj>
              </mc:Choice>
              <mc:Fallback>
                <p:oleObj name="Equation" r:id="rId5" imgW="1041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6788" y="3886200"/>
                        <a:ext cx="2017712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298420"/>
              </p:ext>
            </p:extLst>
          </p:nvPr>
        </p:nvGraphicFramePr>
        <p:xfrm>
          <a:off x="3470588" y="5588532"/>
          <a:ext cx="2051051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" name="Equation" r:id="rId7" imgW="965200" imgH="203200" progId="Equation.3">
                  <p:embed/>
                </p:oleObj>
              </mc:Choice>
              <mc:Fallback>
                <p:oleObj name="Equation" r:id="rId7" imgW="965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70588" y="5588532"/>
                        <a:ext cx="2051051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55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Develop daily time series of factual and counterfactual </a:t>
            </a:r>
            <a:r>
              <a:rPr lang="en-US" dirty="0" smtClean="0"/>
              <a:t>concentrations for </a:t>
            </a:r>
            <a:r>
              <a:rPr lang="en-US" dirty="0"/>
              <a:t>health effects assessment</a:t>
            </a:r>
          </a:p>
          <a:p>
            <a:r>
              <a:rPr lang="en-US" dirty="0"/>
              <a:t>Results will estimate number of health outcomes avoided by controls</a:t>
            </a:r>
          </a:p>
          <a:p>
            <a:r>
              <a:rPr lang="en-US" dirty="0"/>
              <a:t>Potential Approaches</a:t>
            </a:r>
          </a:p>
          <a:p>
            <a:pPr lvl="1"/>
            <a:r>
              <a:rPr lang="en-US" dirty="0"/>
              <a:t>Statistical models </a:t>
            </a:r>
          </a:p>
          <a:p>
            <a:pPr lvl="2"/>
            <a:r>
              <a:rPr lang="en-US" dirty="0"/>
              <a:t>Better capture natural variability and estimate uncertainty</a:t>
            </a:r>
          </a:p>
          <a:p>
            <a:pPr lvl="2"/>
            <a:r>
              <a:rPr lang="en-US" dirty="0"/>
              <a:t>Empirical link to emissions changes</a:t>
            </a:r>
          </a:p>
          <a:p>
            <a:pPr lvl="1"/>
            <a:r>
              <a:rPr lang="en-US" dirty="0"/>
              <a:t>Chemical transport models (next phase)</a:t>
            </a:r>
          </a:p>
          <a:p>
            <a:pPr lvl="2"/>
            <a:r>
              <a:rPr lang="en-US" dirty="0"/>
              <a:t>Can directly link emissions to air quality changes</a:t>
            </a:r>
          </a:p>
          <a:p>
            <a:pPr lvl="2"/>
            <a:r>
              <a:rPr lang="en-US" dirty="0"/>
              <a:t>Tend to smooth out trends and have biases</a:t>
            </a:r>
          </a:p>
        </p:txBody>
      </p:sp>
    </p:spTree>
    <p:extLst>
      <p:ext uri="{BB962C8B-B14F-4D97-AF65-F5344CB8AC3E}">
        <p14:creationId xmlns:p14="http://schemas.microsoft.com/office/powerpoint/2010/main" val="226150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528" y="-112612"/>
            <a:ext cx="8229600" cy="1143000"/>
          </a:xfrm>
        </p:spPr>
        <p:txBody>
          <a:bodyPr/>
          <a:lstStyle/>
          <a:p>
            <a:r>
              <a:rPr lang="en-US" dirty="0" smtClean="0"/>
              <a:t>Regression Coefficients (</a:t>
            </a:r>
            <a:r>
              <a:rPr lang="en-US" dirty="0" err="1" smtClean="0"/>
              <a:t>ß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267" y="828070"/>
            <a:ext cx="6104760" cy="55317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1833" y="2030414"/>
            <a:ext cx="2017713" cy="1146175"/>
            <a:chOff x="27544" y="1030673"/>
            <a:chExt cx="2017713" cy="1146175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17215"/>
                </p:ext>
              </p:extLst>
            </p:nvPr>
          </p:nvGraphicFramePr>
          <p:xfrm>
            <a:off x="38620" y="1030673"/>
            <a:ext cx="191611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4" name="Equation" r:id="rId4" imgW="990600" imgH="203200" progId="Equation.3">
                    <p:embed/>
                  </p:oleObj>
                </mc:Choice>
                <mc:Fallback>
                  <p:oleObj name="Equation" r:id="rId4" imgW="9906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620" y="1030673"/>
                          <a:ext cx="1916113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8232365"/>
                </p:ext>
              </p:extLst>
            </p:nvPr>
          </p:nvGraphicFramePr>
          <p:xfrm>
            <a:off x="27544" y="1738698"/>
            <a:ext cx="2017713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5" name="Equation" r:id="rId6" imgW="1041400" imgH="228600" progId="Equation.3">
                    <p:embed/>
                  </p:oleObj>
                </mc:Choice>
                <mc:Fallback>
                  <p:oleObj name="Equation" r:id="rId6" imgW="1041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544" y="1738698"/>
                          <a:ext cx="2017713" cy="438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Rectangle 13"/>
          <p:cNvSpPr/>
          <p:nvPr/>
        </p:nvSpPr>
        <p:spPr>
          <a:xfrm>
            <a:off x="243209" y="1827809"/>
            <a:ext cx="2221057" cy="15496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Correlations (R</a:t>
            </a:r>
            <a:r>
              <a:rPr lang="en-US" baseline="30000" dirty="0" smtClean="0"/>
              <a:t>2</a:t>
            </a:r>
            <a:r>
              <a:rPr lang="en-US" dirty="0" smtClean="0"/>
              <a:t>) of Total Model Fit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106030"/>
              </p:ext>
            </p:extLst>
          </p:nvPr>
        </p:nvGraphicFramePr>
        <p:xfrm>
          <a:off x="457200" y="1600200"/>
          <a:ext cx="8229600" cy="613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KZ</a:t>
                      </a:r>
                      <a:r>
                        <a:rPr lang="en-US" sz="1800" baseline="0" dirty="0" smtClean="0"/>
                        <a:t> Ensemble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Mean Year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Ozone (Max 8-hr)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0.61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Ozone (Daily Max)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0.67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Ozone (24-hr Mean)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0.62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NOx (Daily Mean)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0.71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0.69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NOx</a:t>
                      </a:r>
                      <a:r>
                        <a:rPr lang="en-US" sz="1800" baseline="0" dirty="0" smtClean="0"/>
                        <a:t> (</a:t>
                      </a:r>
                      <a:r>
                        <a:rPr lang="en-US" sz="1800" dirty="0" smtClean="0"/>
                        <a:t>Morning Mean)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0.60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 (Daily Mean)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0.13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 (Morning Mean)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SO2 (Daily Mean)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0.19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PM2.5 (Daily Mean)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0.53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84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Sensitivities to Mobile and EGU Emissions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179694"/>
              </p:ext>
            </p:extLst>
          </p:nvPr>
        </p:nvGraphicFramePr>
        <p:xfrm>
          <a:off x="3552825" y="1480158"/>
          <a:ext cx="175260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4" name="Equation" r:id="rId4" imgW="838200" imgH="419100" progId="Equation.3">
                  <p:embed/>
                </p:oleObj>
              </mc:Choice>
              <mc:Fallback>
                <p:oleObj name="Equation" r:id="rId4" imgW="8382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52825" y="1480158"/>
                        <a:ext cx="1752600" cy="8715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34696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Estimated with a linear regression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>
              <a:ea typeface="Lucida Grande"/>
              <a:cs typeface="Lucida Grande"/>
            </a:endParaRPr>
          </a:p>
          <a:p>
            <a:pPr marL="0" indent="0">
              <a:buNone/>
            </a:pPr>
            <a:endParaRPr lang="en-US" sz="2800" dirty="0" smtClean="0">
              <a:ea typeface="Lucida Grande"/>
              <a:cs typeface="Lucida Grande"/>
            </a:endParaRPr>
          </a:p>
          <a:p>
            <a:endParaRPr lang="en-US" sz="2800" dirty="0" smtClean="0">
              <a:ea typeface="Lucida Grande"/>
              <a:cs typeface="Lucida Grande"/>
            </a:endParaRPr>
          </a:p>
          <a:p>
            <a:r>
              <a:rPr lang="en-US" sz="2800" dirty="0" smtClean="0">
                <a:ea typeface="Lucida Grande"/>
                <a:cs typeface="Lucida Grande"/>
              </a:rPr>
              <a:t>Includes auto-regressive model with normal errors:</a:t>
            </a:r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8995"/>
              </p:ext>
            </p:extLst>
          </p:nvPr>
        </p:nvGraphicFramePr>
        <p:xfrm>
          <a:off x="4633914" y="3659234"/>
          <a:ext cx="180975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5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33914" y="3659234"/>
                        <a:ext cx="180975" cy="26193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75340"/>
              </p:ext>
            </p:extLst>
          </p:nvPr>
        </p:nvGraphicFramePr>
        <p:xfrm>
          <a:off x="0" y="3181160"/>
          <a:ext cx="9120187" cy="1480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6" name="Equation" r:id="rId8" imgW="3327400" imgH="584200" progId="Equation.3">
                  <p:embed/>
                </p:oleObj>
              </mc:Choice>
              <mc:Fallback>
                <p:oleObj name="Equation" r:id="rId8" imgW="33274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3181160"/>
                        <a:ext cx="9120187" cy="1480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851688"/>
              </p:ext>
            </p:extLst>
          </p:nvPr>
        </p:nvGraphicFramePr>
        <p:xfrm>
          <a:off x="2263775" y="5710742"/>
          <a:ext cx="462756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7" name="Equation" r:id="rId10" imgW="1625600" imgH="279400" progId="Equation.3">
                  <p:embed/>
                </p:oleObj>
              </mc:Choice>
              <mc:Fallback>
                <p:oleObj name="Equation" r:id="rId10" imgW="1625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63775" y="5710742"/>
                        <a:ext cx="4627563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055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Sulfate Sensitivities to </a:t>
            </a:r>
            <a:r>
              <a:rPr lang="en-US" dirty="0"/>
              <a:t>Mobile and EGU Emissions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078565"/>
              </p:ext>
            </p:extLst>
          </p:nvPr>
        </p:nvGraphicFramePr>
        <p:xfrm>
          <a:off x="3605214" y="1341042"/>
          <a:ext cx="1646237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8" name="Equation" r:id="rId4" imgW="787400" imgH="457200" progId="Equation.3">
                  <p:embed/>
                </p:oleObj>
              </mc:Choice>
              <mc:Fallback>
                <p:oleObj name="Equation" r:id="rId4" imgW="787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05214" y="1341042"/>
                        <a:ext cx="1646237" cy="95091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47734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Estimated with a linear regression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>
              <a:ea typeface="Lucida Grande"/>
              <a:cs typeface="Lucida Grande"/>
            </a:endParaRPr>
          </a:p>
          <a:p>
            <a:pPr marL="0" indent="0">
              <a:buNone/>
            </a:pPr>
            <a:endParaRPr lang="en-US" sz="2800" dirty="0" smtClean="0">
              <a:ea typeface="Lucida Grande"/>
              <a:cs typeface="Lucida Grande"/>
            </a:endParaRPr>
          </a:p>
          <a:p>
            <a:endParaRPr lang="en-US" sz="2800" dirty="0" smtClean="0">
              <a:ea typeface="Lucida Grande"/>
              <a:cs typeface="Lucida Grande"/>
            </a:endParaRPr>
          </a:p>
          <a:p>
            <a:r>
              <a:rPr lang="en-US" sz="2800" dirty="0" smtClean="0">
                <a:ea typeface="Lucida Grande"/>
                <a:cs typeface="Lucida Grande"/>
              </a:rPr>
              <a:t>SO</a:t>
            </a:r>
            <a:r>
              <a:rPr lang="en-US" sz="2800" baseline="-25000" dirty="0" smtClean="0">
                <a:ea typeface="Lucida Grande"/>
                <a:cs typeface="Lucida Grande"/>
              </a:rPr>
              <a:t>2</a:t>
            </a:r>
            <a:r>
              <a:rPr lang="en-US" sz="2800" dirty="0" smtClean="0">
                <a:ea typeface="Lucida Grande"/>
                <a:cs typeface="Lucida Grande"/>
              </a:rPr>
              <a:t>* captures Meteorology – SO</a:t>
            </a:r>
            <a:r>
              <a:rPr lang="en-US" sz="2800" baseline="-25000" dirty="0" smtClean="0">
                <a:ea typeface="Lucida Grande"/>
                <a:cs typeface="Lucida Grande"/>
              </a:rPr>
              <a:t>2</a:t>
            </a:r>
            <a:r>
              <a:rPr lang="en-US" sz="2800" dirty="0" smtClean="0">
                <a:ea typeface="Lucida Grande"/>
                <a:cs typeface="Lucida Grande"/>
              </a:rPr>
              <a:t> impact</a:t>
            </a:r>
            <a:endParaRPr lang="en-US" sz="28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792112"/>
              </p:ext>
            </p:extLst>
          </p:nvPr>
        </p:nvGraphicFramePr>
        <p:xfrm>
          <a:off x="4633914" y="3559618"/>
          <a:ext cx="180975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33914" y="3559618"/>
                        <a:ext cx="180975" cy="26193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18670"/>
              </p:ext>
            </p:extLst>
          </p:nvPr>
        </p:nvGraphicFramePr>
        <p:xfrm>
          <a:off x="371475" y="2988917"/>
          <a:ext cx="8397875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0" name="Equation" r:id="rId8" imgW="3467100" imgH="622300" progId="Equation.3">
                  <p:embed/>
                </p:oleObj>
              </mc:Choice>
              <mc:Fallback>
                <p:oleObj name="Equation" r:id="rId8" imgW="34671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1475" y="2988917"/>
                        <a:ext cx="8397875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54507"/>
              </p:ext>
            </p:extLst>
          </p:nvPr>
        </p:nvGraphicFramePr>
        <p:xfrm>
          <a:off x="3187700" y="5465120"/>
          <a:ext cx="28924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1" name="Equation" r:id="rId10" imgW="1193800" imgH="469900" progId="Equation.3">
                  <p:embed/>
                </p:oleObj>
              </mc:Choice>
              <mc:Fallback>
                <p:oleObj name="Equation" r:id="rId10" imgW="1193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87700" y="5465120"/>
                        <a:ext cx="2892425" cy="105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046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Meteorologically-Detrended Ozone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400"/>
            <a:ext cx="9144000" cy="37422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19675" y="5336120"/>
            <a:ext cx="4391263" cy="1242665"/>
            <a:chOff x="2019675" y="5336119"/>
            <a:chExt cx="4391262" cy="1242665"/>
          </a:xfrm>
        </p:grpSpPr>
        <p:sp>
          <p:nvSpPr>
            <p:cNvPr id="6" name="Rectangle 5"/>
            <p:cNvSpPr/>
            <p:nvPr/>
          </p:nvSpPr>
          <p:spPr>
            <a:xfrm>
              <a:off x="2019675" y="5336119"/>
              <a:ext cx="4391262" cy="124266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218582" y="5489109"/>
              <a:ext cx="4008748" cy="923330"/>
              <a:chOff x="2218582" y="5489109"/>
              <a:chExt cx="4008748" cy="92333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218582" y="5691413"/>
                <a:ext cx="520219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218582" y="6256896"/>
                <a:ext cx="520219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861206" y="5489109"/>
                <a:ext cx="33661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Raw</a:t>
                </a:r>
              </a:p>
              <a:p>
                <a:endParaRPr lang="en-US" dirty="0"/>
              </a:p>
              <a:p>
                <a:r>
                  <a:rPr lang="en-US" dirty="0" smtClean="0"/>
                  <a:t>Meteorologically Detrended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67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Southeast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Legal basis provided by The Clean Air Act Amendments (1990)</a:t>
            </a:r>
          </a:p>
          <a:p>
            <a:r>
              <a:rPr lang="en-US" dirty="0" smtClean="0"/>
              <a:t>Controls aim at reducing both exhaust and evaporative emissions</a:t>
            </a:r>
          </a:p>
          <a:p>
            <a:r>
              <a:rPr lang="en-US" dirty="0" smtClean="0"/>
              <a:t>Regulations are both national (written by the EPA) or local (written by Georgia EPD)</a:t>
            </a:r>
          </a:p>
          <a:p>
            <a:r>
              <a:rPr lang="en-US" dirty="0" smtClean="0"/>
              <a:t>Regulations are in three general categories:</a:t>
            </a:r>
          </a:p>
          <a:p>
            <a:pPr lvl="1"/>
            <a:r>
              <a:rPr lang="en-US" dirty="0" smtClean="0"/>
              <a:t>Gasoline and diesel engines (both on- and off-road)</a:t>
            </a:r>
          </a:p>
          <a:p>
            <a:pPr lvl="1"/>
            <a:r>
              <a:rPr lang="en-US" dirty="0" smtClean="0"/>
              <a:t>Electricity generating units (EGU’s)</a:t>
            </a:r>
          </a:p>
          <a:p>
            <a:pPr lvl="1"/>
            <a:r>
              <a:rPr lang="en-US" dirty="0" smtClean="0"/>
              <a:t>Local controls </a:t>
            </a:r>
          </a:p>
        </p:txBody>
      </p:sp>
    </p:spTree>
    <p:extLst>
      <p:ext uri="{BB962C8B-B14F-4D97-AF65-F5344CB8AC3E}">
        <p14:creationId xmlns:p14="http://schemas.microsoft.com/office/powerpoint/2010/main" val="208380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8" y="254954"/>
            <a:ext cx="9047239" cy="114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 smtClean="0"/>
              <a:t>Approach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60734" y="2335048"/>
            <a:ext cx="158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Reduction Estimates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7058782" y="2400984"/>
            <a:ext cx="568476" cy="5394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681239" y="3595791"/>
            <a:ext cx="568476" cy="539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344609" y="4800349"/>
            <a:ext cx="568476" cy="537032"/>
          </a:xfrm>
          <a:prstGeom prst="downArrow">
            <a:avLst/>
          </a:prstGeom>
          <a:solidFill>
            <a:srgbClr val="6E3484"/>
          </a:solidFill>
          <a:ln>
            <a:solidFill>
              <a:srgbClr val="6E348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3134865" y="2819704"/>
            <a:ext cx="568476" cy="9366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rot="10800000">
            <a:off x="4344608" y="1920849"/>
            <a:ext cx="1961848" cy="969986"/>
          </a:xfrm>
          <a:prstGeom prst="bentUpArrow">
            <a:avLst>
              <a:gd name="adj1" fmla="val 31357"/>
              <a:gd name="adj2" fmla="val 26948"/>
              <a:gd name="adj3" fmla="val 2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7058782" y="3595791"/>
            <a:ext cx="568476" cy="5394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344609" y="3692079"/>
            <a:ext cx="568476" cy="443209"/>
          </a:xfrm>
          <a:prstGeom prst="downArrow">
            <a:avLst/>
          </a:prstGeom>
          <a:solidFill>
            <a:srgbClr val="5C3284"/>
          </a:solidFill>
          <a:ln>
            <a:solidFill>
              <a:srgbClr val="5C328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81239" y="2400984"/>
            <a:ext cx="568476" cy="539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244489" y="2335048"/>
            <a:ext cx="202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Meteorological  Detrending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28913" y="2957239"/>
            <a:ext cx="2046515" cy="638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Detrended Concentrations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28913" y="1758690"/>
            <a:ext cx="2046515" cy="638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Raw Concentrations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306457" y="2957239"/>
            <a:ext cx="2046515" cy="63855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Counterfactual Emissions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306457" y="1758690"/>
            <a:ext cx="2046515" cy="63855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Emissions Estimates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360010"/>
              </p:ext>
            </p:extLst>
          </p:nvPr>
        </p:nvGraphicFramePr>
        <p:xfrm>
          <a:off x="3912095" y="2914575"/>
          <a:ext cx="147161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Equation" r:id="rId3" imgW="927100" imgH="482600" progId="Equation.3">
                  <p:embed/>
                </p:oleObj>
              </mc:Choice>
              <mc:Fallback>
                <p:oleObj name="Equation" r:id="rId3" imgW="927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2095" y="2914575"/>
                        <a:ext cx="1471613" cy="765175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5C3284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ounded Rectangle 30"/>
          <p:cNvSpPr/>
          <p:nvPr/>
        </p:nvSpPr>
        <p:spPr>
          <a:xfrm>
            <a:off x="928914" y="4161798"/>
            <a:ext cx="7424057" cy="638552"/>
          </a:xfrm>
          <a:prstGeom prst="roundRect">
            <a:avLst/>
          </a:prstGeom>
          <a:solidFill>
            <a:srgbClr val="5C3284"/>
          </a:solidFill>
          <a:ln>
            <a:solidFill>
              <a:srgbClr val="5C328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Detrended Counterfactual Concentrations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928916" y="5337382"/>
            <a:ext cx="7424057" cy="638552"/>
          </a:xfrm>
          <a:prstGeom prst="roundRect">
            <a:avLst/>
          </a:prstGeom>
          <a:solidFill>
            <a:srgbClr val="5C3284"/>
          </a:solidFill>
          <a:ln>
            <a:solidFill>
              <a:srgbClr val="5C328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Counterfactual Concentrations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913085" y="4876089"/>
            <a:ext cx="248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meteorology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95209" y="6228171"/>
            <a:ext cx="147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*S: Sensitivity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95173" y="2991345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EPD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best way to get </a:t>
            </a:r>
            <a:r>
              <a:rPr lang="en-US" dirty="0"/>
              <a:t>m</a:t>
            </a:r>
            <a:r>
              <a:rPr lang="en-US" dirty="0" smtClean="0"/>
              <a:t>obile emissions estimates for the time period (daily, monthly)? </a:t>
            </a:r>
          </a:p>
          <a:p>
            <a:r>
              <a:rPr lang="en-US" dirty="0" smtClean="0"/>
              <a:t>Are there Miles Driven (per day or per month) estimates?</a:t>
            </a:r>
          </a:p>
          <a:p>
            <a:r>
              <a:rPr lang="en-US" dirty="0" smtClean="0"/>
              <a:t>Electricity demand in Atlanta area?</a:t>
            </a:r>
          </a:p>
          <a:p>
            <a:r>
              <a:rPr lang="en-US" dirty="0" smtClean="0"/>
              <a:t>Which programs are of greatest interest to the EPD?</a:t>
            </a:r>
          </a:p>
        </p:txBody>
      </p:sp>
    </p:spTree>
    <p:extLst>
      <p:ext uri="{BB962C8B-B14F-4D97-AF65-F5344CB8AC3E}">
        <p14:creationId xmlns:p14="http://schemas.microsoft.com/office/powerpoint/2010/main" val="265729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Ozone Sensitivities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78156"/>
              </p:ext>
            </p:extLst>
          </p:nvPr>
        </p:nvGraphicFramePr>
        <p:xfrm>
          <a:off x="3983490" y="1214871"/>
          <a:ext cx="1211263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7" name="Equation" r:id="rId3" imgW="762000" imgH="520700" progId="Equation.3">
                  <p:embed/>
                </p:oleObj>
              </mc:Choice>
              <mc:Fallback>
                <p:oleObj name="Equation" r:id="rId3" imgW="7620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3490" y="1214871"/>
                        <a:ext cx="1211263" cy="8255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376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 is estimating with a nonlinear regression (depends on ozone level and temperature):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>
                <a:ea typeface="Lucida Grande"/>
                <a:cs typeface="Lucida Grande"/>
              </a:rPr>
              <a:t>ν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</a:t>
            </a:r>
            <a:r>
              <a:rPr lang="en-US" dirty="0"/>
              <a:t>is an auto-regressive model of order-</a:t>
            </a:r>
            <a:r>
              <a:rPr lang="en-US" dirty="0" smtClean="0"/>
              <a:t>1: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Therefore, S is calculated for each day: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292296"/>
              </p:ext>
            </p:extLst>
          </p:nvPr>
        </p:nvGraphicFramePr>
        <p:xfrm>
          <a:off x="4633914" y="3295651"/>
          <a:ext cx="180975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8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3914" y="3295651"/>
                        <a:ext cx="180975" cy="26193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202612"/>
              </p:ext>
            </p:extLst>
          </p:nvPr>
        </p:nvGraphicFramePr>
        <p:xfrm>
          <a:off x="293187" y="3050789"/>
          <a:ext cx="8681453" cy="489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9" name="Equation" r:id="rId7" imgW="4953000" imgH="279400" progId="Equation.3">
                  <p:embed/>
                </p:oleObj>
              </mc:Choice>
              <mc:Fallback>
                <p:oleObj name="Equation" r:id="rId7" imgW="4953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3187" y="3050789"/>
                        <a:ext cx="8681453" cy="489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887696"/>
              </p:ext>
            </p:extLst>
          </p:nvPr>
        </p:nvGraphicFramePr>
        <p:xfrm>
          <a:off x="3543527" y="4323176"/>
          <a:ext cx="20701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0" name="Equation" r:id="rId9" imgW="1181100" imgH="520700" progId="Equation.3">
                  <p:embed/>
                </p:oleObj>
              </mc:Choice>
              <mc:Fallback>
                <p:oleObj name="Equation" r:id="rId9" imgW="1181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43527" y="4323176"/>
                        <a:ext cx="20701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363998"/>
              </p:ext>
            </p:extLst>
          </p:nvPr>
        </p:nvGraphicFramePr>
        <p:xfrm>
          <a:off x="3131344" y="5987455"/>
          <a:ext cx="3005139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1" name="Equation" r:id="rId11" imgW="1714500" imgH="241300" progId="Equation.3">
                  <p:embed/>
                </p:oleObj>
              </mc:Choice>
              <mc:Fallback>
                <p:oleObj name="Equation" r:id="rId11" imgW="1714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31344" y="5987455"/>
                        <a:ext cx="3005139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20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Counterfactual annual </a:t>
            </a:r>
            <a:r>
              <a:rPr lang="en-US" dirty="0" smtClean="0"/>
              <a:t>Sulfate Concentrations (regional </a:t>
            </a:r>
            <a:r>
              <a:rPr lang="en-US" dirty="0" err="1" smtClean="0"/>
              <a:t>emiss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4516"/>
          <a:stretch/>
        </p:blipFill>
        <p:spPr>
          <a:xfrm>
            <a:off x="0" y="1879600"/>
            <a:ext cx="9152892" cy="3619894"/>
          </a:xfrm>
          <a:prstGeom prst="rect">
            <a:avLst/>
          </a:prstGeom>
        </p:spPr>
      </p:pic>
      <p:pic>
        <p:nvPicPr>
          <p:cNvPr id="5" name="Picture 4" descr="o3couterfactcolo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32594" b="44863"/>
          <a:stretch/>
        </p:blipFill>
        <p:spPr>
          <a:xfrm>
            <a:off x="3212351" y="5436658"/>
            <a:ext cx="2719296" cy="13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2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700" dirty="0" smtClean="0"/>
              <a:t>Many regulations implemented simultaneously across </a:t>
            </a:r>
            <a:r>
              <a:rPr lang="en-US" sz="2700" dirty="0"/>
              <a:t>different </a:t>
            </a:r>
            <a:r>
              <a:rPr lang="en-US" sz="2700" dirty="0" smtClean="0"/>
              <a:t>sectors</a:t>
            </a:r>
          </a:p>
          <a:p>
            <a:pPr>
              <a:spcBef>
                <a:spcPts val="600"/>
              </a:spcBef>
            </a:pPr>
            <a:r>
              <a:rPr lang="en-US" sz="2700" dirty="0"/>
              <a:t>C</a:t>
            </a:r>
            <a:r>
              <a:rPr lang="en-US" sz="2700" dirty="0" smtClean="0"/>
              <a:t>ompliance </a:t>
            </a:r>
            <a:r>
              <a:rPr lang="en-US" sz="2700" dirty="0"/>
              <a:t>timelines and effectiveness </a:t>
            </a:r>
            <a:r>
              <a:rPr lang="en-US" sz="2700" dirty="0" smtClean="0"/>
              <a:t>are not uniform</a:t>
            </a:r>
          </a:p>
          <a:p>
            <a:pPr>
              <a:spcBef>
                <a:spcPts val="600"/>
              </a:spcBef>
            </a:pPr>
            <a:r>
              <a:rPr lang="en-US" sz="2700" dirty="0" smtClean="0"/>
              <a:t>Variability in measurements due to meteorological fluctuations</a:t>
            </a:r>
          </a:p>
          <a:p>
            <a:pPr>
              <a:spcBef>
                <a:spcPts val="600"/>
              </a:spcBef>
            </a:pPr>
            <a:r>
              <a:rPr lang="en-US" sz="2700" dirty="0"/>
              <a:t>A</a:t>
            </a:r>
            <a:r>
              <a:rPr lang="en-US" sz="2700" dirty="0" smtClean="0"/>
              <a:t>nticipated </a:t>
            </a:r>
            <a:r>
              <a:rPr lang="en-US" sz="2700" dirty="0"/>
              <a:t>future regulations, changing demand, </a:t>
            </a:r>
            <a:r>
              <a:rPr lang="en-US" sz="2700" dirty="0" smtClean="0"/>
              <a:t>fuel costs, etc. drive actions by emitters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9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Counterfactual </a:t>
            </a:r>
            <a:r>
              <a:rPr lang="en-US" dirty="0" smtClean="0"/>
              <a:t>Annual Sulfate Concentrations</a:t>
            </a:r>
            <a:endParaRPr lang="en-US" dirty="0"/>
          </a:p>
        </p:txBody>
      </p:sp>
      <p:pic>
        <p:nvPicPr>
          <p:cNvPr id="5" name="Picture 4" descr="o3couterfactcolo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32594" b="44863"/>
          <a:stretch/>
        </p:blipFill>
        <p:spPr>
          <a:xfrm>
            <a:off x="3212351" y="5436658"/>
            <a:ext cx="2719296" cy="1320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5302"/>
          <a:stretch/>
        </p:blipFill>
        <p:spPr>
          <a:xfrm>
            <a:off x="0" y="1651000"/>
            <a:ext cx="9144000" cy="41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8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Counterfactual Annual 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Concentrations</a:t>
            </a:r>
            <a:endParaRPr lang="en-US" dirty="0"/>
          </a:p>
        </p:txBody>
      </p:sp>
      <p:pic>
        <p:nvPicPr>
          <p:cNvPr id="5" name="Picture 4" descr="o3couterfactcolo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6" t="32594" b="44863"/>
          <a:stretch/>
        </p:blipFill>
        <p:spPr>
          <a:xfrm>
            <a:off x="3212351" y="5436658"/>
            <a:ext cx="2719296" cy="1320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4747"/>
          <a:stretch/>
        </p:blipFill>
        <p:spPr>
          <a:xfrm>
            <a:off x="-1" y="1663575"/>
            <a:ext cx="9052843" cy="412878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10529" y="3162836"/>
            <a:ext cx="759536" cy="510537"/>
          </a:xfrm>
          <a:prstGeom prst="ellipse">
            <a:avLst/>
          </a:prstGeom>
          <a:noFill/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98405" y="1812361"/>
            <a:ext cx="709942" cy="159168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6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Anthropogenic PM</a:t>
            </a:r>
            <a:r>
              <a:rPr lang="en-US" baseline="-25000" dirty="0" smtClean="0"/>
              <a:t>2.5</a:t>
            </a:r>
            <a:r>
              <a:rPr lang="en-US" dirty="0" smtClean="0"/>
              <a:t> Contributions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66025" y="5481983"/>
            <a:ext cx="55369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</a:t>
            </a:r>
            <a:r>
              <a:rPr lang="en-US" sz="3200" baseline="30000" dirty="0" smtClean="0"/>
              <a:t>TOT</a:t>
            </a:r>
            <a:r>
              <a:rPr lang="en-US" sz="3200" dirty="0"/>
              <a:t>	</a:t>
            </a:r>
            <a:r>
              <a:rPr lang="en-US" sz="3200" dirty="0" smtClean="0"/>
              <a:t>			</a:t>
            </a:r>
            <a:r>
              <a:rPr lang="en-US" sz="3200" dirty="0" smtClean="0">
                <a:solidFill>
                  <a:srgbClr val="3366FF"/>
                </a:solidFill>
              </a:rPr>
              <a:t>S</a:t>
            </a:r>
            <a:r>
              <a:rPr lang="en-US" sz="3200" baseline="30000" dirty="0" smtClean="0">
                <a:solidFill>
                  <a:srgbClr val="3366FF"/>
                </a:solidFill>
              </a:rPr>
              <a:t>MOB</a:t>
            </a:r>
            <a:r>
              <a:rPr lang="en-US" sz="3200" dirty="0" smtClean="0"/>
              <a:t>				</a:t>
            </a:r>
            <a:r>
              <a:rPr lang="en-US" sz="3200" dirty="0" smtClean="0">
                <a:solidFill>
                  <a:schemeClr val="accent6"/>
                </a:solidFill>
              </a:rPr>
              <a:t>S</a:t>
            </a:r>
            <a:r>
              <a:rPr lang="en-US" sz="3200" baseline="30000" dirty="0" smtClean="0">
                <a:solidFill>
                  <a:schemeClr val="accent6"/>
                </a:solidFill>
              </a:rPr>
              <a:t>EGU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0"/>
            <a:ext cx="9144000" cy="35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4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lspec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3" y="0"/>
            <a:ext cx="8599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Ozone Sensitivities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903478"/>
              </p:ext>
            </p:extLst>
          </p:nvPr>
        </p:nvGraphicFramePr>
        <p:xfrm>
          <a:off x="3765177" y="1146249"/>
          <a:ext cx="1327524" cy="87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" name="Equation" r:id="rId4" imgW="635000" imgH="419100" progId="Equation.3">
                  <p:embed/>
                </p:oleObj>
              </mc:Choice>
              <mc:Fallback>
                <p:oleObj name="Equation" r:id="rId4" imgW="6350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5177" y="1146249"/>
                        <a:ext cx="1327524" cy="87249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8376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Estimated with a nonlinear regression: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>
              <a:ea typeface="Lucida Grande"/>
              <a:cs typeface="Lucida Grande"/>
            </a:endParaRPr>
          </a:p>
          <a:p>
            <a:endParaRPr lang="en-US" dirty="0" smtClean="0">
              <a:ea typeface="Lucida Grande"/>
              <a:cs typeface="Lucida Grande"/>
            </a:endParaRPr>
          </a:p>
          <a:p>
            <a:endParaRPr lang="en-US" dirty="0">
              <a:ea typeface="Lucida Grande"/>
              <a:cs typeface="Lucida Grande"/>
            </a:endParaRPr>
          </a:p>
          <a:p>
            <a:endParaRPr lang="en-US" dirty="0" smtClean="0">
              <a:ea typeface="Lucida Grande"/>
              <a:cs typeface="Lucida Grande"/>
            </a:endParaRPr>
          </a:p>
          <a:p>
            <a:r>
              <a:rPr lang="en-US" dirty="0" err="1" smtClean="0">
                <a:ea typeface="Lucida Grande"/>
                <a:cs typeface="Lucida Grande"/>
              </a:rPr>
              <a:t>ν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</a:t>
            </a:r>
            <a:r>
              <a:rPr lang="en-US" dirty="0"/>
              <a:t>is an auto-regressive model of order-</a:t>
            </a:r>
            <a:r>
              <a:rPr lang="en-US" dirty="0" smtClean="0"/>
              <a:t>1: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262114"/>
              </p:ext>
            </p:extLst>
          </p:nvPr>
        </p:nvGraphicFramePr>
        <p:xfrm>
          <a:off x="4633914" y="3295651"/>
          <a:ext cx="180975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33914" y="3295651"/>
                        <a:ext cx="180975" cy="26193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239502"/>
              </p:ext>
            </p:extLst>
          </p:nvPr>
        </p:nvGraphicFramePr>
        <p:xfrm>
          <a:off x="961378" y="2401046"/>
          <a:ext cx="7590532" cy="300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" name="Equation" r:id="rId8" imgW="2667000" imgH="1143000" progId="Equation.3">
                  <p:embed/>
                </p:oleObj>
              </mc:Choice>
              <mc:Fallback>
                <p:oleObj name="Equation" r:id="rId8" imgW="2667000" imgH="1143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1378" y="2401046"/>
                        <a:ext cx="7590532" cy="300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531435"/>
              </p:ext>
            </p:extLst>
          </p:nvPr>
        </p:nvGraphicFramePr>
        <p:xfrm>
          <a:off x="3543527" y="5943600"/>
          <a:ext cx="20701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3" name="Equation" r:id="rId10" imgW="1181100" imgH="520700" progId="Equation.3">
                  <p:embed/>
                </p:oleObj>
              </mc:Choice>
              <mc:Fallback>
                <p:oleObj name="Equation" r:id="rId10" imgW="1181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43527" y="5943600"/>
                        <a:ext cx="20701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961378" y="2401046"/>
            <a:ext cx="7590532" cy="311224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4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Sulfate Contributions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45125" y="5067571"/>
            <a:ext cx="7769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Total			</a:t>
            </a:r>
            <a:r>
              <a:rPr lang="en-US" sz="3200" dirty="0" smtClean="0">
                <a:solidFill>
                  <a:schemeClr val="accent6"/>
                </a:solidFill>
              </a:rPr>
              <a:t>EGU</a:t>
            </a:r>
            <a:r>
              <a:rPr lang="en-US" sz="3200" dirty="0"/>
              <a:t>			</a:t>
            </a:r>
            <a:r>
              <a:rPr lang="en-US" sz="3200" dirty="0" smtClean="0">
                <a:solidFill>
                  <a:srgbClr val="3366FF"/>
                </a:solidFill>
              </a:rPr>
              <a:t>Mobile</a:t>
            </a:r>
            <a:r>
              <a:rPr lang="en-US" sz="3200" dirty="0"/>
              <a:t>			</a:t>
            </a:r>
            <a:r>
              <a:rPr lang="en-US" sz="3200" dirty="0" smtClean="0">
                <a:solidFill>
                  <a:srgbClr val="BC4442"/>
                </a:solidFill>
              </a:rPr>
              <a:t>SO</a:t>
            </a:r>
            <a:r>
              <a:rPr lang="en-US" sz="3200" baseline="-25000" dirty="0" smtClean="0">
                <a:solidFill>
                  <a:srgbClr val="BC4442"/>
                </a:solidFill>
              </a:rPr>
              <a:t>2</a:t>
            </a:r>
            <a:r>
              <a:rPr lang="en-US" sz="3200" dirty="0" smtClean="0">
                <a:solidFill>
                  <a:srgbClr val="BC4442"/>
                </a:solidFill>
              </a:rPr>
              <a:t>*</a:t>
            </a:r>
            <a:endParaRPr lang="en-US" sz="3200" dirty="0">
              <a:solidFill>
                <a:srgbClr val="BC444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0"/>
            <a:ext cx="9144000" cy="35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4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Sulfate contributors (scaled)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032198"/>
              </p:ext>
            </p:extLst>
          </p:nvPr>
        </p:nvGraphicFramePr>
        <p:xfrm>
          <a:off x="457201" y="1600201"/>
          <a:ext cx="4119564" cy="504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88"/>
                <a:gridCol w="1373188"/>
                <a:gridCol w="1373188"/>
              </a:tblGrid>
              <a:tr h="11887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Covariate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Estimate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[µg m</a:t>
                      </a:r>
                      <a:r>
                        <a:rPr lang="en-US" sz="1800" baseline="30000" dirty="0" smtClean="0"/>
                        <a:t>-3</a:t>
                      </a:r>
                      <a:r>
                        <a:rPr lang="en-US" sz="1800" baseline="0" dirty="0" smtClean="0"/>
                        <a:t>]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Std. Error [µg m</a:t>
                      </a:r>
                      <a:r>
                        <a:rPr lang="en-US" sz="1800" baseline="30000" dirty="0" smtClean="0"/>
                        <a:t>-3</a:t>
                      </a:r>
                      <a:r>
                        <a:rPr lang="en-US" sz="1800" baseline="0" dirty="0" smtClean="0"/>
                        <a:t>]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Intercept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</a:t>
                      </a:r>
                      <a:r>
                        <a:rPr lang="en-US" sz="1800" baseline="-25000" dirty="0" err="1" smtClean="0"/>
                        <a:t>NOx,EGU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0.18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</a:t>
                      </a:r>
                      <a:r>
                        <a:rPr lang="en-US" sz="1800" baseline="-25000" dirty="0" smtClean="0"/>
                        <a:t>SO2,EGU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0.04</a:t>
                      </a:r>
                      <a:endParaRPr lang="en-US" sz="1800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</a:t>
                      </a:r>
                      <a:r>
                        <a:rPr lang="en-US" sz="1800" baseline="-25000" dirty="0" err="1" smtClean="0"/>
                        <a:t>NOx,EGU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0.86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baseline="30000" dirty="0" smtClean="0"/>
                        <a:t>*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-0.31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Lag 1 [SO</a:t>
                      </a:r>
                      <a:r>
                        <a:rPr lang="en-US" sz="1800" baseline="-25000" dirty="0" smtClean="0"/>
                        <a:t>4</a:t>
                      </a:r>
                      <a:r>
                        <a:rPr lang="en-US" sz="1800" baseline="30000" dirty="0" smtClean="0"/>
                        <a:t>2-</a:t>
                      </a:r>
                      <a:r>
                        <a:rPr lang="en-US" sz="1800" baseline="0" dirty="0" smtClean="0"/>
                        <a:t>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766" y="1806142"/>
            <a:ext cx="4435952" cy="18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3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19"/>
          <p:cNvSpPr/>
          <p:nvPr/>
        </p:nvSpPr>
        <p:spPr>
          <a:xfrm>
            <a:off x="4344608" y="4795365"/>
            <a:ext cx="568476" cy="537032"/>
          </a:xfrm>
          <a:prstGeom prst="downArrow">
            <a:avLst/>
          </a:prstGeom>
          <a:solidFill>
            <a:srgbClr val="77933C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28913" y="5351998"/>
            <a:ext cx="7424057" cy="63855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63891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Counterfactual Health Outcomes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8" y="254954"/>
            <a:ext cx="9047239" cy="1143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 smtClean="0"/>
              <a:t>Approach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60734" y="2316280"/>
            <a:ext cx="158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Reduction Estimates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7058782" y="2382216"/>
            <a:ext cx="568476" cy="5394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681239" y="3577023"/>
            <a:ext cx="568476" cy="539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3134865" y="2800936"/>
            <a:ext cx="568476" cy="9366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rot="10800000">
            <a:off x="4344608" y="1902081"/>
            <a:ext cx="1961848" cy="969986"/>
          </a:xfrm>
          <a:prstGeom prst="bentUpArrow">
            <a:avLst>
              <a:gd name="adj1" fmla="val 31357"/>
              <a:gd name="adj2" fmla="val 26948"/>
              <a:gd name="adj3" fmla="val 2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7058782" y="3577023"/>
            <a:ext cx="568476" cy="5394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344609" y="3673311"/>
            <a:ext cx="568476" cy="443209"/>
          </a:xfrm>
          <a:prstGeom prst="downArrow">
            <a:avLst/>
          </a:prstGeom>
          <a:solidFill>
            <a:srgbClr val="5C3284"/>
          </a:solidFill>
          <a:ln>
            <a:solidFill>
              <a:srgbClr val="5C328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81239" y="2382216"/>
            <a:ext cx="568476" cy="539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244489" y="2316280"/>
            <a:ext cx="2027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Meteorological  Detrending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28913" y="2938471"/>
            <a:ext cx="2046515" cy="638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Detrended Concentrations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28913" y="1739922"/>
            <a:ext cx="2046515" cy="6385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Raw Concentrations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306457" y="2938471"/>
            <a:ext cx="2046515" cy="63855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Counterfactual Emissions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306457" y="1739922"/>
            <a:ext cx="2046515" cy="63855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Emissions Estimates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844228"/>
              </p:ext>
            </p:extLst>
          </p:nvPr>
        </p:nvGraphicFramePr>
        <p:xfrm>
          <a:off x="3912095" y="2895807"/>
          <a:ext cx="1471613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3" imgW="927100" imgH="482600" progId="Equation.3">
                  <p:embed/>
                </p:oleObj>
              </mc:Choice>
              <mc:Fallback>
                <p:oleObj name="Equation" r:id="rId3" imgW="927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2095" y="2895807"/>
                        <a:ext cx="1471613" cy="765175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5C3284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ounded Rectangle 30"/>
          <p:cNvSpPr/>
          <p:nvPr/>
        </p:nvSpPr>
        <p:spPr>
          <a:xfrm>
            <a:off x="928914" y="4143030"/>
            <a:ext cx="7424057" cy="638552"/>
          </a:xfrm>
          <a:prstGeom prst="roundRect">
            <a:avLst/>
          </a:prstGeom>
          <a:solidFill>
            <a:srgbClr val="5C3284"/>
          </a:solidFill>
          <a:ln>
            <a:solidFill>
              <a:srgbClr val="5C328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Counterfactual Concentrations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95209" y="6309230"/>
            <a:ext cx="147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*S: Sensitivity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95173" y="2972577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9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/>
      <p:bldP spid="11" grpId="0" animBg="1"/>
      <p:bldP spid="28" grpId="0" animBg="1"/>
      <p:bldP spid="35" grpId="0" animBg="1"/>
      <p:bldP spid="36" grpId="0" animBg="1"/>
      <p:bldP spid="29" grpId="0" animBg="1"/>
      <p:bldP spid="30" grpId="0" animBg="1"/>
      <p:bldP spid="6" grpId="0" animBg="1"/>
      <p:bldP spid="7" grpId="0"/>
      <p:bldP spid="9" grpId="0" animBg="1"/>
      <p:bldP spid="4" grpId="0" animBg="1"/>
      <p:bldP spid="13" grpId="0" animBg="1"/>
      <p:bldP spid="10" grpId="0" animBg="1"/>
      <p:bldP spid="31" grpId="0" animBg="1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Meteorological Detrending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9555" y="216220"/>
            <a:ext cx="1222235" cy="821933"/>
            <a:chOff x="928913" y="1758690"/>
            <a:chExt cx="2046515" cy="1837101"/>
          </a:xfrm>
        </p:grpSpPr>
        <p:sp>
          <p:nvSpPr>
            <p:cNvPr id="4" name="Down Arrow 3"/>
            <p:cNvSpPr/>
            <p:nvPr/>
          </p:nvSpPr>
          <p:spPr>
            <a:xfrm>
              <a:off x="1681239" y="2400984"/>
              <a:ext cx="568476" cy="5394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928913" y="2957239"/>
              <a:ext cx="2046515" cy="63855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Detrended Concentrations</a:t>
              </a:r>
              <a:endParaRPr lang="en-US" sz="10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28913" y="1758690"/>
              <a:ext cx="2046515" cy="63855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Raw Concentrations</a:t>
              </a:r>
              <a:endParaRPr lang="en-US" sz="1000" dirty="0"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 smtClean="0"/>
              <a:t>SIGNAL</a:t>
            </a:r>
            <a:r>
              <a:rPr lang="en-US" sz="2700" dirty="0" smtClean="0"/>
              <a:t>(t) </a:t>
            </a:r>
            <a:r>
              <a:rPr lang="en-US" sz="2700" dirty="0"/>
              <a:t>= </a:t>
            </a:r>
            <a:r>
              <a:rPr lang="en-US" sz="2700" b="1" dirty="0"/>
              <a:t>LT</a:t>
            </a:r>
            <a:r>
              <a:rPr lang="en-US" sz="2700" dirty="0"/>
              <a:t>(t) + </a:t>
            </a:r>
            <a:r>
              <a:rPr lang="en-US" sz="2700" b="1" dirty="0"/>
              <a:t>S</a:t>
            </a:r>
            <a:r>
              <a:rPr lang="en-US" sz="2700" dirty="0"/>
              <a:t>(t) + </a:t>
            </a:r>
            <a:r>
              <a:rPr lang="en-US" sz="2700" b="1" dirty="0"/>
              <a:t>W</a:t>
            </a:r>
            <a:r>
              <a:rPr lang="en-US" sz="2700" dirty="0"/>
              <a:t>(t) + </a:t>
            </a:r>
            <a:r>
              <a:rPr lang="en-US" sz="2700" b="1" dirty="0"/>
              <a:t>STM</a:t>
            </a:r>
            <a:r>
              <a:rPr lang="en-US" sz="2700" dirty="0"/>
              <a:t>(t) + </a:t>
            </a:r>
            <a:r>
              <a:rPr lang="en-US" sz="2700" b="1" dirty="0" smtClean="0"/>
              <a:t>D</a:t>
            </a:r>
            <a:r>
              <a:rPr lang="en-US" sz="2700" dirty="0" smtClean="0"/>
              <a:t>(</a:t>
            </a:r>
            <a:r>
              <a:rPr lang="en-US" sz="2700" dirty="0"/>
              <a:t>t)	</a:t>
            </a:r>
          </a:p>
          <a:p>
            <a:pPr marL="0" indent="0">
              <a:buNone/>
            </a:pP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Where </a:t>
            </a:r>
            <a:r>
              <a:rPr lang="en-US" sz="2700" i="1" dirty="0" smtClean="0"/>
              <a:t>(</a:t>
            </a:r>
            <a:r>
              <a:rPr lang="en-US" sz="2700" i="1" dirty="0"/>
              <a:t>period in parentheses)</a:t>
            </a:r>
            <a:r>
              <a:rPr lang="en-US" sz="2700" dirty="0"/>
              <a:t>: </a:t>
            </a: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	</a:t>
            </a:r>
            <a:r>
              <a:rPr lang="en-US" sz="2700" b="1" dirty="0" smtClean="0"/>
              <a:t>LT</a:t>
            </a:r>
            <a:r>
              <a:rPr lang="en-US" sz="2700" dirty="0"/>
              <a:t>: </a:t>
            </a:r>
            <a:r>
              <a:rPr lang="en-US" sz="2700" dirty="0" smtClean="0"/>
              <a:t>Long Term </a:t>
            </a:r>
            <a:r>
              <a:rPr lang="en-US" sz="2700" i="1" dirty="0"/>
              <a:t>(&gt;365 days) </a:t>
            </a:r>
            <a:endParaRPr lang="en-US" sz="2700" i="1" dirty="0" smtClean="0"/>
          </a:p>
          <a:p>
            <a:pPr marL="0" indent="0">
              <a:buNone/>
            </a:pPr>
            <a:r>
              <a:rPr lang="en-US" sz="2700" dirty="0" smtClean="0"/>
              <a:t>	</a:t>
            </a:r>
            <a:r>
              <a:rPr lang="en-US" sz="2700" b="1" dirty="0" smtClean="0"/>
              <a:t>S</a:t>
            </a:r>
            <a:r>
              <a:rPr lang="en-US" sz="2700" dirty="0"/>
              <a:t>: </a:t>
            </a:r>
            <a:r>
              <a:rPr lang="en-US" sz="2700" dirty="0" smtClean="0"/>
              <a:t>Seasonal </a:t>
            </a:r>
            <a:r>
              <a:rPr lang="en-US" sz="2700" i="1" dirty="0" smtClean="0"/>
              <a:t>(365 days) </a:t>
            </a:r>
          </a:p>
          <a:p>
            <a:pPr marL="0" indent="0">
              <a:buNone/>
            </a:pPr>
            <a:r>
              <a:rPr lang="en-US" sz="2700" dirty="0" smtClean="0"/>
              <a:t>	</a:t>
            </a:r>
            <a:r>
              <a:rPr lang="en-US" sz="2700" b="1" dirty="0" smtClean="0"/>
              <a:t>W</a:t>
            </a:r>
            <a:r>
              <a:rPr lang="en-US" sz="2700" dirty="0" smtClean="0"/>
              <a:t>: Weekly </a:t>
            </a:r>
            <a:r>
              <a:rPr lang="en-US" sz="2700" i="1" dirty="0" smtClean="0"/>
              <a:t>(7 days)</a:t>
            </a:r>
          </a:p>
          <a:p>
            <a:pPr marL="0" indent="0">
              <a:buNone/>
            </a:pPr>
            <a:r>
              <a:rPr lang="en-US" sz="2700" dirty="0" smtClean="0"/>
              <a:t> 	</a:t>
            </a:r>
            <a:r>
              <a:rPr lang="en-US" sz="2700" b="1" dirty="0" smtClean="0"/>
              <a:t>STM</a:t>
            </a:r>
            <a:r>
              <a:rPr lang="en-US" sz="2700" dirty="0"/>
              <a:t>: </a:t>
            </a:r>
            <a:r>
              <a:rPr lang="en-US" sz="2700" dirty="0" smtClean="0"/>
              <a:t>Short Term </a:t>
            </a:r>
            <a:r>
              <a:rPr lang="en-US" sz="2700" dirty="0"/>
              <a:t>M</a:t>
            </a:r>
            <a:r>
              <a:rPr lang="en-US" sz="2700" dirty="0" smtClean="0"/>
              <a:t>eteorological </a:t>
            </a:r>
            <a:r>
              <a:rPr lang="en-US" sz="2700" i="1" dirty="0"/>
              <a:t>(1</a:t>
            </a:r>
            <a:r>
              <a:rPr lang="en-US" sz="2700" i="1" dirty="0" smtClean="0"/>
              <a:t>-30 </a:t>
            </a:r>
            <a:r>
              <a:rPr lang="en-US" sz="2700" i="1" dirty="0"/>
              <a:t>days) </a:t>
            </a:r>
            <a:endParaRPr lang="en-US" sz="2700" i="1" dirty="0" smtClean="0"/>
          </a:p>
          <a:p>
            <a:pPr marL="0" indent="0">
              <a:buNone/>
            </a:pPr>
            <a:r>
              <a:rPr lang="en-US" sz="2700" dirty="0" smtClean="0"/>
              <a:t>	</a:t>
            </a:r>
            <a:r>
              <a:rPr lang="en-US" sz="2700" b="1" dirty="0" smtClean="0"/>
              <a:t>D</a:t>
            </a:r>
            <a:r>
              <a:rPr lang="en-US" sz="2700" dirty="0" smtClean="0"/>
              <a:t>: Daily </a:t>
            </a:r>
            <a:r>
              <a:rPr lang="en-US" sz="2700" i="1" dirty="0" smtClean="0"/>
              <a:t>(</a:t>
            </a:r>
            <a:r>
              <a:rPr lang="en-US" sz="2700" i="1" dirty="0"/>
              <a:t>1 day</a:t>
            </a:r>
            <a:r>
              <a:rPr lang="en-US" sz="2700" i="1" dirty="0" smtClean="0"/>
              <a:t>)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6438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Detrended Ozone</a:t>
            </a:r>
            <a:endParaRPr lang="en-US" dirty="0"/>
          </a:p>
        </p:txBody>
      </p:sp>
      <p:pic>
        <p:nvPicPr>
          <p:cNvPr id="4" name="Picture 3" descr="o3ma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643"/>
            <a:ext cx="9144000" cy="3324000"/>
          </a:xfrm>
          <a:prstGeom prst="rect">
            <a:avLst/>
          </a:prstGeom>
        </p:spPr>
      </p:pic>
      <p:pic>
        <p:nvPicPr>
          <p:cNvPr id="5" name="Picture 4" descr="allspeci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9"/>
          <a:stretch/>
        </p:blipFill>
        <p:spPr>
          <a:xfrm>
            <a:off x="0" y="4502059"/>
            <a:ext cx="9155411" cy="724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57" y="5849818"/>
            <a:ext cx="89818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Highest levels are decreasing while lowest levels are increasing</a:t>
            </a:r>
            <a:endParaRPr lang="en-US" sz="2700" dirty="0"/>
          </a:p>
        </p:txBody>
      </p:sp>
      <p:grpSp>
        <p:nvGrpSpPr>
          <p:cNvPr id="7" name="Group 6"/>
          <p:cNvGrpSpPr/>
          <p:nvPr/>
        </p:nvGrpSpPr>
        <p:grpSpPr>
          <a:xfrm>
            <a:off x="99555" y="216220"/>
            <a:ext cx="1222235" cy="821933"/>
            <a:chOff x="928913" y="1758690"/>
            <a:chExt cx="2046515" cy="1837101"/>
          </a:xfrm>
        </p:grpSpPr>
        <p:sp>
          <p:nvSpPr>
            <p:cNvPr id="8" name="Down Arrow 7"/>
            <p:cNvSpPr/>
            <p:nvPr/>
          </p:nvSpPr>
          <p:spPr>
            <a:xfrm>
              <a:off x="1681239" y="2400984"/>
              <a:ext cx="568476" cy="5394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28913" y="2957239"/>
              <a:ext cx="2046515" cy="63855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Detrended Concentrations</a:t>
              </a:r>
              <a:endParaRPr lang="en-US" sz="10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28913" y="1758690"/>
              <a:ext cx="2046515" cy="63855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Raw Concentrations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952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MOVES-Modeled </a:t>
            </a:r>
            <a:br>
              <a:rPr lang="en-US" dirty="0" smtClean="0"/>
            </a:br>
            <a:r>
              <a:rPr lang="en-US" dirty="0" smtClean="0"/>
              <a:t>Mobile Emissions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35" y="1836908"/>
            <a:ext cx="5387600" cy="1856232"/>
          </a:xfrm>
          <a:prstGeom prst="rect">
            <a:avLst/>
          </a:prstGeom>
        </p:spPr>
      </p:pic>
      <p:pic>
        <p:nvPicPr>
          <p:cNvPr id="5" name="Picture 4" descr="mob_Em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0998"/>
            <a:ext cx="9144000" cy="1901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2031" y="1480344"/>
            <a:ext cx="543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Annual Average Vehicle Miles Traveled (~12% Increase)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79731" y="366769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</a:t>
            </a:r>
            <a:r>
              <a:rPr lang="en-US" b="1" baseline="-25000" dirty="0" smtClean="0"/>
              <a:t>x</a:t>
            </a:r>
            <a:r>
              <a:rPr lang="en-US" b="1" dirty="0" smtClean="0"/>
              <a:t> Emissions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93795" y="366769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PM</a:t>
            </a:r>
            <a:r>
              <a:rPr lang="en-US" b="1" baseline="-25000" dirty="0" smtClean="0"/>
              <a:t>2.5</a:t>
            </a:r>
            <a:r>
              <a:rPr lang="en-US" b="1" dirty="0" smtClean="0"/>
              <a:t> Emissions</a:t>
            </a:r>
            <a:endParaRPr lang="en-US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90713" y="197083"/>
            <a:ext cx="1225296" cy="822960"/>
            <a:chOff x="0" y="28629"/>
            <a:chExt cx="2046515" cy="1837101"/>
          </a:xfrm>
        </p:grpSpPr>
        <p:sp>
          <p:nvSpPr>
            <p:cNvPr id="16" name="Down Arrow 15"/>
            <p:cNvSpPr/>
            <p:nvPr/>
          </p:nvSpPr>
          <p:spPr>
            <a:xfrm>
              <a:off x="752325" y="670923"/>
              <a:ext cx="568476" cy="539496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0" y="1227178"/>
              <a:ext cx="2046515" cy="6385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Counterfactual Emissions</a:t>
              </a:r>
              <a:endParaRPr lang="en-US" sz="10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0" y="28629"/>
              <a:ext cx="2046515" cy="63855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Emissions Estimates</a:t>
              </a:r>
              <a:endParaRPr lang="en-US" sz="10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08552" y="6012533"/>
            <a:ext cx="6326896" cy="584776"/>
            <a:chOff x="1644656" y="6012533"/>
            <a:chExt cx="6326896" cy="58477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644656" y="6304921"/>
              <a:ext cx="774942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419598" y="6012533"/>
              <a:ext cx="55519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Actual</a:t>
              </a: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 smtClean="0">
                  <a:solidFill>
                    <a:srgbClr val="FF0000"/>
                  </a:solidFill>
                </a:rPr>
                <a:t>Counterfactual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406873" y="6304921"/>
              <a:ext cx="769146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41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20661</TotalTime>
  <Words>2119</Words>
  <Application>Microsoft Macintosh PowerPoint</Application>
  <PresentationFormat>On-screen Show (4:3)</PresentationFormat>
  <Paragraphs>398</Paragraphs>
  <Slides>56</Slides>
  <Notes>17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Office Theme</vt:lpstr>
      <vt:lpstr>Equation</vt:lpstr>
      <vt:lpstr>Microsoft Equation</vt:lpstr>
      <vt:lpstr>Estimating Empirical Sensitivities of Air Pollutants to Emissions Using Statistical Modeling</vt:lpstr>
      <vt:lpstr>Acknowledgements</vt:lpstr>
      <vt:lpstr>Air Pollution Accountability</vt:lpstr>
      <vt:lpstr>Motivation</vt:lpstr>
      <vt:lpstr>Challenges</vt:lpstr>
      <vt:lpstr>Approach</vt:lpstr>
      <vt:lpstr>Meteorological Detrending</vt:lpstr>
      <vt:lpstr>Detrended Ozone</vt:lpstr>
      <vt:lpstr>MOVES-Modeled  Mobile Emissions</vt:lpstr>
      <vt:lpstr>EGU Emissions</vt:lpstr>
      <vt:lpstr>Pollutant Sensitivities</vt:lpstr>
      <vt:lpstr>Calculating Ozone  Sensitivities</vt:lpstr>
      <vt:lpstr>Comparison of Sensitivities to CMAQ DDM Results</vt:lpstr>
      <vt:lpstr>Ozone sensitivities have decreased</vt:lpstr>
      <vt:lpstr>Counterfactual Annual  Ozone Concentrations</vt:lpstr>
      <vt:lpstr>Counterfactual Daily  Ozone Concentrations</vt:lpstr>
      <vt:lpstr>Assumptions/Limitations</vt:lpstr>
      <vt:lpstr>Summary</vt:lpstr>
      <vt:lpstr>Thank You</vt:lpstr>
      <vt:lpstr>Backup Slides</vt:lpstr>
      <vt:lpstr>Detrended Concentrations</vt:lpstr>
      <vt:lpstr>Counterfactual Annual  PM2.5 Concentrations</vt:lpstr>
      <vt:lpstr>PM2.5 Sensitivities to  Mobile and EGU Emissions</vt:lpstr>
      <vt:lpstr>Counterfactual Annual  Sulfate Concentrations</vt:lpstr>
      <vt:lpstr>Study Area</vt:lpstr>
      <vt:lpstr>PM in Atlanta</vt:lpstr>
      <vt:lpstr>Controls/actions of Interest</vt:lpstr>
      <vt:lpstr>Air Pollution Regulations</vt:lpstr>
      <vt:lpstr>Mobile Regulations</vt:lpstr>
      <vt:lpstr>EGU Regulations</vt:lpstr>
      <vt:lpstr>EGU Regulations – Georgia SIPs</vt:lpstr>
      <vt:lpstr>Detrended PM Species</vt:lpstr>
      <vt:lpstr>Atlanta-area EGU Emissions</vt:lpstr>
      <vt:lpstr>Meteorological Detrending</vt:lpstr>
      <vt:lpstr>Atlanta-Area  Anthropogenic Sources</vt:lpstr>
      <vt:lpstr>Estimating Counterfactual EGU Emissions</vt:lpstr>
      <vt:lpstr>Kolmogorov-Zurbenko Filter</vt:lpstr>
      <vt:lpstr>KZ Ensemble Method</vt:lpstr>
      <vt:lpstr>Calculating STM</vt:lpstr>
      <vt:lpstr>Regression Coefficients (ß)</vt:lpstr>
      <vt:lpstr>Correlations (R2) of Total Model Fit</vt:lpstr>
      <vt:lpstr>PM2.5 Sensitivities to Mobile and EGU Emissions</vt:lpstr>
      <vt:lpstr>Sulfate Sensitivities to Mobile and EGU Emissions</vt:lpstr>
      <vt:lpstr>Meteorologically-Detrended Ozone</vt:lpstr>
      <vt:lpstr>Southeast Controls</vt:lpstr>
      <vt:lpstr>Approach</vt:lpstr>
      <vt:lpstr>Questions for EPD</vt:lpstr>
      <vt:lpstr>Empirical Ozone Sensitivities</vt:lpstr>
      <vt:lpstr>Counterfactual annual Sulfate Concentrations (regional emiss)</vt:lpstr>
      <vt:lpstr>Counterfactual Annual Sulfate Concentrations</vt:lpstr>
      <vt:lpstr>Counterfactual Annual PM2.5 Concentrations</vt:lpstr>
      <vt:lpstr>Anthropogenic PM2.5 Contributions</vt:lpstr>
      <vt:lpstr>PowerPoint Presentation</vt:lpstr>
      <vt:lpstr>Empirical Ozone Sensitivities</vt:lpstr>
      <vt:lpstr>Sulfate Contributions</vt:lpstr>
      <vt:lpstr>Sulfate contributors (scaled)</vt:lpstr>
    </vt:vector>
  </TitlesOfParts>
  <Company>Georgia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Effects of Air Pollution Controls and Measured PM2.5 and Sulfate Concentrations in Atlanta, GA</dc:title>
  <dc:creator>Lucas Henneman</dc:creator>
  <cp:lastModifiedBy>Lucas Henneman</cp:lastModifiedBy>
  <cp:revision>173</cp:revision>
  <cp:lastPrinted>2014-10-06T15:42:52Z</cp:lastPrinted>
  <dcterms:created xsi:type="dcterms:W3CDTF">2014-10-01T14:52:45Z</dcterms:created>
  <dcterms:modified xsi:type="dcterms:W3CDTF">2014-10-28T11:38:16Z</dcterms:modified>
</cp:coreProperties>
</file>