
<file path=[Content_Types].xml><?xml version="1.0" encoding="utf-8"?>
<Types xmlns="http://schemas.openxmlformats.org/package/2006/content-types">
  <Override PartName="/ppt/drawings/drawing1.xml" ContentType="application/vnd.openxmlformats-officedocument.drawingml.chartshapes+xml"/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charts/chart4.xml" ContentType="application/vnd.openxmlformats-officedocument.drawingml.chart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Override PartName="/ppt/notesSlides/notesSlide9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notesSlides/notesSlide12.xml" ContentType="application/vnd.openxmlformats-officedocument.presentationml.notesSlide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charts/chart9.xml" ContentType="application/vnd.openxmlformats-officedocument.drawingml.chart+xml"/>
  <Default Extension="xml" ContentType="application/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charts/chart5.xml" ContentType="application/vnd.openxmlformats-officedocument.drawingml.chart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diagrams/quickStyle1.xml" ContentType="application/vnd.openxmlformats-officedocument.drawingml.diagramStyle+xml"/>
  <Override PartName="/ppt/slideLayouts/slideLayout2.xml" ContentType="application/vnd.openxmlformats-officedocument.presentationml.slideLayout+xml"/>
  <Override PartName="/ppt/diagrams/layout1.xml" ContentType="application/vnd.openxmlformats-officedocument.drawingml.diagramLayout+xml"/>
  <Override PartName="/ppt/drawings/drawing3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charts/chart2.xml" ContentType="application/vnd.openxmlformats-officedocument.drawingml.chart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3.xml" ContentType="application/vnd.openxmlformats-officedocument.drawingml.chart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Default Extension="wdp" ContentType="image/vnd.ms-photo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  <Override PartName="/ppt/charts/chart8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72" r:id="rId9"/>
    <p:sldId id="266" r:id="rId10"/>
    <p:sldId id="271" r:id="rId11"/>
    <p:sldId id="274" r:id="rId12"/>
    <p:sldId id="267" r:id="rId13"/>
    <p:sldId id="268" r:id="rId14"/>
    <p:sldId id="269" r:id="rId15"/>
    <p:sldId id="277" r:id="rId16"/>
    <p:sldId id="264" r:id="rId17"/>
    <p:sldId id="265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2271" autoAdjust="0"/>
  </p:normalViewPr>
  <p:slideViewPr>
    <p:cSldViewPr>
      <p:cViewPr varScale="1">
        <p:scale>
          <a:sx n="90" d="100"/>
          <a:sy n="90" d="100"/>
        </p:scale>
        <p:origin x="-76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risten\Dropbox\Research\MARKAL\IndustChangesIdeas.xlsx" TargetMode="External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risten\Dropbox\Research\MARKAL\IndustChangesIdea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risten\Dropbox\Research\Results\LCA_XIV\CMASfiguresPaperIndElc.xlsx" TargetMode="External"/><Relationship Id="rId2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risten\Dropbox\Research\Results\LCA_XIV\CMASfiguresPaperIndElc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risten\Dropbox\Research\Results\LCA_XIV\IndCtrlsLC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risten\Dropbox\Research\Results\LCA_XIV\UpFeeCompare\Emission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risten:Dropbox:Research:Results:LCA_XIV:UpFeeCompare:Emission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risten:Dropbox:Research:Results:LCA_XIV:UpFeeCompare:Emissions.xlsx" TargetMode="External"/><Relationship Id="rId2" Type="http://schemas.openxmlformats.org/officeDocument/2006/relationships/chartUserShapes" Target="../drawings/drawing3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risten\Dropbox\Research\Results\LCA_XIV\ElcCtrlsLC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title>
      <c:tx>
        <c:rich>
          <a:bodyPr/>
          <a:lstStyle/>
          <a:p>
            <a:pPr>
              <a:defRPr sz="3600"/>
            </a:pPr>
            <a:r>
              <a:rPr lang="en-US" sz="3600"/>
              <a:t>Criteria Pollutant Fees</a:t>
            </a:r>
          </a:p>
        </c:rich>
      </c:tx>
      <c:layout>
        <c:manualLayout>
          <c:xMode val="edge"/>
          <c:yMode val="edge"/>
          <c:x val="0.274024278215223"/>
          <c:y val="0.0"/>
        </c:manualLayout>
      </c:layout>
    </c:title>
    <c:plotArea>
      <c:layout>
        <c:manualLayout>
          <c:layoutTarget val="inner"/>
          <c:xMode val="edge"/>
          <c:yMode val="edge"/>
          <c:x val="0.242620297462817"/>
          <c:y val="0.0662153689122193"/>
          <c:w val="0.741429352580927"/>
          <c:h val="0.567272236803733"/>
        </c:manualLayout>
      </c:layout>
      <c:lineChart>
        <c:grouping val="standard"/>
        <c:ser>
          <c:idx val="0"/>
          <c:order val="0"/>
          <c:tx>
            <c:strRef>
              <c:f>PubGraphs!$Q$2</c:f>
              <c:strCache>
                <c:ptCount val="1"/>
                <c:pt idx="0">
                  <c:v>NOx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5"/>
            <c:spPr>
              <a:ln>
                <a:noFill/>
              </a:ln>
            </c:spPr>
          </c:marker>
          <c:cat>
            <c:multiLvlStrRef>
              <c:f>PubGraphs!$O$3:$P$13</c:f>
              <c:multiLvlStrCache>
                <c:ptCount val="11"/>
                <c:lvl>
                  <c:pt idx="0">
                    <c:v>Electric</c:v>
                  </c:pt>
                  <c:pt idx="1">
                    <c:v>Industrial</c:v>
                  </c:pt>
                  <c:pt idx="2">
                    <c:v>Transportation</c:v>
                  </c:pt>
                  <c:pt idx="3">
                    <c:v>Upstream</c:v>
                  </c:pt>
                  <c:pt idx="4">
                    <c:v>Refinery</c:v>
                  </c:pt>
                  <c:pt idx="5">
                    <c:v>Electric</c:v>
                  </c:pt>
                  <c:pt idx="6">
                    <c:v>Industrial</c:v>
                  </c:pt>
                  <c:pt idx="7">
                    <c:v>Transportation</c:v>
                  </c:pt>
                  <c:pt idx="8">
                    <c:v>Upstream</c:v>
                  </c:pt>
                  <c:pt idx="9">
                    <c:v>Refinery</c:v>
                  </c:pt>
                  <c:pt idx="10">
                    <c:v>Residential</c:v>
                  </c:pt>
                </c:lvl>
                <c:lvl>
                  <c:pt idx="0">
                    <c:v>Low Fees</c:v>
                  </c:pt>
                  <c:pt idx="5">
                    <c:v> High Fees</c:v>
                  </c:pt>
                </c:lvl>
              </c:multiLvlStrCache>
            </c:multiLvlStrRef>
          </c:cat>
          <c:val>
            <c:numRef>
              <c:f>PubGraphs!$Q$3:$Q$13</c:f>
              <c:numCache>
                <c:formatCode>0.00</c:formatCode>
                <c:ptCount val="11"/>
                <c:pt idx="0">
                  <c:v>0.364</c:v>
                </c:pt>
                <c:pt idx="1">
                  <c:v>0.5472</c:v>
                </c:pt>
                <c:pt idx="2">
                  <c:v>0.593</c:v>
                </c:pt>
                <c:pt idx="3">
                  <c:v>0.5014</c:v>
                </c:pt>
                <c:pt idx="4">
                  <c:v>0.5472</c:v>
                </c:pt>
                <c:pt idx="5">
                  <c:v>4.7</c:v>
                </c:pt>
                <c:pt idx="6">
                  <c:v>5.5</c:v>
                </c:pt>
                <c:pt idx="7">
                  <c:v>6.6</c:v>
                </c:pt>
                <c:pt idx="8">
                  <c:v>5.6</c:v>
                </c:pt>
                <c:pt idx="9">
                  <c:v>5.9</c:v>
                </c:pt>
                <c:pt idx="10">
                  <c:v>11.7</c:v>
                </c:pt>
              </c:numCache>
            </c:numRef>
          </c:val>
        </c:ser>
        <c:ser>
          <c:idx val="1"/>
          <c:order val="1"/>
          <c:tx>
            <c:strRef>
              <c:f>PubGraphs!$R$2</c:f>
              <c:strCache>
                <c:ptCount val="1"/>
                <c:pt idx="0">
                  <c:v>SO2</c:v>
                </c:pt>
              </c:strCache>
            </c:strRef>
          </c:tx>
          <c:spPr>
            <a:ln>
              <a:noFill/>
            </a:ln>
          </c:spPr>
          <c:marker>
            <c:symbol val="square"/>
            <c:size val="15"/>
            <c:spPr>
              <a:ln>
                <a:noFill/>
              </a:ln>
            </c:spPr>
          </c:marker>
          <c:cat>
            <c:multiLvlStrRef>
              <c:f>PubGraphs!$O$3:$P$13</c:f>
              <c:multiLvlStrCache>
                <c:ptCount val="11"/>
                <c:lvl>
                  <c:pt idx="0">
                    <c:v>Electric</c:v>
                  </c:pt>
                  <c:pt idx="1">
                    <c:v>Industrial</c:v>
                  </c:pt>
                  <c:pt idx="2">
                    <c:v>Transportation</c:v>
                  </c:pt>
                  <c:pt idx="3">
                    <c:v>Upstream</c:v>
                  </c:pt>
                  <c:pt idx="4">
                    <c:v>Refinery</c:v>
                  </c:pt>
                  <c:pt idx="5">
                    <c:v>Electric</c:v>
                  </c:pt>
                  <c:pt idx="6">
                    <c:v>Industrial</c:v>
                  </c:pt>
                  <c:pt idx="7">
                    <c:v>Transportation</c:v>
                  </c:pt>
                  <c:pt idx="8">
                    <c:v>Upstream</c:v>
                  </c:pt>
                  <c:pt idx="9">
                    <c:v>Refinery</c:v>
                  </c:pt>
                  <c:pt idx="10">
                    <c:v>Residential</c:v>
                  </c:pt>
                </c:lvl>
                <c:lvl>
                  <c:pt idx="0">
                    <c:v>Low Fees</c:v>
                  </c:pt>
                  <c:pt idx="5">
                    <c:v> High Fees</c:v>
                  </c:pt>
                </c:lvl>
              </c:multiLvlStrCache>
            </c:multiLvlStrRef>
          </c:cat>
          <c:val>
            <c:numRef>
              <c:f>PubGraphs!$R$3:$R$13</c:f>
              <c:numCache>
                <c:formatCode>0.00</c:formatCode>
                <c:ptCount val="11"/>
                <c:pt idx="0">
                  <c:v>1.8656</c:v>
                </c:pt>
                <c:pt idx="1">
                  <c:v>2.2741</c:v>
                </c:pt>
                <c:pt idx="2">
                  <c:v>2.475799999999999</c:v>
                </c:pt>
                <c:pt idx="3">
                  <c:v>2.205166666666668</c:v>
                </c:pt>
                <c:pt idx="4">
                  <c:v>2.2741</c:v>
                </c:pt>
                <c:pt idx="5">
                  <c:v>31.5</c:v>
                </c:pt>
                <c:pt idx="6">
                  <c:v>35.1</c:v>
                </c:pt>
                <c:pt idx="7">
                  <c:v>17.1</c:v>
                </c:pt>
                <c:pt idx="8">
                  <c:v>27.89999999999999</c:v>
                </c:pt>
                <c:pt idx="9">
                  <c:v>59.5</c:v>
                </c:pt>
                <c:pt idx="10">
                  <c:v>87.4</c:v>
                </c:pt>
              </c:numCache>
            </c:numRef>
          </c:val>
        </c:ser>
        <c:ser>
          <c:idx val="2"/>
          <c:order val="2"/>
          <c:tx>
            <c:strRef>
              <c:f>PubGraphs!$S$2</c:f>
              <c:strCache>
                <c:ptCount val="1"/>
                <c:pt idx="0">
                  <c:v>PM10</c:v>
                </c:pt>
              </c:strCache>
            </c:strRef>
          </c:tx>
          <c:spPr>
            <a:ln>
              <a:noFill/>
            </a:ln>
          </c:spPr>
          <c:marker>
            <c:symbol val="triangle"/>
            <c:size val="15"/>
            <c:spPr>
              <a:ln>
                <a:noFill/>
              </a:ln>
            </c:spPr>
          </c:marker>
          <c:cat>
            <c:multiLvlStrRef>
              <c:f>PubGraphs!$O$3:$P$13</c:f>
              <c:multiLvlStrCache>
                <c:ptCount val="11"/>
                <c:lvl>
                  <c:pt idx="0">
                    <c:v>Electric</c:v>
                  </c:pt>
                  <c:pt idx="1">
                    <c:v>Industrial</c:v>
                  </c:pt>
                  <c:pt idx="2">
                    <c:v>Transportation</c:v>
                  </c:pt>
                  <c:pt idx="3">
                    <c:v>Upstream</c:v>
                  </c:pt>
                  <c:pt idx="4">
                    <c:v>Refinery</c:v>
                  </c:pt>
                  <c:pt idx="5">
                    <c:v>Electric</c:v>
                  </c:pt>
                  <c:pt idx="6">
                    <c:v>Industrial</c:v>
                  </c:pt>
                  <c:pt idx="7">
                    <c:v>Transportation</c:v>
                  </c:pt>
                  <c:pt idx="8">
                    <c:v>Upstream</c:v>
                  </c:pt>
                  <c:pt idx="9">
                    <c:v>Refinery</c:v>
                  </c:pt>
                  <c:pt idx="10">
                    <c:v>Residential</c:v>
                  </c:pt>
                </c:lvl>
                <c:lvl>
                  <c:pt idx="0">
                    <c:v>Low Fees</c:v>
                  </c:pt>
                  <c:pt idx="5">
                    <c:v> High Fees</c:v>
                  </c:pt>
                </c:lvl>
              </c:multiLvlStrCache>
            </c:multiLvlStrRef>
          </c:cat>
          <c:val>
            <c:numRef>
              <c:f>PubGraphs!$S$3:$S$13</c:f>
              <c:numCache>
                <c:formatCode>0.00</c:formatCode>
                <c:ptCount val="11"/>
                <c:pt idx="0">
                  <c:v>0.1951</c:v>
                </c:pt>
                <c:pt idx="1">
                  <c:v>0.378</c:v>
                </c:pt>
                <c:pt idx="2">
                  <c:v>0.444</c:v>
                </c:pt>
                <c:pt idx="3">
                  <c:v>0.339033333333333</c:v>
                </c:pt>
                <c:pt idx="4">
                  <c:v>0.378</c:v>
                </c:pt>
                <c:pt idx="5">
                  <c:v>4.109999999999999</c:v>
                </c:pt>
                <c:pt idx="6">
                  <c:v>4.109999999999999</c:v>
                </c:pt>
                <c:pt idx="7">
                  <c:v>4.109999999999999</c:v>
                </c:pt>
                <c:pt idx="8">
                  <c:v>4.109999999999999</c:v>
                </c:pt>
                <c:pt idx="9">
                  <c:v>4.109999999999999</c:v>
                </c:pt>
                <c:pt idx="10">
                  <c:v>4.109999999999999</c:v>
                </c:pt>
              </c:numCache>
            </c:numRef>
          </c:val>
        </c:ser>
        <c:ser>
          <c:idx val="3"/>
          <c:order val="3"/>
          <c:tx>
            <c:strRef>
              <c:f>PubGraphs!$T$2</c:f>
              <c:strCache>
                <c:ptCount val="1"/>
                <c:pt idx="0">
                  <c:v>PM2.5</c:v>
                </c:pt>
              </c:strCache>
            </c:strRef>
          </c:tx>
          <c:spPr>
            <a:ln>
              <a:noFill/>
            </a:ln>
          </c:spPr>
          <c:marker>
            <c:symbol val="triangle"/>
            <c:size val="15"/>
            <c:spPr>
              <a:ln>
                <a:solidFill>
                  <a:schemeClr val="accent4"/>
                </a:solidFill>
              </a:ln>
            </c:spPr>
          </c:marker>
          <c:cat>
            <c:multiLvlStrRef>
              <c:f>PubGraphs!$O$3:$P$13</c:f>
              <c:multiLvlStrCache>
                <c:ptCount val="11"/>
                <c:lvl>
                  <c:pt idx="0">
                    <c:v>Electric</c:v>
                  </c:pt>
                  <c:pt idx="1">
                    <c:v>Industrial</c:v>
                  </c:pt>
                  <c:pt idx="2">
                    <c:v>Transportation</c:v>
                  </c:pt>
                  <c:pt idx="3">
                    <c:v>Upstream</c:v>
                  </c:pt>
                  <c:pt idx="4">
                    <c:v>Refinery</c:v>
                  </c:pt>
                  <c:pt idx="5">
                    <c:v>Electric</c:v>
                  </c:pt>
                  <c:pt idx="6">
                    <c:v>Industrial</c:v>
                  </c:pt>
                  <c:pt idx="7">
                    <c:v>Transportation</c:v>
                  </c:pt>
                  <c:pt idx="8">
                    <c:v>Upstream</c:v>
                  </c:pt>
                  <c:pt idx="9">
                    <c:v>Refinery</c:v>
                  </c:pt>
                  <c:pt idx="10">
                    <c:v>Residential</c:v>
                  </c:pt>
                </c:lvl>
                <c:lvl>
                  <c:pt idx="0">
                    <c:v>Low Fees</c:v>
                  </c:pt>
                  <c:pt idx="5">
                    <c:v> High Fees</c:v>
                  </c:pt>
                </c:lvl>
              </c:multiLvlStrCache>
            </c:multiLvlStrRef>
          </c:cat>
          <c:val>
            <c:numRef>
              <c:f>PubGraphs!$T$3:$T$13</c:f>
              <c:numCache>
                <c:formatCode>0.00</c:formatCode>
                <c:ptCount val="11"/>
                <c:pt idx="0">
                  <c:v>2.260900000000001</c:v>
                </c:pt>
                <c:pt idx="1">
                  <c:v>4.342799999999999</c:v>
                </c:pt>
                <c:pt idx="2">
                  <c:v>5.146999999999998</c:v>
                </c:pt>
                <c:pt idx="3">
                  <c:v>3.916899999999996</c:v>
                </c:pt>
                <c:pt idx="4">
                  <c:v>4.342799999999999</c:v>
                </c:pt>
                <c:pt idx="5">
                  <c:v>117.1</c:v>
                </c:pt>
                <c:pt idx="6">
                  <c:v>234.3</c:v>
                </c:pt>
                <c:pt idx="7">
                  <c:v>324.3999999999995</c:v>
                </c:pt>
                <c:pt idx="8">
                  <c:v>225.2666666666667</c:v>
                </c:pt>
                <c:pt idx="9">
                  <c:v>279.3</c:v>
                </c:pt>
                <c:pt idx="10">
                  <c:v>324.3999999999995</c:v>
                </c:pt>
              </c:numCache>
            </c:numRef>
          </c:val>
        </c:ser>
        <c:ser>
          <c:idx val="4"/>
          <c:order val="4"/>
          <c:tx>
            <c:strRef>
              <c:f>PubGraphs!$U$2</c:f>
              <c:strCache>
                <c:ptCount val="1"/>
                <c:pt idx="0">
                  <c:v>VOC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5"/>
          </c:marker>
          <c:cat>
            <c:multiLvlStrRef>
              <c:f>PubGraphs!$O$3:$P$13</c:f>
              <c:multiLvlStrCache>
                <c:ptCount val="11"/>
                <c:lvl>
                  <c:pt idx="0">
                    <c:v>Electric</c:v>
                  </c:pt>
                  <c:pt idx="1">
                    <c:v>Industrial</c:v>
                  </c:pt>
                  <c:pt idx="2">
                    <c:v>Transportation</c:v>
                  </c:pt>
                  <c:pt idx="3">
                    <c:v>Upstream</c:v>
                  </c:pt>
                  <c:pt idx="4">
                    <c:v>Refinery</c:v>
                  </c:pt>
                  <c:pt idx="5">
                    <c:v>Electric</c:v>
                  </c:pt>
                  <c:pt idx="6">
                    <c:v>Industrial</c:v>
                  </c:pt>
                  <c:pt idx="7">
                    <c:v>Transportation</c:v>
                  </c:pt>
                  <c:pt idx="8">
                    <c:v>Upstream</c:v>
                  </c:pt>
                  <c:pt idx="9">
                    <c:v>Refinery</c:v>
                  </c:pt>
                  <c:pt idx="10">
                    <c:v>Residential</c:v>
                  </c:pt>
                </c:lvl>
                <c:lvl>
                  <c:pt idx="0">
                    <c:v>Low Fees</c:v>
                  </c:pt>
                  <c:pt idx="5">
                    <c:v> High Fees</c:v>
                  </c:pt>
                </c:lvl>
              </c:multiLvlStrCache>
            </c:multiLvlStrRef>
          </c:cat>
          <c:val>
            <c:numRef>
              <c:f>PubGraphs!$U$3:$U$13</c:f>
              <c:numCache>
                <c:formatCode>0.00</c:formatCode>
                <c:ptCount val="11"/>
                <c:pt idx="0">
                  <c:v>0.2404</c:v>
                </c:pt>
                <c:pt idx="1">
                  <c:v>0.4359</c:v>
                </c:pt>
                <c:pt idx="2">
                  <c:v>0.5096</c:v>
                </c:pt>
                <c:pt idx="3">
                  <c:v>0.3953</c:v>
                </c:pt>
                <c:pt idx="4">
                  <c:v>0.4359</c:v>
                </c:pt>
                <c:pt idx="5">
                  <c:v>2.329999999999999</c:v>
                </c:pt>
                <c:pt idx="6">
                  <c:v>2.329999999999999</c:v>
                </c:pt>
                <c:pt idx="7">
                  <c:v>2.329999999999999</c:v>
                </c:pt>
                <c:pt idx="8">
                  <c:v>2.329999999999999</c:v>
                </c:pt>
                <c:pt idx="9">
                  <c:v>2.329999999999999</c:v>
                </c:pt>
                <c:pt idx="10">
                  <c:v>2.329999999999999</c:v>
                </c:pt>
              </c:numCache>
            </c:numRef>
          </c:val>
        </c:ser>
        <c:dLbls/>
        <c:marker val="1"/>
        <c:axId val="69961144"/>
        <c:axId val="486646040"/>
      </c:lineChart>
      <c:catAx>
        <c:axId val="69961144"/>
        <c:scaling>
          <c:orientation val="minMax"/>
        </c:scaling>
        <c:axPos val="b"/>
        <c:tickLblPos val="low"/>
        <c:txPr>
          <a:bodyPr/>
          <a:lstStyle/>
          <a:p>
            <a:pPr>
              <a:defRPr sz="2400"/>
            </a:pPr>
            <a:endParaRPr lang="en-US"/>
          </a:p>
        </c:txPr>
        <c:crossAx val="486646040"/>
        <c:crosses val="autoZero"/>
        <c:auto val="1"/>
        <c:lblAlgn val="ctr"/>
        <c:lblOffset val="0"/>
      </c:catAx>
      <c:valAx>
        <c:axId val="486646040"/>
        <c:scaling>
          <c:logBase val="10.0"/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800"/>
                </a:pPr>
                <a:r>
                  <a:rPr lang="en-US" sz="2800"/>
                  <a:t>thousand $/ tonne</a:t>
                </a:r>
              </a:p>
            </c:rich>
          </c:tx>
          <c:layout/>
        </c:title>
        <c:numFmt formatCode="0.0" sourceLinked="0"/>
        <c:tickLblPos val="nextTo"/>
        <c:txPr>
          <a:bodyPr/>
          <a:lstStyle/>
          <a:p>
            <a:pPr>
              <a:defRPr sz="2800"/>
            </a:pPr>
            <a:endParaRPr lang="en-US"/>
          </a:p>
        </c:txPr>
        <c:crossAx val="699611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000599300087489022"/>
          <c:y val="0.666271653543307"/>
          <c:w val="0.174400699912511"/>
          <c:h val="0.332169728783902"/>
        </c:manualLayout>
      </c:layout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</c:chart>
  <c:txPr>
    <a:bodyPr/>
    <a:lstStyle/>
    <a:p>
      <a:pPr>
        <a:defRPr sz="3200"/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/>
              <a:t>GHG Fees</a:t>
            </a:r>
          </a:p>
        </c:rich>
      </c:tx>
      <c:layout>
        <c:manualLayout>
          <c:xMode val="edge"/>
          <c:yMode val="edge"/>
          <c:x val="0.448365000570581"/>
          <c:y val="0.0"/>
        </c:manualLayout>
      </c:layout>
    </c:title>
    <c:plotArea>
      <c:layout>
        <c:manualLayout>
          <c:layoutTarget val="inner"/>
          <c:xMode val="edge"/>
          <c:yMode val="edge"/>
          <c:x val="0.202750214851462"/>
          <c:y val="0.102291836365282"/>
          <c:w val="0.794256033261329"/>
          <c:h val="0.643175174223912"/>
        </c:manualLayout>
      </c:layout>
      <c:lineChart>
        <c:grouping val="standard"/>
        <c:ser>
          <c:idx val="0"/>
          <c:order val="0"/>
          <c:tx>
            <c:strRef>
              <c:f>PubGraphs!$L$3</c:f>
              <c:strCache>
                <c:ptCount val="1"/>
                <c:pt idx="0">
                  <c:v>GHG Low</c:v>
                </c:pt>
              </c:strCache>
            </c:strRef>
          </c:tx>
          <c:spPr>
            <a:ln w="57150"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PubGraphs!$K$4:$K$12</c:f>
              <c:numCache>
                <c:formatCode>General</c:formatCode>
                <c:ptCount val="9"/>
                <c:pt idx="0">
                  <c:v>2015.0</c:v>
                </c:pt>
                <c:pt idx="1">
                  <c:v>2020.0</c:v>
                </c:pt>
                <c:pt idx="2">
                  <c:v>2025.0</c:v>
                </c:pt>
                <c:pt idx="3">
                  <c:v>2030.0</c:v>
                </c:pt>
                <c:pt idx="4">
                  <c:v>2035.0</c:v>
                </c:pt>
                <c:pt idx="5">
                  <c:v>2040.0</c:v>
                </c:pt>
                <c:pt idx="6">
                  <c:v>2045.0</c:v>
                </c:pt>
                <c:pt idx="7">
                  <c:v>2050.0</c:v>
                </c:pt>
                <c:pt idx="8">
                  <c:v>2055.0</c:v>
                </c:pt>
              </c:numCache>
            </c:numRef>
          </c:cat>
          <c:val>
            <c:numRef>
              <c:f>PubGraphs!$L$4:$L$12</c:f>
              <c:numCache>
                <c:formatCode>General</c:formatCode>
                <c:ptCount val="9"/>
                <c:pt idx="0">
                  <c:v>35.758</c:v>
                </c:pt>
                <c:pt idx="1">
                  <c:v>40.463</c:v>
                </c:pt>
                <c:pt idx="2">
                  <c:v>45.16800000000001</c:v>
                </c:pt>
                <c:pt idx="3">
                  <c:v>48.932</c:v>
                </c:pt>
                <c:pt idx="4">
                  <c:v>53.637</c:v>
                </c:pt>
                <c:pt idx="5">
                  <c:v>58.342</c:v>
                </c:pt>
                <c:pt idx="6">
                  <c:v>62.10600000000001</c:v>
                </c:pt>
                <c:pt idx="7">
                  <c:v>66.811</c:v>
                </c:pt>
                <c:pt idx="8">
                  <c:v>66.811</c:v>
                </c:pt>
              </c:numCache>
            </c:numRef>
          </c:val>
        </c:ser>
        <c:ser>
          <c:idx val="1"/>
          <c:order val="1"/>
          <c:tx>
            <c:strRef>
              <c:f>PubGraphs!$M$3</c:f>
              <c:strCache>
                <c:ptCount val="1"/>
                <c:pt idx="0">
                  <c:v>GHG High</c:v>
                </c:pt>
              </c:strCache>
            </c:strRef>
          </c:tx>
          <c:spPr>
            <a:ln w="57150"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PubGraphs!$K$4:$K$12</c:f>
              <c:numCache>
                <c:formatCode>General</c:formatCode>
                <c:ptCount val="9"/>
                <c:pt idx="0">
                  <c:v>2015.0</c:v>
                </c:pt>
                <c:pt idx="1">
                  <c:v>2020.0</c:v>
                </c:pt>
                <c:pt idx="2">
                  <c:v>2025.0</c:v>
                </c:pt>
                <c:pt idx="3">
                  <c:v>2030.0</c:v>
                </c:pt>
                <c:pt idx="4">
                  <c:v>2035.0</c:v>
                </c:pt>
                <c:pt idx="5">
                  <c:v>2040.0</c:v>
                </c:pt>
                <c:pt idx="6">
                  <c:v>2045.0</c:v>
                </c:pt>
                <c:pt idx="7">
                  <c:v>2050.0</c:v>
                </c:pt>
                <c:pt idx="8">
                  <c:v>2055.0</c:v>
                </c:pt>
              </c:numCache>
            </c:numRef>
          </c:cat>
          <c:val>
            <c:numRef>
              <c:f>PubGraphs!$M$4:$M$12</c:f>
              <c:numCache>
                <c:formatCode>General</c:formatCode>
                <c:ptCount val="9"/>
                <c:pt idx="0">
                  <c:v>54.578</c:v>
                </c:pt>
                <c:pt idx="1">
                  <c:v>61.16500000000001</c:v>
                </c:pt>
                <c:pt idx="2">
                  <c:v>65.87</c:v>
                </c:pt>
                <c:pt idx="3">
                  <c:v>71.516</c:v>
                </c:pt>
                <c:pt idx="4">
                  <c:v>76.221</c:v>
                </c:pt>
                <c:pt idx="5">
                  <c:v>81.867</c:v>
                </c:pt>
                <c:pt idx="6">
                  <c:v>86.57199999999997</c:v>
                </c:pt>
                <c:pt idx="7">
                  <c:v>92.21800000000003</c:v>
                </c:pt>
                <c:pt idx="8">
                  <c:v>92.21800000000003</c:v>
                </c:pt>
              </c:numCache>
            </c:numRef>
          </c:val>
        </c:ser>
        <c:dLbls/>
        <c:marker val="1"/>
        <c:axId val="475918776"/>
        <c:axId val="503495672"/>
      </c:lineChart>
      <c:catAx>
        <c:axId val="4759187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503495672"/>
        <c:crosses val="autoZero"/>
        <c:auto val="1"/>
        <c:lblAlgn val="ctr"/>
        <c:lblOffset val="100"/>
      </c:catAx>
      <c:valAx>
        <c:axId val="50349567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$(yr 2005)/ton CO2</a:t>
                </a:r>
              </a:p>
            </c:rich>
          </c:tx>
          <c:layout/>
        </c:title>
        <c:numFmt formatCode="General" sourceLinked="1"/>
        <c:tickLblPos val="nextTo"/>
        <c:crossAx val="4759187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6159134999429"/>
          <c:y val="0.480914336139017"/>
          <c:w val="0.283913328768686"/>
          <c:h val="0.256749027061272"/>
        </c:manualLayout>
      </c:layout>
    </c:legend>
    <c:plotVisOnly val="1"/>
    <c:dispBlanksAs val="gap"/>
  </c:chart>
  <c:txPr>
    <a:bodyPr/>
    <a:lstStyle/>
    <a:p>
      <a:pPr>
        <a:defRPr sz="24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/>
              <a:t>Electric Power Fuel Use in 2040</a:t>
            </a:r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0.109362423447069"/>
          <c:y val="0.0318657042869641"/>
          <c:w val="0.624257436570429"/>
          <c:h val="0.779195829687956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Solar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2010 Base</c:v>
                </c:pt>
                <c:pt idx="1">
                  <c:v>Base</c:v>
                </c:pt>
                <c:pt idx="2">
                  <c:v>Crit Low</c:v>
                </c:pt>
                <c:pt idx="3">
                  <c:v>Crit High</c:v>
                </c:pt>
                <c:pt idx="4">
                  <c:v>GHG Low</c:v>
                </c:pt>
                <c:pt idx="5">
                  <c:v>GHG High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0.05796</c:v>
                </c:pt>
                <c:pt idx="1">
                  <c:v>0.10275</c:v>
                </c:pt>
                <c:pt idx="2">
                  <c:v>0.10278</c:v>
                </c:pt>
                <c:pt idx="3">
                  <c:v>0.10406</c:v>
                </c:pt>
                <c:pt idx="4">
                  <c:v>0.10188</c:v>
                </c:pt>
                <c:pt idx="5">
                  <c:v>0.10144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Hydropower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2010 Base</c:v>
                </c:pt>
                <c:pt idx="1">
                  <c:v>Base</c:v>
                </c:pt>
                <c:pt idx="2">
                  <c:v>Crit Low</c:v>
                </c:pt>
                <c:pt idx="3">
                  <c:v>Crit High</c:v>
                </c:pt>
                <c:pt idx="4">
                  <c:v>GHG Low</c:v>
                </c:pt>
                <c:pt idx="5">
                  <c:v>GHG High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2.475699999999998</c:v>
                </c:pt>
                <c:pt idx="1">
                  <c:v>3.27854</c:v>
                </c:pt>
                <c:pt idx="2">
                  <c:v>3.27854</c:v>
                </c:pt>
                <c:pt idx="3">
                  <c:v>3.27854</c:v>
                </c:pt>
                <c:pt idx="4">
                  <c:v>3.27854</c:v>
                </c:pt>
                <c:pt idx="5">
                  <c:v>3.27854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Other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2010 Base</c:v>
                </c:pt>
                <c:pt idx="1">
                  <c:v>Base</c:v>
                </c:pt>
                <c:pt idx="2">
                  <c:v>Crit Low</c:v>
                </c:pt>
                <c:pt idx="3">
                  <c:v>Crit High</c:v>
                </c:pt>
                <c:pt idx="4">
                  <c:v>GHG Low</c:v>
                </c:pt>
                <c:pt idx="5">
                  <c:v>GHG High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0.08542</c:v>
                </c:pt>
                <c:pt idx="1">
                  <c:v>0.49588</c:v>
                </c:pt>
                <c:pt idx="2">
                  <c:v>0.49588</c:v>
                </c:pt>
                <c:pt idx="3">
                  <c:v>0.07013</c:v>
                </c:pt>
                <c:pt idx="4">
                  <c:v>0.0718</c:v>
                </c:pt>
                <c:pt idx="5">
                  <c:v>0.07983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Nuclear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2010 Base</c:v>
                </c:pt>
                <c:pt idx="1">
                  <c:v>Base</c:v>
                </c:pt>
                <c:pt idx="2">
                  <c:v>Crit Low</c:v>
                </c:pt>
                <c:pt idx="3">
                  <c:v>Crit High</c:v>
                </c:pt>
                <c:pt idx="4">
                  <c:v>GHG Low</c:v>
                </c:pt>
                <c:pt idx="5">
                  <c:v>GHG High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2.75135</c:v>
                </c:pt>
                <c:pt idx="1">
                  <c:v>2.84764</c:v>
                </c:pt>
                <c:pt idx="2">
                  <c:v>2.84764</c:v>
                </c:pt>
                <c:pt idx="3">
                  <c:v>2.84764</c:v>
                </c:pt>
                <c:pt idx="4">
                  <c:v>2.84764</c:v>
                </c:pt>
                <c:pt idx="5">
                  <c:v>2.84764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Geothermal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2010 Base</c:v>
                </c:pt>
                <c:pt idx="1">
                  <c:v>Base</c:v>
                </c:pt>
                <c:pt idx="2">
                  <c:v>Crit Low</c:v>
                </c:pt>
                <c:pt idx="3">
                  <c:v>Crit High</c:v>
                </c:pt>
                <c:pt idx="4">
                  <c:v>GHG Low</c:v>
                </c:pt>
                <c:pt idx="5">
                  <c:v>GHG High</c:v>
                </c:pt>
              </c:strCache>
            </c:strRef>
          </c:cat>
          <c:val>
            <c:numRef>
              <c:f>Sheet1!$F$2:$F$7</c:f>
              <c:numCache>
                <c:formatCode>General</c:formatCode>
                <c:ptCount val="6"/>
                <c:pt idx="0">
                  <c:v>0.275</c:v>
                </c:pt>
                <c:pt idx="1">
                  <c:v>0.28714</c:v>
                </c:pt>
                <c:pt idx="2">
                  <c:v>0.27155</c:v>
                </c:pt>
                <c:pt idx="3">
                  <c:v>0.0</c:v>
                </c:pt>
                <c:pt idx="4">
                  <c:v>0.51957</c:v>
                </c:pt>
                <c:pt idx="5">
                  <c:v>0.51957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Wind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2010 Base</c:v>
                </c:pt>
                <c:pt idx="1">
                  <c:v>Base</c:v>
                </c:pt>
                <c:pt idx="2">
                  <c:v>Crit Low</c:v>
                </c:pt>
                <c:pt idx="3">
                  <c:v>Crit High</c:v>
                </c:pt>
                <c:pt idx="4">
                  <c:v>GHG Low</c:v>
                </c:pt>
                <c:pt idx="5">
                  <c:v>GHG High</c:v>
                </c:pt>
              </c:strCache>
            </c:strRef>
          </c:cat>
          <c:val>
            <c:numRef>
              <c:f>Sheet1!$G$2:$G$7</c:f>
              <c:numCache>
                <c:formatCode>General</c:formatCode>
                <c:ptCount val="6"/>
                <c:pt idx="0">
                  <c:v>1.2562</c:v>
                </c:pt>
                <c:pt idx="1">
                  <c:v>0.8237</c:v>
                </c:pt>
                <c:pt idx="2">
                  <c:v>0.82981</c:v>
                </c:pt>
                <c:pt idx="3">
                  <c:v>0.97678</c:v>
                </c:pt>
                <c:pt idx="4">
                  <c:v>1.36546</c:v>
                </c:pt>
                <c:pt idx="5">
                  <c:v>1.72273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Natural Gas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2010 Base</c:v>
                </c:pt>
                <c:pt idx="1">
                  <c:v>Base</c:v>
                </c:pt>
                <c:pt idx="2">
                  <c:v>Crit Low</c:v>
                </c:pt>
                <c:pt idx="3">
                  <c:v>Crit High</c:v>
                </c:pt>
                <c:pt idx="4">
                  <c:v>GHG Low</c:v>
                </c:pt>
                <c:pt idx="5">
                  <c:v>GHG High</c:v>
                </c:pt>
              </c:strCache>
            </c:strRef>
          </c:cat>
          <c:val>
            <c:numRef>
              <c:f>Sheet1!$H$2:$H$7</c:f>
              <c:numCache>
                <c:formatCode>General</c:formatCode>
                <c:ptCount val="6"/>
                <c:pt idx="0">
                  <c:v>9.19943</c:v>
                </c:pt>
                <c:pt idx="1">
                  <c:v>13.53672</c:v>
                </c:pt>
                <c:pt idx="2">
                  <c:v>13.51861</c:v>
                </c:pt>
                <c:pt idx="3">
                  <c:v>14.73947</c:v>
                </c:pt>
                <c:pt idx="4">
                  <c:v>14.65589</c:v>
                </c:pt>
                <c:pt idx="5">
                  <c:v>14.55466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Biomass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2010 Base</c:v>
                </c:pt>
                <c:pt idx="1">
                  <c:v>Base</c:v>
                </c:pt>
                <c:pt idx="2">
                  <c:v>Crit Low</c:v>
                </c:pt>
                <c:pt idx="3">
                  <c:v>Crit High</c:v>
                </c:pt>
                <c:pt idx="4">
                  <c:v>GHG Low</c:v>
                </c:pt>
                <c:pt idx="5">
                  <c:v>GHG High</c:v>
                </c:pt>
              </c:strCache>
            </c:strRef>
          </c:cat>
          <c:val>
            <c:numRef>
              <c:f>Sheet1!$I$2:$I$7</c:f>
              <c:numCache>
                <c:formatCode>General</c:formatCode>
                <c:ptCount val="6"/>
                <c:pt idx="0">
                  <c:v>0.04476</c:v>
                </c:pt>
                <c:pt idx="1">
                  <c:v>0.22106</c:v>
                </c:pt>
                <c:pt idx="2">
                  <c:v>0.21951</c:v>
                </c:pt>
                <c:pt idx="3">
                  <c:v>0.28943</c:v>
                </c:pt>
                <c:pt idx="4">
                  <c:v>0.19732</c:v>
                </c:pt>
                <c:pt idx="5">
                  <c:v>0.21049</c:v>
                </c:pt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Coal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2010 Base</c:v>
                </c:pt>
                <c:pt idx="1">
                  <c:v>Base</c:v>
                </c:pt>
                <c:pt idx="2">
                  <c:v>Crit Low</c:v>
                </c:pt>
                <c:pt idx="3">
                  <c:v>Crit High</c:v>
                </c:pt>
                <c:pt idx="4">
                  <c:v>GHG Low</c:v>
                </c:pt>
                <c:pt idx="5">
                  <c:v>GHG High</c:v>
                </c:pt>
              </c:strCache>
            </c:strRef>
          </c:cat>
          <c:val>
            <c:numRef>
              <c:f>Sheet1!$J$2:$J$7</c:f>
              <c:numCache>
                <c:formatCode>General</c:formatCode>
                <c:ptCount val="6"/>
                <c:pt idx="0">
                  <c:v>18.95155000000002</c:v>
                </c:pt>
                <c:pt idx="1">
                  <c:v>14.33411</c:v>
                </c:pt>
                <c:pt idx="2">
                  <c:v>14.3366</c:v>
                </c:pt>
                <c:pt idx="3">
                  <c:v>12.41528</c:v>
                </c:pt>
                <c:pt idx="4">
                  <c:v>7.23521</c:v>
                </c:pt>
                <c:pt idx="5">
                  <c:v>5.920019999999996</c:v>
                </c:pt>
              </c:numCache>
            </c:numRef>
          </c:val>
        </c:ser>
        <c:dLbls/>
        <c:gapWidth val="50"/>
        <c:overlap val="100"/>
        <c:axId val="487302232"/>
        <c:axId val="514332168"/>
      </c:barChart>
      <c:catAx>
        <c:axId val="487302232"/>
        <c:scaling>
          <c:orientation val="minMax"/>
        </c:scaling>
        <c:axPos val="b"/>
        <c:tickLblPos val="nextTo"/>
        <c:txPr>
          <a:bodyPr/>
          <a:lstStyle/>
          <a:p>
            <a:pPr>
              <a:defRPr sz="2800"/>
            </a:pPr>
            <a:endParaRPr lang="en-US"/>
          </a:p>
        </c:txPr>
        <c:crossAx val="514332168"/>
        <c:crosses val="autoZero"/>
        <c:auto val="1"/>
        <c:lblAlgn val="ctr"/>
        <c:lblOffset val="100"/>
      </c:catAx>
      <c:valAx>
        <c:axId val="51433216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Exajoules of Fuel</a:t>
                </a:r>
              </a:p>
            </c:rich>
          </c:tx>
          <c:layout/>
        </c:title>
        <c:numFmt formatCode="General" sourceLinked="1"/>
        <c:tickLblPos val="nextTo"/>
        <c:crossAx val="487302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5286526684164"/>
          <c:y val="0.365243365412657"/>
          <c:w val="0.180269028871391"/>
          <c:h val="0.502846456692914"/>
        </c:manualLayout>
      </c:layout>
    </c:legend>
    <c:plotVisOnly val="1"/>
    <c:dispBlanksAs val="gap"/>
  </c:chart>
  <c:txPr>
    <a:bodyPr/>
    <a:lstStyle/>
    <a:p>
      <a:pPr>
        <a:defRPr sz="2000"/>
      </a:pPr>
      <a:endParaRPr lang="en-US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/>
              <a:t>Industrial Fuel Use in 2040</a:t>
            </a:r>
          </a:p>
        </c:rich>
      </c:tx>
      <c:layout>
        <c:manualLayout>
          <c:xMode val="edge"/>
          <c:yMode val="edge"/>
          <c:x val="0.142770778652668"/>
          <c:y val="0.0"/>
        </c:manualLayout>
      </c:layout>
      <c:overlay val="1"/>
    </c:title>
    <c:plotArea>
      <c:layout/>
      <c:barChart>
        <c:barDir val="col"/>
        <c:grouping val="stacked"/>
        <c:ser>
          <c:idx val="0"/>
          <c:order val="0"/>
          <c:tx>
            <c:strRef>
              <c:f>Sheet1!$B$9</c:f>
              <c:strCache>
                <c:ptCount val="1"/>
                <c:pt idx="0">
                  <c:v>LPG</c:v>
                </c:pt>
              </c:strCache>
            </c:strRef>
          </c:tx>
          <c:cat>
            <c:strRef>
              <c:f>Sheet1!$A$10:$A$15</c:f>
              <c:strCache>
                <c:ptCount val="6"/>
                <c:pt idx="0">
                  <c:v>2010 Base</c:v>
                </c:pt>
                <c:pt idx="1">
                  <c:v>Base</c:v>
                </c:pt>
                <c:pt idx="2">
                  <c:v>Crit Low</c:v>
                </c:pt>
                <c:pt idx="3">
                  <c:v>Crit High</c:v>
                </c:pt>
                <c:pt idx="4">
                  <c:v>GHG Low</c:v>
                </c:pt>
                <c:pt idx="5">
                  <c:v>GHG High</c:v>
                </c:pt>
              </c:strCache>
            </c:strRef>
          </c:cat>
          <c:val>
            <c:numRef>
              <c:f>Sheet1!$B$10:$B$15</c:f>
              <c:numCache>
                <c:formatCode>General</c:formatCode>
                <c:ptCount val="6"/>
                <c:pt idx="0">
                  <c:v>1.70058</c:v>
                </c:pt>
                <c:pt idx="1">
                  <c:v>1.73406</c:v>
                </c:pt>
                <c:pt idx="2">
                  <c:v>1.73406</c:v>
                </c:pt>
                <c:pt idx="3">
                  <c:v>1.75181</c:v>
                </c:pt>
                <c:pt idx="4">
                  <c:v>1.77786</c:v>
                </c:pt>
                <c:pt idx="5">
                  <c:v>1.821099999999999</c:v>
                </c:pt>
              </c:numCache>
            </c:numRef>
          </c:val>
        </c:ser>
        <c:ser>
          <c:idx val="1"/>
          <c:order val="1"/>
          <c:tx>
            <c:strRef>
              <c:f>Sheet1!$C$9</c:f>
              <c:strCache>
                <c:ptCount val="1"/>
                <c:pt idx="0">
                  <c:v>Solar Heat</c:v>
                </c:pt>
              </c:strCache>
            </c:strRef>
          </c:tx>
          <c:cat>
            <c:strRef>
              <c:f>Sheet1!$A$10:$A$15</c:f>
              <c:strCache>
                <c:ptCount val="6"/>
                <c:pt idx="0">
                  <c:v>2010 Base</c:v>
                </c:pt>
                <c:pt idx="1">
                  <c:v>Base</c:v>
                </c:pt>
                <c:pt idx="2">
                  <c:v>Crit Low</c:v>
                </c:pt>
                <c:pt idx="3">
                  <c:v>Crit High</c:v>
                </c:pt>
                <c:pt idx="4">
                  <c:v>GHG Low</c:v>
                </c:pt>
                <c:pt idx="5">
                  <c:v>GHG High</c:v>
                </c:pt>
              </c:strCache>
            </c:strRef>
          </c:cat>
          <c:val>
            <c:numRef>
              <c:f>Sheet1!$C$10:$C$15</c:f>
              <c:numCache>
                <c:formatCode>General</c:formatCode>
                <c:ptCount val="6"/>
                <c:pt idx="0">
                  <c:v>0.0</c:v>
                </c:pt>
                <c:pt idx="1">
                  <c:v>0.7378</c:v>
                </c:pt>
                <c:pt idx="2">
                  <c:v>0.74085</c:v>
                </c:pt>
                <c:pt idx="3">
                  <c:v>0.74534</c:v>
                </c:pt>
                <c:pt idx="4">
                  <c:v>0.73188</c:v>
                </c:pt>
                <c:pt idx="5">
                  <c:v>0.72023</c:v>
                </c:pt>
              </c:numCache>
            </c:numRef>
          </c:val>
        </c:ser>
        <c:ser>
          <c:idx val="2"/>
          <c:order val="2"/>
          <c:tx>
            <c:strRef>
              <c:f>Sheet1!$D$9</c:f>
              <c:strCache>
                <c:ptCount val="1"/>
                <c:pt idx="0">
                  <c:v>Oil</c:v>
                </c:pt>
              </c:strCache>
            </c:strRef>
          </c:tx>
          <c:cat>
            <c:strRef>
              <c:f>Sheet1!$A$10:$A$15</c:f>
              <c:strCache>
                <c:ptCount val="6"/>
                <c:pt idx="0">
                  <c:v>2010 Base</c:v>
                </c:pt>
                <c:pt idx="1">
                  <c:v>Base</c:v>
                </c:pt>
                <c:pt idx="2">
                  <c:v>Crit Low</c:v>
                </c:pt>
                <c:pt idx="3">
                  <c:v>Crit High</c:v>
                </c:pt>
                <c:pt idx="4">
                  <c:v>GHG Low</c:v>
                </c:pt>
                <c:pt idx="5">
                  <c:v>GHG High</c:v>
                </c:pt>
              </c:strCache>
            </c:strRef>
          </c:cat>
          <c:val>
            <c:numRef>
              <c:f>Sheet1!$D$10:$D$15</c:f>
              <c:numCache>
                <c:formatCode>General</c:formatCode>
                <c:ptCount val="6"/>
                <c:pt idx="0">
                  <c:v>2.86422</c:v>
                </c:pt>
                <c:pt idx="1">
                  <c:v>3.521699999999999</c:v>
                </c:pt>
                <c:pt idx="2">
                  <c:v>3.5231</c:v>
                </c:pt>
                <c:pt idx="3">
                  <c:v>3.56162</c:v>
                </c:pt>
                <c:pt idx="4">
                  <c:v>3.49575</c:v>
                </c:pt>
                <c:pt idx="5">
                  <c:v>3.50759</c:v>
                </c:pt>
              </c:numCache>
            </c:numRef>
          </c:val>
        </c:ser>
        <c:ser>
          <c:idx val="3"/>
          <c:order val="3"/>
          <c:tx>
            <c:strRef>
              <c:f>Sheet1!$E$9</c:f>
              <c:strCache>
                <c:ptCount val="1"/>
                <c:pt idx="0">
                  <c:v>Petcoke</c:v>
                </c:pt>
              </c:strCache>
            </c:strRef>
          </c:tx>
          <c:cat>
            <c:strRef>
              <c:f>Sheet1!$A$10:$A$15</c:f>
              <c:strCache>
                <c:ptCount val="6"/>
                <c:pt idx="0">
                  <c:v>2010 Base</c:v>
                </c:pt>
                <c:pt idx="1">
                  <c:v>Base</c:v>
                </c:pt>
                <c:pt idx="2">
                  <c:v>Crit Low</c:v>
                </c:pt>
                <c:pt idx="3">
                  <c:v>Crit High</c:v>
                </c:pt>
                <c:pt idx="4">
                  <c:v>GHG Low</c:v>
                </c:pt>
                <c:pt idx="5">
                  <c:v>GHG High</c:v>
                </c:pt>
              </c:strCache>
            </c:strRef>
          </c:cat>
          <c:val>
            <c:numRef>
              <c:f>Sheet1!$E$10:$E$15</c:f>
              <c:numCache>
                <c:formatCode>General</c:formatCode>
                <c:ptCount val="6"/>
                <c:pt idx="0">
                  <c:v>0.14969</c:v>
                </c:pt>
                <c:pt idx="1">
                  <c:v>0.17951</c:v>
                </c:pt>
                <c:pt idx="2">
                  <c:v>0.17941</c:v>
                </c:pt>
                <c:pt idx="3">
                  <c:v>0.17544</c:v>
                </c:pt>
                <c:pt idx="4">
                  <c:v>0.17584</c:v>
                </c:pt>
                <c:pt idx="5">
                  <c:v>0.1797</c:v>
                </c:pt>
              </c:numCache>
            </c:numRef>
          </c:val>
        </c:ser>
        <c:ser>
          <c:idx val="4"/>
          <c:order val="4"/>
          <c:tx>
            <c:strRef>
              <c:f>Sheet1!$F$9</c:f>
              <c:strCache>
                <c:ptCount val="1"/>
                <c:pt idx="0">
                  <c:v>Natural Gas</c:v>
                </c:pt>
              </c:strCache>
            </c:strRef>
          </c:tx>
          <c:cat>
            <c:strRef>
              <c:f>Sheet1!$A$10:$A$15</c:f>
              <c:strCache>
                <c:ptCount val="6"/>
                <c:pt idx="0">
                  <c:v>2010 Base</c:v>
                </c:pt>
                <c:pt idx="1">
                  <c:v>Base</c:v>
                </c:pt>
                <c:pt idx="2">
                  <c:v>Crit Low</c:v>
                </c:pt>
                <c:pt idx="3">
                  <c:v>Crit High</c:v>
                </c:pt>
                <c:pt idx="4">
                  <c:v>GHG Low</c:v>
                </c:pt>
                <c:pt idx="5">
                  <c:v>GHG High</c:v>
                </c:pt>
              </c:strCache>
            </c:strRef>
          </c:cat>
          <c:val>
            <c:numRef>
              <c:f>Sheet1!$F$10:$F$15</c:f>
              <c:numCache>
                <c:formatCode>General</c:formatCode>
                <c:ptCount val="6"/>
                <c:pt idx="0">
                  <c:v>5.485290000000006</c:v>
                </c:pt>
                <c:pt idx="1">
                  <c:v>5.24924</c:v>
                </c:pt>
                <c:pt idx="2">
                  <c:v>5.515049999999999</c:v>
                </c:pt>
                <c:pt idx="3">
                  <c:v>6.713559999999997</c:v>
                </c:pt>
                <c:pt idx="4">
                  <c:v>5.27046</c:v>
                </c:pt>
                <c:pt idx="5">
                  <c:v>5.23177</c:v>
                </c:pt>
              </c:numCache>
            </c:numRef>
          </c:val>
        </c:ser>
        <c:ser>
          <c:idx val="5"/>
          <c:order val="5"/>
          <c:tx>
            <c:strRef>
              <c:f>Sheet1!$G$9</c:f>
              <c:strCache>
                <c:ptCount val="1"/>
                <c:pt idx="0">
                  <c:v>Met. Coal</c:v>
                </c:pt>
              </c:strCache>
            </c:strRef>
          </c:tx>
          <c:cat>
            <c:strRef>
              <c:f>Sheet1!$A$10:$A$15</c:f>
              <c:strCache>
                <c:ptCount val="6"/>
                <c:pt idx="0">
                  <c:v>2010 Base</c:v>
                </c:pt>
                <c:pt idx="1">
                  <c:v>Base</c:v>
                </c:pt>
                <c:pt idx="2">
                  <c:v>Crit Low</c:v>
                </c:pt>
                <c:pt idx="3">
                  <c:v>Crit High</c:v>
                </c:pt>
                <c:pt idx="4">
                  <c:v>GHG Low</c:v>
                </c:pt>
                <c:pt idx="5">
                  <c:v>GHG High</c:v>
                </c:pt>
              </c:strCache>
            </c:strRef>
          </c:cat>
          <c:val>
            <c:numRef>
              <c:f>Sheet1!$G$10:$G$15</c:f>
              <c:numCache>
                <c:formatCode>General</c:formatCode>
                <c:ptCount val="6"/>
                <c:pt idx="0">
                  <c:v>0.66802</c:v>
                </c:pt>
                <c:pt idx="1">
                  <c:v>0.58012</c:v>
                </c:pt>
                <c:pt idx="2">
                  <c:v>0.49767</c:v>
                </c:pt>
                <c:pt idx="3">
                  <c:v>0.76239</c:v>
                </c:pt>
                <c:pt idx="4">
                  <c:v>0.47837</c:v>
                </c:pt>
                <c:pt idx="5">
                  <c:v>0.55055</c:v>
                </c:pt>
              </c:numCache>
            </c:numRef>
          </c:val>
        </c:ser>
        <c:ser>
          <c:idx val="6"/>
          <c:order val="6"/>
          <c:tx>
            <c:strRef>
              <c:f>Sheet1!$H$9</c:f>
              <c:strCache>
                <c:ptCount val="1"/>
                <c:pt idx="0">
                  <c:v>Biomass</c:v>
                </c:pt>
              </c:strCache>
            </c:strRef>
          </c:tx>
          <c:cat>
            <c:strRef>
              <c:f>Sheet1!$A$10:$A$15</c:f>
              <c:strCache>
                <c:ptCount val="6"/>
                <c:pt idx="0">
                  <c:v>2010 Base</c:v>
                </c:pt>
                <c:pt idx="1">
                  <c:v>Base</c:v>
                </c:pt>
                <c:pt idx="2">
                  <c:v>Crit Low</c:v>
                </c:pt>
                <c:pt idx="3">
                  <c:v>Crit High</c:v>
                </c:pt>
                <c:pt idx="4">
                  <c:v>GHG Low</c:v>
                </c:pt>
                <c:pt idx="5">
                  <c:v>GHG High</c:v>
                </c:pt>
              </c:strCache>
            </c:strRef>
          </c:cat>
          <c:val>
            <c:numRef>
              <c:f>Sheet1!$H$10:$H$15</c:f>
              <c:numCache>
                <c:formatCode>General</c:formatCode>
                <c:ptCount val="6"/>
                <c:pt idx="0">
                  <c:v>3.494979999999999</c:v>
                </c:pt>
                <c:pt idx="1">
                  <c:v>5.624029999999996</c:v>
                </c:pt>
                <c:pt idx="2">
                  <c:v>5.494059999999997</c:v>
                </c:pt>
                <c:pt idx="3">
                  <c:v>2.952219999999997</c:v>
                </c:pt>
                <c:pt idx="4">
                  <c:v>6.24802</c:v>
                </c:pt>
                <c:pt idx="5">
                  <c:v>6.25186</c:v>
                </c:pt>
              </c:numCache>
            </c:numRef>
          </c:val>
        </c:ser>
        <c:ser>
          <c:idx val="7"/>
          <c:order val="7"/>
          <c:tx>
            <c:strRef>
              <c:f>Sheet1!$I$9</c:f>
              <c:strCache>
                <c:ptCount val="1"/>
                <c:pt idx="0">
                  <c:v>Coke</c:v>
                </c:pt>
              </c:strCache>
            </c:strRef>
          </c:tx>
          <c:cat>
            <c:strRef>
              <c:f>Sheet1!$A$10:$A$15</c:f>
              <c:strCache>
                <c:ptCount val="6"/>
                <c:pt idx="0">
                  <c:v>2010 Base</c:v>
                </c:pt>
                <c:pt idx="1">
                  <c:v>Base</c:v>
                </c:pt>
                <c:pt idx="2">
                  <c:v>Crit Low</c:v>
                </c:pt>
                <c:pt idx="3">
                  <c:v>Crit High</c:v>
                </c:pt>
                <c:pt idx="4">
                  <c:v>GHG Low</c:v>
                </c:pt>
                <c:pt idx="5">
                  <c:v>GHG High</c:v>
                </c:pt>
              </c:strCache>
            </c:strRef>
          </c:cat>
          <c:val>
            <c:numRef>
              <c:f>Sheet1!$I$10:$I$15</c:f>
              <c:numCache>
                <c:formatCode>General</c:formatCode>
                <c:ptCount val="6"/>
                <c:pt idx="0">
                  <c:v>0.41938</c:v>
                </c:pt>
                <c:pt idx="1">
                  <c:v>0.46518</c:v>
                </c:pt>
                <c:pt idx="2">
                  <c:v>0.34096</c:v>
                </c:pt>
                <c:pt idx="3">
                  <c:v>0.30097</c:v>
                </c:pt>
                <c:pt idx="4">
                  <c:v>0.31188</c:v>
                </c:pt>
                <c:pt idx="5">
                  <c:v>0.30097</c:v>
                </c:pt>
              </c:numCache>
            </c:numRef>
          </c:val>
        </c:ser>
        <c:ser>
          <c:idx val="8"/>
          <c:order val="8"/>
          <c:tx>
            <c:strRef>
              <c:f>Sheet1!$J$9</c:f>
              <c:strCache>
                <c:ptCount val="1"/>
                <c:pt idx="0">
                  <c:v>Coal</c:v>
                </c:pt>
              </c:strCache>
            </c:strRef>
          </c:tx>
          <c:cat>
            <c:strRef>
              <c:f>Sheet1!$A$10:$A$15</c:f>
              <c:strCache>
                <c:ptCount val="6"/>
                <c:pt idx="0">
                  <c:v>2010 Base</c:v>
                </c:pt>
                <c:pt idx="1">
                  <c:v>Base</c:v>
                </c:pt>
                <c:pt idx="2">
                  <c:v>Crit Low</c:v>
                </c:pt>
                <c:pt idx="3">
                  <c:v>Crit High</c:v>
                </c:pt>
                <c:pt idx="4">
                  <c:v>GHG Low</c:v>
                </c:pt>
                <c:pt idx="5">
                  <c:v>GHG High</c:v>
                </c:pt>
              </c:strCache>
            </c:strRef>
          </c:cat>
          <c:val>
            <c:numRef>
              <c:f>Sheet1!$J$10:$J$15</c:f>
              <c:numCache>
                <c:formatCode>General</c:formatCode>
                <c:ptCount val="6"/>
                <c:pt idx="0">
                  <c:v>0.20997</c:v>
                </c:pt>
                <c:pt idx="1">
                  <c:v>1.01128</c:v>
                </c:pt>
                <c:pt idx="2">
                  <c:v>0.90118</c:v>
                </c:pt>
                <c:pt idx="3">
                  <c:v>0.44319</c:v>
                </c:pt>
                <c:pt idx="4">
                  <c:v>1.01599</c:v>
                </c:pt>
                <c:pt idx="5">
                  <c:v>1.03018</c:v>
                </c:pt>
              </c:numCache>
            </c:numRef>
          </c:val>
        </c:ser>
        <c:ser>
          <c:idx val="9"/>
          <c:order val="9"/>
          <c:tx>
            <c:strRef>
              <c:f>Sheet1!$K$9</c:f>
              <c:strCache>
                <c:ptCount val="1"/>
                <c:pt idx="0">
                  <c:v>Electricity</c:v>
                </c:pt>
              </c:strCache>
            </c:strRef>
          </c:tx>
          <c:cat>
            <c:strRef>
              <c:f>Sheet1!$A$10:$A$15</c:f>
              <c:strCache>
                <c:ptCount val="6"/>
                <c:pt idx="0">
                  <c:v>2010 Base</c:v>
                </c:pt>
                <c:pt idx="1">
                  <c:v>Base</c:v>
                </c:pt>
                <c:pt idx="2">
                  <c:v>Crit Low</c:v>
                </c:pt>
                <c:pt idx="3">
                  <c:v>Crit High</c:v>
                </c:pt>
                <c:pt idx="4">
                  <c:v>GHG Low</c:v>
                </c:pt>
                <c:pt idx="5">
                  <c:v>GHG High</c:v>
                </c:pt>
              </c:strCache>
            </c:strRef>
          </c:cat>
          <c:val>
            <c:numRef>
              <c:f>Sheet1!$K$10:$K$15</c:f>
              <c:numCache>
                <c:formatCode>General</c:formatCode>
                <c:ptCount val="6"/>
                <c:pt idx="0">
                  <c:v>1.94814</c:v>
                </c:pt>
                <c:pt idx="1">
                  <c:v>1.67883</c:v>
                </c:pt>
                <c:pt idx="2">
                  <c:v>1.69026</c:v>
                </c:pt>
                <c:pt idx="3">
                  <c:v>2.06433</c:v>
                </c:pt>
                <c:pt idx="4">
                  <c:v>1.57682</c:v>
                </c:pt>
                <c:pt idx="5">
                  <c:v>1.54684</c:v>
                </c:pt>
              </c:numCache>
            </c:numRef>
          </c:val>
        </c:ser>
        <c:dLbls/>
        <c:gapWidth val="50"/>
        <c:overlap val="100"/>
        <c:axId val="504292728"/>
        <c:axId val="504286232"/>
      </c:barChart>
      <c:catAx>
        <c:axId val="504292728"/>
        <c:scaling>
          <c:orientation val="minMax"/>
        </c:scaling>
        <c:axPos val="b"/>
        <c:tickLblPos val="nextTo"/>
        <c:crossAx val="504286232"/>
        <c:crosses val="autoZero"/>
        <c:auto val="1"/>
        <c:lblAlgn val="ctr"/>
        <c:lblOffset val="100"/>
      </c:catAx>
      <c:valAx>
        <c:axId val="50428623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Exajoules of Fuel</a:t>
                </a:r>
              </a:p>
            </c:rich>
          </c:tx>
          <c:layout/>
        </c:title>
        <c:numFmt formatCode="General" sourceLinked="1"/>
        <c:tickLblPos val="nextTo"/>
        <c:crossAx val="504292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91447944007"/>
          <c:y val="0.27775882181394"/>
          <c:w val="0.203910761154856"/>
          <c:h val="0.648186060075824"/>
        </c:manualLayout>
      </c:layout>
    </c:legend>
    <c:plotVisOnly val="1"/>
    <c:dispBlanksAs val="gap"/>
  </c:chart>
  <c:txPr>
    <a:bodyPr/>
    <a:lstStyle/>
    <a:p>
      <a:pPr>
        <a:defRPr sz="24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/>
              <a:t>Industrial Control Technologies</a:t>
            </a:r>
          </a:p>
        </c:rich>
      </c:tx>
      <c:layout/>
    </c:title>
    <c:plotArea>
      <c:layout/>
      <c:barChart>
        <c:barDir val="col"/>
        <c:grouping val="stacked"/>
        <c:ser>
          <c:idx val="0"/>
          <c:order val="0"/>
          <c:tx>
            <c:strRef>
              <c:f>Sheet2!$X$13</c:f>
              <c:strCache>
                <c:ptCount val="1"/>
                <c:pt idx="0">
                  <c:v>Low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c:spPr>
          <c:cat>
            <c:multiLvlStrRef>
              <c:f>Sheet2!$U$14:$W$23</c:f>
              <c:multiLvlStrCache>
                <c:ptCount val="10"/>
                <c:lvl>
                  <c:pt idx="0">
                    <c:v>NOx</c:v>
                  </c:pt>
                  <c:pt idx="1">
                    <c:v>SO2</c:v>
                  </c:pt>
                  <c:pt idx="2">
                    <c:v>PM</c:v>
                  </c:pt>
                  <c:pt idx="3">
                    <c:v>NOx</c:v>
                  </c:pt>
                  <c:pt idx="4">
                    <c:v>SO2</c:v>
                  </c:pt>
                  <c:pt idx="5">
                    <c:v>PM</c:v>
                  </c:pt>
                  <c:pt idx="6">
                    <c:v>NOx</c:v>
                  </c:pt>
                  <c:pt idx="7">
                    <c:v>SO2</c:v>
                  </c:pt>
                  <c:pt idx="8">
                    <c:v>NOx</c:v>
                  </c:pt>
                  <c:pt idx="9">
                    <c:v>SO2</c:v>
                  </c:pt>
                </c:lvl>
                <c:lvl>
                  <c:pt idx="0">
                    <c:v>Crit Low</c:v>
                  </c:pt>
                  <c:pt idx="3">
                    <c:v>Crit High</c:v>
                  </c:pt>
                  <c:pt idx="6">
                    <c:v>Crit Low</c:v>
                  </c:pt>
                  <c:pt idx="8">
                    <c:v>Crit High</c:v>
                  </c:pt>
                </c:lvl>
                <c:lvl>
                  <c:pt idx="0">
                    <c:v>Boiler</c:v>
                  </c:pt>
                  <c:pt idx="6">
                    <c:v>Process Heat</c:v>
                  </c:pt>
                </c:lvl>
              </c:multiLvlStrCache>
            </c:multiLvlStrRef>
          </c:cat>
          <c:val>
            <c:numRef>
              <c:f>Sheet2!$X$14:$X$23</c:f>
              <c:numCache>
                <c:formatCode>General</c:formatCode>
                <c:ptCount val="10"/>
                <c:pt idx="7">
                  <c:v>0.03</c:v>
                </c:pt>
                <c:pt idx="8">
                  <c:v>2748.160000000001</c:v>
                </c:pt>
              </c:numCache>
            </c:numRef>
          </c:val>
        </c:ser>
        <c:ser>
          <c:idx val="1"/>
          <c:order val="1"/>
          <c:tx>
            <c:strRef>
              <c:f>Sheet2!$Y$13</c:f>
              <c:strCache>
                <c:ptCount val="1"/>
                <c:pt idx="0">
                  <c:v>Mid</c:v>
                </c:pt>
              </c:strCache>
            </c:strRef>
          </c:tx>
          <c:spPr>
            <a:solidFill>
              <a:schemeClr val="accent4"/>
            </a:solidFill>
          </c:spPr>
          <c:cat>
            <c:multiLvlStrRef>
              <c:f>Sheet2!$U$14:$W$23</c:f>
              <c:multiLvlStrCache>
                <c:ptCount val="10"/>
                <c:lvl>
                  <c:pt idx="0">
                    <c:v>NOx</c:v>
                  </c:pt>
                  <c:pt idx="1">
                    <c:v>SO2</c:v>
                  </c:pt>
                  <c:pt idx="2">
                    <c:v>PM</c:v>
                  </c:pt>
                  <c:pt idx="3">
                    <c:v>NOx</c:v>
                  </c:pt>
                  <c:pt idx="4">
                    <c:v>SO2</c:v>
                  </c:pt>
                  <c:pt idx="5">
                    <c:v>PM</c:v>
                  </c:pt>
                  <c:pt idx="6">
                    <c:v>NOx</c:v>
                  </c:pt>
                  <c:pt idx="7">
                    <c:v>SO2</c:v>
                  </c:pt>
                  <c:pt idx="8">
                    <c:v>NOx</c:v>
                  </c:pt>
                  <c:pt idx="9">
                    <c:v>SO2</c:v>
                  </c:pt>
                </c:lvl>
                <c:lvl>
                  <c:pt idx="0">
                    <c:v>Crit Low</c:v>
                  </c:pt>
                  <c:pt idx="3">
                    <c:v>Crit High</c:v>
                  </c:pt>
                  <c:pt idx="6">
                    <c:v>Crit Low</c:v>
                  </c:pt>
                  <c:pt idx="8">
                    <c:v>Crit High</c:v>
                  </c:pt>
                </c:lvl>
                <c:lvl>
                  <c:pt idx="0">
                    <c:v>Boiler</c:v>
                  </c:pt>
                  <c:pt idx="6">
                    <c:v>Process Heat</c:v>
                  </c:pt>
                </c:lvl>
              </c:multiLvlStrCache>
            </c:multiLvlStrRef>
          </c:cat>
          <c:val>
            <c:numRef>
              <c:f>Sheet2!$Y$14:$Y$23</c:f>
              <c:numCache>
                <c:formatCode>General</c:formatCode>
                <c:ptCount val="10"/>
                <c:pt idx="7">
                  <c:v>40.55</c:v>
                </c:pt>
              </c:numCache>
            </c:numRef>
          </c:val>
        </c:ser>
        <c:ser>
          <c:idx val="2"/>
          <c:order val="2"/>
          <c:tx>
            <c:strRef>
              <c:f>Sheet2!$Z$13</c:f>
              <c:strCache>
                <c:ptCount val="1"/>
                <c:pt idx="0">
                  <c:v>High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</c:spPr>
          <c:cat>
            <c:multiLvlStrRef>
              <c:f>Sheet2!$U$14:$W$23</c:f>
              <c:multiLvlStrCache>
                <c:ptCount val="10"/>
                <c:lvl>
                  <c:pt idx="0">
                    <c:v>NOx</c:v>
                  </c:pt>
                  <c:pt idx="1">
                    <c:v>SO2</c:v>
                  </c:pt>
                  <c:pt idx="2">
                    <c:v>PM</c:v>
                  </c:pt>
                  <c:pt idx="3">
                    <c:v>NOx</c:v>
                  </c:pt>
                  <c:pt idx="4">
                    <c:v>SO2</c:v>
                  </c:pt>
                  <c:pt idx="5">
                    <c:v>PM</c:v>
                  </c:pt>
                  <c:pt idx="6">
                    <c:v>NOx</c:v>
                  </c:pt>
                  <c:pt idx="7">
                    <c:v>SO2</c:v>
                  </c:pt>
                  <c:pt idx="8">
                    <c:v>NOx</c:v>
                  </c:pt>
                  <c:pt idx="9">
                    <c:v>SO2</c:v>
                  </c:pt>
                </c:lvl>
                <c:lvl>
                  <c:pt idx="0">
                    <c:v>Crit Low</c:v>
                  </c:pt>
                  <c:pt idx="3">
                    <c:v>Crit High</c:v>
                  </c:pt>
                  <c:pt idx="6">
                    <c:v>Crit Low</c:v>
                  </c:pt>
                  <c:pt idx="8">
                    <c:v>Crit High</c:v>
                  </c:pt>
                </c:lvl>
                <c:lvl>
                  <c:pt idx="0">
                    <c:v>Boiler</c:v>
                  </c:pt>
                  <c:pt idx="6">
                    <c:v>Process Heat</c:v>
                  </c:pt>
                </c:lvl>
              </c:multiLvlStrCache>
            </c:multiLvlStrRef>
          </c:cat>
          <c:val>
            <c:numRef>
              <c:f>Sheet2!$Z$14:$Z$23</c:f>
              <c:numCache>
                <c:formatCode>General</c:formatCode>
                <c:ptCount val="10"/>
                <c:pt idx="7">
                  <c:v>2711.530000000001</c:v>
                </c:pt>
                <c:pt idx="9">
                  <c:v>2748.160000000001</c:v>
                </c:pt>
              </c:numCache>
            </c:numRef>
          </c:val>
        </c:ser>
        <c:ser>
          <c:idx val="3"/>
          <c:order val="3"/>
          <c:tx>
            <c:strRef>
              <c:f>Sheet2!$AA$13</c:f>
              <c:strCache>
                <c:ptCount val="1"/>
                <c:pt idx="0">
                  <c:v>FGD</c:v>
                </c:pt>
              </c:strCache>
            </c:strRef>
          </c:tx>
          <c:spPr>
            <a:solidFill>
              <a:schemeClr val="accent3"/>
            </a:solidFill>
          </c:spPr>
          <c:cat>
            <c:multiLvlStrRef>
              <c:f>Sheet2!$U$14:$W$23</c:f>
              <c:multiLvlStrCache>
                <c:ptCount val="10"/>
                <c:lvl>
                  <c:pt idx="0">
                    <c:v>NOx</c:v>
                  </c:pt>
                  <c:pt idx="1">
                    <c:v>SO2</c:v>
                  </c:pt>
                  <c:pt idx="2">
                    <c:v>PM</c:v>
                  </c:pt>
                  <c:pt idx="3">
                    <c:v>NOx</c:v>
                  </c:pt>
                  <c:pt idx="4">
                    <c:v>SO2</c:v>
                  </c:pt>
                  <c:pt idx="5">
                    <c:v>PM</c:v>
                  </c:pt>
                  <c:pt idx="6">
                    <c:v>NOx</c:v>
                  </c:pt>
                  <c:pt idx="7">
                    <c:v>SO2</c:v>
                  </c:pt>
                  <c:pt idx="8">
                    <c:v>NOx</c:v>
                  </c:pt>
                  <c:pt idx="9">
                    <c:v>SO2</c:v>
                  </c:pt>
                </c:lvl>
                <c:lvl>
                  <c:pt idx="0">
                    <c:v>Crit Low</c:v>
                  </c:pt>
                  <c:pt idx="3">
                    <c:v>Crit High</c:v>
                  </c:pt>
                  <c:pt idx="6">
                    <c:v>Crit Low</c:v>
                  </c:pt>
                  <c:pt idx="8">
                    <c:v>Crit High</c:v>
                  </c:pt>
                </c:lvl>
                <c:lvl>
                  <c:pt idx="0">
                    <c:v>Boiler</c:v>
                  </c:pt>
                  <c:pt idx="6">
                    <c:v>Process Heat</c:v>
                  </c:pt>
                </c:lvl>
              </c:multiLvlStrCache>
            </c:multiLvlStrRef>
          </c:cat>
          <c:val>
            <c:numRef>
              <c:f>Sheet2!$AA$14:$AA$23</c:f>
              <c:numCache>
                <c:formatCode>General</c:formatCode>
                <c:ptCount val="10"/>
                <c:pt idx="1">
                  <c:v>26.95</c:v>
                </c:pt>
                <c:pt idx="4">
                  <c:v>1914.179999999999</c:v>
                </c:pt>
              </c:numCache>
            </c:numRef>
          </c:val>
        </c:ser>
        <c:ser>
          <c:idx val="4"/>
          <c:order val="4"/>
          <c:tx>
            <c:strRef>
              <c:f>Sheet2!$AB$13</c:f>
              <c:strCache>
                <c:ptCount val="1"/>
                <c:pt idx="0">
                  <c:v>LNB</c:v>
                </c:pt>
              </c:strCache>
            </c:strRef>
          </c:tx>
          <c:spPr>
            <a:solidFill>
              <a:schemeClr val="accent5"/>
            </a:solidFill>
          </c:spPr>
          <c:cat>
            <c:multiLvlStrRef>
              <c:f>Sheet2!$U$14:$W$23</c:f>
              <c:multiLvlStrCache>
                <c:ptCount val="10"/>
                <c:lvl>
                  <c:pt idx="0">
                    <c:v>NOx</c:v>
                  </c:pt>
                  <c:pt idx="1">
                    <c:v>SO2</c:v>
                  </c:pt>
                  <c:pt idx="2">
                    <c:v>PM</c:v>
                  </c:pt>
                  <c:pt idx="3">
                    <c:v>NOx</c:v>
                  </c:pt>
                  <c:pt idx="4">
                    <c:v>SO2</c:v>
                  </c:pt>
                  <c:pt idx="5">
                    <c:v>PM</c:v>
                  </c:pt>
                  <c:pt idx="6">
                    <c:v>NOx</c:v>
                  </c:pt>
                  <c:pt idx="7">
                    <c:v>SO2</c:v>
                  </c:pt>
                  <c:pt idx="8">
                    <c:v>NOx</c:v>
                  </c:pt>
                  <c:pt idx="9">
                    <c:v>SO2</c:v>
                  </c:pt>
                </c:lvl>
                <c:lvl>
                  <c:pt idx="0">
                    <c:v>Crit Low</c:v>
                  </c:pt>
                  <c:pt idx="3">
                    <c:v>Crit High</c:v>
                  </c:pt>
                  <c:pt idx="6">
                    <c:v>Crit Low</c:v>
                  </c:pt>
                  <c:pt idx="8">
                    <c:v>Crit High</c:v>
                  </c:pt>
                </c:lvl>
                <c:lvl>
                  <c:pt idx="0">
                    <c:v>Boiler</c:v>
                  </c:pt>
                  <c:pt idx="6">
                    <c:v>Process Heat</c:v>
                  </c:pt>
                </c:lvl>
              </c:multiLvlStrCache>
            </c:multiLvlStrRef>
          </c:cat>
          <c:val>
            <c:numRef>
              <c:f>Sheet2!$AB$14:$AB$23</c:f>
              <c:numCache>
                <c:formatCode>General</c:formatCode>
                <c:ptCount val="10"/>
                <c:pt idx="3">
                  <c:v>116.38</c:v>
                </c:pt>
              </c:numCache>
            </c:numRef>
          </c:val>
        </c:ser>
        <c:ser>
          <c:idx val="5"/>
          <c:order val="5"/>
          <c:tx>
            <c:strRef>
              <c:f>Sheet2!$AC$13</c:f>
              <c:strCache>
                <c:ptCount val="1"/>
                <c:pt idx="0">
                  <c:v>LNB+SNCR</c:v>
                </c:pt>
              </c:strCache>
            </c:strRef>
          </c:tx>
          <c:spPr>
            <a:solidFill>
              <a:schemeClr val="tx2"/>
            </a:solidFill>
          </c:spPr>
          <c:cat>
            <c:multiLvlStrRef>
              <c:f>Sheet2!$U$14:$W$23</c:f>
              <c:multiLvlStrCache>
                <c:ptCount val="10"/>
                <c:lvl>
                  <c:pt idx="0">
                    <c:v>NOx</c:v>
                  </c:pt>
                  <c:pt idx="1">
                    <c:v>SO2</c:v>
                  </c:pt>
                  <c:pt idx="2">
                    <c:v>PM</c:v>
                  </c:pt>
                  <c:pt idx="3">
                    <c:v>NOx</c:v>
                  </c:pt>
                  <c:pt idx="4">
                    <c:v>SO2</c:v>
                  </c:pt>
                  <c:pt idx="5">
                    <c:v>PM</c:v>
                  </c:pt>
                  <c:pt idx="6">
                    <c:v>NOx</c:v>
                  </c:pt>
                  <c:pt idx="7">
                    <c:v>SO2</c:v>
                  </c:pt>
                  <c:pt idx="8">
                    <c:v>NOx</c:v>
                  </c:pt>
                  <c:pt idx="9">
                    <c:v>SO2</c:v>
                  </c:pt>
                </c:lvl>
                <c:lvl>
                  <c:pt idx="0">
                    <c:v>Crit Low</c:v>
                  </c:pt>
                  <c:pt idx="3">
                    <c:v>Crit High</c:v>
                  </c:pt>
                  <c:pt idx="6">
                    <c:v>Crit Low</c:v>
                  </c:pt>
                  <c:pt idx="8">
                    <c:v>Crit High</c:v>
                  </c:pt>
                </c:lvl>
                <c:lvl>
                  <c:pt idx="0">
                    <c:v>Boiler</c:v>
                  </c:pt>
                  <c:pt idx="6">
                    <c:v>Process Heat</c:v>
                  </c:pt>
                </c:lvl>
              </c:multiLvlStrCache>
            </c:multiLvlStrRef>
          </c:cat>
          <c:val>
            <c:numRef>
              <c:f>Sheet2!$AC$14:$AC$23</c:f>
              <c:numCache>
                <c:formatCode>General</c:formatCode>
                <c:ptCount val="10"/>
                <c:pt idx="3">
                  <c:v>353.91</c:v>
                </c:pt>
              </c:numCache>
            </c:numRef>
          </c:val>
        </c:ser>
        <c:ser>
          <c:idx val="6"/>
          <c:order val="6"/>
          <c:tx>
            <c:strRef>
              <c:f>Sheet2!$AD$13</c:f>
              <c:strCache>
                <c:ptCount val="1"/>
                <c:pt idx="0">
                  <c:v>ESP</c:v>
                </c:pt>
              </c:strCache>
            </c:strRef>
          </c:tx>
          <c:spPr>
            <a:solidFill>
              <a:schemeClr val="accent6"/>
            </a:solidFill>
          </c:spPr>
          <c:cat>
            <c:multiLvlStrRef>
              <c:f>Sheet2!$U$14:$W$23</c:f>
              <c:multiLvlStrCache>
                <c:ptCount val="10"/>
                <c:lvl>
                  <c:pt idx="0">
                    <c:v>NOx</c:v>
                  </c:pt>
                  <c:pt idx="1">
                    <c:v>SO2</c:v>
                  </c:pt>
                  <c:pt idx="2">
                    <c:v>PM</c:v>
                  </c:pt>
                  <c:pt idx="3">
                    <c:v>NOx</c:v>
                  </c:pt>
                  <c:pt idx="4">
                    <c:v>SO2</c:v>
                  </c:pt>
                  <c:pt idx="5">
                    <c:v>PM</c:v>
                  </c:pt>
                  <c:pt idx="6">
                    <c:v>NOx</c:v>
                  </c:pt>
                  <c:pt idx="7">
                    <c:v>SO2</c:v>
                  </c:pt>
                  <c:pt idx="8">
                    <c:v>NOx</c:v>
                  </c:pt>
                  <c:pt idx="9">
                    <c:v>SO2</c:v>
                  </c:pt>
                </c:lvl>
                <c:lvl>
                  <c:pt idx="0">
                    <c:v>Crit Low</c:v>
                  </c:pt>
                  <c:pt idx="3">
                    <c:v>Crit High</c:v>
                  </c:pt>
                  <c:pt idx="6">
                    <c:v>Crit Low</c:v>
                  </c:pt>
                  <c:pt idx="8">
                    <c:v>Crit High</c:v>
                  </c:pt>
                </c:lvl>
                <c:lvl>
                  <c:pt idx="0">
                    <c:v>Boiler</c:v>
                  </c:pt>
                  <c:pt idx="6">
                    <c:v>Process Heat</c:v>
                  </c:pt>
                </c:lvl>
              </c:multiLvlStrCache>
            </c:multiLvlStrRef>
          </c:cat>
          <c:val>
            <c:numRef>
              <c:f>Sheet2!$AD$14:$AD$23</c:f>
              <c:numCache>
                <c:formatCode>General</c:formatCode>
                <c:ptCount val="10"/>
                <c:pt idx="5">
                  <c:v>360.1300000000001</c:v>
                </c:pt>
              </c:numCache>
            </c:numRef>
          </c:val>
        </c:ser>
        <c:dLbls/>
        <c:gapWidth val="50"/>
        <c:overlap val="100"/>
        <c:axId val="504073240"/>
        <c:axId val="503983464"/>
      </c:barChart>
      <c:lineChart>
        <c:grouping val="standard"/>
        <c:ser>
          <c:idx val="8"/>
          <c:order val="7"/>
          <c:tx>
            <c:strRef>
              <c:f>Sheet2!$AF$13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noFill/>
              </a:ln>
            </c:spPr>
          </c:marker>
          <c:cat>
            <c:multiLvlStrRef>
              <c:f>Sheet2!$U$14:$W$23</c:f>
              <c:multiLvlStrCache>
                <c:ptCount val="10"/>
                <c:lvl>
                  <c:pt idx="0">
                    <c:v>NOx</c:v>
                  </c:pt>
                  <c:pt idx="1">
                    <c:v>SO2</c:v>
                  </c:pt>
                  <c:pt idx="2">
                    <c:v>PM</c:v>
                  </c:pt>
                  <c:pt idx="3">
                    <c:v>NOx</c:v>
                  </c:pt>
                  <c:pt idx="4">
                    <c:v>SO2</c:v>
                  </c:pt>
                  <c:pt idx="5">
                    <c:v>PM</c:v>
                  </c:pt>
                  <c:pt idx="6">
                    <c:v>NOx</c:v>
                  </c:pt>
                  <c:pt idx="7">
                    <c:v>SO2</c:v>
                  </c:pt>
                  <c:pt idx="8">
                    <c:v>NOx</c:v>
                  </c:pt>
                  <c:pt idx="9">
                    <c:v>SO2</c:v>
                  </c:pt>
                </c:lvl>
                <c:lvl>
                  <c:pt idx="0">
                    <c:v>Crit Low</c:v>
                  </c:pt>
                  <c:pt idx="3">
                    <c:v>Crit High</c:v>
                  </c:pt>
                  <c:pt idx="6">
                    <c:v>Crit Low</c:v>
                  </c:pt>
                  <c:pt idx="8">
                    <c:v>Crit High</c:v>
                  </c:pt>
                </c:lvl>
                <c:lvl>
                  <c:pt idx="0">
                    <c:v>Boiler</c:v>
                  </c:pt>
                  <c:pt idx="6">
                    <c:v>Process Heat</c:v>
                  </c:pt>
                </c:lvl>
              </c:multiLvlStrCache>
            </c:multiLvlStrRef>
          </c:cat>
          <c:val>
            <c:numRef>
              <c:f>Sheet2!$AF$14:$AF$23</c:f>
              <c:numCache>
                <c:formatCode>General</c:formatCode>
                <c:ptCount val="10"/>
                <c:pt idx="1">
                  <c:v>1842.84</c:v>
                </c:pt>
                <c:pt idx="4">
                  <c:v>1920.399999999999</c:v>
                </c:pt>
                <c:pt idx="7">
                  <c:v>2752.110000000001</c:v>
                </c:pt>
                <c:pt idx="9">
                  <c:v>2748.160000000001</c:v>
                </c:pt>
              </c:numCache>
            </c:numRef>
          </c:val>
        </c:ser>
        <c:dLbls/>
        <c:marker val="1"/>
        <c:axId val="504073240"/>
        <c:axId val="503983464"/>
      </c:lineChart>
      <c:catAx>
        <c:axId val="504073240"/>
        <c:scaling>
          <c:orientation val="minMax"/>
        </c:scaling>
        <c:axPos val="b"/>
        <c:tickLblPos val="nextTo"/>
        <c:crossAx val="503983464"/>
        <c:crosses val="autoZero"/>
        <c:auto val="1"/>
        <c:lblAlgn val="ctr"/>
        <c:lblOffset val="100"/>
      </c:catAx>
      <c:valAx>
        <c:axId val="50398346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PJ of fuel controlled</a:t>
                </a:r>
              </a:p>
            </c:rich>
          </c:tx>
          <c:layout/>
        </c:title>
        <c:numFmt formatCode="General" sourceLinked="1"/>
        <c:tickLblPos val="nextTo"/>
        <c:crossAx val="5040732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0706669478815"/>
          <c:y val="0.138304925119654"/>
          <c:w val="0.573472112860892"/>
          <c:h val="0.122963400408282"/>
        </c:manualLayout>
      </c:layout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</c:chart>
  <c:txPr>
    <a:bodyPr/>
    <a:lstStyle/>
    <a:p>
      <a:pPr>
        <a:defRPr sz="24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dirty="0"/>
              <a:t>GHG Emissions in </a:t>
            </a:r>
            <a:r>
              <a:rPr lang="en-US" dirty="0" smtClean="0"/>
              <a:t>2040</a:t>
            </a:r>
            <a:endParaRPr lang="en-US" dirty="0"/>
          </a:p>
        </c:rich>
      </c:tx>
      <c:layout>
        <c:manualLayout>
          <c:xMode val="edge"/>
          <c:yMode val="edge"/>
          <c:x val="0.174805555555556"/>
          <c:y val="0.0111111111111111"/>
        </c:manualLayout>
      </c:layout>
      <c:overlay val="1"/>
    </c:title>
    <c:plotArea>
      <c:layout/>
      <c:barChart>
        <c:barDir val="col"/>
        <c:grouping val="stacked"/>
        <c:ser>
          <c:idx val="0"/>
          <c:order val="0"/>
          <c:tx>
            <c:strRef>
              <c:f>GHG!$O$35</c:f>
              <c:strCache>
                <c:ptCount val="1"/>
                <c:pt idx="0">
                  <c:v>Commercial</c:v>
                </c:pt>
              </c:strCache>
            </c:strRef>
          </c:tx>
          <c:cat>
            <c:strRef>
              <c:f>GHG!$N$36:$N$41</c:f>
              <c:strCache>
                <c:ptCount val="6"/>
                <c:pt idx="0">
                  <c:v>2010 Base</c:v>
                </c:pt>
                <c:pt idx="1">
                  <c:v>Base</c:v>
                </c:pt>
                <c:pt idx="2">
                  <c:v>Crit Low</c:v>
                </c:pt>
                <c:pt idx="3">
                  <c:v>Crit High</c:v>
                </c:pt>
                <c:pt idx="4">
                  <c:v>GHG Low</c:v>
                </c:pt>
                <c:pt idx="5">
                  <c:v>GHG High</c:v>
                </c:pt>
              </c:strCache>
            </c:strRef>
          </c:cat>
          <c:val>
            <c:numRef>
              <c:f>GHG!$O$36:$O$41</c:f>
              <c:numCache>
                <c:formatCode>General</c:formatCode>
                <c:ptCount val="6"/>
                <c:pt idx="0">
                  <c:v>0.226001806</c:v>
                </c:pt>
                <c:pt idx="1">
                  <c:v>0.258785047</c:v>
                </c:pt>
                <c:pt idx="2">
                  <c:v>0.258258405</c:v>
                </c:pt>
                <c:pt idx="3">
                  <c:v>0.248775886</c:v>
                </c:pt>
                <c:pt idx="4">
                  <c:v>0.247919465</c:v>
                </c:pt>
                <c:pt idx="5">
                  <c:v>0.244536364</c:v>
                </c:pt>
              </c:numCache>
            </c:numRef>
          </c:val>
        </c:ser>
        <c:ser>
          <c:idx val="1"/>
          <c:order val="1"/>
          <c:tx>
            <c:strRef>
              <c:f>GHG!$P$35</c:f>
              <c:strCache>
                <c:ptCount val="1"/>
                <c:pt idx="0">
                  <c:v>Residential</c:v>
                </c:pt>
              </c:strCache>
            </c:strRef>
          </c:tx>
          <c:cat>
            <c:strRef>
              <c:f>GHG!$N$36:$N$41</c:f>
              <c:strCache>
                <c:ptCount val="6"/>
                <c:pt idx="0">
                  <c:v>2010 Base</c:v>
                </c:pt>
                <c:pt idx="1">
                  <c:v>Base</c:v>
                </c:pt>
                <c:pt idx="2">
                  <c:v>Crit Low</c:v>
                </c:pt>
                <c:pt idx="3">
                  <c:v>Crit High</c:v>
                </c:pt>
                <c:pt idx="4">
                  <c:v>GHG Low</c:v>
                </c:pt>
                <c:pt idx="5">
                  <c:v>GHG High</c:v>
                </c:pt>
              </c:strCache>
            </c:strRef>
          </c:cat>
          <c:val>
            <c:numRef>
              <c:f>GHG!$P$36:$P$41</c:f>
              <c:numCache>
                <c:formatCode>General</c:formatCode>
                <c:ptCount val="6"/>
                <c:pt idx="0">
                  <c:v>0.378620473</c:v>
                </c:pt>
                <c:pt idx="1">
                  <c:v>0.353065947</c:v>
                </c:pt>
                <c:pt idx="2">
                  <c:v>0.354277197</c:v>
                </c:pt>
                <c:pt idx="3">
                  <c:v>0.374295461</c:v>
                </c:pt>
                <c:pt idx="4">
                  <c:v>0.376477299</c:v>
                </c:pt>
                <c:pt idx="5">
                  <c:v>0.377556967</c:v>
                </c:pt>
              </c:numCache>
            </c:numRef>
          </c:val>
        </c:ser>
        <c:ser>
          <c:idx val="2"/>
          <c:order val="2"/>
          <c:tx>
            <c:strRef>
              <c:f>GHG!$Q$35</c:f>
              <c:strCache>
                <c:ptCount val="1"/>
                <c:pt idx="0">
                  <c:v>Transportation</c:v>
                </c:pt>
              </c:strCache>
            </c:strRef>
          </c:tx>
          <c:cat>
            <c:strRef>
              <c:f>GHG!$N$36:$N$41</c:f>
              <c:strCache>
                <c:ptCount val="6"/>
                <c:pt idx="0">
                  <c:v>2010 Base</c:v>
                </c:pt>
                <c:pt idx="1">
                  <c:v>Base</c:v>
                </c:pt>
                <c:pt idx="2">
                  <c:v>Crit Low</c:v>
                </c:pt>
                <c:pt idx="3">
                  <c:v>Crit High</c:v>
                </c:pt>
                <c:pt idx="4">
                  <c:v>GHG Low</c:v>
                </c:pt>
                <c:pt idx="5">
                  <c:v>GHG High</c:v>
                </c:pt>
              </c:strCache>
            </c:strRef>
          </c:cat>
          <c:val>
            <c:numRef>
              <c:f>GHG!$Q$36:$Q$41</c:f>
              <c:numCache>
                <c:formatCode>General</c:formatCode>
                <c:ptCount val="6"/>
                <c:pt idx="0">
                  <c:v>1.932410914</c:v>
                </c:pt>
                <c:pt idx="1">
                  <c:v>1.861510521</c:v>
                </c:pt>
                <c:pt idx="2">
                  <c:v>1.856738379</c:v>
                </c:pt>
                <c:pt idx="3">
                  <c:v>1.839845303</c:v>
                </c:pt>
                <c:pt idx="4">
                  <c:v>1.772292417</c:v>
                </c:pt>
                <c:pt idx="5">
                  <c:v>1.754695353</c:v>
                </c:pt>
              </c:numCache>
            </c:numRef>
          </c:val>
        </c:ser>
        <c:ser>
          <c:idx val="3"/>
          <c:order val="3"/>
          <c:tx>
            <c:strRef>
              <c:f>GHG!$R$35</c:f>
              <c:strCache>
                <c:ptCount val="1"/>
                <c:pt idx="0">
                  <c:v>Refinery</c:v>
                </c:pt>
              </c:strCache>
            </c:strRef>
          </c:tx>
          <c:cat>
            <c:strRef>
              <c:f>GHG!$N$36:$N$41</c:f>
              <c:strCache>
                <c:ptCount val="6"/>
                <c:pt idx="0">
                  <c:v>2010 Base</c:v>
                </c:pt>
                <c:pt idx="1">
                  <c:v>Base</c:v>
                </c:pt>
                <c:pt idx="2">
                  <c:v>Crit Low</c:v>
                </c:pt>
                <c:pt idx="3">
                  <c:v>Crit High</c:v>
                </c:pt>
                <c:pt idx="4">
                  <c:v>GHG Low</c:v>
                </c:pt>
                <c:pt idx="5">
                  <c:v>GHG High</c:v>
                </c:pt>
              </c:strCache>
            </c:strRef>
          </c:cat>
          <c:val>
            <c:numRef>
              <c:f>GHG!$R$36:$R$41</c:f>
              <c:numCache>
                <c:formatCode>General</c:formatCode>
                <c:ptCount val="6"/>
                <c:pt idx="0">
                  <c:v>0.301879926</c:v>
                </c:pt>
                <c:pt idx="1">
                  <c:v>0.292443458</c:v>
                </c:pt>
                <c:pt idx="2">
                  <c:v>0.291330347</c:v>
                </c:pt>
                <c:pt idx="3">
                  <c:v>0.287212505</c:v>
                </c:pt>
                <c:pt idx="4">
                  <c:v>0.281014632</c:v>
                </c:pt>
                <c:pt idx="5">
                  <c:v>0.280395983</c:v>
                </c:pt>
              </c:numCache>
            </c:numRef>
          </c:val>
        </c:ser>
        <c:ser>
          <c:idx val="4"/>
          <c:order val="4"/>
          <c:tx>
            <c:strRef>
              <c:f>GHG!$S$35</c:f>
              <c:strCache>
                <c:ptCount val="1"/>
                <c:pt idx="0">
                  <c:v>Industrial</c:v>
                </c:pt>
              </c:strCache>
            </c:strRef>
          </c:tx>
          <c:cat>
            <c:strRef>
              <c:f>GHG!$N$36:$N$41</c:f>
              <c:strCache>
                <c:ptCount val="6"/>
                <c:pt idx="0">
                  <c:v>2010 Base</c:v>
                </c:pt>
                <c:pt idx="1">
                  <c:v>Base</c:v>
                </c:pt>
                <c:pt idx="2">
                  <c:v>Crit Low</c:v>
                </c:pt>
                <c:pt idx="3">
                  <c:v>Crit High</c:v>
                </c:pt>
                <c:pt idx="4">
                  <c:v>GHG Low</c:v>
                </c:pt>
                <c:pt idx="5">
                  <c:v>GHG High</c:v>
                </c:pt>
              </c:strCache>
            </c:strRef>
          </c:cat>
          <c:val>
            <c:numRef>
              <c:f>GHG!$S$36:$S$41</c:f>
              <c:numCache>
                <c:formatCode>General</c:formatCode>
                <c:ptCount val="6"/>
                <c:pt idx="0">
                  <c:v>0.58107002</c:v>
                </c:pt>
                <c:pt idx="1">
                  <c:v>0.75827965</c:v>
                </c:pt>
                <c:pt idx="2">
                  <c:v>0.728970684</c:v>
                </c:pt>
                <c:pt idx="3">
                  <c:v>0.689401307</c:v>
                </c:pt>
                <c:pt idx="4">
                  <c:v>0.690998296</c:v>
                </c:pt>
                <c:pt idx="5">
                  <c:v>0.684669149</c:v>
                </c:pt>
              </c:numCache>
            </c:numRef>
          </c:val>
        </c:ser>
        <c:ser>
          <c:idx val="5"/>
          <c:order val="5"/>
          <c:tx>
            <c:strRef>
              <c:f>GHG!$T$35</c:f>
              <c:strCache>
                <c:ptCount val="1"/>
                <c:pt idx="0">
                  <c:v>Electric</c:v>
                </c:pt>
              </c:strCache>
            </c:strRef>
          </c:tx>
          <c:cat>
            <c:strRef>
              <c:f>GHG!$N$36:$N$41</c:f>
              <c:strCache>
                <c:ptCount val="6"/>
                <c:pt idx="0">
                  <c:v>2010 Base</c:v>
                </c:pt>
                <c:pt idx="1">
                  <c:v>Base</c:v>
                </c:pt>
                <c:pt idx="2">
                  <c:v>Crit Low</c:v>
                </c:pt>
                <c:pt idx="3">
                  <c:v>Crit High</c:v>
                </c:pt>
                <c:pt idx="4">
                  <c:v>GHG Low</c:v>
                </c:pt>
                <c:pt idx="5">
                  <c:v>GHG High</c:v>
                </c:pt>
              </c:strCache>
            </c:strRef>
          </c:cat>
          <c:val>
            <c:numRef>
              <c:f>GHG!$T$36:$T$41</c:f>
              <c:numCache>
                <c:formatCode>General</c:formatCode>
                <c:ptCount val="6"/>
                <c:pt idx="0">
                  <c:v>2.143357985000001</c:v>
                </c:pt>
                <c:pt idx="1">
                  <c:v>1.901896641999999</c:v>
                </c:pt>
                <c:pt idx="2">
                  <c:v>1.85918771</c:v>
                </c:pt>
                <c:pt idx="3">
                  <c:v>1.756019744</c:v>
                </c:pt>
                <c:pt idx="4">
                  <c:v>1.32584696</c:v>
                </c:pt>
                <c:pt idx="5">
                  <c:v>1.210744022</c:v>
                </c:pt>
              </c:numCache>
            </c:numRef>
          </c:val>
        </c:ser>
        <c:ser>
          <c:idx val="6"/>
          <c:order val="6"/>
          <c:tx>
            <c:strRef>
              <c:f>GHG!$U$35</c:f>
              <c:strCache>
                <c:ptCount val="1"/>
                <c:pt idx="0">
                  <c:v>Upstream</c:v>
                </c:pt>
              </c:strCache>
            </c:strRef>
          </c:tx>
          <c:cat>
            <c:strRef>
              <c:f>GHG!$N$36:$N$41</c:f>
              <c:strCache>
                <c:ptCount val="6"/>
                <c:pt idx="0">
                  <c:v>2010 Base</c:v>
                </c:pt>
                <c:pt idx="1">
                  <c:v>Base</c:v>
                </c:pt>
                <c:pt idx="2">
                  <c:v>Crit Low</c:v>
                </c:pt>
                <c:pt idx="3">
                  <c:v>Crit High</c:v>
                </c:pt>
                <c:pt idx="4">
                  <c:v>GHG Low</c:v>
                </c:pt>
                <c:pt idx="5">
                  <c:v>GHG High</c:v>
                </c:pt>
              </c:strCache>
            </c:strRef>
          </c:cat>
          <c:val>
            <c:numRef>
              <c:f>GHG!$U$36:$U$41</c:f>
              <c:numCache>
                <c:formatCode>General</c:formatCode>
                <c:ptCount val="6"/>
                <c:pt idx="0">
                  <c:v>0.531292664</c:v>
                </c:pt>
                <c:pt idx="1">
                  <c:v>0.612246143</c:v>
                </c:pt>
                <c:pt idx="2">
                  <c:v>0.612647732</c:v>
                </c:pt>
                <c:pt idx="3">
                  <c:v>0.598601981</c:v>
                </c:pt>
                <c:pt idx="4">
                  <c:v>0.585599205</c:v>
                </c:pt>
                <c:pt idx="5">
                  <c:v>0.571276409</c:v>
                </c:pt>
              </c:numCache>
            </c:numRef>
          </c:val>
        </c:ser>
        <c:dLbls/>
        <c:overlap val="100"/>
        <c:axId val="503509896"/>
        <c:axId val="503512856"/>
      </c:barChart>
      <c:catAx>
        <c:axId val="503509896"/>
        <c:scaling>
          <c:orientation val="minMax"/>
        </c:scaling>
        <c:axPos val="b"/>
        <c:tickLblPos val="nextTo"/>
        <c:crossAx val="503512856"/>
        <c:crosses val="autoZero"/>
        <c:auto val="1"/>
        <c:lblAlgn val="ctr"/>
        <c:lblOffset val="100"/>
      </c:catAx>
      <c:valAx>
        <c:axId val="50351285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Gt CO2e</a:t>
                </a:r>
              </a:p>
            </c:rich>
          </c:tx>
          <c:layout/>
        </c:title>
        <c:numFmt formatCode="General" sourceLinked="1"/>
        <c:tickLblPos val="nextTo"/>
        <c:crossAx val="5035098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6191491688539"/>
          <c:y val="0.388086322543015"/>
          <c:w val="0.286864063867017"/>
          <c:h val="0.516419947506562"/>
        </c:manualLayout>
      </c:layout>
      <c:txPr>
        <a:bodyPr/>
        <a:lstStyle/>
        <a:p>
          <a:pPr>
            <a:defRPr sz="2800"/>
          </a:pPr>
          <a:endParaRPr lang="en-US"/>
        </a:p>
      </c:txPr>
    </c:legend>
    <c:plotVisOnly val="1"/>
    <c:dispBlanksAs val="gap"/>
  </c:chart>
  <c:txPr>
    <a:bodyPr/>
    <a:lstStyle/>
    <a:p>
      <a:pPr>
        <a:defRPr sz="32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dirty="0"/>
              <a:t>2040 SO2 </a:t>
            </a:r>
            <a:r>
              <a:rPr lang="en-US" dirty="0" smtClean="0"/>
              <a:t>Emissions</a:t>
            </a:r>
            <a:endParaRPr lang="en-US" dirty="0"/>
          </a:p>
        </c:rich>
      </c:tx>
      <c:layout>
        <c:manualLayout>
          <c:xMode val="edge"/>
          <c:yMode val="edge"/>
          <c:x val="0.218073053368329"/>
          <c:y val="0.0407407407407407"/>
        </c:manualLayout>
      </c:layout>
      <c:overlay val="1"/>
    </c:title>
    <c:plotArea>
      <c:layout/>
      <c:barChart>
        <c:barDir val="col"/>
        <c:grouping val="stacked"/>
        <c:ser>
          <c:idx val="0"/>
          <c:order val="0"/>
          <c:tx>
            <c:strRef>
              <c:f>'SO2'!$V$23</c:f>
              <c:strCache>
                <c:ptCount val="1"/>
                <c:pt idx="0">
                  <c:v>Commercial</c:v>
                </c:pt>
              </c:strCache>
            </c:strRef>
          </c:tx>
          <c:cat>
            <c:strRef>
              <c:f>'SO2'!$U$24:$U$29</c:f>
              <c:strCache>
                <c:ptCount val="6"/>
                <c:pt idx="0">
                  <c:v>2010 Base</c:v>
                </c:pt>
                <c:pt idx="1">
                  <c:v>Base</c:v>
                </c:pt>
                <c:pt idx="2">
                  <c:v>Crit Low</c:v>
                </c:pt>
                <c:pt idx="3">
                  <c:v>Crit High</c:v>
                </c:pt>
                <c:pt idx="4">
                  <c:v>GHG Low</c:v>
                </c:pt>
                <c:pt idx="5">
                  <c:v>GHG High</c:v>
                </c:pt>
              </c:strCache>
            </c:strRef>
          </c:cat>
          <c:val>
            <c:numRef>
              <c:f>'SO2'!$V$24:$V$29</c:f>
              <c:numCache>
                <c:formatCode>General</c:formatCode>
                <c:ptCount val="6"/>
                <c:pt idx="0">
                  <c:v>0.152326</c:v>
                </c:pt>
                <c:pt idx="1">
                  <c:v>0.138116</c:v>
                </c:pt>
                <c:pt idx="2">
                  <c:v>0.138564</c:v>
                </c:pt>
                <c:pt idx="3">
                  <c:v>0.14356</c:v>
                </c:pt>
                <c:pt idx="4">
                  <c:v>0.142021</c:v>
                </c:pt>
                <c:pt idx="5">
                  <c:v>0.152428</c:v>
                </c:pt>
              </c:numCache>
            </c:numRef>
          </c:val>
        </c:ser>
        <c:ser>
          <c:idx val="1"/>
          <c:order val="1"/>
          <c:tx>
            <c:strRef>
              <c:f>'SO2'!$W$23</c:f>
              <c:strCache>
                <c:ptCount val="1"/>
                <c:pt idx="0">
                  <c:v>Residential</c:v>
                </c:pt>
              </c:strCache>
            </c:strRef>
          </c:tx>
          <c:cat>
            <c:strRef>
              <c:f>'SO2'!$U$24:$U$29</c:f>
              <c:strCache>
                <c:ptCount val="6"/>
                <c:pt idx="0">
                  <c:v>2010 Base</c:v>
                </c:pt>
                <c:pt idx="1">
                  <c:v>Base</c:v>
                </c:pt>
                <c:pt idx="2">
                  <c:v>Crit Low</c:v>
                </c:pt>
                <c:pt idx="3">
                  <c:v>Crit High</c:v>
                </c:pt>
                <c:pt idx="4">
                  <c:v>GHG Low</c:v>
                </c:pt>
                <c:pt idx="5">
                  <c:v>GHG High</c:v>
                </c:pt>
              </c:strCache>
            </c:strRef>
          </c:cat>
          <c:val>
            <c:numRef>
              <c:f>'SO2'!$W$24:$W$29</c:f>
              <c:numCache>
                <c:formatCode>General</c:formatCode>
                <c:ptCount val="6"/>
                <c:pt idx="0">
                  <c:v>0.097079</c:v>
                </c:pt>
                <c:pt idx="1">
                  <c:v>0.074308</c:v>
                </c:pt>
                <c:pt idx="2">
                  <c:v>0.074273</c:v>
                </c:pt>
                <c:pt idx="3">
                  <c:v>0.063629</c:v>
                </c:pt>
                <c:pt idx="4">
                  <c:v>0.074562</c:v>
                </c:pt>
                <c:pt idx="5">
                  <c:v>0.075389</c:v>
                </c:pt>
              </c:numCache>
            </c:numRef>
          </c:val>
        </c:ser>
        <c:ser>
          <c:idx val="2"/>
          <c:order val="2"/>
          <c:tx>
            <c:strRef>
              <c:f>'SO2'!$X$23</c:f>
              <c:strCache>
                <c:ptCount val="1"/>
                <c:pt idx="0">
                  <c:v>Transportation</c:v>
                </c:pt>
              </c:strCache>
            </c:strRef>
          </c:tx>
          <c:cat>
            <c:strRef>
              <c:f>'SO2'!$U$24:$U$29</c:f>
              <c:strCache>
                <c:ptCount val="6"/>
                <c:pt idx="0">
                  <c:v>2010 Base</c:v>
                </c:pt>
                <c:pt idx="1">
                  <c:v>Base</c:v>
                </c:pt>
                <c:pt idx="2">
                  <c:v>Crit Low</c:v>
                </c:pt>
                <c:pt idx="3">
                  <c:v>Crit High</c:v>
                </c:pt>
                <c:pt idx="4">
                  <c:v>GHG Low</c:v>
                </c:pt>
                <c:pt idx="5">
                  <c:v>GHG High</c:v>
                </c:pt>
              </c:strCache>
            </c:strRef>
          </c:cat>
          <c:val>
            <c:numRef>
              <c:f>'SO2'!$X$24:$X$29</c:f>
              <c:numCache>
                <c:formatCode>General</c:formatCode>
                <c:ptCount val="6"/>
                <c:pt idx="0">
                  <c:v>0.452246</c:v>
                </c:pt>
                <c:pt idx="1">
                  <c:v>0.097628</c:v>
                </c:pt>
                <c:pt idx="2">
                  <c:v>0.0976</c:v>
                </c:pt>
                <c:pt idx="3">
                  <c:v>0.098268</c:v>
                </c:pt>
                <c:pt idx="4">
                  <c:v>0.098449</c:v>
                </c:pt>
                <c:pt idx="5">
                  <c:v>0.098324</c:v>
                </c:pt>
              </c:numCache>
            </c:numRef>
          </c:val>
        </c:ser>
        <c:ser>
          <c:idx val="3"/>
          <c:order val="3"/>
          <c:tx>
            <c:strRef>
              <c:f>'SO2'!$Y$23</c:f>
              <c:strCache>
                <c:ptCount val="1"/>
                <c:pt idx="0">
                  <c:v>Refinery</c:v>
                </c:pt>
              </c:strCache>
            </c:strRef>
          </c:tx>
          <c:cat>
            <c:strRef>
              <c:f>'SO2'!$U$24:$U$29</c:f>
              <c:strCache>
                <c:ptCount val="6"/>
                <c:pt idx="0">
                  <c:v>2010 Base</c:v>
                </c:pt>
                <c:pt idx="1">
                  <c:v>Base</c:v>
                </c:pt>
                <c:pt idx="2">
                  <c:v>Crit Low</c:v>
                </c:pt>
                <c:pt idx="3">
                  <c:v>Crit High</c:v>
                </c:pt>
                <c:pt idx="4">
                  <c:v>GHG Low</c:v>
                </c:pt>
                <c:pt idx="5">
                  <c:v>GHG High</c:v>
                </c:pt>
              </c:strCache>
            </c:strRef>
          </c:cat>
          <c:val>
            <c:numRef>
              <c:f>'SO2'!$Y$24:$Y$29</c:f>
              <c:numCache>
                <c:formatCode>General</c:formatCode>
                <c:ptCount val="6"/>
                <c:pt idx="0">
                  <c:v>0.326014</c:v>
                </c:pt>
                <c:pt idx="1">
                  <c:v>0.303805</c:v>
                </c:pt>
                <c:pt idx="2">
                  <c:v>0.025321</c:v>
                </c:pt>
                <c:pt idx="3">
                  <c:v>0.024918</c:v>
                </c:pt>
                <c:pt idx="4">
                  <c:v>0.291628</c:v>
                </c:pt>
                <c:pt idx="5">
                  <c:v>0.290998</c:v>
                </c:pt>
              </c:numCache>
            </c:numRef>
          </c:val>
        </c:ser>
        <c:ser>
          <c:idx val="4"/>
          <c:order val="4"/>
          <c:tx>
            <c:strRef>
              <c:f>'SO2'!$Z$23</c:f>
              <c:strCache>
                <c:ptCount val="1"/>
                <c:pt idx="0">
                  <c:v>Industrial</c:v>
                </c:pt>
              </c:strCache>
            </c:strRef>
          </c:tx>
          <c:cat>
            <c:strRef>
              <c:f>'SO2'!$U$24:$U$29</c:f>
              <c:strCache>
                <c:ptCount val="6"/>
                <c:pt idx="0">
                  <c:v>2010 Base</c:v>
                </c:pt>
                <c:pt idx="1">
                  <c:v>Base</c:v>
                </c:pt>
                <c:pt idx="2">
                  <c:v>Crit Low</c:v>
                </c:pt>
                <c:pt idx="3">
                  <c:v>Crit High</c:v>
                </c:pt>
                <c:pt idx="4">
                  <c:v>GHG Low</c:v>
                </c:pt>
                <c:pt idx="5">
                  <c:v>GHG High</c:v>
                </c:pt>
              </c:strCache>
            </c:strRef>
          </c:cat>
          <c:val>
            <c:numRef>
              <c:f>'SO2'!$Z$24:$Z$29</c:f>
              <c:numCache>
                <c:formatCode>General</c:formatCode>
                <c:ptCount val="6"/>
                <c:pt idx="0">
                  <c:v>0.49017</c:v>
                </c:pt>
                <c:pt idx="1">
                  <c:v>0.747559</c:v>
                </c:pt>
                <c:pt idx="2">
                  <c:v>0.561507</c:v>
                </c:pt>
                <c:pt idx="3">
                  <c:v>0.396711</c:v>
                </c:pt>
                <c:pt idx="4">
                  <c:v>0.679697</c:v>
                </c:pt>
                <c:pt idx="5">
                  <c:v>0.675733</c:v>
                </c:pt>
              </c:numCache>
            </c:numRef>
          </c:val>
        </c:ser>
        <c:ser>
          <c:idx val="5"/>
          <c:order val="5"/>
          <c:tx>
            <c:strRef>
              <c:f>'SO2'!$AA$23</c:f>
              <c:strCache>
                <c:ptCount val="1"/>
                <c:pt idx="0">
                  <c:v>Electric</c:v>
                </c:pt>
              </c:strCache>
            </c:strRef>
          </c:tx>
          <c:cat>
            <c:strRef>
              <c:f>'SO2'!$U$24:$U$29</c:f>
              <c:strCache>
                <c:ptCount val="6"/>
                <c:pt idx="0">
                  <c:v>2010 Base</c:v>
                </c:pt>
                <c:pt idx="1">
                  <c:v>Base</c:v>
                </c:pt>
                <c:pt idx="2">
                  <c:v>Crit Low</c:v>
                </c:pt>
                <c:pt idx="3">
                  <c:v>Crit High</c:v>
                </c:pt>
                <c:pt idx="4">
                  <c:v>GHG Low</c:v>
                </c:pt>
                <c:pt idx="5">
                  <c:v>GHG High</c:v>
                </c:pt>
              </c:strCache>
            </c:strRef>
          </c:cat>
          <c:val>
            <c:numRef>
              <c:f>'SO2'!$AA$24:$AA$29</c:f>
              <c:numCache>
                <c:formatCode>General</c:formatCode>
                <c:ptCount val="6"/>
                <c:pt idx="0">
                  <c:v>5.540025000000001</c:v>
                </c:pt>
                <c:pt idx="1">
                  <c:v>1.444693</c:v>
                </c:pt>
                <c:pt idx="2">
                  <c:v>0.516102</c:v>
                </c:pt>
                <c:pt idx="3">
                  <c:v>0.188551</c:v>
                </c:pt>
                <c:pt idx="4">
                  <c:v>0.204817</c:v>
                </c:pt>
                <c:pt idx="5">
                  <c:v>0.142478</c:v>
                </c:pt>
              </c:numCache>
            </c:numRef>
          </c:val>
        </c:ser>
        <c:ser>
          <c:idx val="6"/>
          <c:order val="6"/>
          <c:tx>
            <c:strRef>
              <c:f>'SO2'!$AB$23</c:f>
              <c:strCache>
                <c:ptCount val="1"/>
                <c:pt idx="0">
                  <c:v>Upstream</c:v>
                </c:pt>
              </c:strCache>
            </c:strRef>
          </c:tx>
          <c:cat>
            <c:strRef>
              <c:f>'SO2'!$U$24:$U$29</c:f>
              <c:strCache>
                <c:ptCount val="6"/>
                <c:pt idx="0">
                  <c:v>2010 Base</c:v>
                </c:pt>
                <c:pt idx="1">
                  <c:v>Base</c:v>
                </c:pt>
                <c:pt idx="2">
                  <c:v>Crit Low</c:v>
                </c:pt>
                <c:pt idx="3">
                  <c:v>Crit High</c:v>
                </c:pt>
                <c:pt idx="4">
                  <c:v>GHG Low</c:v>
                </c:pt>
                <c:pt idx="5">
                  <c:v>GHG High</c:v>
                </c:pt>
              </c:strCache>
            </c:strRef>
          </c:cat>
          <c:val>
            <c:numRef>
              <c:f>'SO2'!$AB$24:$AB$29</c:f>
              <c:numCache>
                <c:formatCode>General</c:formatCode>
                <c:ptCount val="6"/>
                <c:pt idx="0">
                  <c:v>0.615213</c:v>
                </c:pt>
                <c:pt idx="1">
                  <c:v>0.846398</c:v>
                </c:pt>
                <c:pt idx="2">
                  <c:v>0.858584</c:v>
                </c:pt>
                <c:pt idx="3">
                  <c:v>0.537456</c:v>
                </c:pt>
                <c:pt idx="4">
                  <c:v>0.869978</c:v>
                </c:pt>
                <c:pt idx="5">
                  <c:v>0.843741</c:v>
                </c:pt>
              </c:numCache>
            </c:numRef>
          </c:val>
        </c:ser>
        <c:dLbls/>
        <c:overlap val="100"/>
        <c:axId val="486744072"/>
        <c:axId val="512417208"/>
      </c:barChart>
      <c:catAx>
        <c:axId val="486744072"/>
        <c:scaling>
          <c:orientation val="minMax"/>
        </c:scaling>
        <c:axPos val="b"/>
        <c:tickLblPos val="nextTo"/>
        <c:crossAx val="512417208"/>
        <c:crosses val="autoZero"/>
        <c:auto val="1"/>
        <c:lblAlgn val="ctr"/>
        <c:lblOffset val="100"/>
      </c:catAx>
      <c:valAx>
        <c:axId val="51241720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Mt SO2</a:t>
                </a:r>
              </a:p>
            </c:rich>
          </c:tx>
          <c:layout/>
        </c:title>
        <c:numFmt formatCode="General" sourceLinked="1"/>
        <c:tickLblPos val="nextTo"/>
        <c:crossAx val="4867440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3135936132983"/>
          <c:y val="0.388086322543015"/>
          <c:w val="0.286864063867017"/>
          <c:h val="0.516419947506562"/>
        </c:manualLayout>
      </c:layout>
      <c:txPr>
        <a:bodyPr/>
        <a:lstStyle/>
        <a:p>
          <a:pPr>
            <a:defRPr sz="2800"/>
          </a:pPr>
          <a:endParaRPr lang="en-US"/>
        </a:p>
      </c:txPr>
    </c:legend>
    <c:plotVisOnly val="1"/>
    <c:dispBlanksAs val="gap"/>
  </c:chart>
  <c:txPr>
    <a:bodyPr/>
    <a:lstStyle/>
    <a:p>
      <a:pPr>
        <a:defRPr sz="32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/>
              <a:t>2040 NOx Emissions </a:t>
            </a:r>
          </a:p>
        </c:rich>
      </c:tx>
      <c:layout>
        <c:manualLayout>
          <c:xMode val="edge"/>
          <c:yMode val="edge"/>
          <c:x val="0.228446303587052"/>
          <c:y val="0.0444444444444444"/>
        </c:manualLayout>
      </c:layout>
      <c:overlay val="1"/>
    </c:title>
    <c:plotArea>
      <c:layout>
        <c:manualLayout>
          <c:layoutTarget val="inner"/>
          <c:xMode val="edge"/>
          <c:yMode val="edge"/>
          <c:x val="0.144495297462817"/>
          <c:y val="0.0409074074074074"/>
          <c:w val="0.555649387576553"/>
          <c:h val="0.759771799358413"/>
        </c:manualLayout>
      </c:layout>
      <c:barChart>
        <c:barDir val="col"/>
        <c:grouping val="stacked"/>
        <c:ser>
          <c:idx val="0"/>
          <c:order val="0"/>
          <c:tx>
            <c:strRef>
              <c:f>NOx!$V$24</c:f>
              <c:strCache>
                <c:ptCount val="1"/>
                <c:pt idx="0">
                  <c:v>Commercial</c:v>
                </c:pt>
              </c:strCache>
            </c:strRef>
          </c:tx>
          <c:cat>
            <c:strRef>
              <c:f>NOx!$U$25:$U$30</c:f>
              <c:strCache>
                <c:ptCount val="6"/>
                <c:pt idx="0">
                  <c:v>2010 Base</c:v>
                </c:pt>
                <c:pt idx="1">
                  <c:v>Base</c:v>
                </c:pt>
                <c:pt idx="2">
                  <c:v>Crit Low</c:v>
                </c:pt>
                <c:pt idx="3">
                  <c:v>Crit High</c:v>
                </c:pt>
                <c:pt idx="4">
                  <c:v>GHG Low</c:v>
                </c:pt>
                <c:pt idx="5">
                  <c:v>GHG High</c:v>
                </c:pt>
              </c:strCache>
            </c:strRef>
          </c:cat>
          <c:val>
            <c:numRef>
              <c:f>NOx!$V$25:$V$30</c:f>
              <c:numCache>
                <c:formatCode>General</c:formatCode>
                <c:ptCount val="6"/>
                <c:pt idx="0">
                  <c:v>0.17377</c:v>
                </c:pt>
                <c:pt idx="1">
                  <c:v>0.199798</c:v>
                </c:pt>
                <c:pt idx="2">
                  <c:v>0.199369</c:v>
                </c:pt>
                <c:pt idx="3">
                  <c:v>0.191895</c:v>
                </c:pt>
                <c:pt idx="4">
                  <c:v>0.191377</c:v>
                </c:pt>
                <c:pt idx="5">
                  <c:v>0.188026</c:v>
                </c:pt>
              </c:numCache>
            </c:numRef>
          </c:val>
        </c:ser>
        <c:ser>
          <c:idx val="1"/>
          <c:order val="1"/>
          <c:tx>
            <c:strRef>
              <c:f>NOx!$W$24</c:f>
              <c:strCache>
                <c:ptCount val="1"/>
                <c:pt idx="0">
                  <c:v>Residential</c:v>
                </c:pt>
              </c:strCache>
            </c:strRef>
          </c:tx>
          <c:cat>
            <c:strRef>
              <c:f>NOx!$U$25:$U$30</c:f>
              <c:strCache>
                <c:ptCount val="6"/>
                <c:pt idx="0">
                  <c:v>2010 Base</c:v>
                </c:pt>
                <c:pt idx="1">
                  <c:v>Base</c:v>
                </c:pt>
                <c:pt idx="2">
                  <c:v>Crit Low</c:v>
                </c:pt>
                <c:pt idx="3">
                  <c:v>Crit High</c:v>
                </c:pt>
                <c:pt idx="4">
                  <c:v>GHG Low</c:v>
                </c:pt>
                <c:pt idx="5">
                  <c:v>GHG High</c:v>
                </c:pt>
              </c:strCache>
            </c:strRef>
          </c:cat>
          <c:val>
            <c:numRef>
              <c:f>NOx!$W$25:$W$30</c:f>
              <c:numCache>
                <c:formatCode>General</c:formatCode>
                <c:ptCount val="6"/>
                <c:pt idx="0">
                  <c:v>0.340725</c:v>
                </c:pt>
                <c:pt idx="1">
                  <c:v>0.322633</c:v>
                </c:pt>
                <c:pt idx="2">
                  <c:v>0.323269</c:v>
                </c:pt>
                <c:pt idx="3">
                  <c:v>0.329413</c:v>
                </c:pt>
                <c:pt idx="4">
                  <c:v>0.338625</c:v>
                </c:pt>
                <c:pt idx="5">
                  <c:v>0.341207</c:v>
                </c:pt>
              </c:numCache>
            </c:numRef>
          </c:val>
        </c:ser>
        <c:ser>
          <c:idx val="2"/>
          <c:order val="2"/>
          <c:tx>
            <c:strRef>
              <c:f>NOx!$X$24</c:f>
              <c:strCache>
                <c:ptCount val="1"/>
                <c:pt idx="0">
                  <c:v>Transportation</c:v>
                </c:pt>
              </c:strCache>
            </c:strRef>
          </c:tx>
          <c:cat>
            <c:strRef>
              <c:f>NOx!$U$25:$U$30</c:f>
              <c:strCache>
                <c:ptCount val="6"/>
                <c:pt idx="0">
                  <c:v>2010 Base</c:v>
                </c:pt>
                <c:pt idx="1">
                  <c:v>Base</c:v>
                </c:pt>
                <c:pt idx="2">
                  <c:v>Crit Low</c:v>
                </c:pt>
                <c:pt idx="3">
                  <c:v>Crit High</c:v>
                </c:pt>
                <c:pt idx="4">
                  <c:v>GHG Low</c:v>
                </c:pt>
                <c:pt idx="5">
                  <c:v>GHG High</c:v>
                </c:pt>
              </c:strCache>
            </c:strRef>
          </c:cat>
          <c:val>
            <c:numRef>
              <c:f>NOx!$X$25:$X$30</c:f>
              <c:numCache>
                <c:formatCode>General</c:formatCode>
                <c:ptCount val="6"/>
                <c:pt idx="0">
                  <c:v>6.121369</c:v>
                </c:pt>
                <c:pt idx="1">
                  <c:v>3.239475</c:v>
                </c:pt>
                <c:pt idx="2">
                  <c:v>2.860711</c:v>
                </c:pt>
                <c:pt idx="3">
                  <c:v>2.444049</c:v>
                </c:pt>
                <c:pt idx="4">
                  <c:v>3.230952000000001</c:v>
                </c:pt>
                <c:pt idx="5">
                  <c:v>3.230872000000001</c:v>
                </c:pt>
              </c:numCache>
            </c:numRef>
          </c:val>
        </c:ser>
        <c:ser>
          <c:idx val="3"/>
          <c:order val="3"/>
          <c:tx>
            <c:strRef>
              <c:f>NOx!$Y$24</c:f>
              <c:strCache>
                <c:ptCount val="1"/>
                <c:pt idx="0">
                  <c:v>Refinery</c:v>
                </c:pt>
              </c:strCache>
            </c:strRef>
          </c:tx>
          <c:cat>
            <c:strRef>
              <c:f>NOx!$U$25:$U$30</c:f>
              <c:strCache>
                <c:ptCount val="6"/>
                <c:pt idx="0">
                  <c:v>2010 Base</c:v>
                </c:pt>
                <c:pt idx="1">
                  <c:v>Base</c:v>
                </c:pt>
                <c:pt idx="2">
                  <c:v>Crit Low</c:v>
                </c:pt>
                <c:pt idx="3">
                  <c:v>Crit High</c:v>
                </c:pt>
                <c:pt idx="4">
                  <c:v>GHG Low</c:v>
                </c:pt>
                <c:pt idx="5">
                  <c:v>GHG High</c:v>
                </c:pt>
              </c:strCache>
            </c:strRef>
          </c:cat>
          <c:val>
            <c:numRef>
              <c:f>NOx!$Y$25:$Y$30</c:f>
              <c:numCache>
                <c:formatCode>General</c:formatCode>
                <c:ptCount val="6"/>
                <c:pt idx="0">
                  <c:v>0.492183</c:v>
                </c:pt>
                <c:pt idx="1">
                  <c:v>0.486229</c:v>
                </c:pt>
                <c:pt idx="2">
                  <c:v>0.484202</c:v>
                </c:pt>
                <c:pt idx="3">
                  <c:v>0.188184</c:v>
                </c:pt>
                <c:pt idx="4">
                  <c:v>0.461186</c:v>
                </c:pt>
                <c:pt idx="5">
                  <c:v>0.458538</c:v>
                </c:pt>
              </c:numCache>
            </c:numRef>
          </c:val>
        </c:ser>
        <c:ser>
          <c:idx val="4"/>
          <c:order val="4"/>
          <c:tx>
            <c:strRef>
              <c:f>NOx!$Z$24</c:f>
              <c:strCache>
                <c:ptCount val="1"/>
                <c:pt idx="0">
                  <c:v>Industrial</c:v>
                </c:pt>
              </c:strCache>
            </c:strRef>
          </c:tx>
          <c:cat>
            <c:strRef>
              <c:f>NOx!$U$25:$U$30</c:f>
              <c:strCache>
                <c:ptCount val="6"/>
                <c:pt idx="0">
                  <c:v>2010 Base</c:v>
                </c:pt>
                <c:pt idx="1">
                  <c:v>Base</c:v>
                </c:pt>
                <c:pt idx="2">
                  <c:v>Crit Low</c:v>
                </c:pt>
                <c:pt idx="3">
                  <c:v>Crit High</c:v>
                </c:pt>
                <c:pt idx="4">
                  <c:v>GHG Low</c:v>
                </c:pt>
                <c:pt idx="5">
                  <c:v>GHG High</c:v>
                </c:pt>
              </c:strCache>
            </c:strRef>
          </c:cat>
          <c:val>
            <c:numRef>
              <c:f>NOx!$Z$25:$Z$30</c:f>
              <c:numCache>
                <c:formatCode>General</c:formatCode>
                <c:ptCount val="6"/>
                <c:pt idx="0">
                  <c:v>1.636299</c:v>
                </c:pt>
                <c:pt idx="1">
                  <c:v>1.596777</c:v>
                </c:pt>
                <c:pt idx="2">
                  <c:v>1.482723</c:v>
                </c:pt>
                <c:pt idx="3">
                  <c:v>0.588174</c:v>
                </c:pt>
                <c:pt idx="4">
                  <c:v>1.601008</c:v>
                </c:pt>
                <c:pt idx="5">
                  <c:v>1.597531</c:v>
                </c:pt>
              </c:numCache>
            </c:numRef>
          </c:val>
        </c:ser>
        <c:ser>
          <c:idx val="5"/>
          <c:order val="5"/>
          <c:tx>
            <c:strRef>
              <c:f>NOx!$AA$24</c:f>
              <c:strCache>
                <c:ptCount val="1"/>
                <c:pt idx="0">
                  <c:v>Electric</c:v>
                </c:pt>
              </c:strCache>
            </c:strRef>
          </c:tx>
          <c:cat>
            <c:strRef>
              <c:f>NOx!$U$25:$U$30</c:f>
              <c:strCache>
                <c:ptCount val="6"/>
                <c:pt idx="0">
                  <c:v>2010 Base</c:v>
                </c:pt>
                <c:pt idx="1">
                  <c:v>Base</c:v>
                </c:pt>
                <c:pt idx="2">
                  <c:v>Crit Low</c:v>
                </c:pt>
                <c:pt idx="3">
                  <c:v>Crit High</c:v>
                </c:pt>
                <c:pt idx="4">
                  <c:v>GHG Low</c:v>
                </c:pt>
                <c:pt idx="5">
                  <c:v>GHG High</c:v>
                </c:pt>
              </c:strCache>
            </c:strRef>
          </c:cat>
          <c:val>
            <c:numRef>
              <c:f>NOx!$AA$25:$AA$30</c:f>
              <c:numCache>
                <c:formatCode>General</c:formatCode>
                <c:ptCount val="6"/>
                <c:pt idx="0">
                  <c:v>2.331087999999998</c:v>
                </c:pt>
                <c:pt idx="1">
                  <c:v>1.679249</c:v>
                </c:pt>
                <c:pt idx="2">
                  <c:v>1.311262</c:v>
                </c:pt>
                <c:pt idx="3">
                  <c:v>0.271625</c:v>
                </c:pt>
                <c:pt idx="4">
                  <c:v>1.127125</c:v>
                </c:pt>
                <c:pt idx="5">
                  <c:v>0.978784</c:v>
                </c:pt>
              </c:numCache>
            </c:numRef>
          </c:val>
        </c:ser>
        <c:ser>
          <c:idx val="6"/>
          <c:order val="6"/>
          <c:tx>
            <c:strRef>
              <c:f>NOx!$AB$24</c:f>
              <c:strCache>
                <c:ptCount val="1"/>
                <c:pt idx="0">
                  <c:v>Upstream</c:v>
                </c:pt>
              </c:strCache>
            </c:strRef>
          </c:tx>
          <c:cat>
            <c:strRef>
              <c:f>NOx!$U$25:$U$30</c:f>
              <c:strCache>
                <c:ptCount val="6"/>
                <c:pt idx="0">
                  <c:v>2010 Base</c:v>
                </c:pt>
                <c:pt idx="1">
                  <c:v>Base</c:v>
                </c:pt>
                <c:pt idx="2">
                  <c:v>Crit Low</c:v>
                </c:pt>
                <c:pt idx="3">
                  <c:v>Crit High</c:v>
                </c:pt>
                <c:pt idx="4">
                  <c:v>GHG Low</c:v>
                </c:pt>
                <c:pt idx="5">
                  <c:v>GHG High</c:v>
                </c:pt>
              </c:strCache>
            </c:strRef>
          </c:cat>
          <c:val>
            <c:numRef>
              <c:f>NOx!$AB$25:$AB$30</c:f>
              <c:numCache>
                <c:formatCode>General</c:formatCode>
                <c:ptCount val="6"/>
                <c:pt idx="0">
                  <c:v>0.904953</c:v>
                </c:pt>
                <c:pt idx="1">
                  <c:v>1.225213</c:v>
                </c:pt>
                <c:pt idx="2">
                  <c:v>1.289621</c:v>
                </c:pt>
                <c:pt idx="3">
                  <c:v>1.181905</c:v>
                </c:pt>
                <c:pt idx="4">
                  <c:v>1.186565</c:v>
                </c:pt>
                <c:pt idx="5">
                  <c:v>1.153029</c:v>
                </c:pt>
              </c:numCache>
            </c:numRef>
          </c:val>
        </c:ser>
        <c:dLbls/>
        <c:overlap val="100"/>
        <c:axId val="512577800"/>
        <c:axId val="549076936"/>
      </c:barChart>
      <c:catAx>
        <c:axId val="512577800"/>
        <c:scaling>
          <c:orientation val="minMax"/>
        </c:scaling>
        <c:axPos val="b"/>
        <c:tickLblPos val="nextTo"/>
        <c:crossAx val="549076936"/>
        <c:crosses val="autoZero"/>
        <c:auto val="1"/>
        <c:lblAlgn val="ctr"/>
        <c:lblOffset val="100"/>
      </c:catAx>
      <c:valAx>
        <c:axId val="54907693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Mt NOx</a:t>
                </a:r>
              </a:p>
            </c:rich>
          </c:tx>
          <c:layout/>
        </c:title>
        <c:numFmt formatCode="General" sourceLinked="1"/>
        <c:tickLblPos val="nextTo"/>
        <c:crossAx val="5125778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3135936132983"/>
          <c:y val="0.399197433654127"/>
          <c:w val="0.286864063867017"/>
          <c:h val="0.516419947506562"/>
        </c:manualLayout>
      </c:layout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</c:chart>
  <c:txPr>
    <a:bodyPr/>
    <a:lstStyle/>
    <a:p>
      <a:pPr>
        <a:defRPr sz="2800"/>
      </a:pPr>
      <a:endParaRPr lang="en-US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title>
      <c:tx>
        <c:rich>
          <a:bodyPr/>
          <a:lstStyle/>
          <a:p>
            <a:pPr>
              <a:defRPr sz="2800"/>
            </a:pPr>
            <a:r>
              <a:rPr lang="en-US" sz="2800"/>
              <a:t>Electric Sector Controls</a:t>
            </a:r>
          </a:p>
        </c:rich>
      </c:tx>
      <c:layout/>
    </c:title>
    <c:plotArea>
      <c:layout/>
      <c:barChart>
        <c:barDir val="col"/>
        <c:grouping val="stacked"/>
        <c:ser>
          <c:idx val="0"/>
          <c:order val="0"/>
          <c:tx>
            <c:strRef>
              <c:f>Sheet4!$C$1</c:f>
              <c:strCache>
                <c:ptCount val="1"/>
                <c:pt idx="0">
                  <c:v>Fabric Filter</c:v>
                </c:pt>
              </c:strCache>
            </c:strRef>
          </c:tx>
          <c:cat>
            <c:multiLvlStrRef>
              <c:f>Sheet4!$A$2:$B$19</c:f>
              <c:multiLvlStrCache>
                <c:ptCount val="18"/>
                <c:lvl>
                  <c:pt idx="0">
                    <c:v>SO2</c:v>
                  </c:pt>
                  <c:pt idx="1">
                    <c:v>NOx</c:v>
                  </c:pt>
                  <c:pt idx="3">
                    <c:v>SO2</c:v>
                  </c:pt>
                  <c:pt idx="4">
                    <c:v>NOx</c:v>
                  </c:pt>
                  <c:pt idx="6">
                    <c:v>SO2</c:v>
                  </c:pt>
                  <c:pt idx="7">
                    <c:v>NOx</c:v>
                  </c:pt>
                  <c:pt idx="9">
                    <c:v>SO2</c:v>
                  </c:pt>
                  <c:pt idx="10">
                    <c:v>NOx</c:v>
                  </c:pt>
                  <c:pt idx="11">
                    <c:v>PM</c:v>
                  </c:pt>
                  <c:pt idx="13">
                    <c:v>SO2</c:v>
                  </c:pt>
                  <c:pt idx="14">
                    <c:v>NOx</c:v>
                  </c:pt>
                  <c:pt idx="16">
                    <c:v>SO2</c:v>
                  </c:pt>
                  <c:pt idx="17">
                    <c:v>NOx</c:v>
                  </c:pt>
                </c:lvl>
                <c:lvl>
                  <c:pt idx="0">
                    <c:v>2010 Base</c:v>
                  </c:pt>
                  <c:pt idx="2">
                    <c:v>.</c:v>
                  </c:pt>
                  <c:pt idx="3">
                    <c:v>Base</c:v>
                  </c:pt>
                  <c:pt idx="5">
                    <c:v>.</c:v>
                  </c:pt>
                  <c:pt idx="6">
                    <c:v>Crit Low</c:v>
                  </c:pt>
                  <c:pt idx="8">
                    <c:v>.</c:v>
                  </c:pt>
                  <c:pt idx="9">
                    <c:v>Crit High</c:v>
                  </c:pt>
                  <c:pt idx="12">
                    <c:v>.</c:v>
                  </c:pt>
                  <c:pt idx="13">
                    <c:v>GHG Low</c:v>
                  </c:pt>
                  <c:pt idx="15">
                    <c:v>.</c:v>
                  </c:pt>
                  <c:pt idx="16">
                    <c:v>GHG High</c:v>
                  </c:pt>
                </c:lvl>
              </c:multiLvlStrCache>
            </c:multiLvlStrRef>
          </c:cat>
          <c:val>
            <c:numRef>
              <c:f>Sheet4!$C$2:$C$19</c:f>
              <c:numCache>
                <c:formatCode>General</c:formatCode>
                <c:ptCount val="18"/>
                <c:pt idx="11">
                  <c:v>11500.45</c:v>
                </c:pt>
              </c:numCache>
            </c:numRef>
          </c:val>
        </c:ser>
        <c:ser>
          <c:idx val="1"/>
          <c:order val="1"/>
          <c:tx>
            <c:strRef>
              <c:f>Sheet4!$D$1</c:f>
              <c:strCache>
                <c:ptCount val="1"/>
                <c:pt idx="0">
                  <c:v>FGD</c:v>
                </c:pt>
              </c:strCache>
            </c:strRef>
          </c:tx>
          <c:cat>
            <c:multiLvlStrRef>
              <c:f>Sheet4!$A$2:$B$19</c:f>
              <c:multiLvlStrCache>
                <c:ptCount val="18"/>
                <c:lvl>
                  <c:pt idx="0">
                    <c:v>SO2</c:v>
                  </c:pt>
                  <c:pt idx="1">
                    <c:v>NOx</c:v>
                  </c:pt>
                  <c:pt idx="3">
                    <c:v>SO2</c:v>
                  </c:pt>
                  <c:pt idx="4">
                    <c:v>NOx</c:v>
                  </c:pt>
                  <c:pt idx="6">
                    <c:v>SO2</c:v>
                  </c:pt>
                  <c:pt idx="7">
                    <c:v>NOx</c:v>
                  </c:pt>
                  <c:pt idx="9">
                    <c:v>SO2</c:v>
                  </c:pt>
                  <c:pt idx="10">
                    <c:v>NOx</c:v>
                  </c:pt>
                  <c:pt idx="11">
                    <c:v>PM</c:v>
                  </c:pt>
                  <c:pt idx="13">
                    <c:v>SO2</c:v>
                  </c:pt>
                  <c:pt idx="14">
                    <c:v>NOx</c:v>
                  </c:pt>
                  <c:pt idx="16">
                    <c:v>SO2</c:v>
                  </c:pt>
                  <c:pt idx="17">
                    <c:v>NOx</c:v>
                  </c:pt>
                </c:lvl>
                <c:lvl>
                  <c:pt idx="0">
                    <c:v>2010 Base</c:v>
                  </c:pt>
                  <c:pt idx="2">
                    <c:v>.</c:v>
                  </c:pt>
                  <c:pt idx="3">
                    <c:v>Base</c:v>
                  </c:pt>
                  <c:pt idx="5">
                    <c:v>.</c:v>
                  </c:pt>
                  <c:pt idx="6">
                    <c:v>Crit Low</c:v>
                  </c:pt>
                  <c:pt idx="8">
                    <c:v>.</c:v>
                  </c:pt>
                  <c:pt idx="9">
                    <c:v>Crit High</c:v>
                  </c:pt>
                  <c:pt idx="12">
                    <c:v>.</c:v>
                  </c:pt>
                  <c:pt idx="13">
                    <c:v>GHG Low</c:v>
                  </c:pt>
                  <c:pt idx="15">
                    <c:v>.</c:v>
                  </c:pt>
                  <c:pt idx="16">
                    <c:v>GHG High</c:v>
                  </c:pt>
                </c:lvl>
              </c:multiLvlStrCache>
            </c:multiLvlStrRef>
          </c:cat>
          <c:val>
            <c:numRef>
              <c:f>Sheet4!$D$2:$D$19</c:f>
              <c:numCache>
                <c:formatCode>General</c:formatCode>
                <c:ptCount val="18"/>
                <c:pt idx="0">
                  <c:v>4184.720000000001</c:v>
                </c:pt>
                <c:pt idx="3">
                  <c:v>7458.3</c:v>
                </c:pt>
                <c:pt idx="6">
                  <c:v>11682.01</c:v>
                </c:pt>
                <c:pt idx="9">
                  <c:v>10471.55</c:v>
                </c:pt>
                <c:pt idx="13">
                  <c:v>5578.440000000001</c:v>
                </c:pt>
                <c:pt idx="16">
                  <c:v>4612.46</c:v>
                </c:pt>
              </c:numCache>
            </c:numRef>
          </c:val>
        </c:ser>
        <c:ser>
          <c:idx val="2"/>
          <c:order val="2"/>
          <c:tx>
            <c:strRef>
              <c:f>Sheet4!$E$1</c:f>
              <c:strCache>
                <c:ptCount val="1"/>
                <c:pt idx="0">
                  <c:v>LNB</c:v>
                </c:pt>
              </c:strCache>
            </c:strRef>
          </c:tx>
          <c:cat>
            <c:multiLvlStrRef>
              <c:f>Sheet4!$A$2:$B$19</c:f>
              <c:multiLvlStrCache>
                <c:ptCount val="18"/>
                <c:lvl>
                  <c:pt idx="0">
                    <c:v>SO2</c:v>
                  </c:pt>
                  <c:pt idx="1">
                    <c:v>NOx</c:v>
                  </c:pt>
                  <c:pt idx="3">
                    <c:v>SO2</c:v>
                  </c:pt>
                  <c:pt idx="4">
                    <c:v>NOx</c:v>
                  </c:pt>
                  <c:pt idx="6">
                    <c:v>SO2</c:v>
                  </c:pt>
                  <c:pt idx="7">
                    <c:v>NOx</c:v>
                  </c:pt>
                  <c:pt idx="9">
                    <c:v>SO2</c:v>
                  </c:pt>
                  <c:pt idx="10">
                    <c:v>NOx</c:v>
                  </c:pt>
                  <c:pt idx="11">
                    <c:v>PM</c:v>
                  </c:pt>
                  <c:pt idx="13">
                    <c:v>SO2</c:v>
                  </c:pt>
                  <c:pt idx="14">
                    <c:v>NOx</c:v>
                  </c:pt>
                  <c:pt idx="16">
                    <c:v>SO2</c:v>
                  </c:pt>
                  <c:pt idx="17">
                    <c:v>NOx</c:v>
                  </c:pt>
                </c:lvl>
                <c:lvl>
                  <c:pt idx="0">
                    <c:v>2010 Base</c:v>
                  </c:pt>
                  <c:pt idx="2">
                    <c:v>.</c:v>
                  </c:pt>
                  <c:pt idx="3">
                    <c:v>Base</c:v>
                  </c:pt>
                  <c:pt idx="5">
                    <c:v>.</c:v>
                  </c:pt>
                  <c:pt idx="6">
                    <c:v>Crit Low</c:v>
                  </c:pt>
                  <c:pt idx="8">
                    <c:v>.</c:v>
                  </c:pt>
                  <c:pt idx="9">
                    <c:v>Crit High</c:v>
                  </c:pt>
                  <c:pt idx="12">
                    <c:v>.</c:v>
                  </c:pt>
                  <c:pt idx="13">
                    <c:v>GHG Low</c:v>
                  </c:pt>
                  <c:pt idx="15">
                    <c:v>.</c:v>
                  </c:pt>
                  <c:pt idx="16">
                    <c:v>GHG High</c:v>
                  </c:pt>
                </c:lvl>
              </c:multiLvlStrCache>
            </c:multiLvlStrRef>
          </c:cat>
          <c:val>
            <c:numRef>
              <c:f>Sheet4!$E$2:$E$19</c:f>
              <c:numCache>
                <c:formatCode>General</c:formatCode>
                <c:ptCount val="18"/>
                <c:pt idx="1">
                  <c:v>1411.51</c:v>
                </c:pt>
                <c:pt idx="4">
                  <c:v>4206.08</c:v>
                </c:pt>
                <c:pt idx="7">
                  <c:v>2410.62</c:v>
                </c:pt>
                <c:pt idx="10">
                  <c:v>0.0</c:v>
                </c:pt>
                <c:pt idx="14">
                  <c:v>4433.05</c:v>
                </c:pt>
                <c:pt idx="17">
                  <c:v>3847.87</c:v>
                </c:pt>
              </c:numCache>
            </c:numRef>
          </c:val>
        </c:ser>
        <c:ser>
          <c:idx val="3"/>
          <c:order val="3"/>
          <c:tx>
            <c:strRef>
              <c:f>Sheet4!$F$1</c:f>
              <c:strCache>
                <c:ptCount val="1"/>
                <c:pt idx="0">
                  <c:v>SNCR only</c:v>
                </c:pt>
              </c:strCache>
            </c:strRef>
          </c:tx>
          <c:cat>
            <c:multiLvlStrRef>
              <c:f>Sheet4!$A$2:$B$19</c:f>
              <c:multiLvlStrCache>
                <c:ptCount val="18"/>
                <c:lvl>
                  <c:pt idx="0">
                    <c:v>SO2</c:v>
                  </c:pt>
                  <c:pt idx="1">
                    <c:v>NOx</c:v>
                  </c:pt>
                  <c:pt idx="3">
                    <c:v>SO2</c:v>
                  </c:pt>
                  <c:pt idx="4">
                    <c:v>NOx</c:v>
                  </c:pt>
                  <c:pt idx="6">
                    <c:v>SO2</c:v>
                  </c:pt>
                  <c:pt idx="7">
                    <c:v>NOx</c:v>
                  </c:pt>
                  <c:pt idx="9">
                    <c:v>SO2</c:v>
                  </c:pt>
                  <c:pt idx="10">
                    <c:v>NOx</c:v>
                  </c:pt>
                  <c:pt idx="11">
                    <c:v>PM</c:v>
                  </c:pt>
                  <c:pt idx="13">
                    <c:v>SO2</c:v>
                  </c:pt>
                  <c:pt idx="14">
                    <c:v>NOx</c:v>
                  </c:pt>
                  <c:pt idx="16">
                    <c:v>SO2</c:v>
                  </c:pt>
                  <c:pt idx="17">
                    <c:v>NOx</c:v>
                  </c:pt>
                </c:lvl>
                <c:lvl>
                  <c:pt idx="0">
                    <c:v>2010 Base</c:v>
                  </c:pt>
                  <c:pt idx="2">
                    <c:v>.</c:v>
                  </c:pt>
                  <c:pt idx="3">
                    <c:v>Base</c:v>
                  </c:pt>
                  <c:pt idx="5">
                    <c:v>.</c:v>
                  </c:pt>
                  <c:pt idx="6">
                    <c:v>Crit Low</c:v>
                  </c:pt>
                  <c:pt idx="8">
                    <c:v>.</c:v>
                  </c:pt>
                  <c:pt idx="9">
                    <c:v>Crit High</c:v>
                  </c:pt>
                  <c:pt idx="12">
                    <c:v>.</c:v>
                  </c:pt>
                  <c:pt idx="13">
                    <c:v>GHG Low</c:v>
                  </c:pt>
                  <c:pt idx="15">
                    <c:v>.</c:v>
                  </c:pt>
                  <c:pt idx="16">
                    <c:v>GHG High</c:v>
                  </c:pt>
                </c:lvl>
              </c:multiLvlStrCache>
            </c:multiLvlStrRef>
          </c:cat>
          <c:val>
            <c:numRef>
              <c:f>Sheet4!$F$2:$F$19</c:f>
              <c:numCache>
                <c:formatCode>General</c:formatCode>
                <c:ptCount val="18"/>
                <c:pt idx="1">
                  <c:v>902.01</c:v>
                </c:pt>
                <c:pt idx="4">
                  <c:v>9.89</c:v>
                </c:pt>
              </c:numCache>
            </c:numRef>
          </c:val>
        </c:ser>
        <c:ser>
          <c:idx val="4"/>
          <c:order val="4"/>
          <c:tx>
            <c:strRef>
              <c:f>Sheet4!$G$1</c:f>
              <c:strCache>
                <c:ptCount val="1"/>
                <c:pt idx="0">
                  <c:v>LNB+SNCR</c:v>
                </c:pt>
              </c:strCache>
            </c:strRef>
          </c:tx>
          <c:cat>
            <c:multiLvlStrRef>
              <c:f>Sheet4!$A$2:$B$19</c:f>
              <c:multiLvlStrCache>
                <c:ptCount val="18"/>
                <c:lvl>
                  <c:pt idx="0">
                    <c:v>SO2</c:v>
                  </c:pt>
                  <c:pt idx="1">
                    <c:v>NOx</c:v>
                  </c:pt>
                  <c:pt idx="3">
                    <c:v>SO2</c:v>
                  </c:pt>
                  <c:pt idx="4">
                    <c:v>NOx</c:v>
                  </c:pt>
                  <c:pt idx="6">
                    <c:v>SO2</c:v>
                  </c:pt>
                  <c:pt idx="7">
                    <c:v>NOx</c:v>
                  </c:pt>
                  <c:pt idx="9">
                    <c:v>SO2</c:v>
                  </c:pt>
                  <c:pt idx="10">
                    <c:v>NOx</c:v>
                  </c:pt>
                  <c:pt idx="11">
                    <c:v>PM</c:v>
                  </c:pt>
                  <c:pt idx="13">
                    <c:v>SO2</c:v>
                  </c:pt>
                  <c:pt idx="14">
                    <c:v>NOx</c:v>
                  </c:pt>
                  <c:pt idx="16">
                    <c:v>SO2</c:v>
                  </c:pt>
                  <c:pt idx="17">
                    <c:v>NOx</c:v>
                  </c:pt>
                </c:lvl>
                <c:lvl>
                  <c:pt idx="0">
                    <c:v>2010 Base</c:v>
                  </c:pt>
                  <c:pt idx="2">
                    <c:v>.</c:v>
                  </c:pt>
                  <c:pt idx="3">
                    <c:v>Base</c:v>
                  </c:pt>
                  <c:pt idx="5">
                    <c:v>.</c:v>
                  </c:pt>
                  <c:pt idx="6">
                    <c:v>Crit Low</c:v>
                  </c:pt>
                  <c:pt idx="8">
                    <c:v>.</c:v>
                  </c:pt>
                  <c:pt idx="9">
                    <c:v>Crit High</c:v>
                  </c:pt>
                  <c:pt idx="12">
                    <c:v>.</c:v>
                  </c:pt>
                  <c:pt idx="13">
                    <c:v>GHG Low</c:v>
                  </c:pt>
                  <c:pt idx="15">
                    <c:v>.</c:v>
                  </c:pt>
                  <c:pt idx="16">
                    <c:v>GHG High</c:v>
                  </c:pt>
                </c:lvl>
              </c:multiLvlStrCache>
            </c:multiLvlStrRef>
          </c:cat>
          <c:val>
            <c:numRef>
              <c:f>Sheet4!$G$2:$G$19</c:f>
              <c:numCache>
                <c:formatCode>General</c:formatCode>
                <c:ptCount val="18"/>
                <c:pt idx="1">
                  <c:v>11746.81</c:v>
                </c:pt>
                <c:pt idx="4">
                  <c:v>8148.42</c:v>
                </c:pt>
                <c:pt idx="7">
                  <c:v>9750.54</c:v>
                </c:pt>
                <c:pt idx="10">
                  <c:v>0.0</c:v>
                </c:pt>
                <c:pt idx="14">
                  <c:v>2021.94</c:v>
                </c:pt>
                <c:pt idx="17">
                  <c:v>1291.9</c:v>
                </c:pt>
              </c:numCache>
            </c:numRef>
          </c:val>
        </c:ser>
        <c:ser>
          <c:idx val="5"/>
          <c:order val="5"/>
          <c:tx>
            <c:strRef>
              <c:f>Sheet4!$H$1</c:f>
              <c:strCache>
                <c:ptCount val="1"/>
                <c:pt idx="0">
                  <c:v>LNB+SCR</c:v>
                </c:pt>
              </c:strCache>
            </c:strRef>
          </c:tx>
          <c:cat>
            <c:multiLvlStrRef>
              <c:f>Sheet4!$A$2:$B$19</c:f>
              <c:multiLvlStrCache>
                <c:ptCount val="18"/>
                <c:lvl>
                  <c:pt idx="0">
                    <c:v>SO2</c:v>
                  </c:pt>
                  <c:pt idx="1">
                    <c:v>NOx</c:v>
                  </c:pt>
                  <c:pt idx="3">
                    <c:v>SO2</c:v>
                  </c:pt>
                  <c:pt idx="4">
                    <c:v>NOx</c:v>
                  </c:pt>
                  <c:pt idx="6">
                    <c:v>SO2</c:v>
                  </c:pt>
                  <c:pt idx="7">
                    <c:v>NOx</c:v>
                  </c:pt>
                  <c:pt idx="9">
                    <c:v>SO2</c:v>
                  </c:pt>
                  <c:pt idx="10">
                    <c:v>NOx</c:v>
                  </c:pt>
                  <c:pt idx="11">
                    <c:v>PM</c:v>
                  </c:pt>
                  <c:pt idx="13">
                    <c:v>SO2</c:v>
                  </c:pt>
                  <c:pt idx="14">
                    <c:v>NOx</c:v>
                  </c:pt>
                  <c:pt idx="16">
                    <c:v>SO2</c:v>
                  </c:pt>
                  <c:pt idx="17">
                    <c:v>NOx</c:v>
                  </c:pt>
                </c:lvl>
                <c:lvl>
                  <c:pt idx="0">
                    <c:v>2010 Base</c:v>
                  </c:pt>
                  <c:pt idx="2">
                    <c:v>.</c:v>
                  </c:pt>
                  <c:pt idx="3">
                    <c:v>Base</c:v>
                  </c:pt>
                  <c:pt idx="5">
                    <c:v>.</c:v>
                  </c:pt>
                  <c:pt idx="6">
                    <c:v>Crit Low</c:v>
                  </c:pt>
                  <c:pt idx="8">
                    <c:v>.</c:v>
                  </c:pt>
                  <c:pt idx="9">
                    <c:v>Crit High</c:v>
                  </c:pt>
                  <c:pt idx="12">
                    <c:v>.</c:v>
                  </c:pt>
                  <c:pt idx="13">
                    <c:v>GHG Low</c:v>
                  </c:pt>
                  <c:pt idx="15">
                    <c:v>.</c:v>
                  </c:pt>
                  <c:pt idx="16">
                    <c:v>GHG High</c:v>
                  </c:pt>
                </c:lvl>
              </c:multiLvlStrCache>
            </c:multiLvlStrRef>
          </c:cat>
          <c:val>
            <c:numRef>
              <c:f>Sheet4!$H$2:$H$19</c:f>
              <c:numCache>
                <c:formatCode>General</c:formatCode>
                <c:ptCount val="18"/>
                <c:pt idx="1">
                  <c:v>2369.97</c:v>
                </c:pt>
                <c:pt idx="4">
                  <c:v>1189.49</c:v>
                </c:pt>
                <c:pt idx="7">
                  <c:v>1395.22</c:v>
                </c:pt>
                <c:pt idx="10">
                  <c:v>11635.04</c:v>
                </c:pt>
                <c:pt idx="14">
                  <c:v>0.0</c:v>
                </c:pt>
                <c:pt idx="17">
                  <c:v>0.0</c:v>
                </c:pt>
              </c:numCache>
            </c:numRef>
          </c:val>
        </c:ser>
        <c:dLbls/>
        <c:gapWidth val="50"/>
        <c:overlap val="100"/>
        <c:axId val="512632424"/>
        <c:axId val="475310744"/>
      </c:barChart>
      <c:lineChart>
        <c:grouping val="standard"/>
        <c:ser>
          <c:idx val="6"/>
          <c:order val="6"/>
          <c:tx>
            <c:strRef>
              <c:f>Sheet4!$I$1</c:f>
              <c:strCache>
                <c:ptCount val="1"/>
                <c:pt idx="0">
                  <c:v>coal use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multiLvlStrRef>
              <c:f>Sheet4!$A$2:$B$19</c:f>
              <c:multiLvlStrCache>
                <c:ptCount val="18"/>
                <c:lvl>
                  <c:pt idx="0">
                    <c:v>SO2</c:v>
                  </c:pt>
                  <c:pt idx="1">
                    <c:v>NOx</c:v>
                  </c:pt>
                  <c:pt idx="3">
                    <c:v>SO2</c:v>
                  </c:pt>
                  <c:pt idx="4">
                    <c:v>NOx</c:v>
                  </c:pt>
                  <c:pt idx="6">
                    <c:v>SO2</c:v>
                  </c:pt>
                  <c:pt idx="7">
                    <c:v>NOx</c:v>
                  </c:pt>
                  <c:pt idx="9">
                    <c:v>SO2</c:v>
                  </c:pt>
                  <c:pt idx="10">
                    <c:v>NOx</c:v>
                  </c:pt>
                  <c:pt idx="11">
                    <c:v>PM</c:v>
                  </c:pt>
                  <c:pt idx="13">
                    <c:v>SO2</c:v>
                  </c:pt>
                  <c:pt idx="14">
                    <c:v>NOx</c:v>
                  </c:pt>
                  <c:pt idx="16">
                    <c:v>SO2</c:v>
                  </c:pt>
                  <c:pt idx="17">
                    <c:v>NOx</c:v>
                  </c:pt>
                </c:lvl>
                <c:lvl>
                  <c:pt idx="0">
                    <c:v>2010 Base</c:v>
                  </c:pt>
                  <c:pt idx="2">
                    <c:v>.</c:v>
                  </c:pt>
                  <c:pt idx="3">
                    <c:v>Base</c:v>
                  </c:pt>
                  <c:pt idx="5">
                    <c:v>.</c:v>
                  </c:pt>
                  <c:pt idx="6">
                    <c:v>Crit Low</c:v>
                  </c:pt>
                  <c:pt idx="8">
                    <c:v>.</c:v>
                  </c:pt>
                  <c:pt idx="9">
                    <c:v>Crit High</c:v>
                  </c:pt>
                  <c:pt idx="12">
                    <c:v>.</c:v>
                  </c:pt>
                  <c:pt idx="13">
                    <c:v>GHG Low</c:v>
                  </c:pt>
                  <c:pt idx="15">
                    <c:v>.</c:v>
                  </c:pt>
                  <c:pt idx="16">
                    <c:v>GHG High</c:v>
                  </c:pt>
                </c:lvl>
              </c:multiLvlStrCache>
            </c:multiLvlStrRef>
          </c:cat>
          <c:val>
            <c:numRef>
              <c:f>Sheet4!$I$2:$I$19</c:f>
              <c:numCache>
                <c:formatCode>General</c:formatCode>
                <c:ptCount val="18"/>
                <c:pt idx="0">
                  <c:v>18951.55000000001</c:v>
                </c:pt>
                <c:pt idx="1">
                  <c:v>18951.55000000001</c:v>
                </c:pt>
                <c:pt idx="3">
                  <c:v>14334.11</c:v>
                </c:pt>
                <c:pt idx="4">
                  <c:v>14334.11</c:v>
                </c:pt>
                <c:pt idx="6">
                  <c:v>14336.6</c:v>
                </c:pt>
                <c:pt idx="7">
                  <c:v>14336.6</c:v>
                </c:pt>
                <c:pt idx="9">
                  <c:v>12415.28</c:v>
                </c:pt>
                <c:pt idx="10">
                  <c:v>12415.28</c:v>
                </c:pt>
                <c:pt idx="11">
                  <c:v>12415.28</c:v>
                </c:pt>
                <c:pt idx="13">
                  <c:v>7235.21</c:v>
                </c:pt>
                <c:pt idx="14">
                  <c:v>7235.21</c:v>
                </c:pt>
                <c:pt idx="16">
                  <c:v>5920.02</c:v>
                </c:pt>
                <c:pt idx="17">
                  <c:v>5920.02</c:v>
                </c:pt>
              </c:numCache>
            </c:numRef>
          </c:val>
        </c:ser>
        <c:dLbls/>
        <c:marker val="1"/>
        <c:axId val="512632424"/>
        <c:axId val="475310744"/>
      </c:lineChart>
      <c:catAx>
        <c:axId val="512632424"/>
        <c:scaling>
          <c:orientation val="minMax"/>
        </c:scaling>
        <c:axPos val="b"/>
        <c:tickLblPos val="nextTo"/>
        <c:crossAx val="475310744"/>
        <c:crosses val="autoZero"/>
        <c:auto val="1"/>
        <c:lblAlgn val="ctr"/>
        <c:lblOffset val="100"/>
      </c:catAx>
      <c:valAx>
        <c:axId val="47531074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PJ of coal controlled</a:t>
                </a:r>
              </a:p>
            </c:rich>
          </c:tx>
          <c:layout/>
        </c:title>
        <c:numFmt formatCode="General" sourceLinked="1"/>
        <c:tickLblPos val="nextTo"/>
        <c:crossAx val="512632424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600"/>
      </a:pPr>
      <a:endParaRPr lang="en-US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D37809-790B-4280-9B35-7CA07FA80B15}" type="doc">
      <dgm:prSet loTypeId="urn:microsoft.com/office/officeart/2005/8/layout/hProcess10#1" loCatId="picture" qsTypeId="urn:microsoft.com/office/officeart/2005/8/quickstyle/simple1" qsCatId="simple" csTypeId="urn:microsoft.com/office/officeart/2005/8/colors/accent1_2" csCatId="accent1" phldr="1"/>
      <dgm:spPr/>
    </dgm:pt>
    <dgm:pt modelId="{541485EA-37DE-4617-9A32-DE00263014D0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800" b="1" dirty="0" smtClean="0"/>
            <a:t>Activity</a:t>
          </a:r>
        </a:p>
        <a:p>
          <a:r>
            <a:rPr lang="en-US" sz="2400" dirty="0" smtClean="0"/>
            <a:t>The market activity</a:t>
          </a:r>
        </a:p>
      </dgm:t>
    </dgm:pt>
    <dgm:pt modelId="{78A72BC3-79D4-4A55-B2D1-71069355AA3F}" type="parTrans" cxnId="{45B1CC23-FB6E-4BD3-8122-9D4214A014AD}">
      <dgm:prSet/>
      <dgm:spPr/>
      <dgm:t>
        <a:bodyPr/>
        <a:lstStyle/>
        <a:p>
          <a:endParaRPr lang="en-US"/>
        </a:p>
      </dgm:t>
    </dgm:pt>
    <dgm:pt modelId="{D2C323C8-7719-40B5-B79C-CA4CCC6BD1A2}" type="sibTrans" cxnId="{45B1CC23-FB6E-4BD3-8122-9D4214A014AD}">
      <dgm:prSet/>
      <dgm:spPr>
        <a:solidFill>
          <a:schemeClr val="tx2"/>
        </a:solidFill>
      </dgm:spPr>
      <dgm:t>
        <a:bodyPr/>
        <a:lstStyle/>
        <a:p>
          <a:endParaRPr lang="en-US"/>
        </a:p>
      </dgm:t>
    </dgm:pt>
    <dgm:pt modelId="{2C1DED88-AF5B-4BAA-9CF4-167D750E95A5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800" b="1" dirty="0" smtClean="0"/>
            <a:t>Externality</a:t>
          </a:r>
        </a:p>
        <a:p>
          <a:r>
            <a:rPr lang="en-US" sz="2400" dirty="0" smtClean="0"/>
            <a:t>Negative effects not considered in market decisions</a:t>
          </a:r>
        </a:p>
      </dgm:t>
    </dgm:pt>
    <dgm:pt modelId="{B630EEE4-4A7E-4069-A44C-6F4AB54C249D}" type="parTrans" cxnId="{18518FF6-F36C-4970-91D8-B741DEDE192F}">
      <dgm:prSet/>
      <dgm:spPr/>
      <dgm:t>
        <a:bodyPr/>
        <a:lstStyle/>
        <a:p>
          <a:endParaRPr lang="en-US"/>
        </a:p>
      </dgm:t>
    </dgm:pt>
    <dgm:pt modelId="{F02313D5-43F0-4382-A157-B348D558105D}" type="sibTrans" cxnId="{18518FF6-F36C-4970-91D8-B741DEDE192F}">
      <dgm:prSet/>
      <dgm:spPr>
        <a:solidFill>
          <a:schemeClr val="tx2"/>
        </a:solidFill>
      </dgm:spPr>
      <dgm:t>
        <a:bodyPr/>
        <a:lstStyle/>
        <a:p>
          <a:endParaRPr lang="en-US"/>
        </a:p>
      </dgm:t>
    </dgm:pt>
    <dgm:pt modelId="{13DB667B-2B68-4251-875C-71B44D24BAD1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800" b="1" dirty="0" smtClean="0"/>
            <a:t>Damages</a:t>
          </a:r>
        </a:p>
        <a:p>
          <a:r>
            <a:rPr lang="en-US" sz="2400" dirty="0" smtClean="0"/>
            <a:t>Monetary value of externalities</a:t>
          </a:r>
          <a:endParaRPr lang="en-US" sz="2400" dirty="0"/>
        </a:p>
      </dgm:t>
    </dgm:pt>
    <dgm:pt modelId="{5A4B742E-1262-41F7-92AB-C749A4411E06}" type="parTrans" cxnId="{9F74477D-63AA-4C45-A95E-F8291A969C90}">
      <dgm:prSet/>
      <dgm:spPr/>
      <dgm:t>
        <a:bodyPr/>
        <a:lstStyle/>
        <a:p>
          <a:endParaRPr lang="en-US"/>
        </a:p>
      </dgm:t>
    </dgm:pt>
    <dgm:pt modelId="{94BA469B-1AFD-4F40-A3C0-53DD74BE78F6}" type="sibTrans" cxnId="{9F74477D-63AA-4C45-A95E-F8291A969C90}">
      <dgm:prSet/>
      <dgm:spPr/>
      <dgm:t>
        <a:bodyPr/>
        <a:lstStyle/>
        <a:p>
          <a:endParaRPr lang="en-US"/>
        </a:p>
      </dgm:t>
    </dgm:pt>
    <dgm:pt modelId="{A6A16AFA-84AD-4928-91BC-CAAECE08D497}" type="pres">
      <dgm:prSet presAssocID="{00D37809-790B-4280-9B35-7CA07FA80B15}" presName="Name0" presStyleCnt="0">
        <dgm:presLayoutVars>
          <dgm:dir/>
          <dgm:resizeHandles val="exact"/>
        </dgm:presLayoutVars>
      </dgm:prSet>
      <dgm:spPr/>
    </dgm:pt>
    <dgm:pt modelId="{698BBF61-30AF-4F3C-B0B1-331C3D4D2A51}" type="pres">
      <dgm:prSet presAssocID="{541485EA-37DE-4617-9A32-DE00263014D0}" presName="composite" presStyleCnt="0"/>
      <dgm:spPr/>
    </dgm:pt>
    <dgm:pt modelId="{D20FB3D6-4EF4-4FAC-ACBE-C75FA4A5A1E1}" type="pres">
      <dgm:prSet presAssocID="{541485EA-37DE-4617-9A32-DE00263014D0}" presName="imagSh" presStyleLbl="bgImgPlace1" presStyleIdx="0" presStyleCnt="3" custScaleX="128541" custScaleY="121160" custLinFactNeighborX="-208" custLinFactNeighborY="-4585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218A867-535F-42DE-87C2-0D5F5B1D6769}" type="pres">
      <dgm:prSet presAssocID="{541485EA-37DE-4617-9A32-DE00263014D0}" presName="txNode" presStyleLbl="node1" presStyleIdx="0" presStyleCnt="3" custScaleX="114613" custScaleY="146548" custLinFactNeighborX="4650" custLinFactNeighborY="239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0D854F-75AE-4CCF-BE89-67EECB9E7799}" type="pres">
      <dgm:prSet presAssocID="{D2C323C8-7719-40B5-B79C-CA4CCC6BD1A2}" presName="sibTrans" presStyleLbl="sibTrans2D1" presStyleIdx="0" presStyleCnt="2" custScaleX="158492"/>
      <dgm:spPr/>
      <dgm:t>
        <a:bodyPr/>
        <a:lstStyle/>
        <a:p>
          <a:endParaRPr lang="en-US"/>
        </a:p>
      </dgm:t>
    </dgm:pt>
    <dgm:pt modelId="{BFFF1863-59CC-4469-8D50-0D082A780701}" type="pres">
      <dgm:prSet presAssocID="{D2C323C8-7719-40B5-B79C-CA4CCC6BD1A2}" presName="connTx" presStyleLbl="sibTrans2D1" presStyleIdx="0" presStyleCnt="2"/>
      <dgm:spPr/>
      <dgm:t>
        <a:bodyPr/>
        <a:lstStyle/>
        <a:p>
          <a:endParaRPr lang="en-US"/>
        </a:p>
      </dgm:t>
    </dgm:pt>
    <dgm:pt modelId="{DCFB3DD7-AC89-4A3C-99FB-A61C6050D0F5}" type="pres">
      <dgm:prSet presAssocID="{2C1DED88-AF5B-4BAA-9CF4-167D750E95A5}" presName="composite" presStyleCnt="0"/>
      <dgm:spPr/>
    </dgm:pt>
    <dgm:pt modelId="{413BD0B3-0408-453B-B3E9-D0B28AFBA99F}" type="pres">
      <dgm:prSet presAssocID="{2C1DED88-AF5B-4BAA-9CF4-167D750E95A5}" presName="imagSh" presStyleLbl="bgImgPlace1" presStyleIdx="1" presStyleCnt="3" custScaleX="120979" custScaleY="105497" custLinFactNeighborX="-10675" custLinFactNeighborY="-3898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A70D60C-2D32-410A-BCDA-B4BFAD2AF4FF}" type="pres">
      <dgm:prSet presAssocID="{2C1DED88-AF5B-4BAA-9CF4-167D750E95A5}" presName="txNode" presStyleLbl="node1" presStyleIdx="1" presStyleCnt="3" custScaleX="121721" custScaleY="147790" custLinFactNeighborX="-1878" custLinFactNeighborY="218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82AFBC-A1B6-4CB3-BEDC-322F2B5743C3}" type="pres">
      <dgm:prSet presAssocID="{F02313D5-43F0-4382-A157-B348D558105D}" presName="sibTrans" presStyleLbl="sibTrans2D1" presStyleIdx="1" presStyleCnt="2" custAng="21276093" custScaleX="166135" custScaleY="89580"/>
      <dgm:spPr/>
      <dgm:t>
        <a:bodyPr/>
        <a:lstStyle/>
        <a:p>
          <a:endParaRPr lang="en-US"/>
        </a:p>
      </dgm:t>
    </dgm:pt>
    <dgm:pt modelId="{D9A423DB-7847-4479-9A1E-BDB10DE50280}" type="pres">
      <dgm:prSet presAssocID="{F02313D5-43F0-4382-A157-B348D558105D}" presName="connTx" presStyleLbl="sibTrans2D1" presStyleIdx="1" presStyleCnt="2"/>
      <dgm:spPr/>
      <dgm:t>
        <a:bodyPr/>
        <a:lstStyle/>
        <a:p>
          <a:endParaRPr lang="en-US"/>
        </a:p>
      </dgm:t>
    </dgm:pt>
    <dgm:pt modelId="{A9673EB5-9D92-4CEE-9633-CC949D9F99D3}" type="pres">
      <dgm:prSet presAssocID="{13DB667B-2B68-4251-875C-71B44D24BAD1}" presName="composite" presStyleCnt="0"/>
      <dgm:spPr/>
    </dgm:pt>
    <dgm:pt modelId="{84FE7DE8-6C1E-41C3-810A-988566638601}" type="pres">
      <dgm:prSet presAssocID="{13DB667B-2B68-4251-875C-71B44D24BAD1}" presName="imagSh" presStyleLbl="bgImgPlace1" presStyleIdx="2" presStyleCnt="3" custLinFactNeighborX="-3595" custLinFactNeighborY="-25980"/>
      <dgm:spPr>
        <a:noFill/>
        <a:ln>
          <a:noFill/>
        </a:ln>
      </dgm:spPr>
    </dgm:pt>
    <dgm:pt modelId="{3604F5AC-05BC-4454-8CFB-C88C063F7204}" type="pres">
      <dgm:prSet presAssocID="{13DB667B-2B68-4251-875C-71B44D24BAD1}" presName="txNode" presStyleLbl="node1" presStyleIdx="2" presStyleCnt="3" custScaleX="103383" custScaleY="150868" custLinFactNeighborX="-4391" custLinFactNeighborY="245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DD2673-A9F2-40D5-A2B5-57ADA64716CD}" type="presOf" srcId="{F02313D5-43F0-4382-A157-B348D558105D}" destId="{4382AFBC-A1B6-4CB3-BEDC-322F2B5743C3}" srcOrd="0" destOrd="0" presId="urn:microsoft.com/office/officeart/2005/8/layout/hProcess10#1"/>
    <dgm:cxn modelId="{40D17659-D2DF-45AC-9B98-B671506DE0C5}" type="presOf" srcId="{2C1DED88-AF5B-4BAA-9CF4-167D750E95A5}" destId="{EA70D60C-2D32-410A-BCDA-B4BFAD2AF4FF}" srcOrd="0" destOrd="0" presId="urn:microsoft.com/office/officeart/2005/8/layout/hProcess10#1"/>
    <dgm:cxn modelId="{18518FF6-F36C-4970-91D8-B741DEDE192F}" srcId="{00D37809-790B-4280-9B35-7CA07FA80B15}" destId="{2C1DED88-AF5B-4BAA-9CF4-167D750E95A5}" srcOrd="1" destOrd="0" parTransId="{B630EEE4-4A7E-4069-A44C-6F4AB54C249D}" sibTransId="{F02313D5-43F0-4382-A157-B348D558105D}"/>
    <dgm:cxn modelId="{4CD17220-CD86-42B4-8384-8AB9BCD681B9}" type="presOf" srcId="{D2C323C8-7719-40B5-B79C-CA4CCC6BD1A2}" destId="{B30D854F-75AE-4CCF-BE89-67EECB9E7799}" srcOrd="0" destOrd="0" presId="urn:microsoft.com/office/officeart/2005/8/layout/hProcess10#1"/>
    <dgm:cxn modelId="{45B1CC23-FB6E-4BD3-8122-9D4214A014AD}" srcId="{00D37809-790B-4280-9B35-7CA07FA80B15}" destId="{541485EA-37DE-4617-9A32-DE00263014D0}" srcOrd="0" destOrd="0" parTransId="{78A72BC3-79D4-4A55-B2D1-71069355AA3F}" sibTransId="{D2C323C8-7719-40B5-B79C-CA4CCC6BD1A2}"/>
    <dgm:cxn modelId="{BAA8824F-9096-42D6-A96B-5FE1005FA11A}" type="presOf" srcId="{541485EA-37DE-4617-9A32-DE00263014D0}" destId="{8218A867-535F-42DE-87C2-0D5F5B1D6769}" srcOrd="0" destOrd="0" presId="urn:microsoft.com/office/officeart/2005/8/layout/hProcess10#1"/>
    <dgm:cxn modelId="{8DA7AB20-018B-4A37-8316-D7F307117660}" type="presOf" srcId="{D2C323C8-7719-40B5-B79C-CA4CCC6BD1A2}" destId="{BFFF1863-59CC-4469-8D50-0D082A780701}" srcOrd="1" destOrd="0" presId="urn:microsoft.com/office/officeart/2005/8/layout/hProcess10#1"/>
    <dgm:cxn modelId="{3B0D85CE-0393-4E57-A7CF-3B1087A6A81E}" type="presOf" srcId="{00D37809-790B-4280-9B35-7CA07FA80B15}" destId="{A6A16AFA-84AD-4928-91BC-CAAECE08D497}" srcOrd="0" destOrd="0" presId="urn:microsoft.com/office/officeart/2005/8/layout/hProcess10#1"/>
    <dgm:cxn modelId="{9F74477D-63AA-4C45-A95E-F8291A969C90}" srcId="{00D37809-790B-4280-9B35-7CA07FA80B15}" destId="{13DB667B-2B68-4251-875C-71B44D24BAD1}" srcOrd="2" destOrd="0" parTransId="{5A4B742E-1262-41F7-92AB-C749A4411E06}" sibTransId="{94BA469B-1AFD-4F40-A3C0-53DD74BE78F6}"/>
    <dgm:cxn modelId="{3C07BD71-1A99-48B2-8C61-77DE3A41D14B}" type="presOf" srcId="{13DB667B-2B68-4251-875C-71B44D24BAD1}" destId="{3604F5AC-05BC-4454-8CFB-C88C063F7204}" srcOrd="0" destOrd="0" presId="urn:microsoft.com/office/officeart/2005/8/layout/hProcess10#1"/>
    <dgm:cxn modelId="{E8F406BF-3DA7-4A80-94E2-85F12BAD6781}" type="presOf" srcId="{F02313D5-43F0-4382-A157-B348D558105D}" destId="{D9A423DB-7847-4479-9A1E-BDB10DE50280}" srcOrd="1" destOrd="0" presId="urn:microsoft.com/office/officeart/2005/8/layout/hProcess10#1"/>
    <dgm:cxn modelId="{E9C2BED9-39E9-4011-A4D9-2E8A381F4209}" type="presParOf" srcId="{A6A16AFA-84AD-4928-91BC-CAAECE08D497}" destId="{698BBF61-30AF-4F3C-B0B1-331C3D4D2A51}" srcOrd="0" destOrd="0" presId="urn:microsoft.com/office/officeart/2005/8/layout/hProcess10#1"/>
    <dgm:cxn modelId="{4709DA1F-C0F8-47B9-93F2-E2187918276A}" type="presParOf" srcId="{698BBF61-30AF-4F3C-B0B1-331C3D4D2A51}" destId="{D20FB3D6-4EF4-4FAC-ACBE-C75FA4A5A1E1}" srcOrd="0" destOrd="0" presId="urn:microsoft.com/office/officeart/2005/8/layout/hProcess10#1"/>
    <dgm:cxn modelId="{7FCEA141-7449-4C59-BFCA-0AAC569508D0}" type="presParOf" srcId="{698BBF61-30AF-4F3C-B0B1-331C3D4D2A51}" destId="{8218A867-535F-42DE-87C2-0D5F5B1D6769}" srcOrd="1" destOrd="0" presId="urn:microsoft.com/office/officeart/2005/8/layout/hProcess10#1"/>
    <dgm:cxn modelId="{06070765-49BF-4DCC-9091-47EB1EC0287E}" type="presParOf" srcId="{A6A16AFA-84AD-4928-91BC-CAAECE08D497}" destId="{B30D854F-75AE-4CCF-BE89-67EECB9E7799}" srcOrd="1" destOrd="0" presId="urn:microsoft.com/office/officeart/2005/8/layout/hProcess10#1"/>
    <dgm:cxn modelId="{D3356E1D-B970-4209-BBE2-1297BFCDC466}" type="presParOf" srcId="{B30D854F-75AE-4CCF-BE89-67EECB9E7799}" destId="{BFFF1863-59CC-4469-8D50-0D082A780701}" srcOrd="0" destOrd="0" presId="urn:microsoft.com/office/officeart/2005/8/layout/hProcess10#1"/>
    <dgm:cxn modelId="{B16EA3BE-CE84-480C-9BC9-AB8685AC4B18}" type="presParOf" srcId="{A6A16AFA-84AD-4928-91BC-CAAECE08D497}" destId="{DCFB3DD7-AC89-4A3C-99FB-A61C6050D0F5}" srcOrd="2" destOrd="0" presId="urn:microsoft.com/office/officeart/2005/8/layout/hProcess10#1"/>
    <dgm:cxn modelId="{389E74E4-13A7-476E-9642-ACC615E8C4EF}" type="presParOf" srcId="{DCFB3DD7-AC89-4A3C-99FB-A61C6050D0F5}" destId="{413BD0B3-0408-453B-B3E9-D0B28AFBA99F}" srcOrd="0" destOrd="0" presId="urn:microsoft.com/office/officeart/2005/8/layout/hProcess10#1"/>
    <dgm:cxn modelId="{D2B4FC3B-0AA3-460C-A602-55E970377A04}" type="presParOf" srcId="{DCFB3DD7-AC89-4A3C-99FB-A61C6050D0F5}" destId="{EA70D60C-2D32-410A-BCDA-B4BFAD2AF4FF}" srcOrd="1" destOrd="0" presId="urn:microsoft.com/office/officeart/2005/8/layout/hProcess10#1"/>
    <dgm:cxn modelId="{92EECD98-170F-481E-A51A-83AFB75E9B78}" type="presParOf" srcId="{A6A16AFA-84AD-4928-91BC-CAAECE08D497}" destId="{4382AFBC-A1B6-4CB3-BEDC-322F2B5743C3}" srcOrd="3" destOrd="0" presId="urn:microsoft.com/office/officeart/2005/8/layout/hProcess10#1"/>
    <dgm:cxn modelId="{B835D35A-4181-4CD9-87F2-CAAA35B23C77}" type="presParOf" srcId="{4382AFBC-A1B6-4CB3-BEDC-322F2B5743C3}" destId="{D9A423DB-7847-4479-9A1E-BDB10DE50280}" srcOrd="0" destOrd="0" presId="urn:microsoft.com/office/officeart/2005/8/layout/hProcess10#1"/>
    <dgm:cxn modelId="{DDDCEA27-12F4-402A-8954-0C0A1B8CC920}" type="presParOf" srcId="{A6A16AFA-84AD-4928-91BC-CAAECE08D497}" destId="{A9673EB5-9D92-4CEE-9633-CC949D9F99D3}" srcOrd="4" destOrd="0" presId="urn:microsoft.com/office/officeart/2005/8/layout/hProcess10#1"/>
    <dgm:cxn modelId="{F4BD7CAA-0969-49E7-B8BF-0A3ADD01607B}" type="presParOf" srcId="{A9673EB5-9D92-4CEE-9633-CC949D9F99D3}" destId="{84FE7DE8-6C1E-41C3-810A-988566638601}" srcOrd="0" destOrd="0" presId="urn:microsoft.com/office/officeart/2005/8/layout/hProcess10#1"/>
    <dgm:cxn modelId="{5E5C9610-6D51-40F7-81AB-15FFC1A27FB2}" type="presParOf" srcId="{A9673EB5-9D92-4CEE-9633-CC949D9F99D3}" destId="{3604F5AC-05BC-4454-8CFB-C88C063F7204}" srcOrd="1" destOrd="0" presId="urn:microsoft.com/office/officeart/2005/8/layout/hProcess10#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0FB3D6-4EF4-4FAC-ACBE-C75FA4A5A1E1}">
      <dsp:nvSpPr>
        <dsp:cNvPr id="0" name=""/>
        <dsp:cNvSpPr/>
      </dsp:nvSpPr>
      <dsp:spPr>
        <a:xfrm>
          <a:off x="0" y="96188"/>
          <a:ext cx="2411816" cy="227332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18A867-535F-42DE-87C2-0D5F5B1D6769}">
      <dsp:nvSpPr>
        <dsp:cNvPr id="0" name=""/>
        <dsp:cNvSpPr/>
      </dsp:nvSpPr>
      <dsp:spPr>
        <a:xfrm>
          <a:off x="524574" y="2294087"/>
          <a:ext cx="2150485" cy="2749682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Activity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The market activity</a:t>
          </a:r>
        </a:p>
      </dsp:txBody>
      <dsp:txXfrm>
        <a:off x="524574" y="2294087"/>
        <a:ext cx="2150485" cy="2749682"/>
      </dsp:txXfrm>
    </dsp:sp>
    <dsp:sp modelId="{B30D854F-75AE-4CCF-BE89-67EECB9E7799}">
      <dsp:nvSpPr>
        <dsp:cNvPr id="0" name=""/>
        <dsp:cNvSpPr/>
      </dsp:nvSpPr>
      <dsp:spPr>
        <a:xfrm rot="56106">
          <a:off x="2585850" y="1033132"/>
          <a:ext cx="389952" cy="450849"/>
        </a:xfrm>
        <a:prstGeom prst="rightArrow">
          <a:avLst>
            <a:gd name="adj1" fmla="val 60000"/>
            <a:gd name="adj2" fmla="val 50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56106">
        <a:off x="2585850" y="1033132"/>
        <a:ext cx="389952" cy="450849"/>
      </dsp:txXfrm>
    </dsp:sp>
    <dsp:sp modelId="{413BD0B3-0408-453B-B3E9-D0B28AFBA99F}">
      <dsp:nvSpPr>
        <dsp:cNvPr id="0" name=""/>
        <dsp:cNvSpPr/>
      </dsp:nvSpPr>
      <dsp:spPr>
        <a:xfrm>
          <a:off x="3114692" y="292810"/>
          <a:ext cx="2269930" cy="19794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70D60C-2D32-410A-BCDA-B4BFAD2AF4FF}">
      <dsp:nvSpPr>
        <dsp:cNvPr id="0" name=""/>
        <dsp:cNvSpPr/>
      </dsp:nvSpPr>
      <dsp:spPr>
        <a:xfrm>
          <a:off x="3578234" y="2163267"/>
          <a:ext cx="2283852" cy="2772985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Externality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Negative effects not considered in market decisions</a:t>
          </a:r>
        </a:p>
      </dsp:txBody>
      <dsp:txXfrm>
        <a:off x="3578234" y="2163267"/>
        <a:ext cx="2283852" cy="2772985"/>
      </dsp:txXfrm>
    </dsp:sp>
    <dsp:sp modelId="{4382AFBC-A1B6-4CB3-BEDC-322F2B5743C3}">
      <dsp:nvSpPr>
        <dsp:cNvPr id="0" name=""/>
        <dsp:cNvSpPr/>
      </dsp:nvSpPr>
      <dsp:spPr>
        <a:xfrm rot="21491669">
          <a:off x="5658608" y="1190510"/>
          <a:ext cx="683074" cy="403870"/>
        </a:xfrm>
        <a:prstGeom prst="rightArrow">
          <a:avLst>
            <a:gd name="adj1" fmla="val 60000"/>
            <a:gd name="adj2" fmla="val 50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21491669">
        <a:off x="5658608" y="1190510"/>
        <a:ext cx="683074" cy="403870"/>
      </dsp:txXfrm>
    </dsp:sp>
    <dsp:sp modelId="{84FE7DE8-6C1E-41C3-810A-988566638601}">
      <dsp:nvSpPr>
        <dsp:cNvPr id="0" name=""/>
        <dsp:cNvSpPr/>
      </dsp:nvSpPr>
      <dsp:spPr>
        <a:xfrm>
          <a:off x="6557046" y="548170"/>
          <a:ext cx="1876301" cy="1876301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04F5AC-05BC-4454-8CFB-C88C063F7204}">
      <dsp:nvSpPr>
        <dsp:cNvPr id="0" name=""/>
        <dsp:cNvSpPr/>
      </dsp:nvSpPr>
      <dsp:spPr>
        <a:xfrm>
          <a:off x="6815818" y="2144208"/>
          <a:ext cx="1939776" cy="2830738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Damages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Monetary value of externalities</a:t>
          </a:r>
          <a:endParaRPr lang="en-US" sz="2400" kern="1200" dirty="0"/>
        </a:p>
      </dsp:txBody>
      <dsp:txXfrm>
        <a:off x="6815818" y="2144208"/>
        <a:ext cx="1939776" cy="28307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#1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0.24416</cdr:x>
      <cdr:y>0.93506</cdr:y>
    </cdr:from>
    <cdr:to>
      <cdr:x>0.57403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32561" y="6412675"/>
          <a:ext cx="3016333" cy="44532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800" dirty="0" smtClean="0"/>
            <a:t>Muller et al. 2011 </a:t>
          </a:r>
          <a:endParaRPr lang="en-US" sz="28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0.75</cdr:x>
      <cdr:y>0.02222</cdr:y>
    </cdr:from>
    <cdr:to>
      <cdr:x>0.98333</cdr:x>
      <cdr:y>0.33333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58000" y="152400"/>
          <a:ext cx="2133600" cy="2133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US" sz="2800" dirty="0" smtClean="0">
              <a:solidFill>
                <a:schemeClr val="tx2"/>
              </a:solidFill>
            </a:rPr>
            <a:t>GHG fees lead to energy use changes</a:t>
          </a:r>
          <a:endParaRPr lang="en-US" sz="2800" dirty="0">
            <a:solidFill>
              <a:schemeClr val="tx2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0.70833</cdr:x>
      <cdr:y>0</cdr:y>
    </cdr:from>
    <cdr:to>
      <cdr:x>0.99762</cdr:x>
      <cdr:y>0.33333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77000" y="0"/>
          <a:ext cx="2645229" cy="2286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US" sz="2800" dirty="0" smtClean="0">
              <a:solidFill>
                <a:schemeClr val="tx2"/>
              </a:solidFill>
            </a:rPr>
            <a:t>Climate policy is needed to reduce GHGs, but will have AQ co-benefits</a:t>
          </a:r>
          <a:endParaRPr lang="en-US" sz="2800" dirty="0">
            <a:solidFill>
              <a:schemeClr val="tx2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2802ED-2B26-4DFE-B6CB-B814FE42100B}" type="datetimeFigureOut">
              <a:rPr lang="en-US" smtClean="0"/>
              <a:pPr/>
              <a:t>10/28/14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1B96E-0B68-4F09-A763-2AEB15C4D0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43797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15 min + 5 for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1B96E-0B68-4F09-A763-2AEB15C4D09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2938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Tie</a:t>
            </a:r>
            <a:r>
              <a:rPr lang="en-US" baseline="0" dirty="0" smtClean="0"/>
              <a:t> to energy use</a:t>
            </a:r>
          </a:p>
          <a:p>
            <a:r>
              <a:rPr lang="en-US" baseline="0" dirty="0" smtClean="0"/>
              <a:t>Connect to CPP—need CPP b/c AQ </a:t>
            </a:r>
            <a:r>
              <a:rPr lang="en-US" baseline="0" dirty="0" err="1" smtClean="0"/>
              <a:t>regs</a:t>
            </a:r>
            <a:r>
              <a:rPr lang="en-US" baseline="0" dirty="0" smtClean="0"/>
              <a:t> won’t reduce GHGs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1B96E-0B68-4F09-A763-2AEB15C4D09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53017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controls allow</a:t>
            </a:r>
            <a:r>
              <a:rPr lang="en-US" baseline="0" dirty="0" smtClean="0"/>
              <a:t> changes independent of energy use</a:t>
            </a:r>
          </a:p>
          <a:p>
            <a:r>
              <a:rPr lang="en-US" baseline="0" dirty="0" smtClean="0"/>
              <a:t>GHG </a:t>
            </a:r>
            <a:r>
              <a:rPr lang="en-US" baseline="0" dirty="0" err="1" smtClean="0"/>
              <a:t>regs</a:t>
            </a:r>
            <a:r>
              <a:rPr lang="en-US" baseline="0" dirty="0" smtClean="0"/>
              <a:t> will co-reduce </a:t>
            </a:r>
            <a:r>
              <a:rPr lang="en-US" baseline="0" dirty="0" err="1" smtClean="0"/>
              <a:t>crit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1B96E-0B68-4F09-A763-2AEB15C4D09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90771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</a:t>
            </a:r>
            <a:r>
              <a:rPr lang="en-US" baseline="0" dirty="0" smtClean="0"/>
              <a:t> SO2 and NOx, GHG fees and </a:t>
            </a:r>
            <a:r>
              <a:rPr lang="en-US" baseline="0" dirty="0" err="1" smtClean="0"/>
              <a:t>Crit</a:t>
            </a:r>
            <a:r>
              <a:rPr lang="en-US" baseline="0" dirty="0" smtClean="0"/>
              <a:t> Low have similar effect, </a:t>
            </a:r>
            <a:r>
              <a:rPr lang="en-US" baseline="0" dirty="0" err="1" smtClean="0"/>
              <a:t>Crit</a:t>
            </a:r>
            <a:r>
              <a:rPr lang="en-US" baseline="0" dirty="0" smtClean="0"/>
              <a:t> High much different</a:t>
            </a:r>
          </a:p>
          <a:p>
            <a:r>
              <a:rPr lang="en-US" baseline="0" dirty="0" err="1" smtClean="0"/>
              <a:t>Crit</a:t>
            </a:r>
            <a:r>
              <a:rPr lang="en-US" baseline="0" dirty="0" smtClean="0"/>
              <a:t> High has reductions in all sectors, others mostly </a:t>
            </a:r>
            <a:r>
              <a:rPr lang="en-US" baseline="0" smtClean="0"/>
              <a:t>Elc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1B96E-0B68-4F09-A763-2AEB15C4D09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4564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Quick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B6612-EC31-46F4-A44F-B96B3C5D451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33108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Mortality---largest</a:t>
            </a:r>
            <a:r>
              <a:rPr lang="en-US" baseline="0" dirty="0" smtClean="0"/>
              <a:t> impact on damages (2 studies are PM2.5 </a:t>
            </a:r>
            <a:r>
              <a:rPr lang="en-US" baseline="0" dirty="0" err="1" smtClean="0"/>
              <a:t>conc</a:t>
            </a:r>
            <a:r>
              <a:rPr lang="en-US" baseline="0" dirty="0" smtClean="0"/>
              <a:t>-response)</a:t>
            </a:r>
            <a:endParaRPr lang="en-US" dirty="0" smtClean="0"/>
          </a:p>
          <a:p>
            <a:r>
              <a:rPr lang="en-US" dirty="0" smtClean="0"/>
              <a:t>Both Pope and </a:t>
            </a:r>
            <a:r>
              <a:rPr lang="en-US" dirty="0" err="1" smtClean="0"/>
              <a:t>Krewski</a:t>
            </a:r>
            <a:r>
              <a:rPr lang="en-US" dirty="0" smtClean="0"/>
              <a:t> are Am Cancer Society </a:t>
            </a:r>
            <a:r>
              <a:rPr lang="en-US" dirty="0" err="1" smtClean="0"/>
              <a:t>reanalyses</a:t>
            </a:r>
            <a:endParaRPr lang="en-US" dirty="0" smtClean="0"/>
          </a:p>
          <a:p>
            <a:r>
              <a:rPr lang="en-US" dirty="0" smtClean="0"/>
              <a:t>Laden is Harvard 6 city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EE148-C93E-4BCE-9AA2-71931646A71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</a:t>
            </a:r>
            <a:r>
              <a:rPr lang="en-US" baseline="0" dirty="0" smtClean="0"/>
              <a:t> why different across sectors</a:t>
            </a:r>
            <a:endParaRPr lang="en-US" dirty="0" smtClean="0"/>
          </a:p>
          <a:p>
            <a:r>
              <a:rPr lang="en-US" dirty="0" smtClean="0"/>
              <a:t>Low mostly</a:t>
            </a:r>
            <a:r>
              <a:rPr lang="en-US" baseline="0" dirty="0" smtClean="0"/>
              <a:t> Muller et al. 2011, High mostly </a:t>
            </a:r>
            <a:r>
              <a:rPr lang="en-US" baseline="0" dirty="0" err="1" smtClean="0"/>
              <a:t>Fann</a:t>
            </a:r>
            <a:r>
              <a:rPr lang="en-US" baseline="0" dirty="0" smtClean="0"/>
              <a:t> et al. 2012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E3D76-34DD-4900-9AC4-81B9B9C16BB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24829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WGII </a:t>
            </a:r>
            <a:r>
              <a:rPr lang="en-US" dirty="0" err="1" smtClean="0"/>
              <a:t>ch</a:t>
            </a:r>
            <a:r>
              <a:rPr lang="en-US" dirty="0" smtClean="0"/>
              <a:t> 11, WGII ch8</a:t>
            </a:r>
          </a:p>
          <a:p>
            <a:r>
              <a:rPr lang="en-US" dirty="0" smtClean="0"/>
              <a:t>Mortality is</a:t>
            </a:r>
            <a:r>
              <a:rPr lang="en-US" baseline="0" dirty="0" smtClean="0"/>
              <a:t> valued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EE148-C93E-4BCE-9AA2-71931646A71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80882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Possible responses</a:t>
            </a:r>
            <a:r>
              <a:rPr lang="en-US" dirty="0" smtClean="0"/>
              <a:t>: 1. Switch fuels 2. more </a:t>
            </a:r>
            <a:r>
              <a:rPr lang="en-US" dirty="0" err="1" smtClean="0"/>
              <a:t>eff</a:t>
            </a:r>
            <a:r>
              <a:rPr lang="en-US" dirty="0" smtClean="0"/>
              <a:t> end use or </a:t>
            </a:r>
            <a:r>
              <a:rPr lang="en-US" dirty="0" err="1" smtClean="0"/>
              <a:t>elc</a:t>
            </a:r>
            <a:r>
              <a:rPr lang="en-US" dirty="0" smtClean="0"/>
              <a:t> gen 3. controls device 4. pay the fee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en-US" dirty="0" smtClean="0"/>
              <a:t>http://www.decisionwaregroup.com/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EE148-C93E-4BCE-9AA2-71931646A71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11675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r>
              <a:rPr lang="en-US" baseline="0" dirty="0" smtClean="0"/>
              <a:t> may be diff from damages do to non-linearity, population changes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1B96E-0B68-4F09-A763-2AEB15C4D09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94656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Orient to cases before discussing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1B96E-0B68-4F09-A763-2AEB15C4D09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3370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Darker = more </a:t>
            </a:r>
            <a:r>
              <a:rPr lang="en-US" dirty="0" err="1" smtClean="0"/>
              <a:t>eff</a:t>
            </a:r>
            <a:r>
              <a:rPr lang="en-US" dirty="0" smtClean="0"/>
              <a:t> removal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1B96E-0B68-4F09-A763-2AEB15C4D09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81882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83A9-EE42-474B-826F-F0CE5EC12887}" type="datetime1">
              <a:rPr lang="en-US" smtClean="0"/>
              <a:pPr/>
              <a:t>10/28/14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5771621E-6CF6-41BB-8EA9-4BA59E0D6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7681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2C69-C20B-4608-A33D-0D0C097FA070}" type="datetime1">
              <a:rPr lang="en-US" smtClean="0"/>
              <a:pPr/>
              <a:t>10/28/14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621E-6CF6-41BB-8EA9-4BA59E0D6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92623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9C0FA-25B0-4677-9F2D-696D462F54AE}" type="datetime1">
              <a:rPr lang="en-US" smtClean="0"/>
              <a:pPr/>
              <a:t>10/28/14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621E-6CF6-41BB-8EA9-4BA59E0D6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6208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4253-9F30-4BD0-ADCF-B2222C35F5CF}" type="datetime1">
              <a:rPr lang="en-US" smtClean="0"/>
              <a:pPr/>
              <a:t>10/28/14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5771621E-6CF6-41BB-8EA9-4BA59E0D6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8345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E296F-787B-4DBE-9DC4-25E3507DF5D0}" type="datetime1">
              <a:rPr lang="en-US" smtClean="0"/>
              <a:pPr/>
              <a:t>10/28/14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621E-6CF6-41BB-8EA9-4BA59E0D6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57187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E164F-A56F-49A5-AFE4-9B2F07F97398}" type="datetime1">
              <a:rPr lang="en-US" smtClean="0"/>
              <a:pPr/>
              <a:t>10/28/14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621E-6CF6-41BB-8EA9-4BA59E0D6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57887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1E23-8D6E-460F-978C-BC41A326967A}" type="datetime1">
              <a:rPr lang="en-US" smtClean="0"/>
              <a:pPr/>
              <a:t>10/28/14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621E-6CF6-41BB-8EA9-4BA59E0D6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90825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580F8-A5D0-4FE3-B5B5-675A45B1C007}" type="datetime1">
              <a:rPr lang="en-US" smtClean="0"/>
              <a:pPr/>
              <a:t>10/28/14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621E-6CF6-41BB-8EA9-4BA59E0D6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02310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FE92-7837-421D-A49A-A95FD08D4C63}" type="datetime1">
              <a:rPr lang="en-US" smtClean="0"/>
              <a:pPr/>
              <a:t>10/28/14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621E-6CF6-41BB-8EA9-4BA59E0D6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90790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B912F-9555-4876-8D04-EFD384F1A8FE}" type="datetime1">
              <a:rPr lang="en-US" smtClean="0"/>
              <a:pPr/>
              <a:t>10/28/14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621E-6CF6-41BB-8EA9-4BA59E0D6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5668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31CBC-7243-46F8-B935-D8C4C8E17725}" type="datetime1">
              <a:rPr lang="en-US" smtClean="0"/>
              <a:pPr/>
              <a:t>10/28/14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621E-6CF6-41BB-8EA9-4BA59E0D6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56625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EBF8A-AA49-4E41-AEAA-2C620C7C317D}" type="datetime1">
              <a:rPr lang="en-US" smtClean="0"/>
              <a:pPr/>
              <a:t>10/28/14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1621E-6CF6-41BB-8EA9-4BA59E0D68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0195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diagramData" Target="../diagrams/data1.xml"/><Relationship Id="rId6" Type="http://schemas.openxmlformats.org/officeDocument/2006/relationships/diagramLayout" Target="../diagrams/layout1.xml"/><Relationship Id="rId7" Type="http://schemas.openxmlformats.org/officeDocument/2006/relationships/diagramQuickStyle" Target="../diagrams/quickStyle1.xml"/><Relationship Id="rId8" Type="http://schemas.openxmlformats.org/officeDocument/2006/relationships/diagramColors" Target="../diagrams/colors1.xml"/><Relationship Id="rId9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95400"/>
            <a:ext cx="8458200" cy="20002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Effect of Criteria Pollutant and GHG Damage Based Fees on Emissions from the US Energy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886200"/>
            <a:ext cx="8305800" cy="1752600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Kristen E. Brown*, </a:t>
            </a:r>
            <a:r>
              <a:rPr lang="en-US" dirty="0" smtClean="0">
                <a:solidFill>
                  <a:schemeClr val="tx2"/>
                </a:solidFill>
              </a:rPr>
              <a:t>Daven K. Henze, Jana B. Milford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University of Colorado Boulder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Mechanical Engineering Dept.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63532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4"/>
                </a:solidFill>
              </a:rPr>
              <a:t>CMAS Conference 2014</a:t>
            </a:r>
            <a:endParaRPr lang="en-US" sz="28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5590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6706989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621E-6CF6-41BB-8EA9-4BA59E0D687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0" y="0"/>
            <a:ext cx="228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tx2"/>
                </a:solidFill>
              </a:rPr>
              <a:t>High Criteria Pollutant fees lead to </a:t>
            </a:r>
            <a:r>
              <a:rPr lang="en-US" sz="2400" dirty="0">
                <a:solidFill>
                  <a:schemeClr val="tx2"/>
                </a:solidFill>
              </a:rPr>
              <a:t>i</a:t>
            </a:r>
            <a:r>
              <a:rPr lang="en-US" sz="2400" dirty="0" smtClean="0">
                <a:solidFill>
                  <a:schemeClr val="tx2"/>
                </a:solidFill>
              </a:rPr>
              <a:t>ndustrial efficiency improvements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969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621E-6CF6-41BB-8EA9-4BA59E0D6873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66230872"/>
              </p:ext>
            </p:extLst>
          </p:nvPr>
        </p:nvGraphicFramePr>
        <p:xfrm>
          <a:off x="304800" y="10886"/>
          <a:ext cx="8534400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886" y="58674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Criteria pollutant fees lead to more control devices.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7484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B31FE-0E39-42D2-9847-B0E4FC1CCFAA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1043431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477000" y="76200"/>
            <a:ext cx="2667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tx2"/>
                </a:solidFill>
              </a:rPr>
              <a:t>Criteria pollutant fees have little effect on GHG emissions.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5300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B31FE-0E39-42D2-9847-B0E4FC1CCFAA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03931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400800" y="43543"/>
            <a:ext cx="274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tx2"/>
                </a:solidFill>
              </a:rPr>
              <a:t>GHG fees reduce GHG and criteria pollutants.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2144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B31FE-0E39-42D2-9847-B0E4FC1CCFAA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64752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1320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Damages fixed in space and time</a:t>
            </a:r>
          </a:p>
          <a:p>
            <a:r>
              <a:rPr lang="en-US" dirty="0" err="1"/>
              <a:t>Fann</a:t>
            </a:r>
            <a:r>
              <a:rPr lang="en-US" dirty="0"/>
              <a:t> et al. 2012 </a:t>
            </a:r>
            <a:r>
              <a:rPr lang="en-US" i="1" dirty="0"/>
              <a:t>vs</a:t>
            </a:r>
            <a:r>
              <a:rPr lang="en-US" dirty="0"/>
              <a:t>. Muller et al. 2011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 err="1" smtClean="0"/>
              <a:t>Fann</a:t>
            </a:r>
            <a:r>
              <a:rPr lang="en-US" dirty="0" smtClean="0"/>
              <a:t> et al. </a:t>
            </a:r>
            <a:r>
              <a:rPr lang="en-US" dirty="0"/>
              <a:t>has much larger effect </a:t>
            </a:r>
            <a:r>
              <a:rPr lang="en-US" dirty="0" smtClean="0"/>
              <a:t>on industrial technologies</a:t>
            </a:r>
            <a:endParaRPr lang="en-US" dirty="0"/>
          </a:p>
          <a:p>
            <a:r>
              <a:rPr lang="en-US" dirty="0"/>
              <a:t>GHG high </a:t>
            </a:r>
            <a:r>
              <a:rPr lang="en-US" i="1" dirty="0"/>
              <a:t>vs.</a:t>
            </a:r>
            <a:r>
              <a:rPr lang="en-US" dirty="0"/>
              <a:t> low</a:t>
            </a:r>
          </a:p>
          <a:p>
            <a:pPr lvl="1"/>
            <a:r>
              <a:rPr lang="en-US" dirty="0"/>
              <a:t>Values closer than for criteria pol. cases</a:t>
            </a:r>
          </a:p>
          <a:p>
            <a:pPr lvl="2"/>
            <a:r>
              <a:rPr lang="en-US" dirty="0"/>
              <a:t>High is approx. </a:t>
            </a:r>
            <a:r>
              <a:rPr lang="en-US" dirty="0" smtClean="0"/>
              <a:t>1.4x </a:t>
            </a:r>
            <a:r>
              <a:rPr lang="en-US" dirty="0"/>
              <a:t>low ($/ton)</a:t>
            </a:r>
          </a:p>
          <a:p>
            <a:pPr lvl="1"/>
            <a:r>
              <a:rPr lang="en-US" dirty="0"/>
              <a:t>Additional reduction in electric coal with high fees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621E-6CF6-41BB-8EA9-4BA59E0D687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133600"/>
            <a:ext cx="353377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47632" y="295013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% reduction from BAU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4789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to: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Greg Frost</a:t>
            </a:r>
          </a:p>
          <a:p>
            <a:r>
              <a:rPr lang="en-US" sz="3200" dirty="0" smtClean="0"/>
              <a:t>Shelly Miller</a:t>
            </a:r>
          </a:p>
          <a:p>
            <a:r>
              <a:rPr lang="en-US" sz="3200" dirty="0" smtClean="0"/>
              <a:t>Mike </a:t>
            </a:r>
            <a:r>
              <a:rPr lang="en-US" sz="3200" dirty="0" err="1" smtClean="0"/>
              <a:t>Hannigan</a:t>
            </a:r>
            <a:endParaRPr lang="en-US" sz="3200" dirty="0" smtClean="0"/>
          </a:p>
          <a:p>
            <a:r>
              <a:rPr lang="en-US" sz="3200" dirty="0" smtClean="0"/>
              <a:t>EPA </a:t>
            </a:r>
            <a:r>
              <a:rPr lang="en-US" sz="3200" dirty="0"/>
              <a:t>for the EPA US 9-region MARKAL database</a:t>
            </a:r>
          </a:p>
          <a:p>
            <a:endParaRPr lang="en-US" sz="32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Dan </a:t>
            </a:r>
            <a:r>
              <a:rPr lang="en-US" sz="3200" dirty="0" err="1"/>
              <a:t>Loughlin</a:t>
            </a:r>
            <a:r>
              <a:rPr lang="en-US" sz="3200" dirty="0"/>
              <a:t> </a:t>
            </a:r>
          </a:p>
          <a:p>
            <a:r>
              <a:rPr lang="en-US" sz="3200" dirty="0" smtClean="0"/>
              <a:t>Nick Flores</a:t>
            </a:r>
          </a:p>
          <a:p>
            <a:r>
              <a:rPr lang="en-US" sz="3200" dirty="0" smtClean="0"/>
              <a:t>Garvin Heath</a:t>
            </a:r>
          </a:p>
          <a:p>
            <a:r>
              <a:rPr lang="en-US" sz="3200" dirty="0" smtClean="0"/>
              <a:t>NASA for funding</a:t>
            </a:r>
          </a:p>
          <a:p>
            <a:r>
              <a:rPr lang="en-US" sz="3200" dirty="0" smtClean="0"/>
              <a:t>You for your attention</a:t>
            </a:r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B31FE-0E39-42D2-9847-B0E4FC1CCFA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8305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73457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6429"/>
            <a:ext cx="8229600" cy="5642428"/>
          </a:xfrm>
        </p:spPr>
        <p:txBody>
          <a:bodyPr>
            <a:noAutofit/>
          </a:bodyPr>
          <a:lstStyle/>
          <a:p>
            <a:r>
              <a:rPr lang="en-US" sz="2300" dirty="0"/>
              <a:t>Brown K.E., Henze D.K., Milford J.B., (2013): Accounting for Climate and Air Quality Damages in Future U.S. Electricity Generation Scenarios. Environmental Science &amp; Technology 47, pp. 3065–3072.</a:t>
            </a:r>
          </a:p>
          <a:p>
            <a:r>
              <a:rPr lang="en-US" sz="2300" dirty="0" err="1"/>
              <a:t>Fann</a:t>
            </a:r>
            <a:r>
              <a:rPr lang="en-US" sz="2300" dirty="0"/>
              <a:t> N., </a:t>
            </a:r>
            <a:r>
              <a:rPr lang="en-US" sz="2300" dirty="0" err="1"/>
              <a:t>Lamson</a:t>
            </a:r>
            <a:r>
              <a:rPr lang="en-US" sz="2300" dirty="0"/>
              <a:t> A.D., </a:t>
            </a:r>
            <a:r>
              <a:rPr lang="en-US" sz="2300" dirty="0" err="1"/>
              <a:t>Anenberg</a:t>
            </a:r>
            <a:r>
              <a:rPr lang="en-US" sz="2300" dirty="0"/>
              <a:t> S.C., Wesson K., </a:t>
            </a:r>
            <a:r>
              <a:rPr lang="en-US" sz="2300" dirty="0" err="1"/>
              <a:t>Risley</a:t>
            </a:r>
            <a:r>
              <a:rPr lang="en-US" sz="2300" dirty="0"/>
              <a:t> D., Hubbell B.J., (2012): Estimating the National Public Health Burden Associated with Exposure to Ambient PM2.5 and Ozone. Risk Analysis 32, pp. 81–95.</a:t>
            </a:r>
          </a:p>
          <a:p>
            <a:r>
              <a:rPr lang="en-US" sz="2300" dirty="0"/>
              <a:t>Interagency Working Group on Social Cost of Carbon. (2013): Technical Support Document: Technical Update of the Social Cost of Carbon for Regulatory Impact Analysis Under Executive Order 12866.</a:t>
            </a:r>
          </a:p>
          <a:p>
            <a:r>
              <a:rPr lang="en-US" sz="2300" dirty="0"/>
              <a:t>Muller N.Z., Mendelsohn R., </a:t>
            </a:r>
            <a:r>
              <a:rPr lang="en-US" sz="2300" dirty="0" err="1"/>
              <a:t>Nordhaus</a:t>
            </a:r>
            <a:r>
              <a:rPr lang="en-US" sz="2300" dirty="0"/>
              <a:t> W., (2011): Environmental accounting for pollution in the United States economy. American Economic Review, 101(5), pp. 1649–1675.</a:t>
            </a:r>
          </a:p>
          <a:p>
            <a:endParaRPr lang="en-US" sz="2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B31FE-0E39-42D2-9847-B0E4FC1CCFA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5136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621E-6CF6-41BB-8EA9-4BA59E0D6873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9931703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76876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4">
                    <a14:imgEffect>
                      <a14:backgroundRemoval t="2282" b="99793" l="9967" r="90943">
                        <a14:foregroundMark x1="74276" y1="99793" x2="90819" y2="31950"/>
                        <a14:foregroundMark x1="64640" y1="8160" x2="90943" y2="31535"/>
                        <a14:foregroundMark x1="42390" y1="2282" x2="63813" y2="9059"/>
                        <a14:foregroundMark x1="20265" y1="3389" x2="31514" y2="3873"/>
                        <a14:foregroundMark x1="20265" y1="3596" x2="20678" y2="35615"/>
                        <a14:foregroundMark x1="24318" y1="98686" x2="59595" y2="99378"/>
                        <a14:backgroundMark x1="20513" y1="899" x2="29611" y2="3181"/>
                        <a14:backgroundMark x1="31266" y1="899" x2="41563" y2="3389"/>
                        <a14:backgroundMark x1="48470" y1="3181" x2="51199" y2="4288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5867399" y="1008797"/>
            <a:ext cx="3447907" cy="206198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875B-0FAC-48A6-A585-3E5A2E2E609D}" type="slidenum">
              <a:rPr lang="en-US" sz="1800" smtClean="0"/>
              <a:pPr/>
              <a:t>2</a:t>
            </a:fld>
            <a:endParaRPr lang="en-US" sz="180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37241895"/>
              </p:ext>
            </p:extLst>
          </p:nvPr>
        </p:nvGraphicFramePr>
        <p:xfrm>
          <a:off x="152399" y="672431"/>
          <a:ext cx="8839200" cy="5550568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87" y="6324600"/>
            <a:ext cx="83762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Photo Credits:</a:t>
            </a:r>
            <a:r>
              <a:rPr lang="en-US" sz="1600" dirty="0" smtClean="0"/>
              <a:t> Commons.wikimedia.org/wiki/File:Air.pollution_1.jpg National Parks Service</a:t>
            </a:r>
          </a:p>
          <a:p>
            <a:r>
              <a:rPr lang="en-US" sz="1600" dirty="0" err="1" smtClean="0"/>
              <a:t>Commons.wikimedia.org/wiki/File:Respiratory_system.svg</a:t>
            </a:r>
            <a:r>
              <a:rPr lang="en-US" sz="1600" dirty="0" smtClean="0"/>
              <a:t> Drawn by Theresa Knott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4454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Criteria Pollutant Health Damages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6340"/>
            <a:ext cx="8229600" cy="4373563"/>
          </a:xfrm>
        </p:spPr>
        <p:txBody>
          <a:bodyPr>
            <a:normAutofit/>
          </a:bodyPr>
          <a:lstStyle/>
          <a:p>
            <a:r>
              <a:rPr lang="en-US" dirty="0" err="1" smtClean="0"/>
              <a:t>Fann</a:t>
            </a:r>
            <a:r>
              <a:rPr lang="en-US" dirty="0" smtClean="0"/>
              <a:t> et al. 2012</a:t>
            </a:r>
          </a:p>
          <a:p>
            <a:pPr lvl="1"/>
            <a:r>
              <a:rPr lang="en-US" dirty="0" smtClean="0"/>
              <a:t>Uniform Value of Statistical Life</a:t>
            </a:r>
          </a:p>
          <a:p>
            <a:pPr lvl="1"/>
            <a:r>
              <a:rPr lang="en-US" dirty="0" err="1" smtClean="0"/>
              <a:t>Krewski</a:t>
            </a:r>
            <a:r>
              <a:rPr lang="en-US" dirty="0" smtClean="0"/>
              <a:t> </a:t>
            </a:r>
            <a:r>
              <a:rPr lang="en-US" dirty="0"/>
              <a:t>et al. (2009</a:t>
            </a:r>
            <a:r>
              <a:rPr lang="en-US" dirty="0" smtClean="0"/>
              <a:t>)  </a:t>
            </a:r>
          </a:p>
          <a:p>
            <a:pPr lvl="1"/>
            <a:r>
              <a:rPr lang="en-US" dirty="0" smtClean="0"/>
              <a:t>Laden et al. (2006)</a:t>
            </a:r>
          </a:p>
          <a:p>
            <a:r>
              <a:rPr lang="en-US" dirty="0" smtClean="0"/>
              <a:t>Muller et al. 2011</a:t>
            </a:r>
          </a:p>
          <a:p>
            <a:pPr lvl="1"/>
            <a:r>
              <a:rPr lang="en-US" dirty="0" smtClean="0"/>
              <a:t>Value of Statistical Life age differentiated</a:t>
            </a:r>
          </a:p>
          <a:p>
            <a:pPr lvl="1"/>
            <a:r>
              <a:rPr lang="en-US" dirty="0" smtClean="0"/>
              <a:t>Pope et al. (2002)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8075-66FB-4DC8-9908-B04AAA7CC4C9}" type="slidenum">
              <a:rPr lang="en-US" sz="1600" smtClean="0"/>
              <a:pPr/>
              <a:t>3</a:t>
            </a:fld>
            <a:endParaRPr lang="en-US" sz="1600"/>
          </a:p>
        </p:txBody>
      </p:sp>
      <p:sp>
        <p:nvSpPr>
          <p:cNvPr id="5" name="Rounded Rectangle 4"/>
          <p:cNvSpPr/>
          <p:nvPr/>
        </p:nvSpPr>
        <p:spPr>
          <a:xfrm>
            <a:off x="5867400" y="1295400"/>
            <a:ext cx="3108130" cy="2819400"/>
          </a:xfrm>
          <a:prstGeom prst="roundRect">
            <a:avLst>
              <a:gd name="adj" fmla="val 10000"/>
            </a:avLst>
          </a:prstGeom>
          <a:blipFill rotWithShape="1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TextBox 5"/>
          <p:cNvSpPr txBox="1"/>
          <p:nvPr/>
        </p:nvSpPr>
        <p:spPr>
          <a:xfrm>
            <a:off x="1" y="6155978"/>
            <a:ext cx="6781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Photo Credit: </a:t>
            </a:r>
            <a:r>
              <a:rPr lang="en-US" sz="1600" dirty="0" smtClean="0"/>
              <a:t>Drawn by Theresa Knott </a:t>
            </a:r>
            <a:r>
              <a:rPr lang="en-US" sz="1600" dirty="0" err="1" smtClean="0"/>
              <a:t>Commons.wikimedia.org/wiki/File:Respiratory_system.svg</a:t>
            </a:r>
            <a:endParaRPr lang="en-US" sz="1600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2504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9317047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B31FE-0E39-42D2-9847-B0E4FC1CCFAA}" type="slidenum">
              <a:rPr lang="en-US" sz="1600" smtClean="0"/>
              <a:pPr/>
              <a:t>4</a:t>
            </a:fld>
            <a:endParaRPr lang="en-US" sz="1600"/>
          </a:p>
        </p:txBody>
      </p:sp>
      <p:sp>
        <p:nvSpPr>
          <p:cNvPr id="4" name="TextBox 1"/>
          <p:cNvSpPr txBox="1"/>
          <p:nvPr/>
        </p:nvSpPr>
        <p:spPr>
          <a:xfrm>
            <a:off x="5848597" y="6412675"/>
            <a:ext cx="2533403" cy="445325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/>
              <a:t>Fann</a:t>
            </a:r>
            <a:r>
              <a:rPr lang="en-US" sz="2800" dirty="0" smtClean="0"/>
              <a:t> et al. 2012</a:t>
            </a:r>
            <a:endParaRPr lang="en-US" sz="2800" dirty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5280950" y="457200"/>
            <a:ext cx="0" cy="6400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906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144" y="0"/>
            <a:ext cx="8229600" cy="1143000"/>
          </a:xfrm>
        </p:spPr>
        <p:txBody>
          <a:bodyPr/>
          <a:lstStyle/>
          <a:p>
            <a:r>
              <a:rPr lang="en-US" dirty="0" smtClean="0"/>
              <a:t>Climate Change Damages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9466"/>
            <a:ext cx="9143999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Social Cost of Carbon</a:t>
            </a:r>
          </a:p>
          <a:p>
            <a:pPr lvl="1"/>
            <a:r>
              <a:rPr lang="en-US" sz="2800" dirty="0" smtClean="0"/>
              <a:t>Interagency Working Group of the US Government</a:t>
            </a:r>
          </a:p>
          <a:p>
            <a:r>
              <a:rPr lang="en-US" dirty="0" smtClean="0"/>
              <a:t>Discount Rates</a:t>
            </a:r>
          </a:p>
          <a:p>
            <a:pPr lvl="1"/>
            <a:r>
              <a:rPr lang="en-US" dirty="0"/>
              <a:t>Central 2 of 4 estimates in report</a:t>
            </a:r>
          </a:p>
          <a:p>
            <a:pPr lvl="1"/>
            <a:r>
              <a:rPr lang="en-US" dirty="0" smtClean="0"/>
              <a:t>3% for low</a:t>
            </a:r>
          </a:p>
          <a:p>
            <a:pPr lvl="1"/>
            <a:r>
              <a:rPr lang="en-US" dirty="0" smtClean="0"/>
              <a:t>2.5% for high</a:t>
            </a:r>
          </a:p>
          <a:p>
            <a:r>
              <a:rPr lang="en-US" sz="2400" dirty="0" smtClean="0"/>
              <a:t>Applied to CH4</a:t>
            </a:r>
          </a:p>
          <a:p>
            <a:pPr marL="0" indent="0">
              <a:buNone/>
            </a:pPr>
            <a:r>
              <a:rPr lang="en-US" sz="2400" dirty="0" smtClean="0"/>
              <a:t> using GWP(100) </a:t>
            </a:r>
          </a:p>
          <a:p>
            <a:pPr marL="0" indent="0">
              <a:buNone/>
            </a:pPr>
            <a:r>
              <a:rPr lang="en-US" sz="2400" dirty="0" smtClean="0"/>
              <a:t>= 28 </a:t>
            </a:r>
            <a:r>
              <a:rPr lang="en-US" sz="1900" dirty="0" smtClean="0"/>
              <a:t>(</a:t>
            </a:r>
            <a:r>
              <a:rPr lang="en-US" sz="1900" dirty="0" err="1" smtClean="0"/>
              <a:t>Myhre</a:t>
            </a:r>
            <a:r>
              <a:rPr lang="en-US" sz="1900" dirty="0" smtClean="0"/>
              <a:t> et al. 2013)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8075-66FB-4DC8-9908-B04AAA7CC4C9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21667108"/>
              </p:ext>
            </p:extLst>
          </p:nvPr>
        </p:nvGraphicFramePr>
        <p:xfrm>
          <a:off x="2743200" y="3200400"/>
          <a:ext cx="64008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2882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771" y="640773"/>
            <a:ext cx="7851658" cy="5355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5883275"/>
            <a:ext cx="2133600" cy="365125"/>
          </a:xfrm>
        </p:spPr>
        <p:txBody>
          <a:bodyPr/>
          <a:lstStyle/>
          <a:p>
            <a:fld id="{540C8075-66FB-4DC8-9908-B04AAA7CC4C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50972" y="589973"/>
            <a:ext cx="1524000" cy="635000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478979" y="640773"/>
            <a:ext cx="1752600" cy="533400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932218" y="4000995"/>
            <a:ext cx="1143000" cy="1143000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78859" y="5665780"/>
            <a:ext cx="2249715" cy="9233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Dan </a:t>
            </a:r>
            <a:r>
              <a:rPr lang="en-US" dirty="0" err="1" smtClean="0"/>
              <a:t>Loughlin</a:t>
            </a:r>
            <a:r>
              <a:rPr lang="en-US" dirty="0" smtClean="0"/>
              <a:t> US EPA ORD 2011</a:t>
            </a:r>
          </a:p>
          <a:p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087805" y="4762500"/>
            <a:ext cx="1447800" cy="1219200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964" y="6278476"/>
            <a:ext cx="89392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tx2"/>
                </a:solidFill>
              </a:rPr>
              <a:t>MARKAL finds least cost way to meet energy demand</a:t>
            </a:r>
            <a:endParaRPr lang="en-US" sz="3000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6394" y="0"/>
            <a:ext cx="91439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MARKAL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163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55"/>
            <a:ext cx="8229600" cy="1143000"/>
          </a:xfrm>
        </p:spPr>
        <p:txBody>
          <a:bodyPr/>
          <a:lstStyle/>
          <a:p>
            <a:r>
              <a:rPr lang="en-US" dirty="0" smtClean="0"/>
              <a:t>MARKAL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943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Results shown here use an edited version of EPAUS9R_12_v1.1</a:t>
            </a:r>
          </a:p>
          <a:p>
            <a:r>
              <a:rPr lang="en-US" dirty="0" smtClean="0"/>
              <a:t>Emissions</a:t>
            </a:r>
          </a:p>
          <a:p>
            <a:pPr lvl="1"/>
            <a:r>
              <a:rPr lang="en-US" dirty="0" smtClean="0"/>
              <a:t>Upstream emissions</a:t>
            </a:r>
          </a:p>
          <a:p>
            <a:pPr lvl="2"/>
            <a:r>
              <a:rPr lang="en-US" dirty="0" smtClean="0"/>
              <a:t>Better natural gas representation</a:t>
            </a:r>
          </a:p>
          <a:p>
            <a:pPr lvl="2"/>
            <a:r>
              <a:rPr lang="en-US" dirty="0" smtClean="0"/>
              <a:t>Renewable technologies including biomass</a:t>
            </a:r>
            <a:endParaRPr lang="en-US" dirty="0"/>
          </a:p>
          <a:p>
            <a:pPr lvl="1"/>
            <a:r>
              <a:rPr lang="en-US" dirty="0" smtClean="0"/>
              <a:t>Sector specific emissions definitions</a:t>
            </a:r>
          </a:p>
          <a:p>
            <a:pPr lvl="1"/>
            <a:r>
              <a:rPr lang="en-US" dirty="0" smtClean="0"/>
              <a:t>Calcination CO2 emissions from cement are included</a:t>
            </a:r>
          </a:p>
          <a:p>
            <a:r>
              <a:rPr lang="en-US" dirty="0" smtClean="0"/>
              <a:t>More </a:t>
            </a:r>
            <a:r>
              <a:rPr lang="en-US" dirty="0"/>
              <a:t>industrial technologies </a:t>
            </a:r>
          </a:p>
          <a:p>
            <a:pPr lvl="1"/>
            <a:r>
              <a:rPr lang="en-US" dirty="0" smtClean="0"/>
              <a:t>Solar process heat</a:t>
            </a:r>
            <a:endParaRPr lang="en-US" dirty="0"/>
          </a:p>
          <a:p>
            <a:pPr lvl="1"/>
            <a:r>
              <a:rPr lang="en-US" dirty="0"/>
              <a:t>Emissions </a:t>
            </a:r>
            <a:r>
              <a:rPr lang="en-US" dirty="0" smtClean="0"/>
              <a:t>controls (NOx, SO2, PM, CO2)</a:t>
            </a:r>
            <a:endParaRPr lang="en-US" dirty="0"/>
          </a:p>
          <a:p>
            <a:pPr lvl="1"/>
            <a:r>
              <a:rPr lang="en-US" dirty="0"/>
              <a:t>Efficiency </a:t>
            </a:r>
            <a:r>
              <a:rPr lang="en-US" dirty="0" smtClean="0"/>
              <a:t>improvements (boiler optimization)</a:t>
            </a:r>
          </a:p>
          <a:p>
            <a:pPr lvl="1"/>
            <a:r>
              <a:rPr lang="en-US" dirty="0" smtClean="0"/>
              <a:t>Refinery emissions controls (SO2, PM, NOx, VOC)</a:t>
            </a:r>
            <a:endParaRPr lang="en-US" dirty="0"/>
          </a:p>
          <a:p>
            <a:r>
              <a:rPr lang="en-US" dirty="0" smtClean="0"/>
              <a:t>Light duty vehicle hurdle rate reduced to 18%</a:t>
            </a:r>
          </a:p>
          <a:p>
            <a:r>
              <a:rPr lang="en-US" dirty="0" smtClean="0"/>
              <a:t>Coal EGU lifetime limited to 75 years from initial use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Applicable changes made to 2012 database are currently being incorporated into 2014 release</a:t>
            </a:r>
          </a:p>
          <a:p>
            <a:pPr lvl="1"/>
            <a:r>
              <a:rPr lang="en-US" dirty="0"/>
              <a:t>Renewable cost projections from NREL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621E-6CF6-41BB-8EA9-4BA59E0D687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8092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Implications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Indicate energy system changes with fees</a:t>
            </a:r>
          </a:p>
          <a:p>
            <a:endParaRPr lang="en-US" dirty="0" smtClean="0"/>
          </a:p>
          <a:p>
            <a:r>
              <a:rPr lang="en-US" dirty="0" smtClean="0"/>
              <a:t>Economically efficient emissions levels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621E-6CF6-41BB-8EA9-4BA59E0D687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5441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B31FE-0E39-42D2-9847-B0E4FC1CCFAA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894266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7383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939</Words>
  <Application>Microsoft Macintosh PowerPoint</Application>
  <PresentationFormat>On-screen Show (4:3)</PresentationFormat>
  <Paragraphs>165</Paragraphs>
  <Slides>18</Slides>
  <Notes>12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The Effect of Criteria Pollutant and GHG Damage Based Fees on Emissions from the US Energy System</vt:lpstr>
      <vt:lpstr>Slide 2</vt:lpstr>
      <vt:lpstr>Criteria Pollutant Health Damages</vt:lpstr>
      <vt:lpstr>Slide 4</vt:lpstr>
      <vt:lpstr>Climate Change Damages</vt:lpstr>
      <vt:lpstr>Slide 6</vt:lpstr>
      <vt:lpstr>MARKAL updates</vt:lpstr>
      <vt:lpstr>Policy Implications</vt:lpstr>
      <vt:lpstr>Slide 9</vt:lpstr>
      <vt:lpstr>Slide 10</vt:lpstr>
      <vt:lpstr>Slide 11</vt:lpstr>
      <vt:lpstr>Slide 12</vt:lpstr>
      <vt:lpstr>Slide 13</vt:lpstr>
      <vt:lpstr>Slide 14</vt:lpstr>
      <vt:lpstr>Considerations</vt:lpstr>
      <vt:lpstr>Thanks to:</vt:lpstr>
      <vt:lpstr>References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Kristen</dc:creator>
  <cp:lastModifiedBy>Kristen Brown</cp:lastModifiedBy>
  <cp:revision>34</cp:revision>
  <dcterms:created xsi:type="dcterms:W3CDTF">2014-10-29T01:40:04Z</dcterms:created>
  <dcterms:modified xsi:type="dcterms:W3CDTF">2014-10-29T02:06:28Z</dcterms:modified>
</cp:coreProperties>
</file>