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0.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2.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3.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3" r:id="rId3"/>
    <p:sldMasterId id="2147483716" r:id="rId4"/>
    <p:sldMasterId id="2147483734" r:id="rId5"/>
    <p:sldMasterId id="2147483765" r:id="rId6"/>
    <p:sldMasterId id="2147483777" r:id="rId7"/>
    <p:sldMasterId id="2147483801" r:id="rId8"/>
    <p:sldMasterId id="2147483837" r:id="rId9"/>
    <p:sldMasterId id="2147483861" r:id="rId10"/>
    <p:sldMasterId id="2147483873" r:id="rId11"/>
    <p:sldMasterId id="2147483886" r:id="rId12"/>
    <p:sldMasterId id="2147483898" r:id="rId13"/>
    <p:sldMasterId id="2147483910" r:id="rId14"/>
  </p:sldMasterIdLst>
  <p:notesMasterIdLst>
    <p:notesMasterId r:id="rId45"/>
  </p:notesMasterIdLst>
  <p:sldIdLst>
    <p:sldId id="257" r:id="rId15"/>
    <p:sldId id="260" r:id="rId16"/>
    <p:sldId id="291" r:id="rId17"/>
    <p:sldId id="285" r:id="rId18"/>
    <p:sldId id="288" r:id="rId19"/>
    <p:sldId id="274" r:id="rId20"/>
    <p:sldId id="258" r:id="rId21"/>
    <p:sldId id="289" r:id="rId22"/>
    <p:sldId id="308" r:id="rId23"/>
    <p:sldId id="293" r:id="rId24"/>
    <p:sldId id="263" r:id="rId25"/>
    <p:sldId id="292" r:id="rId26"/>
    <p:sldId id="295" r:id="rId27"/>
    <p:sldId id="298" r:id="rId28"/>
    <p:sldId id="300" r:id="rId29"/>
    <p:sldId id="265" r:id="rId30"/>
    <p:sldId id="256" r:id="rId31"/>
    <p:sldId id="301" r:id="rId32"/>
    <p:sldId id="269" r:id="rId33"/>
    <p:sldId id="270" r:id="rId34"/>
    <p:sldId id="303" r:id="rId35"/>
    <p:sldId id="271" r:id="rId36"/>
    <p:sldId id="306" r:id="rId37"/>
    <p:sldId id="276" r:id="rId38"/>
    <p:sldId id="304" r:id="rId39"/>
    <p:sldId id="305" r:id="rId40"/>
    <p:sldId id="267" r:id="rId41"/>
    <p:sldId id="307" r:id="rId42"/>
    <p:sldId id="302" r:id="rId43"/>
    <p:sldId id="278" r:id="rId44"/>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85819" autoAdjust="0"/>
  </p:normalViewPr>
  <p:slideViewPr>
    <p:cSldViewPr snapToGrid="0">
      <p:cViewPr varScale="1">
        <p:scale>
          <a:sx n="50" d="100"/>
          <a:sy n="50" d="100"/>
        </p:scale>
        <p:origin x="475" y="48"/>
      </p:cViewPr>
      <p:guideLst/>
    </p:cSldViewPr>
  </p:slideViewPr>
  <p:notesTextViewPr>
    <p:cViewPr>
      <p:scale>
        <a:sx n="1" d="1"/>
        <a:sy n="1" d="1"/>
      </p:scale>
      <p:origin x="0" y="0"/>
    </p:cViewPr>
  </p:notesTextViewPr>
  <p:sorterViewPr>
    <p:cViewPr>
      <p:scale>
        <a:sx n="60" d="100"/>
        <a:sy n="60" d="100"/>
      </p:scale>
      <p:origin x="0" y="-3456"/>
    </p:cViewPr>
  </p:sorterViewPr>
  <p:notesViewPr>
    <p:cSldViewPr snapToGrid="0">
      <p:cViewPr varScale="1">
        <p:scale>
          <a:sx n="62" d="100"/>
          <a:sy n="62" d="100"/>
        </p:scale>
        <p:origin x="1661"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40.wmf"/><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31.wmf"/><Relationship Id="rId4"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29E04B95-B3FD-4C5C-AC0E-52F7F8272771}" type="datetimeFigureOut">
              <a:rPr lang="en-US" smtClean="0"/>
              <a:t>10/28/2014</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A4ABBC53-0EAD-41D0-8760-BE3E2BCF0C29}" type="slidenum">
              <a:rPr lang="en-US" smtClean="0"/>
              <a:t>‹#›</a:t>
            </a:fld>
            <a:endParaRPr lang="en-US"/>
          </a:p>
        </p:txBody>
      </p:sp>
    </p:spTree>
    <p:extLst>
      <p:ext uri="{BB962C8B-B14F-4D97-AF65-F5344CB8AC3E}">
        <p14:creationId xmlns:p14="http://schemas.microsoft.com/office/powerpoint/2010/main" val="135175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BBC53-0EAD-41D0-8760-BE3E2BCF0C29}" type="slidenum">
              <a:rPr lang="en-US" smtClean="0"/>
              <a:t>1</a:t>
            </a:fld>
            <a:endParaRPr lang="en-US"/>
          </a:p>
        </p:txBody>
      </p:sp>
    </p:spTree>
    <p:extLst>
      <p:ext uri="{BB962C8B-B14F-4D97-AF65-F5344CB8AC3E}">
        <p14:creationId xmlns:p14="http://schemas.microsoft.com/office/powerpoint/2010/main" val="186298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 does not exist in SBL but convective clouds do exist; also, over water/oceans</a:t>
            </a:r>
            <a:r>
              <a:rPr lang="en-US" baseline="0" dirty="0" smtClean="0"/>
              <a:t> W* is at best small +ve number (</a:t>
            </a:r>
            <a:r>
              <a:rPr lang="en-US" baseline="0" dirty="0" err="1" smtClean="0"/>
              <a:t>i.e</a:t>
            </a:r>
            <a:r>
              <a:rPr lang="en-US" baseline="0" dirty="0" smtClean="0"/>
              <a:t>, small SHF). So, new formulation works for land or water – continental clouds due to heating or large-scale forcing over land/water like in monsoon environments</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176046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5D5535CC-558B-4A6C-86C7-BB903BD2CC9C}" type="slidenum">
              <a:rPr lang="en-US" smtClean="0"/>
              <a:t>16</a:t>
            </a:fld>
            <a:fld id="{3003E20F-A33B-4AE7-8A0E-7E08653F0880}" type="slidenum">
              <a:rPr lang="en-US" smtClean="0"/>
              <a:t>16</a:t>
            </a:fld>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6004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4193927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51909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NRCM = NCAR Regional Climate Model; Chris Nolte is helping</a:t>
            </a:r>
            <a:r>
              <a:rPr lang="en-US" baseline="0" dirty="0" smtClean="0"/>
              <a:t> me on aerosols</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8910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027310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87208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BBC53-0EAD-41D0-8760-BE3E2BCF0C29}" type="slidenum">
              <a:rPr lang="en-US" smtClean="0"/>
              <a:t>23</a:t>
            </a:fld>
            <a:endParaRPr lang="en-US"/>
          </a:p>
        </p:txBody>
      </p:sp>
    </p:spTree>
    <p:extLst>
      <p:ext uri="{BB962C8B-B14F-4D97-AF65-F5344CB8AC3E}">
        <p14:creationId xmlns:p14="http://schemas.microsoft.com/office/powerpoint/2010/main" val="655313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703965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67940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improvements that we make will help a large number of researchers and communities</a:t>
            </a:r>
            <a:endParaRPr lang="en-US" dirty="0"/>
          </a:p>
        </p:txBody>
      </p:sp>
      <p:sp>
        <p:nvSpPr>
          <p:cNvPr id="4" name="Slide Number Placeholder 3"/>
          <p:cNvSpPr>
            <a:spLocks noGrp="1"/>
          </p:cNvSpPr>
          <p:nvPr>
            <p:ph type="sldNum" sz="quarter" idx="10"/>
          </p:nvPr>
        </p:nvSpPr>
        <p:spPr/>
        <p:txBody>
          <a:bodyPr/>
          <a:lstStyle/>
          <a:p>
            <a:fld id="{A4ABBC53-0EAD-41D0-8760-BE3E2BCF0C29}" type="slidenum">
              <a:rPr lang="en-US" smtClean="0"/>
              <a:t>2</a:t>
            </a:fld>
            <a:endParaRPr lang="en-US"/>
          </a:p>
        </p:txBody>
      </p:sp>
    </p:spTree>
    <p:extLst>
      <p:ext uri="{BB962C8B-B14F-4D97-AF65-F5344CB8AC3E}">
        <p14:creationId xmlns:p14="http://schemas.microsoft.com/office/powerpoint/2010/main" val="1330606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5996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9236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 Branch</a:t>
            </a:r>
            <a:r>
              <a:rPr lang="en-US" baseline="0" dirty="0" smtClean="0"/>
              <a:t> at EPA is developing regional climate data sets for use with ecosystem and human exposure studies. Credibility of regional climate data is very important for our exposure studies and thus improved the WRF regional climate simulations by incorporating  cloud-radiation interactions increasing the credibility of climate simulations. With this we can have confidence in our future climate projections using this improved model. </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30634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 Branch</a:t>
            </a:r>
            <a:r>
              <a:rPr lang="en-US" baseline="0" dirty="0" smtClean="0"/>
              <a:t> at EPA is developing regional climate data sets for use with ecosystem and human exposure studies. Credibility of regional climate data is very important for our exposure studies and thus improved the WRF regional climate simulations by incorporating  cloud-radiation interactions increasing the credibility of climate simulations. With this we can have confidence in our future climate projections using this improved model. </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66243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 km grids, 3.5 m simulation, physics, inputs, </a:t>
            </a:r>
            <a:r>
              <a:rPr lang="en-US" dirty="0" err="1" smtClean="0"/>
              <a:t>fdda</a:t>
            </a:r>
            <a:r>
              <a:rPr lang="en-US" dirty="0" smtClean="0"/>
              <a:t>, </a:t>
            </a:r>
            <a:r>
              <a:rPr lang="en-US" dirty="0" err="1" smtClean="0"/>
              <a:t>mpe</a:t>
            </a:r>
            <a:r>
              <a:rPr lang="en-US" dirty="0" smtClean="0"/>
              <a:t>, prism, </a:t>
            </a:r>
            <a:r>
              <a:rPr lang="en-US" dirty="0" err="1" smtClean="0"/>
              <a:t>cfsr</a:t>
            </a:r>
            <a:r>
              <a:rPr lang="en-US" dirty="0" smtClean="0"/>
              <a:t>, etc…</a:t>
            </a:r>
          </a:p>
          <a:p>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8001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resolution increases, a CPS should</a:t>
            </a:r>
            <a:r>
              <a:rPr lang="en-US" baseline="0" dirty="0" smtClean="0"/>
              <a:t> drop out smoothly such that as resolution increases, the influence of a CPS should decrease and almost cease at deep cloud resolving grid resolutions </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1700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Probable</a:t>
            </a:r>
            <a:r>
              <a:rPr lang="en-US" baseline="0" dirty="0" smtClean="0"/>
              <a:t> parameters that influence the estimation of surface precipitation in the KF scheme: these parameters need some scale dependency so that the KF scheme becomes something called a scale-independent (scale-aware) CP scheme</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13326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BOMEX = </a:t>
            </a:r>
            <a:r>
              <a:rPr lang="en-US" b="1" dirty="0" smtClean="0">
                <a:solidFill>
                  <a:srgbClr val="FF0000"/>
                </a:solidFill>
              </a:rPr>
              <a:t>B</a:t>
            </a:r>
            <a:r>
              <a:rPr lang="en-US" dirty="0" smtClean="0"/>
              <a:t>arbados</a:t>
            </a:r>
            <a:r>
              <a:rPr lang="en-US" baseline="0" dirty="0" smtClean="0"/>
              <a:t> </a:t>
            </a:r>
            <a:r>
              <a:rPr lang="en-US" b="1" baseline="0" dirty="0" smtClean="0"/>
              <a:t>O</a:t>
            </a:r>
            <a:r>
              <a:rPr lang="en-US" baseline="0" dirty="0" smtClean="0"/>
              <a:t>ceanographic and </a:t>
            </a:r>
            <a:r>
              <a:rPr lang="en-US" b="1" baseline="0" dirty="0" smtClean="0"/>
              <a:t>M</a:t>
            </a:r>
            <a:r>
              <a:rPr lang="en-US" baseline="0" dirty="0" smtClean="0"/>
              <a:t>eteorological </a:t>
            </a:r>
            <a:r>
              <a:rPr lang="en-US" b="1" baseline="0" dirty="0" err="1" smtClean="0"/>
              <a:t>EX</a:t>
            </a:r>
            <a:r>
              <a:rPr lang="en-US" baseline="0" dirty="0" err="1" smtClean="0"/>
              <a:t>periment</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1369007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 Bullock’s formulation</a:t>
            </a:r>
            <a:endParaRPr lang="en-US" dirty="0"/>
          </a:p>
        </p:txBody>
      </p:sp>
      <p:sp>
        <p:nvSpPr>
          <p:cNvPr id="4" name="Slide Number Placeholder 3"/>
          <p:cNvSpPr>
            <a:spLocks noGrp="1"/>
          </p:cNvSpPr>
          <p:nvPr>
            <p:ph type="sldNum" sz="quarter" idx="10"/>
          </p:nvPr>
        </p:nvSpPr>
        <p:spPr/>
        <p:txBody>
          <a:bodyPr/>
          <a:lstStyle/>
          <a:p>
            <a:fld id="{AF195448-0BBF-4394-93CC-723477CC9346}"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289201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76027-5A54-48C3-B00F-51E2B48A80D9}" type="slidenum">
              <a:rPr lang="en-US" smtClean="0"/>
              <a:t>‹#›</a:t>
            </a:fld>
            <a:endParaRPr lang="en-US"/>
          </a:p>
        </p:txBody>
      </p:sp>
    </p:spTree>
    <p:extLst>
      <p:ext uri="{BB962C8B-B14F-4D97-AF65-F5344CB8AC3E}">
        <p14:creationId xmlns:p14="http://schemas.microsoft.com/office/powerpoint/2010/main" val="11932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76027-5A54-48C3-B00F-51E2B48A80D9}" type="slidenum">
              <a:rPr lang="en-US" smtClean="0"/>
              <a:t>‹#›</a:t>
            </a:fld>
            <a:endParaRPr lang="en-US"/>
          </a:p>
        </p:txBody>
      </p:sp>
    </p:spTree>
    <p:extLst>
      <p:ext uri="{BB962C8B-B14F-4D97-AF65-F5344CB8AC3E}">
        <p14:creationId xmlns:p14="http://schemas.microsoft.com/office/powerpoint/2010/main" val="13797112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CC61F6C8-05D9-420A-A8D9-7300BD0F6B6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759823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lvl1pPr>
          </a:lstStyle>
          <a:p>
            <a:fld id="{4376FCE6-6A19-4063-B007-650567C377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33721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10363200" cy="3048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0D4DF23-7E53-4D36-89F4-0E94F9B13F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420813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D1BADB-0226-4665-A1CF-C5FD75EC2A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95563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93063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53106BCF-92D8-4AAF-BEDC-6FD6D8CD2C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941505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7AC5F283-8774-49F4-84D1-2CCA387CA9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530534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08E0EDAC-61D3-4986-80C1-85E3B8650A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501373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9"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84" y="-87313"/>
            <a:ext cx="12441768"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smtClean="0"/>
              <a:t>Click to edit Master subtitle style</a:t>
            </a:r>
          </a:p>
        </p:txBody>
      </p:sp>
      <p:sp>
        <p:nvSpPr>
          <p:cNvPr id="308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pic>
        <p:nvPicPr>
          <p:cNvPr id="3097"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2235200"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9401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31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76027-5A54-48C3-B00F-51E2B48A80D9}" type="slidenum">
              <a:rPr lang="en-US" smtClean="0"/>
              <a:t>‹#›</a:t>
            </a:fld>
            <a:endParaRPr lang="en-US"/>
          </a:p>
        </p:txBody>
      </p:sp>
    </p:spTree>
    <p:extLst>
      <p:ext uri="{BB962C8B-B14F-4D97-AF65-F5344CB8AC3E}">
        <p14:creationId xmlns:p14="http://schemas.microsoft.com/office/powerpoint/2010/main" val="28467621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C17BD84-1B59-4CD3-BBFE-9B8928763A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88298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CC61F6C8-05D9-420A-A8D9-7300BD0F6B6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937900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lvl1pPr>
          </a:lstStyle>
          <a:p>
            <a:fld id="{4376FCE6-6A19-4063-B007-650567C377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224649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10363200" cy="3048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0D4DF23-7E53-4D36-89F4-0E94F9B13F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131535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D1BADB-0226-4665-A1CF-C5FD75EC2A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15292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2661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53106BCF-92D8-4AAF-BEDC-6FD6D8CD2C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345165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7AC5F283-8774-49F4-84D1-2CCA387CA9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240673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08E0EDAC-61D3-4986-80C1-85E3B8650A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0552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9"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84" y="-87313"/>
            <a:ext cx="12441768"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smtClean="0"/>
              <a:t>Click to edit Master subtitle style</a:t>
            </a:r>
          </a:p>
        </p:txBody>
      </p:sp>
      <p:sp>
        <p:nvSpPr>
          <p:cNvPr id="308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pic>
        <p:nvPicPr>
          <p:cNvPr id="3097"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2235200"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467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86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37188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C17BD84-1B59-4CD3-BBFE-9B8928763A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749070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CC61F6C8-05D9-420A-A8D9-7300BD0F6B6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92197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lvl1pPr>
          </a:lstStyle>
          <a:p>
            <a:fld id="{4376FCE6-6A19-4063-B007-650567C377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536164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10363200" cy="3048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0D4DF23-7E53-4D36-89F4-0E94F9B13F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05085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D1BADB-0226-4665-A1CF-C5FD75EC2A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51728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7718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53106BCF-92D8-4AAF-BEDC-6FD6D8CD2C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734677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7AC5F283-8774-49F4-84D1-2CCA387CA9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28187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08E0EDAC-61D3-4986-80C1-85E3B8650A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5574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8855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9"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84" y="-87313"/>
            <a:ext cx="12441768"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smtClean="0"/>
              <a:t>Click to edit Master subtitle style</a:t>
            </a:r>
          </a:p>
        </p:txBody>
      </p:sp>
      <p:sp>
        <p:nvSpPr>
          <p:cNvPr id="308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pic>
        <p:nvPicPr>
          <p:cNvPr id="3097"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2235200"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7092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255154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C17BD84-1B59-4CD3-BBFE-9B8928763A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562911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CC61F6C8-05D9-420A-A8D9-7300BD0F6B6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89092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lvl1pPr>
          </a:lstStyle>
          <a:p>
            <a:fld id="{4376FCE6-6A19-4063-B007-650567C377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291400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10363200" cy="3048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0D4DF23-7E53-4D36-89F4-0E94F9B13F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308752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D1BADB-0226-4665-A1CF-C5FD75EC2A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518804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6371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53106BCF-92D8-4AAF-BEDC-6FD6D8CD2C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989918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7AC5F283-8774-49F4-84D1-2CCA387CA9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3029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0740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08E0EDAC-61D3-4986-80C1-85E3B8650A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88342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eaLnBrk="0" fontAlgn="base" hangingPunct="0">
              <a:spcBef>
                <a:spcPct val="0"/>
              </a:spcBef>
              <a:spcAft>
                <a:spcPct val="0"/>
              </a:spcAft>
            </a:pPr>
            <a:endParaRPr lang="en-US" altLang="zh-CN" sz="2400">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eaLnBrk="0" fontAlgn="base" hangingPunct="0">
              <a:spcBef>
                <a:spcPct val="0"/>
              </a:spcBef>
              <a:spcAft>
                <a:spcPct val="0"/>
              </a:spcAft>
            </a:pPr>
            <a:endParaRPr lang="en-US" altLang="zh-CN" sz="240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F710EA-769B-4836-94B3-A7B42869D757}"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8530057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C5A11B-3B70-4970-A575-2B00C2A30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3840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C5A11B-3B70-4970-A575-2B00C2A30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16504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C5A11B-3B70-4970-A575-2B00C2A30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93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C5A11B-3B70-4970-A575-2B00C2A30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5502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C5A11B-3B70-4970-A575-2B00C2A30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0503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C5A11B-3B70-4970-A575-2B00C2A30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6695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C5A11B-3B70-4970-A575-2B00C2A30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68081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C5A11B-3B70-4970-A575-2B00C2A30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461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31116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C5A11B-3B70-4970-A575-2B00C2A30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7329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C5A11B-3B70-4970-A575-2B00C2A30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5622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C5A11B-3B70-4970-A575-2B00C2A30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1652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9"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84" y="-87313"/>
            <a:ext cx="12441768"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smtClean="0"/>
              <a:t>Click to edit Master subtitle style</a:t>
            </a:r>
          </a:p>
        </p:txBody>
      </p:sp>
      <p:sp>
        <p:nvSpPr>
          <p:cNvPr id="308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pic>
        <p:nvPicPr>
          <p:cNvPr id="3097"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2235200"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7699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0065844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C17BD84-1B59-4CD3-BBFE-9B8928763A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2060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CC61F6C8-05D9-420A-A8D9-7300BD0F6B6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78191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lvl1pPr>
          </a:lstStyle>
          <a:p>
            <a:fld id="{4376FCE6-6A19-4063-B007-650567C377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2631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10363200" cy="3048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0D4DF23-7E53-4D36-89F4-0E94F9B13F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20658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D1BADB-0226-4665-A1CF-C5FD75EC2A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889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5925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7209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53106BCF-92D8-4AAF-BEDC-6FD6D8CD2C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552351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7AC5F283-8774-49F4-84D1-2CCA387CA9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684290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08E0EDAC-61D3-4986-80C1-85E3B8650A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086958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7ED956-C195-46F2-B9D8-5447B15B47ED}" type="datetimeFigureOut">
              <a:rPr lang="en-US" smtClean="0">
                <a:solidFill>
                  <a:prstClr val="black">
                    <a:tint val="75000"/>
                  </a:prstClr>
                </a:solidFill>
              </a:rPr>
              <a:pPr/>
              <a:t>10/28/2014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145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ED956-C195-46F2-B9D8-5447B15B47ED}" type="datetimeFigureOut">
              <a:rPr lang="en-US" smtClean="0">
                <a:solidFill>
                  <a:prstClr val="black">
                    <a:tint val="75000"/>
                  </a:prstClr>
                </a:solidFill>
              </a:rPr>
              <a:pPr/>
              <a:t>10/28/2014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9424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ED956-C195-46F2-B9D8-5447B15B47ED}" type="datetimeFigureOut">
              <a:rPr lang="en-US" smtClean="0">
                <a:solidFill>
                  <a:prstClr val="black">
                    <a:tint val="75000"/>
                  </a:prstClr>
                </a:solidFill>
              </a:rPr>
              <a:pPr/>
              <a:t>10/28/2014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809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7ED956-C195-46F2-B9D8-5447B15B47ED}" type="datetimeFigureOut">
              <a:rPr lang="en-US" smtClean="0">
                <a:solidFill>
                  <a:prstClr val="black">
                    <a:tint val="75000"/>
                  </a:prstClr>
                </a:solidFill>
              </a:rPr>
              <a:pPr/>
              <a:t>10/28/2014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5533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7ED956-C195-46F2-B9D8-5447B15B47ED}" type="datetimeFigureOut">
              <a:rPr lang="en-US" smtClean="0">
                <a:solidFill>
                  <a:prstClr val="black">
                    <a:tint val="75000"/>
                  </a:prstClr>
                </a:solidFill>
              </a:rPr>
              <a:pPr/>
              <a:t>10/28/2014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4225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7ED956-C195-46F2-B9D8-5447B15B47ED}" type="datetimeFigureOut">
              <a:rPr lang="en-US" smtClean="0">
                <a:solidFill>
                  <a:prstClr val="black">
                    <a:tint val="75000"/>
                  </a:prstClr>
                </a:solidFill>
              </a:rPr>
              <a:pPr/>
              <a:t>10/28/2014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076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0322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ED956-C195-46F2-B9D8-5447B15B47ED}" type="datetimeFigureOut">
              <a:rPr lang="en-US" smtClean="0">
                <a:solidFill>
                  <a:prstClr val="black">
                    <a:tint val="75000"/>
                  </a:prstClr>
                </a:solidFill>
              </a:rPr>
              <a:pPr/>
              <a:t>10/28/2014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0247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ED956-C195-46F2-B9D8-5447B15B47ED}" type="datetimeFigureOut">
              <a:rPr lang="en-US" smtClean="0">
                <a:solidFill>
                  <a:prstClr val="black">
                    <a:tint val="75000"/>
                  </a:prstClr>
                </a:solidFill>
              </a:rPr>
              <a:pPr/>
              <a:t>10/28/2014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434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ED956-C195-46F2-B9D8-5447B15B47ED}" type="datetimeFigureOut">
              <a:rPr lang="en-US" smtClean="0">
                <a:solidFill>
                  <a:prstClr val="black">
                    <a:tint val="75000"/>
                  </a:prstClr>
                </a:solidFill>
              </a:rPr>
              <a:pPr/>
              <a:t>10/28/2014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3587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ED956-C195-46F2-B9D8-5447B15B47ED}" type="datetimeFigureOut">
              <a:rPr lang="en-US" smtClean="0">
                <a:solidFill>
                  <a:prstClr val="black">
                    <a:tint val="75000"/>
                  </a:prstClr>
                </a:solidFill>
              </a:rPr>
              <a:pPr/>
              <a:t>10/28/2014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0410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7ED956-C195-46F2-B9D8-5447B15B47ED}" type="datetimeFigureOut">
              <a:rPr lang="en-US" smtClean="0">
                <a:solidFill>
                  <a:prstClr val="black">
                    <a:tint val="75000"/>
                  </a:prstClr>
                </a:solidFill>
              </a:rPr>
              <a:pPr/>
              <a:t>10/28/2014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62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6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12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76027-5A54-48C3-B00F-51E2B48A80D9}" type="slidenum">
              <a:rPr lang="en-US" smtClean="0"/>
              <a:t>‹#›</a:t>
            </a:fld>
            <a:endParaRPr lang="en-US"/>
          </a:p>
        </p:txBody>
      </p:sp>
    </p:spTree>
    <p:extLst>
      <p:ext uri="{BB962C8B-B14F-4D97-AF65-F5344CB8AC3E}">
        <p14:creationId xmlns:p14="http://schemas.microsoft.com/office/powerpoint/2010/main" val="3956617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123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314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253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781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142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69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240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653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090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9"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84" y="-87313"/>
            <a:ext cx="12441768"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smtClean="0"/>
              <a:t>Click to edit Master subtitle style</a:t>
            </a:r>
          </a:p>
        </p:txBody>
      </p:sp>
      <p:sp>
        <p:nvSpPr>
          <p:cNvPr id="308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pic>
        <p:nvPicPr>
          <p:cNvPr id="3097"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2235200"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0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76027-5A54-48C3-B00F-51E2B48A80D9}" type="slidenum">
              <a:rPr lang="en-US" smtClean="0"/>
              <a:t>‹#›</a:t>
            </a:fld>
            <a:endParaRPr lang="en-US"/>
          </a:p>
        </p:txBody>
      </p:sp>
    </p:spTree>
    <p:extLst>
      <p:ext uri="{BB962C8B-B14F-4D97-AF65-F5344CB8AC3E}">
        <p14:creationId xmlns:p14="http://schemas.microsoft.com/office/powerpoint/2010/main" val="905849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9458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C17BD84-1B59-4CD3-BBFE-9B8928763A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6756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CC61F6C8-05D9-420A-A8D9-7300BD0F6B6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26255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lvl1pPr>
          </a:lstStyle>
          <a:p>
            <a:fld id="{4376FCE6-6A19-4063-B007-650567C377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63753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10363200" cy="3048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0D4DF23-7E53-4D36-89F4-0E94F9B13F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26098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D1BADB-0226-4665-A1CF-C5FD75EC2A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7320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833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53106BCF-92D8-4AAF-BEDC-6FD6D8CD2C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36032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7AC5F283-8774-49F4-84D1-2CCA387CA9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87831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08E0EDAC-61D3-4986-80C1-85E3B8650A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3275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76027-5A54-48C3-B00F-51E2B48A80D9}" type="slidenum">
              <a:rPr lang="en-US" smtClean="0"/>
              <a:t>‹#›</a:t>
            </a:fld>
            <a:endParaRPr lang="en-US"/>
          </a:p>
        </p:txBody>
      </p:sp>
    </p:spTree>
    <p:extLst>
      <p:ext uri="{BB962C8B-B14F-4D97-AF65-F5344CB8AC3E}">
        <p14:creationId xmlns:p14="http://schemas.microsoft.com/office/powerpoint/2010/main" val="3383369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eaLnBrk="0" fontAlgn="base" hangingPunct="0">
              <a:spcBef>
                <a:spcPct val="0"/>
              </a:spcBef>
              <a:spcAft>
                <a:spcPct val="0"/>
              </a:spcAft>
            </a:pPr>
            <a:endParaRPr lang="en-US" altLang="zh-CN" sz="2400">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eaLnBrk="0" fontAlgn="base" hangingPunct="0">
              <a:spcBef>
                <a:spcPct val="0"/>
              </a:spcBef>
              <a:spcAft>
                <a:spcPct val="0"/>
              </a:spcAft>
            </a:pPr>
            <a:endParaRPr lang="en-US" altLang="zh-CN" sz="240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F710EA-769B-4836-94B3-A7B42869D757}" type="slidenum">
              <a:rPr lang="en-US" altLang="zh-CN">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380194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44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064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229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328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1983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807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301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1567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32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76027-5A54-48C3-B00F-51E2B48A80D9}" type="slidenum">
              <a:rPr lang="en-US" smtClean="0"/>
              <a:t>‹#›</a:t>
            </a:fld>
            <a:endParaRPr lang="en-US"/>
          </a:p>
        </p:txBody>
      </p:sp>
    </p:spTree>
    <p:extLst>
      <p:ext uri="{BB962C8B-B14F-4D97-AF65-F5344CB8AC3E}">
        <p14:creationId xmlns:p14="http://schemas.microsoft.com/office/powerpoint/2010/main" val="16550165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226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3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3587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45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960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698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067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51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1828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59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76027-5A54-48C3-B00F-51E2B48A80D9}" type="slidenum">
              <a:rPr lang="en-US" smtClean="0"/>
              <a:t>‹#›</a:t>
            </a:fld>
            <a:endParaRPr lang="en-US"/>
          </a:p>
        </p:txBody>
      </p:sp>
    </p:spTree>
    <p:extLst>
      <p:ext uri="{BB962C8B-B14F-4D97-AF65-F5344CB8AC3E}">
        <p14:creationId xmlns:p14="http://schemas.microsoft.com/office/powerpoint/2010/main" val="3728022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8832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415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8224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2361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8204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780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0963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354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3380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93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76027-5A54-48C3-B00F-51E2B48A80D9}" type="slidenum">
              <a:rPr lang="en-US" smtClean="0"/>
              <a:t>‹#›</a:t>
            </a:fld>
            <a:endParaRPr lang="en-US"/>
          </a:p>
        </p:txBody>
      </p:sp>
    </p:spTree>
    <p:extLst>
      <p:ext uri="{BB962C8B-B14F-4D97-AF65-F5344CB8AC3E}">
        <p14:creationId xmlns:p14="http://schemas.microsoft.com/office/powerpoint/2010/main" val="42341075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6663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4660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9024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308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2553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9"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84" y="-87313"/>
            <a:ext cx="12441768"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smtClean="0"/>
              <a:t>Click to edit Master subtitle style</a:t>
            </a:r>
          </a:p>
        </p:txBody>
      </p:sp>
      <p:sp>
        <p:nvSpPr>
          <p:cNvPr id="308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pic>
        <p:nvPicPr>
          <p:cNvPr id="3097"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2235200"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7223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667513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C17BD84-1B59-4CD3-BBFE-9B8928763A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017621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CC61F6C8-05D9-420A-A8D9-7300BD0F6B6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42260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lvl1pPr>
          </a:lstStyle>
          <a:p>
            <a:fld id="{4376FCE6-6A19-4063-B007-650567C3776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6556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76027-5A54-48C3-B00F-51E2B48A80D9}" type="slidenum">
              <a:rPr lang="en-US" smtClean="0"/>
              <a:t>‹#›</a:t>
            </a:fld>
            <a:endParaRPr lang="en-US"/>
          </a:p>
        </p:txBody>
      </p:sp>
    </p:spTree>
    <p:extLst>
      <p:ext uri="{BB962C8B-B14F-4D97-AF65-F5344CB8AC3E}">
        <p14:creationId xmlns:p14="http://schemas.microsoft.com/office/powerpoint/2010/main" val="20913475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9651" y="1708150"/>
            <a:ext cx="10363200" cy="3048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00D4DF23-7E53-4D36-89F4-0E94F9B13F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62152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D1BADB-0226-4665-A1CF-C5FD75EC2A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8767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0558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53106BCF-92D8-4AAF-BEDC-6FD6D8CD2C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32435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7AC5F283-8774-49F4-84D1-2CCA387CA9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84534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08E0EDAC-61D3-4986-80C1-85E3B8650A1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1628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7888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970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4994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4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76027-5A54-48C3-B00F-51E2B48A80D9}" type="slidenum">
              <a:rPr lang="en-US" smtClean="0"/>
              <a:t>‹#›</a:t>
            </a:fld>
            <a:endParaRPr lang="en-US"/>
          </a:p>
        </p:txBody>
      </p:sp>
    </p:spTree>
    <p:extLst>
      <p:ext uri="{BB962C8B-B14F-4D97-AF65-F5344CB8AC3E}">
        <p14:creationId xmlns:p14="http://schemas.microsoft.com/office/powerpoint/2010/main" val="33960866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014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3633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7175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1827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9421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626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4E69AC-2AF6-4120-B1F8-7EC0B609A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7449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9"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9484" y="-87313"/>
            <a:ext cx="12441768" cy="70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smtClean="0"/>
              <a:t>Click to edit Master subtitle style</a:t>
            </a:r>
          </a:p>
        </p:txBody>
      </p:sp>
      <p:sp>
        <p:nvSpPr>
          <p:cNvPr id="308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pic>
        <p:nvPicPr>
          <p:cNvPr id="3097"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2235200"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2581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B99B544D-27CB-421D-857D-21D8A33B11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58259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9C17BD84-1B59-4CD3-BBFE-9B8928763A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3081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1.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0.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1.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2.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1.png"/><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3.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4.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1.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97000">
              <a:schemeClr val="accent3">
                <a:lumMod val="0"/>
                <a:lumOff val="100000"/>
              </a:schemeClr>
            </a:gs>
            <a:gs pos="100000">
              <a:schemeClr val="accent3">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76027-5A54-48C3-B00F-51E2B48A80D9}" type="slidenum">
              <a:rPr lang="en-US" smtClean="0"/>
              <a:t>‹#›</a:t>
            </a:fld>
            <a:endParaRPr lang="en-US"/>
          </a:p>
        </p:txBody>
      </p:sp>
    </p:spTree>
    <p:extLst>
      <p:ext uri="{BB962C8B-B14F-4D97-AF65-F5344CB8AC3E}">
        <p14:creationId xmlns:p14="http://schemas.microsoft.com/office/powerpoint/2010/main" val="903979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6224588"/>
            <a:ext cx="914400" cy="228600"/>
          </a:xfrm>
          <a:prstGeom prst="rect">
            <a:avLst/>
          </a:prstGeom>
          <a:solidFill>
            <a:srgbClr val="35577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D781B3BE-A21F-444E-AE2B-939028EF3E67}" type="slidenum">
              <a:rPr lang="en-US">
                <a:solidFill>
                  <a:srgbClr val="FFFFFF"/>
                </a:solidFill>
              </a:rPr>
              <a:pPr eaLnBrk="0" fontAlgn="base" hangingPunct="0">
                <a:spcBef>
                  <a:spcPct val="0"/>
                </a:spcBef>
                <a:spcAft>
                  <a:spcPct val="0"/>
                </a:spcAft>
              </a:pPr>
              <a:t>‹#›</a:t>
            </a:fld>
            <a:endParaRPr lang="en-US">
              <a:solidFill>
                <a:srgbClr val="FFFFFF"/>
              </a:solidFill>
            </a:endParaRPr>
          </a:p>
        </p:txBody>
      </p:sp>
      <p:pic>
        <p:nvPicPr>
          <p:cNvPr id="1041" name="Picture 17" descr="EPA Logo 2955 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101" y="457201"/>
            <a:ext cx="227330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01016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6224588"/>
            <a:ext cx="914400" cy="228600"/>
          </a:xfrm>
          <a:prstGeom prst="rect">
            <a:avLst/>
          </a:prstGeom>
          <a:solidFill>
            <a:srgbClr val="35577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D781B3BE-A21F-444E-AE2B-939028EF3E67}" type="slidenum">
              <a:rPr lang="en-US">
                <a:solidFill>
                  <a:srgbClr val="FFFFFF"/>
                </a:solidFill>
              </a:rPr>
              <a:pPr eaLnBrk="0" fontAlgn="base" hangingPunct="0">
                <a:spcBef>
                  <a:spcPct val="0"/>
                </a:spcBef>
                <a:spcAft>
                  <a:spcPct val="0"/>
                </a:spcAft>
              </a:pPr>
              <a:t>‹#›</a:t>
            </a:fld>
            <a:endParaRPr lang="en-US">
              <a:solidFill>
                <a:srgbClr val="FFFFFF"/>
              </a:solidFill>
            </a:endParaRPr>
          </a:p>
        </p:txBody>
      </p:sp>
      <p:pic>
        <p:nvPicPr>
          <p:cNvPr id="1041" name="Picture 17" descr="EPA Logo 2955 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3101" y="457201"/>
            <a:ext cx="227330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295843"/>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5A11B-3B70-4970-A575-2B00C2A303E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49544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6224588"/>
            <a:ext cx="914400" cy="228600"/>
          </a:xfrm>
          <a:prstGeom prst="rect">
            <a:avLst/>
          </a:prstGeom>
          <a:solidFill>
            <a:srgbClr val="35577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D781B3BE-A21F-444E-AE2B-939028EF3E67}" type="slidenum">
              <a:rPr lang="en-US">
                <a:solidFill>
                  <a:srgbClr val="FFFFFF"/>
                </a:solidFill>
              </a:rPr>
              <a:pPr eaLnBrk="0" fontAlgn="base" hangingPunct="0">
                <a:spcBef>
                  <a:spcPct val="0"/>
                </a:spcBef>
                <a:spcAft>
                  <a:spcPct val="0"/>
                </a:spcAft>
              </a:pPr>
              <a:t>‹#›</a:t>
            </a:fld>
            <a:endParaRPr lang="en-US">
              <a:solidFill>
                <a:srgbClr val="FFFFFF"/>
              </a:solidFill>
            </a:endParaRPr>
          </a:p>
        </p:txBody>
      </p:sp>
      <p:pic>
        <p:nvPicPr>
          <p:cNvPr id="1041" name="Picture 17" descr="EPA Logo 2955 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101" y="457201"/>
            <a:ext cx="227330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18963"/>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7ED956-C195-46F2-B9D8-5447B15B47ED}" type="datetimeFigureOut">
              <a:rPr lang="en-US" smtClean="0">
                <a:solidFill>
                  <a:prstClr val="black">
                    <a:tint val="75000"/>
                  </a:prstClr>
                </a:solidFill>
                <a:ea typeface="ＭＳ Ｐゴシック" pitchFamily="1" charset="-128"/>
              </a:rPr>
              <a:pPr/>
              <a:t>10/28/2014</a:t>
            </a:fld>
            <a:endParaRPr lang="en-US">
              <a:solidFill>
                <a:prstClr val="black">
                  <a:tint val="75000"/>
                </a:prstClr>
              </a:solidFill>
              <a:ea typeface="ＭＳ Ｐゴシック" pitchFamily="1" charset="-128"/>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a typeface="ＭＳ Ｐゴシック" pitchFamily="1" charset="-128"/>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4E69AC-2AF6-4120-B1F8-7EC0B609A212}" type="slidenum">
              <a:rPr lang="en-US" smtClean="0">
                <a:solidFill>
                  <a:prstClr val="black">
                    <a:tint val="75000"/>
                  </a:prstClr>
                </a:solidFill>
                <a:ea typeface="ＭＳ Ｐゴシック" pitchFamily="1" charset="-128"/>
              </a:rPr>
              <a:pPr/>
              <a:t>‹#›</a:t>
            </a:fld>
            <a:endParaRPr lang="en-US">
              <a:solidFill>
                <a:prstClr val="black">
                  <a:tint val="75000"/>
                </a:prstClr>
              </a:solidFill>
              <a:ea typeface="ＭＳ Ｐゴシック" pitchFamily="1" charset="-128"/>
            </a:endParaRPr>
          </a:p>
        </p:txBody>
      </p:sp>
    </p:spTree>
    <p:extLst>
      <p:ext uri="{BB962C8B-B14F-4D97-AF65-F5344CB8AC3E}">
        <p14:creationId xmlns:p14="http://schemas.microsoft.com/office/powerpoint/2010/main" val="117810830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1119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6224588"/>
            <a:ext cx="914400" cy="228600"/>
          </a:xfrm>
          <a:prstGeom prst="rect">
            <a:avLst/>
          </a:prstGeom>
          <a:solidFill>
            <a:srgbClr val="35577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D781B3BE-A21F-444E-AE2B-939028EF3E67}" type="slidenum">
              <a:rPr lang="en-US">
                <a:solidFill>
                  <a:srgbClr val="FFFFFF"/>
                </a:solidFill>
              </a:rPr>
              <a:pPr eaLnBrk="0" fontAlgn="base" hangingPunct="0">
                <a:spcBef>
                  <a:spcPct val="0"/>
                </a:spcBef>
                <a:spcAft>
                  <a:spcPct val="0"/>
                </a:spcAft>
              </a:pPr>
              <a:t>‹#›</a:t>
            </a:fld>
            <a:endParaRPr lang="en-US">
              <a:solidFill>
                <a:srgbClr val="FFFFFF"/>
              </a:solidFill>
            </a:endParaRPr>
          </a:p>
        </p:txBody>
      </p:sp>
      <p:pic>
        <p:nvPicPr>
          <p:cNvPr id="1041" name="Picture 17" descr="EPA Logo 2955 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3101" y="457201"/>
            <a:ext cx="227330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82149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0241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413FB-4E7A-4167-8B25-A4F52B5648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5084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6224588"/>
            <a:ext cx="914400" cy="228600"/>
          </a:xfrm>
          <a:prstGeom prst="rect">
            <a:avLst/>
          </a:prstGeom>
          <a:solidFill>
            <a:srgbClr val="35577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D781B3BE-A21F-444E-AE2B-939028EF3E67}" type="slidenum">
              <a:rPr lang="en-US">
                <a:solidFill>
                  <a:srgbClr val="FFFFFF"/>
                </a:solidFill>
              </a:rPr>
              <a:pPr eaLnBrk="0" fontAlgn="base" hangingPunct="0">
                <a:spcBef>
                  <a:spcPct val="0"/>
                </a:spcBef>
                <a:spcAft>
                  <a:spcPct val="0"/>
                </a:spcAft>
              </a:pPr>
              <a:t>‹#›</a:t>
            </a:fld>
            <a:endParaRPr lang="en-US">
              <a:solidFill>
                <a:srgbClr val="FFFFFF"/>
              </a:solidFill>
            </a:endParaRPr>
          </a:p>
        </p:txBody>
      </p:sp>
      <p:pic>
        <p:nvPicPr>
          <p:cNvPr id="1041" name="Picture 17" descr="EPA Logo 2955 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101" y="457201"/>
            <a:ext cx="227330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56401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a typeface="ＭＳ Ｐゴシック" pitchFamily="1" charset="-128"/>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a typeface="ＭＳ Ｐゴシック" pitchFamily="1" charset="-128"/>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4E69AC-2AF6-4120-B1F8-7EC0B609A212}" type="slidenum">
              <a:rPr lang="en-US" smtClean="0">
                <a:solidFill>
                  <a:prstClr val="black">
                    <a:tint val="75000"/>
                  </a:prstClr>
                </a:solidFill>
                <a:ea typeface="ＭＳ Ｐゴシック" pitchFamily="1" charset="-128"/>
              </a:rPr>
              <a:pPr/>
              <a:t>‹#›</a:t>
            </a:fld>
            <a:endParaRPr lang="en-US">
              <a:solidFill>
                <a:prstClr val="black">
                  <a:tint val="75000"/>
                </a:prstClr>
              </a:solidFill>
              <a:ea typeface="ＭＳ Ｐゴシック" pitchFamily="1" charset="-128"/>
            </a:endParaRPr>
          </a:p>
        </p:txBody>
      </p:sp>
    </p:spTree>
    <p:extLst>
      <p:ext uri="{BB962C8B-B14F-4D97-AF65-F5344CB8AC3E}">
        <p14:creationId xmlns:p14="http://schemas.microsoft.com/office/powerpoint/2010/main" val="366560412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6224588"/>
            <a:ext cx="914400" cy="228600"/>
          </a:xfrm>
          <a:prstGeom prst="rect">
            <a:avLst/>
          </a:prstGeom>
          <a:solidFill>
            <a:srgbClr val="35577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D781B3BE-A21F-444E-AE2B-939028EF3E67}" type="slidenum">
              <a:rPr lang="en-US">
                <a:solidFill>
                  <a:srgbClr val="FFFFFF"/>
                </a:solidFill>
              </a:rPr>
              <a:pPr eaLnBrk="0" fontAlgn="base" hangingPunct="0">
                <a:spcBef>
                  <a:spcPct val="0"/>
                </a:spcBef>
                <a:spcAft>
                  <a:spcPct val="0"/>
                </a:spcAft>
              </a:pPr>
              <a:t>‹#›</a:t>
            </a:fld>
            <a:endParaRPr lang="en-US">
              <a:solidFill>
                <a:srgbClr val="FFFFFF"/>
              </a:solidFill>
            </a:endParaRPr>
          </a:p>
        </p:txBody>
      </p:sp>
      <p:pic>
        <p:nvPicPr>
          <p:cNvPr id="1041" name="Picture 17" descr="EPA Logo 2955 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101" y="457201"/>
            <a:ext cx="227330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37546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6224588"/>
            <a:ext cx="914400" cy="228600"/>
          </a:xfrm>
          <a:prstGeom prst="rect">
            <a:avLst/>
          </a:prstGeom>
          <a:solidFill>
            <a:srgbClr val="35577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eaLnBrk="0" fontAlgn="base" hangingPunct="0">
              <a:spcBef>
                <a:spcPct val="0"/>
              </a:spcBef>
              <a:spcAft>
                <a:spcPct val="0"/>
              </a:spcAft>
            </a:pPr>
            <a:endParaRPr lang="en-US" sz="2400">
              <a:solidFill>
                <a:srgbClr val="000000"/>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a:solidFill>
                  <a:schemeClr val="bg1"/>
                </a:solidFill>
              </a:defRPr>
            </a:lvl1pPr>
          </a:lstStyle>
          <a:p>
            <a:pPr eaLnBrk="0" fontAlgn="base" hangingPunct="0">
              <a:spcBef>
                <a:spcPct val="0"/>
              </a:spcBef>
              <a:spcAft>
                <a:spcPct val="0"/>
              </a:spcAft>
            </a:pPr>
            <a:fld id="{D781B3BE-A21F-444E-AE2B-939028EF3E67}" type="slidenum">
              <a:rPr lang="en-US">
                <a:solidFill>
                  <a:srgbClr val="FFFFFF"/>
                </a:solidFill>
              </a:rPr>
              <a:pPr eaLnBrk="0" fontAlgn="base" hangingPunct="0">
                <a:spcBef>
                  <a:spcPct val="0"/>
                </a:spcBef>
                <a:spcAft>
                  <a:spcPct val="0"/>
                </a:spcAft>
              </a:pPr>
              <a:t>‹#›</a:t>
            </a:fld>
            <a:endParaRPr lang="en-US">
              <a:solidFill>
                <a:srgbClr val="FFFFFF"/>
              </a:solidFill>
            </a:endParaRPr>
          </a:p>
        </p:txBody>
      </p:sp>
      <p:pic>
        <p:nvPicPr>
          <p:cNvPr id="1041" name="Picture 17" descr="EPA Logo 2955 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101" y="457201"/>
            <a:ext cx="227330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0311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6.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9.wmf"/><Relationship Id="rId18" Type="http://schemas.openxmlformats.org/officeDocument/2006/relationships/oleObject" Target="../embeddings/oleObject11.bin"/><Relationship Id="rId3" Type="http://schemas.openxmlformats.org/officeDocument/2006/relationships/notesSlide" Target="../notesSlides/notesSlide8.xml"/><Relationship Id="rId21" Type="http://schemas.openxmlformats.org/officeDocument/2006/relationships/image" Target="../media/image23.wmf"/><Relationship Id="rId7" Type="http://schemas.openxmlformats.org/officeDocument/2006/relationships/image" Target="../media/image16.wmf"/><Relationship Id="rId12" Type="http://schemas.openxmlformats.org/officeDocument/2006/relationships/oleObject" Target="../embeddings/oleObject8.bin"/><Relationship Id="rId17" Type="http://schemas.openxmlformats.org/officeDocument/2006/relationships/image" Target="../media/image21.wmf"/><Relationship Id="rId25" Type="http://schemas.openxmlformats.org/officeDocument/2006/relationships/image" Target="../media/image25.wmf"/><Relationship Id="rId2" Type="http://schemas.openxmlformats.org/officeDocument/2006/relationships/slideLayout" Target="../slideLayouts/slideLayout98.xml"/><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8.wmf"/><Relationship Id="rId24" Type="http://schemas.openxmlformats.org/officeDocument/2006/relationships/oleObject" Target="../embeddings/oleObject14.bin"/><Relationship Id="rId5" Type="http://schemas.openxmlformats.org/officeDocument/2006/relationships/image" Target="../media/image15.wmf"/><Relationship Id="rId15" Type="http://schemas.openxmlformats.org/officeDocument/2006/relationships/image" Target="../media/image20.wmf"/><Relationship Id="rId23" Type="http://schemas.openxmlformats.org/officeDocument/2006/relationships/image" Target="../media/image24.wmf"/><Relationship Id="rId10" Type="http://schemas.openxmlformats.org/officeDocument/2006/relationships/oleObject" Target="../embeddings/oleObject7.bin"/><Relationship Id="rId19" Type="http://schemas.openxmlformats.org/officeDocument/2006/relationships/image" Target="../media/image22.wmf"/><Relationship Id="rId4" Type="http://schemas.openxmlformats.org/officeDocument/2006/relationships/oleObject" Target="../embeddings/oleObject4.bin"/><Relationship Id="rId9" Type="http://schemas.openxmlformats.org/officeDocument/2006/relationships/image" Target="../media/image17.wmf"/><Relationship Id="rId14" Type="http://schemas.openxmlformats.org/officeDocument/2006/relationships/oleObject" Target="../embeddings/oleObject9.bin"/><Relationship Id="rId22"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6.wmf"/><Relationship Id="rId2" Type="http://schemas.openxmlformats.org/officeDocument/2006/relationships/slideLayout" Target="../slideLayouts/slideLayout109.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25.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0.xml"/><Relationship Id="rId7" Type="http://schemas.openxmlformats.org/officeDocument/2006/relationships/image" Target="../media/image28.wmf"/><Relationship Id="rId2" Type="http://schemas.openxmlformats.org/officeDocument/2006/relationships/slideLayout" Target="../slideLayouts/slideLayout120.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25.wmf"/><Relationship Id="rId5" Type="http://schemas.openxmlformats.org/officeDocument/2006/relationships/image" Target="../media/image27.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9.wmf"/></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1.xml"/><Relationship Id="rId7" Type="http://schemas.openxmlformats.org/officeDocument/2006/relationships/image" Target="../media/image31.wmf"/><Relationship Id="rId12" Type="http://schemas.openxmlformats.org/officeDocument/2006/relationships/image" Target="../media/image32.wmf"/><Relationship Id="rId2" Type="http://schemas.openxmlformats.org/officeDocument/2006/relationships/slideLayout" Target="../slideLayouts/slideLayout23.xml"/><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oleObject" Target="../embeddings/oleObject23.bin"/><Relationship Id="rId5" Type="http://schemas.openxmlformats.org/officeDocument/2006/relationships/image" Target="../media/image30.wmf"/><Relationship Id="rId10" Type="http://schemas.openxmlformats.org/officeDocument/2006/relationships/image" Target="../media/image35.png"/><Relationship Id="rId4" Type="http://schemas.openxmlformats.org/officeDocument/2006/relationships/oleObject" Target="../embeddings/oleObject21.bin"/><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2.xml"/><Relationship Id="rId7" Type="http://schemas.openxmlformats.org/officeDocument/2006/relationships/image" Target="../media/image38.wmf"/><Relationship Id="rId2" Type="http://schemas.openxmlformats.org/officeDocument/2006/relationships/slideLayout" Target="../slideLayouts/slideLayout131.xml"/><Relationship Id="rId1" Type="http://schemas.openxmlformats.org/officeDocument/2006/relationships/vmlDrawing" Target="../drawings/vmlDrawing7.vml"/><Relationship Id="rId6" Type="http://schemas.openxmlformats.org/officeDocument/2006/relationships/oleObject" Target="../embeddings/oleObject25.bin"/><Relationship Id="rId5" Type="http://schemas.openxmlformats.org/officeDocument/2006/relationships/image" Target="../media/image37.wmf"/><Relationship Id="rId4" Type="http://schemas.openxmlformats.org/officeDocument/2006/relationships/oleObject" Target="../embeddings/oleObject24.bin"/><Relationship Id="rId9" Type="http://schemas.openxmlformats.org/officeDocument/2006/relationships/image" Target="../media/image39.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3.xml"/><Relationship Id="rId7" Type="http://schemas.openxmlformats.org/officeDocument/2006/relationships/image" Target="../media/image40.wmf"/><Relationship Id="rId2" Type="http://schemas.openxmlformats.org/officeDocument/2006/relationships/slideLayout" Target="../slideLayouts/slideLayout23.xml"/><Relationship Id="rId1" Type="http://schemas.openxmlformats.org/officeDocument/2006/relationships/vmlDrawing" Target="../drawings/vmlDrawing8.vml"/><Relationship Id="rId6" Type="http://schemas.openxmlformats.org/officeDocument/2006/relationships/oleObject" Target="../embeddings/oleObject28.bin"/><Relationship Id="rId11" Type="http://schemas.openxmlformats.org/officeDocument/2006/relationships/image" Target="../media/image41.png"/><Relationship Id="rId5" Type="http://schemas.openxmlformats.org/officeDocument/2006/relationships/image" Target="../media/image31.wmf"/><Relationship Id="rId10" Type="http://schemas.openxmlformats.org/officeDocument/2006/relationships/image" Target="../media/image4.png"/><Relationship Id="rId4" Type="http://schemas.openxmlformats.org/officeDocument/2006/relationships/oleObject" Target="../embeddings/oleObject27.bin"/><Relationship Id="rId9" Type="http://schemas.openxmlformats.org/officeDocument/2006/relationships/image" Target="../media/image3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14.xml"/><Relationship Id="rId7" Type="http://schemas.openxmlformats.org/officeDocument/2006/relationships/oleObject" Target="../embeddings/oleObject31.bin"/><Relationship Id="rId12" Type="http://schemas.openxmlformats.org/officeDocument/2006/relationships/image" Target="../media/image44.wmf"/><Relationship Id="rId2" Type="http://schemas.openxmlformats.org/officeDocument/2006/relationships/slideLayout" Target="../slideLayouts/slideLayout23.xml"/><Relationship Id="rId1" Type="http://schemas.openxmlformats.org/officeDocument/2006/relationships/vmlDrawing" Target="../drawings/vmlDrawing9.vml"/><Relationship Id="rId6" Type="http://schemas.openxmlformats.org/officeDocument/2006/relationships/image" Target="../media/image31.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43.wmf"/><Relationship Id="rId4" Type="http://schemas.openxmlformats.org/officeDocument/2006/relationships/image" Target="../media/image45.png"/><Relationship Id="rId9"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54.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1.tiff"/><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52.tiff"/></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55.jpe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42.xml"/><Relationship Id="rId1" Type="http://schemas.openxmlformats.org/officeDocument/2006/relationships/vmlDrawing" Target="../drawings/vmlDrawing10.vml"/><Relationship Id="rId4" Type="http://schemas.openxmlformats.org/officeDocument/2006/relationships/image" Target="../media/image56.w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7.png"/><Relationship Id="rId1" Type="http://schemas.openxmlformats.org/officeDocument/2006/relationships/slideLayout" Target="../slideLayouts/slideLayout41.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11.png"/><Relationship Id="rId7" Type="http://schemas.openxmlformats.org/officeDocument/2006/relationships/oleObject" Target="../embeddings/oleObject2.bin"/><Relationship Id="rId2" Type="http://schemas.openxmlformats.org/officeDocument/2006/relationships/slideLayout" Target="../slideLayouts/slideLayout164.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image" Target="../media/image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2750" y="535974"/>
            <a:ext cx="10697228" cy="5733877"/>
          </a:xfrm>
          <a:prstGeom prst="rect">
            <a:avLst/>
          </a:prstGeom>
          <a:ln>
            <a:noFill/>
          </a:ln>
          <a:effectLst>
            <a:outerShdw blurRad="44450" dist="27940" dir="5400000" algn="ctr">
              <a:srgbClr val="000000">
                <a:alpha val="32000"/>
              </a:srgbClr>
            </a:outerShdw>
          </a:effectLst>
        </p:spPr>
        <p:txBody>
          <a:bodyPr wrap="square">
            <a:spAutoFit/>
          </a:bodyPr>
          <a:lstStyle/>
          <a:p>
            <a:pPr algn="ctr">
              <a:lnSpc>
                <a:spcPct val="115000"/>
              </a:lnSpc>
            </a:pPr>
            <a:r>
              <a:rPr lang="en-US" sz="4800" b="1" dirty="0" smtClean="0"/>
              <a:t>Multiscale Kain-Fritsch Scheme: </a:t>
            </a:r>
          </a:p>
          <a:p>
            <a:pPr algn="ctr">
              <a:lnSpc>
                <a:spcPct val="115000"/>
              </a:lnSpc>
            </a:pPr>
            <a:r>
              <a:rPr lang="en-US" sz="4800" b="1" dirty="0" smtClean="0"/>
              <a:t>Formulations and Tests</a:t>
            </a:r>
          </a:p>
          <a:p>
            <a:pPr algn="ctr">
              <a:lnSpc>
                <a:spcPct val="115000"/>
              </a:lnSpc>
            </a:pPr>
            <a:r>
              <a:rPr lang="en-US" sz="2800" dirty="0" smtClean="0">
                <a:latin typeface="Arial" panose="020B0604020202020204" pitchFamily="34" charset="0"/>
                <a:ea typeface="Calibri" panose="020F0502020204030204" pitchFamily="34" charset="0"/>
              </a:rPr>
              <a:t> </a:t>
            </a:r>
            <a:endParaRPr lang="en-US" sz="2800" dirty="0" smtClean="0">
              <a:latin typeface="Times New Roman" panose="02020603050405020304" pitchFamily="18" charset="0"/>
              <a:ea typeface="Calibri" panose="020F0502020204030204" pitchFamily="34" charset="0"/>
            </a:endParaRPr>
          </a:p>
          <a:p>
            <a:pPr algn="ctr"/>
            <a:r>
              <a:rPr lang="en-US" sz="3600" b="1" dirty="0"/>
              <a:t>Kiran Alapaty</a:t>
            </a:r>
            <a:r>
              <a:rPr lang="en-US" sz="3600" b="1" i="1" baseline="30000" dirty="0"/>
              <a:t>1</a:t>
            </a:r>
            <a:r>
              <a:rPr lang="en-US" sz="3200" dirty="0"/>
              <a:t>, John S. Kain</a:t>
            </a:r>
            <a:r>
              <a:rPr lang="en-US" sz="3200" i="1" baseline="30000" dirty="0"/>
              <a:t>2</a:t>
            </a:r>
            <a:r>
              <a:rPr lang="en-US" sz="3200" dirty="0"/>
              <a:t>, Jerold A. Herwehe</a:t>
            </a:r>
            <a:r>
              <a:rPr lang="en-US" sz="3200" i="1" baseline="30000" dirty="0"/>
              <a:t>1</a:t>
            </a:r>
            <a:r>
              <a:rPr lang="en-US" sz="3200" dirty="0"/>
              <a:t>, O. Russell Bullock Jr</a:t>
            </a:r>
            <a:r>
              <a:rPr lang="en-US" sz="3200" dirty="0" smtClean="0"/>
              <a:t>.</a:t>
            </a:r>
            <a:r>
              <a:rPr lang="en-US" sz="3200" i="1" baseline="30000" dirty="0" smtClean="0"/>
              <a:t> 1</a:t>
            </a:r>
            <a:r>
              <a:rPr lang="en-US" sz="3200" dirty="0" smtClean="0"/>
              <a:t>, Megan S. Mallard</a:t>
            </a:r>
            <a:r>
              <a:rPr lang="en-US" sz="3200" i="1" baseline="30000" dirty="0"/>
              <a:t>3</a:t>
            </a:r>
            <a:r>
              <a:rPr lang="en-US" sz="3200" dirty="0" smtClean="0"/>
              <a:t>, Tanya L. Spero</a:t>
            </a:r>
            <a:r>
              <a:rPr lang="en-US" sz="3200" i="1" baseline="30000" dirty="0" smtClean="0"/>
              <a:t> 1</a:t>
            </a:r>
            <a:r>
              <a:rPr lang="en-US" sz="3200" dirty="0" smtClean="0"/>
              <a:t>, and Christopher G. Nolte</a:t>
            </a:r>
            <a:r>
              <a:rPr lang="en-US" sz="3200" i="1" baseline="30000" dirty="0" smtClean="0"/>
              <a:t>1</a:t>
            </a:r>
            <a:endParaRPr lang="en-US" sz="3200" dirty="0" smtClean="0"/>
          </a:p>
          <a:p>
            <a:r>
              <a:rPr lang="en-US" sz="3200" i="1" baseline="30000" dirty="0"/>
              <a:t> </a:t>
            </a:r>
            <a:r>
              <a:rPr lang="en-US" sz="2400" i="1" baseline="30000" dirty="0" smtClean="0"/>
              <a:t>1</a:t>
            </a:r>
            <a:r>
              <a:rPr lang="en-US" sz="2400" i="1" dirty="0" smtClean="0"/>
              <a:t>National </a:t>
            </a:r>
            <a:r>
              <a:rPr lang="en-US" sz="2400" i="1" dirty="0"/>
              <a:t>Exposure Research Laboratory, U.S. Environmental Protection Agency, </a:t>
            </a:r>
            <a:endParaRPr lang="en-US" sz="2400" dirty="0"/>
          </a:p>
          <a:p>
            <a:pPr algn="ctr"/>
            <a:r>
              <a:rPr lang="en-US" sz="2400" i="1" dirty="0"/>
              <a:t>Research Triangle Park, </a:t>
            </a:r>
            <a:r>
              <a:rPr lang="en-US" sz="2400" i="1" dirty="0" smtClean="0"/>
              <a:t>NC</a:t>
            </a:r>
            <a:endParaRPr lang="en-US" sz="2400" dirty="0"/>
          </a:p>
          <a:p>
            <a:pPr algn="ctr"/>
            <a:r>
              <a:rPr lang="en-US" sz="2400" i="1" baseline="30000" dirty="0"/>
              <a:t>2</a:t>
            </a:r>
            <a:r>
              <a:rPr lang="en-US" sz="2400" i="1" dirty="0"/>
              <a:t>National Severe Storms Laboratory, National Oceanic Atmospheric Administration,</a:t>
            </a:r>
            <a:endParaRPr lang="en-US" sz="2400" dirty="0"/>
          </a:p>
          <a:p>
            <a:pPr algn="ctr"/>
            <a:r>
              <a:rPr lang="en-US" sz="2400" i="1" dirty="0"/>
              <a:t>Norman, </a:t>
            </a:r>
            <a:r>
              <a:rPr lang="en-US" sz="2400" i="1" dirty="0" smtClean="0"/>
              <a:t>Oklahoma</a:t>
            </a:r>
            <a:endParaRPr lang="en-US" sz="2400" dirty="0"/>
          </a:p>
          <a:p>
            <a:pPr algn="ctr"/>
            <a:r>
              <a:rPr lang="en-US" sz="2800" dirty="0">
                <a:latin typeface="Arial" panose="020B0604020202020204" pitchFamily="34" charset="0"/>
                <a:ea typeface="Calibri" panose="020F0502020204030204" pitchFamily="34" charset="0"/>
              </a:rPr>
              <a:t> </a:t>
            </a:r>
            <a:r>
              <a:rPr lang="en-US" sz="2800" i="1" baseline="30000" dirty="0"/>
              <a:t> </a:t>
            </a:r>
            <a:r>
              <a:rPr lang="en-US" sz="2400" i="1" baseline="30000" dirty="0"/>
              <a:t>3</a:t>
            </a:r>
            <a:r>
              <a:rPr lang="en-US" sz="2400" i="1" dirty="0" smtClean="0"/>
              <a:t>Institute for Environment, University of North Carolina, Chapel Hill, NC</a:t>
            </a:r>
            <a:endParaRPr lang="en-US" sz="2400" i="1" dirty="0"/>
          </a:p>
        </p:txBody>
      </p:sp>
      <p:grpSp>
        <p:nvGrpSpPr>
          <p:cNvPr id="2" name="Group 1"/>
          <p:cNvGrpSpPr/>
          <p:nvPr/>
        </p:nvGrpSpPr>
        <p:grpSpPr>
          <a:xfrm>
            <a:off x="144878" y="112505"/>
            <a:ext cx="1226721" cy="1313429"/>
            <a:chOff x="249382" y="159328"/>
            <a:chExt cx="1219200" cy="1753311"/>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2" y="159328"/>
              <a:ext cx="1219200" cy="1219200"/>
            </a:xfrm>
            <a:prstGeom prst="rect">
              <a:avLst/>
            </a:prstGeom>
          </p:spPr>
        </p:pic>
        <p:sp>
          <p:nvSpPr>
            <p:cNvPr id="5" name="TextBox 4"/>
            <p:cNvSpPr txBox="1"/>
            <p:nvPr/>
          </p:nvSpPr>
          <p:spPr>
            <a:xfrm>
              <a:off x="249382" y="1378528"/>
              <a:ext cx="1219200" cy="534111"/>
            </a:xfrm>
            <a:prstGeom prst="rect">
              <a:avLst/>
            </a:prstGeom>
            <a:noFill/>
          </p:spPr>
          <p:txBody>
            <a:bodyPr wrap="square" rtlCol="0">
              <a:spAutoFit/>
            </a:bodyPr>
            <a:lstStyle/>
            <a:p>
              <a:r>
                <a:rPr lang="en-US" sz="2000" b="1" dirty="0" smtClean="0">
                  <a:solidFill>
                    <a:srgbClr val="00B050"/>
                  </a:solidFill>
                </a:rPr>
                <a:t>US EPA</a:t>
              </a:r>
              <a:endParaRPr lang="en-US" sz="2000" b="1" dirty="0">
                <a:solidFill>
                  <a:srgbClr val="00B050"/>
                </a:solidFill>
              </a:endParaRPr>
            </a:p>
          </p:txBody>
        </p:sp>
      </p:grpSp>
      <p:sp>
        <p:nvSpPr>
          <p:cNvPr id="6" name="Slide Number Placeholder 5"/>
          <p:cNvSpPr>
            <a:spLocks noGrp="1"/>
          </p:cNvSpPr>
          <p:nvPr>
            <p:ph type="sldNum" sz="quarter" idx="12"/>
          </p:nvPr>
        </p:nvSpPr>
        <p:spPr/>
        <p:txBody>
          <a:bodyPr/>
          <a:lstStyle/>
          <a:p>
            <a:fld id="{B9F76027-5A54-48C3-B00F-51E2B48A80D9}" type="slidenum">
              <a:rPr lang="en-US" smtClean="0"/>
              <a:t>1</a:t>
            </a:fld>
            <a:endParaRPr lang="en-US"/>
          </a:p>
        </p:txBody>
      </p:sp>
    </p:spTree>
    <p:extLst>
      <p:ext uri="{BB962C8B-B14F-4D97-AF65-F5344CB8AC3E}">
        <p14:creationId xmlns:p14="http://schemas.microsoft.com/office/powerpoint/2010/main" val="3277117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28800" y="304800"/>
            <a:ext cx="8184848" cy="5867400"/>
          </a:xfrm>
          <a:prstGeom prst="rect">
            <a:avLst/>
          </a:prstGeom>
        </p:spPr>
      </p:pic>
      <p:sp>
        <p:nvSpPr>
          <p:cNvPr id="5" name="Rounded Rectangle 4"/>
          <p:cNvSpPr/>
          <p:nvPr/>
        </p:nvSpPr>
        <p:spPr>
          <a:xfrm>
            <a:off x="8915400" y="6477001"/>
            <a:ext cx="1600200" cy="2614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50" dirty="0">
                <a:solidFill>
                  <a:prstClr val="black"/>
                </a:solidFill>
              </a:rPr>
              <a:t>From </a:t>
            </a:r>
            <a:r>
              <a:rPr lang="en-US" sz="1350" dirty="0" err="1" smtClean="0">
                <a:solidFill>
                  <a:prstClr val="black"/>
                </a:solidFill>
              </a:rPr>
              <a:t>Kiran’s</a:t>
            </a:r>
            <a:r>
              <a:rPr lang="en-US" sz="1350" dirty="0" smtClean="0">
                <a:solidFill>
                  <a:prstClr val="black"/>
                </a:solidFill>
              </a:rPr>
              <a:t> </a:t>
            </a:r>
            <a:r>
              <a:rPr lang="en-US" sz="1350" dirty="0">
                <a:solidFill>
                  <a:prstClr val="black"/>
                </a:solidFill>
              </a:rPr>
              <a:t>notes</a:t>
            </a:r>
          </a:p>
        </p:txBody>
      </p:sp>
      <p:sp>
        <p:nvSpPr>
          <p:cNvPr id="2" name="TextBox 1"/>
          <p:cNvSpPr txBox="1"/>
          <p:nvPr/>
        </p:nvSpPr>
        <p:spPr>
          <a:xfrm rot="19948319">
            <a:off x="9870820" y="2164728"/>
            <a:ext cx="2156360" cy="1200329"/>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600" b="1" dirty="0" smtClean="0"/>
              <a:t>1:10 size</a:t>
            </a:r>
          </a:p>
          <a:p>
            <a:r>
              <a:rPr lang="en-US" sz="3600" b="1" dirty="0" err="1" smtClean="0"/>
              <a:t>Pbl:clouds</a:t>
            </a:r>
            <a:endParaRPr lang="en-US" sz="3600" b="1" dirty="0"/>
          </a:p>
        </p:txBody>
      </p:sp>
      <p:grpSp>
        <p:nvGrpSpPr>
          <p:cNvPr id="4" name="Group 3"/>
          <p:cNvGrpSpPr/>
          <p:nvPr/>
        </p:nvGrpSpPr>
        <p:grpSpPr>
          <a:xfrm>
            <a:off x="-37513" y="1838740"/>
            <a:ext cx="4246259" cy="2285873"/>
            <a:chOff x="-37513" y="1884460"/>
            <a:chExt cx="4246259" cy="2285873"/>
          </a:xfrm>
        </p:grpSpPr>
        <p:sp>
          <p:nvSpPr>
            <p:cNvPr id="6" name="Rectangle 5"/>
            <p:cNvSpPr/>
            <p:nvPr/>
          </p:nvSpPr>
          <p:spPr>
            <a:xfrm>
              <a:off x="-37513" y="1884460"/>
              <a:ext cx="3732625" cy="646331"/>
            </a:xfrm>
            <a:prstGeom prst="rect">
              <a:avLst/>
            </a:prstGeom>
          </p:spPr>
          <p:txBody>
            <a:bodyPr wrap="none">
              <a:spAutoFit/>
            </a:bodyPr>
            <a:lstStyle/>
            <a:p>
              <a:pPr algn="ctr" eaLnBrk="0" fontAlgn="base" hangingPunct="0">
                <a:spcBef>
                  <a:spcPct val="0"/>
                </a:spcBef>
                <a:spcAft>
                  <a:spcPct val="0"/>
                </a:spcAft>
              </a:pPr>
              <a:r>
                <a:rPr lang="en-US" sz="3600" b="1" dirty="0">
                  <a:solidFill>
                    <a:srgbClr val="00B050"/>
                  </a:solidFill>
                </a:rPr>
                <a:t>Bulk Approach</a:t>
              </a:r>
              <a:r>
                <a:rPr lang="en-US" sz="3600" b="1" dirty="0">
                  <a:solidFill>
                    <a:srgbClr val="000000"/>
                  </a:solidFill>
                </a:rPr>
                <a:t>: </a:t>
              </a:r>
            </a:p>
          </p:txBody>
        </p:sp>
        <p:sp>
          <p:nvSpPr>
            <p:cNvPr id="8" name="TextBox 7"/>
            <p:cNvSpPr txBox="1"/>
            <p:nvPr/>
          </p:nvSpPr>
          <p:spPr>
            <a:xfrm>
              <a:off x="209145" y="2435151"/>
              <a:ext cx="36576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eaLnBrk="0" fontAlgn="base" hangingPunct="0">
                <a:spcBef>
                  <a:spcPct val="0"/>
                </a:spcBef>
                <a:spcAft>
                  <a:spcPct val="0"/>
                </a:spcAft>
              </a:pPr>
              <a:r>
                <a:rPr lang="en-US" b="1" dirty="0">
                  <a:solidFill>
                    <a:srgbClr val="FF0000"/>
                  </a:solidFill>
                </a:rPr>
                <a:t>Cloud layer length scale = </a:t>
              </a:r>
              <a:r>
                <a:rPr lang="en-US" b="1" i="1" dirty="0">
                  <a:solidFill>
                    <a:srgbClr val="FF0000"/>
                  </a:solidFill>
                  <a:latin typeface="Times" panose="02020603050405020304" pitchFamily="18" charset="0"/>
                  <a:cs typeface="Times" panose="02020603050405020304" pitchFamily="18" charset="0"/>
                </a:rPr>
                <a:t>H</a:t>
              </a:r>
            </a:p>
            <a:p>
              <a:pPr eaLnBrk="0" fontAlgn="base" hangingPunct="0">
                <a:spcBef>
                  <a:spcPct val="0"/>
                </a:spcBef>
                <a:spcAft>
                  <a:spcPct val="0"/>
                </a:spcAft>
              </a:pPr>
              <a:r>
                <a:rPr lang="en-US" b="1" dirty="0">
                  <a:solidFill>
                    <a:srgbClr val="0070C0"/>
                  </a:solidFill>
                </a:rPr>
                <a:t>Cloud </a:t>
              </a:r>
              <a:r>
                <a:rPr lang="en-US" b="1" dirty="0" smtClean="0">
                  <a:solidFill>
                    <a:srgbClr val="0070C0"/>
                  </a:solidFill>
                </a:rPr>
                <a:t>layer </a:t>
              </a:r>
              <a:r>
                <a:rPr lang="en-US" b="1" dirty="0">
                  <a:solidFill>
                    <a:srgbClr val="0070C0"/>
                  </a:solidFill>
                </a:rPr>
                <a:t>velocity </a:t>
              </a:r>
              <a:r>
                <a:rPr lang="en-US" b="1" dirty="0" smtClean="0">
                  <a:solidFill>
                    <a:srgbClr val="0070C0"/>
                  </a:solidFill>
                </a:rPr>
                <a:t>scale</a:t>
              </a:r>
              <a:r>
                <a:rPr lang="en-US" b="1" dirty="0">
                  <a:solidFill>
                    <a:srgbClr val="0070C0"/>
                  </a:solidFill>
                </a:rPr>
                <a:t>: W</a:t>
              </a:r>
              <a:r>
                <a:rPr lang="en-US" b="1" baseline="-25000" dirty="0">
                  <a:solidFill>
                    <a:srgbClr val="0070C0"/>
                  </a:solidFill>
                </a:rPr>
                <a:t>CL </a:t>
              </a:r>
            </a:p>
          </p:txBody>
        </p:sp>
        <p:sp>
          <p:nvSpPr>
            <p:cNvPr id="12" name="TextBox 11"/>
            <p:cNvSpPr txBox="1"/>
            <p:nvPr/>
          </p:nvSpPr>
          <p:spPr>
            <a:xfrm>
              <a:off x="-15238" y="3154670"/>
              <a:ext cx="422398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eaLnBrk="0" fontAlgn="base" hangingPunct="0">
                <a:spcBef>
                  <a:spcPct val="0"/>
                </a:spcBef>
                <a:spcAft>
                  <a:spcPct val="0"/>
                </a:spcAft>
              </a:pPr>
              <a:r>
                <a:rPr lang="en-US" sz="4000" dirty="0">
                  <a:solidFill>
                    <a:srgbClr val="00B050"/>
                  </a:solidFill>
                  <a:latin typeface="Arial"/>
                  <a:ea typeface="ＭＳ Ｐゴシック"/>
                </a:rPr>
                <a:t> </a:t>
              </a:r>
              <a:r>
                <a:rPr lang="en-US" b="1" dirty="0">
                  <a:solidFill>
                    <a:srgbClr val="FF0000"/>
                  </a:solidFill>
                  <a:latin typeface="Arial"/>
                  <a:ea typeface="ＭＳ Ｐゴシック"/>
                </a:rPr>
                <a:t>Sub-Cloud layer length scale = </a:t>
              </a:r>
              <a:r>
                <a:rPr lang="en-US" b="1" i="1" dirty="0">
                  <a:solidFill>
                    <a:srgbClr val="FF0000"/>
                  </a:solidFill>
                  <a:latin typeface="Times" panose="02020603050405020304" pitchFamily="18" charset="0"/>
                  <a:ea typeface="ＭＳ Ｐゴシック"/>
                  <a:cs typeface="Times" panose="02020603050405020304" pitchFamily="18" charset="0"/>
                </a:rPr>
                <a:t>Z</a:t>
              </a:r>
              <a:r>
                <a:rPr lang="en-US" b="1" i="1" baseline="-25000" dirty="0">
                  <a:solidFill>
                    <a:srgbClr val="FF0000"/>
                  </a:solidFill>
                  <a:latin typeface="Times" panose="02020603050405020304" pitchFamily="18" charset="0"/>
                  <a:ea typeface="ＭＳ Ｐゴシック"/>
                  <a:cs typeface="Times" panose="02020603050405020304" pitchFamily="18" charset="0"/>
                </a:rPr>
                <a:t>LCL</a:t>
              </a:r>
            </a:p>
            <a:p>
              <a:pPr eaLnBrk="0" fontAlgn="base" hangingPunct="0">
                <a:spcBef>
                  <a:spcPct val="0"/>
                </a:spcBef>
                <a:spcAft>
                  <a:spcPct val="0"/>
                </a:spcAft>
              </a:pPr>
              <a:r>
                <a:rPr lang="en-US" sz="2000" b="1" dirty="0">
                  <a:solidFill>
                    <a:srgbClr val="0070C0"/>
                  </a:solidFill>
                  <a:latin typeface="Arial"/>
                  <a:ea typeface="ＭＳ Ｐゴシック"/>
                </a:rPr>
                <a:t>  </a:t>
              </a:r>
              <a:r>
                <a:rPr lang="en-US" b="1" dirty="0" smtClean="0">
                  <a:solidFill>
                    <a:srgbClr val="0070C0"/>
                  </a:solidFill>
                  <a:latin typeface="Arial"/>
                  <a:ea typeface="ＭＳ Ｐゴシック"/>
                </a:rPr>
                <a:t>Sub-cloud </a:t>
              </a:r>
              <a:r>
                <a:rPr lang="en-US" b="1" dirty="0">
                  <a:solidFill>
                    <a:srgbClr val="0070C0"/>
                  </a:solidFill>
                  <a:latin typeface="Arial"/>
                  <a:ea typeface="ＭＳ Ｐゴシック"/>
                </a:rPr>
                <a:t>l</a:t>
              </a:r>
              <a:r>
                <a:rPr lang="en-US" b="1" dirty="0" smtClean="0">
                  <a:solidFill>
                    <a:srgbClr val="0070C0"/>
                  </a:solidFill>
                  <a:latin typeface="Arial"/>
                  <a:ea typeface="ＭＳ Ｐゴシック"/>
                </a:rPr>
                <a:t>ayer </a:t>
              </a:r>
              <a:r>
                <a:rPr lang="en-US" b="1" dirty="0">
                  <a:solidFill>
                    <a:srgbClr val="0070C0"/>
                  </a:solidFill>
                  <a:latin typeface="Arial"/>
                  <a:ea typeface="ＭＳ Ｐゴシック"/>
                </a:rPr>
                <a:t>velocity </a:t>
              </a:r>
              <a:r>
                <a:rPr lang="en-US" b="1" dirty="0" smtClean="0">
                  <a:solidFill>
                    <a:srgbClr val="0070C0"/>
                  </a:solidFill>
                  <a:latin typeface="Arial"/>
                  <a:ea typeface="ＭＳ Ｐゴシック"/>
                </a:rPr>
                <a:t>scale</a:t>
              </a:r>
              <a:r>
                <a:rPr lang="en-US" b="1" dirty="0">
                  <a:solidFill>
                    <a:srgbClr val="0070C0"/>
                  </a:solidFill>
                  <a:latin typeface="Arial"/>
                  <a:ea typeface="ＭＳ Ｐゴシック"/>
                </a:rPr>
                <a:t>: </a:t>
              </a:r>
              <a:r>
                <a:rPr lang="en-US" b="1" dirty="0" err="1">
                  <a:solidFill>
                    <a:srgbClr val="0070C0"/>
                  </a:solidFill>
                  <a:latin typeface="Arial"/>
                  <a:ea typeface="ＭＳ Ｐゴシック"/>
                </a:rPr>
                <a:t>W</a:t>
              </a:r>
              <a:r>
                <a:rPr lang="en-US" b="1" baseline="-25000" dirty="0" err="1">
                  <a:solidFill>
                    <a:srgbClr val="0070C0"/>
                  </a:solidFill>
                  <a:latin typeface="Arial"/>
                  <a:ea typeface="ＭＳ Ｐゴシック"/>
                </a:rPr>
                <a:t>Sb</a:t>
              </a:r>
              <a:r>
                <a:rPr lang="en-US" b="1" baseline="-25000" dirty="0">
                  <a:solidFill>
                    <a:srgbClr val="0070C0"/>
                  </a:solidFill>
                  <a:latin typeface="Arial"/>
                  <a:ea typeface="ＭＳ Ｐゴシック"/>
                </a:rPr>
                <a:t> </a:t>
              </a:r>
            </a:p>
          </p:txBody>
        </p:sp>
      </p:grpSp>
      <p:sp>
        <p:nvSpPr>
          <p:cNvPr id="13" name="Slide Number Placeholder 12"/>
          <p:cNvSpPr>
            <a:spLocks noGrp="1"/>
          </p:cNvSpPr>
          <p:nvPr>
            <p:ph type="sldNum" sz="quarter" idx="12"/>
          </p:nvPr>
        </p:nvSpPr>
        <p:spPr/>
        <p:txBody>
          <a:bodyPr/>
          <a:lstStyle/>
          <a:p>
            <a:fld id="{794E69AC-2AF6-4120-B1F8-7EC0B609A212}" type="slidenum">
              <a:rPr lang="en-US" smtClean="0">
                <a:solidFill>
                  <a:prstClr val="black">
                    <a:tint val="75000"/>
                  </a:prstClr>
                </a:solidFill>
              </a:rPr>
              <a:pPr/>
              <a:t>10</a:t>
            </a:fld>
            <a:endParaRPr lang="en-US">
              <a:solidFill>
                <a:prstClr val="black">
                  <a:tint val="75000"/>
                </a:prstClr>
              </a:solidFill>
            </a:endParaRPr>
          </a:p>
        </p:txBody>
      </p:sp>
      <p:sp>
        <p:nvSpPr>
          <p:cNvPr id="15" name="TextBox 14"/>
          <p:cNvSpPr txBox="1"/>
          <p:nvPr/>
        </p:nvSpPr>
        <p:spPr>
          <a:xfrm>
            <a:off x="160001" y="5525355"/>
            <a:ext cx="2043445"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UNKNOWNS:</a:t>
            </a:r>
          </a:p>
          <a:p>
            <a:r>
              <a:rPr lang="en-US" sz="2400" b="1" dirty="0" smtClean="0">
                <a:solidFill>
                  <a:srgbClr val="0070C0"/>
                </a:solidFill>
              </a:rPr>
              <a:t>W</a:t>
            </a:r>
            <a:r>
              <a:rPr lang="en-US" sz="2400" b="1" baseline="-25000" dirty="0" smtClean="0">
                <a:solidFill>
                  <a:srgbClr val="0070C0"/>
                </a:solidFill>
              </a:rPr>
              <a:t>CL  </a:t>
            </a:r>
            <a:r>
              <a:rPr lang="en-US" sz="2400" b="1" dirty="0">
                <a:solidFill>
                  <a:srgbClr val="0070C0"/>
                </a:solidFill>
              </a:rPr>
              <a:t>AND </a:t>
            </a:r>
            <a:r>
              <a:rPr lang="en-US" sz="2400" b="1" baseline="-25000" dirty="0" smtClean="0">
                <a:solidFill>
                  <a:srgbClr val="0070C0"/>
                </a:solidFill>
              </a:rPr>
              <a:t>  </a:t>
            </a:r>
            <a:r>
              <a:rPr lang="en-US" sz="2400" b="1" dirty="0" err="1" smtClean="0">
                <a:solidFill>
                  <a:srgbClr val="0070C0"/>
                </a:solidFill>
                <a:latin typeface="Arial"/>
                <a:ea typeface="ＭＳ Ｐゴシック"/>
              </a:rPr>
              <a:t>W</a:t>
            </a:r>
            <a:r>
              <a:rPr lang="en-US" sz="2400" b="1" baseline="-25000" dirty="0" err="1" smtClean="0">
                <a:solidFill>
                  <a:srgbClr val="0070C0"/>
                </a:solidFill>
                <a:latin typeface="Arial"/>
                <a:ea typeface="ＭＳ Ｐゴシック"/>
              </a:rPr>
              <a:t>Sb</a:t>
            </a:r>
            <a:endParaRPr lang="en-US" sz="2400" b="1" baseline="-25000" dirty="0">
              <a:solidFill>
                <a:srgbClr val="0070C0"/>
              </a:solidFill>
            </a:endParaRPr>
          </a:p>
        </p:txBody>
      </p:sp>
      <p:grpSp>
        <p:nvGrpSpPr>
          <p:cNvPr id="14" name="Group 13"/>
          <p:cNvGrpSpPr/>
          <p:nvPr/>
        </p:nvGrpSpPr>
        <p:grpSpPr>
          <a:xfrm>
            <a:off x="144878" y="112505"/>
            <a:ext cx="1226721" cy="1313429"/>
            <a:chOff x="249382" y="159328"/>
            <a:chExt cx="1219200" cy="1753311"/>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2" y="159328"/>
              <a:ext cx="1219200" cy="1219200"/>
            </a:xfrm>
            <a:prstGeom prst="rect">
              <a:avLst/>
            </a:prstGeom>
          </p:spPr>
        </p:pic>
        <p:sp>
          <p:nvSpPr>
            <p:cNvPr id="17" name="TextBox 16"/>
            <p:cNvSpPr txBox="1"/>
            <p:nvPr/>
          </p:nvSpPr>
          <p:spPr>
            <a:xfrm>
              <a:off x="249382" y="1378528"/>
              <a:ext cx="1219200" cy="534111"/>
            </a:xfrm>
            <a:prstGeom prst="rect">
              <a:avLst/>
            </a:prstGeom>
            <a:noFill/>
          </p:spPr>
          <p:txBody>
            <a:bodyPr wrap="square" rtlCol="0">
              <a:spAutoFit/>
            </a:bodyPr>
            <a:lstStyle/>
            <a:p>
              <a:r>
                <a:rPr lang="en-US" sz="2000" b="1" dirty="0" smtClean="0">
                  <a:solidFill>
                    <a:srgbClr val="00B050"/>
                  </a:solidFill>
                  <a:latin typeface="Calibri"/>
                </a:rPr>
                <a:t>US EPA</a:t>
              </a:r>
              <a:endParaRPr lang="en-US" sz="2000" b="1" dirty="0">
                <a:solidFill>
                  <a:srgbClr val="00B050"/>
                </a:solidFill>
                <a:latin typeface="Calibri"/>
              </a:endParaRPr>
            </a:p>
          </p:txBody>
        </p:sp>
      </p:grpSp>
    </p:spTree>
    <p:extLst>
      <p:ext uri="{BB962C8B-B14F-4D97-AF65-F5344CB8AC3E}">
        <p14:creationId xmlns:p14="http://schemas.microsoft.com/office/powerpoint/2010/main" val="163708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99B544D-27CB-421D-857D-21D8A33B11EC}" type="slidenum">
              <a:rPr lang="en-US" smtClean="0">
                <a:solidFill>
                  <a:prstClr val="black">
                    <a:tint val="75000"/>
                  </a:prstClr>
                </a:solidFill>
              </a:rPr>
              <a:pPr/>
              <a:t>11</a:t>
            </a:fld>
            <a:endParaRPr lang="en-US">
              <a:solidFill>
                <a:prstClr val="black">
                  <a:tint val="75000"/>
                </a:prstClr>
              </a:solidFill>
            </a:endParaRPr>
          </a:p>
        </p:txBody>
      </p:sp>
      <p:sp>
        <p:nvSpPr>
          <p:cNvPr id="5" name="Title 1"/>
          <p:cNvSpPr txBox="1">
            <a:spLocks/>
          </p:cNvSpPr>
          <p:nvPr/>
        </p:nvSpPr>
        <p:spPr>
          <a:xfrm>
            <a:off x="356150" y="166810"/>
            <a:ext cx="11635642" cy="554185"/>
          </a:xfrm>
          <a:prstGeom prst="rect">
            <a:avLst/>
          </a:prstGeom>
        </p:spPr>
        <p:style>
          <a:lnRef idx="1">
            <a:schemeClr val="accent5"/>
          </a:lnRef>
          <a:fillRef idx="2">
            <a:schemeClr val="accent5"/>
          </a:fillRef>
          <a:effectRef idx="1">
            <a:schemeClr val="accent5"/>
          </a:effectRef>
          <a:fontRef idx="minor">
            <a:schemeClr val="dk1"/>
          </a:fontRef>
        </p:style>
        <p:txBody>
          <a:bodyPr/>
          <a:lstStyle/>
          <a:p>
            <a:pPr marL="400050" indent="-400050" algn="ctr" fontAlgn="base">
              <a:spcBef>
                <a:spcPct val="0"/>
              </a:spcBef>
              <a:spcAft>
                <a:spcPct val="0"/>
              </a:spcAft>
              <a:defRPr/>
            </a:pPr>
            <a:r>
              <a:rPr lang="en-US" sz="2800" b="1" kern="0" dirty="0">
                <a:solidFill>
                  <a:srgbClr val="FF0000"/>
                </a:solidFill>
                <a:ea typeface="+mj-ea"/>
                <a:cs typeface="+mj-cs"/>
              </a:rPr>
              <a:t>Developing </a:t>
            </a:r>
            <a:r>
              <a:rPr lang="en-US" sz="2800" b="1" kern="0" dirty="0" smtClean="0">
                <a:solidFill>
                  <a:srgbClr val="FF0000"/>
                </a:solidFill>
                <a:ea typeface="+mj-ea"/>
                <a:cs typeface="+mj-cs"/>
              </a:rPr>
              <a:t>Multiscale Kain-Fritsch Scheme </a:t>
            </a:r>
            <a:r>
              <a:rPr lang="en-US" sz="2800" b="1" kern="0" dirty="0">
                <a:solidFill>
                  <a:srgbClr val="FF0000"/>
                </a:solidFill>
                <a:ea typeface="+mj-ea"/>
                <a:cs typeface="+mj-cs"/>
              </a:rPr>
              <a:t>to Transition Across Grid Spacing</a:t>
            </a:r>
          </a:p>
        </p:txBody>
      </p:sp>
      <p:sp>
        <p:nvSpPr>
          <p:cNvPr id="6" name="Content Placeholder 2"/>
          <p:cNvSpPr txBox="1">
            <a:spLocks/>
          </p:cNvSpPr>
          <p:nvPr/>
        </p:nvSpPr>
        <p:spPr>
          <a:xfrm>
            <a:off x="687118" y="1006476"/>
            <a:ext cx="8458200" cy="5715000"/>
          </a:xfrm>
          <a:prstGeom prst="rect">
            <a:avLst/>
          </a:prstGeom>
        </p:spPr>
        <p:style>
          <a:lnRef idx="2">
            <a:schemeClr val="dk1"/>
          </a:lnRef>
          <a:fillRef idx="1">
            <a:schemeClr val="lt1"/>
          </a:fillRef>
          <a:effectRef idx="0">
            <a:schemeClr val="dk1"/>
          </a:effectRef>
          <a:fontRef idx="minor">
            <a:schemeClr val="dk1"/>
          </a:fontRef>
        </p:style>
        <p:txBody>
          <a:bodyPr/>
          <a:lstStyle/>
          <a:p>
            <a:pPr algn="ctr" fontAlgn="base">
              <a:spcBef>
                <a:spcPts val="1200"/>
              </a:spcBef>
              <a:spcAft>
                <a:spcPct val="0"/>
              </a:spcAft>
              <a:buClr>
                <a:srgbClr val="355777"/>
              </a:buClr>
              <a:buSzPct val="90000"/>
              <a:defRPr/>
            </a:pPr>
            <a:r>
              <a:rPr lang="en-US" sz="2800" i="1" u="sng" kern="0" dirty="0" smtClean="0">
                <a:solidFill>
                  <a:prstClr val="black"/>
                </a:solidFill>
              </a:rPr>
              <a:t>KF </a:t>
            </a:r>
            <a:r>
              <a:rPr lang="en-US" sz="2800" i="1" u="sng" kern="0" dirty="0">
                <a:solidFill>
                  <a:prstClr val="black"/>
                </a:solidFill>
              </a:rPr>
              <a:t>parameters that control surface </a:t>
            </a:r>
            <a:r>
              <a:rPr lang="en-US" sz="2800" i="1" u="sng" kern="0" dirty="0" smtClean="0">
                <a:solidFill>
                  <a:prstClr val="black"/>
                </a:solidFill>
              </a:rPr>
              <a:t>precipitation</a:t>
            </a:r>
            <a:endParaRPr lang="en-US" sz="2800" kern="0" dirty="0">
              <a:solidFill>
                <a:prstClr val="black"/>
              </a:solidFill>
            </a:endParaRPr>
          </a:p>
          <a:p>
            <a:pPr marL="798513" lvl="1" indent="-514350" fontAlgn="base">
              <a:spcBef>
                <a:spcPts val="1200"/>
              </a:spcBef>
              <a:spcAft>
                <a:spcPct val="0"/>
              </a:spcAft>
              <a:buClr>
                <a:srgbClr val="355777"/>
              </a:buClr>
              <a:defRPr/>
            </a:pPr>
            <a:r>
              <a:rPr lang="en-US" sz="2400" b="1" kern="0" dirty="0" smtClean="0">
                <a:solidFill>
                  <a:prstClr val="black"/>
                </a:solidFill>
              </a:rPr>
              <a:t>(0) KF Cloud-Radiation interactions </a:t>
            </a:r>
            <a:r>
              <a:rPr lang="en-US" sz="2400" b="1" kern="0" dirty="0">
                <a:solidFill>
                  <a:srgbClr val="FF0000"/>
                </a:solidFill>
              </a:rPr>
              <a:t>(NEW</a:t>
            </a:r>
            <a:r>
              <a:rPr lang="en-US" sz="2400" b="1" kern="0" dirty="0" smtClean="0">
                <a:solidFill>
                  <a:srgbClr val="FF0000"/>
                </a:solidFill>
              </a:rPr>
              <a:t>)</a:t>
            </a:r>
            <a:endParaRPr lang="en-US" sz="2400" b="1" kern="0" dirty="0" smtClean="0">
              <a:solidFill>
                <a:prstClr val="black"/>
              </a:solidFill>
            </a:endParaRPr>
          </a:p>
          <a:p>
            <a:pPr marL="798513" lvl="1" indent="-514350" fontAlgn="base">
              <a:spcBef>
                <a:spcPts val="1200"/>
              </a:spcBef>
              <a:spcAft>
                <a:spcPct val="0"/>
              </a:spcAft>
              <a:buClr>
                <a:srgbClr val="355777"/>
              </a:buClr>
              <a:defRPr/>
            </a:pPr>
            <a:r>
              <a:rPr lang="en-US" sz="2400" b="1" kern="0" dirty="0" smtClean="0">
                <a:solidFill>
                  <a:srgbClr val="00B050"/>
                </a:solidFill>
              </a:rPr>
              <a:t>(</a:t>
            </a:r>
            <a:r>
              <a:rPr lang="en-US" sz="2400" b="1" kern="0" dirty="0">
                <a:solidFill>
                  <a:srgbClr val="00B050"/>
                </a:solidFill>
              </a:rPr>
              <a:t>1) Adjustment timescale (</a:t>
            </a:r>
            <a:r>
              <a:rPr lang="el-GR" sz="3200" b="1" kern="0" dirty="0">
                <a:solidFill>
                  <a:srgbClr val="00B050"/>
                </a:solidFill>
                <a:latin typeface="Garamond"/>
              </a:rPr>
              <a:t>τ</a:t>
            </a:r>
            <a:r>
              <a:rPr lang="en-US" sz="2400" b="1" kern="0" dirty="0" smtClean="0">
                <a:solidFill>
                  <a:srgbClr val="00B050"/>
                </a:solidFill>
              </a:rPr>
              <a:t>) </a:t>
            </a:r>
            <a:r>
              <a:rPr lang="en-US" sz="2400" b="1" kern="0" dirty="0" smtClean="0">
                <a:solidFill>
                  <a:srgbClr val="FF0000"/>
                </a:solidFill>
              </a:rPr>
              <a:t>(NEW)</a:t>
            </a:r>
            <a:endParaRPr lang="en-US" sz="2400" b="1" kern="0" dirty="0">
              <a:solidFill>
                <a:srgbClr val="FF0000"/>
              </a:solidFill>
            </a:endParaRPr>
          </a:p>
          <a:p>
            <a:pPr marL="798513" lvl="1" indent="-514350" fontAlgn="base">
              <a:spcBef>
                <a:spcPts val="1200"/>
              </a:spcBef>
              <a:spcAft>
                <a:spcPct val="0"/>
              </a:spcAft>
              <a:buClr>
                <a:srgbClr val="355777"/>
              </a:buClr>
              <a:defRPr/>
            </a:pPr>
            <a:r>
              <a:rPr lang="en-US" sz="2400" b="1" kern="0" dirty="0">
                <a:solidFill>
                  <a:srgbClr val="00B050"/>
                </a:solidFill>
              </a:rPr>
              <a:t>(2) Minimum</a:t>
            </a:r>
            <a:r>
              <a:rPr lang="en-US" sz="2400" b="1" kern="0" dirty="0">
                <a:solidFill>
                  <a:prstClr val="black"/>
                </a:solidFill>
              </a:rPr>
              <a:t> </a:t>
            </a:r>
            <a:r>
              <a:rPr lang="en-US" sz="2400" b="1" kern="0" dirty="0">
                <a:solidFill>
                  <a:srgbClr val="00B050"/>
                </a:solidFill>
              </a:rPr>
              <a:t>Entrainment (relax 2 km radius constraint</a:t>
            </a:r>
            <a:r>
              <a:rPr lang="en-US" sz="2400" b="1" kern="0" dirty="0" smtClean="0">
                <a:solidFill>
                  <a:srgbClr val="00B050"/>
                </a:solidFill>
              </a:rPr>
              <a:t>) </a:t>
            </a:r>
            <a:r>
              <a:rPr lang="en-US" sz="2400" b="1" kern="0" dirty="0" smtClean="0">
                <a:solidFill>
                  <a:srgbClr val="FF0000"/>
                </a:solidFill>
              </a:rPr>
              <a:t>(NEW)</a:t>
            </a:r>
            <a:endParaRPr lang="en-US" sz="2400" b="1" kern="0" dirty="0">
              <a:solidFill>
                <a:srgbClr val="FF0000"/>
              </a:solidFill>
            </a:endParaRPr>
          </a:p>
          <a:p>
            <a:pPr marL="798513" lvl="1" indent="-514350" fontAlgn="base">
              <a:spcBef>
                <a:spcPts val="1200"/>
              </a:spcBef>
              <a:spcAft>
                <a:spcPct val="0"/>
              </a:spcAft>
              <a:buClr>
                <a:srgbClr val="355777"/>
              </a:buClr>
              <a:defRPr/>
            </a:pPr>
            <a:r>
              <a:rPr lang="en-US" sz="2400" b="1" kern="0" dirty="0">
                <a:solidFill>
                  <a:srgbClr val="00B050"/>
                </a:solidFill>
              </a:rPr>
              <a:t>(3) Fallout </a:t>
            </a:r>
            <a:r>
              <a:rPr lang="en-US" sz="2400" b="1" i="1" kern="0" dirty="0">
                <a:solidFill>
                  <a:srgbClr val="00B050"/>
                </a:solidFill>
              </a:rPr>
              <a:t>RATE</a:t>
            </a:r>
            <a:r>
              <a:rPr lang="en-US" sz="2400" b="1" kern="0" dirty="0">
                <a:solidFill>
                  <a:srgbClr val="00B050"/>
                </a:solidFill>
              </a:rPr>
              <a:t> in </a:t>
            </a:r>
            <a:r>
              <a:rPr lang="en-US" sz="2400" b="1" kern="0" dirty="0" err="1" smtClean="0">
                <a:solidFill>
                  <a:srgbClr val="00B050"/>
                </a:solidFill>
              </a:rPr>
              <a:t>Autoconversion</a:t>
            </a:r>
            <a:r>
              <a:rPr lang="en-US" sz="2400" b="1" kern="0" dirty="0" smtClean="0">
                <a:solidFill>
                  <a:srgbClr val="00B050"/>
                </a:solidFill>
              </a:rPr>
              <a:t> </a:t>
            </a:r>
            <a:r>
              <a:rPr lang="en-US" sz="2400" b="1" kern="0" dirty="0" smtClean="0">
                <a:solidFill>
                  <a:srgbClr val="FF0000"/>
                </a:solidFill>
              </a:rPr>
              <a:t>(UPDATED)</a:t>
            </a:r>
            <a:endParaRPr lang="en-US" sz="2400" b="1" kern="0" dirty="0">
              <a:solidFill>
                <a:srgbClr val="FF0000"/>
              </a:solidFill>
            </a:endParaRPr>
          </a:p>
          <a:p>
            <a:pPr marL="798513" lvl="1" indent="-514350" fontAlgn="base">
              <a:spcBef>
                <a:spcPts val="1200"/>
              </a:spcBef>
              <a:spcAft>
                <a:spcPct val="0"/>
              </a:spcAft>
              <a:buClr>
                <a:srgbClr val="355777"/>
              </a:buClr>
              <a:defRPr/>
            </a:pPr>
            <a:r>
              <a:rPr lang="en-US" sz="2400" b="1" kern="0" dirty="0" smtClean="0">
                <a:solidFill>
                  <a:srgbClr val="00B050"/>
                </a:solidFill>
              </a:rPr>
              <a:t>(</a:t>
            </a:r>
            <a:r>
              <a:rPr lang="en-US" sz="2400" b="1" kern="0" dirty="0">
                <a:solidFill>
                  <a:srgbClr val="00B050"/>
                </a:solidFill>
              </a:rPr>
              <a:t>4) Stabilizing </a:t>
            </a:r>
            <a:r>
              <a:rPr lang="en-US" sz="2400" b="1" kern="0" dirty="0" smtClean="0">
                <a:solidFill>
                  <a:srgbClr val="00B050"/>
                </a:solidFill>
              </a:rPr>
              <a:t>Capacity </a:t>
            </a:r>
            <a:r>
              <a:rPr lang="en-US" sz="2400" b="1" kern="0" dirty="0" smtClean="0">
                <a:solidFill>
                  <a:srgbClr val="FF0000"/>
                </a:solidFill>
              </a:rPr>
              <a:t>(UPDATED)</a:t>
            </a:r>
            <a:endParaRPr lang="en-US" sz="2400" b="1" kern="0" dirty="0">
              <a:solidFill>
                <a:srgbClr val="FF0000"/>
              </a:solidFill>
            </a:endParaRPr>
          </a:p>
          <a:p>
            <a:pPr marL="798513" lvl="1" indent="-514350" fontAlgn="base">
              <a:spcBef>
                <a:spcPts val="1200"/>
              </a:spcBef>
              <a:spcAft>
                <a:spcPct val="0"/>
              </a:spcAft>
              <a:buClr>
                <a:srgbClr val="355777"/>
              </a:buClr>
              <a:defRPr/>
            </a:pPr>
            <a:r>
              <a:rPr lang="en-US" sz="2400" b="1" kern="0" dirty="0" smtClean="0">
                <a:solidFill>
                  <a:schemeClr val="tx1"/>
                </a:solidFill>
              </a:rPr>
              <a:t>(5</a:t>
            </a:r>
            <a:r>
              <a:rPr lang="en-US" sz="2400" b="1" kern="0" dirty="0">
                <a:solidFill>
                  <a:schemeClr val="tx1"/>
                </a:solidFill>
              </a:rPr>
              <a:t>) </a:t>
            </a:r>
            <a:r>
              <a:rPr lang="en-US" sz="2400" b="1" kern="0" dirty="0">
                <a:solidFill>
                  <a:prstClr val="black"/>
                </a:solidFill>
              </a:rPr>
              <a:t>Eliminate “</a:t>
            </a:r>
            <a:r>
              <a:rPr lang="en-US" sz="2400" b="1" i="1" kern="0" dirty="0">
                <a:solidFill>
                  <a:prstClr val="black"/>
                </a:solidFill>
              </a:rPr>
              <a:t>double”</a:t>
            </a:r>
            <a:r>
              <a:rPr lang="en-US" sz="2400" b="1" kern="0" dirty="0">
                <a:solidFill>
                  <a:prstClr val="black"/>
                </a:solidFill>
              </a:rPr>
              <a:t> counting of </a:t>
            </a:r>
            <a:r>
              <a:rPr lang="en-US" sz="2400" b="1" kern="0" dirty="0" smtClean="0">
                <a:solidFill>
                  <a:prstClr val="black"/>
                </a:solidFill>
              </a:rPr>
              <a:t>precipitation </a:t>
            </a:r>
            <a:r>
              <a:rPr lang="en-US" sz="2400" b="1" kern="0" dirty="0" smtClean="0">
                <a:solidFill>
                  <a:srgbClr val="FF0000"/>
                </a:solidFill>
              </a:rPr>
              <a:t>(NEW)</a:t>
            </a:r>
            <a:endParaRPr lang="en-US" sz="2400" b="1" kern="0" dirty="0">
              <a:solidFill>
                <a:srgbClr val="FF0000"/>
              </a:solidFill>
            </a:endParaRPr>
          </a:p>
          <a:p>
            <a:pPr marL="798513" lvl="1" indent="-514350" fontAlgn="base">
              <a:spcBef>
                <a:spcPts val="1200"/>
              </a:spcBef>
              <a:spcAft>
                <a:spcPct val="0"/>
              </a:spcAft>
              <a:buClr>
                <a:srgbClr val="355777"/>
              </a:buClr>
              <a:defRPr/>
            </a:pPr>
            <a:r>
              <a:rPr lang="en-US" sz="2400" b="1" kern="0" dirty="0" smtClean="0">
                <a:solidFill>
                  <a:prstClr val="black"/>
                </a:solidFill>
              </a:rPr>
              <a:t>(6) Vertical momentum impacts: Impacts on grid-scale W using KF mass fluxes </a:t>
            </a:r>
            <a:r>
              <a:rPr lang="en-US" sz="2400" b="1" kern="0" dirty="0" smtClean="0">
                <a:solidFill>
                  <a:srgbClr val="FF0000"/>
                </a:solidFill>
              </a:rPr>
              <a:t>(NEW)</a:t>
            </a:r>
          </a:p>
          <a:p>
            <a:pPr marL="798513" lvl="1" indent="-514350" fontAlgn="base">
              <a:spcBef>
                <a:spcPts val="1200"/>
              </a:spcBef>
              <a:spcAft>
                <a:spcPct val="0"/>
              </a:spcAft>
              <a:buClr>
                <a:srgbClr val="355777"/>
              </a:buClr>
              <a:defRPr/>
            </a:pPr>
            <a:r>
              <a:rPr lang="en-US" sz="2400" b="1" i="1" kern="0" dirty="0">
                <a:solidFill>
                  <a:srgbClr val="00B050"/>
                </a:solidFill>
              </a:rPr>
              <a:t>(7) New Trigger function suitable for high-resolution </a:t>
            </a:r>
            <a:r>
              <a:rPr lang="en-US" sz="2400" b="1" i="1" kern="0" dirty="0" smtClean="0">
                <a:solidFill>
                  <a:srgbClr val="00B050"/>
                </a:solidFill>
              </a:rPr>
              <a:t>grids</a:t>
            </a:r>
          </a:p>
          <a:p>
            <a:pPr marL="798513" lvl="1" indent="-514350" fontAlgn="base">
              <a:spcAft>
                <a:spcPct val="0"/>
              </a:spcAft>
              <a:buClr>
                <a:srgbClr val="355777"/>
              </a:buClr>
              <a:defRPr/>
            </a:pPr>
            <a:r>
              <a:rPr lang="en-US" sz="2400" b="1" i="1" kern="0" dirty="0">
                <a:solidFill>
                  <a:srgbClr val="00B050"/>
                </a:solidFill>
              </a:rPr>
              <a:t>	</a:t>
            </a:r>
            <a:r>
              <a:rPr lang="en-US" sz="2400" b="1" i="1" kern="0" dirty="0" smtClean="0">
                <a:solidFill>
                  <a:srgbClr val="00B050"/>
                </a:solidFill>
              </a:rPr>
              <a:t>	(under development) </a:t>
            </a:r>
            <a:r>
              <a:rPr lang="en-US" sz="2400" b="1" kern="0" dirty="0">
                <a:solidFill>
                  <a:srgbClr val="FF0000"/>
                </a:solidFill>
              </a:rPr>
              <a:t>(NEW</a:t>
            </a:r>
            <a:r>
              <a:rPr lang="en-US" sz="2400" b="1" kern="0" dirty="0" smtClean="0">
                <a:solidFill>
                  <a:srgbClr val="FF0000"/>
                </a:solidFill>
              </a:rPr>
              <a:t>)</a:t>
            </a:r>
            <a:endParaRPr lang="en-US" sz="2800" b="1" i="1" kern="0" dirty="0" smtClean="0">
              <a:solidFill>
                <a:srgbClr val="00B050"/>
              </a:solidFill>
            </a:endParaRPr>
          </a:p>
        </p:txBody>
      </p:sp>
      <p:sp>
        <p:nvSpPr>
          <p:cNvPr id="4" name="Rectangle 3"/>
          <p:cNvSpPr/>
          <p:nvPr/>
        </p:nvSpPr>
        <p:spPr>
          <a:xfrm>
            <a:off x="9229038" y="1225879"/>
            <a:ext cx="2844800"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798513" lvl="1" indent="-514350" fontAlgn="base">
              <a:spcBef>
                <a:spcPts val="1200"/>
              </a:spcBef>
              <a:spcAft>
                <a:spcPct val="0"/>
              </a:spcAft>
              <a:buClr>
                <a:srgbClr val="355777"/>
              </a:buClr>
              <a:defRPr/>
            </a:pPr>
            <a:r>
              <a:rPr lang="en-US" sz="2800" b="1" i="1" kern="0" dirty="0">
                <a:solidFill>
                  <a:srgbClr val="00B050"/>
                </a:solidFill>
              </a:rPr>
              <a:t>Green</a:t>
            </a:r>
            <a:r>
              <a:rPr lang="en-US" sz="2800" i="1" kern="0" dirty="0">
                <a:solidFill>
                  <a:prstClr val="black"/>
                </a:solidFill>
              </a:rPr>
              <a:t> = </a:t>
            </a:r>
            <a:r>
              <a:rPr lang="en-US" sz="2800" i="1" kern="0" dirty="0" smtClean="0">
                <a:solidFill>
                  <a:prstClr val="black"/>
                </a:solidFill>
              </a:rPr>
              <a:t>scale- </a:t>
            </a:r>
            <a:r>
              <a:rPr lang="en-US" sz="2800" i="1" kern="0" dirty="0">
                <a:solidFill>
                  <a:prstClr val="black"/>
                </a:solidFill>
              </a:rPr>
              <a:t>dependent parameters</a:t>
            </a:r>
          </a:p>
        </p:txBody>
      </p:sp>
      <p:sp>
        <p:nvSpPr>
          <p:cNvPr id="7" name="Rectangle 6"/>
          <p:cNvSpPr/>
          <p:nvPr/>
        </p:nvSpPr>
        <p:spPr>
          <a:xfrm>
            <a:off x="9146992" y="3298519"/>
            <a:ext cx="284480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798513" lvl="1" indent="-514350" fontAlgn="base">
              <a:spcBef>
                <a:spcPts val="1200"/>
              </a:spcBef>
              <a:spcAft>
                <a:spcPct val="0"/>
              </a:spcAft>
              <a:buClr>
                <a:srgbClr val="355777"/>
              </a:buClr>
              <a:defRPr/>
            </a:pPr>
            <a:r>
              <a:rPr lang="en-US" sz="2800" b="1" i="1" kern="0" dirty="0" smtClean="0">
                <a:solidFill>
                  <a:srgbClr val="00B050"/>
                </a:solidFill>
              </a:rPr>
              <a:t>KF scheme is real good at 25 km grid spacing !</a:t>
            </a:r>
            <a:endParaRPr lang="en-US" sz="2800" i="1" kern="0" dirty="0">
              <a:solidFill>
                <a:prstClr val="black"/>
              </a:solidFill>
            </a:endParaRPr>
          </a:p>
        </p:txBody>
      </p:sp>
    </p:spTree>
    <p:extLst>
      <p:ext uri="{BB962C8B-B14F-4D97-AF65-F5344CB8AC3E}">
        <p14:creationId xmlns:p14="http://schemas.microsoft.com/office/powerpoint/2010/main" val="257716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211557" y="6487634"/>
            <a:ext cx="812800" cy="228600"/>
          </a:xfrm>
        </p:spPr>
        <p:txBody>
          <a:bodyPr/>
          <a:lstStyle/>
          <a:p>
            <a:fld id="{B99B544D-27CB-421D-857D-21D8A33B11EC}" type="slidenum">
              <a:rPr lang="en-US" smtClean="0">
                <a:solidFill>
                  <a:schemeClr val="tx1"/>
                </a:solidFill>
              </a:rPr>
              <a:pPr/>
              <a:t>12</a:t>
            </a:fld>
            <a:endParaRPr lang="en-US" dirty="0">
              <a:solidFill>
                <a:schemeClr val="tx1"/>
              </a:solidFill>
            </a:endParaRPr>
          </a:p>
        </p:txBody>
      </p:sp>
      <p:sp>
        <p:nvSpPr>
          <p:cNvPr id="8" name="TextBox 13"/>
          <p:cNvSpPr txBox="1">
            <a:spLocks noChangeArrowheads="1"/>
          </p:cNvSpPr>
          <p:nvPr/>
        </p:nvSpPr>
        <p:spPr bwMode="auto">
          <a:xfrm>
            <a:off x="406400" y="259080"/>
            <a:ext cx="8834470" cy="5493812"/>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pPr eaLnBrk="0" fontAlgn="base" hangingPunct="0">
              <a:spcBef>
                <a:spcPct val="0"/>
              </a:spcBef>
              <a:spcAft>
                <a:spcPct val="0"/>
              </a:spcAft>
            </a:pPr>
            <a:r>
              <a:rPr lang="en-US" sz="3200" b="1" dirty="0">
                <a:solidFill>
                  <a:srgbClr val="000000"/>
                </a:solidFill>
              </a:rPr>
              <a:t>What is </a:t>
            </a:r>
            <a:r>
              <a:rPr lang="en-US" sz="3200" b="1" dirty="0" smtClean="0">
                <a:solidFill>
                  <a:srgbClr val="000000"/>
                </a:solidFill>
              </a:rPr>
              <a:t>the Adjustment Timescale </a:t>
            </a:r>
            <a:r>
              <a:rPr lang="en-US" sz="3200" b="1" dirty="0">
                <a:solidFill>
                  <a:srgbClr val="000000"/>
                </a:solidFill>
              </a:rPr>
              <a:t>(</a:t>
            </a:r>
            <a:r>
              <a:rPr lang="en-US" sz="4400" b="1" i="1" dirty="0">
                <a:solidFill>
                  <a:srgbClr val="FF0000"/>
                </a:solidFill>
                <a:latin typeface="Symbol" pitchFamily="18" charset="2"/>
              </a:rPr>
              <a:t>t</a:t>
            </a:r>
            <a:r>
              <a:rPr lang="en-US" sz="3200" b="1" i="1" baseline="-25000" dirty="0">
                <a:solidFill>
                  <a:srgbClr val="FF0000"/>
                </a:solidFill>
              </a:rPr>
              <a:t> </a:t>
            </a:r>
            <a:r>
              <a:rPr lang="en-US" sz="3200" b="1" dirty="0">
                <a:solidFill>
                  <a:srgbClr val="000000"/>
                </a:solidFill>
              </a:rPr>
              <a:t>) for </a:t>
            </a:r>
          </a:p>
          <a:p>
            <a:pPr eaLnBrk="0" fontAlgn="base" hangingPunct="0">
              <a:spcBef>
                <a:spcPct val="0"/>
              </a:spcBef>
              <a:spcAft>
                <a:spcPct val="0"/>
              </a:spcAft>
            </a:pPr>
            <a:r>
              <a:rPr lang="en-US" sz="3200" b="1" dirty="0">
                <a:solidFill>
                  <a:srgbClr val="000000"/>
                </a:solidFill>
              </a:rPr>
              <a:t>      Cumulus Clouds (both Deep &amp; Shallow)?</a:t>
            </a:r>
          </a:p>
          <a:p>
            <a:pPr eaLnBrk="0" fontAlgn="base" hangingPunct="0">
              <a:spcBef>
                <a:spcPct val="0"/>
              </a:spcBef>
              <a:spcAft>
                <a:spcPct val="0"/>
              </a:spcAft>
              <a:buFont typeface="Wingdings" pitchFamily="2" charset="2"/>
              <a:buChar char="Ø"/>
            </a:pPr>
            <a:r>
              <a:rPr lang="en-US" sz="2800" b="1" i="1" dirty="0">
                <a:solidFill>
                  <a:srgbClr val="00B050"/>
                </a:solidFill>
              </a:rPr>
              <a:t>It is </a:t>
            </a:r>
            <a:r>
              <a:rPr lang="en-US" sz="2800" b="1" i="1" dirty="0" smtClean="0">
                <a:solidFill>
                  <a:srgbClr val="00B050"/>
                </a:solidFill>
              </a:rPr>
              <a:t>the time needed </a:t>
            </a:r>
            <a:r>
              <a:rPr lang="en-US" sz="2800" b="1" i="1" dirty="0">
                <a:solidFill>
                  <a:srgbClr val="00B050"/>
                </a:solidFill>
              </a:rPr>
              <a:t>to </a:t>
            </a:r>
            <a:r>
              <a:rPr lang="en-US" sz="2800" b="1" i="1" dirty="0" smtClean="0">
                <a:solidFill>
                  <a:srgbClr val="00B050"/>
                </a:solidFill>
              </a:rPr>
              <a:t>restore </a:t>
            </a:r>
            <a:r>
              <a:rPr lang="en-US" sz="2800" b="1" i="1" dirty="0">
                <a:solidFill>
                  <a:srgbClr val="00B050"/>
                </a:solidFill>
              </a:rPr>
              <a:t>stability to </a:t>
            </a:r>
            <a:endParaRPr lang="en-US" sz="2800" b="1" i="1" dirty="0" smtClean="0">
              <a:solidFill>
                <a:srgbClr val="00B050"/>
              </a:solidFill>
            </a:endParaRPr>
          </a:p>
          <a:p>
            <a:pPr eaLnBrk="0" fontAlgn="base" hangingPunct="0">
              <a:spcBef>
                <a:spcPct val="0"/>
              </a:spcBef>
              <a:spcAft>
                <a:spcPct val="0"/>
              </a:spcAft>
            </a:pPr>
            <a:r>
              <a:rPr lang="en-US" sz="2800" b="1" i="1" dirty="0">
                <a:solidFill>
                  <a:srgbClr val="00B050"/>
                </a:solidFill>
              </a:rPr>
              <a:t>	</a:t>
            </a:r>
            <a:r>
              <a:rPr lang="en-US" sz="2800" b="1" i="1" dirty="0" smtClean="0">
                <a:solidFill>
                  <a:srgbClr val="00B050"/>
                </a:solidFill>
              </a:rPr>
              <a:t>the </a:t>
            </a:r>
            <a:r>
              <a:rPr lang="en-US" sz="2800" b="1" i="1" dirty="0">
                <a:solidFill>
                  <a:srgbClr val="00B050"/>
                </a:solidFill>
              </a:rPr>
              <a:t>atmosphere</a:t>
            </a:r>
          </a:p>
          <a:p>
            <a:pPr eaLnBrk="0" fontAlgn="base" hangingPunct="0">
              <a:spcBef>
                <a:spcPct val="0"/>
              </a:spcBef>
              <a:spcAft>
                <a:spcPct val="0"/>
              </a:spcAft>
            </a:pPr>
            <a:endParaRPr lang="en-US" sz="300" b="1" i="1" dirty="0">
              <a:solidFill>
                <a:srgbClr val="00B050"/>
              </a:solidFill>
            </a:endParaRPr>
          </a:p>
          <a:p>
            <a:pPr eaLnBrk="0" fontAlgn="base" hangingPunct="0">
              <a:spcBef>
                <a:spcPct val="0"/>
              </a:spcBef>
              <a:spcAft>
                <a:spcPct val="0"/>
              </a:spcAft>
            </a:pPr>
            <a:r>
              <a:rPr lang="en-US" sz="3200" b="1" dirty="0">
                <a:solidFill>
                  <a:srgbClr val="000000"/>
                </a:solidFill>
              </a:rPr>
              <a:t>Why </a:t>
            </a:r>
            <a:r>
              <a:rPr lang="en-US" sz="3200" b="1" dirty="0" smtClean="0">
                <a:solidFill>
                  <a:srgbClr val="000000"/>
                </a:solidFill>
              </a:rPr>
              <a:t>is </a:t>
            </a:r>
            <a:r>
              <a:rPr lang="en-US" sz="4400" b="1" i="1" dirty="0" smtClean="0">
                <a:solidFill>
                  <a:srgbClr val="FF0000"/>
                </a:solidFill>
                <a:latin typeface="Symbol" pitchFamily="18" charset="2"/>
              </a:rPr>
              <a:t>t</a:t>
            </a:r>
            <a:r>
              <a:rPr lang="en-US" sz="3200" b="1" i="1" baseline="-25000" dirty="0" smtClean="0">
                <a:solidFill>
                  <a:srgbClr val="FF0000"/>
                </a:solidFill>
              </a:rPr>
              <a:t>  </a:t>
            </a:r>
            <a:r>
              <a:rPr lang="en-US" sz="3200" b="1" dirty="0" smtClean="0">
                <a:solidFill>
                  <a:srgbClr val="000000"/>
                </a:solidFill>
              </a:rPr>
              <a:t> </a:t>
            </a:r>
            <a:r>
              <a:rPr lang="en-US" sz="3200" b="1" dirty="0">
                <a:solidFill>
                  <a:srgbClr val="000000"/>
                </a:solidFill>
              </a:rPr>
              <a:t>important?</a:t>
            </a:r>
          </a:p>
          <a:p>
            <a:pPr eaLnBrk="0" fontAlgn="base" hangingPunct="0">
              <a:spcBef>
                <a:spcPct val="0"/>
              </a:spcBef>
              <a:spcAft>
                <a:spcPct val="0"/>
              </a:spcAft>
              <a:buFont typeface="Wingdings" pitchFamily="2" charset="2"/>
              <a:buChar char="Ø"/>
            </a:pPr>
            <a:r>
              <a:rPr lang="en-US" sz="2800" b="1" i="1" dirty="0">
                <a:solidFill>
                  <a:srgbClr val="00B050"/>
                </a:solidFill>
              </a:rPr>
              <a:t>In </a:t>
            </a:r>
            <a:r>
              <a:rPr lang="en-US" sz="2800" b="1" i="1" dirty="0">
                <a:solidFill>
                  <a:srgbClr val="00B0F0"/>
                </a:solidFill>
              </a:rPr>
              <a:t>a</a:t>
            </a:r>
            <a:r>
              <a:rPr lang="en-US" sz="2800" b="1" i="1" dirty="0" smtClean="0">
                <a:solidFill>
                  <a:srgbClr val="00B0F0"/>
                </a:solidFill>
              </a:rPr>
              <a:t>ir </a:t>
            </a:r>
            <a:r>
              <a:rPr lang="en-US" sz="2800" b="1" i="1" dirty="0">
                <a:solidFill>
                  <a:srgbClr val="00B0F0"/>
                </a:solidFill>
              </a:rPr>
              <a:t>pollution modeling </a:t>
            </a:r>
            <a:r>
              <a:rPr lang="en-US" sz="2800" b="1" i="1" dirty="0">
                <a:solidFill>
                  <a:srgbClr val="00B050"/>
                </a:solidFill>
              </a:rPr>
              <a:t>it can influence </a:t>
            </a:r>
          </a:p>
          <a:p>
            <a:pPr eaLnBrk="0" fontAlgn="base" hangingPunct="0">
              <a:spcBef>
                <a:spcPct val="0"/>
              </a:spcBef>
              <a:spcAft>
                <a:spcPct val="0"/>
              </a:spcAft>
            </a:pPr>
            <a:r>
              <a:rPr lang="en-US" sz="2800" b="1" i="1" dirty="0">
                <a:solidFill>
                  <a:srgbClr val="00B050"/>
                </a:solidFill>
              </a:rPr>
              <a:t>	p</a:t>
            </a:r>
            <a:r>
              <a:rPr lang="en-US" sz="2800" b="1" i="1" dirty="0" smtClean="0">
                <a:solidFill>
                  <a:srgbClr val="00B050"/>
                </a:solidFill>
              </a:rPr>
              <a:t>hotolysis </a:t>
            </a:r>
            <a:r>
              <a:rPr lang="en-US" sz="2800" b="1" i="1" dirty="0">
                <a:solidFill>
                  <a:srgbClr val="00B050"/>
                </a:solidFill>
              </a:rPr>
              <a:t>rates &amp; sulphate aerosol</a:t>
            </a:r>
          </a:p>
          <a:p>
            <a:pPr eaLnBrk="0" fontAlgn="base" hangingPunct="0">
              <a:spcBef>
                <a:spcPct val="0"/>
              </a:spcBef>
              <a:spcAft>
                <a:spcPct val="0"/>
              </a:spcAft>
            </a:pPr>
            <a:r>
              <a:rPr lang="en-US" sz="2800" b="1" i="1" dirty="0">
                <a:solidFill>
                  <a:srgbClr val="00B050"/>
                </a:solidFill>
              </a:rPr>
              <a:t>	produced via oxidation of SO</a:t>
            </a:r>
            <a:r>
              <a:rPr lang="en-US" sz="2800" b="1" i="1" baseline="-25000" dirty="0">
                <a:solidFill>
                  <a:srgbClr val="00B050"/>
                </a:solidFill>
              </a:rPr>
              <a:t>2 </a:t>
            </a:r>
            <a:r>
              <a:rPr lang="en-US" sz="2800" b="1" i="1" dirty="0">
                <a:solidFill>
                  <a:srgbClr val="00B050"/>
                </a:solidFill>
              </a:rPr>
              <a:t>in </a:t>
            </a:r>
            <a:r>
              <a:rPr lang="en-US" sz="2800" b="1" i="1" dirty="0" smtClean="0">
                <a:solidFill>
                  <a:srgbClr val="00B050"/>
                </a:solidFill>
              </a:rPr>
              <a:t>Clouds </a:t>
            </a:r>
            <a:endParaRPr lang="en-US" sz="2800" b="1" i="1" baseline="-25000" dirty="0">
              <a:solidFill>
                <a:srgbClr val="00B050"/>
              </a:solidFill>
            </a:endParaRPr>
          </a:p>
          <a:p>
            <a:pPr eaLnBrk="0" fontAlgn="base" hangingPunct="0">
              <a:spcBef>
                <a:spcPct val="0"/>
              </a:spcBef>
              <a:spcAft>
                <a:spcPct val="0"/>
              </a:spcAft>
              <a:buFont typeface="Wingdings" pitchFamily="2" charset="2"/>
              <a:buChar char="Ø"/>
            </a:pPr>
            <a:r>
              <a:rPr lang="en-US" sz="3200" i="1" dirty="0">
                <a:solidFill>
                  <a:srgbClr val="00B050"/>
                </a:solidFill>
              </a:rPr>
              <a:t> </a:t>
            </a:r>
            <a:r>
              <a:rPr lang="en-US" sz="2800" b="1" i="1" dirty="0">
                <a:solidFill>
                  <a:srgbClr val="00B050"/>
                </a:solidFill>
              </a:rPr>
              <a:t>In </a:t>
            </a:r>
            <a:r>
              <a:rPr lang="en-US" sz="2800" b="1" i="1" dirty="0">
                <a:solidFill>
                  <a:srgbClr val="00B0F0"/>
                </a:solidFill>
              </a:rPr>
              <a:t>NWP &amp; </a:t>
            </a:r>
            <a:r>
              <a:rPr lang="en-US" sz="2800" b="1" i="1" dirty="0" smtClean="0">
                <a:solidFill>
                  <a:srgbClr val="00B0F0"/>
                </a:solidFill>
              </a:rPr>
              <a:t>climate </a:t>
            </a:r>
            <a:r>
              <a:rPr lang="en-US" sz="2800" b="1" i="1" dirty="0">
                <a:solidFill>
                  <a:srgbClr val="00B0F0"/>
                </a:solidFill>
              </a:rPr>
              <a:t>models </a:t>
            </a:r>
            <a:r>
              <a:rPr lang="en-US" sz="2800" b="1" i="1" dirty="0">
                <a:solidFill>
                  <a:srgbClr val="00B050"/>
                </a:solidFill>
              </a:rPr>
              <a:t>it determines </a:t>
            </a:r>
          </a:p>
          <a:p>
            <a:pPr eaLnBrk="0" fontAlgn="base" hangingPunct="0">
              <a:spcBef>
                <a:spcPct val="0"/>
              </a:spcBef>
              <a:spcAft>
                <a:spcPct val="0"/>
              </a:spcAft>
            </a:pPr>
            <a:r>
              <a:rPr lang="en-US" sz="2800" b="1" i="1" dirty="0">
                <a:solidFill>
                  <a:srgbClr val="00B050"/>
                </a:solidFill>
              </a:rPr>
              <a:t>	duration of convective heating &amp;</a:t>
            </a:r>
          </a:p>
          <a:p>
            <a:pPr eaLnBrk="0" fontAlgn="base" hangingPunct="0">
              <a:spcBef>
                <a:spcPct val="0"/>
              </a:spcBef>
              <a:spcAft>
                <a:spcPct val="0"/>
              </a:spcAft>
            </a:pPr>
            <a:r>
              <a:rPr lang="en-US" sz="2800" b="1" i="1" dirty="0">
                <a:solidFill>
                  <a:srgbClr val="00B050"/>
                </a:solidFill>
              </a:rPr>
              <a:t>	drying, </a:t>
            </a:r>
            <a:r>
              <a:rPr lang="en-US" sz="2800" b="1" i="1" dirty="0" smtClean="0">
                <a:solidFill>
                  <a:srgbClr val="00B050"/>
                </a:solidFill>
              </a:rPr>
              <a:t>precipitation, </a:t>
            </a:r>
            <a:r>
              <a:rPr lang="en-US" sz="2800" b="1" i="1" dirty="0">
                <a:solidFill>
                  <a:srgbClr val="00B050"/>
                </a:solidFill>
              </a:rPr>
              <a:t>and radiative fluxes</a:t>
            </a:r>
            <a:endParaRPr lang="en-US" sz="2800" i="1" dirty="0">
              <a:solidFill>
                <a:srgbClr val="00B050"/>
              </a:solidFill>
            </a:endParaRPr>
          </a:p>
        </p:txBody>
      </p:sp>
      <p:sp>
        <p:nvSpPr>
          <p:cNvPr id="7" name="Rectangle 6"/>
          <p:cNvSpPr/>
          <p:nvPr/>
        </p:nvSpPr>
        <p:spPr bwMode="auto">
          <a:xfrm>
            <a:off x="9458161" y="2786206"/>
            <a:ext cx="2651759" cy="1408983"/>
          </a:xfrm>
          <a:prstGeom prst="rect">
            <a:avLst/>
          </a:prstGeom>
          <a:ln>
            <a:solidFill>
              <a:srgbClr val="C0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b="1" i="1" dirty="0">
                <a:solidFill>
                  <a:srgbClr val="00B050"/>
                </a:solidFill>
              </a:rPr>
              <a:t>GCM study of </a:t>
            </a:r>
            <a:r>
              <a:rPr lang="en-US" sz="2400" b="1" i="1" dirty="0" err="1">
                <a:solidFill>
                  <a:srgbClr val="00B050"/>
                </a:solidFill>
              </a:rPr>
              <a:t>Bechtold</a:t>
            </a:r>
            <a:r>
              <a:rPr lang="en-US" sz="2400" b="1" i="1" dirty="0">
                <a:solidFill>
                  <a:srgbClr val="00B050"/>
                </a:solidFill>
              </a:rPr>
              <a:t> et al. (2008)</a:t>
            </a:r>
          </a:p>
        </p:txBody>
      </p:sp>
      <p:graphicFrame>
        <p:nvGraphicFramePr>
          <p:cNvPr id="9" name="Object 6"/>
          <p:cNvGraphicFramePr>
            <a:graphicFrameLocks noChangeAspect="1"/>
          </p:cNvGraphicFramePr>
          <p:nvPr>
            <p:extLst>
              <p:ext uri="{D42A27DB-BD31-4B8C-83A1-F6EECF244321}">
                <p14:modId xmlns:p14="http://schemas.microsoft.com/office/powerpoint/2010/main" val="2472973724"/>
              </p:ext>
            </p:extLst>
          </p:nvPr>
        </p:nvGraphicFramePr>
        <p:xfrm>
          <a:off x="9694223" y="4336842"/>
          <a:ext cx="2179637" cy="1416050"/>
        </p:xfrm>
        <a:graphic>
          <a:graphicData uri="http://schemas.openxmlformats.org/presentationml/2006/ole">
            <mc:AlternateContent xmlns:mc="http://schemas.openxmlformats.org/markup-compatibility/2006">
              <mc:Choice xmlns:v="urn:schemas-microsoft-com:vml" Requires="v">
                <p:oleObj spid="_x0000_s17460" name="Equation" r:id="rId3" imgW="672840" imgH="431640" progId="Equation.3">
                  <p:embed/>
                </p:oleObj>
              </mc:Choice>
              <mc:Fallback>
                <p:oleObj name="Equation" r:id="rId3" imgW="672840" imgH="431640" progId="Equation.3">
                  <p:embed/>
                  <p:pic>
                    <p:nvPicPr>
                      <p:cNvPr id="0" name=""/>
                      <p:cNvPicPr>
                        <a:picLocks noChangeAspect="1" noChangeArrowheads="1"/>
                      </p:cNvPicPr>
                      <p:nvPr/>
                    </p:nvPicPr>
                    <p:blipFill>
                      <a:blip r:embed="rId4"/>
                      <a:srcRect/>
                      <a:stretch>
                        <a:fillRect/>
                      </a:stretch>
                    </p:blipFill>
                    <p:spPr bwMode="auto">
                      <a:xfrm>
                        <a:off x="9694223" y="4336842"/>
                        <a:ext cx="2179637" cy="1416050"/>
                      </a:xfrm>
                      <a:prstGeom prst="rect">
                        <a:avLst/>
                      </a:prstGeom>
                      <a:solidFill>
                        <a:schemeClr val="bg1"/>
                      </a:solidFill>
                      <a:ln>
                        <a:solidFill>
                          <a:srgbClr val="FF0000"/>
                        </a:solidFill>
                      </a:ln>
                    </p:spPr>
                  </p:pic>
                </p:oleObj>
              </mc:Fallback>
            </mc:AlternateContent>
          </a:graphicData>
        </a:graphic>
      </p:graphicFrame>
      <p:sp>
        <p:nvSpPr>
          <p:cNvPr id="10" name="TextBox 9"/>
          <p:cNvSpPr txBox="1"/>
          <p:nvPr/>
        </p:nvSpPr>
        <p:spPr>
          <a:xfrm>
            <a:off x="9760266" y="660766"/>
            <a:ext cx="1876425"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eaLnBrk="0" fontAlgn="base" hangingPunct="0">
              <a:spcBef>
                <a:spcPct val="0"/>
              </a:spcBef>
              <a:spcAft>
                <a:spcPct val="0"/>
              </a:spcAft>
            </a:pPr>
            <a:r>
              <a:rPr lang="en-US" sz="2400" i="1" dirty="0" smtClean="0">
                <a:solidFill>
                  <a:srgbClr val="000000"/>
                </a:solidFill>
                <a:latin typeface="Times New Roman" panose="02020603050405020304" pitchFamily="18" charset="0"/>
                <a:cs typeface="Times New Roman" panose="02020603050405020304" pitchFamily="18" charset="0"/>
              </a:rPr>
              <a:t>In KF scheme</a:t>
            </a:r>
          </a:p>
          <a:p>
            <a:pPr algn="ctr" eaLnBrk="0" fontAlgn="base" hangingPunct="0">
              <a:spcBef>
                <a:spcPct val="0"/>
              </a:spcBef>
              <a:spcAft>
                <a:spcPct val="0"/>
              </a:spcAft>
            </a:pPr>
            <a:r>
              <a:rPr lang="en-US" sz="2400" i="1" dirty="0" smtClean="0">
                <a:solidFill>
                  <a:srgbClr val="000000"/>
                </a:solidFill>
                <a:latin typeface="Symbol" panose="05050102010706020507" pitchFamily="18" charset="2"/>
              </a:rPr>
              <a:t>t</a:t>
            </a:r>
            <a:r>
              <a:rPr lang="en-US" sz="2000" dirty="0" smtClean="0">
                <a:solidFill>
                  <a:srgbClr val="000000"/>
                </a:solidFill>
              </a:rPr>
              <a:t> =U/dx</a:t>
            </a:r>
          </a:p>
          <a:p>
            <a:pPr algn="ctr" eaLnBrk="0" fontAlgn="base" hangingPunct="0">
              <a:spcBef>
                <a:spcPct val="0"/>
              </a:spcBef>
              <a:spcAft>
                <a:spcPct val="0"/>
              </a:spcAft>
            </a:pPr>
            <a:r>
              <a:rPr lang="en-US" dirty="0" smtClean="0">
                <a:solidFill>
                  <a:srgbClr val="000000"/>
                </a:solidFill>
              </a:rPr>
              <a:t>(0.5h to 1h)</a:t>
            </a:r>
            <a:endParaRPr lang="en-US" sz="2000" dirty="0">
              <a:solidFill>
                <a:srgbClr val="000000"/>
              </a:solidFill>
            </a:endParaRPr>
          </a:p>
        </p:txBody>
      </p:sp>
    </p:spTree>
    <p:extLst>
      <p:ext uri="{BB962C8B-B14F-4D97-AF65-F5344CB8AC3E}">
        <p14:creationId xmlns:p14="http://schemas.microsoft.com/office/powerpoint/2010/main" val="3677299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65759" y="251618"/>
            <a:ext cx="2414905" cy="1177311"/>
          </a:xfrm>
        </p:spPr>
        <p:style>
          <a:lnRef idx="2">
            <a:schemeClr val="accent3"/>
          </a:lnRef>
          <a:fillRef idx="1">
            <a:schemeClr val="lt1"/>
          </a:fillRef>
          <a:effectRef idx="0">
            <a:schemeClr val="accent3"/>
          </a:effectRef>
          <a:fontRef idx="minor">
            <a:schemeClr val="dk1"/>
          </a:fontRef>
        </p:style>
        <p:txBody>
          <a:bodyPr/>
          <a:lstStyle/>
          <a:p>
            <a:fld id="{B99B544D-27CB-421D-857D-21D8A33B11EC}" type="slidenum">
              <a:rPr lang="en-US" smtClean="0">
                <a:solidFill>
                  <a:srgbClr val="FFFFFF"/>
                </a:solidFill>
              </a:rPr>
              <a:pPr/>
              <a:t>13</a:t>
            </a:fld>
            <a:endParaRPr lang="en-US">
              <a:solidFill>
                <a:srgbClr val="FFFFFF"/>
              </a:solidFill>
            </a:endParaRPr>
          </a:p>
        </p:txBody>
      </p:sp>
      <p:graphicFrame>
        <p:nvGraphicFramePr>
          <p:cNvPr id="3" name="Object 6"/>
          <p:cNvGraphicFramePr>
            <a:graphicFrameLocks noChangeAspect="1"/>
          </p:cNvGraphicFramePr>
          <p:nvPr>
            <p:extLst>
              <p:ext uri="{D42A27DB-BD31-4B8C-83A1-F6EECF244321}">
                <p14:modId xmlns:p14="http://schemas.microsoft.com/office/powerpoint/2010/main" val="3316654080"/>
              </p:ext>
            </p:extLst>
          </p:nvPr>
        </p:nvGraphicFramePr>
        <p:xfrm>
          <a:off x="727391" y="2163950"/>
          <a:ext cx="1691640" cy="478628"/>
        </p:xfrm>
        <a:graphic>
          <a:graphicData uri="http://schemas.openxmlformats.org/presentationml/2006/ole">
            <mc:AlternateContent xmlns:mc="http://schemas.openxmlformats.org/markup-compatibility/2006">
              <mc:Choice xmlns:v="urn:schemas-microsoft-com:vml" Requires="v">
                <p:oleObj spid="_x0000_s9804" name="Equation" r:id="rId4" imgW="939600" imgH="266400" progId="Equation.3">
                  <p:embed/>
                </p:oleObj>
              </mc:Choice>
              <mc:Fallback>
                <p:oleObj name="Equation" r:id="rId4" imgW="939600" imgH="266400" progId="Equation.3">
                  <p:embed/>
                  <p:pic>
                    <p:nvPicPr>
                      <p:cNvPr id="0" name=""/>
                      <p:cNvPicPr>
                        <a:picLocks noChangeAspect="1" noChangeArrowheads="1"/>
                      </p:cNvPicPr>
                      <p:nvPr/>
                    </p:nvPicPr>
                    <p:blipFill>
                      <a:blip r:embed="rId5"/>
                      <a:srcRect/>
                      <a:stretch>
                        <a:fillRect/>
                      </a:stretch>
                    </p:blipFill>
                    <p:spPr bwMode="auto">
                      <a:xfrm>
                        <a:off x="727391" y="2163950"/>
                        <a:ext cx="1691640" cy="478628"/>
                      </a:xfrm>
                      <a:prstGeom prst="rect">
                        <a:avLst/>
                      </a:prstGeom>
                      <a:solidFill>
                        <a:schemeClr val="bg1"/>
                      </a:solidFill>
                    </p:spPr>
                  </p:pic>
                </p:oleObj>
              </mc:Fallback>
            </mc:AlternateContent>
          </a:graphicData>
        </a:graphic>
      </p:graphicFrame>
      <p:sp>
        <p:nvSpPr>
          <p:cNvPr id="4" name="TextBox 3"/>
          <p:cNvSpPr txBox="1"/>
          <p:nvPr/>
        </p:nvSpPr>
        <p:spPr>
          <a:xfrm>
            <a:off x="472440" y="228601"/>
            <a:ext cx="111861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eaLnBrk="0" fontAlgn="base" hangingPunct="0">
              <a:spcBef>
                <a:spcPct val="0"/>
              </a:spcBef>
              <a:spcAft>
                <a:spcPct val="0"/>
              </a:spcAft>
            </a:pPr>
            <a:r>
              <a:rPr lang="en-US" sz="3600" dirty="0">
                <a:solidFill>
                  <a:srgbClr val="00B050"/>
                </a:solidFill>
              </a:rPr>
              <a:t>Estimation of Cloud </a:t>
            </a:r>
            <a:r>
              <a:rPr lang="en-US" sz="3600" dirty="0" smtClean="0">
                <a:solidFill>
                  <a:srgbClr val="00B050"/>
                </a:solidFill>
              </a:rPr>
              <a:t>Velocity Scale</a:t>
            </a:r>
            <a:r>
              <a:rPr lang="en-US" sz="3600" dirty="0">
                <a:solidFill>
                  <a:srgbClr val="00B050"/>
                </a:solidFill>
              </a:rPr>
              <a:t>, </a:t>
            </a:r>
            <a:r>
              <a:rPr lang="en-US" sz="3600" i="1" dirty="0">
                <a:solidFill>
                  <a:srgbClr val="00B050"/>
                </a:solidFill>
                <a:latin typeface="Times New Roman" pitchFamily="18" charset="0"/>
                <a:cs typeface="Times New Roman" pitchFamily="18" charset="0"/>
              </a:rPr>
              <a:t>W</a:t>
            </a:r>
            <a:r>
              <a:rPr lang="en-US" sz="3600" i="1" baseline="-25000" dirty="0">
                <a:solidFill>
                  <a:srgbClr val="00B050"/>
                </a:solidFill>
                <a:latin typeface="Times New Roman" pitchFamily="18" charset="0"/>
                <a:cs typeface="Times New Roman" pitchFamily="18" charset="0"/>
              </a:rPr>
              <a:t>CL </a:t>
            </a:r>
            <a:r>
              <a:rPr lang="en-US" sz="3600" dirty="0">
                <a:solidFill>
                  <a:srgbClr val="000000"/>
                </a:solidFill>
              </a:rPr>
              <a:t>:</a:t>
            </a:r>
            <a:endParaRPr lang="en-US" sz="3600" i="1" baseline="-25000" dirty="0">
              <a:solidFill>
                <a:srgbClr val="FF0000"/>
              </a:solidFill>
              <a:latin typeface="Times New Roman" pitchFamily="18" charset="0"/>
              <a:cs typeface="Times New Roman" pitchFamily="18" charset="0"/>
            </a:endParaRPr>
          </a:p>
        </p:txBody>
      </p:sp>
      <p:sp>
        <p:nvSpPr>
          <p:cNvPr id="6" name="TextBox 5"/>
          <p:cNvSpPr txBox="1"/>
          <p:nvPr/>
        </p:nvSpPr>
        <p:spPr>
          <a:xfrm>
            <a:off x="472440" y="1101432"/>
            <a:ext cx="10972800" cy="1015663"/>
          </a:xfrm>
          <a:prstGeom prst="rect">
            <a:avLst/>
          </a:prstGeom>
          <a:noFill/>
        </p:spPr>
        <p:txBody>
          <a:bodyPr wrap="square" rtlCol="0">
            <a:spAutoFit/>
          </a:bodyPr>
          <a:lstStyle/>
          <a:p>
            <a:pPr eaLnBrk="0" fontAlgn="base" hangingPunct="0">
              <a:spcBef>
                <a:spcPct val="0"/>
              </a:spcBef>
              <a:spcAft>
                <a:spcPct val="0"/>
              </a:spcAft>
            </a:pPr>
            <a:r>
              <a:rPr lang="en-US" sz="3600" b="1" u="sng" dirty="0">
                <a:solidFill>
                  <a:srgbClr val="00B050"/>
                </a:solidFill>
              </a:rPr>
              <a:t>for Shallow Cumulus Clouds:</a:t>
            </a:r>
            <a:endParaRPr lang="en-US" sz="3600" i="1" baseline="-25000" dirty="0">
              <a:solidFill>
                <a:srgbClr val="00B050"/>
              </a:solidFill>
              <a:latin typeface="Times New Roman" pitchFamily="18" charset="0"/>
              <a:cs typeface="Times New Roman" pitchFamily="18" charset="0"/>
            </a:endParaRPr>
          </a:p>
          <a:p>
            <a:pPr eaLnBrk="0" fontAlgn="base" hangingPunct="0">
              <a:spcBef>
                <a:spcPct val="0"/>
              </a:spcBef>
              <a:spcAft>
                <a:spcPct val="0"/>
              </a:spcAft>
            </a:pPr>
            <a:r>
              <a:rPr lang="en-US" sz="2400" b="1" dirty="0">
                <a:solidFill>
                  <a:srgbClr val="000000"/>
                </a:solidFill>
              </a:rPr>
              <a:t>From Grant &amp; Lock (2004) </a:t>
            </a:r>
            <a:r>
              <a:rPr lang="en-US" sz="2400" b="1" u="sng" dirty="0">
                <a:solidFill>
                  <a:srgbClr val="000000"/>
                </a:solidFill>
              </a:rPr>
              <a:t>LES studies </a:t>
            </a:r>
            <a:r>
              <a:rPr lang="en-US" sz="2400" b="1" dirty="0">
                <a:solidFill>
                  <a:srgbClr val="000000"/>
                </a:solidFill>
              </a:rPr>
              <a:t>and </a:t>
            </a:r>
            <a:r>
              <a:rPr lang="en-US" sz="2400" b="1" u="sng" dirty="0" smtClean="0">
                <a:solidFill>
                  <a:srgbClr val="000000"/>
                </a:solidFill>
              </a:rPr>
              <a:t>BOMEX </a:t>
            </a:r>
            <a:r>
              <a:rPr lang="en-US" sz="2400" b="1" dirty="0" smtClean="0">
                <a:solidFill>
                  <a:srgbClr val="000000"/>
                </a:solidFill>
              </a:rPr>
              <a:t>observations</a:t>
            </a:r>
            <a:endParaRPr lang="en-US" sz="2400" b="1" i="1" baseline="-25000" dirty="0">
              <a:solidFill>
                <a:srgbClr val="FF0000"/>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063128160"/>
              </p:ext>
            </p:extLst>
          </p:nvPr>
        </p:nvGraphicFramePr>
        <p:xfrm>
          <a:off x="2751454" y="2117095"/>
          <a:ext cx="2323784" cy="712744"/>
        </p:xfrm>
        <a:graphic>
          <a:graphicData uri="http://schemas.openxmlformats.org/presentationml/2006/ole">
            <mc:AlternateContent xmlns:mc="http://schemas.openxmlformats.org/markup-compatibility/2006">
              <mc:Choice xmlns:v="urn:schemas-microsoft-com:vml" Requires="v">
                <p:oleObj spid="_x0000_s9805" name="Equation" r:id="rId6" imgW="1485720" imgH="457200" progId="Equation.3">
                  <p:embed/>
                </p:oleObj>
              </mc:Choice>
              <mc:Fallback>
                <p:oleObj name="Equation" r:id="rId6" imgW="1485720" imgH="457200" progId="Equation.3">
                  <p:embed/>
                  <p:pic>
                    <p:nvPicPr>
                      <p:cNvPr id="0" name=""/>
                      <p:cNvPicPr>
                        <a:picLocks noChangeAspect="1" noChangeArrowheads="1"/>
                      </p:cNvPicPr>
                      <p:nvPr/>
                    </p:nvPicPr>
                    <p:blipFill>
                      <a:blip r:embed="rId7"/>
                      <a:srcRect/>
                      <a:stretch>
                        <a:fillRect/>
                      </a:stretch>
                    </p:blipFill>
                    <p:spPr bwMode="auto">
                      <a:xfrm>
                        <a:off x="2751454" y="2117095"/>
                        <a:ext cx="2323784" cy="712744"/>
                      </a:xfrm>
                      <a:prstGeom prst="rect">
                        <a:avLst/>
                      </a:prstGeom>
                      <a:solidFill>
                        <a:schemeClr val="bg1"/>
                      </a:solidFill>
                    </p:spPr>
                  </p:pic>
                </p:oleObj>
              </mc:Fallback>
            </mc:AlternateContent>
          </a:graphicData>
        </a:graphic>
      </p:graphicFrame>
      <p:sp>
        <p:nvSpPr>
          <p:cNvPr id="13" name="Slide Number Placeholder 1"/>
          <p:cNvSpPr txBox="1">
            <a:spLocks/>
          </p:cNvSpPr>
          <p:nvPr/>
        </p:nvSpPr>
        <p:spPr bwMode="auto">
          <a:xfrm>
            <a:off x="15240" y="887634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9B544D-27CB-421D-857D-21D8A33B11EC}" type="slidenum">
              <a:rPr lang="en-US" smtClean="0">
                <a:solidFill>
                  <a:srgbClr val="FFFFFF"/>
                </a:solidFill>
              </a:rPr>
              <a:pPr/>
              <a:t>13</a:t>
            </a:fld>
            <a:endParaRPr lang="en-US">
              <a:solidFill>
                <a:srgbClr val="FFFFFF"/>
              </a:solidFill>
            </a:endParaRPr>
          </a:p>
        </p:txBody>
      </p:sp>
      <p:sp>
        <p:nvSpPr>
          <p:cNvPr id="14" name="TextBox 13"/>
          <p:cNvSpPr txBox="1"/>
          <p:nvPr/>
        </p:nvSpPr>
        <p:spPr>
          <a:xfrm>
            <a:off x="63922" y="2892031"/>
            <a:ext cx="714076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eaLnBrk="0" fontAlgn="base" hangingPunct="0">
              <a:spcBef>
                <a:spcPct val="0"/>
              </a:spcBef>
              <a:spcAft>
                <a:spcPct val="0"/>
              </a:spcAft>
            </a:pPr>
            <a:r>
              <a:rPr lang="en-US" sz="3600" u="sng" dirty="0">
                <a:solidFill>
                  <a:srgbClr val="00B050"/>
                </a:solidFill>
              </a:rPr>
              <a:t>Now, for Deep Cumulus Clouds… </a:t>
            </a:r>
            <a:endParaRPr lang="en-US" sz="3600" i="1" u="sng" baseline="-25000" dirty="0">
              <a:solidFill>
                <a:srgbClr val="00B050"/>
              </a:solidFill>
              <a:latin typeface="Times New Roman" pitchFamily="18" charset="0"/>
              <a:cs typeface="Times New Roman" pitchFamily="18" charset="0"/>
            </a:endParaRPr>
          </a:p>
        </p:txBody>
      </p:sp>
      <p:sp>
        <p:nvSpPr>
          <p:cNvPr id="15" name="TextBox 14"/>
          <p:cNvSpPr txBox="1"/>
          <p:nvPr/>
        </p:nvSpPr>
        <p:spPr>
          <a:xfrm>
            <a:off x="701040" y="3848092"/>
            <a:ext cx="10622280" cy="830997"/>
          </a:xfrm>
          <a:prstGeom prst="rect">
            <a:avLst/>
          </a:prstGeom>
          <a:noFill/>
        </p:spPr>
        <p:txBody>
          <a:bodyPr wrap="square" rtlCol="0">
            <a:spAutoFit/>
          </a:bodyPr>
          <a:lstStyle/>
          <a:p>
            <a:pPr algn="ctr" eaLnBrk="0" fontAlgn="base" hangingPunct="0">
              <a:spcBef>
                <a:spcPct val="0"/>
              </a:spcBef>
              <a:spcAft>
                <a:spcPct val="0"/>
              </a:spcAft>
            </a:pPr>
            <a:r>
              <a:rPr lang="en-US" sz="2400" b="1" dirty="0">
                <a:solidFill>
                  <a:srgbClr val="000000"/>
                </a:solidFill>
              </a:rPr>
              <a:t>From Arakawa &amp; Schubert (1974), </a:t>
            </a:r>
            <a:r>
              <a:rPr lang="en-US" sz="2400" b="1" dirty="0">
                <a:solidFill>
                  <a:srgbClr val="00B050"/>
                </a:solidFill>
              </a:rPr>
              <a:t>Cloud Work Function</a:t>
            </a:r>
            <a:r>
              <a:rPr lang="en-US" sz="2400" b="1" dirty="0">
                <a:solidFill>
                  <a:srgbClr val="000000"/>
                </a:solidFill>
              </a:rPr>
              <a:t> </a:t>
            </a:r>
            <a:r>
              <a:rPr lang="en-US" sz="2400" b="1" u="sng" dirty="0">
                <a:solidFill>
                  <a:srgbClr val="000000"/>
                </a:solidFill>
              </a:rPr>
              <a:t>per unit cloud base mass flux</a:t>
            </a:r>
            <a:r>
              <a:rPr lang="en-US" sz="2400" b="1" dirty="0">
                <a:solidFill>
                  <a:srgbClr val="000000"/>
                </a:solidFill>
              </a:rPr>
              <a:t>:</a:t>
            </a:r>
            <a:endParaRPr lang="en-US" sz="2400" b="1" i="1" baseline="-25000" dirty="0">
              <a:solidFill>
                <a:srgbClr val="FF0000"/>
              </a:solidFill>
              <a:latin typeface="Times New Roman" pitchFamily="18" charset="0"/>
              <a:cs typeface="Times New Roman" pitchFamily="18" charset="0"/>
            </a:endParaRPr>
          </a:p>
        </p:txBody>
      </p:sp>
      <p:graphicFrame>
        <p:nvGraphicFramePr>
          <p:cNvPr id="16" name="Object 6"/>
          <p:cNvGraphicFramePr>
            <a:graphicFrameLocks noChangeAspect="1"/>
          </p:cNvGraphicFramePr>
          <p:nvPr>
            <p:extLst>
              <p:ext uri="{D42A27DB-BD31-4B8C-83A1-F6EECF244321}">
                <p14:modId xmlns:p14="http://schemas.microsoft.com/office/powerpoint/2010/main" val="3699478814"/>
              </p:ext>
            </p:extLst>
          </p:nvPr>
        </p:nvGraphicFramePr>
        <p:xfrm>
          <a:off x="5454704" y="4608240"/>
          <a:ext cx="810058" cy="703744"/>
        </p:xfrm>
        <a:graphic>
          <a:graphicData uri="http://schemas.openxmlformats.org/presentationml/2006/ole">
            <mc:AlternateContent xmlns:mc="http://schemas.openxmlformats.org/markup-compatibility/2006">
              <mc:Choice xmlns:v="urn:schemas-microsoft-com:vml" Requires="v">
                <p:oleObj spid="_x0000_s9806" name="Equation" r:id="rId8" imgW="495000" imgH="431640" progId="Equation.3">
                  <p:embed/>
                </p:oleObj>
              </mc:Choice>
              <mc:Fallback>
                <p:oleObj name="Equation" r:id="rId8" imgW="495000" imgH="431640" progId="Equation.3">
                  <p:embed/>
                  <p:pic>
                    <p:nvPicPr>
                      <p:cNvPr id="0" name=""/>
                      <p:cNvPicPr>
                        <a:picLocks noChangeAspect="1" noChangeArrowheads="1"/>
                      </p:cNvPicPr>
                      <p:nvPr/>
                    </p:nvPicPr>
                    <p:blipFill>
                      <a:blip r:embed="rId9"/>
                      <a:srcRect/>
                      <a:stretch>
                        <a:fillRect/>
                      </a:stretch>
                    </p:blipFill>
                    <p:spPr bwMode="auto">
                      <a:xfrm>
                        <a:off x="5454704" y="4608240"/>
                        <a:ext cx="810058" cy="703744"/>
                      </a:xfrm>
                      <a:prstGeom prst="rect">
                        <a:avLst/>
                      </a:prstGeom>
                      <a:solidFill>
                        <a:schemeClr val="bg1"/>
                      </a:solidFill>
                    </p:spPr>
                  </p:pic>
                </p:oleObj>
              </mc:Fallback>
            </mc:AlternateContent>
          </a:graphicData>
        </a:graphic>
      </p:graphicFrame>
      <p:sp>
        <p:nvSpPr>
          <p:cNvPr id="17" name="TextBox 16"/>
          <p:cNvSpPr txBox="1"/>
          <p:nvPr/>
        </p:nvSpPr>
        <p:spPr>
          <a:xfrm>
            <a:off x="4299126" y="4775642"/>
            <a:ext cx="954107" cy="400110"/>
          </a:xfrm>
          <a:prstGeom prst="rect">
            <a:avLst/>
          </a:prstGeom>
          <a:noFill/>
        </p:spPr>
        <p:txBody>
          <a:bodyPr wrap="none" rtlCol="0">
            <a:spAutoFit/>
          </a:bodyPr>
          <a:lstStyle/>
          <a:p>
            <a:pPr eaLnBrk="0" fontAlgn="base" hangingPunct="0">
              <a:spcBef>
                <a:spcPct val="0"/>
              </a:spcBef>
              <a:spcAft>
                <a:spcPct val="0"/>
              </a:spcAft>
            </a:pPr>
            <a:r>
              <a:rPr lang="en-US" sz="2000" dirty="0">
                <a:solidFill>
                  <a:srgbClr val="000000"/>
                </a:solidFill>
              </a:rPr>
              <a:t>where </a:t>
            </a:r>
            <a:endParaRPr lang="en-US" sz="2400" dirty="0">
              <a:solidFill>
                <a:srgbClr val="000000"/>
              </a:solidFill>
            </a:endParaRPr>
          </a:p>
        </p:txBody>
      </p:sp>
      <p:graphicFrame>
        <p:nvGraphicFramePr>
          <p:cNvPr id="18" name="Object 6"/>
          <p:cNvGraphicFramePr>
            <a:graphicFrameLocks noChangeAspect="1"/>
          </p:cNvGraphicFramePr>
          <p:nvPr>
            <p:extLst>
              <p:ext uri="{D42A27DB-BD31-4B8C-83A1-F6EECF244321}">
                <p14:modId xmlns:p14="http://schemas.microsoft.com/office/powerpoint/2010/main" val="2764890216"/>
              </p:ext>
            </p:extLst>
          </p:nvPr>
        </p:nvGraphicFramePr>
        <p:xfrm>
          <a:off x="743760" y="4648011"/>
          <a:ext cx="3477720" cy="818857"/>
        </p:xfrm>
        <a:graphic>
          <a:graphicData uri="http://schemas.openxmlformats.org/presentationml/2006/ole">
            <mc:AlternateContent xmlns:mc="http://schemas.openxmlformats.org/markup-compatibility/2006">
              <mc:Choice xmlns:v="urn:schemas-microsoft-com:vml" Requires="v">
                <p:oleObj spid="_x0000_s9807" name="Equation" r:id="rId10" imgW="2095200" imgH="495000" progId="Equation.3">
                  <p:embed/>
                </p:oleObj>
              </mc:Choice>
              <mc:Fallback>
                <p:oleObj name="Equation" r:id="rId10" imgW="2095200" imgH="495000" progId="Equation.3">
                  <p:embed/>
                  <p:pic>
                    <p:nvPicPr>
                      <p:cNvPr id="0" name=""/>
                      <p:cNvPicPr>
                        <a:picLocks noChangeAspect="1" noChangeArrowheads="1"/>
                      </p:cNvPicPr>
                      <p:nvPr/>
                    </p:nvPicPr>
                    <p:blipFill>
                      <a:blip r:embed="rId11"/>
                      <a:srcRect/>
                      <a:stretch>
                        <a:fillRect/>
                      </a:stretch>
                    </p:blipFill>
                    <p:spPr bwMode="auto">
                      <a:xfrm>
                        <a:off x="743760" y="4648011"/>
                        <a:ext cx="3477720" cy="818857"/>
                      </a:xfrm>
                      <a:prstGeom prst="rect">
                        <a:avLst/>
                      </a:prstGeom>
                      <a:solidFill>
                        <a:schemeClr val="bg1"/>
                      </a:solidFill>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3519901032"/>
              </p:ext>
            </p:extLst>
          </p:nvPr>
        </p:nvGraphicFramePr>
        <p:xfrm>
          <a:off x="421640" y="5554402"/>
          <a:ext cx="3153187" cy="805768"/>
        </p:xfrm>
        <a:graphic>
          <a:graphicData uri="http://schemas.openxmlformats.org/presentationml/2006/ole">
            <mc:AlternateContent xmlns:mc="http://schemas.openxmlformats.org/markup-compatibility/2006">
              <mc:Choice xmlns:v="urn:schemas-microsoft-com:vml" Requires="v">
                <p:oleObj spid="_x0000_s9808" name="Equation" r:id="rId12" imgW="1930320" imgH="495000" progId="Equation.3">
                  <p:embed/>
                </p:oleObj>
              </mc:Choice>
              <mc:Fallback>
                <p:oleObj name="Equation" r:id="rId12" imgW="1930320" imgH="495000" progId="Equation.3">
                  <p:embed/>
                  <p:pic>
                    <p:nvPicPr>
                      <p:cNvPr id="0" name=""/>
                      <p:cNvPicPr>
                        <a:picLocks noChangeAspect="1" noChangeArrowheads="1"/>
                      </p:cNvPicPr>
                      <p:nvPr/>
                    </p:nvPicPr>
                    <p:blipFill>
                      <a:blip r:embed="rId13"/>
                      <a:srcRect/>
                      <a:stretch>
                        <a:fillRect/>
                      </a:stretch>
                    </p:blipFill>
                    <p:spPr bwMode="auto">
                      <a:xfrm>
                        <a:off x="421640" y="5554402"/>
                        <a:ext cx="3153187" cy="805768"/>
                      </a:xfrm>
                      <a:prstGeom prst="rect">
                        <a:avLst/>
                      </a:prstGeom>
                      <a:solidFill>
                        <a:schemeClr val="bg1"/>
                      </a:solidFill>
                    </p:spPr>
                  </p:pic>
                </p:oleObj>
              </mc:Fallback>
            </mc:AlternateContent>
          </a:graphicData>
        </a:graphic>
      </p:graphicFrame>
      <p:sp>
        <p:nvSpPr>
          <p:cNvPr id="20" name="Slide Number Placeholder 1"/>
          <p:cNvSpPr txBox="1">
            <a:spLocks/>
          </p:cNvSpPr>
          <p:nvPr/>
        </p:nvSpPr>
        <p:spPr bwMode="auto">
          <a:xfrm>
            <a:off x="15240" y="898302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9B544D-27CB-421D-857D-21D8A33B11EC}" type="slidenum">
              <a:rPr lang="en-US" smtClean="0">
                <a:solidFill>
                  <a:srgbClr val="FFFFFF"/>
                </a:solidFill>
              </a:rPr>
              <a:pPr/>
              <a:t>13</a:t>
            </a:fld>
            <a:endParaRPr lang="en-US">
              <a:solidFill>
                <a:srgbClr val="FFFFFF"/>
              </a:solidFill>
            </a:endParaRPr>
          </a:p>
        </p:txBody>
      </p:sp>
      <p:sp>
        <p:nvSpPr>
          <p:cNvPr id="21" name="TextBox 20"/>
          <p:cNvSpPr txBox="1"/>
          <p:nvPr/>
        </p:nvSpPr>
        <p:spPr>
          <a:xfrm>
            <a:off x="6277689" y="4742787"/>
            <a:ext cx="2151551"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eaLnBrk="0" fontAlgn="base" hangingPunct="0">
              <a:spcBef>
                <a:spcPct val="0"/>
              </a:spcBef>
              <a:spcAft>
                <a:spcPct val="0"/>
              </a:spcAft>
            </a:pPr>
            <a:r>
              <a:rPr lang="en-US" sz="2000" dirty="0">
                <a:solidFill>
                  <a:srgbClr val="00B050"/>
                </a:solidFill>
              </a:rPr>
              <a:t>When </a:t>
            </a:r>
            <a:r>
              <a:rPr lang="en-US" sz="2000" i="1" dirty="0">
                <a:solidFill>
                  <a:srgbClr val="00B050"/>
                </a:solidFill>
                <a:latin typeface="Symbol" panose="05050102010706020507" pitchFamily="18" charset="2"/>
              </a:rPr>
              <a:t>h</a:t>
            </a:r>
            <a:r>
              <a:rPr lang="en-US" sz="2000" dirty="0">
                <a:solidFill>
                  <a:srgbClr val="00B050"/>
                </a:solidFill>
              </a:rPr>
              <a:t> = 1, then</a:t>
            </a:r>
          </a:p>
        </p:txBody>
      </p:sp>
      <p:sp>
        <p:nvSpPr>
          <p:cNvPr id="22" name="TextBox 21"/>
          <p:cNvSpPr txBox="1"/>
          <p:nvPr/>
        </p:nvSpPr>
        <p:spPr>
          <a:xfrm>
            <a:off x="3679328" y="5711793"/>
            <a:ext cx="2180405" cy="400110"/>
          </a:xfrm>
          <a:prstGeom prst="rect">
            <a:avLst/>
          </a:prstGeom>
          <a:noFill/>
        </p:spPr>
        <p:txBody>
          <a:bodyPr wrap="none" rtlCol="0">
            <a:spAutoFit/>
          </a:bodyPr>
          <a:lstStyle/>
          <a:p>
            <a:pPr eaLnBrk="0" fontAlgn="base" hangingPunct="0">
              <a:spcBef>
                <a:spcPct val="0"/>
              </a:spcBef>
              <a:spcAft>
                <a:spcPct val="0"/>
              </a:spcAft>
            </a:pPr>
            <a:r>
              <a:rPr lang="en-US" sz="2000" dirty="0">
                <a:solidFill>
                  <a:srgbClr val="000000"/>
                </a:solidFill>
              </a:rPr>
              <a:t>Using the relation</a:t>
            </a:r>
          </a:p>
        </p:txBody>
      </p:sp>
      <p:graphicFrame>
        <p:nvGraphicFramePr>
          <p:cNvPr id="23" name="Object 6"/>
          <p:cNvGraphicFramePr>
            <a:graphicFrameLocks noChangeAspect="1"/>
          </p:cNvGraphicFramePr>
          <p:nvPr>
            <p:extLst>
              <p:ext uri="{D42A27DB-BD31-4B8C-83A1-F6EECF244321}">
                <p14:modId xmlns:p14="http://schemas.microsoft.com/office/powerpoint/2010/main" val="3965866779"/>
              </p:ext>
            </p:extLst>
          </p:nvPr>
        </p:nvGraphicFramePr>
        <p:xfrm>
          <a:off x="5859733" y="5644344"/>
          <a:ext cx="645640" cy="625883"/>
        </p:xfrm>
        <a:graphic>
          <a:graphicData uri="http://schemas.openxmlformats.org/presentationml/2006/ole">
            <mc:AlternateContent xmlns:mc="http://schemas.openxmlformats.org/markup-compatibility/2006">
              <mc:Choice xmlns:v="urn:schemas-microsoft-com:vml" Requires="v">
                <p:oleObj spid="_x0000_s9809" name="Equation" r:id="rId14" imgW="469800" imgH="457200" progId="Equation.3">
                  <p:embed/>
                </p:oleObj>
              </mc:Choice>
              <mc:Fallback>
                <p:oleObj name="Equation" r:id="rId14" imgW="469800" imgH="457200" progId="Equation.3">
                  <p:embed/>
                  <p:pic>
                    <p:nvPicPr>
                      <p:cNvPr id="0" name=""/>
                      <p:cNvPicPr>
                        <a:picLocks noChangeAspect="1" noChangeArrowheads="1"/>
                      </p:cNvPicPr>
                      <p:nvPr/>
                    </p:nvPicPr>
                    <p:blipFill>
                      <a:blip r:embed="rId15"/>
                      <a:srcRect/>
                      <a:stretch>
                        <a:fillRect/>
                      </a:stretch>
                    </p:blipFill>
                    <p:spPr bwMode="auto">
                      <a:xfrm>
                        <a:off x="5859733" y="5644344"/>
                        <a:ext cx="645640" cy="625883"/>
                      </a:xfrm>
                      <a:prstGeom prst="rect">
                        <a:avLst/>
                      </a:prstGeom>
                      <a:solidFill>
                        <a:schemeClr val="bg1"/>
                      </a:solidFill>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389744630"/>
              </p:ext>
            </p:extLst>
          </p:nvPr>
        </p:nvGraphicFramePr>
        <p:xfrm>
          <a:off x="8676181" y="4680050"/>
          <a:ext cx="2019625" cy="485654"/>
        </p:xfrm>
        <a:graphic>
          <a:graphicData uri="http://schemas.openxmlformats.org/presentationml/2006/ole">
            <mc:AlternateContent xmlns:mc="http://schemas.openxmlformats.org/markup-compatibility/2006">
              <mc:Choice xmlns:v="urn:schemas-microsoft-com:vml" Requires="v">
                <p:oleObj spid="_x0000_s9810" name="Equation" r:id="rId16" imgW="1054080" imgH="253800" progId="Equation.3">
                  <p:embed/>
                </p:oleObj>
              </mc:Choice>
              <mc:Fallback>
                <p:oleObj name="Equation" r:id="rId16" imgW="1054080" imgH="253800" progId="Equation.3">
                  <p:embed/>
                  <p:pic>
                    <p:nvPicPr>
                      <p:cNvPr id="0" name=""/>
                      <p:cNvPicPr>
                        <a:picLocks noChangeAspect="1" noChangeArrowheads="1"/>
                      </p:cNvPicPr>
                      <p:nvPr/>
                    </p:nvPicPr>
                    <p:blipFill>
                      <a:blip r:embed="rId17"/>
                      <a:srcRect/>
                      <a:stretch>
                        <a:fillRect/>
                      </a:stretch>
                    </p:blipFill>
                    <p:spPr bwMode="auto">
                      <a:xfrm>
                        <a:off x="8676181" y="4680050"/>
                        <a:ext cx="2019625" cy="485654"/>
                      </a:xfrm>
                      <a:prstGeom prst="rect">
                        <a:avLst/>
                      </a:prstGeom>
                      <a:solidFill>
                        <a:schemeClr val="bg1"/>
                      </a:solidFill>
                    </p:spPr>
                  </p:pic>
                </p:oleObj>
              </mc:Fallback>
            </mc:AlternateContent>
          </a:graphicData>
        </a:graphic>
      </p:graphicFrame>
      <p:sp>
        <p:nvSpPr>
          <p:cNvPr id="25" name="TextBox 24"/>
          <p:cNvSpPr txBox="1"/>
          <p:nvPr/>
        </p:nvSpPr>
        <p:spPr>
          <a:xfrm>
            <a:off x="10797562" y="4590975"/>
            <a:ext cx="1206807"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eaLnBrk="0" fontAlgn="base" hangingPunct="0">
              <a:spcBef>
                <a:spcPct val="0"/>
              </a:spcBef>
              <a:spcAft>
                <a:spcPct val="0"/>
              </a:spcAft>
            </a:pPr>
            <a:r>
              <a:rPr lang="en-US" sz="1600" b="1" dirty="0" err="1">
                <a:solidFill>
                  <a:srgbClr val="000000"/>
                </a:solidFill>
              </a:rPr>
              <a:t>e.g</a:t>
            </a:r>
            <a:r>
              <a:rPr lang="en-US" sz="1600" b="1" dirty="0">
                <a:solidFill>
                  <a:srgbClr val="000000"/>
                </a:solidFill>
              </a:rPr>
              <a:t>, Old Grell scheme</a:t>
            </a:r>
          </a:p>
        </p:txBody>
      </p:sp>
      <p:sp>
        <p:nvSpPr>
          <p:cNvPr id="26" name="TextBox 25"/>
          <p:cNvSpPr txBox="1"/>
          <p:nvPr/>
        </p:nvSpPr>
        <p:spPr>
          <a:xfrm>
            <a:off x="7204691" y="3019104"/>
            <a:ext cx="489752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eaLnBrk="0" fontAlgn="base" hangingPunct="0">
              <a:spcBef>
                <a:spcPct val="0"/>
              </a:spcBef>
              <a:spcAft>
                <a:spcPct val="0"/>
              </a:spcAft>
            </a:pPr>
            <a:r>
              <a:rPr lang="en-US" sz="2800" b="1" dirty="0" smtClean="0">
                <a:solidFill>
                  <a:srgbClr val="00B050"/>
                </a:solidFill>
              </a:rPr>
              <a:t>Bullock et al. MWR revision</a:t>
            </a:r>
            <a:endParaRPr lang="en-US" sz="2800" b="1" i="1" baseline="-25000" dirty="0">
              <a:solidFill>
                <a:srgbClr val="00B050"/>
              </a:solidFill>
              <a:latin typeface="Times New Roman" pitchFamily="18" charset="0"/>
              <a:cs typeface="Times New Roman" pitchFamily="18" charset="0"/>
            </a:endParaRPr>
          </a:p>
        </p:txBody>
      </p:sp>
      <p:graphicFrame>
        <p:nvGraphicFramePr>
          <p:cNvPr id="27" name="Object 6"/>
          <p:cNvGraphicFramePr>
            <a:graphicFrameLocks noChangeAspect="1"/>
          </p:cNvGraphicFramePr>
          <p:nvPr>
            <p:extLst>
              <p:ext uri="{D42A27DB-BD31-4B8C-83A1-F6EECF244321}">
                <p14:modId xmlns:p14="http://schemas.microsoft.com/office/powerpoint/2010/main" val="2403347393"/>
              </p:ext>
            </p:extLst>
          </p:nvPr>
        </p:nvGraphicFramePr>
        <p:xfrm>
          <a:off x="7204691" y="5607271"/>
          <a:ext cx="4962604" cy="752899"/>
        </p:xfrm>
        <a:graphic>
          <a:graphicData uri="http://schemas.openxmlformats.org/presentationml/2006/ole">
            <mc:AlternateContent xmlns:mc="http://schemas.openxmlformats.org/markup-compatibility/2006">
              <mc:Choice xmlns:v="urn:schemas-microsoft-com:vml" Requires="v">
                <p:oleObj spid="_x0000_s9811" name="Equation" r:id="rId18" imgW="3251160" imgH="495000" progId="Equation.3">
                  <p:embed/>
                </p:oleObj>
              </mc:Choice>
              <mc:Fallback>
                <p:oleObj name="Equation" r:id="rId18" imgW="3251160" imgH="495000" progId="Equation.3">
                  <p:embed/>
                  <p:pic>
                    <p:nvPicPr>
                      <p:cNvPr id="0" name=""/>
                      <p:cNvPicPr>
                        <a:picLocks noChangeAspect="1" noChangeArrowheads="1"/>
                      </p:cNvPicPr>
                      <p:nvPr/>
                    </p:nvPicPr>
                    <p:blipFill>
                      <a:blip r:embed="rId19"/>
                      <a:srcRect/>
                      <a:stretch>
                        <a:fillRect/>
                      </a:stretch>
                    </p:blipFill>
                    <p:spPr bwMode="auto">
                      <a:xfrm>
                        <a:off x="7204691" y="5607271"/>
                        <a:ext cx="4962604" cy="752899"/>
                      </a:xfrm>
                      <a:prstGeom prst="rect">
                        <a:avLst/>
                      </a:prstGeom>
                      <a:solidFill>
                        <a:schemeClr val="bg1"/>
                      </a:solidFill>
                    </p:spPr>
                  </p:pic>
                </p:oleObj>
              </mc:Fallback>
            </mc:AlternateContent>
          </a:graphicData>
        </a:graphic>
      </p:graphicFrame>
      <p:sp>
        <p:nvSpPr>
          <p:cNvPr id="28" name="Right Arrow 27"/>
          <p:cNvSpPr/>
          <p:nvPr/>
        </p:nvSpPr>
        <p:spPr bwMode="auto">
          <a:xfrm>
            <a:off x="6559051" y="5849655"/>
            <a:ext cx="480576" cy="23578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normalizeH="0" baseline="0" smtClean="0">
              <a:ln w="22225">
                <a:solidFill>
                  <a:schemeClr val="accent2"/>
                </a:solidFill>
                <a:prstDash val="solid"/>
              </a:ln>
              <a:solidFill>
                <a:schemeClr val="accent2">
                  <a:lumMod val="40000"/>
                  <a:lumOff val="60000"/>
                </a:schemeClr>
              </a:solidFill>
              <a:latin typeface="Arial" charset="0"/>
              <a:ea typeface="ＭＳ Ｐゴシック" pitchFamily="1" charset="-128"/>
            </a:endParaRPr>
          </a:p>
        </p:txBody>
      </p:sp>
      <p:graphicFrame>
        <p:nvGraphicFramePr>
          <p:cNvPr id="29" name="Object 6"/>
          <p:cNvGraphicFramePr>
            <a:graphicFrameLocks noChangeAspect="1"/>
          </p:cNvGraphicFramePr>
          <p:nvPr>
            <p:extLst>
              <p:ext uri="{D42A27DB-BD31-4B8C-83A1-F6EECF244321}">
                <p14:modId xmlns:p14="http://schemas.microsoft.com/office/powerpoint/2010/main" val="923220629"/>
              </p:ext>
            </p:extLst>
          </p:nvPr>
        </p:nvGraphicFramePr>
        <p:xfrm>
          <a:off x="7462536" y="6405905"/>
          <a:ext cx="1417182" cy="358151"/>
        </p:xfrm>
        <a:graphic>
          <a:graphicData uri="http://schemas.openxmlformats.org/presentationml/2006/ole">
            <mc:AlternateContent xmlns:mc="http://schemas.openxmlformats.org/markup-compatibility/2006">
              <mc:Choice xmlns:v="urn:schemas-microsoft-com:vml" Requires="v">
                <p:oleObj spid="_x0000_s9812" name="Equation" r:id="rId20" imgW="952200" imgH="241200" progId="Equation.3">
                  <p:embed/>
                </p:oleObj>
              </mc:Choice>
              <mc:Fallback>
                <p:oleObj name="Equation" r:id="rId20" imgW="952200" imgH="241200" progId="Equation.3">
                  <p:embed/>
                  <p:pic>
                    <p:nvPicPr>
                      <p:cNvPr id="0" name=""/>
                      <p:cNvPicPr>
                        <a:picLocks noChangeAspect="1" noChangeArrowheads="1"/>
                      </p:cNvPicPr>
                      <p:nvPr/>
                    </p:nvPicPr>
                    <p:blipFill>
                      <a:blip r:embed="rId21"/>
                      <a:srcRect/>
                      <a:stretch>
                        <a:fillRect/>
                      </a:stretch>
                    </p:blipFill>
                    <p:spPr bwMode="auto">
                      <a:xfrm>
                        <a:off x="7462536" y="6405905"/>
                        <a:ext cx="1417182" cy="358151"/>
                      </a:xfrm>
                      <a:prstGeom prst="rect">
                        <a:avLst/>
                      </a:prstGeom>
                      <a:solidFill>
                        <a:schemeClr val="bg1"/>
                      </a:solidFill>
                    </p:spPr>
                  </p:pic>
                </p:oleObj>
              </mc:Fallback>
            </mc:AlternateContent>
          </a:graphicData>
        </a:graphic>
      </p:graphicFrame>
      <p:graphicFrame>
        <p:nvGraphicFramePr>
          <p:cNvPr id="30" name="Object 6"/>
          <p:cNvGraphicFramePr>
            <a:graphicFrameLocks noChangeAspect="1"/>
          </p:cNvGraphicFramePr>
          <p:nvPr>
            <p:extLst>
              <p:ext uri="{D42A27DB-BD31-4B8C-83A1-F6EECF244321}">
                <p14:modId xmlns:p14="http://schemas.microsoft.com/office/powerpoint/2010/main" val="2893321776"/>
              </p:ext>
            </p:extLst>
          </p:nvPr>
        </p:nvGraphicFramePr>
        <p:xfrm>
          <a:off x="9479279" y="6405905"/>
          <a:ext cx="1622905" cy="385201"/>
        </p:xfrm>
        <a:graphic>
          <a:graphicData uri="http://schemas.openxmlformats.org/presentationml/2006/ole">
            <mc:AlternateContent xmlns:mc="http://schemas.openxmlformats.org/markup-compatibility/2006">
              <mc:Choice xmlns:v="urn:schemas-microsoft-com:vml" Requires="v">
                <p:oleObj spid="_x0000_s9813" name="Equation" r:id="rId22" imgW="1066680" imgH="253800" progId="Equation.3">
                  <p:embed/>
                </p:oleObj>
              </mc:Choice>
              <mc:Fallback>
                <p:oleObj name="Equation" r:id="rId22" imgW="1066680" imgH="253800" progId="Equation.3">
                  <p:embed/>
                  <p:pic>
                    <p:nvPicPr>
                      <p:cNvPr id="0" name=""/>
                      <p:cNvPicPr>
                        <a:picLocks noChangeAspect="1" noChangeArrowheads="1"/>
                      </p:cNvPicPr>
                      <p:nvPr/>
                    </p:nvPicPr>
                    <p:blipFill>
                      <a:blip r:embed="rId23"/>
                      <a:srcRect/>
                      <a:stretch>
                        <a:fillRect/>
                      </a:stretch>
                    </p:blipFill>
                    <p:spPr bwMode="auto">
                      <a:xfrm>
                        <a:off x="9479279" y="6405905"/>
                        <a:ext cx="1622905" cy="385201"/>
                      </a:xfrm>
                      <a:prstGeom prst="rect">
                        <a:avLst/>
                      </a:prstGeom>
                      <a:solidFill>
                        <a:schemeClr val="bg1"/>
                      </a:solidFill>
                      <a:ln>
                        <a:solidFill>
                          <a:srgbClr val="FF0000"/>
                        </a:solidFill>
                      </a:ln>
                    </p:spPr>
                  </p:pic>
                </p:oleObj>
              </mc:Fallback>
            </mc:AlternateContent>
          </a:graphicData>
        </a:graphic>
      </p:graphicFrame>
      <p:sp>
        <p:nvSpPr>
          <p:cNvPr id="31" name="TextBox 30"/>
          <p:cNvSpPr txBox="1"/>
          <p:nvPr/>
        </p:nvSpPr>
        <p:spPr>
          <a:xfrm>
            <a:off x="8973352" y="6405905"/>
            <a:ext cx="412292" cy="400110"/>
          </a:xfrm>
          <a:prstGeom prst="rect">
            <a:avLst/>
          </a:prstGeom>
          <a:noFill/>
        </p:spPr>
        <p:txBody>
          <a:bodyPr wrap="none" rtlCol="0">
            <a:spAutoFit/>
          </a:bodyPr>
          <a:lstStyle/>
          <a:p>
            <a:pPr eaLnBrk="0" fontAlgn="base" hangingPunct="0">
              <a:spcBef>
                <a:spcPct val="0"/>
              </a:spcBef>
              <a:spcAft>
                <a:spcPct val="0"/>
              </a:spcAft>
            </a:pPr>
            <a:r>
              <a:rPr lang="en-US" sz="2000" dirty="0" smtClean="0">
                <a:solidFill>
                  <a:srgbClr val="000000"/>
                </a:solidFill>
              </a:rPr>
              <a:t>or</a:t>
            </a:r>
            <a:endParaRPr lang="en-US" sz="2400" dirty="0">
              <a:solidFill>
                <a:srgbClr val="000000"/>
              </a:solidFill>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4063279508"/>
              </p:ext>
            </p:extLst>
          </p:nvPr>
        </p:nvGraphicFramePr>
        <p:xfrm>
          <a:off x="3032760" y="6156247"/>
          <a:ext cx="2475148" cy="671121"/>
        </p:xfrm>
        <a:graphic>
          <a:graphicData uri="http://schemas.openxmlformats.org/presentationml/2006/ole">
            <mc:AlternateContent xmlns:mc="http://schemas.openxmlformats.org/markup-compatibility/2006">
              <mc:Choice xmlns:v="urn:schemas-microsoft-com:vml" Requires="v">
                <p:oleObj spid="_x0000_s9814" name="Equation" r:id="rId24" imgW="1587240" imgH="431640" progId="Equation.3">
                  <p:embed/>
                </p:oleObj>
              </mc:Choice>
              <mc:Fallback>
                <p:oleObj name="Equation" r:id="rId24" imgW="1587240" imgH="431640" progId="Equation.3">
                  <p:embed/>
                  <p:pic>
                    <p:nvPicPr>
                      <p:cNvPr id="0" name=""/>
                      <p:cNvPicPr>
                        <a:picLocks noChangeAspect="1" noChangeArrowheads="1"/>
                      </p:cNvPicPr>
                      <p:nvPr/>
                    </p:nvPicPr>
                    <p:blipFill>
                      <a:blip r:embed="rId25"/>
                      <a:srcRect/>
                      <a:stretch>
                        <a:fillRect/>
                      </a:stretch>
                    </p:blipFill>
                    <p:spPr bwMode="auto">
                      <a:xfrm>
                        <a:off x="3032760" y="6156247"/>
                        <a:ext cx="2475148" cy="671121"/>
                      </a:xfrm>
                      <a:prstGeom prst="rect">
                        <a:avLst/>
                      </a:prstGeom>
                      <a:solidFill>
                        <a:schemeClr val="bg1"/>
                      </a:solidFill>
                      <a:ln>
                        <a:solidFill>
                          <a:srgbClr val="FF0000"/>
                        </a:solidFill>
                      </a:ln>
                    </p:spPr>
                  </p:pic>
                </p:oleObj>
              </mc:Fallback>
            </mc:AlternateContent>
          </a:graphicData>
        </a:graphic>
      </p:graphicFrame>
      <p:sp>
        <p:nvSpPr>
          <p:cNvPr id="33" name="Slide Number Placeholder 1"/>
          <p:cNvSpPr txBox="1">
            <a:spLocks/>
          </p:cNvSpPr>
          <p:nvPr/>
        </p:nvSpPr>
        <p:spPr bwMode="auto">
          <a:xfrm>
            <a:off x="11136631" y="6445385"/>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13</a:t>
            </a:r>
            <a:endParaRPr lang="en-US" dirty="0">
              <a:solidFill>
                <a:schemeClr val="tx1"/>
              </a:solidFill>
            </a:endParaRPr>
          </a:p>
        </p:txBody>
      </p:sp>
    </p:spTree>
    <p:extLst>
      <p:ext uri="{BB962C8B-B14F-4D97-AF65-F5344CB8AC3E}">
        <p14:creationId xmlns:p14="http://schemas.microsoft.com/office/powerpoint/2010/main" val="4003734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001824" y="6453189"/>
            <a:ext cx="812800" cy="228600"/>
          </a:xfrm>
        </p:spPr>
        <p:txBody>
          <a:bodyPr/>
          <a:lstStyle/>
          <a:p>
            <a:fld id="{B99B544D-27CB-421D-857D-21D8A33B11EC}" type="slidenum">
              <a:rPr lang="en-US" smtClean="0">
                <a:solidFill>
                  <a:schemeClr val="tx1"/>
                </a:solidFill>
              </a:rPr>
              <a:pPr/>
              <a:t>14</a:t>
            </a:fld>
            <a:endParaRPr lang="en-US">
              <a:solidFill>
                <a:schemeClr val="tx1"/>
              </a:solidFill>
            </a:endParaRPr>
          </a:p>
        </p:txBody>
      </p:sp>
      <p:sp>
        <p:nvSpPr>
          <p:cNvPr id="4" name="TextBox 3"/>
          <p:cNvSpPr txBox="1"/>
          <p:nvPr/>
        </p:nvSpPr>
        <p:spPr>
          <a:xfrm>
            <a:off x="2228455" y="3860592"/>
            <a:ext cx="478925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eaLnBrk="0" fontAlgn="base" hangingPunct="0">
              <a:spcBef>
                <a:spcPct val="0"/>
              </a:spcBef>
              <a:spcAft>
                <a:spcPct val="0"/>
              </a:spcAft>
            </a:pPr>
            <a:r>
              <a:rPr lang="en-US" sz="3600" u="sng" dirty="0">
                <a:solidFill>
                  <a:srgbClr val="00B050"/>
                </a:solidFill>
              </a:rPr>
              <a:t>Deep Cumulus Clouds </a:t>
            </a:r>
          </a:p>
        </p:txBody>
      </p:sp>
      <p:graphicFrame>
        <p:nvGraphicFramePr>
          <p:cNvPr id="7" name="Object 6"/>
          <p:cNvGraphicFramePr>
            <a:graphicFrameLocks noChangeAspect="1"/>
          </p:cNvGraphicFramePr>
          <p:nvPr>
            <p:extLst/>
          </p:nvPr>
        </p:nvGraphicFramePr>
        <p:xfrm>
          <a:off x="2438400" y="4886326"/>
          <a:ext cx="4951412" cy="1342544"/>
        </p:xfrm>
        <a:graphic>
          <a:graphicData uri="http://schemas.openxmlformats.org/presentationml/2006/ole">
            <mc:AlternateContent xmlns:mc="http://schemas.openxmlformats.org/markup-compatibility/2006">
              <mc:Choice xmlns:v="urn:schemas-microsoft-com:vml" Requires="v">
                <p:oleObj spid="_x0000_s12412" name="Equation" r:id="rId4" imgW="1587240" imgH="431640" progId="Equation.3">
                  <p:embed/>
                </p:oleObj>
              </mc:Choice>
              <mc:Fallback>
                <p:oleObj name="Equation" r:id="rId4" imgW="1587240" imgH="431640" progId="Equation.3">
                  <p:embed/>
                  <p:pic>
                    <p:nvPicPr>
                      <p:cNvPr id="0" name=""/>
                      <p:cNvPicPr>
                        <a:picLocks noChangeAspect="1" noChangeArrowheads="1"/>
                      </p:cNvPicPr>
                      <p:nvPr/>
                    </p:nvPicPr>
                    <p:blipFill>
                      <a:blip r:embed="rId5"/>
                      <a:srcRect/>
                      <a:stretch>
                        <a:fillRect/>
                      </a:stretch>
                    </p:blipFill>
                    <p:spPr bwMode="auto">
                      <a:xfrm>
                        <a:off x="2438400" y="4886326"/>
                        <a:ext cx="4951412" cy="1342544"/>
                      </a:xfrm>
                      <a:prstGeom prst="rect">
                        <a:avLst/>
                      </a:prstGeom>
                      <a:solidFill>
                        <a:schemeClr val="bg1"/>
                      </a:solidFill>
                    </p:spPr>
                  </p:pic>
                </p:oleObj>
              </mc:Fallback>
            </mc:AlternateContent>
          </a:graphicData>
        </a:graphic>
      </p:graphicFrame>
      <p:sp>
        <p:nvSpPr>
          <p:cNvPr id="8" name="Rectangle 7"/>
          <p:cNvSpPr/>
          <p:nvPr/>
        </p:nvSpPr>
        <p:spPr>
          <a:xfrm>
            <a:off x="2286000" y="4773850"/>
            <a:ext cx="5334000" cy="1679339"/>
          </a:xfrm>
          <a:prstGeom prst="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endParaRPr lang="en-US" sz="2400">
              <a:solidFill>
                <a:srgbClr val="000000"/>
              </a:solidFill>
            </a:endParaRPr>
          </a:p>
        </p:txBody>
      </p:sp>
      <p:sp>
        <p:nvSpPr>
          <p:cNvPr id="11" name="TextBox 10"/>
          <p:cNvSpPr txBox="1"/>
          <p:nvPr/>
        </p:nvSpPr>
        <p:spPr>
          <a:xfrm>
            <a:off x="1790046" y="444675"/>
            <a:ext cx="540695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eaLnBrk="0" fontAlgn="base" hangingPunct="0">
              <a:spcBef>
                <a:spcPct val="0"/>
              </a:spcBef>
              <a:spcAft>
                <a:spcPct val="0"/>
              </a:spcAft>
            </a:pPr>
            <a:r>
              <a:rPr lang="en-US" sz="3600" u="sng" dirty="0">
                <a:solidFill>
                  <a:srgbClr val="00B050"/>
                </a:solidFill>
              </a:rPr>
              <a:t>Shallow Cumulus Clouds </a:t>
            </a:r>
            <a:endParaRPr lang="en-US" sz="3600" i="1" u="sng" baseline="-25000" dirty="0">
              <a:solidFill>
                <a:srgbClr val="00B050"/>
              </a:solidFill>
              <a:latin typeface="Times New Roman" pitchFamily="18" charset="0"/>
              <a:cs typeface="Times New Roman" pitchFamily="18" charset="0"/>
            </a:endParaRPr>
          </a:p>
        </p:txBody>
      </p:sp>
      <p:sp>
        <p:nvSpPr>
          <p:cNvPr id="12" name="Rectangle 11"/>
          <p:cNvSpPr/>
          <p:nvPr/>
        </p:nvSpPr>
        <p:spPr>
          <a:xfrm>
            <a:off x="1856362" y="1353740"/>
            <a:ext cx="5390744" cy="1688245"/>
          </a:xfrm>
          <a:prstGeom prst="rect">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0" fontAlgn="base" hangingPunct="0">
              <a:spcBef>
                <a:spcPct val="0"/>
              </a:spcBef>
              <a:spcAft>
                <a:spcPct val="0"/>
              </a:spcAft>
            </a:pPr>
            <a:endParaRPr lang="en-US" sz="2400">
              <a:solidFill>
                <a:srgbClr val="000000"/>
              </a:solidFill>
            </a:endParaRPr>
          </a:p>
        </p:txBody>
      </p:sp>
      <p:graphicFrame>
        <p:nvGraphicFramePr>
          <p:cNvPr id="13" name="Object 12"/>
          <p:cNvGraphicFramePr>
            <a:graphicFrameLocks noChangeAspect="1"/>
          </p:cNvGraphicFramePr>
          <p:nvPr>
            <p:extLst/>
          </p:nvPr>
        </p:nvGraphicFramePr>
        <p:xfrm>
          <a:off x="2177831" y="1415652"/>
          <a:ext cx="4984970" cy="1419745"/>
        </p:xfrm>
        <a:graphic>
          <a:graphicData uri="http://schemas.openxmlformats.org/presentationml/2006/ole">
            <mc:AlternateContent xmlns:mc="http://schemas.openxmlformats.org/markup-compatibility/2006">
              <mc:Choice xmlns:v="urn:schemas-microsoft-com:vml" Requires="v">
                <p:oleObj spid="_x0000_s12413" name="Equation" r:id="rId6" imgW="1511280" imgH="431640" progId="Equation.3">
                  <p:embed/>
                </p:oleObj>
              </mc:Choice>
              <mc:Fallback>
                <p:oleObj name="Equation" r:id="rId6" imgW="1511280" imgH="431640" progId="Equation.3">
                  <p:embed/>
                  <p:pic>
                    <p:nvPicPr>
                      <p:cNvPr id="0" name=""/>
                      <p:cNvPicPr>
                        <a:picLocks noChangeAspect="1" noChangeArrowheads="1"/>
                      </p:cNvPicPr>
                      <p:nvPr/>
                    </p:nvPicPr>
                    <p:blipFill>
                      <a:blip r:embed="rId7"/>
                      <a:srcRect/>
                      <a:stretch>
                        <a:fillRect/>
                      </a:stretch>
                    </p:blipFill>
                    <p:spPr bwMode="auto">
                      <a:xfrm>
                        <a:off x="2177831" y="1415652"/>
                        <a:ext cx="4984970" cy="1419745"/>
                      </a:xfrm>
                      <a:prstGeom prst="rect">
                        <a:avLst/>
                      </a:prstGeom>
                      <a:solidFill>
                        <a:schemeClr val="bg1"/>
                      </a:solidFill>
                    </p:spPr>
                  </p:pic>
                </p:oleObj>
              </mc:Fallback>
            </mc:AlternateContent>
          </a:graphicData>
        </a:graphic>
      </p:graphicFrame>
      <p:sp>
        <p:nvSpPr>
          <p:cNvPr id="6" name="TextBox 5"/>
          <p:cNvSpPr txBox="1"/>
          <p:nvPr/>
        </p:nvSpPr>
        <p:spPr>
          <a:xfrm>
            <a:off x="7706267" y="2460924"/>
            <a:ext cx="2823209" cy="230832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eaLnBrk="0" fontAlgn="base" hangingPunct="0">
              <a:spcBef>
                <a:spcPct val="0"/>
              </a:spcBef>
              <a:spcAft>
                <a:spcPct val="0"/>
              </a:spcAft>
            </a:pPr>
            <a:r>
              <a:rPr lang="en-US" sz="2400" b="1" u="sng" dirty="0">
                <a:solidFill>
                  <a:srgbClr val="0070C0"/>
                </a:solidFill>
              </a:rPr>
              <a:t>Irony</a:t>
            </a:r>
            <a:r>
              <a:rPr lang="en-US" sz="2400" b="1" dirty="0">
                <a:solidFill>
                  <a:srgbClr val="0070C0"/>
                </a:solidFill>
              </a:rPr>
              <a:t>:</a:t>
            </a:r>
          </a:p>
          <a:p>
            <a:pPr algn="ctr" eaLnBrk="0" fontAlgn="base" hangingPunct="0">
              <a:spcBef>
                <a:spcPct val="0"/>
              </a:spcBef>
              <a:spcAft>
                <a:spcPct val="0"/>
              </a:spcAft>
            </a:pPr>
            <a:r>
              <a:rPr lang="en-US" sz="2400" dirty="0">
                <a:solidFill>
                  <a:srgbClr val="000000"/>
                </a:solidFill>
              </a:rPr>
              <a:t>Reveals gap </a:t>
            </a:r>
          </a:p>
          <a:p>
            <a:pPr algn="ctr" eaLnBrk="0" fontAlgn="base" hangingPunct="0">
              <a:spcBef>
                <a:spcPct val="0"/>
              </a:spcBef>
              <a:spcAft>
                <a:spcPct val="0"/>
              </a:spcAft>
            </a:pPr>
            <a:r>
              <a:rPr lang="en-US" sz="2400" dirty="0">
                <a:solidFill>
                  <a:srgbClr val="000000"/>
                </a:solidFill>
              </a:rPr>
              <a:t>Between Shallow</a:t>
            </a:r>
          </a:p>
          <a:p>
            <a:pPr algn="ctr" eaLnBrk="0" fontAlgn="base" hangingPunct="0">
              <a:spcBef>
                <a:spcPct val="0"/>
              </a:spcBef>
              <a:spcAft>
                <a:spcPct val="0"/>
              </a:spcAft>
            </a:pPr>
            <a:r>
              <a:rPr lang="en-US" sz="2400" dirty="0">
                <a:solidFill>
                  <a:srgbClr val="000000"/>
                </a:solidFill>
              </a:rPr>
              <a:t>and Deep Cumulus</a:t>
            </a:r>
          </a:p>
          <a:p>
            <a:pPr algn="ctr" eaLnBrk="0" fontAlgn="base" hangingPunct="0">
              <a:spcBef>
                <a:spcPct val="0"/>
              </a:spcBef>
              <a:spcAft>
                <a:spcPct val="0"/>
              </a:spcAft>
            </a:pPr>
            <a:r>
              <a:rPr lang="en-US" sz="2400" dirty="0">
                <a:solidFill>
                  <a:srgbClr val="000000"/>
                </a:solidFill>
              </a:rPr>
              <a:t>Cloud modelers </a:t>
            </a:r>
          </a:p>
          <a:p>
            <a:pPr algn="ctr" eaLnBrk="0" fontAlgn="base" hangingPunct="0">
              <a:spcBef>
                <a:spcPct val="0"/>
              </a:spcBef>
              <a:spcAft>
                <a:spcPct val="0"/>
              </a:spcAft>
            </a:pPr>
            <a:endParaRPr lang="en-US" sz="2400" dirty="0">
              <a:solidFill>
                <a:srgbClr val="000000"/>
              </a:solidFill>
            </a:endParaRPr>
          </a:p>
        </p:txBody>
      </p:sp>
      <p:sp>
        <p:nvSpPr>
          <p:cNvPr id="17" name="Down Arrow 16"/>
          <p:cNvSpPr/>
          <p:nvPr/>
        </p:nvSpPr>
        <p:spPr bwMode="auto">
          <a:xfrm rot="3511487">
            <a:off x="7424774" y="1146570"/>
            <a:ext cx="746023" cy="122605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9" name="7-Point Star 18"/>
          <p:cNvSpPr/>
          <p:nvPr/>
        </p:nvSpPr>
        <p:spPr bwMode="auto">
          <a:xfrm>
            <a:off x="8051070" y="432315"/>
            <a:ext cx="2133600" cy="1551322"/>
          </a:xfrm>
          <a:prstGeom prst="star7">
            <a:avLst/>
          </a:prstGeom>
          <a:solidFill>
            <a:srgbClr val="FFCCFF"/>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solidFill>
                  <a:srgbClr val="000000"/>
                </a:solidFill>
              </a:rPr>
              <a:t>Based on LES &amp; Obs</a:t>
            </a:r>
          </a:p>
        </p:txBody>
      </p:sp>
      <p:sp>
        <p:nvSpPr>
          <p:cNvPr id="20" name="Down Arrow 19"/>
          <p:cNvSpPr/>
          <p:nvPr/>
        </p:nvSpPr>
        <p:spPr bwMode="auto">
          <a:xfrm rot="6734768">
            <a:off x="7866537" y="5161986"/>
            <a:ext cx="746023" cy="116113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1" name="7-Point Star 20"/>
          <p:cNvSpPr/>
          <p:nvPr/>
        </p:nvSpPr>
        <p:spPr bwMode="auto">
          <a:xfrm>
            <a:off x="8382000" y="4953001"/>
            <a:ext cx="2264224" cy="1850951"/>
          </a:xfrm>
          <a:prstGeom prst="star7">
            <a:avLst/>
          </a:prstGeom>
          <a:solidFill>
            <a:srgbClr val="FFCCFF"/>
          </a:solid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000" dirty="0">
                <a:solidFill>
                  <a:srgbClr val="000000"/>
                </a:solidFill>
              </a:rPr>
              <a:t>Based on Cloud Work Function</a:t>
            </a:r>
          </a:p>
        </p:txBody>
      </p:sp>
      <p:sp>
        <p:nvSpPr>
          <p:cNvPr id="14" name="TextBox 13"/>
          <p:cNvSpPr txBox="1"/>
          <p:nvPr/>
        </p:nvSpPr>
        <p:spPr>
          <a:xfrm>
            <a:off x="526093" y="332714"/>
            <a:ext cx="1251426" cy="83099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eaLnBrk="0" fontAlgn="base" hangingPunct="0">
              <a:spcBef>
                <a:spcPct val="0"/>
              </a:spcBef>
              <a:spcAft>
                <a:spcPct val="0"/>
              </a:spcAft>
            </a:pPr>
            <a:r>
              <a:rPr lang="en-US" sz="3600" i="1" u="sng" baseline="-25000" dirty="0" smtClean="0">
                <a:solidFill>
                  <a:schemeClr val="bg1"/>
                </a:solidFill>
                <a:latin typeface="Times New Roman" pitchFamily="18" charset="0"/>
                <a:cs typeface="Times New Roman" pitchFamily="18" charset="0"/>
              </a:rPr>
              <a:t>…..</a:t>
            </a:r>
          </a:p>
          <a:p>
            <a:pPr eaLnBrk="0" fontAlgn="base" hangingPunct="0">
              <a:spcBef>
                <a:spcPct val="0"/>
              </a:spcBef>
              <a:spcAft>
                <a:spcPct val="0"/>
              </a:spcAft>
            </a:pPr>
            <a:endParaRPr lang="en-US" sz="3600" i="1" u="sng" baseline="-25000" dirty="0">
              <a:solidFill>
                <a:schemeClr val="bg1"/>
              </a:solidFill>
              <a:latin typeface="Times New Roman" pitchFamily="18" charset="0"/>
              <a:cs typeface="Times New Roman" pitchFamily="18" charset="0"/>
            </a:endParaRPr>
          </a:p>
        </p:txBody>
      </p:sp>
      <p:sp>
        <p:nvSpPr>
          <p:cNvPr id="3" name="TextBox 2"/>
          <p:cNvSpPr txBox="1"/>
          <p:nvPr/>
        </p:nvSpPr>
        <p:spPr>
          <a:xfrm>
            <a:off x="162571" y="1489976"/>
            <a:ext cx="1779653" cy="707886"/>
          </a:xfrm>
          <a:prstGeom prst="rect">
            <a:avLst/>
          </a:prstGeom>
          <a:noFill/>
        </p:spPr>
        <p:txBody>
          <a:bodyPr wrap="none" rtlCol="0">
            <a:spAutoFit/>
          </a:bodyPr>
          <a:lstStyle/>
          <a:p>
            <a:pPr algn="ctr"/>
            <a:r>
              <a:rPr lang="en-US" sz="2000" b="1" dirty="0" smtClean="0"/>
              <a:t>Gran &amp; Lock </a:t>
            </a:r>
          </a:p>
          <a:p>
            <a:pPr algn="ctr"/>
            <a:r>
              <a:rPr lang="en-US" sz="2000" b="1" dirty="0" smtClean="0"/>
              <a:t>2004</a:t>
            </a:r>
            <a:endParaRPr lang="en-US" sz="2000" b="1" dirty="0"/>
          </a:p>
        </p:txBody>
      </p:sp>
      <p:sp>
        <p:nvSpPr>
          <p:cNvPr id="16" name="TextBox 15"/>
          <p:cNvSpPr txBox="1"/>
          <p:nvPr/>
        </p:nvSpPr>
        <p:spPr>
          <a:xfrm>
            <a:off x="80216" y="5177511"/>
            <a:ext cx="1920719" cy="707886"/>
          </a:xfrm>
          <a:prstGeom prst="rect">
            <a:avLst/>
          </a:prstGeom>
          <a:noFill/>
        </p:spPr>
        <p:txBody>
          <a:bodyPr wrap="none" rtlCol="0">
            <a:spAutoFit/>
          </a:bodyPr>
          <a:lstStyle/>
          <a:p>
            <a:pPr algn="ctr"/>
            <a:r>
              <a:rPr lang="en-US" sz="2000" b="1" dirty="0" smtClean="0"/>
              <a:t>Bullock et al.</a:t>
            </a:r>
          </a:p>
          <a:p>
            <a:pPr algn="ctr"/>
            <a:r>
              <a:rPr lang="en-US" sz="2000" b="1" dirty="0" smtClean="0"/>
              <a:t>2014 in review</a:t>
            </a:r>
            <a:endParaRPr lang="en-US" sz="2000" b="1" dirty="0"/>
          </a:p>
        </p:txBody>
      </p:sp>
    </p:spTree>
    <p:extLst>
      <p:ext uri="{BB962C8B-B14F-4D97-AF65-F5344CB8AC3E}">
        <p14:creationId xmlns:p14="http://schemas.microsoft.com/office/powerpoint/2010/main" val="1474852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249680" y="2142331"/>
            <a:ext cx="9982200" cy="159385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 name="Slide Number Placeholder 1"/>
          <p:cNvSpPr>
            <a:spLocks noGrp="1"/>
          </p:cNvSpPr>
          <p:nvPr>
            <p:ph type="sldNum" sz="quarter" idx="10"/>
          </p:nvPr>
        </p:nvSpPr>
        <p:spPr>
          <a:xfrm>
            <a:off x="822960" y="5274469"/>
            <a:ext cx="812800" cy="228600"/>
          </a:xfrm>
        </p:spPr>
        <p:txBody>
          <a:bodyPr/>
          <a:lstStyle/>
          <a:p>
            <a:fld id="{B99B544D-27CB-421D-857D-21D8A33B11EC}" type="slidenum">
              <a:rPr lang="en-US" smtClean="0">
                <a:solidFill>
                  <a:srgbClr val="FFFFFF"/>
                </a:solidFill>
              </a:rPr>
              <a:pPr/>
              <a:t>15</a:t>
            </a:fld>
            <a:endParaRPr lang="en-US">
              <a:solidFill>
                <a:srgbClr val="FFFFFF"/>
              </a:solidFill>
            </a:endParaRPr>
          </a:p>
        </p:txBody>
      </p:sp>
      <p:sp>
        <p:nvSpPr>
          <p:cNvPr id="3" name="TextBox 2"/>
          <p:cNvSpPr txBox="1"/>
          <p:nvPr/>
        </p:nvSpPr>
        <p:spPr>
          <a:xfrm>
            <a:off x="381000" y="216151"/>
            <a:ext cx="111252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eaLnBrk="0" fontAlgn="base" hangingPunct="0">
              <a:spcBef>
                <a:spcPct val="0"/>
              </a:spcBef>
              <a:spcAft>
                <a:spcPct val="0"/>
              </a:spcAft>
            </a:pPr>
            <a:r>
              <a:rPr lang="en-US" sz="4000" b="1" dirty="0" smtClean="0">
                <a:solidFill>
                  <a:srgbClr val="000000"/>
                </a:solidFill>
              </a:rPr>
              <a:t>Two formulations for Convective Adjustment Timescale (Bullock et al., Alapaty et al.)</a:t>
            </a:r>
            <a:endParaRPr lang="en-US" sz="4000" b="1" dirty="0">
              <a:solidFill>
                <a:srgbClr val="000000"/>
              </a:solidFill>
            </a:endParaRPr>
          </a:p>
        </p:txBody>
      </p:sp>
      <p:graphicFrame>
        <p:nvGraphicFramePr>
          <p:cNvPr id="5" name="Object 6"/>
          <p:cNvGraphicFramePr>
            <a:graphicFrameLocks noChangeAspect="1"/>
          </p:cNvGraphicFramePr>
          <p:nvPr>
            <p:extLst>
              <p:ext uri="{D42A27DB-BD31-4B8C-83A1-F6EECF244321}">
                <p14:modId xmlns:p14="http://schemas.microsoft.com/office/powerpoint/2010/main" val="763791173"/>
              </p:ext>
            </p:extLst>
          </p:nvPr>
        </p:nvGraphicFramePr>
        <p:xfrm>
          <a:off x="6771005" y="2211388"/>
          <a:ext cx="4014788" cy="1390650"/>
        </p:xfrm>
        <a:graphic>
          <a:graphicData uri="http://schemas.openxmlformats.org/presentationml/2006/ole">
            <mc:AlternateContent xmlns:mc="http://schemas.openxmlformats.org/markup-compatibility/2006">
              <mc:Choice xmlns:v="urn:schemas-microsoft-com:vml" Requires="v">
                <p:oleObj spid="_x0000_s14574" name="Equation" r:id="rId4" imgW="1244520" imgH="431640" progId="Equation.3">
                  <p:embed/>
                </p:oleObj>
              </mc:Choice>
              <mc:Fallback>
                <p:oleObj name="Equation" r:id="rId4" imgW="1244520" imgH="431640" progId="Equation.3">
                  <p:embed/>
                  <p:pic>
                    <p:nvPicPr>
                      <p:cNvPr id="0" name=""/>
                      <p:cNvPicPr>
                        <a:picLocks noChangeAspect="1" noChangeArrowheads="1"/>
                      </p:cNvPicPr>
                      <p:nvPr/>
                    </p:nvPicPr>
                    <p:blipFill>
                      <a:blip r:embed="rId5"/>
                      <a:srcRect/>
                      <a:stretch>
                        <a:fillRect/>
                      </a:stretch>
                    </p:blipFill>
                    <p:spPr bwMode="auto">
                      <a:xfrm>
                        <a:off x="6771005" y="2211388"/>
                        <a:ext cx="4014788" cy="1390650"/>
                      </a:xfrm>
                      <a:prstGeom prst="rect">
                        <a:avLst/>
                      </a:prstGeom>
                      <a:solidFill>
                        <a:schemeClr val="bg1"/>
                      </a:solidFill>
                    </p:spPr>
                  </p:pic>
                </p:oleObj>
              </mc:Fallback>
            </mc:AlternateContent>
          </a:graphicData>
        </a:graphic>
      </p:graphicFrame>
      <p:cxnSp>
        <p:nvCxnSpPr>
          <p:cNvPr id="6" name="Straight Connector 5"/>
          <p:cNvCxnSpPr/>
          <p:nvPr/>
        </p:nvCxnSpPr>
        <p:spPr>
          <a:xfrm>
            <a:off x="6614160" y="2210595"/>
            <a:ext cx="0" cy="133508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6148" name="Object 4"/>
          <p:cNvGraphicFramePr>
            <a:graphicFrameLocks noChangeAspect="1"/>
          </p:cNvGraphicFramePr>
          <p:nvPr>
            <p:extLst/>
          </p:nvPr>
        </p:nvGraphicFramePr>
        <p:xfrm>
          <a:off x="3486151" y="5772150"/>
          <a:ext cx="6792913" cy="838200"/>
        </p:xfrm>
        <a:graphic>
          <a:graphicData uri="http://schemas.openxmlformats.org/presentationml/2006/ole">
            <mc:AlternateContent xmlns:mc="http://schemas.openxmlformats.org/markup-compatibility/2006">
              <mc:Choice xmlns:v="urn:schemas-microsoft-com:vml" Requires="v">
                <p:oleObj spid="_x0000_s14575" name="Equation" r:id="rId6" imgW="2234880" imgH="279360" progId="Equation.3">
                  <p:embed/>
                </p:oleObj>
              </mc:Choice>
              <mc:Fallback>
                <p:oleObj name="Equation" r:id="rId6" imgW="2234880" imgH="279360" progId="Equation.3">
                  <p:embed/>
                  <p:pic>
                    <p:nvPicPr>
                      <p:cNvPr id="0" name=""/>
                      <p:cNvPicPr>
                        <a:picLocks noChangeAspect="1" noChangeArrowheads="1"/>
                      </p:cNvPicPr>
                      <p:nvPr/>
                    </p:nvPicPr>
                    <p:blipFill>
                      <a:blip r:embed="rId7"/>
                      <a:srcRect/>
                      <a:stretch>
                        <a:fillRect/>
                      </a:stretch>
                    </p:blipFill>
                    <p:spPr bwMode="auto">
                      <a:xfrm>
                        <a:off x="3486151" y="5772150"/>
                        <a:ext cx="679291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extLst/>
          </p:nvPr>
        </p:nvGraphicFramePr>
        <p:xfrm>
          <a:off x="1851026" y="4686300"/>
          <a:ext cx="5895975" cy="952500"/>
        </p:xfrm>
        <a:graphic>
          <a:graphicData uri="http://schemas.openxmlformats.org/presentationml/2006/ole">
            <mc:AlternateContent xmlns:mc="http://schemas.openxmlformats.org/markup-compatibility/2006">
              <mc:Choice xmlns:v="urn:schemas-microsoft-com:vml" Requires="v">
                <p:oleObj spid="_x0000_s14576" name="Equation" r:id="rId8" imgW="1981080" imgH="317160" progId="Equation.3">
                  <p:embed/>
                </p:oleObj>
              </mc:Choice>
              <mc:Fallback>
                <p:oleObj name="Equation" r:id="rId8" imgW="1981080" imgH="317160" progId="Equation.3">
                  <p:embed/>
                  <p:pic>
                    <p:nvPicPr>
                      <p:cNvPr id="0" name=""/>
                      <p:cNvPicPr>
                        <a:picLocks noChangeAspect="1" noChangeArrowheads="1"/>
                      </p:cNvPicPr>
                      <p:nvPr/>
                    </p:nvPicPr>
                    <p:blipFill>
                      <a:blip r:embed="rId9"/>
                      <a:srcRect/>
                      <a:stretch>
                        <a:fillRect/>
                      </a:stretch>
                    </p:blipFill>
                    <p:spPr bwMode="auto">
                      <a:xfrm>
                        <a:off x="1851026" y="4686300"/>
                        <a:ext cx="5895975"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26389651"/>
              </p:ext>
            </p:extLst>
          </p:nvPr>
        </p:nvGraphicFramePr>
        <p:xfrm>
          <a:off x="1573055" y="2267984"/>
          <a:ext cx="4951412" cy="1342544"/>
        </p:xfrm>
        <a:graphic>
          <a:graphicData uri="http://schemas.openxmlformats.org/presentationml/2006/ole">
            <mc:AlternateContent xmlns:mc="http://schemas.openxmlformats.org/markup-compatibility/2006">
              <mc:Choice xmlns:v="urn:schemas-microsoft-com:vml" Requires="v">
                <p:oleObj spid="_x0000_s14577" name="Equation" r:id="rId10" imgW="1587240" imgH="431640" progId="Equation.3">
                  <p:embed/>
                </p:oleObj>
              </mc:Choice>
              <mc:Fallback>
                <p:oleObj name="Equation" r:id="rId10" imgW="1587240" imgH="431640" progId="Equation.3">
                  <p:embed/>
                  <p:pic>
                    <p:nvPicPr>
                      <p:cNvPr id="0" name=""/>
                      <p:cNvPicPr>
                        <a:picLocks noChangeAspect="1" noChangeArrowheads="1"/>
                      </p:cNvPicPr>
                      <p:nvPr/>
                    </p:nvPicPr>
                    <p:blipFill>
                      <a:blip r:embed="rId11"/>
                      <a:srcRect/>
                      <a:stretch>
                        <a:fillRect/>
                      </a:stretch>
                    </p:blipFill>
                    <p:spPr bwMode="auto">
                      <a:xfrm>
                        <a:off x="1573055" y="2267984"/>
                        <a:ext cx="4951412" cy="1342544"/>
                      </a:xfrm>
                      <a:prstGeom prst="rect">
                        <a:avLst/>
                      </a:prstGeom>
                      <a:solidFill>
                        <a:schemeClr val="bg1"/>
                      </a:solidFill>
                    </p:spPr>
                  </p:pic>
                </p:oleObj>
              </mc:Fallback>
            </mc:AlternateContent>
          </a:graphicData>
        </a:graphic>
      </p:graphicFrame>
      <p:sp>
        <p:nvSpPr>
          <p:cNvPr id="11" name="Slide Number Placeholder 1"/>
          <p:cNvSpPr txBox="1">
            <a:spLocks/>
          </p:cNvSpPr>
          <p:nvPr/>
        </p:nvSpPr>
        <p:spPr bwMode="auto">
          <a:xfrm>
            <a:off x="11099800" y="6381750"/>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marL="0" algn="r" defTabSz="914400" rtl="0" eaLnBrk="1" latinLnBrk="0" hangingPunct="1">
              <a:defRPr sz="1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tx1"/>
                </a:solidFill>
              </a:rPr>
              <a:t>14</a:t>
            </a:r>
            <a:endParaRPr lang="en-US" dirty="0">
              <a:solidFill>
                <a:schemeClr val="tx1"/>
              </a:solidFill>
            </a:endParaRPr>
          </a:p>
        </p:txBody>
      </p:sp>
    </p:spTree>
    <p:extLst>
      <p:ext uri="{BB962C8B-B14F-4D97-AF65-F5344CB8AC3E}">
        <p14:creationId xmlns:p14="http://schemas.microsoft.com/office/powerpoint/2010/main" val="3344348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52600" y="228600"/>
            <a:ext cx="8610600" cy="990600"/>
          </a:xfrm>
          <a:prstGeom prst="rect">
            <a:avLst/>
          </a:prstGeom>
          <a:ln/>
        </p:spPr>
        <p:style>
          <a:lnRef idx="2">
            <a:schemeClr val="dk1"/>
          </a:lnRef>
          <a:fillRef idx="1">
            <a:schemeClr val="lt1"/>
          </a:fillRef>
          <a:effectRef idx="0">
            <a:schemeClr val="dk1"/>
          </a:effectRef>
          <a:fontRef idx="minor">
            <a:schemeClr val="dk1"/>
          </a:fontRef>
        </p:style>
        <p:txBody>
          <a:bodyPr/>
          <a:lstStyle/>
          <a:p>
            <a:pPr marL="400050" lvl="0" indent="-400050" fontAlgn="base">
              <a:spcBef>
                <a:spcPct val="0"/>
              </a:spcBef>
              <a:spcAft>
                <a:spcPct val="0"/>
              </a:spcAft>
              <a:defRPr/>
            </a:pPr>
            <a:r>
              <a:rPr kumimoji="0" lang="en-US" sz="2800" b="1" i="0" u="none" strike="noStrike" kern="0" cap="none" spc="0" normalizeH="0" baseline="0" noProof="0" dirty="0">
                <a:ln>
                  <a:noFill/>
                </a:ln>
                <a:solidFill>
                  <a:srgbClr val="00B050"/>
                </a:solidFill>
                <a:effectLst/>
                <a:uLnTx/>
                <a:uFillTx/>
                <a:latin typeface="Arial"/>
                <a:ea typeface="ＭＳ Ｐゴシック"/>
              </a:rPr>
              <a:t>Developing </a:t>
            </a:r>
            <a:r>
              <a:rPr kumimoji="0" lang="en-US" sz="2800" b="1" i="0" u="none" strike="noStrike" kern="0" cap="none" spc="0" normalizeH="0" baseline="0" noProof="0" dirty="0" smtClean="0">
                <a:ln>
                  <a:noFill/>
                </a:ln>
                <a:solidFill>
                  <a:srgbClr val="00B050"/>
                </a:solidFill>
                <a:effectLst/>
                <a:uLnTx/>
                <a:uFillTx/>
                <a:latin typeface="Arial"/>
                <a:ea typeface="ＭＳ Ｐゴシック"/>
              </a:rPr>
              <a:t>Multiscale </a:t>
            </a:r>
            <a:r>
              <a:rPr kumimoji="0" lang="en-US" sz="2800" b="1" i="0" u="none" strike="noStrike" kern="0" cap="none" spc="0" normalizeH="0" baseline="0" noProof="0" dirty="0">
                <a:ln>
                  <a:noFill/>
                </a:ln>
                <a:solidFill>
                  <a:srgbClr val="00B050"/>
                </a:solidFill>
                <a:effectLst/>
                <a:uLnTx/>
                <a:uFillTx/>
                <a:latin typeface="Arial"/>
                <a:ea typeface="ＭＳ Ｐゴシック"/>
              </a:rPr>
              <a:t>KF to Transition Across Grid Spacing: </a:t>
            </a:r>
            <a:r>
              <a:rPr kumimoji="0" lang="en-US" sz="2800" b="1" i="0" u="sng" strike="noStrike" kern="0" cap="none" spc="0" normalizeH="0" baseline="0" noProof="0" dirty="0">
                <a:ln>
                  <a:noFill/>
                </a:ln>
                <a:solidFill>
                  <a:srgbClr val="00B050"/>
                </a:solidFill>
                <a:effectLst/>
                <a:uLnTx/>
                <a:uFillTx/>
                <a:latin typeface="Arial"/>
                <a:ea typeface="ＭＳ Ｐゴシック"/>
              </a:rPr>
              <a:t>(1) </a:t>
            </a:r>
            <a:r>
              <a:rPr kumimoji="0" lang="en-US" sz="2800" b="1" i="0" u="sng" strike="noStrike" kern="0" cap="none" spc="0" normalizeH="0" baseline="0" noProof="0" dirty="0" smtClean="0">
                <a:ln>
                  <a:noFill/>
                </a:ln>
                <a:solidFill>
                  <a:srgbClr val="00B050"/>
                </a:solidFill>
                <a:effectLst/>
                <a:uLnTx/>
                <a:uFillTx/>
                <a:latin typeface="Arial"/>
                <a:ea typeface="ＭＳ Ｐゴシック"/>
              </a:rPr>
              <a:t>New Adjustment Timescale</a:t>
            </a:r>
            <a:r>
              <a:rPr kumimoji="0" lang="en-US" sz="2800" b="1" i="0" u="sng" strike="noStrike" kern="0" cap="none" spc="0" normalizeH="0" baseline="0" noProof="0" dirty="0" smtClean="0">
                <a:ln>
                  <a:noFill/>
                </a:ln>
                <a:solidFill>
                  <a:srgbClr val="355777"/>
                </a:solidFill>
                <a:effectLst/>
                <a:uLnTx/>
                <a:uFillTx/>
                <a:latin typeface="Arial"/>
                <a:ea typeface="ＭＳ Ｐゴシック"/>
              </a:rPr>
              <a:t>, </a:t>
            </a:r>
            <a:r>
              <a:rPr lang="en-US" sz="3200" i="1" dirty="0">
                <a:solidFill>
                  <a:srgbClr val="000000"/>
                </a:solidFill>
                <a:latin typeface="Symbol" panose="05050102010706020507" pitchFamily="18" charset="2"/>
              </a:rPr>
              <a:t>t</a:t>
            </a:r>
            <a:r>
              <a:rPr kumimoji="0" lang="en-US" sz="2800" b="1" i="0" u="sng" strike="noStrike" kern="0" cap="none" spc="0" normalizeH="0" baseline="0" noProof="0" dirty="0" smtClean="0">
                <a:ln>
                  <a:noFill/>
                </a:ln>
                <a:solidFill>
                  <a:srgbClr val="355777"/>
                </a:solidFill>
                <a:effectLst/>
                <a:uLnTx/>
                <a:uFillTx/>
                <a:latin typeface="Arial"/>
                <a:ea typeface="ＭＳ Ｐゴシック"/>
              </a:rPr>
              <a:t> </a:t>
            </a:r>
            <a:endParaRPr kumimoji="0" lang="en-US" sz="2800" b="1" i="0" u="sng" strike="noStrike" kern="0" cap="none" spc="0" normalizeH="0" baseline="0" noProof="0" dirty="0">
              <a:ln>
                <a:noFill/>
              </a:ln>
              <a:solidFill>
                <a:srgbClr val="355777"/>
              </a:solidFill>
              <a:effectLst/>
              <a:uLnTx/>
              <a:uFillTx/>
              <a:latin typeface="Arial"/>
              <a:ea typeface="ＭＳ Ｐゴシック"/>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237211928"/>
              </p:ext>
            </p:extLst>
          </p:nvPr>
        </p:nvGraphicFramePr>
        <p:xfrm>
          <a:off x="172403" y="4974273"/>
          <a:ext cx="2309812" cy="862012"/>
        </p:xfrm>
        <a:graphic>
          <a:graphicData uri="http://schemas.openxmlformats.org/presentationml/2006/ole">
            <mc:AlternateContent xmlns:mc="http://schemas.openxmlformats.org/markup-compatibility/2006">
              <mc:Choice xmlns:v="urn:schemas-microsoft-com:vml" Requires="v">
                <p:oleObj spid="_x0000_s2451" name="Equation" r:id="rId4" imgW="1218960" imgH="431640" progId="Equation.3">
                  <p:embed/>
                </p:oleObj>
              </mc:Choice>
              <mc:Fallback>
                <p:oleObj name="Equation" r:id="rId4" imgW="1218960" imgH="431640" progId="Equation.3">
                  <p:embed/>
                  <p:pic>
                    <p:nvPicPr>
                      <p:cNvPr id="0" name=""/>
                      <p:cNvPicPr>
                        <a:picLocks noChangeAspect="1" noChangeArrowheads="1"/>
                      </p:cNvPicPr>
                      <p:nvPr/>
                    </p:nvPicPr>
                    <p:blipFill>
                      <a:blip r:embed="rId5"/>
                      <a:srcRect/>
                      <a:stretch>
                        <a:fillRect/>
                      </a:stretch>
                    </p:blipFill>
                    <p:spPr bwMode="auto">
                      <a:xfrm>
                        <a:off x="172403" y="4974273"/>
                        <a:ext cx="2309812" cy="862012"/>
                      </a:xfrm>
                      <a:prstGeom prst="rect">
                        <a:avLst/>
                      </a:prstGeom>
                      <a:solidFill>
                        <a:schemeClr val="bg1"/>
                      </a:solidFill>
                    </p:spPr>
                  </p:pic>
                </p:oleObj>
              </mc:Fallback>
            </mc:AlternateContent>
          </a:graphicData>
        </a:graphic>
      </p:graphicFrame>
      <p:sp>
        <p:nvSpPr>
          <p:cNvPr id="14" name="TextBox 13"/>
          <p:cNvSpPr txBox="1"/>
          <p:nvPr/>
        </p:nvSpPr>
        <p:spPr>
          <a:xfrm>
            <a:off x="246777" y="1862833"/>
            <a:ext cx="1876425"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eaLnBrk="0" fontAlgn="base" hangingPunct="0">
              <a:spcBef>
                <a:spcPct val="0"/>
              </a:spcBef>
              <a:spcAft>
                <a:spcPct val="0"/>
              </a:spcAft>
            </a:pPr>
            <a:r>
              <a:rPr lang="en-US" sz="2400" i="1" dirty="0" smtClean="0">
                <a:solidFill>
                  <a:srgbClr val="000000"/>
                </a:solidFill>
                <a:latin typeface="Symbol" panose="05050102010706020507" pitchFamily="18" charset="2"/>
              </a:rPr>
              <a:t>t</a:t>
            </a:r>
            <a:r>
              <a:rPr lang="en-US" sz="2000" dirty="0" smtClean="0">
                <a:solidFill>
                  <a:srgbClr val="000000"/>
                </a:solidFill>
              </a:rPr>
              <a:t> =U/dx</a:t>
            </a:r>
          </a:p>
          <a:p>
            <a:pPr eaLnBrk="0" fontAlgn="base" hangingPunct="0">
              <a:spcBef>
                <a:spcPct val="0"/>
              </a:spcBef>
              <a:spcAft>
                <a:spcPct val="0"/>
              </a:spcAft>
            </a:pPr>
            <a:r>
              <a:rPr lang="en-US" dirty="0" smtClean="0">
                <a:solidFill>
                  <a:srgbClr val="000000"/>
                </a:solidFill>
              </a:rPr>
              <a:t>(0.5h to 1h)</a:t>
            </a:r>
            <a:endParaRPr lang="en-US" sz="2000" dirty="0">
              <a:solidFill>
                <a:srgbClr val="000000"/>
              </a:solidFill>
            </a:endParaRPr>
          </a:p>
        </p:txBody>
      </p:sp>
      <p:sp>
        <p:nvSpPr>
          <p:cNvPr id="3" name="TextBox 2"/>
          <p:cNvSpPr txBox="1"/>
          <p:nvPr/>
        </p:nvSpPr>
        <p:spPr>
          <a:xfrm>
            <a:off x="205900" y="3576053"/>
            <a:ext cx="710451"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solidFill>
                  <a:srgbClr val="00B050"/>
                </a:solidFill>
              </a:rPr>
              <a:t>NEW</a:t>
            </a:r>
            <a:endParaRPr lang="en-US" sz="2000" b="1" dirty="0">
              <a:solidFill>
                <a:srgbClr val="00B050"/>
              </a:solidFill>
            </a:endParaRPr>
          </a:p>
        </p:txBody>
      </p:sp>
      <p:sp>
        <p:nvSpPr>
          <p:cNvPr id="16" name="TextBox 15"/>
          <p:cNvSpPr txBox="1"/>
          <p:nvPr/>
        </p:nvSpPr>
        <p:spPr>
          <a:xfrm>
            <a:off x="3842276" y="6314771"/>
            <a:ext cx="673428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JJA 2006 </a:t>
            </a:r>
            <a:r>
              <a:rPr lang="en-US" sz="2400" b="1" dirty="0" smtClean="0">
                <a:solidFill>
                  <a:srgbClr val="00B050"/>
                </a:solidFill>
              </a:rPr>
              <a:t>KF</a:t>
            </a:r>
            <a:r>
              <a:rPr lang="en-US" sz="2400" b="1" dirty="0" smtClean="0">
                <a:solidFill>
                  <a:srgbClr val="FF0000"/>
                </a:solidFill>
              </a:rPr>
              <a:t> </a:t>
            </a:r>
            <a:r>
              <a:rPr lang="en-US" sz="2400" b="1" dirty="0" smtClean="0"/>
              <a:t>Precipitation Differences (NEW -  OLD)</a:t>
            </a:r>
            <a:endParaRPr lang="en-US" sz="2400" b="1" dirty="0"/>
          </a:p>
        </p:txBody>
      </p:sp>
      <p:grpSp>
        <p:nvGrpSpPr>
          <p:cNvPr id="21" name="Group 20"/>
          <p:cNvGrpSpPr/>
          <p:nvPr/>
        </p:nvGrpSpPr>
        <p:grpSpPr>
          <a:xfrm>
            <a:off x="124358" y="6165301"/>
            <a:ext cx="2596659" cy="561496"/>
            <a:chOff x="164121" y="5890849"/>
            <a:chExt cx="3124200" cy="762000"/>
          </a:xfrm>
        </p:grpSpPr>
        <p:sp>
          <p:nvSpPr>
            <p:cNvPr id="19" name="Rectangle 18"/>
            <p:cNvSpPr/>
            <p:nvPr/>
          </p:nvSpPr>
          <p:spPr bwMode="auto">
            <a:xfrm>
              <a:off x="164121" y="5890849"/>
              <a:ext cx="3124200" cy="762000"/>
            </a:xfrm>
            <a:prstGeom prst="rect">
              <a:avLst/>
            </a:prstGeom>
            <a:gradFill rotWithShape="1">
              <a:gsLst>
                <a:gs pos="0">
                  <a:srgbClr val="2D2D8A">
                    <a:tint val="50000"/>
                    <a:satMod val="300000"/>
                  </a:srgbClr>
                </a:gs>
                <a:gs pos="35000">
                  <a:srgbClr val="2D2D8A">
                    <a:tint val="37000"/>
                    <a:satMod val="300000"/>
                  </a:srgbClr>
                </a:gs>
                <a:gs pos="100000">
                  <a:srgbClr val="2D2D8A">
                    <a:tint val="15000"/>
                    <a:satMod val="350000"/>
                  </a:srgbClr>
                </a:gs>
              </a:gsLst>
              <a:lin ang="16200000" scaled="1"/>
            </a:gradFill>
            <a:ln w="9525" cap="flat" cmpd="sng" algn="ctr">
              <a:solidFill>
                <a:srgbClr val="2D2D8A">
                  <a:shade val="95000"/>
                  <a:satMod val="105000"/>
                </a:srgbClr>
              </a:solidFill>
              <a:prstDash val="solid"/>
              <a:headEnd type="none" w="med" len="med"/>
              <a:tailEnd type="none" w="med" len="med"/>
            </a:ln>
            <a:effectLst>
              <a:outerShdw blurRad="40000" dist="20000" dir="5400000" rotWithShape="0">
                <a:srgbClr val="000000">
                  <a:alpha val="38000"/>
                </a:srgbClr>
              </a:outerShdw>
            </a:effectLs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a typeface="ＭＳ Ｐゴシック"/>
              </a:endParaRPr>
            </a:p>
          </p:txBody>
        </p:sp>
        <p:graphicFrame>
          <p:nvGraphicFramePr>
            <p:cNvPr id="20" name="Object 9"/>
            <p:cNvGraphicFramePr>
              <a:graphicFrameLocks noChangeAspect="1"/>
            </p:cNvGraphicFramePr>
            <p:nvPr>
              <p:extLst>
                <p:ext uri="{D42A27DB-BD31-4B8C-83A1-F6EECF244321}">
                  <p14:modId xmlns:p14="http://schemas.microsoft.com/office/powerpoint/2010/main" val="2215994597"/>
                </p:ext>
              </p:extLst>
            </p:nvPr>
          </p:nvGraphicFramePr>
          <p:xfrm>
            <a:off x="392721" y="6043249"/>
            <a:ext cx="2622550" cy="431800"/>
          </p:xfrm>
          <a:graphic>
            <a:graphicData uri="http://schemas.openxmlformats.org/presentationml/2006/ole">
              <mc:AlternateContent xmlns:mc="http://schemas.openxmlformats.org/markup-compatibility/2006">
                <mc:Choice xmlns:v="urn:schemas-microsoft-com:vml" Requires="v">
                  <p:oleObj spid="_x0000_s2452" name="Equation" r:id="rId6" imgW="1384200" imgH="215640" progId="Equation.3">
                    <p:embed/>
                  </p:oleObj>
                </mc:Choice>
                <mc:Fallback>
                  <p:oleObj name="Equation" r:id="rId6" imgW="138420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721" y="6043249"/>
                          <a:ext cx="2622550" cy="431800"/>
                        </a:xfrm>
                        <a:prstGeom prst="rect">
                          <a:avLst/>
                        </a:prstGeom>
                        <a:solidFill>
                          <a:srgbClr val="FFFFFF"/>
                        </a:solidFill>
                      </p:spPr>
                    </p:pic>
                  </p:oleObj>
                </mc:Fallback>
              </mc:AlternateContent>
            </a:graphicData>
          </a:graphic>
        </p:graphicFrame>
      </p:grpSp>
      <p:sp>
        <p:nvSpPr>
          <p:cNvPr id="5" name="Rectangle 115"/>
          <p:cNvSpPr>
            <a:spLocks noChangeArrowheads="1"/>
          </p:cNvSpPr>
          <p:nvPr/>
        </p:nvSpPr>
        <p:spPr bwMode="auto">
          <a:xfrm>
            <a:off x="-7217683" y="2097065"/>
            <a:ext cx="31107901" cy="58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0"/>
          </p:nvPr>
        </p:nvSpPr>
        <p:spPr>
          <a:xfrm>
            <a:off x="9109605" y="6349396"/>
            <a:ext cx="2844800" cy="365125"/>
          </a:xfrm>
        </p:spPr>
        <p:txBody>
          <a:bodyPr/>
          <a:lstStyle/>
          <a:p>
            <a:fld id="{B99B544D-27CB-421D-857D-21D8A33B11EC}" type="slidenum">
              <a:rPr lang="en-US" smtClean="0">
                <a:solidFill>
                  <a:prstClr val="black">
                    <a:tint val="75000"/>
                  </a:prstClr>
                </a:solidFill>
              </a:rPr>
              <a:pPr/>
              <a:t>16</a:t>
            </a:fld>
            <a:endParaRPr lang="en-US" dirty="0">
              <a:solidFill>
                <a:prstClr val="black">
                  <a:tint val="75000"/>
                </a:prstClr>
              </a:solidFill>
            </a:endParaRPr>
          </a:p>
        </p:txBody>
      </p:sp>
      <p:sp>
        <p:nvSpPr>
          <p:cNvPr id="31" name="TextBox 30"/>
          <p:cNvSpPr txBox="1"/>
          <p:nvPr/>
        </p:nvSpPr>
        <p:spPr>
          <a:xfrm>
            <a:off x="246777" y="1488700"/>
            <a:ext cx="628698"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solidFill>
                  <a:srgbClr val="00B050"/>
                </a:solidFill>
              </a:rPr>
              <a:t>OLD</a:t>
            </a:r>
            <a:endParaRPr lang="en-US" sz="2000" b="1" dirty="0">
              <a:solidFill>
                <a:srgbClr val="00B050"/>
              </a:solidFill>
            </a:endParaRPr>
          </a:p>
        </p:txBody>
      </p:sp>
      <p:pic>
        <p:nvPicPr>
          <p:cNvPr id="7" name="Picture 6"/>
          <p:cNvPicPr>
            <a:picLocks noChangeAspect="1"/>
          </p:cNvPicPr>
          <p:nvPr/>
        </p:nvPicPr>
        <p:blipFill rotWithShape="1">
          <a:blip r:embed="rId8"/>
          <a:srcRect r="17735"/>
          <a:stretch/>
        </p:blipFill>
        <p:spPr>
          <a:xfrm>
            <a:off x="7038433" y="1355143"/>
            <a:ext cx="5001167" cy="4200525"/>
          </a:xfrm>
          <a:prstGeom prst="rect">
            <a:avLst/>
          </a:prstGeom>
        </p:spPr>
      </p:pic>
      <p:pic>
        <p:nvPicPr>
          <p:cNvPr id="4" name="Picture 3"/>
          <p:cNvPicPr>
            <a:picLocks noChangeAspect="1"/>
          </p:cNvPicPr>
          <p:nvPr/>
        </p:nvPicPr>
        <p:blipFill rotWithShape="1">
          <a:blip r:embed="rId9"/>
          <a:srcRect r="18043"/>
          <a:stretch/>
        </p:blipFill>
        <p:spPr>
          <a:xfrm>
            <a:off x="2487120" y="1303337"/>
            <a:ext cx="5005857" cy="4243388"/>
          </a:xfrm>
          <a:prstGeom prst="rect">
            <a:avLst/>
          </a:prstGeom>
        </p:spPr>
      </p:pic>
      <p:pic>
        <p:nvPicPr>
          <p:cNvPr id="8" name="Picture 7"/>
          <p:cNvPicPr>
            <a:picLocks noChangeAspect="1"/>
          </p:cNvPicPr>
          <p:nvPr/>
        </p:nvPicPr>
        <p:blipFill rotWithShape="1">
          <a:blip r:embed="rId10"/>
          <a:srcRect l="30045" t="3908" r="-1" b="3114"/>
          <a:stretch/>
        </p:blipFill>
        <p:spPr>
          <a:xfrm rot="16200000">
            <a:off x="6501842" y="3129452"/>
            <a:ext cx="1106110" cy="4968238"/>
          </a:xfrm>
          <a:prstGeom prst="rect">
            <a:avLst/>
          </a:prstGeom>
        </p:spPr>
      </p:pic>
      <p:sp>
        <p:nvSpPr>
          <p:cNvPr id="32" name="TextBox 31"/>
          <p:cNvSpPr txBox="1"/>
          <p:nvPr/>
        </p:nvSpPr>
        <p:spPr>
          <a:xfrm>
            <a:off x="2960746" y="5024101"/>
            <a:ext cx="1550296"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solidFill>
                  <a:srgbClr val="00B050"/>
                </a:solidFill>
              </a:rPr>
              <a:t>Bullock et al.</a:t>
            </a:r>
            <a:endParaRPr lang="en-US" sz="2000" b="1" dirty="0">
              <a:solidFill>
                <a:srgbClr val="00B050"/>
              </a:solidFill>
            </a:endParaRPr>
          </a:p>
        </p:txBody>
      </p:sp>
      <p:sp>
        <p:nvSpPr>
          <p:cNvPr id="33" name="TextBox 32"/>
          <p:cNvSpPr txBox="1"/>
          <p:nvPr/>
        </p:nvSpPr>
        <p:spPr>
          <a:xfrm>
            <a:off x="10363200" y="5036177"/>
            <a:ext cx="1591205"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solidFill>
                  <a:srgbClr val="00B050"/>
                </a:solidFill>
              </a:rPr>
              <a:t>Alapaty et al.</a:t>
            </a:r>
            <a:endParaRPr lang="en-US" sz="2000" b="1" dirty="0">
              <a:solidFill>
                <a:srgbClr val="00B050"/>
              </a:solidFill>
            </a:endParaRPr>
          </a:p>
        </p:txBody>
      </p:sp>
      <p:graphicFrame>
        <p:nvGraphicFramePr>
          <p:cNvPr id="36" name="Object 4"/>
          <p:cNvGraphicFramePr>
            <a:graphicFrameLocks noChangeAspect="1"/>
          </p:cNvGraphicFramePr>
          <p:nvPr>
            <p:extLst>
              <p:ext uri="{D42A27DB-BD31-4B8C-83A1-F6EECF244321}">
                <p14:modId xmlns:p14="http://schemas.microsoft.com/office/powerpoint/2010/main" val="2718892669"/>
              </p:ext>
            </p:extLst>
          </p:nvPr>
        </p:nvGraphicFramePr>
        <p:xfrm>
          <a:off x="314357" y="4009077"/>
          <a:ext cx="2022475" cy="862012"/>
        </p:xfrm>
        <a:graphic>
          <a:graphicData uri="http://schemas.openxmlformats.org/presentationml/2006/ole">
            <mc:AlternateContent xmlns:mc="http://schemas.openxmlformats.org/markup-compatibility/2006">
              <mc:Choice xmlns:v="urn:schemas-microsoft-com:vml" Requires="v">
                <p:oleObj spid="_x0000_s2453" name="Equation" r:id="rId11" imgW="1066680" imgH="431640" progId="Equation.3">
                  <p:embed/>
                </p:oleObj>
              </mc:Choice>
              <mc:Fallback>
                <p:oleObj name="Equation" r:id="rId11" imgW="1066680" imgH="431640" progId="Equation.3">
                  <p:embed/>
                  <p:pic>
                    <p:nvPicPr>
                      <p:cNvPr id="0" name=""/>
                      <p:cNvPicPr>
                        <a:picLocks noChangeAspect="1" noChangeArrowheads="1"/>
                      </p:cNvPicPr>
                      <p:nvPr/>
                    </p:nvPicPr>
                    <p:blipFill>
                      <a:blip r:embed="rId12"/>
                      <a:srcRect/>
                      <a:stretch>
                        <a:fillRect/>
                      </a:stretch>
                    </p:blipFill>
                    <p:spPr bwMode="auto">
                      <a:xfrm>
                        <a:off x="314357" y="4009077"/>
                        <a:ext cx="2022475" cy="86201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053138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775857" y="765467"/>
            <a:ext cx="6770914" cy="5870463"/>
            <a:chOff x="2438400" y="1601492"/>
            <a:chExt cx="6267857" cy="5052932"/>
          </a:xfrm>
        </p:grpSpPr>
        <p:pic>
          <p:nvPicPr>
            <p:cNvPr id="8" name="Picture 7" descr="Wilma_4panel.png"/>
            <p:cNvPicPr>
              <a:picLocks noChangeAspect="1"/>
            </p:cNvPicPr>
            <p:nvPr/>
          </p:nvPicPr>
          <p:blipFill>
            <a:blip r:embed="rId2" cstate="print"/>
            <a:stretch>
              <a:fillRect/>
            </a:stretch>
          </p:blipFill>
          <p:spPr>
            <a:xfrm>
              <a:off x="2438400" y="1640138"/>
              <a:ext cx="6267857" cy="5014286"/>
            </a:xfrm>
            <a:prstGeom prst="rect">
              <a:avLst/>
            </a:prstGeom>
          </p:spPr>
        </p:pic>
        <p:sp>
          <p:nvSpPr>
            <p:cNvPr id="9" name="TextBox 8"/>
            <p:cNvSpPr txBox="1"/>
            <p:nvPr/>
          </p:nvSpPr>
          <p:spPr>
            <a:xfrm>
              <a:off x="2438400" y="1601492"/>
              <a:ext cx="2743200" cy="317898"/>
            </a:xfrm>
            <a:prstGeom prst="rect">
              <a:avLst/>
            </a:prstGeom>
            <a:solidFill>
              <a:schemeClr val="bg1"/>
            </a:solidFill>
          </p:spPr>
          <p:txBody>
            <a:bodyPr wrap="square" rtlCol="0">
              <a:spAutoFit/>
            </a:bodyPr>
            <a:lstStyle/>
            <a:p>
              <a:pPr algn="ctr"/>
              <a:r>
                <a:rPr lang="en-US" dirty="0" smtClean="0">
                  <a:solidFill>
                    <a:srgbClr val="00B050"/>
                  </a:solidFill>
                  <a:latin typeface="Eras Demi ITC" panose="020B0805030504020804" pitchFamily="34" charset="0"/>
                </a:rPr>
                <a:t>Observations</a:t>
              </a:r>
              <a:endParaRPr lang="en-US" sz="1400" dirty="0">
                <a:solidFill>
                  <a:srgbClr val="00B050"/>
                </a:solidFill>
                <a:latin typeface="Eras Demi ITC" panose="020B0805030504020804" pitchFamily="34" charset="0"/>
              </a:endParaRPr>
            </a:p>
          </p:txBody>
        </p:sp>
        <p:sp>
          <p:nvSpPr>
            <p:cNvPr id="10" name="TextBox 9"/>
            <p:cNvSpPr txBox="1"/>
            <p:nvPr/>
          </p:nvSpPr>
          <p:spPr>
            <a:xfrm>
              <a:off x="4953000" y="1604272"/>
              <a:ext cx="2743200" cy="317898"/>
            </a:xfrm>
            <a:prstGeom prst="rect">
              <a:avLst/>
            </a:prstGeom>
            <a:solidFill>
              <a:schemeClr val="bg1"/>
            </a:solidFill>
          </p:spPr>
          <p:txBody>
            <a:bodyPr wrap="square" rtlCol="0">
              <a:spAutoFit/>
            </a:bodyPr>
            <a:lstStyle/>
            <a:p>
              <a:pPr algn="ctr"/>
              <a:r>
                <a:rPr lang="en-US" dirty="0" smtClean="0">
                  <a:solidFill>
                    <a:srgbClr val="00B050"/>
                  </a:solidFill>
                  <a:latin typeface="Eras Demi ITC" panose="020B0805030504020804" pitchFamily="34" charset="0"/>
                </a:rPr>
                <a:t>Dynamic Tau Version</a:t>
              </a:r>
              <a:endParaRPr lang="en-US" dirty="0">
                <a:solidFill>
                  <a:srgbClr val="00B050"/>
                </a:solidFill>
                <a:latin typeface="Eras Demi ITC" panose="020B0805030504020804" pitchFamily="34" charset="0"/>
              </a:endParaRPr>
            </a:p>
          </p:txBody>
        </p:sp>
        <p:sp>
          <p:nvSpPr>
            <p:cNvPr id="11" name="TextBox 10"/>
            <p:cNvSpPr txBox="1"/>
            <p:nvPr/>
          </p:nvSpPr>
          <p:spPr>
            <a:xfrm>
              <a:off x="5090160" y="4097749"/>
              <a:ext cx="2468880" cy="317898"/>
            </a:xfrm>
            <a:prstGeom prst="rect">
              <a:avLst/>
            </a:prstGeom>
            <a:solidFill>
              <a:schemeClr val="bg1"/>
            </a:solidFill>
          </p:spPr>
          <p:txBody>
            <a:bodyPr wrap="square" rtlCol="0">
              <a:spAutoFit/>
            </a:bodyPr>
            <a:lstStyle/>
            <a:p>
              <a:pPr algn="ctr"/>
              <a:r>
                <a:rPr lang="en-US" dirty="0" smtClean="0">
                  <a:solidFill>
                    <a:srgbClr val="00B050"/>
                  </a:solidFill>
                  <a:latin typeface="Eras Demi ITC" panose="020B0805030504020804" pitchFamily="34" charset="0"/>
                </a:rPr>
                <a:t>Standard KF Version</a:t>
              </a:r>
              <a:endParaRPr lang="en-US" sz="1400" dirty="0">
                <a:solidFill>
                  <a:srgbClr val="00B050"/>
                </a:solidFill>
                <a:latin typeface="Eras Demi ITC" panose="020B0805030504020804" pitchFamily="34" charset="0"/>
              </a:endParaRPr>
            </a:p>
          </p:txBody>
        </p:sp>
        <p:sp>
          <p:nvSpPr>
            <p:cNvPr id="12" name="TextBox 11"/>
            <p:cNvSpPr txBox="1"/>
            <p:nvPr/>
          </p:nvSpPr>
          <p:spPr>
            <a:xfrm>
              <a:off x="2607389" y="4103656"/>
              <a:ext cx="2345612" cy="264915"/>
            </a:xfrm>
            <a:prstGeom prst="rect">
              <a:avLst/>
            </a:prstGeom>
            <a:solidFill>
              <a:schemeClr val="bg1"/>
            </a:solidFill>
          </p:spPr>
          <p:txBody>
            <a:bodyPr wrap="square" rtlCol="0">
              <a:spAutoFit/>
            </a:bodyPr>
            <a:lstStyle/>
            <a:p>
              <a:pPr algn="ctr"/>
              <a:endParaRPr lang="en-US" sz="1400" b="1" i="1" dirty="0">
                <a:solidFill>
                  <a:srgbClr val="00B050"/>
                </a:solidFill>
                <a:latin typeface="Eras Demi ITC" panose="020B0805030504020804" pitchFamily="34" charset="0"/>
              </a:endParaRPr>
            </a:p>
          </p:txBody>
        </p:sp>
      </p:grpSp>
      <p:sp>
        <p:nvSpPr>
          <p:cNvPr id="14" name="Oval 13"/>
          <p:cNvSpPr/>
          <p:nvPr/>
        </p:nvSpPr>
        <p:spPr>
          <a:xfrm>
            <a:off x="3667760" y="2672080"/>
            <a:ext cx="6858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23660" y="2659380"/>
            <a:ext cx="6858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75857" y="3904041"/>
            <a:ext cx="2864589" cy="2677656"/>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smtClean="0"/>
              <a:t>Hurricane Katrina inland rainfall totals dramatically improved with US EPA science updates.</a:t>
            </a:r>
          </a:p>
          <a:p>
            <a:endParaRPr lang="en-US" sz="2000" b="1" dirty="0" smtClean="0"/>
          </a:p>
          <a:p>
            <a:r>
              <a:rPr lang="en-US" sz="2000" b="1" dirty="0" smtClean="0">
                <a:solidFill>
                  <a:srgbClr val="00B050"/>
                </a:solidFill>
              </a:rPr>
              <a:t>(</a:t>
            </a:r>
            <a:r>
              <a:rPr lang="en-US" sz="2400" b="1" dirty="0" smtClean="0">
                <a:solidFill>
                  <a:srgbClr val="00B050"/>
                </a:solidFill>
              </a:rPr>
              <a:t>Bullock et al., MWR</a:t>
            </a:r>
            <a:br>
              <a:rPr lang="en-US" sz="2400" b="1" dirty="0" smtClean="0">
                <a:solidFill>
                  <a:srgbClr val="00B050"/>
                </a:solidFill>
              </a:rPr>
            </a:br>
            <a:r>
              <a:rPr lang="en-US" sz="2400" b="1" i="1" dirty="0" smtClean="0">
                <a:solidFill>
                  <a:srgbClr val="00B050"/>
                </a:solidFill>
              </a:rPr>
              <a:t>in review</a:t>
            </a:r>
            <a:r>
              <a:rPr lang="en-US" sz="2000" b="1" dirty="0" smtClean="0">
                <a:solidFill>
                  <a:srgbClr val="00B050"/>
                </a:solidFill>
              </a:rPr>
              <a:t>)</a:t>
            </a:r>
            <a:endParaRPr lang="en-US" sz="2000" b="1" dirty="0">
              <a:solidFill>
                <a:srgbClr val="00B050"/>
              </a:solidFill>
            </a:endParaRPr>
          </a:p>
        </p:txBody>
      </p:sp>
      <p:sp>
        <p:nvSpPr>
          <p:cNvPr id="17" name="TextBox 16"/>
          <p:cNvSpPr txBox="1"/>
          <p:nvPr/>
        </p:nvSpPr>
        <p:spPr>
          <a:xfrm>
            <a:off x="3390865" y="206976"/>
            <a:ext cx="5097037"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400" b="1" dirty="0" smtClean="0">
                <a:solidFill>
                  <a:srgbClr val="00B050"/>
                </a:solidFill>
              </a:rPr>
              <a:t>Hurricane Katrina:  August 28-31, 2005</a:t>
            </a:r>
            <a:endParaRPr lang="en-US" sz="2400" b="1" dirty="0">
              <a:solidFill>
                <a:srgbClr val="00B050"/>
              </a:solidFill>
            </a:endParaRPr>
          </a:p>
        </p:txBody>
      </p:sp>
      <p:sp>
        <p:nvSpPr>
          <p:cNvPr id="18" name="TextBox 17"/>
          <p:cNvSpPr txBox="1"/>
          <p:nvPr/>
        </p:nvSpPr>
        <p:spPr>
          <a:xfrm>
            <a:off x="8610600" y="183109"/>
            <a:ext cx="3149599"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t>RCM added value!</a:t>
            </a:r>
          </a:p>
        </p:txBody>
      </p:sp>
      <p:sp>
        <p:nvSpPr>
          <p:cNvPr id="2" name="Slide Number Placeholder 1"/>
          <p:cNvSpPr>
            <a:spLocks noGrp="1"/>
          </p:cNvSpPr>
          <p:nvPr>
            <p:ph type="sldNum" sz="quarter" idx="12"/>
          </p:nvPr>
        </p:nvSpPr>
        <p:spPr>
          <a:xfrm>
            <a:off x="9016999" y="6304280"/>
            <a:ext cx="2743200" cy="365125"/>
          </a:xfrm>
        </p:spPr>
        <p:txBody>
          <a:bodyPr/>
          <a:lstStyle/>
          <a:p>
            <a:fld id="{B9F76027-5A54-48C3-B00F-51E2B48A80D9}" type="slidenum">
              <a:rPr lang="en-US" smtClean="0"/>
              <a:t>17</a:t>
            </a:fld>
            <a:endParaRPr lang="en-US" dirty="0"/>
          </a:p>
        </p:txBody>
      </p:sp>
      <p:sp>
        <p:nvSpPr>
          <p:cNvPr id="25" name="Oval 24"/>
          <p:cNvSpPr/>
          <p:nvPr/>
        </p:nvSpPr>
        <p:spPr>
          <a:xfrm>
            <a:off x="6423660" y="5542280"/>
            <a:ext cx="685800" cy="762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267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80999" y="163904"/>
            <a:ext cx="8610600" cy="990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lstStyle/>
          <a:p>
            <a:pPr marL="400050" indent="-400050" fontAlgn="base">
              <a:spcBef>
                <a:spcPct val="0"/>
              </a:spcBef>
              <a:spcAft>
                <a:spcPct val="0"/>
              </a:spcAft>
              <a:defRPr/>
            </a:pPr>
            <a:r>
              <a:rPr lang="en-US" sz="2800" b="1" kern="0" dirty="0">
                <a:solidFill>
                  <a:srgbClr val="00B050"/>
                </a:solidFill>
                <a:cs typeface="+mj-cs"/>
              </a:rPr>
              <a:t>Adapting KF to Transition Across Grid Spacing: </a:t>
            </a:r>
            <a:r>
              <a:rPr lang="en-US" sz="2800" b="1" u="sng" kern="0" dirty="0">
                <a:solidFill>
                  <a:srgbClr val="00B050"/>
                </a:solidFill>
                <a:cs typeface="+mj-cs"/>
              </a:rPr>
              <a:t>(2) Entrainment</a:t>
            </a:r>
          </a:p>
        </p:txBody>
      </p:sp>
      <p:sp>
        <p:nvSpPr>
          <p:cNvPr id="3" name="TextBox 2"/>
          <p:cNvSpPr txBox="1"/>
          <p:nvPr/>
        </p:nvSpPr>
        <p:spPr>
          <a:xfrm>
            <a:off x="830744" y="2203133"/>
            <a:ext cx="8160855" cy="4216539"/>
          </a:xfrm>
          <a:prstGeom prst="rect">
            <a:avLst/>
          </a:prstGeom>
          <a:noFill/>
        </p:spPr>
        <p:txBody>
          <a:bodyPr wrap="square" rtlCol="0">
            <a:spAutoFit/>
          </a:bodyPr>
          <a:lstStyle/>
          <a:p>
            <a:pPr eaLnBrk="0" fontAlgn="base" hangingPunct="0">
              <a:spcBef>
                <a:spcPct val="0"/>
              </a:spcBef>
              <a:spcAft>
                <a:spcPct val="0"/>
              </a:spcAft>
              <a:buFont typeface="Wingdings" pitchFamily="2" charset="2"/>
              <a:buChar char="Ø"/>
            </a:pPr>
            <a:r>
              <a:rPr lang="en-US" sz="2400" dirty="0">
                <a:solidFill>
                  <a:srgbClr val="000000"/>
                </a:solidFill>
              </a:rPr>
              <a:t> </a:t>
            </a:r>
            <a:r>
              <a:rPr lang="en-US" sz="3600" b="1" u="sng" dirty="0" smtClean="0">
                <a:solidFill>
                  <a:srgbClr val="000000"/>
                </a:solidFill>
              </a:rPr>
              <a:t>Efficiency</a:t>
            </a:r>
            <a:r>
              <a:rPr lang="en-US" sz="3600" u="sng" dirty="0" smtClean="0">
                <a:solidFill>
                  <a:srgbClr val="000000"/>
                </a:solidFill>
              </a:rPr>
              <a:t>   </a:t>
            </a:r>
            <a:r>
              <a:rPr lang="en-US" sz="2000" dirty="0" smtClean="0">
                <a:solidFill>
                  <a:srgbClr val="000000"/>
                </a:solidFill>
              </a:rPr>
              <a:t>(C</a:t>
            </a:r>
            <a:r>
              <a:rPr lang="en-US" sz="2000" baseline="-25000" dirty="0" smtClean="0">
                <a:solidFill>
                  <a:srgbClr val="000000"/>
                </a:solidFill>
              </a:rPr>
              <a:t>1</a:t>
            </a:r>
            <a:r>
              <a:rPr lang="en-US" sz="2000" dirty="0" smtClean="0">
                <a:solidFill>
                  <a:srgbClr val="000000"/>
                </a:solidFill>
              </a:rPr>
              <a:t>= </a:t>
            </a:r>
            <a:r>
              <a:rPr lang="en-US" sz="2000" i="1" u="sng" dirty="0">
                <a:solidFill>
                  <a:srgbClr val="000000"/>
                </a:solidFill>
              </a:rPr>
              <a:t>Tokioka</a:t>
            </a:r>
            <a:r>
              <a:rPr lang="en-US" sz="2000" u="sng" dirty="0">
                <a:solidFill>
                  <a:srgbClr val="000000"/>
                </a:solidFill>
              </a:rPr>
              <a:t> parameter </a:t>
            </a:r>
            <a:r>
              <a:rPr lang="en-US" sz="2000" dirty="0">
                <a:solidFill>
                  <a:srgbClr val="000000"/>
                </a:solidFill>
              </a:rPr>
              <a:t>= 0.03) </a:t>
            </a:r>
          </a:p>
          <a:p>
            <a:pPr eaLnBrk="0" fontAlgn="base" hangingPunct="0">
              <a:spcBef>
                <a:spcPct val="0"/>
              </a:spcBef>
              <a:spcAft>
                <a:spcPct val="0"/>
              </a:spcAft>
            </a:pPr>
            <a:r>
              <a:rPr lang="en-US" sz="2000" dirty="0">
                <a:solidFill>
                  <a:srgbClr val="000000"/>
                </a:solidFill>
              </a:rPr>
              <a:t>   		(actually 0.025, </a:t>
            </a:r>
            <a:r>
              <a:rPr lang="en-US" sz="2000" i="1" dirty="0">
                <a:solidFill>
                  <a:srgbClr val="000000"/>
                </a:solidFill>
              </a:rPr>
              <a:t>Tokioka 1988</a:t>
            </a:r>
            <a:r>
              <a:rPr lang="en-US" sz="2000" dirty="0">
                <a:solidFill>
                  <a:srgbClr val="000000"/>
                </a:solidFill>
              </a:rPr>
              <a:t>)</a:t>
            </a:r>
          </a:p>
          <a:p>
            <a:pPr eaLnBrk="0" fontAlgn="base" hangingPunct="0">
              <a:spcBef>
                <a:spcPct val="0"/>
              </a:spcBef>
              <a:spcAft>
                <a:spcPct val="0"/>
              </a:spcAft>
            </a:pPr>
            <a:endParaRPr lang="en-US" sz="1200" dirty="0">
              <a:solidFill>
                <a:srgbClr val="000000"/>
              </a:solidFill>
            </a:endParaRPr>
          </a:p>
          <a:p>
            <a:pPr eaLnBrk="0" fontAlgn="base" hangingPunct="0">
              <a:spcBef>
                <a:spcPct val="0"/>
              </a:spcBef>
              <a:spcAft>
                <a:spcPct val="0"/>
              </a:spcAft>
            </a:pPr>
            <a:r>
              <a:rPr lang="en-US" sz="2000" b="1" u="sng" dirty="0">
                <a:solidFill>
                  <a:srgbClr val="000000"/>
                </a:solidFill>
              </a:rPr>
              <a:t>GCM studies</a:t>
            </a:r>
            <a:r>
              <a:rPr lang="en-US" sz="2000" dirty="0">
                <a:solidFill>
                  <a:srgbClr val="000000"/>
                </a:solidFill>
              </a:rPr>
              <a:t>: Kang et al. (2009); Kim et al. (2011</a:t>
            </a:r>
            <a:r>
              <a:rPr lang="en-US" sz="2000" dirty="0" smtClean="0">
                <a:solidFill>
                  <a:srgbClr val="000000"/>
                </a:solidFill>
              </a:rPr>
              <a:t>): </a:t>
            </a:r>
          </a:p>
          <a:p>
            <a:pPr eaLnBrk="0" fontAlgn="base" hangingPunct="0">
              <a:spcBef>
                <a:spcPct val="0"/>
              </a:spcBef>
              <a:spcAft>
                <a:spcPct val="0"/>
              </a:spcAft>
            </a:pPr>
            <a:r>
              <a:rPr lang="en-US" sz="2000" dirty="0" smtClean="0">
                <a:solidFill>
                  <a:srgbClr val="000000"/>
                </a:solidFill>
              </a:rPr>
              <a:t>Max and Min values of </a:t>
            </a:r>
            <a:r>
              <a:rPr lang="en-US" sz="2000" dirty="0" err="1" smtClean="0">
                <a:solidFill>
                  <a:srgbClr val="000000"/>
                </a:solidFill>
              </a:rPr>
              <a:t>Tokioka</a:t>
            </a:r>
            <a:r>
              <a:rPr lang="en-US" sz="2000" dirty="0" smtClean="0">
                <a:solidFill>
                  <a:srgbClr val="000000"/>
                </a:solidFill>
              </a:rPr>
              <a:t> parameter are based on GCM works</a:t>
            </a:r>
          </a:p>
          <a:p>
            <a:pPr eaLnBrk="0" fontAlgn="base" hangingPunct="0">
              <a:spcBef>
                <a:spcPct val="0"/>
              </a:spcBef>
              <a:spcAft>
                <a:spcPct val="0"/>
              </a:spcAft>
            </a:pPr>
            <a:r>
              <a:rPr lang="en-US" sz="2000" b="1" dirty="0" smtClean="0">
                <a:solidFill>
                  <a:srgbClr val="00B050"/>
                </a:solidFill>
                <a:sym typeface="Wingdings" panose="05000000000000000000" pitchFamily="2" charset="2"/>
              </a:rPr>
              <a:t></a:t>
            </a:r>
            <a:r>
              <a:rPr lang="en-US" sz="2000" dirty="0" smtClean="0">
                <a:solidFill>
                  <a:srgbClr val="00B050"/>
                </a:solidFill>
                <a:sym typeface="Wingdings" panose="05000000000000000000" pitchFamily="2" charset="2"/>
              </a:rPr>
              <a:t> </a:t>
            </a:r>
            <a:r>
              <a:rPr lang="en-US" sz="2000" dirty="0" smtClean="0">
                <a:solidFill>
                  <a:srgbClr val="000000"/>
                </a:solidFill>
                <a:sym typeface="Wingdings" panose="05000000000000000000" pitchFamily="2" charset="2"/>
              </a:rPr>
              <a:t> </a:t>
            </a:r>
            <a:r>
              <a:rPr lang="en-US" sz="2000" dirty="0" smtClean="0">
                <a:solidFill>
                  <a:srgbClr val="000000"/>
                </a:solidFill>
              </a:rPr>
              <a:t>Larger </a:t>
            </a:r>
            <a:r>
              <a:rPr lang="en-US" sz="2000" dirty="0">
                <a:solidFill>
                  <a:srgbClr val="000000"/>
                </a:solidFill>
              </a:rPr>
              <a:t>C</a:t>
            </a:r>
            <a:r>
              <a:rPr lang="en-US" sz="2000" baseline="-25000" dirty="0">
                <a:solidFill>
                  <a:srgbClr val="000000"/>
                </a:solidFill>
              </a:rPr>
              <a:t>1</a:t>
            </a:r>
            <a:r>
              <a:rPr lang="en-US" sz="2000" dirty="0">
                <a:solidFill>
                  <a:srgbClr val="000000"/>
                </a:solidFill>
              </a:rPr>
              <a:t> (</a:t>
            </a:r>
            <a:r>
              <a:rPr lang="en-US" sz="2000" dirty="0" err="1">
                <a:solidFill>
                  <a:srgbClr val="000000"/>
                </a:solidFill>
              </a:rPr>
              <a:t>T</a:t>
            </a:r>
            <a:r>
              <a:rPr lang="en-US" sz="2000" i="1" dirty="0" err="1">
                <a:solidFill>
                  <a:srgbClr val="000000"/>
                </a:solidFill>
              </a:rPr>
              <a:t>okioka</a:t>
            </a:r>
            <a:r>
              <a:rPr lang="en-US" sz="2000" i="1" dirty="0">
                <a:solidFill>
                  <a:srgbClr val="000000"/>
                </a:solidFill>
                <a:latin typeface="Symbol" pitchFamily="18" charset="2"/>
              </a:rPr>
              <a:t>)</a:t>
            </a:r>
            <a:r>
              <a:rPr lang="en-US" sz="2000" dirty="0">
                <a:solidFill>
                  <a:srgbClr val="000000"/>
                </a:solidFill>
              </a:rPr>
              <a:t> </a:t>
            </a:r>
            <a:r>
              <a:rPr lang="en-US" sz="2000" dirty="0">
                <a:solidFill>
                  <a:srgbClr val="000000"/>
                </a:solidFill>
                <a:sym typeface="Wingdings" pitchFamily="2" charset="2"/>
              </a:rPr>
              <a:t>    </a:t>
            </a:r>
            <a:r>
              <a:rPr lang="en-US" sz="2000" dirty="0" smtClean="0">
                <a:solidFill>
                  <a:srgbClr val="000000"/>
                </a:solidFill>
                <a:sym typeface="Wingdings" pitchFamily="2" charset="2"/>
              </a:rPr>
              <a:t>Grid-scale </a:t>
            </a:r>
            <a:r>
              <a:rPr lang="en-US" sz="2000" dirty="0">
                <a:solidFill>
                  <a:srgbClr val="000000"/>
                </a:solidFill>
                <a:sym typeface="Wingdings" pitchFamily="2" charset="2"/>
              </a:rPr>
              <a:t>Precip          KF precip </a:t>
            </a:r>
            <a:endParaRPr lang="en-US" sz="1100" dirty="0">
              <a:solidFill>
                <a:srgbClr val="000000"/>
              </a:solidFill>
            </a:endParaRPr>
          </a:p>
          <a:p>
            <a:pPr eaLnBrk="0" fontAlgn="base" hangingPunct="0">
              <a:spcBef>
                <a:spcPct val="0"/>
              </a:spcBef>
              <a:spcAft>
                <a:spcPct val="0"/>
              </a:spcAft>
            </a:pPr>
            <a:endParaRPr lang="en-US" sz="2000" dirty="0" smtClean="0">
              <a:solidFill>
                <a:srgbClr val="000000"/>
              </a:solidFill>
            </a:endParaRPr>
          </a:p>
          <a:p>
            <a:pPr eaLnBrk="0" fontAlgn="base" hangingPunct="0">
              <a:spcBef>
                <a:spcPct val="0"/>
              </a:spcBef>
              <a:spcAft>
                <a:spcPct val="0"/>
              </a:spcAft>
            </a:pPr>
            <a:endParaRPr lang="en-US" sz="2000" dirty="0">
              <a:solidFill>
                <a:srgbClr val="000000"/>
              </a:solidFill>
            </a:endParaRPr>
          </a:p>
          <a:p>
            <a:pPr eaLnBrk="0" fontAlgn="base" hangingPunct="0">
              <a:spcBef>
                <a:spcPct val="0"/>
              </a:spcBef>
              <a:spcAft>
                <a:spcPct val="0"/>
              </a:spcAft>
            </a:pPr>
            <a:r>
              <a:rPr lang="en-US" sz="2000" b="1" u="sng" dirty="0" smtClean="0">
                <a:solidFill>
                  <a:srgbClr val="000000"/>
                </a:solidFill>
              </a:rPr>
              <a:t>LES Studies</a:t>
            </a:r>
            <a:r>
              <a:rPr lang="en-US" sz="2000" dirty="0" smtClean="0">
                <a:solidFill>
                  <a:srgbClr val="000000"/>
                </a:solidFill>
              </a:rPr>
              <a:t>: Stevens and </a:t>
            </a:r>
            <a:r>
              <a:rPr lang="en-US" sz="2000" dirty="0" err="1" smtClean="0">
                <a:solidFill>
                  <a:srgbClr val="000000"/>
                </a:solidFill>
              </a:rPr>
              <a:t>Bretherton</a:t>
            </a:r>
            <a:r>
              <a:rPr lang="en-US" sz="2000" dirty="0" smtClean="0">
                <a:solidFill>
                  <a:srgbClr val="000000"/>
                </a:solidFill>
              </a:rPr>
              <a:t> (1999): Dependency of entrainment with horizontal grid resolution for Shallow Cumulus</a:t>
            </a:r>
          </a:p>
          <a:p>
            <a:pPr eaLnBrk="0" fontAlgn="base" hangingPunct="0">
              <a:spcBef>
                <a:spcPct val="0"/>
              </a:spcBef>
              <a:spcAft>
                <a:spcPct val="0"/>
              </a:spcAft>
            </a:pPr>
            <a:r>
              <a:rPr lang="en-US" sz="2000" b="1" dirty="0" smtClean="0">
                <a:solidFill>
                  <a:srgbClr val="00B050"/>
                </a:solidFill>
                <a:sym typeface="Wingdings" panose="05000000000000000000" pitchFamily="2" charset="2"/>
              </a:rPr>
              <a:t></a:t>
            </a:r>
            <a:r>
              <a:rPr lang="en-US" sz="2000" dirty="0" smtClean="0">
                <a:solidFill>
                  <a:srgbClr val="000000"/>
                </a:solidFill>
                <a:sym typeface="Wingdings" panose="05000000000000000000" pitchFamily="2" charset="2"/>
              </a:rPr>
              <a:t> </a:t>
            </a:r>
            <a:r>
              <a:rPr lang="en-US" sz="2000" dirty="0" smtClean="0">
                <a:solidFill>
                  <a:srgbClr val="000000"/>
                </a:solidFill>
              </a:rPr>
              <a:t>Entrainment increases as grid spacing decreases</a:t>
            </a:r>
            <a:endParaRPr lang="en-US" sz="2000" dirty="0">
              <a:solidFill>
                <a:srgbClr val="000000"/>
              </a:solidFill>
            </a:endParaRPr>
          </a:p>
          <a:p>
            <a:pPr eaLnBrk="0" fontAlgn="base" hangingPunct="0">
              <a:spcBef>
                <a:spcPct val="0"/>
              </a:spcBef>
              <a:spcAft>
                <a:spcPct val="0"/>
              </a:spcAft>
            </a:pPr>
            <a:endParaRPr lang="en-US" sz="2000" dirty="0">
              <a:solidFill>
                <a:srgbClr val="000000"/>
              </a:solidFill>
            </a:endParaRPr>
          </a:p>
          <a:p>
            <a:pPr eaLnBrk="0" fontAlgn="base" hangingPunct="0">
              <a:spcBef>
                <a:spcPct val="0"/>
              </a:spcBef>
              <a:spcAft>
                <a:spcPct val="0"/>
              </a:spcAft>
            </a:pPr>
            <a:endParaRPr lang="en-US" sz="2000" u="sng" dirty="0">
              <a:solidFill>
                <a:srgbClr val="000000"/>
              </a:solidFill>
            </a:endParaRPr>
          </a:p>
        </p:txBody>
      </p:sp>
      <p:sp>
        <p:nvSpPr>
          <p:cNvPr id="7" name="Down Arrow 6"/>
          <p:cNvSpPr/>
          <p:nvPr/>
        </p:nvSpPr>
        <p:spPr bwMode="auto">
          <a:xfrm flipV="1">
            <a:off x="6188145" y="3892935"/>
            <a:ext cx="228600" cy="381000"/>
          </a:xfrm>
          <a:prstGeom prst="down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endParaRPr>
          </a:p>
        </p:txBody>
      </p:sp>
      <p:sp>
        <p:nvSpPr>
          <p:cNvPr id="9" name="Down Arrow 8"/>
          <p:cNvSpPr/>
          <p:nvPr/>
        </p:nvSpPr>
        <p:spPr bwMode="auto">
          <a:xfrm>
            <a:off x="7929977" y="3921432"/>
            <a:ext cx="228600" cy="381000"/>
          </a:xfrm>
          <a:prstGeom prst="down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endParaRPr>
          </a:p>
        </p:txBody>
      </p:sp>
      <p:graphicFrame>
        <p:nvGraphicFramePr>
          <p:cNvPr id="74754" name="Object 2"/>
          <p:cNvGraphicFramePr>
            <a:graphicFrameLocks noChangeAspect="1"/>
          </p:cNvGraphicFramePr>
          <p:nvPr>
            <p:extLst>
              <p:ext uri="{D42A27DB-BD31-4B8C-83A1-F6EECF244321}">
                <p14:modId xmlns:p14="http://schemas.microsoft.com/office/powerpoint/2010/main" val="3034950567"/>
              </p:ext>
            </p:extLst>
          </p:nvPr>
        </p:nvGraphicFramePr>
        <p:xfrm>
          <a:off x="1752600" y="1302235"/>
          <a:ext cx="1997075" cy="785813"/>
        </p:xfrm>
        <a:graphic>
          <a:graphicData uri="http://schemas.openxmlformats.org/presentationml/2006/ole">
            <mc:AlternateContent xmlns:mc="http://schemas.openxmlformats.org/markup-compatibility/2006">
              <mc:Choice xmlns:v="urn:schemas-microsoft-com:vml" Requires="v">
                <p:oleObj spid="_x0000_s15542" name="Equation" r:id="rId4" imgW="1054080" imgH="393480" progId="Equation.3">
                  <p:embed/>
                </p:oleObj>
              </mc:Choice>
              <mc:Fallback>
                <p:oleObj name="Equation" r:id="rId4" imgW="1054080" imgH="393480" progId="Equation.3">
                  <p:embed/>
                  <p:pic>
                    <p:nvPicPr>
                      <p:cNvPr id="0" name=""/>
                      <p:cNvPicPr>
                        <a:picLocks noChangeAspect="1" noChangeArrowheads="1"/>
                      </p:cNvPicPr>
                      <p:nvPr/>
                    </p:nvPicPr>
                    <p:blipFill>
                      <a:blip r:embed="rId5"/>
                      <a:srcRect/>
                      <a:stretch>
                        <a:fillRect/>
                      </a:stretch>
                    </p:blipFill>
                    <p:spPr bwMode="auto">
                      <a:xfrm>
                        <a:off x="1752600" y="1302235"/>
                        <a:ext cx="1997075" cy="785813"/>
                      </a:xfrm>
                      <a:prstGeom prst="rect">
                        <a:avLst/>
                      </a:prstGeom>
                      <a:solidFill>
                        <a:schemeClr val="bg1"/>
                      </a:solidFill>
                    </p:spPr>
                  </p:pic>
                </p:oleObj>
              </mc:Fallback>
            </mc:AlternateContent>
          </a:graphicData>
        </a:graphic>
      </p:graphicFrame>
      <p:graphicFrame>
        <p:nvGraphicFramePr>
          <p:cNvPr id="74759" name="Object 7"/>
          <p:cNvGraphicFramePr>
            <a:graphicFrameLocks noChangeAspect="1"/>
          </p:cNvGraphicFramePr>
          <p:nvPr>
            <p:extLst>
              <p:ext uri="{D42A27DB-BD31-4B8C-83A1-F6EECF244321}">
                <p14:modId xmlns:p14="http://schemas.microsoft.com/office/powerpoint/2010/main" val="2234908979"/>
              </p:ext>
            </p:extLst>
          </p:nvPr>
        </p:nvGraphicFramePr>
        <p:xfrm>
          <a:off x="8124563" y="4389120"/>
          <a:ext cx="4067437" cy="2268748"/>
        </p:xfrm>
        <a:graphic>
          <a:graphicData uri="http://schemas.openxmlformats.org/presentationml/2006/ole">
            <mc:AlternateContent xmlns:mc="http://schemas.openxmlformats.org/markup-compatibility/2006">
              <mc:Choice xmlns:v="urn:schemas-microsoft-com:vml" Requires="v">
                <p:oleObj spid="_x0000_s15543" name="KGPlot" r:id="rId6" imgW="5209920" imgH="4295520" progId="KGraph_Plot">
                  <p:embed/>
                </p:oleObj>
              </mc:Choice>
              <mc:Fallback>
                <p:oleObj name="KGPlot" r:id="rId6" imgW="5209920" imgH="4295520" progId="KGraph_Plot">
                  <p:embed/>
                  <p:pic>
                    <p:nvPicPr>
                      <p:cNvPr id="0" name=""/>
                      <p:cNvPicPr>
                        <a:picLocks noChangeAspect="1" noChangeArrowheads="1"/>
                      </p:cNvPicPr>
                      <p:nvPr/>
                    </p:nvPicPr>
                    <p:blipFill>
                      <a:blip r:embed="rId7"/>
                      <a:srcRect/>
                      <a:stretch>
                        <a:fillRect/>
                      </a:stretch>
                    </p:blipFill>
                    <p:spPr bwMode="auto">
                      <a:xfrm>
                        <a:off x="8124563" y="4389120"/>
                        <a:ext cx="4067437" cy="226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3115532078"/>
              </p:ext>
            </p:extLst>
          </p:nvPr>
        </p:nvGraphicFramePr>
        <p:xfrm>
          <a:off x="6059596" y="1283579"/>
          <a:ext cx="2312987" cy="862012"/>
        </p:xfrm>
        <a:graphic>
          <a:graphicData uri="http://schemas.openxmlformats.org/presentationml/2006/ole">
            <mc:AlternateContent xmlns:mc="http://schemas.openxmlformats.org/markup-compatibility/2006">
              <mc:Choice xmlns:v="urn:schemas-microsoft-com:vml" Requires="v">
                <p:oleObj spid="_x0000_s15544" name="Equation" r:id="rId8" imgW="1307880" imgH="431640" progId="Equation.3">
                  <p:embed/>
                </p:oleObj>
              </mc:Choice>
              <mc:Fallback>
                <p:oleObj name="Equation" r:id="rId8" imgW="1307880" imgH="431640" progId="Equation.3">
                  <p:embed/>
                  <p:pic>
                    <p:nvPicPr>
                      <p:cNvPr id="0" name=""/>
                      <p:cNvPicPr>
                        <a:picLocks noChangeAspect="1" noChangeArrowheads="1"/>
                      </p:cNvPicPr>
                      <p:nvPr/>
                    </p:nvPicPr>
                    <p:blipFill>
                      <a:blip r:embed="rId9"/>
                      <a:srcRect/>
                      <a:stretch>
                        <a:fillRect/>
                      </a:stretch>
                    </p:blipFill>
                    <p:spPr bwMode="auto">
                      <a:xfrm>
                        <a:off x="6059596" y="1283579"/>
                        <a:ext cx="2312987" cy="862012"/>
                      </a:xfrm>
                      <a:prstGeom prst="rect">
                        <a:avLst/>
                      </a:prstGeom>
                      <a:solidFill>
                        <a:srgbClr val="FFFFFF"/>
                      </a:solidFill>
                    </p:spPr>
                  </p:pic>
                </p:oleObj>
              </mc:Fallback>
            </mc:AlternateContent>
          </a:graphicData>
        </a:graphic>
      </p:graphicFrame>
      <p:grpSp>
        <p:nvGrpSpPr>
          <p:cNvPr id="11" name="Group 10"/>
          <p:cNvGrpSpPr/>
          <p:nvPr/>
        </p:nvGrpSpPr>
        <p:grpSpPr>
          <a:xfrm>
            <a:off x="9989055" y="1258085"/>
            <a:ext cx="1880589" cy="2954091"/>
            <a:chOff x="6629400" y="1524000"/>
            <a:chExt cx="2062127" cy="3161001"/>
          </a:xfrm>
        </p:grpSpPr>
        <p:grpSp>
          <p:nvGrpSpPr>
            <p:cNvPr id="14" name="Group 30"/>
            <p:cNvGrpSpPr/>
            <p:nvPr/>
          </p:nvGrpSpPr>
          <p:grpSpPr>
            <a:xfrm>
              <a:off x="7086600" y="2057400"/>
              <a:ext cx="1524000" cy="1600200"/>
              <a:chOff x="7086600" y="4038600"/>
              <a:chExt cx="1524000" cy="1447800"/>
            </a:xfrm>
          </p:grpSpPr>
          <p:sp>
            <p:nvSpPr>
              <p:cNvPr id="21" name="Rectangle 20"/>
              <p:cNvSpPr/>
              <p:nvPr/>
            </p:nvSpPr>
            <p:spPr bwMode="auto">
              <a:xfrm>
                <a:off x="7086600" y="4038600"/>
                <a:ext cx="1524000" cy="1447800"/>
              </a:xfrm>
              <a:prstGeom prst="rect">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cxnSp>
            <p:nvCxnSpPr>
              <p:cNvPr id="22" name="Straight Connector 21"/>
              <p:cNvCxnSpPr/>
              <p:nvPr/>
            </p:nvCxnSpPr>
            <p:spPr bwMode="auto">
              <a:xfrm>
                <a:off x="7086600" y="45720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7086600" y="4934857"/>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a:off x="7543800" y="4038600"/>
                <a:ext cx="0" cy="1447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a:off x="8077200" y="4038600"/>
                <a:ext cx="0" cy="1447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Oval 14"/>
            <p:cNvSpPr/>
            <p:nvPr/>
          </p:nvSpPr>
          <p:spPr bwMode="auto">
            <a:xfrm>
              <a:off x="7543800" y="2057400"/>
              <a:ext cx="5334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6" name="TextBox 15"/>
            <p:cNvSpPr txBox="1"/>
            <p:nvPr/>
          </p:nvSpPr>
          <p:spPr>
            <a:xfrm>
              <a:off x="7086600" y="1524000"/>
              <a:ext cx="1604927" cy="461665"/>
            </a:xfrm>
            <a:prstGeom prst="rect">
              <a:avLst/>
            </a:prstGeom>
            <a:noFill/>
          </p:spPr>
          <p:txBody>
            <a:bodyPr wrap="none" rtlCol="0">
              <a:spAutoFit/>
            </a:bodyPr>
            <a:lstStyle/>
            <a:p>
              <a:pPr eaLnBrk="0" fontAlgn="base" hangingPunct="0">
                <a:spcBef>
                  <a:spcPct val="0"/>
                </a:spcBef>
                <a:spcAft>
                  <a:spcPct val="0"/>
                </a:spcAft>
              </a:pPr>
              <a:r>
                <a:rPr lang="en-US" sz="2400" dirty="0" smtClean="0">
                  <a:solidFill>
                    <a:srgbClr val="000000"/>
                  </a:solidFill>
                </a:rPr>
                <a:t>4 km grids</a:t>
              </a:r>
              <a:endParaRPr lang="en-US" sz="2400" dirty="0">
                <a:solidFill>
                  <a:srgbClr val="000000"/>
                </a:solidFill>
              </a:endParaRPr>
            </a:p>
          </p:txBody>
        </p:sp>
        <p:sp>
          <p:nvSpPr>
            <p:cNvPr id="17" name="Oval 16"/>
            <p:cNvSpPr/>
            <p:nvPr/>
          </p:nvSpPr>
          <p:spPr bwMode="auto">
            <a:xfrm>
              <a:off x="8077200" y="3048000"/>
              <a:ext cx="5334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cxnSp>
          <p:nvCxnSpPr>
            <p:cNvPr id="18" name="Straight Arrow Connector 17"/>
            <p:cNvCxnSpPr/>
            <p:nvPr/>
          </p:nvCxnSpPr>
          <p:spPr bwMode="auto">
            <a:xfrm flipV="1">
              <a:off x="7086600" y="2743200"/>
              <a:ext cx="609600" cy="1524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p:cNvCxnSpPr/>
            <p:nvPr/>
          </p:nvCxnSpPr>
          <p:spPr bwMode="auto">
            <a:xfrm flipV="1">
              <a:off x="7315200" y="3733800"/>
              <a:ext cx="990600" cy="609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6629400" y="4191000"/>
              <a:ext cx="1703606" cy="494001"/>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eaLnBrk="0" fontAlgn="base" hangingPunct="0">
                <a:spcBef>
                  <a:spcPct val="0"/>
                </a:spcBef>
                <a:spcAft>
                  <a:spcPct val="0"/>
                </a:spcAft>
              </a:pPr>
              <a:r>
                <a:rPr lang="en-US" sz="2400" dirty="0" smtClean="0">
                  <a:ln w="0"/>
                  <a:solidFill>
                    <a:schemeClr val="tx1"/>
                  </a:solidFill>
                  <a:effectLst>
                    <a:outerShdw blurRad="38100" dist="19050" dir="2700000" algn="tl" rotWithShape="0">
                      <a:schemeClr val="dk1">
                        <a:alpha val="40000"/>
                      </a:schemeClr>
                    </a:outerShdw>
                  </a:effectLst>
                </a:rPr>
                <a:t>KF clouds</a:t>
              </a:r>
              <a:endParaRPr lang="en-US" sz="2400" dirty="0">
                <a:ln w="0"/>
                <a:solidFill>
                  <a:schemeClr val="tx1"/>
                </a:solidFill>
                <a:effectLst>
                  <a:outerShdw blurRad="38100" dist="19050" dir="2700000" algn="tl" rotWithShape="0">
                    <a:schemeClr val="dk1">
                      <a:alpha val="40000"/>
                    </a:schemeClr>
                  </a:outerShdw>
                </a:effectLst>
              </a:endParaRPr>
            </a:p>
          </p:txBody>
        </p:sp>
      </p:grpSp>
      <p:sp>
        <p:nvSpPr>
          <p:cNvPr id="4" name="TextBox 3"/>
          <p:cNvSpPr txBox="1"/>
          <p:nvPr/>
        </p:nvSpPr>
        <p:spPr>
          <a:xfrm>
            <a:off x="830744" y="1554480"/>
            <a:ext cx="67197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t>OLD</a:t>
            </a:r>
            <a:endParaRPr lang="en-US" b="1" dirty="0"/>
          </a:p>
        </p:txBody>
      </p:sp>
      <p:sp>
        <p:nvSpPr>
          <p:cNvPr id="26" name="TextBox 25"/>
          <p:cNvSpPr txBox="1"/>
          <p:nvPr/>
        </p:nvSpPr>
        <p:spPr>
          <a:xfrm>
            <a:off x="5213887" y="1478267"/>
            <a:ext cx="72327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t>NEW</a:t>
            </a:r>
            <a:endParaRPr lang="en-US" b="1" dirty="0"/>
          </a:p>
        </p:txBody>
      </p:sp>
      <p:sp>
        <p:nvSpPr>
          <p:cNvPr id="5" name="Slide Number Placeholder 4"/>
          <p:cNvSpPr>
            <a:spLocks noGrp="1"/>
          </p:cNvSpPr>
          <p:nvPr>
            <p:ph type="sldNum" sz="quarter" idx="10"/>
          </p:nvPr>
        </p:nvSpPr>
        <p:spPr>
          <a:xfrm>
            <a:off x="11309398" y="6543568"/>
            <a:ext cx="812800" cy="228600"/>
          </a:xfrm>
        </p:spPr>
        <p:txBody>
          <a:bodyPr/>
          <a:lstStyle/>
          <a:p>
            <a:fld id="{B99B544D-27CB-421D-857D-21D8A33B11EC}" type="slidenum">
              <a:rPr lang="en-US" smtClean="0">
                <a:solidFill>
                  <a:schemeClr val="tx1"/>
                </a:solidFill>
              </a:rPr>
              <a:pPr/>
              <a:t>18</a:t>
            </a:fld>
            <a:endParaRPr lang="en-US" dirty="0">
              <a:solidFill>
                <a:schemeClr val="tx1"/>
              </a:solidFill>
            </a:endParaRPr>
          </a:p>
        </p:txBody>
      </p:sp>
    </p:spTree>
    <p:extLst>
      <p:ext uri="{BB962C8B-B14F-4D97-AF65-F5344CB8AC3E}">
        <p14:creationId xmlns:p14="http://schemas.microsoft.com/office/powerpoint/2010/main" val="3117096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52600" y="228600"/>
            <a:ext cx="8610600" cy="990600"/>
          </a:xfrm>
          <a:prstGeom prst="rect">
            <a:avLst/>
          </a:prstGeom>
          <a:ln/>
        </p:spPr>
        <p:style>
          <a:lnRef idx="2">
            <a:schemeClr val="dk1"/>
          </a:lnRef>
          <a:fillRef idx="1">
            <a:schemeClr val="lt1"/>
          </a:fillRef>
          <a:effectRef idx="0">
            <a:schemeClr val="dk1"/>
          </a:effectRef>
          <a:fontRef idx="minor">
            <a:schemeClr val="dk1"/>
          </a:fontRef>
        </p:style>
        <p:txBody>
          <a:bodyPr/>
          <a:lstStyle/>
          <a:p>
            <a:pPr marL="400050" marR="0" lvl="0" indent="-400050"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50"/>
                </a:solidFill>
                <a:effectLst/>
                <a:uLnTx/>
                <a:uFillTx/>
                <a:latin typeface="Arial"/>
                <a:ea typeface="ＭＳ Ｐゴシック"/>
              </a:rPr>
              <a:t>Developing </a:t>
            </a:r>
            <a:r>
              <a:rPr kumimoji="0" lang="en-US" sz="2800" b="1" i="0" u="none" strike="noStrike" kern="0" cap="none" spc="0" normalizeH="0" baseline="0" noProof="0" dirty="0" smtClean="0">
                <a:ln>
                  <a:noFill/>
                </a:ln>
                <a:solidFill>
                  <a:srgbClr val="00B050"/>
                </a:solidFill>
                <a:effectLst/>
                <a:uLnTx/>
                <a:uFillTx/>
                <a:latin typeface="Arial"/>
                <a:ea typeface="ＭＳ Ｐゴシック"/>
              </a:rPr>
              <a:t>Multiscale </a:t>
            </a:r>
            <a:r>
              <a:rPr kumimoji="0" lang="en-US" sz="2800" b="1" i="0" u="none" strike="noStrike" kern="0" cap="none" spc="0" normalizeH="0" baseline="0" noProof="0" dirty="0">
                <a:ln>
                  <a:noFill/>
                </a:ln>
                <a:solidFill>
                  <a:srgbClr val="00B050"/>
                </a:solidFill>
                <a:effectLst/>
                <a:uLnTx/>
                <a:uFillTx/>
                <a:latin typeface="Arial"/>
                <a:ea typeface="ＭＳ Ｐゴシック"/>
              </a:rPr>
              <a:t>KF to Transition Across Grid Spacing: </a:t>
            </a:r>
            <a:r>
              <a:rPr kumimoji="0" lang="en-US" sz="2800" b="1" i="0" u="sng" strike="noStrike" kern="0" cap="none" spc="0" normalizeH="0" baseline="0" noProof="0" dirty="0" smtClean="0">
                <a:ln>
                  <a:noFill/>
                </a:ln>
                <a:solidFill>
                  <a:srgbClr val="00B050"/>
                </a:solidFill>
                <a:effectLst/>
                <a:uLnTx/>
                <a:uFillTx/>
                <a:latin typeface="Arial"/>
                <a:ea typeface="ＭＳ Ｐゴシック"/>
              </a:rPr>
              <a:t>(2) New Entrainment</a:t>
            </a:r>
            <a:endParaRPr kumimoji="0" lang="en-US" sz="2800" b="1" i="0" u="sng" strike="noStrike" kern="0" cap="none" spc="0" normalizeH="0" baseline="0" noProof="0" dirty="0">
              <a:ln>
                <a:noFill/>
              </a:ln>
              <a:solidFill>
                <a:srgbClr val="00B050"/>
              </a:solidFill>
              <a:effectLst/>
              <a:uLnTx/>
              <a:uFillTx/>
              <a:latin typeface="Arial"/>
              <a:ea typeface="ＭＳ Ｐゴシック"/>
            </a:endParaRPr>
          </a:p>
        </p:txBody>
      </p:sp>
      <p:sp>
        <p:nvSpPr>
          <p:cNvPr id="3" name="TextBox 2"/>
          <p:cNvSpPr txBox="1"/>
          <p:nvPr/>
        </p:nvSpPr>
        <p:spPr>
          <a:xfrm>
            <a:off x="148531" y="4196569"/>
            <a:ext cx="710451"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solidFill>
                  <a:srgbClr val="00B050"/>
                </a:solidFill>
              </a:rPr>
              <a:t>NEW</a:t>
            </a:r>
            <a:endParaRPr lang="en-US" sz="2000" b="1" dirty="0">
              <a:solidFill>
                <a:srgbClr val="00B050"/>
              </a:solidFill>
            </a:endParaRPr>
          </a:p>
        </p:txBody>
      </p:sp>
      <p:grpSp>
        <p:nvGrpSpPr>
          <p:cNvPr id="21" name="Group 20"/>
          <p:cNvGrpSpPr/>
          <p:nvPr/>
        </p:nvGrpSpPr>
        <p:grpSpPr>
          <a:xfrm>
            <a:off x="124358" y="5936701"/>
            <a:ext cx="2596659" cy="561496"/>
            <a:chOff x="164121" y="5890849"/>
            <a:chExt cx="3124200" cy="762000"/>
          </a:xfrm>
        </p:grpSpPr>
        <p:sp>
          <p:nvSpPr>
            <p:cNvPr id="19" name="Rectangle 18"/>
            <p:cNvSpPr/>
            <p:nvPr/>
          </p:nvSpPr>
          <p:spPr bwMode="auto">
            <a:xfrm>
              <a:off x="164121" y="5890849"/>
              <a:ext cx="3124200" cy="762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a typeface="ＭＳ Ｐゴシック"/>
              </a:endParaRPr>
            </a:p>
          </p:txBody>
        </p:sp>
        <p:graphicFrame>
          <p:nvGraphicFramePr>
            <p:cNvPr id="20" name="Object 9"/>
            <p:cNvGraphicFramePr>
              <a:graphicFrameLocks noChangeAspect="1"/>
            </p:cNvGraphicFramePr>
            <p:nvPr>
              <p:extLst>
                <p:ext uri="{D42A27DB-BD31-4B8C-83A1-F6EECF244321}">
                  <p14:modId xmlns:p14="http://schemas.microsoft.com/office/powerpoint/2010/main" val="2215994597"/>
                </p:ext>
              </p:extLst>
            </p:nvPr>
          </p:nvGraphicFramePr>
          <p:xfrm>
            <a:off x="392721" y="6043249"/>
            <a:ext cx="2622550" cy="431800"/>
          </p:xfrm>
          <a:graphic>
            <a:graphicData uri="http://schemas.openxmlformats.org/presentationml/2006/ole">
              <mc:AlternateContent xmlns:mc="http://schemas.openxmlformats.org/markup-compatibility/2006">
                <mc:Choice xmlns:v="urn:schemas-microsoft-com:vml" Requires="v">
                  <p:oleObj spid="_x0000_s4596" name="Equation" r:id="rId4" imgW="1384200" imgH="215640" progId="Equation.3">
                    <p:embed/>
                  </p:oleObj>
                </mc:Choice>
                <mc:Fallback>
                  <p:oleObj name="Equation" r:id="rId4" imgW="138420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721" y="6043249"/>
                          <a:ext cx="2622550" cy="431800"/>
                        </a:xfrm>
                        <a:prstGeom prst="rect">
                          <a:avLst/>
                        </a:prstGeom>
                        <a:solidFill>
                          <a:srgbClr val="FFFFFF"/>
                        </a:solidFill>
                      </p:spPr>
                    </p:pic>
                  </p:oleObj>
                </mc:Fallback>
              </mc:AlternateContent>
            </a:graphicData>
          </a:graphic>
        </p:graphicFrame>
      </p:grpSp>
      <p:grpSp>
        <p:nvGrpSpPr>
          <p:cNvPr id="17" name="Group 9"/>
          <p:cNvGrpSpPr/>
          <p:nvPr/>
        </p:nvGrpSpPr>
        <p:grpSpPr>
          <a:xfrm>
            <a:off x="93783" y="2364200"/>
            <a:ext cx="2286000" cy="1066800"/>
            <a:chOff x="3657600" y="609600"/>
            <a:chExt cx="2286000" cy="1066800"/>
          </a:xfrm>
        </p:grpSpPr>
        <p:sp>
          <p:nvSpPr>
            <p:cNvPr id="18" name="Rectangle 17"/>
            <p:cNvSpPr/>
            <p:nvPr/>
          </p:nvSpPr>
          <p:spPr bwMode="auto">
            <a:xfrm>
              <a:off x="3657600" y="609600"/>
              <a:ext cx="2286000" cy="1066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graphicFrame>
          <p:nvGraphicFramePr>
            <p:cNvPr id="22" name="Object 2"/>
            <p:cNvGraphicFramePr>
              <a:graphicFrameLocks noChangeAspect="1"/>
            </p:cNvGraphicFramePr>
            <p:nvPr>
              <p:extLst>
                <p:ext uri="{D42A27DB-BD31-4B8C-83A1-F6EECF244321}">
                  <p14:modId xmlns:p14="http://schemas.microsoft.com/office/powerpoint/2010/main" val="2450089584"/>
                </p:ext>
              </p:extLst>
            </p:nvPr>
          </p:nvGraphicFramePr>
          <p:xfrm>
            <a:off x="3752730" y="685388"/>
            <a:ext cx="1998662" cy="785812"/>
          </p:xfrm>
          <a:graphic>
            <a:graphicData uri="http://schemas.openxmlformats.org/presentationml/2006/ole">
              <mc:AlternateContent xmlns:mc="http://schemas.openxmlformats.org/markup-compatibility/2006">
                <mc:Choice xmlns:v="urn:schemas-microsoft-com:vml" Requires="v">
                  <p:oleObj spid="_x0000_s4597" name="Equation" r:id="rId6" imgW="1054080" imgH="393480" progId="Equation.3">
                    <p:embed/>
                  </p:oleObj>
                </mc:Choice>
                <mc:Fallback>
                  <p:oleObj name="Equation" r:id="rId6" imgW="1054080" imgH="393480" progId="Equation.3">
                    <p:embed/>
                    <p:pic>
                      <p:nvPicPr>
                        <p:cNvPr id="0" name=""/>
                        <p:cNvPicPr>
                          <a:picLocks noChangeAspect="1" noChangeArrowheads="1"/>
                        </p:cNvPicPr>
                        <p:nvPr/>
                      </p:nvPicPr>
                      <p:blipFill>
                        <a:blip r:embed="rId7"/>
                        <a:srcRect/>
                        <a:stretch>
                          <a:fillRect/>
                        </a:stretch>
                      </p:blipFill>
                      <p:spPr bwMode="auto">
                        <a:xfrm>
                          <a:off x="3752730" y="685388"/>
                          <a:ext cx="1998662" cy="785812"/>
                        </a:xfrm>
                        <a:prstGeom prst="rect">
                          <a:avLst/>
                        </a:prstGeom>
                        <a:solidFill>
                          <a:schemeClr val="bg1"/>
                        </a:solidFill>
                      </p:spPr>
                    </p:pic>
                  </p:oleObj>
                </mc:Fallback>
              </mc:AlternateContent>
            </a:graphicData>
          </a:graphic>
        </p:graphicFrame>
      </p:grpSp>
      <p:sp>
        <p:nvSpPr>
          <p:cNvPr id="23" name="TextBox 22"/>
          <p:cNvSpPr txBox="1"/>
          <p:nvPr/>
        </p:nvSpPr>
        <p:spPr>
          <a:xfrm>
            <a:off x="125086" y="1945738"/>
            <a:ext cx="628698"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solidFill>
                  <a:srgbClr val="00B050"/>
                </a:solidFill>
              </a:rPr>
              <a:t>OLD</a:t>
            </a:r>
            <a:endParaRPr lang="en-US" sz="2000" b="1" dirty="0">
              <a:solidFill>
                <a:srgbClr val="00B050"/>
              </a:solidFill>
            </a:endParaRPr>
          </a:p>
        </p:txBody>
      </p:sp>
      <p:grpSp>
        <p:nvGrpSpPr>
          <p:cNvPr id="5" name="Group 4"/>
          <p:cNvGrpSpPr/>
          <p:nvPr/>
        </p:nvGrpSpPr>
        <p:grpSpPr>
          <a:xfrm>
            <a:off x="20782" y="4656283"/>
            <a:ext cx="2700235" cy="1066800"/>
            <a:chOff x="20782" y="4656283"/>
            <a:chExt cx="2895600" cy="1066800"/>
          </a:xfrm>
        </p:grpSpPr>
        <p:sp>
          <p:nvSpPr>
            <p:cNvPr id="26" name="Rectangle 25"/>
            <p:cNvSpPr/>
            <p:nvPr/>
          </p:nvSpPr>
          <p:spPr bwMode="auto">
            <a:xfrm>
              <a:off x="20782" y="4656283"/>
              <a:ext cx="2895600" cy="10668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a typeface="ＭＳ Ｐゴシック"/>
              </a:endParaRPr>
            </a:p>
          </p:txBody>
        </p:sp>
        <p:graphicFrame>
          <p:nvGraphicFramePr>
            <p:cNvPr id="27" name="Object 2"/>
            <p:cNvGraphicFramePr>
              <a:graphicFrameLocks noChangeAspect="1"/>
            </p:cNvGraphicFramePr>
            <p:nvPr>
              <p:extLst>
                <p:ext uri="{D42A27DB-BD31-4B8C-83A1-F6EECF244321}">
                  <p14:modId xmlns:p14="http://schemas.microsoft.com/office/powerpoint/2010/main" val="2528205557"/>
                </p:ext>
              </p:extLst>
            </p:nvPr>
          </p:nvGraphicFramePr>
          <p:xfrm>
            <a:off x="163626" y="4748213"/>
            <a:ext cx="2480334" cy="862012"/>
          </p:xfrm>
          <a:graphic>
            <a:graphicData uri="http://schemas.openxmlformats.org/presentationml/2006/ole">
              <mc:AlternateContent xmlns:mc="http://schemas.openxmlformats.org/markup-compatibility/2006">
                <mc:Choice xmlns:v="urn:schemas-microsoft-com:vml" Requires="v">
                  <p:oleObj spid="_x0000_s4598" name="Equation" r:id="rId8" imgW="1307880" imgH="431640" progId="Equation.3">
                    <p:embed/>
                  </p:oleObj>
                </mc:Choice>
                <mc:Fallback>
                  <p:oleObj name="Equation" r:id="rId8" imgW="1307880" imgH="431640" progId="Equation.3">
                    <p:embed/>
                    <p:pic>
                      <p:nvPicPr>
                        <p:cNvPr id="0" name=""/>
                        <p:cNvPicPr>
                          <a:picLocks noChangeAspect="1" noChangeArrowheads="1"/>
                        </p:cNvPicPr>
                        <p:nvPr/>
                      </p:nvPicPr>
                      <p:blipFill>
                        <a:blip r:embed="rId9"/>
                        <a:srcRect/>
                        <a:stretch>
                          <a:fillRect/>
                        </a:stretch>
                      </p:blipFill>
                      <p:spPr bwMode="auto">
                        <a:xfrm>
                          <a:off x="163626" y="4748213"/>
                          <a:ext cx="2480334" cy="862012"/>
                        </a:xfrm>
                        <a:prstGeom prst="rect">
                          <a:avLst/>
                        </a:prstGeom>
                        <a:solidFill>
                          <a:srgbClr val="FFFFFF"/>
                        </a:solidFill>
                      </p:spPr>
                    </p:pic>
                  </p:oleObj>
                </mc:Fallback>
              </mc:AlternateContent>
            </a:graphicData>
          </a:graphic>
        </p:graphicFrame>
      </p:grpSp>
      <p:sp>
        <p:nvSpPr>
          <p:cNvPr id="2" name="Slide Number Placeholder 1"/>
          <p:cNvSpPr>
            <a:spLocks noGrp="1"/>
          </p:cNvSpPr>
          <p:nvPr>
            <p:ph type="sldNum" sz="quarter" idx="10"/>
          </p:nvPr>
        </p:nvSpPr>
        <p:spPr>
          <a:xfrm>
            <a:off x="9075803" y="6358721"/>
            <a:ext cx="2844800" cy="365125"/>
          </a:xfrm>
        </p:spPr>
        <p:txBody>
          <a:bodyPr/>
          <a:lstStyle/>
          <a:p>
            <a:fld id="{B99B544D-27CB-421D-857D-21D8A33B11EC}" type="slidenum">
              <a:rPr lang="en-US" smtClean="0">
                <a:solidFill>
                  <a:prstClr val="black">
                    <a:tint val="75000"/>
                  </a:prstClr>
                </a:solidFill>
              </a:rPr>
              <a:pPr/>
              <a:t>19</a:t>
            </a:fld>
            <a:endParaRPr lang="en-US" dirty="0">
              <a:solidFill>
                <a:prstClr val="black">
                  <a:tint val="75000"/>
                </a:prstClr>
              </a:solidFill>
            </a:endParaRPr>
          </a:p>
        </p:txBody>
      </p:sp>
      <p:grpSp>
        <p:nvGrpSpPr>
          <p:cNvPr id="33" name="Group 32"/>
          <p:cNvGrpSpPr/>
          <p:nvPr/>
        </p:nvGrpSpPr>
        <p:grpSpPr>
          <a:xfrm>
            <a:off x="144878" y="112505"/>
            <a:ext cx="1226721" cy="1313429"/>
            <a:chOff x="249382" y="159328"/>
            <a:chExt cx="1219200" cy="1753311"/>
          </a:xfrm>
        </p:grpSpPr>
        <p:pic>
          <p:nvPicPr>
            <p:cNvPr id="34" name="Picture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382" y="159328"/>
              <a:ext cx="1219200" cy="1219200"/>
            </a:xfrm>
            <a:prstGeom prst="rect">
              <a:avLst/>
            </a:prstGeom>
          </p:spPr>
        </p:pic>
        <p:sp>
          <p:nvSpPr>
            <p:cNvPr id="35" name="TextBox 34"/>
            <p:cNvSpPr txBox="1"/>
            <p:nvPr/>
          </p:nvSpPr>
          <p:spPr>
            <a:xfrm>
              <a:off x="249382" y="1378528"/>
              <a:ext cx="1219200" cy="534111"/>
            </a:xfrm>
            <a:prstGeom prst="rect">
              <a:avLst/>
            </a:prstGeom>
            <a:noFill/>
          </p:spPr>
          <p:txBody>
            <a:bodyPr wrap="square" rtlCol="0">
              <a:spAutoFit/>
            </a:bodyPr>
            <a:lstStyle/>
            <a:p>
              <a:r>
                <a:rPr lang="en-US" sz="2000" b="1" dirty="0" smtClean="0">
                  <a:solidFill>
                    <a:srgbClr val="00B050"/>
                  </a:solidFill>
                </a:rPr>
                <a:t>US EPA</a:t>
              </a:r>
              <a:endParaRPr lang="en-US" sz="2000" b="1" dirty="0">
                <a:solidFill>
                  <a:srgbClr val="00B050"/>
                </a:solidFill>
              </a:endParaRPr>
            </a:p>
          </p:txBody>
        </p:sp>
      </p:grpSp>
      <p:sp>
        <p:nvSpPr>
          <p:cNvPr id="36" name="TextBox 35"/>
          <p:cNvSpPr txBox="1"/>
          <p:nvPr/>
        </p:nvSpPr>
        <p:spPr>
          <a:xfrm>
            <a:off x="3376514" y="6245696"/>
            <a:ext cx="688000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JJA 2006 </a:t>
            </a:r>
            <a:r>
              <a:rPr lang="en-US" sz="2400" b="1" dirty="0">
                <a:solidFill>
                  <a:srgbClr val="00B050"/>
                </a:solidFill>
              </a:rPr>
              <a:t>KF </a:t>
            </a:r>
            <a:r>
              <a:rPr lang="en-US" sz="2400" b="1" dirty="0" smtClean="0"/>
              <a:t>Precipitation Differences (NEW -  OLD)</a:t>
            </a:r>
            <a:endParaRPr lang="en-US" sz="2400" b="1" dirty="0"/>
          </a:p>
        </p:txBody>
      </p:sp>
      <p:pic>
        <p:nvPicPr>
          <p:cNvPr id="4" name="Picture 3"/>
          <p:cNvPicPr>
            <a:picLocks noChangeAspect="1"/>
          </p:cNvPicPr>
          <p:nvPr/>
        </p:nvPicPr>
        <p:blipFill rotWithShape="1">
          <a:blip r:embed="rId11"/>
          <a:srcRect t="3956" b="11449"/>
          <a:stretch/>
        </p:blipFill>
        <p:spPr>
          <a:xfrm>
            <a:off x="2847976" y="1273261"/>
            <a:ext cx="8048625" cy="4770120"/>
          </a:xfrm>
          <a:prstGeom prst="rect">
            <a:avLst/>
          </a:prstGeom>
        </p:spPr>
      </p:pic>
    </p:spTree>
    <p:extLst>
      <p:ext uri="{BB962C8B-B14F-4D97-AF65-F5344CB8AC3E}">
        <p14:creationId xmlns:p14="http://schemas.microsoft.com/office/powerpoint/2010/main" val="3781945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249670"/>
            <a:ext cx="2743200" cy="365125"/>
          </a:xfrm>
        </p:spPr>
        <p:txBody>
          <a:bodyPr/>
          <a:lstStyle/>
          <a:p>
            <a:fld id="{B9F76027-5A54-48C3-B00F-51E2B48A80D9}" type="slidenum">
              <a:rPr lang="en-US" smtClean="0"/>
              <a:t>2</a:t>
            </a:fld>
            <a:endParaRPr lang="en-US"/>
          </a:p>
        </p:txBody>
      </p:sp>
      <p:sp>
        <p:nvSpPr>
          <p:cNvPr id="6" name="TextBox 5"/>
          <p:cNvSpPr txBox="1"/>
          <p:nvPr/>
        </p:nvSpPr>
        <p:spPr>
          <a:xfrm>
            <a:off x="411480" y="1188203"/>
            <a:ext cx="11475720" cy="5109091"/>
          </a:xfrm>
          <a:prstGeom prst="rect">
            <a:avLst/>
          </a:prstGeom>
          <a:ln>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style>
          <a:lnRef idx="2">
            <a:schemeClr val="accent5"/>
          </a:lnRef>
          <a:fillRef idx="1">
            <a:schemeClr val="lt1"/>
          </a:fillRef>
          <a:effectRef idx="0">
            <a:schemeClr val="accent5"/>
          </a:effectRef>
          <a:fontRef idx="minor">
            <a:schemeClr val="dk1"/>
          </a:fontRef>
        </p:style>
        <p:txBody>
          <a:bodyPr wrap="square" lIns="182880" tIns="91440" rIns="182880" bIns="91440" rtlCol="0">
            <a:spAutoFit/>
          </a:bodyPr>
          <a:lstStyle/>
          <a:p>
            <a:pPr marL="457200" indent="-457200">
              <a:spcAft>
                <a:spcPts val="1200"/>
              </a:spcAft>
              <a:buFont typeface="Wingdings" panose="05000000000000000000" pitchFamily="2" charset="2"/>
              <a:buChar char="Ø"/>
            </a:pPr>
            <a:r>
              <a:rPr lang="en-US" sz="2800" dirty="0" smtClean="0"/>
              <a:t>Kain-Fritsch Convection Parameterization is the most widely used scheme in:</a:t>
            </a:r>
          </a:p>
          <a:p>
            <a:pPr marL="1828800" lvl="3" indent="-457200">
              <a:buFont typeface="Arial" panose="020B0604020202020204" pitchFamily="34" charset="0"/>
              <a:buChar char="•"/>
            </a:pPr>
            <a:r>
              <a:rPr lang="en-US" sz="2800" dirty="0" smtClean="0"/>
              <a:t>Global Models &amp;  Regional Models</a:t>
            </a:r>
          </a:p>
          <a:p>
            <a:pPr marL="1828800" lvl="3" indent="-457200">
              <a:buFont typeface="Arial" panose="020B0604020202020204" pitchFamily="34" charset="0"/>
              <a:buChar char="•"/>
            </a:pPr>
            <a:r>
              <a:rPr lang="en-US" sz="2800" dirty="0" smtClean="0"/>
              <a:t>Europe, Asia, and US</a:t>
            </a:r>
          </a:p>
          <a:p>
            <a:pPr marL="457200" indent="-457200">
              <a:spcAft>
                <a:spcPts val="1200"/>
              </a:spcAft>
              <a:buFont typeface="Wingdings" panose="05000000000000000000" pitchFamily="2" charset="2"/>
              <a:buChar char="Ø"/>
            </a:pPr>
            <a:r>
              <a:rPr lang="en-US" sz="2800" dirty="0" smtClean="0"/>
              <a:t>KF scheme is designed for ~25 km grids</a:t>
            </a:r>
            <a:r>
              <a:rPr lang="en-US" sz="2800" dirty="0" smtClean="0">
                <a:sym typeface="Wingdings" panose="05000000000000000000" pitchFamily="2" charset="2"/>
              </a:rPr>
              <a:t> no scale dependency</a:t>
            </a:r>
            <a:endParaRPr lang="en-US" sz="2800" dirty="0" smtClean="0"/>
          </a:p>
          <a:p>
            <a:pPr marL="457200" indent="-457200">
              <a:spcAft>
                <a:spcPts val="1200"/>
              </a:spcAft>
              <a:buFont typeface="Wingdings" panose="05000000000000000000" pitchFamily="2" charset="2"/>
              <a:buChar char="Ø"/>
            </a:pPr>
            <a:r>
              <a:rPr lang="en-US" sz="2800" dirty="0" smtClean="0"/>
              <a:t>This research is geared to benefit climate simulations – </a:t>
            </a:r>
            <a:r>
              <a:rPr lang="en-US" sz="2800" b="1" u="sng" dirty="0" smtClean="0"/>
              <a:t>based on GCM and LES modeling studies</a:t>
            </a:r>
          </a:p>
          <a:p>
            <a:pPr marL="457200" indent="-457200">
              <a:spcAft>
                <a:spcPts val="1200"/>
              </a:spcAft>
              <a:buFont typeface="Wingdings" panose="05000000000000000000" pitchFamily="2" charset="2"/>
              <a:buChar char="Ø"/>
            </a:pPr>
            <a:r>
              <a:rPr lang="en-US" sz="2800" dirty="0" smtClean="0"/>
              <a:t>A small step forward to achieve scale independency improving climate simulations</a:t>
            </a:r>
          </a:p>
          <a:p>
            <a:pPr marL="457200" indent="-457200">
              <a:spcAft>
                <a:spcPts val="1200"/>
              </a:spcAft>
              <a:buFont typeface="Wingdings" panose="05000000000000000000" pitchFamily="2" charset="2"/>
              <a:buChar char="Ø"/>
            </a:pPr>
            <a:r>
              <a:rPr lang="en-US" sz="2800" dirty="0" smtClean="0"/>
              <a:t>Evaluation results were presented by Jerry Herwehe (</a:t>
            </a:r>
            <a:r>
              <a:rPr lang="en-US" sz="2800" dirty="0" err="1" smtClean="0"/>
              <a:t>Pls</a:t>
            </a:r>
            <a:r>
              <a:rPr lang="en-US" sz="2800" dirty="0" smtClean="0"/>
              <a:t> see his poster)</a:t>
            </a:r>
          </a:p>
        </p:txBody>
      </p:sp>
      <p:sp>
        <p:nvSpPr>
          <p:cNvPr id="2" name="TextBox 1"/>
          <p:cNvSpPr txBox="1"/>
          <p:nvPr/>
        </p:nvSpPr>
        <p:spPr>
          <a:xfrm>
            <a:off x="3695179" y="151169"/>
            <a:ext cx="4570867" cy="1107996"/>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6600" b="1" dirty="0" smtClean="0">
                <a:solidFill>
                  <a:srgbClr val="00B050"/>
                </a:solidFill>
              </a:rPr>
              <a:t>Forewords…</a:t>
            </a:r>
            <a:endParaRPr lang="en-US" sz="6600" b="1" dirty="0">
              <a:solidFill>
                <a:srgbClr val="00B050"/>
              </a:solidFill>
            </a:endParaRPr>
          </a:p>
        </p:txBody>
      </p:sp>
    </p:spTree>
    <p:extLst>
      <p:ext uri="{BB962C8B-B14F-4D97-AF65-F5344CB8AC3E}">
        <p14:creationId xmlns:p14="http://schemas.microsoft.com/office/powerpoint/2010/main" val="2461405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75158" y="1555750"/>
            <a:ext cx="2796642" cy="6712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771" y="42097"/>
            <a:ext cx="1608327" cy="1608327"/>
          </a:xfrm>
          <a:prstGeom prst="rect">
            <a:avLst/>
          </a:prstGeom>
        </p:spPr>
      </p:pic>
      <p:sp>
        <p:nvSpPr>
          <p:cNvPr id="28" name="Rectangle 27"/>
          <p:cNvSpPr/>
          <p:nvPr/>
        </p:nvSpPr>
        <p:spPr>
          <a:xfrm>
            <a:off x="85358" y="4648018"/>
            <a:ext cx="3724642" cy="9926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124358" y="3079750"/>
            <a:ext cx="3487522" cy="6712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itle 1"/>
          <p:cNvSpPr txBox="1">
            <a:spLocks/>
          </p:cNvSpPr>
          <p:nvPr/>
        </p:nvSpPr>
        <p:spPr>
          <a:xfrm>
            <a:off x="1752600" y="228600"/>
            <a:ext cx="8610600" cy="990600"/>
          </a:xfrm>
          <a:prstGeom prst="rect">
            <a:avLst/>
          </a:prstGeom>
          <a:ln/>
        </p:spPr>
        <p:style>
          <a:lnRef idx="2">
            <a:schemeClr val="dk1"/>
          </a:lnRef>
          <a:fillRef idx="1">
            <a:schemeClr val="lt1"/>
          </a:fillRef>
          <a:effectRef idx="0">
            <a:schemeClr val="dk1"/>
          </a:effectRef>
          <a:fontRef idx="minor">
            <a:schemeClr val="dk1"/>
          </a:fontRef>
        </p:style>
        <p:txBody>
          <a:bodyPr/>
          <a:lstStyle/>
          <a:p>
            <a:pPr marL="400050" marR="0" lvl="0" indent="-400050"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50"/>
                </a:solidFill>
                <a:effectLst/>
                <a:uLnTx/>
                <a:uFillTx/>
                <a:latin typeface="Arial"/>
                <a:ea typeface="ＭＳ Ｐゴシック"/>
              </a:rPr>
              <a:t>Developing </a:t>
            </a:r>
            <a:r>
              <a:rPr kumimoji="0" lang="en-US" sz="2800" b="1" i="0" u="none" strike="noStrike" kern="0" cap="none" spc="0" normalizeH="0" baseline="0" noProof="0" dirty="0" smtClean="0">
                <a:ln>
                  <a:noFill/>
                </a:ln>
                <a:solidFill>
                  <a:srgbClr val="00B050"/>
                </a:solidFill>
                <a:effectLst/>
                <a:uLnTx/>
                <a:uFillTx/>
                <a:latin typeface="Arial"/>
                <a:ea typeface="ＭＳ Ｐゴシック"/>
              </a:rPr>
              <a:t>Multiscale </a:t>
            </a:r>
            <a:r>
              <a:rPr kumimoji="0" lang="en-US" sz="2800" b="1" i="0" u="none" strike="noStrike" kern="0" cap="none" spc="0" normalizeH="0" baseline="0" noProof="0" dirty="0">
                <a:ln>
                  <a:noFill/>
                </a:ln>
                <a:solidFill>
                  <a:srgbClr val="00B050"/>
                </a:solidFill>
                <a:effectLst/>
                <a:uLnTx/>
                <a:uFillTx/>
                <a:latin typeface="Arial"/>
                <a:ea typeface="ＭＳ Ｐゴシック"/>
              </a:rPr>
              <a:t>KF to Transition Across Grid Spacing: </a:t>
            </a:r>
            <a:r>
              <a:rPr kumimoji="0" lang="en-US" sz="2800" b="1" i="0" u="sng" strike="noStrike" kern="0" cap="none" spc="0" normalizeH="0" baseline="0" noProof="0" dirty="0" smtClean="0">
                <a:ln>
                  <a:noFill/>
                </a:ln>
                <a:solidFill>
                  <a:srgbClr val="00B050"/>
                </a:solidFill>
                <a:effectLst/>
                <a:uLnTx/>
                <a:uFillTx/>
                <a:latin typeface="Arial"/>
                <a:ea typeface="ＭＳ Ｐゴシック"/>
              </a:rPr>
              <a:t>(3) New Fallout</a:t>
            </a:r>
            <a:r>
              <a:rPr kumimoji="0" lang="en-US" sz="2800" b="1" i="0" u="sng" strike="noStrike" kern="0" cap="none" spc="0" normalizeH="0" noProof="0" dirty="0" smtClean="0">
                <a:ln>
                  <a:noFill/>
                </a:ln>
                <a:solidFill>
                  <a:srgbClr val="00B050"/>
                </a:solidFill>
                <a:effectLst/>
                <a:uLnTx/>
                <a:uFillTx/>
                <a:latin typeface="Arial"/>
                <a:ea typeface="ＭＳ Ｐゴシック"/>
              </a:rPr>
              <a:t> Efficiency</a:t>
            </a:r>
            <a:endParaRPr kumimoji="0" lang="en-US" sz="2800" b="1" i="0" u="sng" strike="noStrike" kern="0" cap="none" spc="0" normalizeH="0" baseline="0" noProof="0" dirty="0">
              <a:ln>
                <a:noFill/>
              </a:ln>
              <a:solidFill>
                <a:srgbClr val="00B050"/>
              </a:solidFill>
              <a:effectLst/>
              <a:uLnTx/>
              <a:uFillTx/>
              <a:latin typeface="Arial"/>
              <a:ea typeface="ＭＳ Ｐゴシック"/>
            </a:endParaRPr>
          </a:p>
        </p:txBody>
      </p:sp>
      <p:sp>
        <p:nvSpPr>
          <p:cNvPr id="3" name="TextBox 2"/>
          <p:cNvSpPr txBox="1"/>
          <p:nvPr/>
        </p:nvSpPr>
        <p:spPr>
          <a:xfrm>
            <a:off x="148531" y="4196569"/>
            <a:ext cx="710451"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solidFill>
                  <a:srgbClr val="00B050"/>
                </a:solidFill>
              </a:rPr>
              <a:t>NEW</a:t>
            </a:r>
            <a:endParaRPr lang="en-US" sz="2000" b="1" dirty="0">
              <a:solidFill>
                <a:srgbClr val="00B050"/>
              </a:solidFill>
            </a:endParaRPr>
          </a:p>
        </p:txBody>
      </p:sp>
      <p:grpSp>
        <p:nvGrpSpPr>
          <p:cNvPr id="21" name="Group 20"/>
          <p:cNvGrpSpPr/>
          <p:nvPr/>
        </p:nvGrpSpPr>
        <p:grpSpPr>
          <a:xfrm>
            <a:off x="124358" y="5936701"/>
            <a:ext cx="2596659" cy="561496"/>
            <a:chOff x="164121" y="5890849"/>
            <a:chExt cx="3124200" cy="762000"/>
          </a:xfrm>
        </p:grpSpPr>
        <p:sp>
          <p:nvSpPr>
            <p:cNvPr id="19" name="Rectangle 18"/>
            <p:cNvSpPr/>
            <p:nvPr/>
          </p:nvSpPr>
          <p:spPr bwMode="auto">
            <a:xfrm>
              <a:off x="164121" y="5890849"/>
              <a:ext cx="3124200" cy="762000"/>
            </a:xfrm>
            <a:prstGeom prst="rect">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000000"/>
                </a:solidFill>
                <a:effectLst/>
                <a:uLnTx/>
                <a:uFillTx/>
                <a:latin typeface="Arial"/>
                <a:ea typeface="ＭＳ Ｐゴシック"/>
              </a:endParaRPr>
            </a:p>
          </p:txBody>
        </p:sp>
        <p:graphicFrame>
          <p:nvGraphicFramePr>
            <p:cNvPr id="20" name="Object 9"/>
            <p:cNvGraphicFramePr>
              <a:graphicFrameLocks noChangeAspect="1"/>
            </p:cNvGraphicFramePr>
            <p:nvPr>
              <p:extLst>
                <p:ext uri="{D42A27DB-BD31-4B8C-83A1-F6EECF244321}">
                  <p14:modId xmlns:p14="http://schemas.microsoft.com/office/powerpoint/2010/main" val="2215994597"/>
                </p:ext>
              </p:extLst>
            </p:nvPr>
          </p:nvGraphicFramePr>
          <p:xfrm>
            <a:off x="392721" y="6043249"/>
            <a:ext cx="2622550" cy="431800"/>
          </p:xfrm>
          <a:graphic>
            <a:graphicData uri="http://schemas.openxmlformats.org/presentationml/2006/ole">
              <mc:AlternateContent xmlns:mc="http://schemas.openxmlformats.org/markup-compatibility/2006">
                <mc:Choice xmlns:v="urn:schemas-microsoft-com:vml" Requires="v">
                  <p:oleObj spid="_x0000_s5739" name="Equation" r:id="rId5" imgW="1384200" imgH="215640" progId="Equation.3">
                    <p:embed/>
                  </p:oleObj>
                </mc:Choice>
                <mc:Fallback>
                  <p:oleObj name="Equation" r:id="rId5" imgW="13842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721" y="6043249"/>
                          <a:ext cx="2622550" cy="431800"/>
                        </a:xfrm>
                        <a:prstGeom prst="rect">
                          <a:avLst/>
                        </a:prstGeom>
                        <a:solidFill>
                          <a:srgbClr val="FFFFFF"/>
                        </a:solidFill>
                      </p:spPr>
                    </p:pic>
                  </p:oleObj>
                </mc:Fallback>
              </mc:AlternateContent>
            </a:graphicData>
          </a:graphic>
        </p:graphicFrame>
      </p:grpSp>
      <p:graphicFrame>
        <p:nvGraphicFramePr>
          <p:cNvPr id="22" name="Object 2"/>
          <p:cNvGraphicFramePr>
            <a:graphicFrameLocks noChangeAspect="1"/>
          </p:cNvGraphicFramePr>
          <p:nvPr>
            <p:extLst>
              <p:ext uri="{D42A27DB-BD31-4B8C-83A1-F6EECF244321}">
                <p14:modId xmlns:p14="http://schemas.microsoft.com/office/powerpoint/2010/main" val="2642943181"/>
              </p:ext>
            </p:extLst>
          </p:nvPr>
        </p:nvGraphicFramePr>
        <p:xfrm>
          <a:off x="291791" y="1619947"/>
          <a:ext cx="2533650" cy="604775"/>
        </p:xfrm>
        <a:graphic>
          <a:graphicData uri="http://schemas.openxmlformats.org/presentationml/2006/ole">
            <mc:AlternateContent xmlns:mc="http://schemas.openxmlformats.org/markup-compatibility/2006">
              <mc:Choice xmlns:v="urn:schemas-microsoft-com:vml" Requires="v">
                <p:oleObj spid="_x0000_s5740" name="Equation" r:id="rId7" imgW="1079280" imgH="241200" progId="Equation.3">
                  <p:embed/>
                </p:oleObj>
              </mc:Choice>
              <mc:Fallback>
                <p:oleObj name="Equation" r:id="rId7" imgW="1079280" imgH="241200" progId="Equation.3">
                  <p:embed/>
                  <p:pic>
                    <p:nvPicPr>
                      <p:cNvPr id="0" name=""/>
                      <p:cNvPicPr>
                        <a:picLocks noChangeAspect="1" noChangeArrowheads="1"/>
                      </p:cNvPicPr>
                      <p:nvPr/>
                    </p:nvPicPr>
                    <p:blipFill>
                      <a:blip r:embed="rId8"/>
                      <a:srcRect/>
                      <a:stretch>
                        <a:fillRect/>
                      </a:stretch>
                    </p:blipFill>
                    <p:spPr bwMode="auto">
                      <a:xfrm>
                        <a:off x="291791" y="1619947"/>
                        <a:ext cx="2533650" cy="604775"/>
                      </a:xfrm>
                      <a:prstGeom prst="rect">
                        <a:avLst/>
                      </a:prstGeom>
                      <a:solidFill>
                        <a:schemeClr val="bg1"/>
                      </a:solidFill>
                    </p:spPr>
                  </p:pic>
                </p:oleObj>
              </mc:Fallback>
            </mc:AlternateContent>
          </a:graphicData>
        </a:graphic>
      </p:graphicFrame>
      <p:sp>
        <p:nvSpPr>
          <p:cNvPr id="23" name="TextBox 22"/>
          <p:cNvSpPr txBox="1"/>
          <p:nvPr/>
        </p:nvSpPr>
        <p:spPr>
          <a:xfrm>
            <a:off x="125086" y="2644238"/>
            <a:ext cx="628698"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solidFill>
                  <a:srgbClr val="00B050"/>
                </a:solidFill>
              </a:rPr>
              <a:t>OLD</a:t>
            </a:r>
            <a:endParaRPr lang="en-US" sz="2000" b="1" dirty="0">
              <a:solidFill>
                <a:srgbClr val="00B050"/>
              </a:solidFill>
            </a:endParaRPr>
          </a:p>
        </p:txBody>
      </p:sp>
      <p:graphicFrame>
        <p:nvGraphicFramePr>
          <p:cNvPr id="24" name="Object 2"/>
          <p:cNvGraphicFramePr>
            <a:graphicFrameLocks noChangeAspect="1"/>
          </p:cNvGraphicFramePr>
          <p:nvPr>
            <p:extLst>
              <p:ext uri="{D42A27DB-BD31-4B8C-83A1-F6EECF244321}">
                <p14:modId xmlns:p14="http://schemas.microsoft.com/office/powerpoint/2010/main" val="257095543"/>
              </p:ext>
            </p:extLst>
          </p:nvPr>
        </p:nvGraphicFramePr>
        <p:xfrm>
          <a:off x="159385" y="3079750"/>
          <a:ext cx="3308350" cy="671513"/>
        </p:xfrm>
        <a:graphic>
          <a:graphicData uri="http://schemas.openxmlformats.org/presentationml/2006/ole">
            <mc:AlternateContent xmlns:mc="http://schemas.openxmlformats.org/markup-compatibility/2006">
              <mc:Choice xmlns:v="urn:schemas-microsoft-com:vml" Requires="v">
                <p:oleObj spid="_x0000_s5741" name="Equation" r:id="rId9" imgW="1409400" imgH="241200" progId="Equation.3">
                  <p:embed/>
                </p:oleObj>
              </mc:Choice>
              <mc:Fallback>
                <p:oleObj name="Equation" r:id="rId9" imgW="1409400" imgH="241200" progId="Equation.3">
                  <p:embed/>
                  <p:pic>
                    <p:nvPicPr>
                      <p:cNvPr id="0" name=""/>
                      <p:cNvPicPr>
                        <a:picLocks noChangeAspect="1" noChangeArrowheads="1"/>
                      </p:cNvPicPr>
                      <p:nvPr/>
                    </p:nvPicPr>
                    <p:blipFill>
                      <a:blip r:embed="rId10"/>
                      <a:srcRect/>
                      <a:stretch>
                        <a:fillRect/>
                      </a:stretch>
                    </p:blipFill>
                    <p:spPr bwMode="auto">
                      <a:xfrm>
                        <a:off x="159385" y="3079750"/>
                        <a:ext cx="3308350" cy="671513"/>
                      </a:xfrm>
                      <a:prstGeom prst="rect">
                        <a:avLst/>
                      </a:prstGeom>
                      <a:solidFill>
                        <a:schemeClr val="bg1"/>
                      </a:solidFill>
                    </p:spPr>
                  </p:pic>
                </p:oleObj>
              </mc:Fallback>
            </mc:AlternateContent>
          </a:graphicData>
        </a:graphic>
      </p:graphicFrame>
      <p:graphicFrame>
        <p:nvGraphicFramePr>
          <p:cNvPr id="18" name="Object 2"/>
          <p:cNvGraphicFramePr>
            <a:graphicFrameLocks noChangeAspect="1"/>
          </p:cNvGraphicFramePr>
          <p:nvPr>
            <p:extLst>
              <p:ext uri="{D42A27DB-BD31-4B8C-83A1-F6EECF244321}">
                <p14:modId xmlns:p14="http://schemas.microsoft.com/office/powerpoint/2010/main" val="828910367"/>
              </p:ext>
            </p:extLst>
          </p:nvPr>
        </p:nvGraphicFramePr>
        <p:xfrm>
          <a:off x="-9525" y="4803775"/>
          <a:ext cx="3875088" cy="706438"/>
        </p:xfrm>
        <a:graphic>
          <a:graphicData uri="http://schemas.openxmlformats.org/presentationml/2006/ole">
            <mc:AlternateContent xmlns:mc="http://schemas.openxmlformats.org/markup-compatibility/2006">
              <mc:Choice xmlns:v="urn:schemas-microsoft-com:vml" Requires="v">
                <p:oleObj spid="_x0000_s5742" name="Equation" r:id="rId11" imgW="1650960" imgH="253800" progId="Equation.3">
                  <p:embed/>
                </p:oleObj>
              </mc:Choice>
              <mc:Fallback>
                <p:oleObj name="Equation" r:id="rId11" imgW="1650960" imgH="253800" progId="Equation.3">
                  <p:embed/>
                  <p:pic>
                    <p:nvPicPr>
                      <p:cNvPr id="0" name=""/>
                      <p:cNvPicPr>
                        <a:picLocks noChangeAspect="1" noChangeArrowheads="1"/>
                      </p:cNvPicPr>
                      <p:nvPr/>
                    </p:nvPicPr>
                    <p:blipFill>
                      <a:blip r:embed="rId12"/>
                      <a:srcRect/>
                      <a:stretch>
                        <a:fillRect/>
                      </a:stretch>
                    </p:blipFill>
                    <p:spPr bwMode="auto">
                      <a:xfrm>
                        <a:off x="-9525" y="4803775"/>
                        <a:ext cx="3875088" cy="706438"/>
                      </a:xfrm>
                      <a:prstGeom prst="rect">
                        <a:avLst/>
                      </a:prstGeom>
                      <a:solidFill>
                        <a:schemeClr val="bg1"/>
                      </a:solidFill>
                    </p:spPr>
                  </p:pic>
                </p:oleObj>
              </mc:Fallback>
            </mc:AlternateContent>
          </a:graphicData>
        </a:graphic>
      </p:graphicFrame>
      <p:sp>
        <p:nvSpPr>
          <p:cNvPr id="5" name="Slide Number Placeholder 4"/>
          <p:cNvSpPr>
            <a:spLocks noGrp="1"/>
          </p:cNvSpPr>
          <p:nvPr>
            <p:ph type="sldNum" sz="quarter" idx="10"/>
          </p:nvPr>
        </p:nvSpPr>
        <p:spPr/>
        <p:txBody>
          <a:bodyPr/>
          <a:lstStyle/>
          <a:p>
            <a:fld id="{B99B544D-27CB-421D-857D-21D8A33B11EC}" type="slidenum">
              <a:rPr lang="en-US" smtClean="0">
                <a:solidFill>
                  <a:prstClr val="black">
                    <a:tint val="75000"/>
                  </a:prstClr>
                </a:solidFill>
              </a:rPr>
              <a:pPr/>
              <a:t>20</a:t>
            </a:fld>
            <a:endParaRPr lang="en-US" dirty="0">
              <a:solidFill>
                <a:prstClr val="black">
                  <a:tint val="75000"/>
                </a:prstClr>
              </a:solidFill>
            </a:endParaRPr>
          </a:p>
        </p:txBody>
      </p:sp>
      <p:sp>
        <p:nvSpPr>
          <p:cNvPr id="29" name="Oval 28"/>
          <p:cNvSpPr/>
          <p:nvPr/>
        </p:nvSpPr>
        <p:spPr>
          <a:xfrm>
            <a:off x="1541417" y="4811121"/>
            <a:ext cx="613954" cy="69909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p:cNvSpPr txBox="1"/>
          <p:nvPr/>
        </p:nvSpPr>
        <p:spPr>
          <a:xfrm>
            <a:off x="4275152" y="1575497"/>
            <a:ext cx="5855064" cy="310854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b="1" dirty="0">
                <a:sym typeface="Wingdings" panose="05000000000000000000" pitchFamily="2" charset="2"/>
              </a:rPr>
              <a:t>No microphysics </a:t>
            </a:r>
            <a:r>
              <a:rPr lang="en-US" sz="2800" b="1" dirty="0" smtClean="0">
                <a:sym typeface="Wingdings" panose="05000000000000000000" pitchFamily="2" charset="2"/>
              </a:rPr>
              <a:t>(in most of the CPS)</a:t>
            </a:r>
            <a:endParaRPr lang="en-US" sz="2800" b="1" dirty="0"/>
          </a:p>
          <a:p>
            <a:r>
              <a:rPr lang="en-US" sz="2800" b="1" dirty="0" smtClean="0"/>
              <a:t>C</a:t>
            </a:r>
            <a:r>
              <a:rPr lang="en-US" sz="2800" b="1" baseline="-25000" dirty="0" smtClean="0"/>
              <a:t>pe</a:t>
            </a:r>
            <a:r>
              <a:rPr lang="en-US" sz="2800" b="1" dirty="0" smtClean="0"/>
              <a:t>  </a:t>
            </a:r>
            <a:r>
              <a:rPr lang="en-US" sz="2800" b="1" dirty="0" smtClean="0">
                <a:sym typeface="Wingdings" panose="05000000000000000000" pitchFamily="2" charset="2"/>
              </a:rPr>
              <a:t> Tuning Parameter ( s</a:t>
            </a:r>
            <a:r>
              <a:rPr lang="en-US" sz="2800" b="1" baseline="30000" dirty="0" smtClean="0">
                <a:sym typeface="Wingdings" panose="05000000000000000000" pitchFamily="2" charset="2"/>
              </a:rPr>
              <a:t>-1</a:t>
            </a:r>
            <a:r>
              <a:rPr lang="en-US" sz="2800" b="1" dirty="0" smtClean="0">
                <a:sym typeface="Wingdings" panose="05000000000000000000" pitchFamily="2" charset="2"/>
              </a:rPr>
              <a:t>)</a:t>
            </a:r>
          </a:p>
          <a:p>
            <a:endParaRPr lang="en-US" sz="2800" b="1" dirty="0">
              <a:sym typeface="Wingdings" panose="05000000000000000000" pitchFamily="2" charset="2"/>
            </a:endParaRPr>
          </a:p>
          <a:p>
            <a:r>
              <a:rPr lang="en-US" sz="2800" b="1" u="sng" dirty="0" smtClean="0">
                <a:sym typeface="Wingdings" panose="05000000000000000000" pitchFamily="2" charset="2"/>
              </a:rPr>
              <a:t>GCMs</a:t>
            </a:r>
            <a:r>
              <a:rPr lang="en-US" sz="2800" b="1" dirty="0" smtClean="0">
                <a:sym typeface="Wingdings" panose="05000000000000000000" pitchFamily="2" charset="2"/>
              </a:rPr>
              <a:t>: Kim &amp; Kang (2011) : </a:t>
            </a:r>
            <a:r>
              <a:rPr lang="en-US" sz="2800" b="1" dirty="0" smtClean="0"/>
              <a:t>C</a:t>
            </a:r>
            <a:r>
              <a:rPr lang="en-US" sz="2800" b="1" baseline="-25000" dirty="0" smtClean="0"/>
              <a:t>pe </a:t>
            </a:r>
            <a:r>
              <a:rPr lang="en-US" sz="2800" b="1" dirty="0" smtClean="0">
                <a:sym typeface="Wingdings" panose="05000000000000000000" pitchFamily="2" charset="2"/>
              </a:rPr>
              <a:t> = 0.02</a:t>
            </a:r>
          </a:p>
          <a:p>
            <a:r>
              <a:rPr lang="en-US" sz="2800" b="1" dirty="0" smtClean="0">
                <a:sym typeface="Wingdings" panose="05000000000000000000" pitchFamily="2" charset="2"/>
              </a:rPr>
              <a:t>		</a:t>
            </a:r>
            <a:r>
              <a:rPr lang="en-US" sz="2800" b="1" u="sng" dirty="0" smtClean="0">
                <a:sym typeface="Wingdings" panose="05000000000000000000" pitchFamily="2" charset="2"/>
              </a:rPr>
              <a:t>RCMs</a:t>
            </a:r>
            <a:r>
              <a:rPr lang="en-US" sz="2800" b="1" dirty="0" smtClean="0">
                <a:sym typeface="Wingdings" panose="05000000000000000000" pitchFamily="2" charset="2"/>
              </a:rPr>
              <a:t>: WRF,      </a:t>
            </a:r>
            <a:r>
              <a:rPr lang="en-US" sz="2800" b="1" dirty="0" smtClean="0"/>
              <a:t>C</a:t>
            </a:r>
            <a:r>
              <a:rPr lang="en-US" sz="2800" b="1" baseline="-25000" dirty="0" smtClean="0"/>
              <a:t>pe </a:t>
            </a:r>
            <a:r>
              <a:rPr lang="en-US" sz="2800" b="1" dirty="0" smtClean="0">
                <a:sym typeface="Wingdings" panose="05000000000000000000" pitchFamily="2" charset="2"/>
              </a:rPr>
              <a:t> </a:t>
            </a:r>
            <a:r>
              <a:rPr lang="en-US" sz="2800" b="1" dirty="0">
                <a:sym typeface="Wingdings" panose="05000000000000000000" pitchFamily="2" charset="2"/>
              </a:rPr>
              <a:t>= </a:t>
            </a:r>
            <a:r>
              <a:rPr lang="en-US" sz="2800" b="1" dirty="0" smtClean="0">
                <a:sym typeface="Wingdings" panose="05000000000000000000" pitchFamily="2" charset="2"/>
              </a:rPr>
              <a:t>0.03</a:t>
            </a:r>
          </a:p>
          <a:p>
            <a:r>
              <a:rPr lang="en-US" sz="2800" b="1" dirty="0">
                <a:sym typeface="Wingdings" panose="05000000000000000000" pitchFamily="2" charset="2"/>
              </a:rPr>
              <a:t>	</a:t>
            </a:r>
            <a:r>
              <a:rPr lang="en-US" sz="2800" b="1" dirty="0" smtClean="0">
                <a:sym typeface="Wingdings" panose="05000000000000000000" pitchFamily="2" charset="2"/>
              </a:rPr>
              <a:t>  		  NRCM,  </a:t>
            </a:r>
            <a:r>
              <a:rPr lang="en-US" sz="2800" b="1" dirty="0" smtClean="0"/>
              <a:t>C</a:t>
            </a:r>
            <a:r>
              <a:rPr lang="en-US" sz="2800" b="1" baseline="-25000" dirty="0" smtClean="0"/>
              <a:t>pe </a:t>
            </a:r>
            <a:r>
              <a:rPr lang="en-US" sz="2800" b="1" dirty="0" smtClean="0">
                <a:sym typeface="Wingdings" panose="05000000000000000000" pitchFamily="2" charset="2"/>
              </a:rPr>
              <a:t> </a:t>
            </a:r>
            <a:r>
              <a:rPr lang="en-US" sz="2800" b="1" dirty="0">
                <a:sym typeface="Wingdings" panose="05000000000000000000" pitchFamily="2" charset="2"/>
              </a:rPr>
              <a:t>= </a:t>
            </a:r>
            <a:r>
              <a:rPr lang="en-US" sz="2800" b="1" dirty="0" smtClean="0">
                <a:sym typeface="Wingdings" panose="05000000000000000000" pitchFamily="2" charset="2"/>
              </a:rPr>
              <a:t>0.01</a:t>
            </a:r>
          </a:p>
          <a:p>
            <a:endParaRPr lang="en-US" sz="2800" b="1" dirty="0" smtClean="0">
              <a:sym typeface="Wingdings" panose="05000000000000000000" pitchFamily="2" charset="2"/>
            </a:endParaRPr>
          </a:p>
        </p:txBody>
      </p:sp>
      <p:sp>
        <p:nvSpPr>
          <p:cNvPr id="31" name="TextBox 30"/>
          <p:cNvSpPr txBox="1"/>
          <p:nvPr/>
        </p:nvSpPr>
        <p:spPr>
          <a:xfrm>
            <a:off x="4275152" y="4928803"/>
            <a:ext cx="7259873" cy="138499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800" b="1" u="sng" dirty="0" smtClean="0">
                <a:sym typeface="Wingdings" panose="05000000000000000000" pitchFamily="2" charset="2"/>
              </a:rPr>
              <a:t>On going work</a:t>
            </a:r>
            <a:r>
              <a:rPr lang="en-US" sz="2800" b="1" dirty="0" smtClean="0">
                <a:sym typeface="Wingdings" panose="05000000000000000000" pitchFamily="2" charset="2"/>
              </a:rPr>
              <a:t>: replace this </a:t>
            </a:r>
            <a:r>
              <a:rPr lang="en-US" sz="2800" b="1" dirty="0">
                <a:sym typeface="Wingdings" panose="05000000000000000000" pitchFamily="2" charset="2"/>
              </a:rPr>
              <a:t>E</a:t>
            </a:r>
            <a:r>
              <a:rPr lang="en-US" sz="2800" b="1" dirty="0" smtClean="0">
                <a:sym typeface="Wingdings" panose="05000000000000000000" pitchFamily="2" charset="2"/>
              </a:rPr>
              <a:t>quation with </a:t>
            </a:r>
          </a:p>
          <a:p>
            <a:r>
              <a:rPr lang="en-US" sz="2800" b="1" dirty="0" smtClean="0">
                <a:sym typeface="Wingdings" panose="05000000000000000000" pitchFamily="2" charset="2"/>
              </a:rPr>
              <a:t>a 2-moment microphysics scheme </a:t>
            </a:r>
            <a:r>
              <a:rPr lang="en-US" sz="2800" b="1" dirty="0" smtClean="0">
                <a:solidFill>
                  <a:srgbClr val="C00000"/>
                </a:solidFill>
                <a:sym typeface="Wingdings" panose="05000000000000000000" pitchFamily="2" charset="2"/>
              </a:rPr>
              <a:t> AMS </a:t>
            </a:r>
            <a:r>
              <a:rPr lang="en-US" sz="2800" b="1" dirty="0" smtClean="0">
                <a:solidFill>
                  <a:srgbClr val="C00000"/>
                </a:solidFill>
                <a:sym typeface="Wingdings" panose="05000000000000000000" pitchFamily="2" charset="2"/>
              </a:rPr>
              <a:t>2015</a:t>
            </a:r>
          </a:p>
          <a:p>
            <a:r>
              <a:rPr lang="en-US" sz="2800" b="1" dirty="0" smtClean="0">
                <a:solidFill>
                  <a:srgbClr val="C00000"/>
                </a:solidFill>
                <a:sym typeface="Wingdings" panose="05000000000000000000" pitchFamily="2" charset="2"/>
              </a:rPr>
              <a:t>(Chris Nolte)</a:t>
            </a:r>
            <a:endParaRPr lang="en-US" sz="2800" b="1" dirty="0" smtClean="0">
              <a:solidFill>
                <a:srgbClr val="C00000"/>
              </a:solidFill>
              <a:sym typeface="Wingdings" panose="05000000000000000000" pitchFamily="2" charset="2"/>
            </a:endParaRPr>
          </a:p>
        </p:txBody>
      </p:sp>
    </p:spTree>
    <p:extLst>
      <p:ext uri="{BB962C8B-B14F-4D97-AF65-F5344CB8AC3E}">
        <p14:creationId xmlns:p14="http://schemas.microsoft.com/office/powerpoint/2010/main" val="1962223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771" y="42097"/>
            <a:ext cx="1608327" cy="1608327"/>
          </a:xfrm>
          <a:prstGeom prst="rect">
            <a:avLst/>
          </a:prstGeom>
        </p:spPr>
      </p:pic>
      <p:sp>
        <p:nvSpPr>
          <p:cNvPr id="10" name="Title 1"/>
          <p:cNvSpPr txBox="1">
            <a:spLocks/>
          </p:cNvSpPr>
          <p:nvPr/>
        </p:nvSpPr>
        <p:spPr>
          <a:xfrm>
            <a:off x="1752600" y="228600"/>
            <a:ext cx="8610600" cy="990600"/>
          </a:xfrm>
          <a:prstGeom prst="rect">
            <a:avLst/>
          </a:prstGeom>
          <a:ln/>
        </p:spPr>
        <p:style>
          <a:lnRef idx="2">
            <a:schemeClr val="dk1"/>
          </a:lnRef>
          <a:fillRef idx="1">
            <a:schemeClr val="lt1"/>
          </a:fillRef>
          <a:effectRef idx="0">
            <a:schemeClr val="dk1"/>
          </a:effectRef>
          <a:fontRef idx="minor">
            <a:schemeClr val="dk1"/>
          </a:fontRef>
        </p:style>
        <p:txBody>
          <a:bodyPr/>
          <a:lstStyle/>
          <a:p>
            <a:pPr marL="400050" marR="0" lvl="0" indent="-400050"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50"/>
                </a:solidFill>
                <a:effectLst/>
                <a:uLnTx/>
                <a:uFillTx/>
                <a:latin typeface="Arial"/>
                <a:ea typeface="ＭＳ Ｐゴシック"/>
              </a:rPr>
              <a:t>Developing </a:t>
            </a:r>
            <a:r>
              <a:rPr kumimoji="0" lang="en-US" sz="2800" b="1" i="0" u="none" strike="noStrike" kern="0" cap="none" spc="0" normalizeH="0" baseline="0" noProof="0" dirty="0" smtClean="0">
                <a:ln>
                  <a:noFill/>
                </a:ln>
                <a:solidFill>
                  <a:srgbClr val="00B050"/>
                </a:solidFill>
                <a:effectLst/>
                <a:uLnTx/>
                <a:uFillTx/>
                <a:latin typeface="Arial"/>
                <a:ea typeface="ＭＳ Ｐゴシック"/>
              </a:rPr>
              <a:t>Multiscale </a:t>
            </a:r>
            <a:r>
              <a:rPr kumimoji="0" lang="en-US" sz="2800" b="1" i="0" u="none" strike="noStrike" kern="0" cap="none" spc="0" normalizeH="0" baseline="0" noProof="0" dirty="0">
                <a:ln>
                  <a:noFill/>
                </a:ln>
                <a:solidFill>
                  <a:srgbClr val="00B050"/>
                </a:solidFill>
                <a:effectLst/>
                <a:uLnTx/>
                <a:uFillTx/>
                <a:latin typeface="Arial"/>
                <a:ea typeface="ＭＳ Ｐゴシック"/>
              </a:rPr>
              <a:t>KF to Transition Across Grid Spacing: </a:t>
            </a:r>
            <a:r>
              <a:rPr kumimoji="0" lang="en-US" sz="2800" b="1" i="0" u="sng" strike="noStrike" kern="0" cap="none" spc="0" normalizeH="0" baseline="0" noProof="0" dirty="0" smtClean="0">
                <a:ln>
                  <a:noFill/>
                </a:ln>
                <a:solidFill>
                  <a:srgbClr val="00B050"/>
                </a:solidFill>
                <a:effectLst/>
                <a:uLnTx/>
                <a:uFillTx/>
                <a:latin typeface="Arial"/>
                <a:ea typeface="ＭＳ Ｐゴシック"/>
              </a:rPr>
              <a:t>(3) New Fallout</a:t>
            </a:r>
            <a:r>
              <a:rPr kumimoji="0" lang="en-US" sz="2800" b="1" i="0" u="sng" strike="noStrike" kern="0" cap="none" spc="0" normalizeH="0" noProof="0" dirty="0" smtClean="0">
                <a:ln>
                  <a:noFill/>
                </a:ln>
                <a:solidFill>
                  <a:srgbClr val="00B050"/>
                </a:solidFill>
                <a:effectLst/>
                <a:uLnTx/>
                <a:uFillTx/>
                <a:latin typeface="Arial"/>
                <a:ea typeface="ＭＳ Ｐゴシック"/>
              </a:rPr>
              <a:t> Efficiency</a:t>
            </a:r>
            <a:endParaRPr kumimoji="0" lang="en-US" sz="2800" b="1" i="0" u="sng" strike="noStrike" kern="0" cap="none" spc="0" normalizeH="0" baseline="0" noProof="0" dirty="0">
              <a:ln>
                <a:noFill/>
              </a:ln>
              <a:solidFill>
                <a:srgbClr val="00B050"/>
              </a:solidFill>
              <a:effectLst/>
              <a:uLnTx/>
              <a:uFillTx/>
              <a:latin typeface="Arial"/>
              <a:ea typeface="ＭＳ Ｐゴシック"/>
            </a:endParaRPr>
          </a:p>
        </p:txBody>
      </p:sp>
      <p:sp>
        <p:nvSpPr>
          <p:cNvPr id="32" name="TextBox 31"/>
          <p:cNvSpPr txBox="1"/>
          <p:nvPr/>
        </p:nvSpPr>
        <p:spPr>
          <a:xfrm>
            <a:off x="2218274" y="6241867"/>
            <a:ext cx="674284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JJA 2006 </a:t>
            </a:r>
            <a:r>
              <a:rPr lang="en-US" sz="2400" b="1" dirty="0">
                <a:solidFill>
                  <a:srgbClr val="00B050"/>
                </a:solidFill>
              </a:rPr>
              <a:t>KF</a:t>
            </a:r>
            <a:r>
              <a:rPr lang="en-US" sz="2400" b="1" dirty="0">
                <a:solidFill>
                  <a:srgbClr val="FF0000"/>
                </a:solidFill>
              </a:rPr>
              <a:t> </a:t>
            </a:r>
            <a:r>
              <a:rPr lang="en-US" sz="2400" b="1" dirty="0" smtClean="0"/>
              <a:t>Precipitation Differences (NEW -  OLD)</a:t>
            </a:r>
            <a:endParaRPr lang="en-US" sz="2400" b="1" dirty="0"/>
          </a:p>
        </p:txBody>
      </p:sp>
      <p:sp>
        <p:nvSpPr>
          <p:cNvPr id="2" name="Slide Number Placeholder 1"/>
          <p:cNvSpPr>
            <a:spLocks noGrp="1"/>
          </p:cNvSpPr>
          <p:nvPr>
            <p:ph type="sldNum" sz="quarter" idx="10"/>
          </p:nvPr>
        </p:nvSpPr>
        <p:spPr/>
        <p:txBody>
          <a:bodyPr/>
          <a:lstStyle/>
          <a:p>
            <a:fld id="{B99B544D-27CB-421D-857D-21D8A33B11EC}" type="slidenum">
              <a:rPr lang="en-US" smtClean="0">
                <a:solidFill>
                  <a:prstClr val="black">
                    <a:tint val="75000"/>
                  </a:prstClr>
                </a:solidFill>
              </a:rPr>
              <a:pPr/>
              <a:t>21</a:t>
            </a:fld>
            <a:endParaRPr lang="en-US">
              <a:solidFill>
                <a:prstClr val="black">
                  <a:tint val="75000"/>
                </a:prstClr>
              </a:solidFill>
            </a:endParaRPr>
          </a:p>
        </p:txBody>
      </p:sp>
      <p:pic>
        <p:nvPicPr>
          <p:cNvPr id="3" name="Picture 2"/>
          <p:cNvPicPr>
            <a:picLocks noChangeAspect="1"/>
          </p:cNvPicPr>
          <p:nvPr/>
        </p:nvPicPr>
        <p:blipFill rotWithShape="1">
          <a:blip r:embed="rId4"/>
          <a:srcRect t="3418" b="9433"/>
          <a:stretch/>
        </p:blipFill>
        <p:spPr>
          <a:xfrm>
            <a:off x="1618921" y="1318895"/>
            <a:ext cx="8220075" cy="4831080"/>
          </a:xfrm>
          <a:prstGeom prst="rect">
            <a:avLst/>
          </a:prstGeom>
        </p:spPr>
      </p:pic>
    </p:spTree>
    <p:extLst>
      <p:ext uri="{BB962C8B-B14F-4D97-AF65-F5344CB8AC3E}">
        <p14:creationId xmlns:p14="http://schemas.microsoft.com/office/powerpoint/2010/main" val="335973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52600" y="228600"/>
            <a:ext cx="8610600" cy="990600"/>
          </a:xfrm>
          <a:prstGeom prst="rect">
            <a:avLst/>
          </a:prstGeom>
          <a:ln/>
        </p:spPr>
        <p:style>
          <a:lnRef idx="2">
            <a:schemeClr val="dk1"/>
          </a:lnRef>
          <a:fillRef idx="1">
            <a:schemeClr val="lt1"/>
          </a:fillRef>
          <a:effectRef idx="0">
            <a:schemeClr val="dk1"/>
          </a:effectRef>
          <a:fontRef idx="minor">
            <a:schemeClr val="dk1"/>
          </a:fontRef>
        </p:style>
        <p:txBody>
          <a:bodyPr/>
          <a:lstStyle/>
          <a:p>
            <a:pPr marL="400050" marR="0" lvl="0" indent="-400050"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50"/>
                </a:solidFill>
                <a:effectLst/>
                <a:uLnTx/>
                <a:uFillTx/>
                <a:latin typeface="Arial"/>
                <a:ea typeface="ＭＳ Ｐゴシック"/>
              </a:rPr>
              <a:t>Developing </a:t>
            </a:r>
            <a:r>
              <a:rPr kumimoji="0" lang="en-US" sz="2800" b="1" i="0" u="none" strike="noStrike" kern="0" cap="none" spc="0" normalizeH="0" baseline="0" noProof="0" dirty="0" smtClean="0">
                <a:ln>
                  <a:noFill/>
                </a:ln>
                <a:solidFill>
                  <a:srgbClr val="00B050"/>
                </a:solidFill>
                <a:effectLst/>
                <a:uLnTx/>
                <a:uFillTx/>
                <a:latin typeface="Arial"/>
                <a:ea typeface="ＭＳ Ｐゴシック"/>
              </a:rPr>
              <a:t>Multi-Scale </a:t>
            </a:r>
            <a:r>
              <a:rPr kumimoji="0" lang="en-US" sz="2800" b="1" i="0" u="none" strike="noStrike" kern="0" cap="none" spc="0" normalizeH="0" baseline="0" noProof="0" dirty="0">
                <a:ln>
                  <a:noFill/>
                </a:ln>
                <a:solidFill>
                  <a:srgbClr val="00B050"/>
                </a:solidFill>
                <a:effectLst/>
                <a:uLnTx/>
                <a:uFillTx/>
                <a:latin typeface="Arial"/>
                <a:ea typeface="ＭＳ Ｐゴシック"/>
              </a:rPr>
              <a:t>KF to Transition Across Grid Spacing: </a:t>
            </a:r>
            <a:r>
              <a:rPr kumimoji="0" lang="en-US" sz="2800" b="1" i="0" u="sng" strike="noStrike" kern="0" cap="none" spc="0" normalizeH="0" baseline="0" noProof="0" dirty="0" smtClean="0">
                <a:ln>
                  <a:noFill/>
                </a:ln>
                <a:solidFill>
                  <a:srgbClr val="C00000"/>
                </a:solidFill>
                <a:effectLst/>
                <a:uLnTx/>
                <a:uFillTx/>
                <a:latin typeface="Arial"/>
                <a:ea typeface="ＭＳ Ｐゴシック"/>
              </a:rPr>
              <a:t>(4) Stabilizing Capacity</a:t>
            </a:r>
            <a:endParaRPr kumimoji="0" lang="en-US" sz="2800" b="1" i="0" u="sng" strike="noStrike" kern="0" cap="none" spc="0" normalizeH="0" baseline="0" noProof="0" dirty="0">
              <a:ln>
                <a:noFill/>
              </a:ln>
              <a:solidFill>
                <a:srgbClr val="C00000"/>
              </a:solidFill>
              <a:effectLst/>
              <a:uLnTx/>
              <a:uFillTx/>
              <a:latin typeface="Arial"/>
              <a:ea typeface="ＭＳ Ｐゴシック"/>
            </a:endParaRPr>
          </a:p>
        </p:txBody>
      </p:sp>
      <p:sp>
        <p:nvSpPr>
          <p:cNvPr id="4" name="Slide Number Placeholder 3"/>
          <p:cNvSpPr>
            <a:spLocks noGrp="1"/>
          </p:cNvSpPr>
          <p:nvPr>
            <p:ph type="sldNum" sz="quarter" idx="10"/>
          </p:nvPr>
        </p:nvSpPr>
        <p:spPr/>
        <p:txBody>
          <a:bodyPr/>
          <a:lstStyle/>
          <a:p>
            <a:fld id="{B99B544D-27CB-421D-857D-21D8A33B11EC}" type="slidenum">
              <a:rPr lang="en-US" smtClean="0">
                <a:solidFill>
                  <a:prstClr val="black">
                    <a:tint val="75000"/>
                  </a:prstClr>
                </a:solidFill>
              </a:rPr>
              <a:pPr/>
              <a:t>22</a:t>
            </a:fld>
            <a:endParaRPr lang="en-US">
              <a:solidFill>
                <a:prstClr val="black">
                  <a:tint val="75000"/>
                </a:prstClr>
              </a:solidFill>
            </a:endParaRPr>
          </a:p>
        </p:txBody>
      </p:sp>
      <p:sp>
        <p:nvSpPr>
          <p:cNvPr id="7" name="Title 1"/>
          <p:cNvSpPr txBox="1">
            <a:spLocks/>
          </p:cNvSpPr>
          <p:nvPr/>
        </p:nvSpPr>
        <p:spPr>
          <a:xfrm>
            <a:off x="1752600" y="1611923"/>
            <a:ext cx="8610600" cy="990600"/>
          </a:xfrm>
          <a:prstGeom prst="rect">
            <a:avLst/>
          </a:prstGeom>
          <a:ln/>
        </p:spPr>
        <p:style>
          <a:lnRef idx="2">
            <a:schemeClr val="dk1"/>
          </a:lnRef>
          <a:fillRef idx="1">
            <a:schemeClr val="lt1"/>
          </a:fillRef>
          <a:effectRef idx="0">
            <a:schemeClr val="dk1"/>
          </a:effectRef>
          <a:fontRef idx="minor">
            <a:schemeClr val="dk1"/>
          </a:fontRef>
        </p:style>
        <p:txBody>
          <a:bodyPr/>
          <a:lstStyle/>
          <a:p>
            <a:pPr marL="400050" marR="0" lvl="0" indent="-400050"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50"/>
                </a:solidFill>
                <a:effectLst/>
                <a:uLnTx/>
                <a:uFillTx/>
                <a:latin typeface="Arial"/>
                <a:ea typeface="ＭＳ Ｐゴシック"/>
              </a:rPr>
              <a:t>Developing </a:t>
            </a:r>
            <a:r>
              <a:rPr kumimoji="0" lang="en-US" sz="2800" b="1" i="0" u="none" strike="noStrike" kern="0" cap="none" spc="0" normalizeH="0" baseline="0" noProof="0" dirty="0" smtClean="0">
                <a:ln>
                  <a:noFill/>
                </a:ln>
                <a:solidFill>
                  <a:srgbClr val="00B050"/>
                </a:solidFill>
                <a:effectLst/>
                <a:uLnTx/>
                <a:uFillTx/>
                <a:latin typeface="Arial"/>
                <a:ea typeface="ＭＳ Ｐゴシック"/>
              </a:rPr>
              <a:t>Multi-Scale </a:t>
            </a:r>
            <a:r>
              <a:rPr kumimoji="0" lang="en-US" sz="2800" b="1" i="0" u="none" strike="noStrike" kern="0" cap="none" spc="0" normalizeH="0" baseline="0" noProof="0" dirty="0">
                <a:ln>
                  <a:noFill/>
                </a:ln>
                <a:solidFill>
                  <a:srgbClr val="00B050"/>
                </a:solidFill>
                <a:effectLst/>
                <a:uLnTx/>
                <a:uFillTx/>
                <a:latin typeface="Arial"/>
                <a:ea typeface="ＭＳ Ｐゴシック"/>
              </a:rPr>
              <a:t>KF to Transition Across Grid Spacing:</a:t>
            </a:r>
            <a:r>
              <a:rPr kumimoji="0" lang="en-US" sz="2800" b="1" i="0" u="none" strike="noStrike" kern="0" cap="none" spc="0" normalizeH="0" baseline="0" noProof="0" dirty="0">
                <a:ln>
                  <a:noFill/>
                </a:ln>
                <a:solidFill>
                  <a:srgbClr val="C00000"/>
                </a:solidFill>
                <a:effectLst/>
                <a:uLnTx/>
                <a:uFillTx/>
                <a:latin typeface="Arial"/>
                <a:ea typeface="ＭＳ Ｐゴシック"/>
              </a:rPr>
              <a:t> </a:t>
            </a:r>
            <a:r>
              <a:rPr kumimoji="0" lang="en-US" sz="2800" b="1" i="0" u="sng" strike="noStrike" kern="0" cap="none" spc="0" normalizeH="0" baseline="0" noProof="0" dirty="0" smtClean="0">
                <a:ln>
                  <a:noFill/>
                </a:ln>
                <a:solidFill>
                  <a:srgbClr val="C00000"/>
                </a:solidFill>
                <a:effectLst/>
                <a:uLnTx/>
                <a:uFillTx/>
                <a:latin typeface="Arial"/>
                <a:ea typeface="ＭＳ Ｐゴシック"/>
              </a:rPr>
              <a:t>(5) “</a:t>
            </a:r>
            <a:r>
              <a:rPr kumimoji="0" lang="en-US" sz="2800" b="1" i="1" u="sng" strike="noStrike" kern="0" cap="none" spc="0" normalizeH="0" baseline="0" noProof="0" dirty="0" smtClean="0">
                <a:ln>
                  <a:noFill/>
                </a:ln>
                <a:solidFill>
                  <a:srgbClr val="C00000"/>
                </a:solidFill>
                <a:effectLst/>
                <a:uLnTx/>
                <a:uFillTx/>
                <a:latin typeface="Arial"/>
                <a:ea typeface="ＭＳ Ｐゴシック"/>
              </a:rPr>
              <a:t>Double</a:t>
            </a:r>
            <a:r>
              <a:rPr kumimoji="0" lang="en-US" sz="2800" b="1" i="0" u="sng" strike="noStrike" kern="0" cap="none" spc="0" normalizeH="0" baseline="0" noProof="0" dirty="0" smtClean="0">
                <a:ln>
                  <a:noFill/>
                </a:ln>
                <a:solidFill>
                  <a:srgbClr val="C00000"/>
                </a:solidFill>
                <a:effectLst/>
                <a:uLnTx/>
                <a:uFillTx/>
                <a:latin typeface="Arial"/>
                <a:ea typeface="ＭＳ Ｐゴシック"/>
              </a:rPr>
              <a:t>” counting</a:t>
            </a:r>
            <a:endParaRPr kumimoji="0" lang="en-US" sz="2800" b="1" i="0" u="sng" strike="noStrike" kern="0" cap="none" spc="0" normalizeH="0" baseline="0" noProof="0" dirty="0">
              <a:ln>
                <a:noFill/>
              </a:ln>
              <a:solidFill>
                <a:srgbClr val="C00000"/>
              </a:solidFill>
              <a:effectLst/>
              <a:uLnTx/>
              <a:uFillTx/>
              <a:latin typeface="Arial"/>
              <a:ea typeface="ＭＳ Ｐゴシック"/>
            </a:endParaRPr>
          </a:p>
        </p:txBody>
      </p:sp>
      <p:sp>
        <p:nvSpPr>
          <p:cNvPr id="8" name="Title 1"/>
          <p:cNvSpPr txBox="1">
            <a:spLocks/>
          </p:cNvSpPr>
          <p:nvPr/>
        </p:nvSpPr>
        <p:spPr>
          <a:xfrm>
            <a:off x="1752600" y="3077308"/>
            <a:ext cx="8610600" cy="990600"/>
          </a:xfrm>
          <a:prstGeom prst="rect">
            <a:avLst/>
          </a:prstGeom>
          <a:ln/>
        </p:spPr>
        <p:style>
          <a:lnRef idx="2">
            <a:schemeClr val="dk1"/>
          </a:lnRef>
          <a:fillRef idx="1">
            <a:schemeClr val="lt1"/>
          </a:fillRef>
          <a:effectRef idx="0">
            <a:schemeClr val="dk1"/>
          </a:effectRef>
          <a:fontRef idx="minor">
            <a:schemeClr val="dk1"/>
          </a:fontRef>
        </p:style>
        <p:txBody>
          <a:bodyPr/>
          <a:lstStyle/>
          <a:p>
            <a:pPr marL="400050" marR="0" lvl="0" indent="-400050"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50"/>
                </a:solidFill>
                <a:effectLst/>
                <a:uLnTx/>
                <a:uFillTx/>
                <a:latin typeface="Arial"/>
                <a:ea typeface="ＭＳ Ｐゴシック"/>
              </a:rPr>
              <a:t>Developing </a:t>
            </a:r>
            <a:r>
              <a:rPr kumimoji="0" lang="en-US" sz="2800" b="1" i="0" u="none" strike="noStrike" kern="0" cap="none" spc="0" normalizeH="0" baseline="0" noProof="0" dirty="0" smtClean="0">
                <a:ln>
                  <a:noFill/>
                </a:ln>
                <a:solidFill>
                  <a:srgbClr val="00B050"/>
                </a:solidFill>
                <a:effectLst/>
                <a:uLnTx/>
                <a:uFillTx/>
                <a:latin typeface="Arial"/>
                <a:ea typeface="ＭＳ Ｐゴシック"/>
              </a:rPr>
              <a:t>Multi-Scale </a:t>
            </a:r>
            <a:r>
              <a:rPr kumimoji="0" lang="en-US" sz="2800" b="1" i="0" u="none" strike="noStrike" kern="0" cap="none" spc="0" normalizeH="0" baseline="0" noProof="0" dirty="0">
                <a:ln>
                  <a:noFill/>
                </a:ln>
                <a:solidFill>
                  <a:srgbClr val="00B050"/>
                </a:solidFill>
                <a:effectLst/>
                <a:uLnTx/>
                <a:uFillTx/>
                <a:latin typeface="Arial"/>
                <a:ea typeface="ＭＳ Ｐゴシック"/>
              </a:rPr>
              <a:t>KF to Transition Across Grid Spacing: </a:t>
            </a:r>
            <a:r>
              <a:rPr kumimoji="0" lang="en-US" sz="2800" b="1" i="0" u="sng" strike="noStrike" kern="0" cap="none" spc="0" normalizeH="0" baseline="0" noProof="0" dirty="0" smtClean="0">
                <a:ln>
                  <a:noFill/>
                </a:ln>
                <a:solidFill>
                  <a:srgbClr val="C00000"/>
                </a:solidFill>
                <a:effectLst/>
                <a:uLnTx/>
                <a:uFillTx/>
                <a:latin typeface="Arial"/>
                <a:ea typeface="ＭＳ Ｐゴシック"/>
              </a:rPr>
              <a:t>(6)</a:t>
            </a:r>
            <a:r>
              <a:rPr kumimoji="0" lang="en-US" sz="2800" b="1" i="0" u="sng" strike="noStrike" kern="0" cap="none" spc="0" normalizeH="0" noProof="0" dirty="0" smtClean="0">
                <a:ln>
                  <a:noFill/>
                </a:ln>
                <a:solidFill>
                  <a:srgbClr val="C00000"/>
                </a:solidFill>
                <a:effectLst/>
                <a:uLnTx/>
                <a:uFillTx/>
                <a:latin typeface="Arial"/>
                <a:ea typeface="ＭＳ Ｐゴシック"/>
              </a:rPr>
              <a:t> Linear Mixing of </a:t>
            </a:r>
            <a:r>
              <a:rPr kumimoji="0" lang="en-US" sz="2800" b="1" i="1" u="sng" strike="noStrike" kern="0" cap="none" spc="0" normalizeH="0" noProof="0" dirty="0" err="1" smtClean="0">
                <a:ln>
                  <a:noFill/>
                </a:ln>
                <a:solidFill>
                  <a:srgbClr val="C00000"/>
                </a:solidFill>
                <a:effectLst/>
                <a:uLnTx/>
                <a:uFillTx/>
                <a:latin typeface="Arial"/>
                <a:ea typeface="ＭＳ Ｐゴシック"/>
              </a:rPr>
              <a:t>W</a:t>
            </a:r>
            <a:r>
              <a:rPr kumimoji="0" lang="en-US" sz="2800" b="1" i="1" u="sng" strike="noStrike" kern="0" cap="none" spc="0" normalizeH="0" baseline="-25000" noProof="0" dirty="0" err="1" smtClean="0">
                <a:ln>
                  <a:noFill/>
                </a:ln>
                <a:solidFill>
                  <a:srgbClr val="C00000"/>
                </a:solidFill>
                <a:effectLst/>
                <a:uLnTx/>
                <a:uFillTx/>
                <a:latin typeface="Arial"/>
                <a:ea typeface="ＭＳ Ｐゴシック"/>
              </a:rPr>
              <a:t>kf</a:t>
            </a:r>
            <a:endParaRPr kumimoji="0" lang="en-US" sz="2800" b="1" i="1" u="sng" strike="noStrike" kern="0" cap="none" spc="0" normalizeH="0" baseline="-25000" noProof="0" dirty="0">
              <a:ln>
                <a:noFill/>
              </a:ln>
              <a:solidFill>
                <a:srgbClr val="C00000"/>
              </a:solidFill>
              <a:effectLst/>
              <a:uLnTx/>
              <a:uFillTx/>
              <a:latin typeface="Arial"/>
              <a:ea typeface="ＭＳ Ｐゴシック"/>
            </a:endParaRPr>
          </a:p>
        </p:txBody>
      </p:sp>
      <p:sp>
        <p:nvSpPr>
          <p:cNvPr id="9" name="Title 1"/>
          <p:cNvSpPr txBox="1">
            <a:spLocks/>
          </p:cNvSpPr>
          <p:nvPr/>
        </p:nvSpPr>
        <p:spPr>
          <a:xfrm>
            <a:off x="1752600" y="4542692"/>
            <a:ext cx="8610600" cy="1576753"/>
          </a:xfrm>
          <a:prstGeom prst="rect">
            <a:avLst/>
          </a:prstGeom>
          <a:ln/>
        </p:spPr>
        <p:style>
          <a:lnRef idx="2">
            <a:schemeClr val="dk1"/>
          </a:lnRef>
          <a:fillRef idx="1">
            <a:schemeClr val="lt1"/>
          </a:fillRef>
          <a:effectRef idx="0">
            <a:schemeClr val="dk1"/>
          </a:effectRef>
          <a:fontRef idx="minor">
            <a:schemeClr val="dk1"/>
          </a:fontRef>
        </p:style>
        <p:txBody>
          <a:bodyPr/>
          <a:lstStyle/>
          <a:p>
            <a:pPr marL="400050" marR="0" lvl="0" indent="-400050"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B050"/>
                </a:solidFill>
                <a:effectLst/>
                <a:uLnTx/>
                <a:uFillTx/>
                <a:latin typeface="Arial"/>
                <a:ea typeface="ＭＳ Ｐゴシック"/>
              </a:rPr>
              <a:t>Developing </a:t>
            </a:r>
            <a:r>
              <a:rPr kumimoji="0" lang="en-US" sz="2800" b="1" i="0" u="none" strike="noStrike" kern="0" cap="none" spc="0" normalizeH="0" baseline="0" noProof="0" dirty="0" smtClean="0">
                <a:ln>
                  <a:noFill/>
                </a:ln>
                <a:solidFill>
                  <a:srgbClr val="00B050"/>
                </a:solidFill>
                <a:effectLst/>
                <a:uLnTx/>
                <a:uFillTx/>
                <a:latin typeface="Arial"/>
                <a:ea typeface="ＭＳ Ｐゴシック"/>
              </a:rPr>
              <a:t>Multi-Scale </a:t>
            </a:r>
            <a:r>
              <a:rPr kumimoji="0" lang="en-US" sz="2800" b="1" i="0" u="none" strike="noStrike" kern="0" cap="none" spc="0" normalizeH="0" baseline="0" noProof="0" dirty="0">
                <a:ln>
                  <a:noFill/>
                </a:ln>
                <a:solidFill>
                  <a:srgbClr val="00B050"/>
                </a:solidFill>
                <a:effectLst/>
                <a:uLnTx/>
                <a:uFillTx/>
                <a:latin typeface="Arial"/>
                <a:ea typeface="ＭＳ Ｐゴシック"/>
              </a:rPr>
              <a:t>KF to Transition Across Grid Spacing: </a:t>
            </a:r>
            <a:r>
              <a:rPr kumimoji="0" lang="en-US" sz="2800" b="1" i="1" u="sng" strike="noStrike" kern="0" cap="none" spc="0" normalizeH="0" baseline="0" noProof="0" dirty="0" smtClean="0">
                <a:ln>
                  <a:noFill/>
                </a:ln>
                <a:solidFill>
                  <a:srgbClr val="C00000"/>
                </a:solidFill>
                <a:effectLst/>
                <a:uLnTx/>
                <a:uFillTx/>
                <a:latin typeface="Arial"/>
                <a:ea typeface="ＭＳ Ｐゴシック"/>
              </a:rPr>
              <a:t>(7)</a:t>
            </a:r>
            <a:r>
              <a:rPr kumimoji="0" lang="en-US" sz="2800" b="1" i="1" u="sng" strike="noStrike" kern="0" cap="none" spc="0" normalizeH="0" noProof="0" dirty="0" smtClean="0">
                <a:ln>
                  <a:noFill/>
                </a:ln>
                <a:solidFill>
                  <a:srgbClr val="C00000"/>
                </a:solidFill>
                <a:effectLst/>
                <a:uLnTx/>
                <a:uFillTx/>
                <a:latin typeface="Arial"/>
                <a:ea typeface="ＭＳ Ｐゴシック"/>
              </a:rPr>
              <a:t> New Trigger Function for </a:t>
            </a:r>
          </a:p>
          <a:p>
            <a:pPr marL="400050" marR="0" lvl="0" indent="-400050" defTabSz="914400" eaLnBrk="1" fontAlgn="base" latinLnBrk="0" hangingPunct="1">
              <a:lnSpc>
                <a:spcPct val="100000"/>
              </a:lnSpc>
              <a:spcBef>
                <a:spcPct val="0"/>
              </a:spcBef>
              <a:spcAft>
                <a:spcPct val="0"/>
              </a:spcAft>
              <a:buClrTx/>
              <a:buSzTx/>
              <a:buFontTx/>
              <a:buNone/>
              <a:tabLst/>
              <a:defRPr/>
            </a:pPr>
            <a:r>
              <a:rPr lang="en-US" sz="2800" b="1" i="1" kern="0" baseline="-25000" dirty="0" smtClean="0">
                <a:solidFill>
                  <a:srgbClr val="00B050"/>
                </a:solidFill>
                <a:latin typeface="Arial"/>
                <a:ea typeface="ＭＳ Ｐゴシック"/>
              </a:rPr>
              <a:t>			</a:t>
            </a:r>
            <a:r>
              <a:rPr lang="en-US" sz="2800" b="1" i="1" u="sng" kern="0" dirty="0" smtClean="0">
                <a:solidFill>
                  <a:srgbClr val="C00000"/>
                </a:solidFill>
                <a:latin typeface="Arial"/>
                <a:ea typeface="ＭＳ Ｐゴシック"/>
              </a:rPr>
              <a:t>high resolution </a:t>
            </a:r>
            <a:r>
              <a:rPr lang="en-US" sz="2800" b="1" i="1" u="sng" kern="0" dirty="0" smtClean="0">
                <a:solidFill>
                  <a:srgbClr val="C00000"/>
                </a:solidFill>
                <a:latin typeface="Arial"/>
                <a:ea typeface="ＭＳ Ｐゴシック"/>
              </a:rPr>
              <a:t>under </a:t>
            </a:r>
            <a:r>
              <a:rPr lang="en-US" sz="2800" b="1" i="1" u="sng" kern="0" dirty="0" smtClean="0">
                <a:solidFill>
                  <a:srgbClr val="C00000"/>
                </a:solidFill>
                <a:latin typeface="Arial"/>
                <a:ea typeface="ＭＳ Ｐゴシック"/>
              </a:rPr>
              <a:t>development</a:t>
            </a:r>
            <a:endParaRPr kumimoji="0" lang="en-US" sz="2800" b="1" i="1" u="sng" strike="noStrike" kern="0" cap="none" spc="0" normalizeH="0" baseline="-25000" noProof="0" dirty="0">
              <a:ln>
                <a:noFill/>
              </a:ln>
              <a:solidFill>
                <a:srgbClr val="C00000"/>
              </a:solidFill>
              <a:effectLst/>
              <a:uLnTx/>
              <a:uFillTx/>
              <a:latin typeface="Arial"/>
              <a:ea typeface="ＭＳ Ｐゴシック"/>
            </a:endParaRPr>
          </a:p>
        </p:txBody>
      </p:sp>
      <p:sp>
        <p:nvSpPr>
          <p:cNvPr id="2" name="Left Arrow 1"/>
          <p:cNvSpPr/>
          <p:nvPr/>
        </p:nvSpPr>
        <p:spPr>
          <a:xfrm rot="1169381">
            <a:off x="10401457" y="4919478"/>
            <a:ext cx="899160" cy="38376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546081" y="5331068"/>
            <a:ext cx="154778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More improvements expected</a:t>
            </a:r>
            <a:endParaRPr lang="en-US" dirty="0"/>
          </a:p>
        </p:txBody>
      </p:sp>
    </p:spTree>
    <p:extLst>
      <p:ext uri="{BB962C8B-B14F-4D97-AF65-F5344CB8AC3E}">
        <p14:creationId xmlns:p14="http://schemas.microsoft.com/office/powerpoint/2010/main" val="2434331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2442" y="1823582"/>
            <a:ext cx="6044226" cy="4827739"/>
          </a:xfrm>
          <a:prstGeom prst="rect">
            <a:avLst/>
          </a:prstGeom>
        </p:spPr>
      </p:pic>
      <p:sp>
        <p:nvSpPr>
          <p:cNvPr id="8" name="TextBox 7"/>
          <p:cNvSpPr txBox="1"/>
          <p:nvPr/>
        </p:nvSpPr>
        <p:spPr>
          <a:xfrm>
            <a:off x="516792" y="405158"/>
            <a:ext cx="11246093"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eaLnBrk="0" fontAlgn="base" hangingPunct="0">
              <a:spcBef>
                <a:spcPct val="0"/>
              </a:spcBef>
              <a:spcAft>
                <a:spcPct val="0"/>
              </a:spcAft>
            </a:pPr>
            <a:r>
              <a:rPr lang="en-US" sz="3200" b="1" dirty="0" smtClean="0">
                <a:solidFill>
                  <a:srgbClr val="000000"/>
                </a:solidFill>
              </a:rPr>
              <a:t>12 km </a:t>
            </a:r>
            <a:r>
              <a:rPr lang="en-US" sz="3200" b="1" dirty="0">
                <a:solidFill>
                  <a:srgbClr val="000000"/>
                </a:solidFill>
              </a:rPr>
              <a:t>WRF JJA simulations with </a:t>
            </a:r>
            <a:r>
              <a:rPr lang="en-US" sz="3200" b="1" dirty="0" smtClean="0">
                <a:solidFill>
                  <a:srgbClr val="000000"/>
                </a:solidFill>
              </a:rPr>
              <a:t>MSKF                            </a:t>
            </a:r>
          </a:p>
          <a:p>
            <a:pPr algn="ctr" eaLnBrk="0" fontAlgn="base" hangingPunct="0">
              <a:spcBef>
                <a:spcPct val="0"/>
              </a:spcBef>
              <a:spcAft>
                <a:spcPct val="0"/>
              </a:spcAft>
            </a:pPr>
            <a:r>
              <a:rPr lang="en-US" sz="3200" b="1" dirty="0" smtClean="0">
                <a:solidFill>
                  <a:srgbClr val="000000"/>
                </a:solidFill>
              </a:rPr>
              <a:t>Accumulated Surface Precipitation </a:t>
            </a:r>
            <a:endParaRPr lang="en-US" sz="3200" b="1" dirty="0">
              <a:solidFill>
                <a:srgbClr val="000000"/>
              </a:solidFill>
            </a:endParaRPr>
          </a:p>
        </p:txBody>
      </p:sp>
      <p:sp>
        <p:nvSpPr>
          <p:cNvPr id="9" name="TextBox 8"/>
          <p:cNvSpPr txBox="1"/>
          <p:nvPr/>
        </p:nvSpPr>
        <p:spPr>
          <a:xfrm>
            <a:off x="516793" y="1725172"/>
            <a:ext cx="5416868" cy="4616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pPr eaLnBrk="0" fontAlgn="base" hangingPunct="0">
              <a:spcBef>
                <a:spcPct val="0"/>
              </a:spcBef>
              <a:spcAft>
                <a:spcPct val="0"/>
              </a:spcAft>
            </a:pPr>
            <a:r>
              <a:rPr lang="en-US" sz="2400" dirty="0" smtClean="0">
                <a:solidFill>
                  <a:schemeClr val="bg1"/>
                </a:solidFill>
              </a:rPr>
              <a:t>……………………………………………</a:t>
            </a:r>
            <a:endParaRPr lang="en-US" sz="2400" dirty="0">
              <a:solidFill>
                <a:schemeClr val="bg1"/>
              </a:solidFill>
            </a:endParaRPr>
          </a:p>
        </p:txBody>
      </p:sp>
      <p:sp>
        <p:nvSpPr>
          <p:cNvPr id="6" name="TextBox 5"/>
          <p:cNvSpPr txBox="1"/>
          <p:nvPr/>
        </p:nvSpPr>
        <p:spPr>
          <a:xfrm>
            <a:off x="1664728" y="1706513"/>
            <a:ext cx="247413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eaLnBrk="0" fontAlgn="base" hangingPunct="0">
              <a:spcBef>
                <a:spcPct val="0"/>
              </a:spcBef>
              <a:spcAft>
                <a:spcPct val="0"/>
              </a:spcAft>
            </a:pPr>
            <a:r>
              <a:rPr lang="en-US" sz="2400" dirty="0">
                <a:solidFill>
                  <a:srgbClr val="000000"/>
                </a:solidFill>
              </a:rPr>
              <a:t>Bullock’s </a:t>
            </a:r>
            <a:r>
              <a:rPr lang="en-US" sz="2400" dirty="0" err="1">
                <a:solidFill>
                  <a:srgbClr val="000000"/>
                </a:solidFill>
              </a:rPr>
              <a:t>dynTau</a:t>
            </a:r>
            <a:endParaRPr lang="en-US" sz="2400" dirty="0">
              <a:solidFill>
                <a:srgbClr val="000000"/>
              </a:solidFill>
            </a:endParaRPr>
          </a:p>
        </p:txBody>
      </p:sp>
      <p:sp>
        <p:nvSpPr>
          <p:cNvPr id="10" name="TextBox 9"/>
          <p:cNvSpPr txBox="1"/>
          <p:nvPr/>
        </p:nvSpPr>
        <p:spPr>
          <a:xfrm>
            <a:off x="6255789" y="1739786"/>
            <a:ext cx="5416868" cy="4616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pPr eaLnBrk="0" fontAlgn="base" hangingPunct="0">
              <a:spcBef>
                <a:spcPct val="0"/>
              </a:spcBef>
              <a:spcAft>
                <a:spcPct val="0"/>
              </a:spcAft>
            </a:pPr>
            <a:r>
              <a:rPr lang="en-US" sz="2400" dirty="0" smtClean="0">
                <a:solidFill>
                  <a:schemeClr val="bg1"/>
                </a:solidFill>
              </a:rPr>
              <a:t>……………………………………………</a:t>
            </a:r>
            <a:endParaRPr lang="en-US" sz="2400" dirty="0">
              <a:solidFill>
                <a:schemeClr val="bg1"/>
              </a:solidFill>
            </a:endParaRPr>
          </a:p>
        </p:txBody>
      </p:sp>
      <p:sp>
        <p:nvSpPr>
          <p:cNvPr id="7" name="TextBox 6"/>
          <p:cNvSpPr txBox="1"/>
          <p:nvPr/>
        </p:nvSpPr>
        <p:spPr>
          <a:xfrm>
            <a:off x="7166672" y="1592749"/>
            <a:ext cx="2925353"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eaLnBrk="0" fontAlgn="base" hangingPunct="0">
              <a:spcBef>
                <a:spcPct val="0"/>
              </a:spcBef>
              <a:spcAft>
                <a:spcPct val="0"/>
              </a:spcAft>
            </a:pPr>
            <a:r>
              <a:rPr lang="en-US" sz="2400" dirty="0">
                <a:solidFill>
                  <a:srgbClr val="000000"/>
                </a:solidFill>
              </a:rPr>
              <a:t>Generalized </a:t>
            </a:r>
            <a:r>
              <a:rPr lang="en-US" sz="2400" dirty="0" err="1">
                <a:solidFill>
                  <a:srgbClr val="000000"/>
                </a:solidFill>
              </a:rPr>
              <a:t>dynTau</a:t>
            </a:r>
            <a:endParaRPr lang="en-US" sz="2400" dirty="0">
              <a:solidFill>
                <a:srgbClr val="000000"/>
              </a:solidFill>
            </a:endParaRPr>
          </a:p>
        </p:txBody>
      </p:sp>
      <p:pic>
        <p:nvPicPr>
          <p:cNvPr id="11" name="Picture 10"/>
          <p:cNvPicPr>
            <a:picLocks noChangeAspect="1"/>
          </p:cNvPicPr>
          <p:nvPr/>
        </p:nvPicPr>
        <p:blipFill>
          <a:blip r:embed="rId4"/>
          <a:stretch>
            <a:fillRect/>
          </a:stretch>
        </p:blipFill>
        <p:spPr>
          <a:xfrm>
            <a:off x="5907788" y="2188314"/>
            <a:ext cx="6216562" cy="4269954"/>
          </a:xfrm>
          <a:prstGeom prst="rect">
            <a:avLst/>
          </a:prstGeom>
        </p:spPr>
      </p:pic>
      <p:pic>
        <p:nvPicPr>
          <p:cNvPr id="2" name="Picture 1"/>
          <p:cNvPicPr>
            <a:picLocks noChangeAspect="1"/>
          </p:cNvPicPr>
          <p:nvPr/>
        </p:nvPicPr>
        <p:blipFill>
          <a:blip r:embed="rId5"/>
          <a:stretch>
            <a:fillRect/>
          </a:stretch>
        </p:blipFill>
        <p:spPr>
          <a:xfrm>
            <a:off x="74863" y="2186837"/>
            <a:ext cx="6197000" cy="4271431"/>
          </a:xfrm>
          <a:prstGeom prst="rect">
            <a:avLst/>
          </a:prstGeom>
        </p:spPr>
      </p:pic>
    </p:spTree>
    <p:extLst>
      <p:ext uri="{BB962C8B-B14F-4D97-AF65-F5344CB8AC3E}">
        <p14:creationId xmlns:p14="http://schemas.microsoft.com/office/powerpoint/2010/main" val="243966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83622" y="3616388"/>
            <a:ext cx="4733003" cy="3105087"/>
          </a:xfrm>
          <a:prstGeom prst="rect">
            <a:avLst/>
          </a:prstGeom>
        </p:spPr>
      </p:pic>
      <p:pic>
        <p:nvPicPr>
          <p:cNvPr id="5" name="Picture 4"/>
          <p:cNvPicPr>
            <a:picLocks noChangeAspect="1"/>
          </p:cNvPicPr>
          <p:nvPr/>
        </p:nvPicPr>
        <p:blipFill>
          <a:blip r:embed="rId3"/>
          <a:stretch>
            <a:fillRect/>
          </a:stretch>
        </p:blipFill>
        <p:spPr>
          <a:xfrm>
            <a:off x="6608661" y="3616104"/>
            <a:ext cx="4705814" cy="31686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947" y="172028"/>
            <a:ext cx="4827100" cy="3556810"/>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691" r="3771"/>
          <a:stretch/>
        </p:blipFill>
        <p:spPr>
          <a:xfrm>
            <a:off x="6629483" y="206879"/>
            <a:ext cx="4618893" cy="3600000"/>
          </a:xfrm>
          <a:prstGeom prst="rect">
            <a:avLst/>
          </a:prstGeom>
        </p:spPr>
      </p:pic>
      <p:sp>
        <p:nvSpPr>
          <p:cNvPr id="10" name="Oval 9"/>
          <p:cNvSpPr/>
          <p:nvPr/>
        </p:nvSpPr>
        <p:spPr>
          <a:xfrm rot="2382037">
            <a:off x="4069898" y="1061420"/>
            <a:ext cx="1266092" cy="2123615"/>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rot="2382037">
            <a:off x="8906832" y="1122810"/>
            <a:ext cx="1266092" cy="2123615"/>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382037">
            <a:off x="3981976" y="4364964"/>
            <a:ext cx="1266092" cy="2123615"/>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a:off x="4702944" y="120520"/>
            <a:ext cx="2815943" cy="760891"/>
          </a:xfrm>
          <a:prstGeom prst="leftRightArrow">
            <a:avLst/>
          </a:prstGeom>
          <a:solidFill>
            <a:schemeClr val="bg2"/>
          </a:solidFill>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solidFill>
                  <a:srgbClr val="00B050"/>
                </a:solidFill>
                <a:latin typeface="Algerian" panose="04020705040A02060702" pitchFamily="82" charset="0"/>
              </a:rPr>
              <a:t>Observation</a:t>
            </a:r>
            <a:endParaRPr lang="en-US" sz="2400" b="1" dirty="0">
              <a:ln w="0"/>
              <a:solidFill>
                <a:schemeClr val="tx1"/>
              </a:solidFill>
              <a:effectLst>
                <a:outerShdw blurRad="38100" dist="19050" dir="2700000" algn="tl" rotWithShape="0">
                  <a:schemeClr val="dk1">
                    <a:alpha val="40000"/>
                  </a:schemeClr>
                </a:outerShdw>
              </a:effectLst>
            </a:endParaRPr>
          </a:p>
        </p:txBody>
      </p:sp>
      <p:sp>
        <p:nvSpPr>
          <p:cNvPr id="19" name="Oval 18"/>
          <p:cNvSpPr/>
          <p:nvPr/>
        </p:nvSpPr>
        <p:spPr>
          <a:xfrm rot="2382037">
            <a:off x="8839588" y="4480067"/>
            <a:ext cx="1266092" cy="2123615"/>
          </a:xfrm>
          <a:prstGeom prst="ellipse">
            <a:avLst/>
          </a:prstGeom>
          <a:noFill/>
          <a:ln w="38100"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6200000">
            <a:off x="10756966" y="4624908"/>
            <a:ext cx="1423693" cy="584775"/>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err="1" smtClean="0">
                <a:solidFill>
                  <a:srgbClr val="00B050"/>
                </a:solidFill>
                <a:latin typeface="Algerian" panose="04020705040A02060702" pitchFamily="82" charset="0"/>
              </a:rPr>
              <a:t>mskf</a:t>
            </a:r>
            <a:endParaRPr lang="en-US" sz="3200" b="1" dirty="0">
              <a:solidFill>
                <a:srgbClr val="00B050"/>
              </a:solidFill>
              <a:latin typeface="Algerian" panose="04020705040A02060702" pitchFamily="82" charset="0"/>
            </a:endParaRPr>
          </a:p>
        </p:txBody>
      </p:sp>
      <p:sp>
        <p:nvSpPr>
          <p:cNvPr id="21" name="TextBox 20"/>
          <p:cNvSpPr txBox="1"/>
          <p:nvPr/>
        </p:nvSpPr>
        <p:spPr>
          <a:xfrm>
            <a:off x="117842" y="1890391"/>
            <a:ext cx="183991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t>Accumulated JJA 2006 Precipitation</a:t>
            </a:r>
          </a:p>
        </p:txBody>
      </p:sp>
      <p:sp>
        <p:nvSpPr>
          <p:cNvPr id="14" name="TextBox 13"/>
          <p:cNvSpPr txBox="1"/>
          <p:nvPr/>
        </p:nvSpPr>
        <p:spPr>
          <a:xfrm>
            <a:off x="7086861" y="3439805"/>
            <a:ext cx="3729098" cy="338554"/>
          </a:xfrm>
          <a:prstGeom prst="rect">
            <a:avLst/>
          </a:prstGeom>
          <a:noFill/>
        </p:spPr>
        <p:txBody>
          <a:bodyPr wrap="none" rtlCol="0">
            <a:spAutoFit/>
          </a:bodyPr>
          <a:lstStyle/>
          <a:p>
            <a:r>
              <a:rPr lang="en-US" sz="1600" dirty="0" smtClean="0"/>
              <a:t>June-August 2006 WRF MSKF Precipitation</a:t>
            </a:r>
            <a:endParaRPr lang="en-US" sz="1600" dirty="0"/>
          </a:p>
        </p:txBody>
      </p:sp>
      <p:sp>
        <p:nvSpPr>
          <p:cNvPr id="15" name="Slide Number Placeholder 14"/>
          <p:cNvSpPr>
            <a:spLocks noGrp="1"/>
          </p:cNvSpPr>
          <p:nvPr>
            <p:ph type="sldNum" sz="quarter" idx="12"/>
          </p:nvPr>
        </p:nvSpPr>
        <p:spPr/>
        <p:txBody>
          <a:bodyPr/>
          <a:lstStyle/>
          <a:p>
            <a:fld id="{B9F76027-5A54-48C3-B00F-51E2B48A80D9}" type="slidenum">
              <a:rPr lang="en-US" smtClean="0"/>
              <a:t>24</a:t>
            </a:fld>
            <a:endParaRPr lang="en-US"/>
          </a:p>
        </p:txBody>
      </p:sp>
      <p:grpSp>
        <p:nvGrpSpPr>
          <p:cNvPr id="22" name="Group 21"/>
          <p:cNvGrpSpPr/>
          <p:nvPr/>
        </p:nvGrpSpPr>
        <p:grpSpPr>
          <a:xfrm>
            <a:off x="144878" y="112505"/>
            <a:ext cx="1226721" cy="1313429"/>
            <a:chOff x="249382" y="159328"/>
            <a:chExt cx="1219200" cy="1753311"/>
          </a:xfrm>
        </p:grpSpPr>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9382" y="159328"/>
              <a:ext cx="1219200" cy="1219200"/>
            </a:xfrm>
            <a:prstGeom prst="rect">
              <a:avLst/>
            </a:prstGeom>
          </p:spPr>
        </p:pic>
        <p:sp>
          <p:nvSpPr>
            <p:cNvPr id="24" name="TextBox 23"/>
            <p:cNvSpPr txBox="1"/>
            <p:nvPr/>
          </p:nvSpPr>
          <p:spPr>
            <a:xfrm>
              <a:off x="249382" y="1378528"/>
              <a:ext cx="1219200" cy="534111"/>
            </a:xfrm>
            <a:prstGeom prst="rect">
              <a:avLst/>
            </a:prstGeom>
            <a:noFill/>
          </p:spPr>
          <p:txBody>
            <a:bodyPr wrap="square" rtlCol="0">
              <a:spAutoFit/>
            </a:bodyPr>
            <a:lstStyle/>
            <a:p>
              <a:r>
                <a:rPr lang="en-US" sz="2000" b="1" dirty="0" smtClean="0">
                  <a:solidFill>
                    <a:srgbClr val="00B050"/>
                  </a:solidFill>
                </a:rPr>
                <a:t>US EPA</a:t>
              </a:r>
              <a:endParaRPr lang="en-US" sz="2000" b="1" dirty="0">
                <a:solidFill>
                  <a:srgbClr val="00B050"/>
                </a:solidFill>
              </a:endParaRPr>
            </a:p>
          </p:txBody>
        </p:sp>
      </p:grpSp>
      <p:sp>
        <p:nvSpPr>
          <p:cNvPr id="25" name="TextBox 24"/>
          <p:cNvSpPr txBox="1"/>
          <p:nvPr/>
        </p:nvSpPr>
        <p:spPr>
          <a:xfrm rot="16200000">
            <a:off x="-54769" y="4624908"/>
            <a:ext cx="2246900" cy="584775"/>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00B050"/>
                </a:solidFill>
                <a:latin typeface="Algerian" panose="04020705040A02060702" pitchFamily="82" charset="0"/>
              </a:rPr>
              <a:t>  KF - </a:t>
            </a:r>
            <a:r>
              <a:rPr lang="en-US" sz="3200" b="1" dirty="0" err="1" smtClean="0">
                <a:solidFill>
                  <a:srgbClr val="00B050"/>
                </a:solidFill>
                <a:latin typeface="Algerian" panose="04020705040A02060702" pitchFamily="82" charset="0"/>
              </a:rPr>
              <a:t>RAd</a:t>
            </a:r>
            <a:endParaRPr lang="en-US" sz="3200" b="1" dirty="0">
              <a:solidFill>
                <a:srgbClr val="00B050"/>
              </a:solidFill>
              <a:latin typeface="Algerian" panose="04020705040A02060702" pitchFamily="82" charset="0"/>
            </a:endParaRPr>
          </a:p>
        </p:txBody>
      </p:sp>
    </p:spTree>
    <p:extLst>
      <p:ext uri="{BB962C8B-B14F-4D97-AF65-F5344CB8AC3E}">
        <p14:creationId xmlns:p14="http://schemas.microsoft.com/office/powerpoint/2010/main" val="1327746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99B544D-27CB-421D-857D-21D8A33B11EC}" type="slidenum">
              <a:rPr lang="en-US" smtClean="0">
                <a:solidFill>
                  <a:prstClr val="black">
                    <a:tint val="75000"/>
                  </a:prstClr>
                </a:solidFill>
              </a:rPr>
              <a:pPr/>
              <a:t>25</a:t>
            </a:fld>
            <a:endParaRPr lang="en-US" dirty="0">
              <a:solidFill>
                <a:prstClr val="black">
                  <a:tint val="75000"/>
                </a:prstClr>
              </a:solidFill>
            </a:endParaRPr>
          </a:p>
        </p:txBody>
      </p:sp>
      <p:sp>
        <p:nvSpPr>
          <p:cNvPr id="10" name="Title 1"/>
          <p:cNvSpPr txBox="1">
            <a:spLocks/>
          </p:cNvSpPr>
          <p:nvPr/>
        </p:nvSpPr>
        <p:spPr>
          <a:xfrm>
            <a:off x="864296" y="87850"/>
            <a:ext cx="10008296" cy="1045735"/>
          </a:xfrm>
          <a:prstGeom prst="rect">
            <a:avLst/>
          </a:prstGeom>
          <a:solidFill>
            <a:schemeClr val="bg1"/>
          </a:solidFill>
          <a:ln w="25400" cap="flat" cmpd="sng" algn="ctr">
            <a:solidFill>
              <a:srgbClr val="DAEDEF">
                <a:shade val="50000"/>
              </a:srgbClr>
            </a:solidFill>
            <a:prstDash val="solid"/>
          </a:ln>
          <a:effectLst/>
        </p:spPr>
        <p:txBody>
          <a:bodyPr/>
          <a:lstStyle/>
          <a:p>
            <a:pPr marL="400050" marR="0" lvl="0" indent="-400050" algn="ctr" defTabSz="91440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B050"/>
                </a:solidFill>
                <a:effectLst/>
                <a:uLnTx/>
                <a:uFillTx/>
                <a:latin typeface="Arial"/>
                <a:ea typeface="ＭＳ Ｐゴシック"/>
              </a:rPr>
              <a:t>9 km and 3 km MSKF simulations:</a:t>
            </a:r>
          </a:p>
          <a:p>
            <a:pPr marL="400050" marR="0" lvl="0" indent="-400050" algn="ctr" defTabSz="914400" eaLnBrk="1" fontAlgn="base" latinLnBrk="0" hangingPunct="1">
              <a:lnSpc>
                <a:spcPct val="100000"/>
              </a:lnSpc>
              <a:spcBef>
                <a:spcPct val="0"/>
              </a:spcBef>
              <a:spcAft>
                <a:spcPct val="0"/>
              </a:spcAft>
              <a:buClrTx/>
              <a:buSzTx/>
              <a:buFontTx/>
              <a:buNone/>
              <a:tabLst/>
              <a:defRPr/>
            </a:pPr>
            <a:r>
              <a:rPr lang="en-US" sz="3200" b="1" kern="0" dirty="0" smtClean="0">
                <a:solidFill>
                  <a:srgbClr val="00B050"/>
                </a:solidFill>
                <a:latin typeface="Arial"/>
                <a:ea typeface="ＭＳ Ｐゴシック"/>
              </a:rPr>
              <a:t>WRF 3.3.1 -- Forecast mode: Yue et al., in review</a:t>
            </a:r>
            <a:endParaRPr kumimoji="0" lang="en-US" sz="3200" b="1" i="1" u="sng" strike="noStrike" kern="0" cap="none" spc="0" normalizeH="0" baseline="-25000" noProof="0" dirty="0">
              <a:ln>
                <a:noFill/>
              </a:ln>
              <a:solidFill>
                <a:srgbClr val="00B050"/>
              </a:solidFill>
              <a:effectLst/>
              <a:uLnTx/>
              <a:uFillTx/>
              <a:latin typeface="Arial"/>
              <a:ea typeface="ＭＳ Ｐゴシック"/>
            </a:endParaRPr>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39093" t="62037" r="33660"/>
          <a:stretch/>
        </p:blipFill>
        <p:spPr bwMode="auto">
          <a:xfrm>
            <a:off x="4541520" y="1427852"/>
            <a:ext cx="2392680" cy="249936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6979920" y="2040374"/>
            <a:ext cx="5282215" cy="830997"/>
          </a:xfrm>
          <a:prstGeom prst="rect">
            <a:avLst/>
          </a:prstGeom>
        </p:spPr>
        <p:txBody>
          <a:bodyPr wrap="none">
            <a:spAutoFit/>
          </a:bodyPr>
          <a:lstStyle/>
          <a:p>
            <a:r>
              <a:rPr lang="en-US" sz="2400" b="1" dirty="0">
                <a:latin typeface="Times New Roman" panose="02020603050405020304" pitchFamily="18" charset="0"/>
                <a:ea typeface="SimSun" panose="02010600030101010101" pitchFamily="2" charset="-122"/>
              </a:rPr>
              <a:t>1800 UTC 29 – 0000 UTC 30 July </a:t>
            </a:r>
            <a:r>
              <a:rPr lang="en-US" sz="2400" b="1" dirty="0" smtClean="0">
                <a:latin typeface="Times New Roman" panose="02020603050405020304" pitchFamily="18" charset="0"/>
                <a:ea typeface="SimSun" panose="02010600030101010101" pitchFamily="2" charset="-122"/>
              </a:rPr>
              <a:t>2010</a:t>
            </a:r>
          </a:p>
          <a:p>
            <a:r>
              <a:rPr lang="en-US" sz="2400" b="1" dirty="0">
                <a:latin typeface="Times New Roman" panose="02020603050405020304" pitchFamily="18" charset="0"/>
                <a:ea typeface="SimSun" panose="02010600030101010101" pitchFamily="2" charset="-122"/>
              </a:rPr>
              <a:t> </a:t>
            </a:r>
            <a:r>
              <a:rPr lang="en-US" sz="2400" b="1" dirty="0" smtClean="0">
                <a:latin typeface="Times New Roman" panose="02020603050405020304" pitchFamily="18" charset="0"/>
                <a:ea typeface="SimSun" panose="02010600030101010101" pitchFamily="2" charset="-122"/>
              </a:rPr>
              <a:t> 9 KM grids</a:t>
            </a:r>
            <a:endParaRPr lang="en-US" sz="2400" b="1" dirty="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41234" r="9653" b="69907"/>
          <a:stretch/>
        </p:blipFill>
        <p:spPr bwMode="auto">
          <a:xfrm>
            <a:off x="274320" y="1458332"/>
            <a:ext cx="4312920" cy="198120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38938" r="13267" b="68536"/>
          <a:stretch/>
        </p:blipFill>
        <p:spPr bwMode="auto">
          <a:xfrm>
            <a:off x="274320" y="3764279"/>
            <a:ext cx="4351118" cy="2148204"/>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4" cstate="print">
            <a:extLst>
              <a:ext uri="{28A0092B-C50C-407E-A947-70E740481C1C}">
                <a14:useLocalDpi xmlns:a14="http://schemas.microsoft.com/office/drawing/2010/main" val="0"/>
              </a:ext>
            </a:extLst>
          </a:blip>
          <a:srcRect l="13409" t="62263" r="59973" b="2916"/>
          <a:stretch/>
        </p:blipFill>
        <p:spPr bwMode="auto">
          <a:xfrm>
            <a:off x="4800601" y="3927212"/>
            <a:ext cx="2423159" cy="2377441"/>
          </a:xfrm>
          <a:prstGeom prst="rect">
            <a:avLst/>
          </a:prstGeom>
          <a:ln>
            <a:noFill/>
          </a:ln>
          <a:extLst>
            <a:ext uri="{53640926-AAD7-44D8-BBD7-CCE9431645EC}">
              <a14:shadowObscured xmlns:a14="http://schemas.microsoft.com/office/drawing/2010/main"/>
            </a:ext>
          </a:extLst>
        </p:spPr>
      </p:pic>
      <p:sp>
        <p:nvSpPr>
          <p:cNvPr id="16" name="Rectangle 15"/>
          <p:cNvSpPr/>
          <p:nvPr/>
        </p:nvSpPr>
        <p:spPr>
          <a:xfrm>
            <a:off x="6979920" y="4422882"/>
            <a:ext cx="5282215" cy="830997"/>
          </a:xfrm>
          <a:prstGeom prst="rect">
            <a:avLst/>
          </a:prstGeom>
        </p:spPr>
        <p:txBody>
          <a:bodyPr wrap="none">
            <a:spAutoFit/>
          </a:bodyPr>
          <a:lstStyle/>
          <a:p>
            <a:r>
              <a:rPr lang="en-US" sz="2400" b="1" dirty="0">
                <a:latin typeface="Times New Roman" panose="02020603050405020304" pitchFamily="18" charset="0"/>
                <a:ea typeface="SimSun" panose="02010600030101010101" pitchFamily="2" charset="-122"/>
              </a:rPr>
              <a:t>1800 UTC 29 – 0000 UTC 30 July </a:t>
            </a:r>
            <a:r>
              <a:rPr lang="en-US" sz="2400" b="1" dirty="0" smtClean="0">
                <a:latin typeface="Times New Roman" panose="02020603050405020304" pitchFamily="18" charset="0"/>
                <a:ea typeface="SimSun" panose="02010600030101010101" pitchFamily="2" charset="-122"/>
              </a:rPr>
              <a:t>2010</a:t>
            </a:r>
          </a:p>
          <a:p>
            <a:r>
              <a:rPr lang="en-US" sz="2400" b="1" dirty="0">
                <a:latin typeface="Times New Roman" panose="02020603050405020304" pitchFamily="18" charset="0"/>
                <a:ea typeface="SimSun" panose="02010600030101010101" pitchFamily="2" charset="-122"/>
              </a:rPr>
              <a:t> </a:t>
            </a:r>
            <a:r>
              <a:rPr lang="en-US" sz="2400" b="1" dirty="0" smtClean="0">
                <a:latin typeface="Times New Roman" panose="02020603050405020304" pitchFamily="18" charset="0"/>
                <a:ea typeface="SimSun" panose="02010600030101010101" pitchFamily="2" charset="-122"/>
              </a:rPr>
              <a:t> 3 KM grids</a:t>
            </a:r>
            <a:endParaRPr lang="en-US" sz="2400" b="1" dirty="0"/>
          </a:p>
        </p:txBody>
      </p:sp>
    </p:spTree>
    <p:extLst>
      <p:ext uri="{BB962C8B-B14F-4D97-AF65-F5344CB8AC3E}">
        <p14:creationId xmlns:p14="http://schemas.microsoft.com/office/powerpoint/2010/main" val="2388194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5705" y="164534"/>
            <a:ext cx="11605162" cy="913319"/>
          </a:xfrm>
          <a:prstGeom prst="rect">
            <a:avLst/>
          </a:prstGeom>
          <a:ln/>
        </p:spPr>
        <p:style>
          <a:lnRef idx="2">
            <a:schemeClr val="dk1"/>
          </a:lnRef>
          <a:fillRef idx="1">
            <a:schemeClr val="lt1"/>
          </a:fillRef>
          <a:effectRef idx="0">
            <a:schemeClr val="dk1"/>
          </a:effectRef>
          <a:fontRef idx="minor">
            <a:schemeClr val="dk1"/>
          </a:fontRef>
        </p:style>
        <p:txBody>
          <a:bodyPr/>
          <a:lstStyle/>
          <a:p>
            <a:pPr marL="400050" marR="0" lvl="0" indent="-400050" algn="ctr"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B050"/>
                </a:solidFill>
                <a:effectLst/>
                <a:uLnTx/>
                <a:uFillTx/>
                <a:latin typeface="Arial"/>
                <a:ea typeface="ＭＳ Ｐゴシック"/>
              </a:rPr>
              <a:t>1 km MSKF simulations</a:t>
            </a:r>
            <a:r>
              <a:rPr kumimoji="0" lang="en-US" sz="2800" b="1" i="0" u="none" strike="noStrike" kern="0" cap="none" spc="0" normalizeH="0" noProof="0" dirty="0" smtClean="0">
                <a:ln>
                  <a:noFill/>
                </a:ln>
                <a:solidFill>
                  <a:srgbClr val="00B050"/>
                </a:solidFill>
                <a:effectLst/>
                <a:uLnTx/>
                <a:uFillTx/>
                <a:latin typeface="Arial"/>
                <a:ea typeface="ＭＳ Ｐゴシック"/>
              </a:rPr>
              <a:t> for Eastern North Carolina</a:t>
            </a:r>
            <a:endParaRPr kumimoji="0" lang="en-US" sz="2800" b="1" i="0" u="none" strike="noStrike" kern="0" cap="none" spc="0" normalizeH="0" baseline="0" noProof="0" dirty="0" smtClean="0">
              <a:ln>
                <a:noFill/>
              </a:ln>
              <a:solidFill>
                <a:srgbClr val="00B050"/>
              </a:solidFill>
              <a:effectLst/>
              <a:uLnTx/>
              <a:uFillTx/>
              <a:latin typeface="Arial"/>
              <a:ea typeface="ＭＳ Ｐゴシック"/>
            </a:endParaRPr>
          </a:p>
          <a:p>
            <a:pPr marL="400050" marR="0" lvl="0" indent="-400050" algn="ctr" defTabSz="914400" eaLnBrk="1" fontAlgn="base" latinLnBrk="0" hangingPunct="1">
              <a:lnSpc>
                <a:spcPct val="100000"/>
              </a:lnSpc>
              <a:spcBef>
                <a:spcPct val="0"/>
              </a:spcBef>
              <a:spcAft>
                <a:spcPct val="0"/>
              </a:spcAft>
              <a:buClrTx/>
              <a:buSzTx/>
              <a:buFontTx/>
              <a:buNone/>
              <a:tabLst/>
              <a:defRPr/>
            </a:pPr>
            <a:r>
              <a:rPr lang="en-US" sz="2800" b="1" kern="0" dirty="0" smtClean="0">
                <a:solidFill>
                  <a:srgbClr val="00B050"/>
                </a:solidFill>
                <a:latin typeface="Arial"/>
                <a:ea typeface="ＭＳ Ｐゴシック"/>
              </a:rPr>
              <a:t>WRF 3.3.1 -- Forecast mode: Sims et al. </a:t>
            </a:r>
            <a:endParaRPr kumimoji="0" lang="en-US" sz="2800" b="1" i="1" u="sng" strike="noStrike" kern="0" cap="none" spc="0" normalizeH="0" baseline="-25000" noProof="0" dirty="0">
              <a:ln>
                <a:noFill/>
              </a:ln>
              <a:solidFill>
                <a:srgbClr val="00B050"/>
              </a:solidFill>
              <a:effectLst/>
              <a:uLnTx/>
              <a:uFillTx/>
              <a:latin typeface="Arial"/>
              <a:ea typeface="ＭＳ Ｐゴシック"/>
            </a:endParaRPr>
          </a:p>
        </p:txBody>
      </p:sp>
      <p:grpSp>
        <p:nvGrpSpPr>
          <p:cNvPr id="2" name="Group 1"/>
          <p:cNvGrpSpPr/>
          <p:nvPr/>
        </p:nvGrpSpPr>
        <p:grpSpPr>
          <a:xfrm>
            <a:off x="2000250" y="1398433"/>
            <a:ext cx="8420100" cy="5230967"/>
            <a:chOff x="2145436" y="1569883"/>
            <a:chExt cx="8515069" cy="725423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890" t="13295" r="8431" b="20250"/>
            <a:stretch/>
          </p:blipFill>
          <p:spPr>
            <a:xfrm>
              <a:off x="2145436" y="1569883"/>
              <a:ext cx="3752850" cy="4000500"/>
            </a:xfrm>
            <a:prstGeom prst="rect">
              <a:avLst/>
            </a:prstGeom>
          </p:spPr>
        </p:pic>
        <p:pic>
          <p:nvPicPr>
            <p:cNvPr id="8" name="Content Placeholder 7"/>
            <p:cNvPicPr>
              <a:picLocks noChangeAspect="1"/>
            </p:cNvPicPr>
            <p:nvPr/>
          </p:nvPicPr>
          <p:blipFill rotWithShape="1">
            <a:blip r:embed="rId4">
              <a:extLst>
                <a:ext uri="{28A0092B-C50C-407E-A947-70E740481C1C}">
                  <a14:useLocalDpi xmlns:a14="http://schemas.microsoft.com/office/drawing/2010/main" val="0"/>
                </a:ext>
              </a:extLst>
            </a:blip>
            <a:srcRect l="12306" t="11762" r="7098" b="21013"/>
            <a:stretch/>
          </p:blipFill>
          <p:spPr>
            <a:xfrm>
              <a:off x="6360400" y="1569883"/>
              <a:ext cx="3749040" cy="4046808"/>
            </a:xfrm>
            <a:prstGeom prst="rect">
              <a:avLst/>
            </a:prstGeom>
          </p:spPr>
        </p:pic>
        <p:pic>
          <p:nvPicPr>
            <p:cNvPr id="9"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1" r="42956" b="9213"/>
            <a:stretch/>
          </p:blipFill>
          <p:spPr>
            <a:xfrm>
              <a:off x="2723350" y="5641125"/>
              <a:ext cx="2954773" cy="3182988"/>
            </a:xfrm>
            <a:prstGeom prst="rect">
              <a:avLst/>
            </a:prstGeom>
          </p:spPr>
        </p:pic>
        <p:sp>
          <p:nvSpPr>
            <p:cNvPr id="11" name="Text Box 7"/>
            <p:cNvSpPr txBox="1">
              <a:spLocks noChangeArrowheads="1"/>
            </p:cNvSpPr>
            <p:nvPr/>
          </p:nvSpPr>
          <p:spPr bwMode="auto">
            <a:xfrm>
              <a:off x="6100695" y="5641123"/>
              <a:ext cx="4559810" cy="299219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lvl="0" algn="just"/>
              <a:r>
                <a:rPr lang="en-US" sz="2400" b="1" dirty="0" smtClean="0">
                  <a:solidFill>
                    <a:prstClr val="black"/>
                  </a:solidFill>
                </a:rPr>
                <a:t>Surface shortwave by the WSM6, WSM6+MSKF, and Satellite clouds on June 29, 2012 at 1700 UTC using 1 km grids.</a:t>
              </a:r>
              <a:endParaRPr lang="en-US" sz="2400" b="1" dirty="0">
                <a:solidFill>
                  <a:srgbClr val="000000"/>
                </a:solidFill>
                <a:latin typeface="Arial" pitchFamily="34" charset="0"/>
                <a:ea typeface="ヒラギノ角ゴ Pro W3"/>
                <a:cs typeface="Arial" pitchFamily="34" charset="0"/>
              </a:endParaRPr>
            </a:p>
          </p:txBody>
        </p:sp>
      </p:grpSp>
      <p:sp>
        <p:nvSpPr>
          <p:cNvPr id="3" name="TextBox 2"/>
          <p:cNvSpPr txBox="1"/>
          <p:nvPr/>
        </p:nvSpPr>
        <p:spPr>
          <a:xfrm rot="16200000">
            <a:off x="1447659" y="5196691"/>
            <a:ext cx="1690591" cy="400110"/>
          </a:xfrm>
          <a:prstGeom prst="rect">
            <a:avLst/>
          </a:prstGeom>
          <a:noFill/>
        </p:spPr>
        <p:txBody>
          <a:bodyPr wrap="none" rtlCol="0">
            <a:spAutoFit/>
          </a:bodyPr>
          <a:lstStyle/>
          <a:p>
            <a:r>
              <a:rPr lang="en-US" sz="2000" b="1" dirty="0" smtClean="0"/>
              <a:t>GOES Imagery</a:t>
            </a:r>
          </a:p>
        </p:txBody>
      </p:sp>
    </p:spTree>
    <p:extLst>
      <p:ext uri="{BB962C8B-B14F-4D97-AF65-F5344CB8AC3E}">
        <p14:creationId xmlns:p14="http://schemas.microsoft.com/office/powerpoint/2010/main" val="1552430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8928" y="983676"/>
            <a:ext cx="11179603" cy="57554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solidFill>
                  <a:schemeClr val="tx1"/>
                </a:solidFill>
              </a:rPr>
              <a:t>Several New formulations within the Kain-Fritsch (KF) scheme were tested using </a:t>
            </a:r>
            <a:r>
              <a:rPr lang="en-US" sz="3200" b="1" u="sng" dirty="0" smtClean="0">
                <a:solidFill>
                  <a:schemeClr val="tx1"/>
                </a:solidFill>
              </a:rPr>
              <a:t>12 km, 9 km, 3 and 1 km grids</a:t>
            </a:r>
            <a:endParaRPr lang="en-US" sz="3200" b="1" dirty="0" smtClean="0">
              <a:solidFill>
                <a:schemeClr val="tx1"/>
              </a:solidFill>
            </a:endParaRPr>
          </a:p>
          <a:p>
            <a:pPr marL="342900" indent="-342900">
              <a:buFont typeface="Wingdings" panose="05000000000000000000" pitchFamily="2" charset="2"/>
              <a:buChar char="Ø"/>
            </a:pPr>
            <a:r>
              <a:rPr lang="en-US" sz="3200" b="1" i="1" u="sng" dirty="0" smtClean="0">
                <a:solidFill>
                  <a:srgbClr val="00B050"/>
                </a:solidFill>
              </a:rPr>
              <a:t>In general</a:t>
            </a:r>
            <a:r>
              <a:rPr lang="en-US" sz="3200" b="1" i="1" dirty="0" smtClean="0">
                <a:solidFill>
                  <a:srgbClr val="00B050"/>
                </a:solidFill>
              </a:rPr>
              <a:t> : Results are positive for all these grid spacings</a:t>
            </a:r>
          </a:p>
          <a:p>
            <a:pPr marL="342900" indent="-342900">
              <a:buFont typeface="Wingdings" panose="05000000000000000000" pitchFamily="2" charset="2"/>
              <a:buChar char="Ø"/>
            </a:pPr>
            <a:endParaRPr lang="en-US" sz="1100" b="1" i="1" dirty="0" smtClean="0">
              <a:solidFill>
                <a:srgbClr val="002060"/>
              </a:solidFill>
            </a:endParaRPr>
          </a:p>
          <a:p>
            <a:pPr marL="342900" indent="-342900">
              <a:buFont typeface="Wingdings" panose="05000000000000000000" pitchFamily="2" charset="2"/>
              <a:buChar char="Ø"/>
            </a:pPr>
            <a:r>
              <a:rPr lang="en-US" sz="3200" b="1" i="1" dirty="0" smtClean="0">
                <a:solidFill>
                  <a:srgbClr val="002060"/>
                </a:solidFill>
              </a:rPr>
              <a:t>For the eastern US our</a:t>
            </a:r>
            <a:r>
              <a:rPr lang="en-US" sz="3200" b="1" dirty="0" smtClean="0">
                <a:solidFill>
                  <a:srgbClr val="002060"/>
                </a:solidFill>
              </a:rPr>
              <a:t> 12 km 3-month simulations indicate:</a:t>
            </a:r>
          </a:p>
          <a:p>
            <a:pPr marL="914400" lvl="1" indent="-457200">
              <a:spcAft>
                <a:spcPts val="200"/>
              </a:spcAft>
              <a:buFont typeface="Wingdings" panose="05000000000000000000" pitchFamily="2" charset="2"/>
              <a:buChar char="v"/>
            </a:pPr>
            <a:r>
              <a:rPr lang="en-US" sz="3200" b="1" dirty="0" smtClean="0">
                <a:solidFill>
                  <a:srgbClr val="00B050"/>
                </a:solidFill>
              </a:rPr>
              <a:t>Each of the science </a:t>
            </a:r>
            <a:r>
              <a:rPr lang="en-US" sz="3200" b="1" dirty="0">
                <a:solidFill>
                  <a:srgbClr val="00B050"/>
                </a:solidFill>
              </a:rPr>
              <a:t>u</a:t>
            </a:r>
            <a:r>
              <a:rPr lang="en-US" sz="3200" b="1" dirty="0" smtClean="0">
                <a:solidFill>
                  <a:srgbClr val="00B050"/>
                </a:solidFill>
              </a:rPr>
              <a:t>pdates </a:t>
            </a:r>
            <a:r>
              <a:rPr lang="en-US" sz="3200" b="1" i="1" dirty="0" smtClean="0">
                <a:solidFill>
                  <a:srgbClr val="00B050"/>
                </a:solidFill>
              </a:rPr>
              <a:t>reduces</a:t>
            </a:r>
            <a:r>
              <a:rPr lang="en-US" sz="3200" b="1" dirty="0" smtClean="0">
                <a:solidFill>
                  <a:srgbClr val="00B050"/>
                </a:solidFill>
              </a:rPr>
              <a:t> precipitation bias while new adjustment </a:t>
            </a:r>
            <a:r>
              <a:rPr lang="en-US" sz="3200" b="1" dirty="0">
                <a:solidFill>
                  <a:srgbClr val="00B050"/>
                </a:solidFill>
              </a:rPr>
              <a:t>t</a:t>
            </a:r>
            <a:r>
              <a:rPr lang="en-US" sz="3200" b="1" dirty="0" smtClean="0">
                <a:solidFill>
                  <a:srgbClr val="00B050"/>
                </a:solidFill>
              </a:rPr>
              <a:t>imescale &amp; entrainment formulations are big contributors</a:t>
            </a:r>
          </a:p>
          <a:p>
            <a:pPr marL="914400" lvl="1" indent="-457200">
              <a:spcAft>
                <a:spcPts val="200"/>
              </a:spcAft>
              <a:buFont typeface="Wingdings" panose="05000000000000000000" pitchFamily="2" charset="2"/>
              <a:buChar char="v"/>
            </a:pPr>
            <a:r>
              <a:rPr lang="en-US" sz="3200" b="1" dirty="0" smtClean="0">
                <a:solidFill>
                  <a:srgbClr val="00B050"/>
                </a:solidFill>
              </a:rPr>
              <a:t>Surface stats are encouraging (</a:t>
            </a:r>
            <a:r>
              <a:rPr lang="en-US" sz="3200" b="1" u="sng" dirty="0" smtClean="0">
                <a:solidFill>
                  <a:srgbClr val="00B050"/>
                </a:solidFill>
              </a:rPr>
              <a:t>See Jerry </a:t>
            </a:r>
            <a:r>
              <a:rPr lang="en-US" sz="3200" b="1" u="sng" dirty="0" err="1" smtClean="0">
                <a:solidFill>
                  <a:srgbClr val="00B050"/>
                </a:solidFill>
              </a:rPr>
              <a:t>Herwehe’s</a:t>
            </a:r>
            <a:r>
              <a:rPr lang="en-US" sz="3200" b="1" u="sng" dirty="0" smtClean="0">
                <a:solidFill>
                  <a:srgbClr val="00B050"/>
                </a:solidFill>
              </a:rPr>
              <a:t> poster</a:t>
            </a:r>
            <a:r>
              <a:rPr lang="en-US" sz="3200" b="1" dirty="0" smtClean="0">
                <a:solidFill>
                  <a:srgbClr val="00B050"/>
                </a:solidFill>
              </a:rPr>
              <a:t>)</a:t>
            </a:r>
          </a:p>
          <a:p>
            <a:pPr marL="457200" indent="-457200">
              <a:spcAft>
                <a:spcPts val="200"/>
              </a:spcAft>
              <a:buFont typeface="Wingdings" panose="05000000000000000000" pitchFamily="2" charset="2"/>
              <a:buChar char="Ø"/>
            </a:pPr>
            <a:r>
              <a:rPr lang="en-US" sz="3200" b="1" dirty="0" smtClean="0">
                <a:solidFill>
                  <a:srgbClr val="002060"/>
                </a:solidFill>
              </a:rPr>
              <a:t>Slight dry </a:t>
            </a:r>
            <a:r>
              <a:rPr lang="en-US" sz="3200" b="1" dirty="0">
                <a:solidFill>
                  <a:srgbClr val="002060"/>
                </a:solidFill>
              </a:rPr>
              <a:t>bias exists in </a:t>
            </a:r>
            <a:r>
              <a:rPr lang="en-US" sz="3200" b="1" dirty="0" smtClean="0">
                <a:solidFill>
                  <a:srgbClr val="002060"/>
                </a:solidFill>
              </a:rPr>
              <a:t>some western regions of </a:t>
            </a:r>
            <a:r>
              <a:rPr lang="en-US" sz="3200" b="1" dirty="0">
                <a:solidFill>
                  <a:srgbClr val="002060"/>
                </a:solidFill>
              </a:rPr>
              <a:t>the </a:t>
            </a:r>
            <a:r>
              <a:rPr lang="en-US" sz="3200" b="1" dirty="0" smtClean="0">
                <a:solidFill>
                  <a:srgbClr val="002060"/>
                </a:solidFill>
              </a:rPr>
              <a:t>domain. </a:t>
            </a:r>
            <a:endParaRPr lang="en-US" sz="3200" b="1" dirty="0">
              <a:solidFill>
                <a:srgbClr val="002060"/>
              </a:solidFill>
            </a:endParaRPr>
          </a:p>
          <a:p>
            <a:pPr marL="457200" indent="-457200">
              <a:spcAft>
                <a:spcPts val="200"/>
              </a:spcAft>
              <a:buFont typeface="Wingdings" panose="05000000000000000000" pitchFamily="2" charset="2"/>
              <a:buChar char="Ø"/>
            </a:pPr>
            <a:r>
              <a:rPr lang="en-US" sz="3200" b="1" dirty="0" smtClean="0">
                <a:solidFill>
                  <a:srgbClr val="002060"/>
                </a:solidFill>
              </a:rPr>
              <a:t>Last item (new trigger) is being worked out for further improvements</a:t>
            </a:r>
            <a:endParaRPr lang="en-US" sz="3200" b="1" dirty="0">
              <a:solidFill>
                <a:srgbClr val="002060"/>
              </a:solidFill>
            </a:endParaRPr>
          </a:p>
        </p:txBody>
      </p:sp>
      <p:sp>
        <p:nvSpPr>
          <p:cNvPr id="7" name="Title 1"/>
          <p:cNvSpPr txBox="1">
            <a:spLocks/>
          </p:cNvSpPr>
          <p:nvPr/>
        </p:nvSpPr>
        <p:spPr>
          <a:xfrm>
            <a:off x="4771292" y="177605"/>
            <a:ext cx="2467708" cy="685800"/>
          </a:xfrm>
          <a:prstGeom prst="rect">
            <a:avLst/>
          </a:prstGeom>
        </p:spPr>
        <p:style>
          <a:lnRef idx="2">
            <a:schemeClr val="dk1"/>
          </a:lnRef>
          <a:fillRef idx="1">
            <a:schemeClr val="lt1"/>
          </a:fillRef>
          <a:effectRef idx="0">
            <a:schemeClr val="dk1"/>
          </a:effectRef>
          <a:fontRef idx="minor">
            <a:schemeClr val="dk1"/>
          </a:fontRef>
        </p:style>
        <p:txBody>
          <a:bodyPr/>
          <a:lstStyle/>
          <a:p>
            <a:pPr marL="400050" indent="-400050" algn="ctr" fontAlgn="base">
              <a:spcBef>
                <a:spcPct val="0"/>
              </a:spcBef>
              <a:spcAft>
                <a:spcPct val="0"/>
              </a:spcAft>
              <a:defRPr/>
            </a:pPr>
            <a:r>
              <a:rPr lang="en-US" sz="3600" b="1" kern="0" dirty="0" smtClean="0">
                <a:solidFill>
                  <a:srgbClr val="C00000"/>
                </a:solidFill>
                <a:ea typeface="+mj-ea"/>
                <a:cs typeface="+mj-cs"/>
              </a:rPr>
              <a:t>SUMMARY</a:t>
            </a:r>
            <a:endParaRPr lang="en-US" sz="3600" b="1" kern="0" dirty="0">
              <a:solidFill>
                <a:srgbClr val="C00000"/>
              </a:solidFill>
              <a:ea typeface="+mj-ea"/>
              <a:cs typeface="+mj-cs"/>
            </a:endParaRPr>
          </a:p>
        </p:txBody>
      </p:sp>
      <p:sp>
        <p:nvSpPr>
          <p:cNvPr id="2" name="Slide Number Placeholder 1"/>
          <p:cNvSpPr>
            <a:spLocks noGrp="1"/>
          </p:cNvSpPr>
          <p:nvPr>
            <p:ph type="sldNum" sz="quarter" idx="10"/>
          </p:nvPr>
        </p:nvSpPr>
        <p:spPr/>
        <p:txBody>
          <a:bodyPr/>
          <a:lstStyle/>
          <a:p>
            <a:fld id="{B99B544D-27CB-421D-857D-21D8A33B11EC}"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362905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769210" y="447123"/>
            <a:ext cx="4184818" cy="685800"/>
          </a:xfrm>
          <a:prstGeom prst="rect">
            <a:avLst/>
          </a:prstGeom>
        </p:spPr>
        <p:style>
          <a:lnRef idx="1">
            <a:schemeClr val="accent3"/>
          </a:lnRef>
          <a:fillRef idx="2">
            <a:schemeClr val="accent3"/>
          </a:fillRef>
          <a:effectRef idx="1">
            <a:schemeClr val="accent3"/>
          </a:effectRef>
          <a:fontRef idx="minor">
            <a:schemeClr val="dk1"/>
          </a:fontRef>
        </p:style>
        <p:txBody>
          <a:bodyPr/>
          <a:lstStyle/>
          <a:p>
            <a:pPr marL="400050" indent="-400050" algn="ctr" fontAlgn="base">
              <a:spcBef>
                <a:spcPct val="0"/>
              </a:spcBef>
              <a:spcAft>
                <a:spcPct val="0"/>
              </a:spcAft>
              <a:defRPr/>
            </a:pPr>
            <a:r>
              <a:rPr lang="en-US" sz="3600" b="1" kern="0" dirty="0" smtClean="0">
                <a:solidFill>
                  <a:schemeClr val="tx1"/>
                </a:solidFill>
                <a:ea typeface="+mj-ea"/>
                <a:cs typeface="+mj-cs"/>
              </a:rPr>
              <a:t>Additional Material</a:t>
            </a:r>
            <a:endParaRPr lang="en-US" sz="3600" b="1" kern="0" dirty="0">
              <a:solidFill>
                <a:schemeClr val="tx1"/>
              </a:solidFill>
              <a:ea typeface="+mj-ea"/>
              <a:cs typeface="+mj-cs"/>
            </a:endParaRPr>
          </a:p>
        </p:txBody>
      </p:sp>
      <p:sp>
        <p:nvSpPr>
          <p:cNvPr id="2" name="Slide Number Placeholder 1"/>
          <p:cNvSpPr>
            <a:spLocks noGrp="1"/>
          </p:cNvSpPr>
          <p:nvPr>
            <p:ph type="sldNum" sz="quarter" idx="10"/>
          </p:nvPr>
        </p:nvSpPr>
        <p:spPr/>
        <p:txBody>
          <a:bodyPr/>
          <a:lstStyle/>
          <a:p>
            <a:fld id="{B99B544D-27CB-421D-857D-21D8A33B11EC}"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1035168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222502770"/>
              </p:ext>
            </p:extLst>
          </p:nvPr>
        </p:nvGraphicFramePr>
        <p:xfrm>
          <a:off x="416143" y="1901978"/>
          <a:ext cx="11276896" cy="4942452"/>
        </p:xfrm>
        <a:graphic>
          <a:graphicData uri="http://schemas.openxmlformats.org/presentationml/2006/ole">
            <mc:AlternateContent xmlns:mc="http://schemas.openxmlformats.org/markup-compatibility/2006">
              <mc:Choice xmlns:v="urn:schemas-microsoft-com:vml" Requires="v">
                <p:oleObj spid="_x0000_s16439" name="KGPlot" r:id="rId3" imgW="12953880" imgH="5676840" progId="KGraph_Plot">
                  <p:embed/>
                </p:oleObj>
              </mc:Choice>
              <mc:Fallback>
                <p:oleObj name="KGPlot" r:id="rId3" imgW="12953880" imgH="5676840" progId="KGraph_Plot">
                  <p:embed/>
                  <p:pic>
                    <p:nvPicPr>
                      <p:cNvPr id="0" name=""/>
                      <p:cNvPicPr/>
                      <p:nvPr/>
                    </p:nvPicPr>
                    <p:blipFill>
                      <a:blip r:embed="rId4"/>
                      <a:stretch>
                        <a:fillRect/>
                      </a:stretch>
                    </p:blipFill>
                    <p:spPr>
                      <a:xfrm>
                        <a:off x="416143" y="1901978"/>
                        <a:ext cx="11276896" cy="4942452"/>
                      </a:xfrm>
                      <a:prstGeom prst="rect">
                        <a:avLst/>
                      </a:prstGeom>
                    </p:spPr>
                  </p:pic>
                </p:oleObj>
              </mc:Fallback>
            </mc:AlternateContent>
          </a:graphicData>
        </a:graphic>
      </p:graphicFrame>
      <p:sp>
        <p:nvSpPr>
          <p:cNvPr id="7" name="Title 1"/>
          <p:cNvSpPr txBox="1">
            <a:spLocks/>
          </p:cNvSpPr>
          <p:nvPr/>
        </p:nvSpPr>
        <p:spPr>
          <a:xfrm>
            <a:off x="380999" y="163904"/>
            <a:ext cx="8610600" cy="990600"/>
          </a:xfrm>
          <a:prstGeom prst="rect">
            <a:avLst/>
          </a:prstGeom>
          <a:solidFill>
            <a:srgbClr val="FFFFFF"/>
          </a:solidFill>
          <a:ln w="25400" cap="flat" cmpd="sng" algn="ctr">
            <a:solidFill>
              <a:srgbClr val="FFFFFF">
                <a:shade val="50000"/>
              </a:srgbClr>
            </a:solidFill>
            <a:prstDash val="solid"/>
          </a:ln>
          <a:effectLst/>
        </p:spPr>
        <p:txBody>
          <a:bodyPr/>
          <a:lstStyle/>
          <a:p>
            <a:pPr marL="400050" marR="0" lvl="0" indent="-400050"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lumMod val="75000"/>
                  </a:srgbClr>
                </a:solidFill>
                <a:effectLst/>
                <a:uLnTx/>
                <a:uFillTx/>
                <a:latin typeface="Arial"/>
                <a:ea typeface="ＭＳ Ｐゴシック"/>
                <a:cs typeface="+mj-cs"/>
              </a:rPr>
              <a:t>Adapting KF to Transition Across Grid Spacing: </a:t>
            </a:r>
            <a:r>
              <a:rPr kumimoji="0" lang="en-US" sz="2800" b="1" i="0" u="sng" strike="noStrike" kern="0" cap="none" spc="0" normalizeH="0" baseline="0" noProof="0" dirty="0">
                <a:ln>
                  <a:noFill/>
                </a:ln>
                <a:solidFill>
                  <a:srgbClr val="355777"/>
                </a:solidFill>
                <a:effectLst/>
                <a:uLnTx/>
                <a:uFillTx/>
                <a:latin typeface="Arial"/>
                <a:ea typeface="ＭＳ Ｐゴシック"/>
                <a:cs typeface="+mj-cs"/>
              </a:rPr>
              <a:t>(2) </a:t>
            </a:r>
            <a:r>
              <a:rPr kumimoji="0" lang="en-US" sz="2800" b="1" i="0" u="sng" strike="noStrike" kern="0" cap="none" spc="0" normalizeH="0" baseline="0" noProof="0" dirty="0" smtClean="0">
                <a:ln>
                  <a:noFill/>
                </a:ln>
                <a:solidFill>
                  <a:srgbClr val="355777"/>
                </a:solidFill>
                <a:effectLst/>
                <a:uLnTx/>
                <a:uFillTx/>
                <a:latin typeface="Arial"/>
                <a:ea typeface="ＭＳ Ｐゴシック"/>
                <a:cs typeface="+mj-cs"/>
              </a:rPr>
              <a:t>Entrainment:  EFFICIENCY</a:t>
            </a:r>
            <a:r>
              <a:rPr kumimoji="0" lang="en-US" sz="2800" b="1" i="0" u="sng" strike="noStrike" kern="0" cap="none" spc="0" normalizeH="0" noProof="0" dirty="0" smtClean="0">
                <a:ln>
                  <a:noFill/>
                </a:ln>
                <a:solidFill>
                  <a:srgbClr val="355777"/>
                </a:solidFill>
                <a:effectLst/>
                <a:uLnTx/>
                <a:uFillTx/>
                <a:latin typeface="Arial"/>
                <a:ea typeface="ＭＳ Ｐゴシック"/>
                <a:cs typeface="+mj-cs"/>
              </a:rPr>
              <a:t> vs EFFICACY</a:t>
            </a:r>
            <a:endParaRPr kumimoji="0" lang="en-US" sz="2800" b="1" i="0" u="sng" strike="noStrike" kern="0" cap="none" spc="0" normalizeH="0" baseline="0" noProof="0" dirty="0">
              <a:ln>
                <a:noFill/>
              </a:ln>
              <a:solidFill>
                <a:srgbClr val="355777"/>
              </a:solidFill>
              <a:effectLst/>
              <a:uLnTx/>
              <a:uFillTx/>
              <a:latin typeface="Arial"/>
              <a:ea typeface="ＭＳ Ｐゴシック"/>
              <a:cs typeface="+mj-cs"/>
            </a:endParaRPr>
          </a:p>
        </p:txBody>
      </p:sp>
      <p:sp>
        <p:nvSpPr>
          <p:cNvPr id="2" name="TextBox 1"/>
          <p:cNvSpPr txBox="1"/>
          <p:nvPr/>
        </p:nvSpPr>
        <p:spPr>
          <a:xfrm>
            <a:off x="649714" y="1378758"/>
            <a:ext cx="10809754" cy="523220"/>
          </a:xfrm>
          <a:prstGeom prst="rect">
            <a:avLst/>
          </a:prstGeom>
          <a:noFill/>
        </p:spPr>
        <p:txBody>
          <a:bodyPr wrap="none" rtlCol="0">
            <a:spAutoFit/>
          </a:bodyPr>
          <a:lstStyle/>
          <a:p>
            <a:r>
              <a:rPr lang="en-US" sz="2800" b="1" dirty="0" smtClean="0"/>
              <a:t>TWP-ICE Darwin, Australia, DOE ARM – SCAM5 test for 2006 monsoon</a:t>
            </a:r>
            <a:endParaRPr lang="en-US" sz="2800" b="1" dirty="0"/>
          </a:p>
        </p:txBody>
      </p:sp>
      <p:sp>
        <p:nvSpPr>
          <p:cNvPr id="3" name="Slide Number Placeholder 2"/>
          <p:cNvSpPr>
            <a:spLocks noGrp="1"/>
          </p:cNvSpPr>
          <p:nvPr>
            <p:ph type="sldNum" sz="quarter" idx="12"/>
          </p:nvPr>
        </p:nvSpPr>
        <p:spPr/>
        <p:txBody>
          <a:bodyPr/>
          <a:lstStyle/>
          <a:p>
            <a:fld id="{CBC5A11B-3B70-4970-A575-2B00C2A303EA}"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2567261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79250" y="300653"/>
            <a:ext cx="9163367" cy="5878532"/>
          </a:xfrm>
          <a:prstGeom prst="rect">
            <a:avLst/>
          </a:prstGeom>
          <a:ln>
            <a:solidFill>
              <a:schemeClr val="accent2">
                <a:lumMod val="75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style>
          <a:lnRef idx="2">
            <a:schemeClr val="accent5"/>
          </a:lnRef>
          <a:fillRef idx="1">
            <a:schemeClr val="lt1"/>
          </a:fillRef>
          <a:effectRef idx="0">
            <a:schemeClr val="accent5"/>
          </a:effectRef>
          <a:fontRef idx="minor">
            <a:schemeClr val="dk1"/>
          </a:fontRef>
        </p:style>
        <p:txBody>
          <a:bodyPr wrap="square" lIns="182880" tIns="91440" rIns="182880" bIns="91440" rtlCol="0">
            <a:spAutoFit/>
          </a:bodyPr>
          <a:lstStyle/>
          <a:p>
            <a:pPr algn="ctr">
              <a:spcAft>
                <a:spcPts val="1200"/>
              </a:spcAft>
            </a:pPr>
            <a:r>
              <a:rPr lang="en-US" sz="6000" u="sng" dirty="0" smtClean="0"/>
              <a:t>Our Broad Objective</a:t>
            </a:r>
            <a:r>
              <a:rPr lang="en-US" sz="6000" dirty="0" smtClean="0"/>
              <a:t>…</a:t>
            </a:r>
          </a:p>
          <a:p>
            <a:pPr algn="ctr"/>
            <a:r>
              <a:rPr lang="en-US" sz="6000" dirty="0" smtClean="0"/>
              <a:t>Develop credible regional </a:t>
            </a:r>
            <a:r>
              <a:rPr lang="en-US" sz="6000" b="1" u="sng" dirty="0" smtClean="0"/>
              <a:t>climate projections </a:t>
            </a:r>
            <a:r>
              <a:rPr lang="en-US" sz="6000" dirty="0" smtClean="0"/>
              <a:t>for use in </a:t>
            </a:r>
            <a:r>
              <a:rPr lang="en-US" sz="6000" i="1" dirty="0" smtClean="0">
                <a:solidFill>
                  <a:srgbClr val="00B050"/>
                </a:solidFill>
              </a:rPr>
              <a:t>air quality, ecosystems, and human health</a:t>
            </a:r>
            <a:r>
              <a:rPr lang="en-US" sz="6000" i="1" dirty="0">
                <a:solidFill>
                  <a:srgbClr val="00B050"/>
                </a:solidFill>
              </a:rPr>
              <a:t> </a:t>
            </a:r>
            <a:r>
              <a:rPr lang="en-US" sz="6000" dirty="0" smtClean="0"/>
              <a:t>research studies at the US EPA.</a:t>
            </a:r>
            <a:endParaRPr lang="en-US" sz="6000" dirty="0"/>
          </a:p>
        </p:txBody>
      </p:sp>
      <p:sp>
        <p:nvSpPr>
          <p:cNvPr id="4" name="Slide Number Placeholder 3"/>
          <p:cNvSpPr>
            <a:spLocks noGrp="1"/>
          </p:cNvSpPr>
          <p:nvPr>
            <p:ph type="sldNum" sz="quarter" idx="12"/>
          </p:nvPr>
        </p:nvSpPr>
        <p:spPr/>
        <p:txBody>
          <a:bodyPr/>
          <a:lstStyle/>
          <a:p>
            <a:fld id="{B9F76027-5A54-48C3-B00F-51E2B48A80D9}" type="slidenum">
              <a:rPr lang="en-US" smtClean="0"/>
              <a:t>3</a:t>
            </a:fld>
            <a:endParaRPr lang="en-US"/>
          </a:p>
        </p:txBody>
      </p:sp>
      <p:grpSp>
        <p:nvGrpSpPr>
          <p:cNvPr id="10" name="Group 9"/>
          <p:cNvGrpSpPr/>
          <p:nvPr/>
        </p:nvGrpSpPr>
        <p:grpSpPr>
          <a:xfrm>
            <a:off x="144878" y="112505"/>
            <a:ext cx="1226721" cy="1313429"/>
            <a:chOff x="249382" y="159328"/>
            <a:chExt cx="1219200" cy="1753311"/>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2" y="159328"/>
              <a:ext cx="1219200" cy="1219200"/>
            </a:xfrm>
            <a:prstGeom prst="rect">
              <a:avLst/>
            </a:prstGeom>
          </p:spPr>
        </p:pic>
        <p:sp>
          <p:nvSpPr>
            <p:cNvPr id="12" name="TextBox 11"/>
            <p:cNvSpPr txBox="1"/>
            <p:nvPr/>
          </p:nvSpPr>
          <p:spPr>
            <a:xfrm>
              <a:off x="249382" y="1378528"/>
              <a:ext cx="1219200" cy="534111"/>
            </a:xfrm>
            <a:prstGeom prst="rect">
              <a:avLst/>
            </a:prstGeom>
            <a:noFill/>
          </p:spPr>
          <p:txBody>
            <a:bodyPr wrap="square" rtlCol="0">
              <a:spAutoFit/>
            </a:bodyPr>
            <a:lstStyle/>
            <a:p>
              <a:r>
                <a:rPr lang="en-US" sz="2000" b="1" dirty="0" smtClean="0">
                  <a:solidFill>
                    <a:srgbClr val="00B050"/>
                  </a:solidFill>
                </a:rPr>
                <a:t>US EPA</a:t>
              </a:r>
              <a:endParaRPr lang="en-US" sz="2000" b="1" dirty="0">
                <a:solidFill>
                  <a:srgbClr val="00B050"/>
                </a:solidFill>
              </a:endParaRPr>
            </a:p>
          </p:txBody>
        </p:sp>
      </p:grpSp>
    </p:spTree>
    <p:extLst>
      <p:ext uri="{BB962C8B-B14F-4D97-AF65-F5344CB8AC3E}">
        <p14:creationId xmlns:p14="http://schemas.microsoft.com/office/powerpoint/2010/main" val="1906067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629041" y="403691"/>
            <a:ext cx="850555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Area Averaged Monthly Variation of </a:t>
            </a:r>
          </a:p>
          <a:p>
            <a:pPr algn="ctr"/>
            <a:r>
              <a:rPr lang="en-US" sz="2400" b="1" dirty="0" smtClean="0"/>
              <a:t>Surface Temperature &amp; </a:t>
            </a:r>
            <a:r>
              <a:rPr lang="en-US" sz="2400" b="1" dirty="0" err="1" smtClean="0"/>
              <a:t>Precipitatoin</a:t>
            </a:r>
            <a:endParaRPr lang="en-US" sz="2400" b="1" dirty="0" smtClean="0"/>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14840" t="174" r="8295" b="2153"/>
          <a:stretch/>
        </p:blipFill>
        <p:spPr>
          <a:xfrm>
            <a:off x="10679722" y="182803"/>
            <a:ext cx="1323170" cy="1194200"/>
          </a:xfrm>
          <a:prstGeom prst="rect">
            <a:avLst/>
          </a:prstGeom>
        </p:spPr>
      </p:pic>
      <p:sp>
        <p:nvSpPr>
          <p:cNvPr id="3" name="Slide Number Placeholder 2"/>
          <p:cNvSpPr>
            <a:spLocks noGrp="1"/>
          </p:cNvSpPr>
          <p:nvPr>
            <p:ph type="sldNum" sz="quarter" idx="12"/>
          </p:nvPr>
        </p:nvSpPr>
        <p:spPr/>
        <p:txBody>
          <a:bodyPr/>
          <a:lstStyle/>
          <a:p>
            <a:fld id="{E18413FB-4E7A-4167-8B25-A4F52B5648DC}" type="slidenum">
              <a:rPr lang="en-US" smtClean="0">
                <a:solidFill>
                  <a:prstClr val="black">
                    <a:tint val="75000"/>
                  </a:prstClr>
                </a:solidFill>
              </a:rPr>
              <a:pPr/>
              <a:t>30</a:t>
            </a:fld>
            <a:endParaRPr lang="en-US">
              <a:solidFill>
                <a:prstClr val="black">
                  <a:tint val="75000"/>
                </a:prstClr>
              </a:solidFill>
            </a:endParaRPr>
          </a:p>
        </p:txBody>
      </p:sp>
      <p:grpSp>
        <p:nvGrpSpPr>
          <p:cNvPr id="22" name="Group 21"/>
          <p:cNvGrpSpPr/>
          <p:nvPr/>
        </p:nvGrpSpPr>
        <p:grpSpPr>
          <a:xfrm>
            <a:off x="144878" y="112505"/>
            <a:ext cx="1226721" cy="1313429"/>
            <a:chOff x="249382" y="159328"/>
            <a:chExt cx="1219200" cy="1753311"/>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2" y="159328"/>
              <a:ext cx="1219200" cy="1219200"/>
            </a:xfrm>
            <a:prstGeom prst="rect">
              <a:avLst/>
            </a:prstGeom>
          </p:spPr>
        </p:pic>
        <p:sp>
          <p:nvSpPr>
            <p:cNvPr id="24" name="TextBox 23"/>
            <p:cNvSpPr txBox="1"/>
            <p:nvPr/>
          </p:nvSpPr>
          <p:spPr>
            <a:xfrm>
              <a:off x="249382" y="1378528"/>
              <a:ext cx="1219200" cy="534111"/>
            </a:xfrm>
            <a:prstGeom prst="rect">
              <a:avLst/>
            </a:prstGeom>
            <a:noFill/>
          </p:spPr>
          <p:txBody>
            <a:bodyPr wrap="square" rtlCol="0">
              <a:spAutoFit/>
            </a:bodyPr>
            <a:lstStyle/>
            <a:p>
              <a:r>
                <a:rPr lang="en-US" sz="2000" b="1" dirty="0" smtClean="0">
                  <a:solidFill>
                    <a:srgbClr val="00B050"/>
                  </a:solidFill>
                </a:rPr>
                <a:t>US EPA</a:t>
              </a:r>
              <a:endParaRPr lang="en-US" sz="2000" b="1" dirty="0">
                <a:solidFill>
                  <a:srgbClr val="00B050"/>
                </a:solidFill>
              </a:endParaRPr>
            </a:p>
          </p:txBody>
        </p:sp>
      </p:grpSp>
      <p:grpSp>
        <p:nvGrpSpPr>
          <p:cNvPr id="19" name="Group 18"/>
          <p:cNvGrpSpPr/>
          <p:nvPr/>
        </p:nvGrpSpPr>
        <p:grpSpPr>
          <a:xfrm>
            <a:off x="729165" y="1290145"/>
            <a:ext cx="5116987" cy="5420035"/>
            <a:chOff x="36909110" y="18032594"/>
            <a:chExt cx="6400800" cy="6914710"/>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09110" y="21746904"/>
              <a:ext cx="3200400" cy="320040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09110" y="18546504"/>
              <a:ext cx="3200400" cy="320040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09510" y="21746904"/>
              <a:ext cx="3200400" cy="3200400"/>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09510" y="18546504"/>
              <a:ext cx="3200400" cy="3200400"/>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32005" y="18833630"/>
              <a:ext cx="1158866" cy="914400"/>
            </a:xfrm>
            <a:prstGeom prst="rect">
              <a:avLst/>
            </a:prstGeom>
          </p:spPr>
        </p:pic>
        <p:sp>
          <p:nvSpPr>
            <p:cNvPr id="30" name="Rectangle 29"/>
            <p:cNvSpPr/>
            <p:nvPr/>
          </p:nvSpPr>
          <p:spPr>
            <a:xfrm>
              <a:off x="36994834" y="18461651"/>
              <a:ext cx="6315075" cy="6479094"/>
            </a:xfrm>
            <a:prstGeom prst="rect">
              <a:avLst/>
            </a:prstGeom>
            <a:noFill/>
            <a:ln w="25400">
              <a:solidFill>
                <a:srgbClr val="5D7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8096426" y="18032594"/>
              <a:ext cx="4111896" cy="307777"/>
            </a:xfrm>
            <a:prstGeom prst="rect">
              <a:avLst/>
            </a:prstGeom>
            <a:noFill/>
          </p:spPr>
          <p:txBody>
            <a:bodyPr wrap="none" lIns="0" tIns="0" rIns="0" bIns="0" rtlCol="0">
              <a:spAutoFit/>
            </a:bodyPr>
            <a:lstStyle/>
            <a:p>
              <a:pPr algn="ctr" defTabSz="914400" eaLnBrk="0" fontAlgn="base" hangingPunct="0">
                <a:spcBef>
                  <a:spcPct val="0"/>
                </a:spcBef>
                <a:spcAft>
                  <a:spcPct val="0"/>
                </a:spcAft>
              </a:pPr>
              <a:r>
                <a:rPr lang="en-US" sz="2000" b="1" dirty="0" smtClean="0">
                  <a:solidFill>
                    <a:srgbClr val="000000"/>
                  </a:solidFill>
                  <a:latin typeface="Arial" pitchFamily="34" charset="0"/>
                  <a:cs typeface="Arial" pitchFamily="34" charset="0"/>
                </a:rPr>
                <a:t>Temperature Bias (Model – CFSR)</a:t>
              </a:r>
              <a:endParaRPr lang="en-US" sz="2000" b="1" dirty="0">
                <a:solidFill>
                  <a:srgbClr val="000000"/>
                </a:solidFill>
                <a:latin typeface="Arial" pitchFamily="34" charset="0"/>
                <a:cs typeface="Arial" pitchFamily="34" charset="0"/>
              </a:endParaRPr>
            </a:p>
          </p:txBody>
        </p:sp>
      </p:grpSp>
      <p:grpSp>
        <p:nvGrpSpPr>
          <p:cNvPr id="32" name="Group 31"/>
          <p:cNvGrpSpPr/>
          <p:nvPr/>
        </p:nvGrpSpPr>
        <p:grpSpPr>
          <a:xfrm>
            <a:off x="6028775" y="1301441"/>
            <a:ext cx="5312532" cy="5419084"/>
            <a:chOff x="22016022" y="16325441"/>
            <a:chExt cx="6400800" cy="6874203"/>
          </a:xfrm>
        </p:grpSpPr>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16022" y="19999244"/>
              <a:ext cx="3200400" cy="3200400"/>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16022" y="16798844"/>
              <a:ext cx="3200400" cy="3200400"/>
            </a:xfrm>
            <a:prstGeom prst="rect">
              <a:avLst/>
            </a:prstGeom>
          </p:spPr>
        </p:pic>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216422" y="19999244"/>
              <a:ext cx="3200400" cy="3200400"/>
            </a:xfrm>
            <a:prstGeom prst="rect">
              <a:avLst/>
            </a:prstGeom>
          </p:spPr>
        </p:pic>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216422" y="16798844"/>
              <a:ext cx="3200400" cy="3200400"/>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26772" y="17077344"/>
              <a:ext cx="1158866" cy="914400"/>
            </a:xfrm>
            <a:prstGeom prst="rect">
              <a:avLst/>
            </a:prstGeom>
          </p:spPr>
        </p:pic>
        <p:sp>
          <p:nvSpPr>
            <p:cNvPr id="38" name="Rectangle 37"/>
            <p:cNvSpPr/>
            <p:nvPr/>
          </p:nvSpPr>
          <p:spPr>
            <a:xfrm>
              <a:off x="22101747" y="16707427"/>
              <a:ext cx="6315075" cy="6479094"/>
            </a:xfrm>
            <a:prstGeom prst="rect">
              <a:avLst/>
            </a:prstGeom>
            <a:noFill/>
            <a:ln w="25400">
              <a:solidFill>
                <a:srgbClr val="5D7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3257466" y="16325441"/>
              <a:ext cx="4172616" cy="307777"/>
            </a:xfrm>
            <a:prstGeom prst="rect">
              <a:avLst/>
            </a:prstGeom>
            <a:noFill/>
          </p:spPr>
          <p:txBody>
            <a:bodyPr wrap="none" lIns="0" tIns="0" rIns="0" bIns="0" rtlCol="0">
              <a:spAutoFit/>
            </a:bodyPr>
            <a:lstStyle/>
            <a:p>
              <a:pPr algn="ctr" defTabSz="914400" eaLnBrk="0" fontAlgn="base" hangingPunct="0">
                <a:spcBef>
                  <a:spcPct val="0"/>
                </a:spcBef>
                <a:spcAft>
                  <a:spcPct val="0"/>
                </a:spcAft>
              </a:pPr>
              <a:r>
                <a:rPr lang="en-US" sz="2000" b="1" dirty="0" smtClean="0">
                  <a:solidFill>
                    <a:srgbClr val="000000"/>
                  </a:solidFill>
                  <a:latin typeface="Arial" pitchFamily="34" charset="0"/>
                  <a:cs typeface="Arial" pitchFamily="34" charset="0"/>
                </a:rPr>
                <a:t>Precipitation Bias (Model – NARR)</a:t>
              </a:r>
              <a:endParaRPr lang="en-US" sz="2000" b="1" dirty="0">
                <a:solidFill>
                  <a:srgbClr val="000000"/>
                </a:solidFill>
                <a:latin typeface="Arial" pitchFamily="34" charset="0"/>
                <a:cs typeface="Arial" pitchFamily="34" charset="0"/>
              </a:endParaRPr>
            </a:p>
          </p:txBody>
        </p:sp>
      </p:grpSp>
    </p:spTree>
    <p:extLst>
      <p:ext uri="{BB962C8B-B14F-4D97-AF65-F5344CB8AC3E}">
        <p14:creationId xmlns:p14="http://schemas.microsoft.com/office/powerpoint/2010/main" val="4078111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200" y="1268113"/>
            <a:ext cx="10160000" cy="4146551"/>
          </a:xfrm>
          <a:prstGeom prst="rect">
            <a:avLst/>
          </a:prstGeom>
        </p:spPr>
      </p:pic>
      <p:sp>
        <p:nvSpPr>
          <p:cNvPr id="9" name="Rectangle 4"/>
          <p:cNvSpPr txBox="1">
            <a:spLocks noChangeArrowheads="1"/>
          </p:cNvSpPr>
          <p:nvPr/>
        </p:nvSpPr>
        <p:spPr bwMode="auto">
          <a:xfrm>
            <a:off x="1676400" y="152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algn="ctr" eaLnBrk="1" hangingPunct="1">
              <a:defRPr/>
            </a:pPr>
            <a:r>
              <a:rPr lang="en-US" sz="2400" kern="0" dirty="0">
                <a:solidFill>
                  <a:srgbClr val="00B050"/>
                </a:solidFill>
                <a:latin typeface="Arial" pitchFamily="34" charset="0"/>
                <a:ea typeface="ＭＳ Ｐゴシック"/>
                <a:cs typeface="Arial" pitchFamily="34" charset="0"/>
              </a:rPr>
              <a:t>Impacts of introducing KF Cloud-Radiation Interactions</a:t>
            </a:r>
          </a:p>
          <a:p>
            <a:pPr algn="ctr" eaLnBrk="1" hangingPunct="1">
              <a:defRPr/>
            </a:pPr>
            <a:r>
              <a:rPr lang="en-US" sz="2400" kern="0" dirty="0">
                <a:solidFill>
                  <a:srgbClr val="C00000"/>
                </a:solidFill>
                <a:latin typeface="Arial" pitchFamily="34" charset="0"/>
                <a:ea typeface="ＭＳ Ｐゴシック"/>
                <a:cs typeface="Arial" pitchFamily="34" charset="0"/>
              </a:rPr>
              <a:t>Surface Precipitation for </a:t>
            </a:r>
            <a:r>
              <a:rPr lang="en-US" sz="2400" u="sng" kern="0" dirty="0">
                <a:solidFill>
                  <a:srgbClr val="C00000"/>
                </a:solidFill>
                <a:latin typeface="Arial" pitchFamily="34" charset="0"/>
                <a:ea typeface="ＭＳ Ｐゴシック"/>
                <a:cs typeface="Arial" pitchFamily="34" charset="0"/>
              </a:rPr>
              <a:t>Southeast </a:t>
            </a:r>
            <a:r>
              <a:rPr lang="en-US" sz="2400" kern="0" dirty="0" smtClean="0">
                <a:solidFill>
                  <a:srgbClr val="C00000"/>
                </a:solidFill>
                <a:latin typeface="Arial" pitchFamily="34" charset="0"/>
                <a:ea typeface="ＭＳ Ｐゴシック"/>
                <a:cs typeface="Arial" pitchFamily="34" charset="0"/>
              </a:rPr>
              <a:t>U.S.A.</a:t>
            </a:r>
            <a:endParaRPr lang="en-US" sz="2400" kern="0" dirty="0">
              <a:solidFill>
                <a:srgbClr val="C00000"/>
              </a:solidFill>
              <a:latin typeface="Arial" pitchFamily="34" charset="0"/>
              <a:ea typeface="ＭＳ Ｐゴシック"/>
              <a:cs typeface="Arial" pitchFamily="34" charset="0"/>
            </a:endParaRPr>
          </a:p>
          <a:p>
            <a:pPr algn="ctr" eaLnBrk="1" hangingPunct="1">
              <a:defRPr/>
            </a:pPr>
            <a:r>
              <a:rPr lang="en-US" sz="2400" kern="0" dirty="0">
                <a:solidFill>
                  <a:srgbClr val="C00000"/>
                </a:solidFill>
                <a:latin typeface="Arial" pitchFamily="34" charset="0"/>
                <a:ea typeface="ＭＳ Ｐゴシック"/>
                <a:cs typeface="Arial" pitchFamily="34" charset="0"/>
              </a:rPr>
              <a:t>   </a:t>
            </a:r>
            <a:r>
              <a:rPr lang="en-US" sz="2400" u="sng" kern="0" dirty="0" smtClean="0">
                <a:solidFill>
                  <a:srgbClr val="C00000"/>
                </a:solidFill>
                <a:latin typeface="Arial" pitchFamily="34" charset="0"/>
                <a:ea typeface="ＭＳ Ｐゴシック"/>
                <a:cs typeface="Arial" pitchFamily="34" charset="0"/>
              </a:rPr>
              <a:t>at 36 </a:t>
            </a:r>
            <a:r>
              <a:rPr lang="en-US" sz="2400" u="sng" kern="0" dirty="0">
                <a:solidFill>
                  <a:srgbClr val="C00000"/>
                </a:solidFill>
                <a:latin typeface="Arial" pitchFamily="34" charset="0"/>
                <a:ea typeface="ＭＳ Ｐゴシック"/>
                <a:cs typeface="Arial" pitchFamily="34" charset="0"/>
              </a:rPr>
              <a:t>km grids </a:t>
            </a:r>
            <a:r>
              <a:rPr lang="en-US" sz="2400" kern="0" dirty="0">
                <a:solidFill>
                  <a:srgbClr val="C00000"/>
                </a:solidFill>
                <a:latin typeface="Arial" pitchFamily="34" charset="0"/>
                <a:ea typeface="ＭＳ Ｐゴシック"/>
                <a:cs typeface="Arial" pitchFamily="34" charset="0"/>
              </a:rPr>
              <a:t>in the WRF model</a:t>
            </a:r>
          </a:p>
        </p:txBody>
      </p:sp>
      <p:sp>
        <p:nvSpPr>
          <p:cNvPr id="10" name="TextBox 9"/>
          <p:cNvSpPr txBox="1"/>
          <p:nvPr/>
        </p:nvSpPr>
        <p:spPr>
          <a:xfrm>
            <a:off x="774700" y="5486400"/>
            <a:ext cx="10896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tx1"/>
                </a:solidFill>
              </a:rPr>
              <a:t>Wet bias from Kain-Fritsch c</a:t>
            </a:r>
            <a:r>
              <a:rPr lang="en-US" sz="2400" b="1" dirty="0" smtClean="0">
                <a:solidFill>
                  <a:schemeClr val="tx1"/>
                </a:solidFill>
              </a:rPr>
              <a:t>onvection </a:t>
            </a:r>
            <a:r>
              <a:rPr lang="en-US" sz="2400" b="1" dirty="0">
                <a:solidFill>
                  <a:schemeClr val="tx1"/>
                </a:solidFill>
              </a:rPr>
              <a:t>s</a:t>
            </a:r>
            <a:r>
              <a:rPr lang="en-US" sz="2400" b="1" dirty="0" smtClean="0">
                <a:solidFill>
                  <a:schemeClr val="tx1"/>
                </a:solidFill>
              </a:rPr>
              <a:t>cheme is </a:t>
            </a:r>
            <a:r>
              <a:rPr lang="en-US" sz="2400" b="1" dirty="0">
                <a:solidFill>
                  <a:schemeClr val="tx1"/>
                </a:solidFill>
              </a:rPr>
              <a:t>largely </a:t>
            </a:r>
            <a:r>
              <a:rPr lang="en-US" sz="2400" b="1" dirty="0" smtClean="0">
                <a:solidFill>
                  <a:schemeClr val="tx1"/>
                </a:solidFill>
              </a:rPr>
              <a:t>eliminated at </a:t>
            </a:r>
            <a:r>
              <a:rPr lang="en-US" sz="2400" b="1" dirty="0" smtClean="0">
                <a:solidFill>
                  <a:srgbClr val="C00000"/>
                </a:solidFill>
              </a:rPr>
              <a:t>36 km grids</a:t>
            </a:r>
            <a:endParaRPr lang="en-US" sz="2400" b="1" i="1" dirty="0">
              <a:solidFill>
                <a:srgbClr val="C00000"/>
              </a:solidFill>
            </a:endParaRPr>
          </a:p>
        </p:txBody>
      </p:sp>
      <p:sp>
        <p:nvSpPr>
          <p:cNvPr id="5" name="TextBox 4"/>
          <p:cNvSpPr txBox="1"/>
          <p:nvPr/>
        </p:nvSpPr>
        <p:spPr>
          <a:xfrm>
            <a:off x="1879600" y="6019800"/>
            <a:ext cx="86614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chemeClr val="tx1"/>
                </a:solidFill>
              </a:rPr>
              <a:t>Alapaty et al., 2012, GRL; 	Herwehe et al</a:t>
            </a:r>
            <a:r>
              <a:rPr lang="en-US" sz="2400" b="1" dirty="0" smtClean="0">
                <a:solidFill>
                  <a:schemeClr val="tx1"/>
                </a:solidFill>
              </a:rPr>
              <a:t>., 2014, </a:t>
            </a:r>
            <a:r>
              <a:rPr lang="en-US" sz="2400" b="1" dirty="0">
                <a:solidFill>
                  <a:schemeClr val="tx1"/>
                </a:solidFill>
              </a:rPr>
              <a:t>JGR </a:t>
            </a:r>
            <a:endParaRPr lang="en-US" sz="2400" b="1" i="1" dirty="0">
              <a:solidFill>
                <a:schemeClr val="tx1"/>
              </a:solidFill>
            </a:endParaRPr>
          </a:p>
        </p:txBody>
      </p:sp>
      <p:grpSp>
        <p:nvGrpSpPr>
          <p:cNvPr id="16" name="Group 15"/>
          <p:cNvGrpSpPr/>
          <p:nvPr/>
        </p:nvGrpSpPr>
        <p:grpSpPr>
          <a:xfrm>
            <a:off x="144878" y="112505"/>
            <a:ext cx="1226721" cy="1313429"/>
            <a:chOff x="249382" y="159328"/>
            <a:chExt cx="1219200" cy="1753311"/>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82" y="159328"/>
              <a:ext cx="1219200" cy="1219200"/>
            </a:xfrm>
            <a:prstGeom prst="rect">
              <a:avLst/>
            </a:prstGeom>
          </p:spPr>
        </p:pic>
        <p:sp>
          <p:nvSpPr>
            <p:cNvPr id="18" name="TextBox 17"/>
            <p:cNvSpPr txBox="1"/>
            <p:nvPr/>
          </p:nvSpPr>
          <p:spPr>
            <a:xfrm>
              <a:off x="249382" y="1378528"/>
              <a:ext cx="1219200" cy="534111"/>
            </a:xfrm>
            <a:prstGeom prst="rect">
              <a:avLst/>
            </a:prstGeom>
            <a:noFill/>
          </p:spPr>
          <p:txBody>
            <a:bodyPr wrap="square" rtlCol="0">
              <a:spAutoFit/>
            </a:bodyPr>
            <a:lstStyle/>
            <a:p>
              <a:r>
                <a:rPr lang="en-US" sz="2000" b="1" dirty="0" smtClean="0">
                  <a:solidFill>
                    <a:srgbClr val="00B050"/>
                  </a:solidFill>
                </a:rPr>
                <a:t>US EPA</a:t>
              </a:r>
              <a:endParaRPr lang="en-US" sz="2000" b="1" dirty="0">
                <a:solidFill>
                  <a:srgbClr val="00B050"/>
                </a:solidFill>
              </a:endParaRPr>
            </a:p>
          </p:txBody>
        </p:sp>
      </p:grpSp>
      <p:sp>
        <p:nvSpPr>
          <p:cNvPr id="3" name="Slide Number Placeholder 2"/>
          <p:cNvSpPr>
            <a:spLocks noGrp="1"/>
          </p:cNvSpPr>
          <p:nvPr>
            <p:ph type="sldNum" sz="quarter" idx="10"/>
          </p:nvPr>
        </p:nvSpPr>
        <p:spPr/>
        <p:txBody>
          <a:bodyPr/>
          <a:lstStyle/>
          <a:p>
            <a:fld id="{B99B544D-27CB-421D-857D-21D8A33B11E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185193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txBox="1">
            <a:spLocks noChangeArrowheads="1"/>
          </p:cNvSpPr>
          <p:nvPr/>
        </p:nvSpPr>
        <p:spPr bwMode="auto">
          <a:xfrm>
            <a:off x="676405" y="1742352"/>
            <a:ext cx="10182094" cy="224544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bodyPr>
          <a:lstStyle>
            <a:lvl1pPr marL="53975" algn="l" rtl="0" eaLnBrk="0" fontAlgn="base" hangingPunct="0">
              <a:spcBef>
                <a:spcPct val="0"/>
              </a:spcBef>
              <a:spcAft>
                <a:spcPct val="0"/>
              </a:spcAft>
              <a:defRPr sz="2000" b="1">
                <a:solidFill>
                  <a:srgbClr val="0070B9"/>
                </a:solidFill>
                <a:latin typeface="+mj-lt"/>
                <a:ea typeface="+mj-ea"/>
                <a:cs typeface="+mj-cs"/>
              </a:defRPr>
            </a:lvl1pPr>
            <a:lvl2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2pPr>
            <a:lvl3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3pPr>
            <a:lvl4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4pPr>
            <a:lvl5pPr marL="53975" algn="l" rtl="0" eaLnBrk="0" fontAlgn="base" hangingPunct="0">
              <a:spcBef>
                <a:spcPct val="0"/>
              </a:spcBef>
              <a:spcAft>
                <a:spcPct val="0"/>
              </a:spcAft>
              <a:defRPr sz="2000" b="1">
                <a:solidFill>
                  <a:srgbClr val="0070B9"/>
                </a:solidFill>
                <a:latin typeface="Arial Rounded MT Bold" pitchFamily="34" charset="0"/>
                <a:ea typeface="ＭＳ Ｐゴシック" pitchFamily="1" charset="-128"/>
              </a:defRPr>
            </a:lvl5pPr>
            <a:lvl6pPr marL="511175" algn="l" rtl="0" fontAlgn="base">
              <a:spcBef>
                <a:spcPct val="0"/>
              </a:spcBef>
              <a:spcAft>
                <a:spcPct val="0"/>
              </a:spcAft>
              <a:defRPr sz="2000" b="1">
                <a:solidFill>
                  <a:srgbClr val="0070B9"/>
                </a:solidFill>
                <a:latin typeface="Arial Rounded MT Bold" pitchFamily="34" charset="0"/>
                <a:ea typeface="ＭＳ Ｐゴシック" pitchFamily="1" charset="-128"/>
              </a:defRPr>
            </a:lvl6pPr>
            <a:lvl7pPr marL="968375" algn="l" rtl="0" fontAlgn="base">
              <a:spcBef>
                <a:spcPct val="0"/>
              </a:spcBef>
              <a:spcAft>
                <a:spcPct val="0"/>
              </a:spcAft>
              <a:defRPr sz="2000" b="1">
                <a:solidFill>
                  <a:srgbClr val="0070B9"/>
                </a:solidFill>
                <a:latin typeface="Arial Rounded MT Bold" pitchFamily="34" charset="0"/>
                <a:ea typeface="ＭＳ Ｐゴシック" pitchFamily="1" charset="-128"/>
              </a:defRPr>
            </a:lvl7pPr>
            <a:lvl8pPr marL="1425575" algn="l" rtl="0" fontAlgn="base">
              <a:spcBef>
                <a:spcPct val="0"/>
              </a:spcBef>
              <a:spcAft>
                <a:spcPct val="0"/>
              </a:spcAft>
              <a:defRPr sz="2000" b="1">
                <a:solidFill>
                  <a:srgbClr val="0070B9"/>
                </a:solidFill>
                <a:latin typeface="Arial Rounded MT Bold" pitchFamily="34" charset="0"/>
                <a:ea typeface="ＭＳ Ｐゴシック" pitchFamily="1" charset="-128"/>
              </a:defRPr>
            </a:lvl8pPr>
            <a:lvl9pPr marL="1882775" algn="l" rtl="0" fontAlgn="base">
              <a:spcBef>
                <a:spcPct val="0"/>
              </a:spcBef>
              <a:spcAft>
                <a:spcPct val="0"/>
              </a:spcAft>
              <a:defRPr sz="2000" b="1">
                <a:solidFill>
                  <a:srgbClr val="0070B9"/>
                </a:solidFill>
                <a:latin typeface="Arial Rounded MT Bold" pitchFamily="34" charset="0"/>
                <a:ea typeface="ＭＳ Ｐゴシック" pitchFamily="1" charset="-128"/>
              </a:defRPr>
            </a:lvl9pPr>
          </a:lstStyle>
          <a:p>
            <a:pPr algn="ctr" eaLnBrk="1" hangingPunct="1">
              <a:defRPr/>
            </a:pPr>
            <a:r>
              <a:rPr lang="en-US" sz="4000" kern="0" dirty="0" smtClean="0">
                <a:solidFill>
                  <a:schemeClr val="tx1"/>
                </a:solidFill>
                <a:latin typeface="Arial" pitchFamily="34" charset="0"/>
                <a:ea typeface="ＭＳ Ｐゴシック"/>
                <a:cs typeface="Arial" pitchFamily="34" charset="0"/>
              </a:rPr>
              <a:t>Regional </a:t>
            </a:r>
            <a:r>
              <a:rPr lang="en-US" sz="4000" kern="0" dirty="0">
                <a:solidFill>
                  <a:schemeClr val="tx1"/>
                </a:solidFill>
                <a:latin typeface="Arial" pitchFamily="34" charset="0"/>
                <a:ea typeface="ＭＳ Ｐゴシック"/>
                <a:cs typeface="Arial" pitchFamily="34" charset="0"/>
              </a:rPr>
              <a:t>C</a:t>
            </a:r>
            <a:r>
              <a:rPr lang="en-US" sz="4000" kern="0" dirty="0" smtClean="0">
                <a:solidFill>
                  <a:schemeClr val="tx1"/>
                </a:solidFill>
                <a:latin typeface="Arial" pitchFamily="34" charset="0"/>
                <a:ea typeface="ＭＳ Ｐゴシック"/>
                <a:cs typeface="Arial" pitchFamily="34" charset="0"/>
              </a:rPr>
              <a:t>limate </a:t>
            </a:r>
            <a:r>
              <a:rPr lang="en-US" sz="4000" kern="0" dirty="0">
                <a:solidFill>
                  <a:schemeClr val="tx1"/>
                </a:solidFill>
                <a:latin typeface="Arial" pitchFamily="34" charset="0"/>
                <a:ea typeface="ＭＳ Ｐゴシック"/>
                <a:cs typeface="Arial" pitchFamily="34" charset="0"/>
              </a:rPr>
              <a:t>Simulations</a:t>
            </a:r>
          </a:p>
          <a:p>
            <a:pPr algn="ctr" eaLnBrk="1" hangingPunct="1">
              <a:defRPr/>
            </a:pPr>
            <a:r>
              <a:rPr lang="en-US" sz="4000" kern="0" dirty="0" smtClean="0">
                <a:solidFill>
                  <a:schemeClr val="tx1"/>
                </a:solidFill>
                <a:latin typeface="Arial" pitchFamily="34" charset="0"/>
                <a:ea typeface="ＭＳ Ｐゴシック"/>
                <a:cs typeface="Arial" pitchFamily="34" charset="0"/>
              </a:rPr>
              <a:t>(12 </a:t>
            </a:r>
            <a:r>
              <a:rPr lang="en-US" sz="4000" kern="0" dirty="0">
                <a:solidFill>
                  <a:schemeClr val="tx1"/>
                </a:solidFill>
                <a:latin typeface="Arial" pitchFamily="34" charset="0"/>
                <a:ea typeface="ＭＳ Ｐゴシック"/>
                <a:cs typeface="Arial" pitchFamily="34" charset="0"/>
              </a:rPr>
              <a:t>km </a:t>
            </a:r>
            <a:r>
              <a:rPr lang="en-US" sz="4000" kern="0" dirty="0" smtClean="0">
                <a:solidFill>
                  <a:schemeClr val="tx1"/>
                </a:solidFill>
                <a:latin typeface="Arial" pitchFamily="34" charset="0"/>
                <a:ea typeface="ＭＳ Ｐゴシック"/>
                <a:cs typeface="Arial" pitchFamily="34" charset="0"/>
              </a:rPr>
              <a:t>grid spacing) </a:t>
            </a:r>
            <a:endParaRPr lang="en-US" sz="4000" kern="0" dirty="0">
              <a:solidFill>
                <a:schemeClr val="tx1"/>
              </a:solidFill>
              <a:latin typeface="Arial" pitchFamily="34" charset="0"/>
              <a:ea typeface="ＭＳ Ｐゴシック"/>
              <a:cs typeface="Arial" pitchFamily="34" charset="0"/>
            </a:endParaRPr>
          </a:p>
          <a:p>
            <a:pPr algn="ctr" eaLnBrk="1" hangingPunct="1">
              <a:defRPr/>
            </a:pPr>
            <a:r>
              <a:rPr lang="en-US" sz="4000" kern="0" dirty="0">
                <a:solidFill>
                  <a:schemeClr val="tx1"/>
                </a:solidFill>
                <a:latin typeface="Arial" pitchFamily="34" charset="0"/>
                <a:ea typeface="ＭＳ Ｐゴシック"/>
                <a:cs typeface="Arial" pitchFamily="34" charset="0"/>
              </a:rPr>
              <a:t>using the WRF model</a:t>
            </a:r>
          </a:p>
        </p:txBody>
      </p:sp>
      <p:sp>
        <p:nvSpPr>
          <p:cNvPr id="2" name="Slide Number Placeholder 1"/>
          <p:cNvSpPr>
            <a:spLocks noGrp="1"/>
          </p:cNvSpPr>
          <p:nvPr>
            <p:ph type="sldNum" sz="quarter" idx="10"/>
          </p:nvPr>
        </p:nvSpPr>
        <p:spPr/>
        <p:txBody>
          <a:bodyPr/>
          <a:lstStyle/>
          <a:p>
            <a:fld id="{B99B544D-27CB-421D-857D-21D8A33B11EC}" type="slidenum">
              <a:rPr lang="en-US" smtClean="0">
                <a:solidFill>
                  <a:prstClr val="black">
                    <a:tint val="75000"/>
                  </a:prstClr>
                </a:solidFill>
              </a:rPr>
              <a:pPr/>
              <a:t>5</a:t>
            </a:fld>
            <a:endParaRPr lang="en-US">
              <a:solidFill>
                <a:prstClr val="black">
                  <a:tint val="75000"/>
                </a:prstClr>
              </a:solidFill>
            </a:endParaRPr>
          </a:p>
        </p:txBody>
      </p:sp>
      <p:grpSp>
        <p:nvGrpSpPr>
          <p:cNvPr id="16" name="Group 15"/>
          <p:cNvGrpSpPr/>
          <p:nvPr/>
        </p:nvGrpSpPr>
        <p:grpSpPr>
          <a:xfrm>
            <a:off x="144878" y="112505"/>
            <a:ext cx="1226721" cy="1313429"/>
            <a:chOff x="249382" y="159328"/>
            <a:chExt cx="1219200" cy="1753311"/>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2" y="159328"/>
              <a:ext cx="1219200" cy="1219200"/>
            </a:xfrm>
            <a:prstGeom prst="rect">
              <a:avLst/>
            </a:prstGeom>
          </p:spPr>
        </p:pic>
        <p:sp>
          <p:nvSpPr>
            <p:cNvPr id="18" name="TextBox 17"/>
            <p:cNvSpPr txBox="1"/>
            <p:nvPr/>
          </p:nvSpPr>
          <p:spPr>
            <a:xfrm>
              <a:off x="249382" y="1378528"/>
              <a:ext cx="1219200" cy="534111"/>
            </a:xfrm>
            <a:prstGeom prst="rect">
              <a:avLst/>
            </a:prstGeom>
            <a:noFill/>
          </p:spPr>
          <p:txBody>
            <a:bodyPr wrap="square" rtlCol="0">
              <a:spAutoFit/>
            </a:bodyPr>
            <a:lstStyle/>
            <a:p>
              <a:r>
                <a:rPr lang="en-US" sz="2000" b="1" dirty="0" smtClean="0">
                  <a:solidFill>
                    <a:srgbClr val="00B050"/>
                  </a:solidFill>
                </a:rPr>
                <a:t>US EPA</a:t>
              </a:r>
              <a:endParaRPr lang="en-US" sz="2000" b="1" dirty="0">
                <a:solidFill>
                  <a:srgbClr val="00B050"/>
                </a:solidFill>
              </a:endParaRPr>
            </a:p>
          </p:txBody>
        </p:sp>
      </p:grpSp>
    </p:spTree>
    <p:extLst>
      <p:ext uri="{BB962C8B-B14F-4D97-AF65-F5344CB8AC3E}">
        <p14:creationId xmlns:p14="http://schemas.microsoft.com/office/powerpoint/2010/main" val="2653869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1524000" y="112436"/>
            <a:ext cx="10058400" cy="1076250"/>
          </a:xfrm>
          <a:prstGeom prst="rect">
            <a:avLst/>
          </a:prstGeom>
        </p:spPr>
        <p:style>
          <a:lnRef idx="2">
            <a:schemeClr val="accent2"/>
          </a:lnRef>
          <a:fillRef idx="1">
            <a:schemeClr val="lt1"/>
          </a:fillRef>
          <a:effectRef idx="0">
            <a:schemeClr val="accent2"/>
          </a:effectRef>
          <a:fontRef idx="minor">
            <a:schemeClr val="dk1"/>
          </a:fontRef>
        </p:style>
        <p:txBody>
          <a:bodyPr/>
          <a:lstStyle/>
          <a:p>
            <a:pPr algn="ctr" fontAlgn="base">
              <a:spcBef>
                <a:spcPct val="0"/>
              </a:spcBef>
              <a:spcAft>
                <a:spcPct val="0"/>
              </a:spcAft>
              <a:defRPr/>
            </a:pPr>
            <a:r>
              <a:rPr lang="en-US" sz="3200" b="1" kern="0" dirty="0" smtClean="0">
                <a:solidFill>
                  <a:schemeClr val="tx1"/>
                </a:solidFill>
              </a:rPr>
              <a:t>Weather Research &amp; Forecasting (WRF) </a:t>
            </a:r>
          </a:p>
          <a:p>
            <a:pPr algn="ctr" fontAlgn="base">
              <a:spcBef>
                <a:spcPct val="0"/>
              </a:spcBef>
              <a:spcAft>
                <a:spcPct val="0"/>
              </a:spcAft>
              <a:defRPr/>
            </a:pPr>
            <a:r>
              <a:rPr lang="en-US" sz="3200" b="1" kern="0" dirty="0" smtClean="0">
                <a:solidFill>
                  <a:schemeClr val="tx1"/>
                </a:solidFill>
              </a:rPr>
              <a:t>Model V3.6.1 for 12 km climate simulations</a:t>
            </a:r>
            <a:endParaRPr lang="en-US" sz="3200" b="1" kern="0" dirty="0">
              <a:solidFill>
                <a:schemeClr val="tx1"/>
              </a:solidFill>
            </a:endParaRPr>
          </a:p>
        </p:txBody>
      </p:sp>
      <p:sp>
        <p:nvSpPr>
          <p:cNvPr id="7" name="Rectangle 6"/>
          <p:cNvSpPr/>
          <p:nvPr/>
        </p:nvSpPr>
        <p:spPr>
          <a:xfrm>
            <a:off x="1524000" y="1387250"/>
            <a:ext cx="9837107" cy="4770537"/>
          </a:xfrm>
          <a:prstGeom prst="rect">
            <a:avLst/>
          </a:prstGeom>
        </p:spPr>
        <p:txBody>
          <a:bodyPr wrap="square">
            <a:spAutoFit/>
          </a:bodyPr>
          <a:lstStyle/>
          <a:p>
            <a:pPr marL="342900" indent="-342900">
              <a:buFont typeface="Wingdings" panose="05000000000000000000" pitchFamily="2" charset="2"/>
              <a:buChar char="Ø"/>
            </a:pPr>
            <a:r>
              <a:rPr lang="en-US" sz="2400" b="1" dirty="0" smtClean="0">
                <a:solidFill>
                  <a:srgbClr val="00B050"/>
                </a:solidFill>
                <a:latin typeface="Arial" panose="020B0604020202020204" pitchFamily="34" charset="0"/>
                <a:ea typeface="Calibri" panose="020F0502020204030204" pitchFamily="34" charset="0"/>
              </a:rPr>
              <a:t>Kain-Fritsch (KF) convective parameterization</a:t>
            </a:r>
          </a:p>
          <a:p>
            <a:pPr marL="342900" indent="-342900">
              <a:buFont typeface="Wingdings" panose="05000000000000000000" pitchFamily="2" charset="2"/>
              <a:buChar char="Ø"/>
            </a:pPr>
            <a:r>
              <a:rPr lang="en-US" sz="2400" b="1" dirty="0" smtClean="0">
                <a:latin typeface="Arial" panose="020B0604020202020204" pitchFamily="34" charset="0"/>
                <a:ea typeface="Calibri" panose="020F0502020204030204" pitchFamily="34" charset="0"/>
              </a:rPr>
              <a:t>RRTMG </a:t>
            </a:r>
            <a:r>
              <a:rPr lang="en-US" sz="2400" b="1" dirty="0">
                <a:latin typeface="Arial" panose="020B0604020202020204" pitchFamily="34" charset="0"/>
                <a:ea typeface="Calibri" panose="020F0502020204030204" pitchFamily="34" charset="0"/>
              </a:rPr>
              <a:t>SW and LW </a:t>
            </a:r>
            <a:r>
              <a:rPr lang="en-US" sz="2400" b="1" dirty="0" smtClean="0">
                <a:latin typeface="Arial" panose="020B0604020202020204" pitchFamily="34" charset="0"/>
                <a:ea typeface="Calibri" panose="020F0502020204030204" pitchFamily="34" charset="0"/>
              </a:rPr>
              <a:t>radiation </a:t>
            </a:r>
            <a:endParaRPr lang="en-US" sz="2400" b="1" dirty="0"/>
          </a:p>
          <a:p>
            <a:pPr marL="342900" indent="-342900">
              <a:buFont typeface="Wingdings" panose="05000000000000000000" pitchFamily="2" charset="2"/>
              <a:buChar char="Ø"/>
            </a:pPr>
            <a:r>
              <a:rPr lang="en-US" sz="2400" b="1" dirty="0" smtClean="0">
                <a:solidFill>
                  <a:srgbClr val="00B050"/>
                </a:solidFill>
                <a:latin typeface="Arial" panose="020B0604020202020204" pitchFamily="34" charset="0"/>
                <a:ea typeface="Calibri" panose="020F0502020204030204" pitchFamily="34" charset="0"/>
              </a:rPr>
              <a:t>WSM6 microphysics (plus 2 other)</a:t>
            </a:r>
            <a:endParaRPr lang="en-US" sz="2400" b="1" dirty="0">
              <a:solidFill>
                <a:srgbClr val="00B050"/>
              </a:solidFill>
            </a:endParaRPr>
          </a:p>
          <a:p>
            <a:pPr marL="342900" indent="-342900">
              <a:buFont typeface="Wingdings" panose="05000000000000000000" pitchFamily="2" charset="2"/>
              <a:buChar char="Ø"/>
            </a:pPr>
            <a:r>
              <a:rPr lang="en-US" sz="2400" b="1" dirty="0" smtClean="0">
                <a:latin typeface="Arial" panose="020B0604020202020204" pitchFamily="34" charset="0"/>
                <a:ea typeface="Calibri" panose="020F0502020204030204" pitchFamily="34" charset="0"/>
              </a:rPr>
              <a:t>YSU PBL</a:t>
            </a:r>
          </a:p>
          <a:p>
            <a:pPr marL="342900" indent="-342900">
              <a:buFont typeface="Wingdings" panose="05000000000000000000" pitchFamily="2" charset="2"/>
              <a:buChar char="Ø"/>
            </a:pPr>
            <a:r>
              <a:rPr lang="en-US" sz="2400" b="1" dirty="0" smtClean="0">
                <a:solidFill>
                  <a:srgbClr val="00B050"/>
                </a:solidFill>
                <a:latin typeface="Arial" panose="020B0604020202020204" pitchFamily="34" charset="0"/>
                <a:ea typeface="Calibri" panose="020F0502020204030204" pitchFamily="34" charset="0"/>
              </a:rPr>
              <a:t>Revised </a:t>
            </a:r>
            <a:r>
              <a:rPr lang="en-US" sz="2400" b="1" dirty="0" err="1" smtClean="0">
                <a:solidFill>
                  <a:srgbClr val="00B050"/>
                </a:solidFill>
                <a:latin typeface="Arial" panose="020B0604020202020204" pitchFamily="34" charset="0"/>
                <a:ea typeface="Calibri" panose="020F0502020204030204" pitchFamily="34" charset="0"/>
              </a:rPr>
              <a:t>Monin-Obukhov</a:t>
            </a:r>
            <a:r>
              <a:rPr lang="en-US" sz="2400" b="1" dirty="0" smtClean="0">
                <a:solidFill>
                  <a:srgbClr val="00B050"/>
                </a:solidFill>
                <a:latin typeface="Arial" panose="020B0604020202020204" pitchFamily="34" charset="0"/>
                <a:ea typeface="Calibri" panose="020F0502020204030204" pitchFamily="34" charset="0"/>
              </a:rPr>
              <a:t> </a:t>
            </a:r>
            <a:r>
              <a:rPr lang="en-US" sz="2400" b="1" dirty="0">
                <a:solidFill>
                  <a:srgbClr val="00B050"/>
                </a:solidFill>
                <a:latin typeface="Arial" panose="020B0604020202020204" pitchFamily="34" charset="0"/>
                <a:ea typeface="Calibri" panose="020F0502020204030204" pitchFamily="34" charset="0"/>
              </a:rPr>
              <a:t>surface </a:t>
            </a:r>
            <a:r>
              <a:rPr lang="en-US" sz="2400" b="1" dirty="0" smtClean="0">
                <a:solidFill>
                  <a:srgbClr val="00B050"/>
                </a:solidFill>
                <a:latin typeface="Arial" panose="020B0604020202020204" pitchFamily="34" charset="0"/>
                <a:ea typeface="Calibri" panose="020F0502020204030204" pitchFamily="34" charset="0"/>
              </a:rPr>
              <a:t>layer</a:t>
            </a:r>
          </a:p>
          <a:p>
            <a:pPr marL="342900" indent="-342900">
              <a:buFont typeface="Wingdings" panose="05000000000000000000" pitchFamily="2" charset="2"/>
              <a:buChar char="Ø"/>
            </a:pPr>
            <a:r>
              <a:rPr lang="en-US" sz="2400" b="1" dirty="0" smtClean="0">
                <a:latin typeface="Arial" panose="020B0604020202020204" pitchFamily="34" charset="0"/>
                <a:ea typeface="Calibri" panose="020F0502020204030204" pitchFamily="34" charset="0"/>
              </a:rPr>
              <a:t>Noah LSM</a:t>
            </a:r>
            <a:endParaRPr lang="en-US" sz="3200" b="1" dirty="0" smtClean="0"/>
          </a:p>
          <a:p>
            <a:pPr marL="457200" indent="-457200">
              <a:buFont typeface="Wingdings" panose="05000000000000000000" pitchFamily="2" charset="2"/>
              <a:buChar char="Ø"/>
            </a:pPr>
            <a:r>
              <a:rPr lang="en-US" sz="3200" b="1" dirty="0">
                <a:solidFill>
                  <a:srgbClr val="00B050"/>
                </a:solidFill>
              </a:rPr>
              <a:t>M</a:t>
            </a:r>
            <a:r>
              <a:rPr lang="en-US" sz="3200" b="1" dirty="0" smtClean="0">
                <a:solidFill>
                  <a:srgbClr val="00B050"/>
                </a:solidFill>
              </a:rPr>
              <a:t>ild analysis  </a:t>
            </a:r>
            <a:r>
              <a:rPr lang="en-US" sz="3200" b="1" dirty="0">
                <a:solidFill>
                  <a:srgbClr val="00B050"/>
                </a:solidFill>
              </a:rPr>
              <a:t>n</a:t>
            </a:r>
            <a:r>
              <a:rPr lang="en-US" sz="3200" b="1" dirty="0" smtClean="0">
                <a:solidFill>
                  <a:srgbClr val="00B050"/>
                </a:solidFill>
              </a:rPr>
              <a:t>udging of free atmosphere</a:t>
            </a:r>
          </a:p>
          <a:p>
            <a:r>
              <a:rPr lang="en-US" sz="3200" b="1" dirty="0">
                <a:solidFill>
                  <a:srgbClr val="00B050"/>
                </a:solidFill>
              </a:rPr>
              <a:t>	</a:t>
            </a:r>
            <a:r>
              <a:rPr lang="en-US" sz="3200" b="1" dirty="0" smtClean="0">
                <a:solidFill>
                  <a:srgbClr val="00B050"/>
                </a:solidFill>
              </a:rPr>
              <a:t>u-v </a:t>
            </a:r>
            <a:r>
              <a:rPr lang="en-US" sz="3200" b="1" dirty="0">
                <a:solidFill>
                  <a:srgbClr val="00B050"/>
                </a:solidFill>
              </a:rPr>
              <a:t>wind components, temperature : 5.0E-5 </a:t>
            </a:r>
            <a:r>
              <a:rPr lang="en-US" sz="3200" b="1" dirty="0" smtClean="0">
                <a:solidFill>
                  <a:srgbClr val="00B050"/>
                </a:solidFill>
              </a:rPr>
              <a:t>s</a:t>
            </a:r>
            <a:r>
              <a:rPr lang="en-US" sz="3200" b="1" baseline="30000" dirty="0" smtClean="0">
                <a:solidFill>
                  <a:srgbClr val="00B050"/>
                </a:solidFill>
              </a:rPr>
              <a:t>-1</a:t>
            </a:r>
            <a:r>
              <a:rPr lang="en-US" sz="3200" b="1" dirty="0" smtClean="0">
                <a:solidFill>
                  <a:srgbClr val="00B050"/>
                </a:solidFill>
              </a:rPr>
              <a:t> </a:t>
            </a:r>
            <a:endParaRPr lang="en-US" sz="3200" b="1" dirty="0">
              <a:solidFill>
                <a:srgbClr val="00B050"/>
              </a:solidFill>
            </a:endParaRPr>
          </a:p>
          <a:p>
            <a:r>
              <a:rPr lang="en-US" sz="3200" b="1" dirty="0" smtClean="0">
                <a:solidFill>
                  <a:srgbClr val="00B050"/>
                </a:solidFill>
              </a:rPr>
              <a:t>	moisture: 5.0E-6 s</a:t>
            </a:r>
            <a:r>
              <a:rPr lang="en-US" sz="3200" b="1" baseline="30000" dirty="0" smtClean="0">
                <a:solidFill>
                  <a:srgbClr val="00B050"/>
                </a:solidFill>
              </a:rPr>
              <a:t>-1</a:t>
            </a:r>
            <a:endParaRPr lang="en-US" sz="3200" b="1" dirty="0" smtClean="0">
              <a:solidFill>
                <a:srgbClr val="00B050"/>
              </a:solidFill>
            </a:endParaRPr>
          </a:p>
          <a:p>
            <a:pPr marL="457200" indent="-457200">
              <a:buFont typeface="Wingdings" panose="05000000000000000000" pitchFamily="2" charset="2"/>
              <a:buChar char="Ø"/>
            </a:pPr>
            <a:r>
              <a:rPr lang="en-US" sz="3200" b="1" dirty="0" smtClean="0"/>
              <a:t>NCEP-DOE </a:t>
            </a:r>
            <a:r>
              <a:rPr lang="en-US" sz="3200" b="1" dirty="0"/>
              <a:t>AMIP-II reanalysis (R-2) 1.875° </a:t>
            </a:r>
            <a:r>
              <a:rPr lang="en-US" sz="3200" b="1" dirty="0" smtClean="0"/>
              <a:t>data </a:t>
            </a:r>
            <a:endParaRPr lang="en-US" sz="2400" dirty="0">
              <a:latin typeface="Calibri" panose="020F0502020204030204" pitchFamily="34" charset="0"/>
            </a:endParaRPr>
          </a:p>
          <a:p>
            <a:pPr marL="457200" indent="-457200">
              <a:buFont typeface="Wingdings" panose="05000000000000000000" pitchFamily="2" charset="2"/>
              <a:buChar char="Ø"/>
            </a:pPr>
            <a:r>
              <a:rPr lang="en-US" sz="3200" b="1" dirty="0" smtClean="0">
                <a:solidFill>
                  <a:srgbClr val="00B050"/>
                </a:solidFill>
                <a:latin typeface="Calibri" panose="020F0502020204030204" pitchFamily="34" charset="0"/>
              </a:rPr>
              <a:t>DX = 12 km – JJA 2006 simulations </a:t>
            </a:r>
            <a:endParaRPr lang="en-US" sz="4000" b="1" dirty="0" smtClean="0">
              <a:solidFill>
                <a:srgbClr val="00B050"/>
              </a:solidFill>
            </a:endParaRPr>
          </a:p>
        </p:txBody>
      </p:sp>
      <p:sp>
        <p:nvSpPr>
          <p:cNvPr id="6" name="Slide Number Placeholder 5"/>
          <p:cNvSpPr>
            <a:spLocks noGrp="1"/>
          </p:cNvSpPr>
          <p:nvPr>
            <p:ph type="sldNum" sz="quarter" idx="10"/>
          </p:nvPr>
        </p:nvSpPr>
        <p:spPr/>
        <p:txBody>
          <a:bodyPr/>
          <a:lstStyle/>
          <a:p>
            <a:fld id="{B99B544D-27CB-421D-857D-21D8A33B11EC}" type="slidenum">
              <a:rPr lang="en-US" smtClean="0">
                <a:solidFill>
                  <a:prstClr val="black">
                    <a:tint val="75000"/>
                  </a:prstClr>
                </a:solidFill>
              </a:rPr>
              <a:pPr/>
              <a:t>6</a:t>
            </a:fld>
            <a:endParaRPr lang="en-US">
              <a:solidFill>
                <a:prstClr val="black">
                  <a:tint val="75000"/>
                </a:prstClr>
              </a:solidFill>
            </a:endParaRPr>
          </a:p>
        </p:txBody>
      </p:sp>
      <p:grpSp>
        <p:nvGrpSpPr>
          <p:cNvPr id="8" name="Group 7"/>
          <p:cNvGrpSpPr/>
          <p:nvPr/>
        </p:nvGrpSpPr>
        <p:grpSpPr>
          <a:xfrm>
            <a:off x="144878" y="112505"/>
            <a:ext cx="1226721" cy="1313429"/>
            <a:chOff x="249382" y="159328"/>
            <a:chExt cx="1219200" cy="1753311"/>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2" y="159328"/>
              <a:ext cx="1219200" cy="1219200"/>
            </a:xfrm>
            <a:prstGeom prst="rect">
              <a:avLst/>
            </a:prstGeom>
          </p:spPr>
        </p:pic>
        <p:sp>
          <p:nvSpPr>
            <p:cNvPr id="10" name="TextBox 9"/>
            <p:cNvSpPr txBox="1"/>
            <p:nvPr/>
          </p:nvSpPr>
          <p:spPr>
            <a:xfrm>
              <a:off x="249382" y="1378528"/>
              <a:ext cx="1219200" cy="534111"/>
            </a:xfrm>
            <a:prstGeom prst="rect">
              <a:avLst/>
            </a:prstGeom>
            <a:noFill/>
          </p:spPr>
          <p:txBody>
            <a:bodyPr wrap="square" rtlCol="0">
              <a:spAutoFit/>
            </a:bodyPr>
            <a:lstStyle/>
            <a:p>
              <a:r>
                <a:rPr lang="en-US" sz="2000" b="1" dirty="0" smtClean="0">
                  <a:solidFill>
                    <a:srgbClr val="00B050"/>
                  </a:solidFill>
                </a:rPr>
                <a:t>US EPA</a:t>
              </a:r>
              <a:endParaRPr lang="en-US" sz="2000" b="1" dirty="0">
                <a:solidFill>
                  <a:srgbClr val="00B050"/>
                </a:solidFill>
              </a:endParaRPr>
            </a:p>
          </p:txBody>
        </p:sp>
      </p:grpSp>
    </p:spTree>
    <p:extLst>
      <p:ext uri="{BB962C8B-B14F-4D97-AF65-F5344CB8AC3E}">
        <p14:creationId xmlns:p14="http://schemas.microsoft.com/office/powerpoint/2010/main" val="1042822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883" y="93065"/>
            <a:ext cx="4827100" cy="355681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91" r="3771"/>
          <a:stretch/>
        </p:blipFill>
        <p:spPr>
          <a:xfrm>
            <a:off x="7209691" y="49875"/>
            <a:ext cx="4618893" cy="3600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7815"/>
          <a:stretch/>
        </p:blipFill>
        <p:spPr>
          <a:xfrm>
            <a:off x="4359474" y="3351784"/>
            <a:ext cx="4885714" cy="3318646"/>
          </a:xfrm>
          <a:prstGeom prst="rect">
            <a:avLst/>
          </a:prstGeom>
        </p:spPr>
        <p:style>
          <a:lnRef idx="2">
            <a:schemeClr val="accent1"/>
          </a:lnRef>
          <a:fillRef idx="1">
            <a:schemeClr val="lt1"/>
          </a:fillRef>
          <a:effectRef idx="0">
            <a:schemeClr val="accent1"/>
          </a:effectRef>
          <a:fontRef idx="minor">
            <a:schemeClr val="dk1"/>
          </a:fontRef>
        </p:style>
      </p:pic>
      <p:sp>
        <p:nvSpPr>
          <p:cNvPr id="4" name="TextBox 3"/>
          <p:cNvSpPr txBox="1"/>
          <p:nvPr/>
        </p:nvSpPr>
        <p:spPr>
          <a:xfrm>
            <a:off x="144878" y="3881362"/>
            <a:ext cx="4214597" cy="2554545"/>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t>WRF 3.6</a:t>
            </a:r>
            <a:r>
              <a:rPr lang="en-US" sz="3200" b="1" i="1" dirty="0" smtClean="0">
                <a:latin typeface="Symbol" panose="05050102010706020507" pitchFamily="18" charset="2"/>
              </a:rPr>
              <a:t>b</a:t>
            </a:r>
            <a:r>
              <a:rPr lang="en-US" sz="3200" b="1" dirty="0" smtClean="0"/>
              <a:t> over-predicted surface Precipitation even with KF-Radiation Interactions</a:t>
            </a:r>
          </a:p>
        </p:txBody>
      </p:sp>
      <p:sp>
        <p:nvSpPr>
          <p:cNvPr id="9" name="Right Arrow 8"/>
          <p:cNvSpPr/>
          <p:nvPr/>
        </p:nvSpPr>
        <p:spPr>
          <a:xfrm>
            <a:off x="3676358" y="4179854"/>
            <a:ext cx="99646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382037">
            <a:off x="3741654" y="955913"/>
            <a:ext cx="1266092" cy="2123615"/>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382037">
            <a:off x="9563327" y="958688"/>
            <a:ext cx="1266092" cy="2123615"/>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382037">
            <a:off x="6820134" y="4300394"/>
            <a:ext cx="1266092" cy="2123615"/>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383356" y="3803361"/>
            <a:ext cx="2577577" cy="156966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dirty="0" smtClean="0">
                <a:solidFill>
                  <a:srgbClr val="FF0000"/>
                </a:solidFill>
              </a:rPr>
              <a:t> </a:t>
            </a:r>
            <a:r>
              <a:rPr lang="en-US" sz="3200" b="1" dirty="0" smtClean="0">
                <a:solidFill>
                  <a:srgbClr val="00B050"/>
                </a:solidFill>
              </a:rPr>
              <a:t>Wet Bias with the KF scheme</a:t>
            </a:r>
            <a:endParaRPr lang="en-US" sz="3200" b="1" dirty="0">
              <a:solidFill>
                <a:srgbClr val="00B050"/>
              </a:solidFill>
            </a:endParaRPr>
          </a:p>
        </p:txBody>
      </p:sp>
      <p:sp>
        <p:nvSpPr>
          <p:cNvPr id="16" name="Left-Right Arrow 15"/>
          <p:cNvSpPr/>
          <p:nvPr/>
        </p:nvSpPr>
        <p:spPr>
          <a:xfrm>
            <a:off x="4980768" y="2610598"/>
            <a:ext cx="2907323" cy="156736"/>
          </a:xfrm>
          <a:prstGeom prst="leftRightArrow">
            <a:avLst/>
          </a:prstGeom>
          <a:solidFill>
            <a:schemeClr val="bg2"/>
          </a:solidFill>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7" name="Oval 16"/>
          <p:cNvSpPr/>
          <p:nvPr/>
        </p:nvSpPr>
        <p:spPr>
          <a:xfrm rot="2382037">
            <a:off x="4790881" y="4215243"/>
            <a:ext cx="791980" cy="1652248"/>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382037">
            <a:off x="1789778" y="921064"/>
            <a:ext cx="791980" cy="1652248"/>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382037">
            <a:off x="7545809" y="885897"/>
            <a:ext cx="791980" cy="1652248"/>
          </a:xfrm>
          <a:prstGeom prst="ellipse">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B9F76027-5A54-48C3-B00F-51E2B48A80D9}" type="slidenum">
              <a:rPr lang="en-US" smtClean="0"/>
              <a:t>7</a:t>
            </a:fld>
            <a:endParaRPr lang="en-US"/>
          </a:p>
        </p:txBody>
      </p:sp>
      <p:grpSp>
        <p:nvGrpSpPr>
          <p:cNvPr id="24" name="Group 23"/>
          <p:cNvGrpSpPr/>
          <p:nvPr/>
        </p:nvGrpSpPr>
        <p:grpSpPr>
          <a:xfrm>
            <a:off x="144878" y="112505"/>
            <a:ext cx="1226721" cy="1313429"/>
            <a:chOff x="249382" y="159328"/>
            <a:chExt cx="1219200" cy="1753311"/>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382" y="159328"/>
              <a:ext cx="1219200" cy="1219200"/>
            </a:xfrm>
            <a:prstGeom prst="rect">
              <a:avLst/>
            </a:prstGeom>
          </p:spPr>
        </p:pic>
        <p:sp>
          <p:nvSpPr>
            <p:cNvPr id="26" name="TextBox 25"/>
            <p:cNvSpPr txBox="1"/>
            <p:nvPr/>
          </p:nvSpPr>
          <p:spPr>
            <a:xfrm>
              <a:off x="249382" y="1378528"/>
              <a:ext cx="1219200" cy="534111"/>
            </a:xfrm>
            <a:prstGeom prst="rect">
              <a:avLst/>
            </a:prstGeom>
            <a:noFill/>
          </p:spPr>
          <p:txBody>
            <a:bodyPr wrap="square" rtlCol="0">
              <a:spAutoFit/>
            </a:bodyPr>
            <a:lstStyle/>
            <a:p>
              <a:r>
                <a:rPr lang="en-US" sz="2000" b="1" dirty="0" smtClean="0">
                  <a:solidFill>
                    <a:srgbClr val="00B050"/>
                  </a:solidFill>
                </a:rPr>
                <a:t>US EPA</a:t>
              </a:r>
              <a:endParaRPr lang="en-US" sz="2000" b="1" dirty="0">
                <a:solidFill>
                  <a:srgbClr val="00B050"/>
                </a:solidFill>
              </a:endParaRPr>
            </a:p>
          </p:txBody>
        </p:sp>
      </p:grpSp>
      <p:sp>
        <p:nvSpPr>
          <p:cNvPr id="18" name="Rectangle 17"/>
          <p:cNvSpPr/>
          <p:nvPr/>
        </p:nvSpPr>
        <p:spPr>
          <a:xfrm>
            <a:off x="5584005" y="1417555"/>
            <a:ext cx="179151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ln w="0"/>
                <a:effectLst>
                  <a:outerShdw blurRad="38100" dist="19050" dir="2700000" algn="tl" rotWithShape="0">
                    <a:schemeClr val="dk1">
                      <a:alpha val="40000"/>
                    </a:schemeClr>
                  </a:outerShdw>
                </a:effectLst>
              </a:rPr>
              <a:t>Observations for</a:t>
            </a:r>
          </a:p>
          <a:p>
            <a:pPr algn="ctr"/>
            <a:r>
              <a:rPr lang="en-US" dirty="0">
                <a:ln w="0"/>
                <a:effectLst>
                  <a:outerShdw blurRad="38100" dist="19050" dir="2700000" algn="tl" rotWithShape="0">
                    <a:schemeClr val="dk1">
                      <a:alpha val="40000"/>
                    </a:schemeClr>
                  </a:outerShdw>
                </a:effectLst>
              </a:rPr>
              <a:t> Precipitation from Two Different Sources</a:t>
            </a:r>
          </a:p>
        </p:txBody>
      </p:sp>
      <p:sp>
        <p:nvSpPr>
          <p:cNvPr id="5" name="Rectangle 4"/>
          <p:cNvSpPr/>
          <p:nvPr/>
        </p:nvSpPr>
        <p:spPr>
          <a:xfrm>
            <a:off x="7109418" y="3472320"/>
            <a:ext cx="1270494" cy="129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890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3"/>
          <p:cNvSpPr txBox="1">
            <a:spLocks noChangeArrowheads="1"/>
          </p:cNvSpPr>
          <p:nvPr/>
        </p:nvSpPr>
        <p:spPr bwMode="auto">
          <a:xfrm>
            <a:off x="1752600" y="2586336"/>
            <a:ext cx="8686800" cy="1200329"/>
          </a:xfrm>
          <a:prstGeom prst="rect">
            <a:avLst/>
          </a:prstGeom>
          <a:noFill/>
          <a:ln w="9525">
            <a:noFill/>
            <a:miter lim="800000"/>
            <a:headEnd/>
            <a:tailEnd/>
          </a:ln>
        </p:spPr>
        <p:txBody>
          <a:bodyPr wrap="square">
            <a:spAutoFit/>
          </a:bodyPr>
          <a:lstStyle/>
          <a:p>
            <a:pPr eaLnBrk="0" fontAlgn="base" hangingPunct="0">
              <a:spcBef>
                <a:spcPct val="0"/>
              </a:spcBef>
              <a:spcAft>
                <a:spcPct val="0"/>
              </a:spcAft>
            </a:pPr>
            <a:endParaRPr lang="en-US" sz="3600" b="1" dirty="0">
              <a:solidFill>
                <a:srgbClr val="000000"/>
              </a:solidFill>
              <a:sym typeface="Wingdings" pitchFamily="2" charset="2"/>
            </a:endParaRPr>
          </a:p>
          <a:p>
            <a:pPr eaLnBrk="0" fontAlgn="base" hangingPunct="0">
              <a:spcBef>
                <a:spcPct val="0"/>
              </a:spcBef>
              <a:spcAft>
                <a:spcPct val="0"/>
              </a:spcAft>
            </a:pPr>
            <a:r>
              <a:rPr lang="en-US" sz="3600" b="1" dirty="0">
                <a:solidFill>
                  <a:srgbClr val="000000"/>
                </a:solidFill>
                <a:sym typeface="Wingdings" pitchFamily="2" charset="2"/>
              </a:rPr>
              <a:t>----------------------------------------------------</a:t>
            </a:r>
          </a:p>
        </p:txBody>
      </p:sp>
      <p:sp>
        <p:nvSpPr>
          <p:cNvPr id="6" name="Down Arrow 5"/>
          <p:cNvSpPr/>
          <p:nvPr/>
        </p:nvSpPr>
        <p:spPr bwMode="auto">
          <a:xfrm>
            <a:off x="2057400" y="3500735"/>
            <a:ext cx="2286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7" name="TextBox 6"/>
          <p:cNvSpPr txBox="1"/>
          <p:nvPr/>
        </p:nvSpPr>
        <p:spPr>
          <a:xfrm>
            <a:off x="1752600" y="4186536"/>
            <a:ext cx="2380780"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0000"/>
                </a:solidFill>
              </a:rPr>
              <a:t>~36 km   ………</a:t>
            </a:r>
          </a:p>
        </p:txBody>
      </p:sp>
      <p:sp>
        <p:nvSpPr>
          <p:cNvPr id="8" name="Down Arrow 7"/>
          <p:cNvSpPr/>
          <p:nvPr/>
        </p:nvSpPr>
        <p:spPr bwMode="auto">
          <a:xfrm>
            <a:off x="9448800" y="3500735"/>
            <a:ext cx="2286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9" name="TextBox 8"/>
          <p:cNvSpPr txBox="1"/>
          <p:nvPr/>
        </p:nvSpPr>
        <p:spPr>
          <a:xfrm>
            <a:off x="8001000" y="4186536"/>
            <a:ext cx="2294218"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0000"/>
                </a:solidFill>
              </a:rPr>
              <a:t>……….   ~1 km</a:t>
            </a:r>
          </a:p>
        </p:txBody>
      </p:sp>
      <p:sp>
        <p:nvSpPr>
          <p:cNvPr id="10" name="TextBox 9"/>
          <p:cNvSpPr txBox="1"/>
          <p:nvPr/>
        </p:nvSpPr>
        <p:spPr>
          <a:xfrm>
            <a:off x="4708942" y="3720406"/>
            <a:ext cx="2308645"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000000"/>
                </a:solidFill>
              </a:rPr>
              <a:t>Grid Resolution</a:t>
            </a:r>
          </a:p>
        </p:txBody>
      </p:sp>
      <p:sp>
        <p:nvSpPr>
          <p:cNvPr id="11" name="Right Arrow 10"/>
          <p:cNvSpPr/>
          <p:nvPr/>
        </p:nvSpPr>
        <p:spPr bwMode="auto">
          <a:xfrm>
            <a:off x="4267200" y="4419600"/>
            <a:ext cx="2590800" cy="1524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2" name="Down Arrow 11"/>
          <p:cNvSpPr/>
          <p:nvPr/>
        </p:nvSpPr>
        <p:spPr bwMode="auto">
          <a:xfrm>
            <a:off x="3886200" y="3500735"/>
            <a:ext cx="2286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3" name="Down Arrow 12"/>
          <p:cNvSpPr/>
          <p:nvPr/>
        </p:nvSpPr>
        <p:spPr bwMode="auto">
          <a:xfrm>
            <a:off x="7924800" y="3500735"/>
            <a:ext cx="2286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15" name="TextBox 14"/>
          <p:cNvSpPr txBox="1"/>
          <p:nvPr/>
        </p:nvSpPr>
        <p:spPr>
          <a:xfrm>
            <a:off x="1600200" y="2819401"/>
            <a:ext cx="2475358" cy="461665"/>
          </a:xfrm>
          <a:prstGeom prst="rect">
            <a:avLst/>
          </a:prstGeom>
          <a:noFill/>
        </p:spPr>
        <p:txBody>
          <a:bodyPr wrap="none" rtlCol="0">
            <a:spAutoFit/>
          </a:bodyPr>
          <a:lstStyle/>
          <a:p>
            <a:pPr eaLnBrk="0" fontAlgn="base" hangingPunct="0">
              <a:spcBef>
                <a:spcPct val="0"/>
              </a:spcBef>
              <a:spcAft>
                <a:spcPct val="0"/>
              </a:spcAft>
            </a:pPr>
            <a:r>
              <a:rPr lang="en-US" sz="2400" dirty="0">
                <a:solidFill>
                  <a:srgbClr val="FF0000"/>
                </a:solidFill>
              </a:rPr>
              <a:t>KF </a:t>
            </a:r>
            <a:r>
              <a:rPr lang="en-US" sz="2400" dirty="0">
                <a:solidFill>
                  <a:srgbClr val="000000"/>
                </a:solidFill>
              </a:rPr>
              <a:t>&amp;</a:t>
            </a:r>
            <a:r>
              <a:rPr lang="en-US" sz="2400" dirty="0">
                <a:solidFill>
                  <a:srgbClr val="FF0000"/>
                </a:solidFill>
              </a:rPr>
              <a:t> </a:t>
            </a:r>
            <a:r>
              <a:rPr lang="en-US" sz="2400" b="1" dirty="0">
                <a:solidFill>
                  <a:srgbClr val="0099FF"/>
                </a:solidFill>
              </a:rPr>
              <a:t>E</a:t>
            </a:r>
            <a:r>
              <a:rPr lang="en-US" sz="2400" dirty="0">
                <a:solidFill>
                  <a:srgbClr val="FF0000"/>
                </a:solidFill>
              </a:rPr>
              <a:t> </a:t>
            </a:r>
            <a:r>
              <a:rPr lang="en-US" sz="2400" dirty="0">
                <a:solidFill>
                  <a:srgbClr val="000000"/>
                </a:solidFill>
              </a:rPr>
              <a:t>schemes</a:t>
            </a:r>
          </a:p>
        </p:txBody>
      </p:sp>
      <p:sp>
        <p:nvSpPr>
          <p:cNvPr id="19" name="TextBox 18"/>
          <p:cNvSpPr txBox="1"/>
          <p:nvPr/>
        </p:nvSpPr>
        <p:spPr>
          <a:xfrm>
            <a:off x="8610600" y="2971801"/>
            <a:ext cx="1553630" cy="461665"/>
          </a:xfrm>
          <a:prstGeom prst="rect">
            <a:avLst/>
          </a:prstGeom>
          <a:noFill/>
        </p:spPr>
        <p:txBody>
          <a:bodyPr wrap="none" rtlCol="0">
            <a:spAutoFit/>
          </a:bodyPr>
          <a:lstStyle/>
          <a:p>
            <a:pPr eaLnBrk="0" fontAlgn="base" hangingPunct="0">
              <a:spcBef>
                <a:spcPct val="0"/>
              </a:spcBef>
              <a:spcAft>
                <a:spcPct val="0"/>
              </a:spcAft>
            </a:pPr>
            <a:r>
              <a:rPr lang="en-US" sz="2400" b="1" dirty="0">
                <a:solidFill>
                  <a:srgbClr val="0099FF"/>
                </a:solidFill>
              </a:rPr>
              <a:t>E</a:t>
            </a:r>
            <a:r>
              <a:rPr lang="en-US" sz="2400" dirty="0">
                <a:solidFill>
                  <a:srgbClr val="0099FF"/>
                </a:solidFill>
              </a:rPr>
              <a:t> </a:t>
            </a:r>
            <a:r>
              <a:rPr lang="en-US" sz="2400" dirty="0">
                <a:solidFill>
                  <a:srgbClr val="000000"/>
                </a:solidFill>
              </a:rPr>
              <a:t>scheme</a:t>
            </a:r>
          </a:p>
        </p:txBody>
      </p:sp>
      <p:sp>
        <p:nvSpPr>
          <p:cNvPr id="20" name="Right Arrow 19"/>
          <p:cNvSpPr/>
          <p:nvPr/>
        </p:nvSpPr>
        <p:spPr bwMode="auto">
          <a:xfrm>
            <a:off x="3403600" y="2514599"/>
            <a:ext cx="4978400" cy="30201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ndParaRPr>
          </a:p>
        </p:txBody>
      </p:sp>
      <p:sp>
        <p:nvSpPr>
          <p:cNvPr id="21" name="TextBox 20"/>
          <p:cNvSpPr txBox="1"/>
          <p:nvPr/>
        </p:nvSpPr>
        <p:spPr>
          <a:xfrm>
            <a:off x="4267200" y="1765946"/>
            <a:ext cx="3195106" cy="83099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eaLnBrk="0" fontAlgn="base" hangingPunct="0">
              <a:spcBef>
                <a:spcPct val="0"/>
              </a:spcBef>
              <a:spcAft>
                <a:spcPct val="0"/>
              </a:spcAft>
            </a:pPr>
            <a:r>
              <a:rPr lang="en-US" sz="2400" dirty="0">
                <a:solidFill>
                  <a:srgbClr val="FF0000"/>
                </a:solidFill>
              </a:rPr>
              <a:t>KF</a:t>
            </a:r>
            <a:r>
              <a:rPr lang="en-US" sz="2400" dirty="0">
                <a:solidFill>
                  <a:srgbClr val="000000"/>
                </a:solidFill>
              </a:rPr>
              <a:t> scheme SHOULD </a:t>
            </a:r>
          </a:p>
          <a:p>
            <a:pPr algn="ctr" eaLnBrk="0" fontAlgn="base" hangingPunct="0">
              <a:spcBef>
                <a:spcPct val="0"/>
              </a:spcBef>
              <a:spcAft>
                <a:spcPct val="0"/>
              </a:spcAft>
            </a:pPr>
            <a:r>
              <a:rPr lang="en-US" sz="2400" dirty="0">
                <a:solidFill>
                  <a:srgbClr val="000000"/>
                </a:solidFill>
              </a:rPr>
              <a:t>gradually drop out</a:t>
            </a:r>
          </a:p>
        </p:txBody>
      </p:sp>
      <p:sp>
        <p:nvSpPr>
          <p:cNvPr id="22" name="TextBox 21"/>
          <p:cNvSpPr txBox="1"/>
          <p:nvPr/>
        </p:nvSpPr>
        <p:spPr>
          <a:xfrm>
            <a:off x="1019112" y="4953001"/>
            <a:ext cx="10094431"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pPr algn="ctr" eaLnBrk="0" fontAlgn="base" hangingPunct="0">
              <a:spcBef>
                <a:spcPct val="0"/>
              </a:spcBef>
              <a:spcAft>
                <a:spcPct val="0"/>
              </a:spcAft>
            </a:pPr>
            <a:r>
              <a:rPr lang="en-US" sz="2800" dirty="0">
                <a:solidFill>
                  <a:srgbClr val="FFFFFF"/>
                </a:solidFill>
              </a:rPr>
              <a:t>One way to </a:t>
            </a:r>
            <a:r>
              <a:rPr lang="en-US" sz="2800" i="1" dirty="0">
                <a:solidFill>
                  <a:srgbClr val="FFFFFF"/>
                </a:solidFill>
              </a:rPr>
              <a:t>gradually</a:t>
            </a:r>
            <a:r>
              <a:rPr lang="en-US" sz="2800" dirty="0">
                <a:solidFill>
                  <a:srgbClr val="FFFFFF"/>
                </a:solidFill>
              </a:rPr>
              <a:t> dropout the KF is to </a:t>
            </a:r>
            <a:r>
              <a:rPr lang="en-US" sz="2800" b="1" u="sng" dirty="0">
                <a:solidFill>
                  <a:srgbClr val="FFFFFF"/>
                </a:solidFill>
              </a:rPr>
              <a:t>control</a:t>
            </a:r>
            <a:r>
              <a:rPr lang="en-US" sz="2800" dirty="0">
                <a:solidFill>
                  <a:srgbClr val="FFFFFF"/>
                </a:solidFill>
              </a:rPr>
              <a:t> its ability to </a:t>
            </a:r>
          </a:p>
          <a:p>
            <a:pPr algn="ctr" eaLnBrk="0" fontAlgn="base" hangingPunct="0">
              <a:spcBef>
                <a:spcPct val="0"/>
              </a:spcBef>
              <a:spcAft>
                <a:spcPct val="0"/>
              </a:spcAft>
            </a:pPr>
            <a:r>
              <a:rPr lang="en-US" sz="2800" dirty="0" smtClean="0">
                <a:solidFill>
                  <a:srgbClr val="FFFFFF"/>
                </a:solidFill>
              </a:rPr>
              <a:t>stabilize the atmosphere </a:t>
            </a:r>
            <a:r>
              <a:rPr lang="en-US" sz="2800" dirty="0">
                <a:solidFill>
                  <a:srgbClr val="FFFFFF"/>
                </a:solidFill>
              </a:rPr>
              <a:t>and help to moisten </a:t>
            </a:r>
            <a:r>
              <a:rPr lang="en-US" sz="2800" dirty="0" smtClean="0">
                <a:solidFill>
                  <a:srgbClr val="FFFFFF"/>
                </a:solidFill>
              </a:rPr>
              <a:t>the environment</a:t>
            </a:r>
            <a:endParaRPr lang="en-US" sz="2800" dirty="0">
              <a:solidFill>
                <a:srgbClr val="FFFFFF"/>
              </a:solidFill>
            </a:endParaRPr>
          </a:p>
        </p:txBody>
      </p:sp>
      <p:sp>
        <p:nvSpPr>
          <p:cNvPr id="25" name="Rectangle 24"/>
          <p:cNvSpPr/>
          <p:nvPr/>
        </p:nvSpPr>
        <p:spPr>
          <a:xfrm>
            <a:off x="3407230" y="209730"/>
            <a:ext cx="5001574"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eaLnBrk="0" fontAlgn="base" hangingPunct="0">
              <a:spcBef>
                <a:spcPct val="0"/>
              </a:spcBef>
              <a:spcAft>
                <a:spcPct val="0"/>
              </a:spcAft>
            </a:pPr>
            <a:r>
              <a:rPr lang="en-US" sz="2400" dirty="0">
                <a:solidFill>
                  <a:srgbClr val="000000"/>
                </a:solidFill>
              </a:rPr>
              <a:t>Which moist physics should restore stability to the atmosphere?</a:t>
            </a:r>
          </a:p>
        </p:txBody>
      </p:sp>
      <p:sp>
        <p:nvSpPr>
          <p:cNvPr id="2" name="Rectangle 1"/>
          <p:cNvSpPr/>
          <p:nvPr/>
        </p:nvSpPr>
        <p:spPr bwMode="auto">
          <a:xfrm>
            <a:off x="1752600" y="209731"/>
            <a:ext cx="744415" cy="1048176"/>
          </a:xfrm>
          <a:prstGeom prst="rect">
            <a:avLst/>
          </a:prstGeom>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27" name="Rectangle 26"/>
          <p:cNvSpPr/>
          <p:nvPr/>
        </p:nvSpPr>
        <p:spPr bwMode="auto">
          <a:xfrm>
            <a:off x="17584" y="5216768"/>
            <a:ext cx="943708" cy="519357"/>
          </a:xfrm>
          <a:prstGeom prst="rect">
            <a:avLst/>
          </a:prstGeom>
          <a:ln>
            <a:solidFill>
              <a:schemeClr val="bg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4" name="Slide Number Placeholder 3"/>
          <p:cNvSpPr>
            <a:spLocks noGrp="1"/>
          </p:cNvSpPr>
          <p:nvPr>
            <p:ph type="sldNum" sz="quarter" idx="10"/>
          </p:nvPr>
        </p:nvSpPr>
        <p:spPr>
          <a:xfrm>
            <a:off x="0" y="5462588"/>
            <a:ext cx="812800" cy="228600"/>
          </a:xfrm>
        </p:spPr>
        <p:txBody>
          <a:bodyPr/>
          <a:lstStyle/>
          <a:p>
            <a:fld id="{B99B544D-27CB-421D-857D-21D8A33B11EC}" type="slidenum">
              <a:rPr lang="en-US" smtClean="0">
                <a:solidFill>
                  <a:srgbClr val="FFFFFF"/>
                </a:solidFill>
              </a:rPr>
              <a:pPr/>
              <a:t>8</a:t>
            </a:fld>
            <a:endParaRPr lang="en-US">
              <a:solidFill>
                <a:srgbClr val="FFFFFF"/>
              </a:solidFill>
            </a:endParaRPr>
          </a:p>
        </p:txBody>
      </p:sp>
      <p:sp>
        <p:nvSpPr>
          <p:cNvPr id="5" name="Rectangle 4"/>
          <p:cNvSpPr/>
          <p:nvPr/>
        </p:nvSpPr>
        <p:spPr bwMode="auto">
          <a:xfrm>
            <a:off x="394138" y="209731"/>
            <a:ext cx="2547182" cy="104817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grpSp>
        <p:nvGrpSpPr>
          <p:cNvPr id="43" name="Group 42"/>
          <p:cNvGrpSpPr/>
          <p:nvPr/>
        </p:nvGrpSpPr>
        <p:grpSpPr>
          <a:xfrm>
            <a:off x="144878" y="112505"/>
            <a:ext cx="1226721" cy="1313429"/>
            <a:chOff x="249382" y="159328"/>
            <a:chExt cx="1219200" cy="1753311"/>
          </a:xfrm>
        </p:grpSpPr>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2" y="159328"/>
              <a:ext cx="1219200" cy="1219200"/>
            </a:xfrm>
            <a:prstGeom prst="rect">
              <a:avLst/>
            </a:prstGeom>
          </p:spPr>
        </p:pic>
        <p:sp>
          <p:nvSpPr>
            <p:cNvPr id="45" name="TextBox 44"/>
            <p:cNvSpPr txBox="1"/>
            <p:nvPr/>
          </p:nvSpPr>
          <p:spPr>
            <a:xfrm>
              <a:off x="249382" y="1378528"/>
              <a:ext cx="1219200" cy="534111"/>
            </a:xfrm>
            <a:prstGeom prst="rect">
              <a:avLst/>
            </a:prstGeom>
            <a:noFill/>
          </p:spPr>
          <p:txBody>
            <a:bodyPr wrap="square" rtlCol="0">
              <a:spAutoFit/>
            </a:bodyPr>
            <a:lstStyle/>
            <a:p>
              <a:r>
                <a:rPr lang="en-US" sz="2000" b="1" dirty="0" smtClean="0">
                  <a:solidFill>
                    <a:srgbClr val="00B050"/>
                  </a:solidFill>
                  <a:latin typeface="Calibri"/>
                </a:rPr>
                <a:t>US EPA</a:t>
              </a:r>
              <a:endParaRPr lang="en-US" sz="2000" b="1" dirty="0">
                <a:solidFill>
                  <a:srgbClr val="00B050"/>
                </a:solidFill>
                <a:latin typeface="Calibri"/>
              </a:endParaRPr>
            </a:p>
          </p:txBody>
        </p:sp>
      </p:grpSp>
      <p:sp>
        <p:nvSpPr>
          <p:cNvPr id="46" name="TextBox 45"/>
          <p:cNvSpPr txBox="1"/>
          <p:nvPr/>
        </p:nvSpPr>
        <p:spPr>
          <a:xfrm>
            <a:off x="8662853" y="1620130"/>
            <a:ext cx="3171061"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eaLnBrk="0" fontAlgn="base" hangingPunct="0">
              <a:spcBef>
                <a:spcPct val="0"/>
              </a:spcBef>
              <a:spcAft>
                <a:spcPct val="0"/>
              </a:spcAft>
            </a:pPr>
            <a:r>
              <a:rPr lang="en-US" sz="2400" b="1" dirty="0">
                <a:solidFill>
                  <a:srgbClr val="0099FF"/>
                </a:solidFill>
              </a:rPr>
              <a:t>E</a:t>
            </a:r>
            <a:r>
              <a:rPr lang="en-US" sz="2400" dirty="0">
                <a:solidFill>
                  <a:srgbClr val="0099FF"/>
                </a:solidFill>
              </a:rPr>
              <a:t> </a:t>
            </a:r>
            <a:r>
              <a:rPr lang="en-US" sz="2400" dirty="0" smtClean="0">
                <a:solidFill>
                  <a:srgbClr val="0099FF"/>
                </a:solidFill>
              </a:rPr>
              <a:t>= Explicit</a:t>
            </a:r>
            <a:r>
              <a:rPr lang="en-US" sz="2400" b="1" dirty="0" smtClean="0">
                <a:solidFill>
                  <a:schemeClr val="tx1"/>
                </a:solidFill>
              </a:rPr>
              <a:t>/</a:t>
            </a:r>
            <a:r>
              <a:rPr lang="en-US" sz="2400" dirty="0" smtClean="0">
                <a:solidFill>
                  <a:srgbClr val="0099FF"/>
                </a:solidFill>
              </a:rPr>
              <a:t>Resolved </a:t>
            </a:r>
            <a:endParaRPr lang="en-US" sz="2400" dirty="0">
              <a:solidFill>
                <a:srgbClr val="0099FF"/>
              </a:solidFill>
            </a:endParaRPr>
          </a:p>
        </p:txBody>
      </p:sp>
      <p:sp>
        <p:nvSpPr>
          <p:cNvPr id="47" name="TextBox 46"/>
          <p:cNvSpPr txBox="1"/>
          <p:nvPr/>
        </p:nvSpPr>
        <p:spPr>
          <a:xfrm>
            <a:off x="758238" y="1577253"/>
            <a:ext cx="2552302" cy="46166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eaLnBrk="0" fontAlgn="base" hangingPunct="0">
              <a:spcBef>
                <a:spcPct val="0"/>
              </a:spcBef>
              <a:spcAft>
                <a:spcPct val="0"/>
              </a:spcAft>
            </a:pPr>
            <a:r>
              <a:rPr lang="en-US" sz="2400" dirty="0">
                <a:solidFill>
                  <a:srgbClr val="FF0000"/>
                </a:solidFill>
              </a:rPr>
              <a:t>KF </a:t>
            </a:r>
            <a:r>
              <a:rPr lang="en-US" sz="2400" dirty="0" smtClean="0">
                <a:solidFill>
                  <a:srgbClr val="FF0000"/>
                </a:solidFill>
              </a:rPr>
              <a:t>= Kain Fritsch</a:t>
            </a:r>
            <a:endParaRPr lang="en-US" sz="2400" dirty="0">
              <a:solidFill>
                <a:srgbClr val="FF0000"/>
              </a:solidFill>
            </a:endParaRPr>
          </a:p>
        </p:txBody>
      </p:sp>
      <p:sp>
        <p:nvSpPr>
          <p:cNvPr id="28" name="TextBox 27"/>
          <p:cNvSpPr txBox="1"/>
          <p:nvPr/>
        </p:nvSpPr>
        <p:spPr>
          <a:xfrm>
            <a:off x="186763" y="2704765"/>
            <a:ext cx="1421085" cy="83099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eaLnBrk="0" fontAlgn="base" hangingPunct="0">
              <a:spcBef>
                <a:spcPct val="0"/>
              </a:spcBef>
              <a:spcAft>
                <a:spcPct val="0"/>
              </a:spcAft>
            </a:pPr>
            <a:r>
              <a:rPr lang="en-US" sz="2400" dirty="0" smtClean="0">
                <a:solidFill>
                  <a:srgbClr val="000000"/>
                </a:solidFill>
              </a:rPr>
              <a:t>Warm periods</a:t>
            </a:r>
            <a:endParaRPr lang="en-US" sz="2400" dirty="0">
              <a:solidFill>
                <a:srgbClr val="000000"/>
              </a:solidFill>
            </a:endParaRPr>
          </a:p>
        </p:txBody>
      </p:sp>
      <p:sp>
        <p:nvSpPr>
          <p:cNvPr id="29" name="TextBox 28"/>
          <p:cNvSpPr txBox="1"/>
          <p:nvPr/>
        </p:nvSpPr>
        <p:spPr>
          <a:xfrm>
            <a:off x="10092590" y="2816612"/>
            <a:ext cx="1989020" cy="83099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eaLnBrk="0" fontAlgn="base" hangingPunct="0">
              <a:spcBef>
                <a:spcPct val="0"/>
              </a:spcBef>
              <a:spcAft>
                <a:spcPct val="0"/>
              </a:spcAft>
            </a:pPr>
            <a:r>
              <a:rPr lang="en-US" sz="2400" dirty="0" smtClean="0">
                <a:solidFill>
                  <a:srgbClr val="000000"/>
                </a:solidFill>
              </a:rPr>
              <a:t>Warm &amp; Cool periods</a:t>
            </a:r>
            <a:endParaRPr lang="en-US" sz="2400" dirty="0">
              <a:solidFill>
                <a:srgbClr val="000000"/>
              </a:solidFill>
            </a:endParaRPr>
          </a:p>
        </p:txBody>
      </p:sp>
      <p:sp>
        <p:nvSpPr>
          <p:cNvPr id="14" name="Down Arrow 13"/>
          <p:cNvSpPr/>
          <p:nvPr/>
        </p:nvSpPr>
        <p:spPr bwMode="auto">
          <a:xfrm rot="2859673">
            <a:off x="2758826" y="840853"/>
            <a:ext cx="533400" cy="74070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0" name="Down Arrow 29"/>
          <p:cNvSpPr/>
          <p:nvPr/>
        </p:nvSpPr>
        <p:spPr bwMode="auto">
          <a:xfrm rot="18770976">
            <a:off x="8564520" y="854775"/>
            <a:ext cx="533400" cy="740702"/>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7555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29" t="-8430" r="49073" b="8430"/>
          <a:stretch/>
        </p:blipFill>
        <p:spPr>
          <a:xfrm>
            <a:off x="4275705" y="3514725"/>
            <a:ext cx="3712978" cy="3343275"/>
          </a:xfrm>
          <a:prstGeom prst="rect">
            <a:avLst/>
          </a:prstGeom>
        </p:spPr>
      </p:pic>
      <p:cxnSp>
        <p:nvCxnSpPr>
          <p:cNvPr id="6" name="Straight Arrow Connector 5"/>
          <p:cNvCxnSpPr/>
          <p:nvPr/>
        </p:nvCxnSpPr>
        <p:spPr>
          <a:xfrm>
            <a:off x="6579505" y="5105344"/>
            <a:ext cx="0" cy="1395547"/>
          </a:xfrm>
          <a:prstGeom prst="straightConnector1">
            <a:avLst/>
          </a:prstGeom>
          <a:ln w="57150" cmpd="sng">
            <a:headEnd w="lg" len="lg"/>
            <a:tailEnd type="stealth"/>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260091" y="4645011"/>
            <a:ext cx="638828" cy="46033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500" b="1" dirty="0">
                <a:solidFill>
                  <a:prstClr val="black"/>
                </a:solidFill>
              </a:rPr>
              <a:t>25  km</a:t>
            </a:r>
          </a:p>
        </p:txBody>
      </p:sp>
      <p:sp>
        <p:nvSpPr>
          <p:cNvPr id="15" name="TextBox 14"/>
          <p:cNvSpPr txBox="1"/>
          <p:nvPr/>
        </p:nvSpPr>
        <p:spPr>
          <a:xfrm rot="16200000">
            <a:off x="3621626" y="5082261"/>
            <a:ext cx="1334596" cy="323165"/>
          </a:xfrm>
          <a:prstGeom prst="rect">
            <a:avLst/>
          </a:prstGeom>
          <a:noFill/>
        </p:spPr>
        <p:txBody>
          <a:bodyPr wrap="none" rtlCol="0">
            <a:spAutoFit/>
          </a:bodyPr>
          <a:lstStyle/>
          <a:p>
            <a:r>
              <a:rPr lang="en-US" sz="1500" b="1" dirty="0">
                <a:solidFill>
                  <a:prstClr val="black"/>
                </a:solidFill>
                <a:ea typeface="ＭＳ Ｐゴシック" pitchFamily="1" charset="-128"/>
              </a:rPr>
              <a:t>Cloud Fraction</a:t>
            </a:r>
          </a:p>
        </p:txBody>
      </p:sp>
      <p:sp>
        <p:nvSpPr>
          <p:cNvPr id="17" name="TextBox 16"/>
          <p:cNvSpPr txBox="1"/>
          <p:nvPr/>
        </p:nvSpPr>
        <p:spPr>
          <a:xfrm>
            <a:off x="4902584" y="3399056"/>
            <a:ext cx="2715017" cy="415498"/>
          </a:xfrm>
          <a:prstGeom prst="rect">
            <a:avLst/>
          </a:prstGeom>
          <a:noFill/>
        </p:spPr>
        <p:txBody>
          <a:bodyPr wrap="square" rtlCol="0">
            <a:spAutoFit/>
          </a:bodyPr>
          <a:lstStyle/>
          <a:p>
            <a:pPr algn="ctr"/>
            <a:r>
              <a:rPr lang="en-US" sz="2100" b="1" dirty="0">
                <a:solidFill>
                  <a:prstClr val="black"/>
                </a:solidFill>
                <a:ea typeface="ＭＳ Ｐゴシック" pitchFamily="1" charset="-128"/>
              </a:rPr>
              <a:t>Arakawa &amp; Wu (2013)</a:t>
            </a:r>
          </a:p>
        </p:txBody>
      </p:sp>
      <p:graphicFrame>
        <p:nvGraphicFramePr>
          <p:cNvPr id="10" name="Object 2"/>
          <p:cNvGraphicFramePr>
            <a:graphicFrameLocks noChangeAspect="1"/>
          </p:cNvGraphicFramePr>
          <p:nvPr>
            <p:extLst>
              <p:ext uri="{D42A27DB-BD31-4B8C-83A1-F6EECF244321}">
                <p14:modId xmlns:p14="http://schemas.microsoft.com/office/powerpoint/2010/main" val="3608995044"/>
              </p:ext>
            </p:extLst>
          </p:nvPr>
        </p:nvGraphicFramePr>
        <p:xfrm>
          <a:off x="8170586" y="3928083"/>
          <a:ext cx="3519538" cy="2903690"/>
        </p:xfrm>
        <a:graphic>
          <a:graphicData uri="http://schemas.openxmlformats.org/presentationml/2006/ole">
            <mc:AlternateContent xmlns:mc="http://schemas.openxmlformats.org/markup-compatibility/2006">
              <mc:Choice xmlns:v="urn:schemas-microsoft-com:vml" Requires="v">
                <p:oleObj spid="_x0000_s18445" name="KGPlot" r:id="rId4" imgW="4248000" imgH="4228920" progId="KGraph_Plot">
                  <p:embed/>
                </p:oleObj>
              </mc:Choice>
              <mc:Fallback>
                <p:oleObj name="KGPlot" r:id="rId4" imgW="4248000" imgH="4228920" progId="KGraph_Plot">
                  <p:embed/>
                  <p:pic>
                    <p:nvPicPr>
                      <p:cNvPr id="0" name=""/>
                      <p:cNvPicPr>
                        <a:picLocks noChangeAspect="1" noChangeArrowheads="1"/>
                      </p:cNvPicPr>
                      <p:nvPr/>
                    </p:nvPicPr>
                    <p:blipFill>
                      <a:blip r:embed="rId5"/>
                      <a:srcRect/>
                      <a:stretch>
                        <a:fillRect/>
                      </a:stretch>
                    </p:blipFill>
                    <p:spPr bwMode="auto">
                      <a:xfrm>
                        <a:off x="8170586" y="3928083"/>
                        <a:ext cx="3519538" cy="2903690"/>
                      </a:xfrm>
                      <a:prstGeom prst="rect">
                        <a:avLst/>
                      </a:prstGeom>
                      <a:noFill/>
                      <a:ln>
                        <a:noFill/>
                      </a:ln>
                      <a:effectLst/>
                    </p:spPr>
                  </p:pic>
                </p:oleObj>
              </mc:Fallback>
            </mc:AlternateContent>
          </a:graphicData>
        </a:graphic>
      </p:graphicFrame>
      <p:sp>
        <p:nvSpPr>
          <p:cNvPr id="11" name="TextBox 10"/>
          <p:cNvSpPr txBox="1"/>
          <p:nvPr/>
        </p:nvSpPr>
        <p:spPr>
          <a:xfrm>
            <a:off x="8340333" y="3189419"/>
            <a:ext cx="3626285" cy="738664"/>
          </a:xfrm>
          <a:prstGeom prst="rect">
            <a:avLst/>
          </a:prstGeom>
          <a:noFill/>
        </p:spPr>
        <p:txBody>
          <a:bodyPr wrap="square" rtlCol="0">
            <a:spAutoFit/>
          </a:bodyPr>
          <a:lstStyle/>
          <a:p>
            <a:pPr algn="ctr"/>
            <a:r>
              <a:rPr lang="en-US" sz="2100" b="1" dirty="0">
                <a:solidFill>
                  <a:prstClr val="black"/>
                </a:solidFill>
                <a:ea typeface="ＭＳ Ｐゴシック" pitchFamily="1" charset="-128"/>
              </a:rPr>
              <a:t>MSKF Scheme </a:t>
            </a:r>
            <a:r>
              <a:rPr lang="en-US" sz="2100" b="1" i="1" dirty="0">
                <a:solidFill>
                  <a:prstClr val="black"/>
                </a:solidFill>
                <a:latin typeface="Symbol" panose="05050102010706020507" pitchFamily="18" charset="2"/>
                <a:ea typeface="ＭＳ Ｐゴシック" pitchFamily="1" charset="-128"/>
              </a:rPr>
              <a:t>b</a:t>
            </a:r>
            <a:r>
              <a:rPr lang="en-US" sz="2100" b="1" dirty="0">
                <a:solidFill>
                  <a:prstClr val="black"/>
                </a:solidFill>
                <a:ea typeface="ＭＳ Ｐゴシック" pitchFamily="1" charset="-128"/>
              </a:rPr>
              <a:t> parameter</a:t>
            </a:r>
          </a:p>
          <a:p>
            <a:pPr algn="ctr"/>
            <a:r>
              <a:rPr lang="en-US" sz="2100" b="1" dirty="0">
                <a:solidFill>
                  <a:prstClr val="black"/>
                </a:solidFill>
                <a:ea typeface="ＭＳ Ｐゴシック" pitchFamily="1" charset="-128"/>
              </a:rPr>
              <a:t>Alapaty et al. (2013)</a:t>
            </a:r>
          </a:p>
        </p:txBody>
      </p:sp>
      <p:cxnSp>
        <p:nvCxnSpPr>
          <p:cNvPr id="4" name="Straight Connector 3"/>
          <p:cNvCxnSpPr/>
          <p:nvPr/>
        </p:nvCxnSpPr>
        <p:spPr>
          <a:xfrm>
            <a:off x="8340333" y="6107059"/>
            <a:ext cx="798535" cy="0"/>
          </a:xfrm>
          <a:prstGeom prst="line">
            <a:avLst/>
          </a:prstGeom>
          <a:ln w="53975">
            <a:solidFill>
              <a:srgbClr val="00B05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22418" y="3733528"/>
            <a:ext cx="3507899" cy="263149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3300" b="1" dirty="0">
                <a:solidFill>
                  <a:prstClr val="black"/>
                </a:solidFill>
                <a:ea typeface="ＭＳ Ｐゴシック" pitchFamily="1" charset="-128"/>
              </a:rPr>
              <a:t>Dependence of cloud fraction </a:t>
            </a:r>
          </a:p>
          <a:p>
            <a:pPr algn="ctr"/>
            <a:r>
              <a:rPr lang="en-US" sz="3300" b="1" dirty="0">
                <a:solidFill>
                  <a:prstClr val="black"/>
                </a:solidFill>
                <a:ea typeface="ＭＳ Ｐゴシック" pitchFamily="1" charset="-128"/>
              </a:rPr>
              <a:t>on “Resolution” using a CRM (warm season)</a:t>
            </a:r>
          </a:p>
        </p:txBody>
      </p:sp>
      <p:pic>
        <p:nvPicPr>
          <p:cNvPr id="5" name="Picture 4"/>
          <p:cNvPicPr>
            <a:picLocks noChangeAspect="1"/>
          </p:cNvPicPr>
          <p:nvPr/>
        </p:nvPicPr>
        <p:blipFill rotWithShape="1">
          <a:blip r:embed="rId6"/>
          <a:srcRect t="9889" b="18022"/>
          <a:stretch/>
        </p:blipFill>
        <p:spPr>
          <a:xfrm>
            <a:off x="292450" y="383516"/>
            <a:ext cx="4600069" cy="2104314"/>
          </a:xfrm>
          <a:prstGeom prst="rect">
            <a:avLst/>
          </a:prstGeom>
        </p:spPr>
      </p:pic>
      <p:sp>
        <p:nvSpPr>
          <p:cNvPr id="12" name="TextBox 11"/>
          <p:cNvSpPr txBox="1"/>
          <p:nvPr/>
        </p:nvSpPr>
        <p:spPr>
          <a:xfrm>
            <a:off x="4902584" y="38988"/>
            <a:ext cx="7171716" cy="1077218"/>
          </a:xfrm>
          <a:prstGeom prst="rect">
            <a:avLst/>
          </a:prstGeom>
          <a:noFill/>
        </p:spPr>
        <p:txBody>
          <a:bodyPr wrap="square" rtlCol="0">
            <a:spAutoFit/>
          </a:bodyPr>
          <a:lstStyle/>
          <a:p>
            <a:pPr algn="ctr"/>
            <a:r>
              <a:rPr lang="en-US" sz="3200" b="1" dirty="0">
                <a:solidFill>
                  <a:prstClr val="black"/>
                </a:solidFill>
                <a:ea typeface="ＭＳ Ｐゴシック" pitchFamily="1" charset="-128"/>
              </a:rPr>
              <a:t>Arakawa &amp; </a:t>
            </a:r>
            <a:r>
              <a:rPr lang="en-US" sz="3200" b="1" dirty="0" smtClean="0">
                <a:solidFill>
                  <a:prstClr val="black"/>
                </a:solidFill>
                <a:ea typeface="ＭＳ Ｐゴシック" pitchFamily="1" charset="-128"/>
              </a:rPr>
              <a:t>Schubert (1974)  </a:t>
            </a:r>
            <a:r>
              <a:rPr lang="en-US" sz="3200" b="1" dirty="0" smtClean="0">
                <a:solidFill>
                  <a:prstClr val="black"/>
                </a:solidFill>
                <a:ea typeface="ＭＳ Ｐゴシック" pitchFamily="1" charset="-128"/>
                <a:sym typeface="Wingdings" panose="05000000000000000000" pitchFamily="2" charset="2"/>
              </a:rPr>
              <a:t> at any grid resolution up to cloud resolving grids </a:t>
            </a:r>
            <a:endParaRPr lang="en-US" sz="3200" b="1" dirty="0">
              <a:solidFill>
                <a:prstClr val="black"/>
              </a:solidFill>
              <a:ea typeface="ＭＳ Ｐゴシック" pitchFamily="1" charset="-128"/>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4225181942"/>
              </p:ext>
            </p:extLst>
          </p:nvPr>
        </p:nvGraphicFramePr>
        <p:xfrm>
          <a:off x="6863307" y="1301876"/>
          <a:ext cx="3563937" cy="1254125"/>
        </p:xfrm>
        <a:graphic>
          <a:graphicData uri="http://schemas.openxmlformats.org/presentationml/2006/ole">
            <mc:AlternateContent xmlns:mc="http://schemas.openxmlformats.org/markup-compatibility/2006">
              <mc:Choice xmlns:v="urn:schemas-microsoft-com:vml" Requires="v">
                <p:oleObj spid="_x0000_s18446" name="Equation" r:id="rId7" imgW="761760" imgH="253800" progId="Equation.3">
                  <p:embed/>
                </p:oleObj>
              </mc:Choice>
              <mc:Fallback>
                <p:oleObj name="Equation" r:id="rId7" imgW="761760" imgH="253800" progId="Equation.3">
                  <p:embed/>
                  <p:pic>
                    <p:nvPicPr>
                      <p:cNvPr id="0" name=""/>
                      <p:cNvPicPr>
                        <a:picLocks noChangeAspect="1" noChangeArrowheads="1"/>
                      </p:cNvPicPr>
                      <p:nvPr/>
                    </p:nvPicPr>
                    <p:blipFill>
                      <a:blip r:embed="rId8"/>
                      <a:srcRect/>
                      <a:stretch>
                        <a:fillRect/>
                      </a:stretch>
                    </p:blipFill>
                    <p:spPr bwMode="auto">
                      <a:xfrm>
                        <a:off x="6863307" y="1301876"/>
                        <a:ext cx="3563937" cy="1254125"/>
                      </a:xfrm>
                      <a:prstGeom prst="rect">
                        <a:avLst/>
                      </a:prstGeom>
                      <a:solidFill>
                        <a:schemeClr val="bg1"/>
                      </a:solidFill>
                    </p:spPr>
                  </p:pic>
                </p:oleObj>
              </mc:Fallback>
            </mc:AlternateContent>
          </a:graphicData>
        </a:graphic>
      </p:graphicFrame>
      <p:cxnSp>
        <p:nvCxnSpPr>
          <p:cNvPr id="14" name="Straight Connector 13"/>
          <p:cNvCxnSpPr/>
          <p:nvPr/>
        </p:nvCxnSpPr>
        <p:spPr>
          <a:xfrm>
            <a:off x="0" y="3082739"/>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230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PPTTitleSlide_OptionD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PPTTitleSlide_OptionD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PPTTitleSlide_OptionD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TitleSlide_OptionD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PTTitleSlide_OptionD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PPTTitleSlide_OptionD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PPTTitleSlide_OptionD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2995</TotalTime>
  <Words>1651</Words>
  <Application>Microsoft Office PowerPoint</Application>
  <PresentationFormat>Widescreen</PresentationFormat>
  <Paragraphs>299</Paragraphs>
  <Slides>30</Slides>
  <Notes>21</Notes>
  <HiddenSlides>0</HiddenSlides>
  <MMClips>0</MMClips>
  <ScaleCrop>false</ScaleCrop>
  <HeadingPairs>
    <vt:vector size="8" baseType="variant">
      <vt:variant>
        <vt:lpstr>Fonts Used</vt:lpstr>
      </vt:variant>
      <vt:variant>
        <vt:i4>13</vt:i4>
      </vt:variant>
      <vt:variant>
        <vt:lpstr>Theme</vt:lpstr>
      </vt:variant>
      <vt:variant>
        <vt:i4>14</vt:i4>
      </vt:variant>
      <vt:variant>
        <vt:lpstr>Embedded OLE Servers</vt:lpstr>
      </vt:variant>
      <vt:variant>
        <vt:i4>2</vt:i4>
      </vt:variant>
      <vt:variant>
        <vt:lpstr>Slide Titles</vt:lpstr>
      </vt:variant>
      <vt:variant>
        <vt:i4>30</vt:i4>
      </vt:variant>
    </vt:vector>
  </HeadingPairs>
  <TitlesOfParts>
    <vt:vector size="59" baseType="lpstr">
      <vt:lpstr>ＭＳ Ｐゴシック</vt:lpstr>
      <vt:lpstr>SimSun</vt:lpstr>
      <vt:lpstr>Algerian</vt:lpstr>
      <vt:lpstr>Arial</vt:lpstr>
      <vt:lpstr>Calibri</vt:lpstr>
      <vt:lpstr>Calibri Light</vt:lpstr>
      <vt:lpstr>Eras Demi ITC</vt:lpstr>
      <vt:lpstr>Garamond</vt:lpstr>
      <vt:lpstr>Symbol</vt:lpstr>
      <vt:lpstr>Times</vt:lpstr>
      <vt:lpstr>Times New Roman</vt:lpstr>
      <vt:lpstr>Wingdings</vt:lpstr>
      <vt:lpstr>ヒラギノ角ゴ Pro W3</vt:lpstr>
      <vt:lpstr>Office Theme</vt:lpstr>
      <vt:lpstr>1_Office Theme</vt:lpstr>
      <vt:lpstr>PPTTitleSlide_OptionD_Template</vt:lpstr>
      <vt:lpstr>2_Office Theme</vt:lpstr>
      <vt:lpstr>3_Office Theme</vt:lpstr>
      <vt:lpstr>1_PPTTitleSlide_OptionD_Template</vt:lpstr>
      <vt:lpstr>4_Office Theme</vt:lpstr>
      <vt:lpstr>4_PPTTitleSlide_OptionD_Template</vt:lpstr>
      <vt:lpstr>7_PPTTitleSlide_OptionD_Template</vt:lpstr>
      <vt:lpstr>3_PPTTitleSlide_OptionD_Template</vt:lpstr>
      <vt:lpstr>9_PPTTitleSlide_OptionD_Template</vt:lpstr>
      <vt:lpstr>5_Office Theme</vt:lpstr>
      <vt:lpstr>5_PPTTitleSlide_OptionD_Template</vt:lpstr>
      <vt:lpstr>6_Office Theme</vt:lpstr>
      <vt:lpstr>KGPlot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Kiran Alapaty</dc:creator>
  <cp:lastModifiedBy>Kiran Alapaty</cp:lastModifiedBy>
  <cp:revision>192</cp:revision>
  <cp:lastPrinted>2014-04-22T15:06:46Z</cp:lastPrinted>
  <dcterms:created xsi:type="dcterms:W3CDTF">2014-04-22T00:03:57Z</dcterms:created>
  <dcterms:modified xsi:type="dcterms:W3CDTF">2014-10-28T11:20:49Z</dcterms:modified>
</cp:coreProperties>
</file>