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70" r:id="rId2"/>
    <p:sldId id="271" r:id="rId3"/>
    <p:sldId id="274" r:id="rId4"/>
    <p:sldId id="304" r:id="rId5"/>
    <p:sldId id="275" r:id="rId6"/>
    <p:sldId id="272" r:id="rId7"/>
    <p:sldId id="273" r:id="rId8"/>
    <p:sldId id="305" r:id="rId9"/>
    <p:sldId id="306" r:id="rId10"/>
    <p:sldId id="307" r:id="rId11"/>
    <p:sldId id="308" r:id="rId12"/>
    <p:sldId id="294" r:id="rId13"/>
    <p:sldId id="276" r:id="rId14"/>
    <p:sldId id="277" r:id="rId15"/>
    <p:sldId id="278" r:id="rId16"/>
    <p:sldId id="295" r:id="rId17"/>
    <p:sldId id="284" r:id="rId18"/>
    <p:sldId id="309" r:id="rId19"/>
    <p:sldId id="279" r:id="rId20"/>
    <p:sldId id="280" r:id="rId21"/>
    <p:sldId id="281" r:id="rId22"/>
    <p:sldId id="282" r:id="rId23"/>
    <p:sldId id="301" r:id="rId24"/>
    <p:sldId id="285" r:id="rId25"/>
    <p:sldId id="314" r:id="rId26"/>
    <p:sldId id="313" r:id="rId27"/>
    <p:sldId id="310" r:id="rId28"/>
    <p:sldId id="303" r:id="rId29"/>
    <p:sldId id="287" r:id="rId30"/>
    <p:sldId id="289" r:id="rId31"/>
    <p:sldId id="290" r:id="rId32"/>
    <p:sldId id="311" r:id="rId33"/>
    <p:sldId id="312" r:id="rId34"/>
    <p:sldId id="318" r:id="rId35"/>
    <p:sldId id="291" r:id="rId36"/>
    <p:sldId id="315" r:id="rId37"/>
    <p:sldId id="317" r:id="rId38"/>
    <p:sldId id="319" r:id="rId39"/>
    <p:sldId id="293"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9F1"/>
    <a:srgbClr val="EEECE1"/>
    <a:srgbClr val="8EB4E3"/>
    <a:srgbClr val="1F497D"/>
    <a:srgbClr val="B5CEED"/>
    <a:srgbClr val="2D6BB5"/>
    <a:srgbClr val="FCD3B2"/>
    <a:srgbClr val="FC6F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34587" autoAdjust="0"/>
    <p:restoredTop sz="86400" autoAdjust="0"/>
  </p:normalViewPr>
  <p:slideViewPr>
    <p:cSldViewPr>
      <p:cViewPr varScale="1">
        <p:scale>
          <a:sx n="77" d="100"/>
          <a:sy n="77" d="100"/>
        </p:scale>
        <p:origin x="-624" y="-96"/>
      </p:cViewPr>
      <p:guideLst>
        <p:guide orient="horz" pos="2160"/>
        <p:guide pos="2880"/>
      </p:guideLst>
    </p:cSldViewPr>
  </p:slideViewPr>
  <p:notesTextViewPr>
    <p:cViewPr>
      <p:scale>
        <a:sx n="1" d="1"/>
        <a:sy n="1" d="1"/>
      </p:scale>
      <p:origin x="0" y="0"/>
    </p:cViewPr>
  </p:notesTextViewPr>
  <p:sorterViewPr>
    <p:cViewPr>
      <p:scale>
        <a:sx n="66" d="100"/>
        <a:sy n="66" d="100"/>
      </p:scale>
      <p:origin x="0" y="110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D8FFDCA-96BF-4537-A6CB-6F22A745E3D6}" type="datetimeFigureOut">
              <a:rPr lang="en-US"/>
              <a:pPr>
                <a:defRPr/>
              </a:pPr>
              <a:t>10/29/14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EA6BA89-3B94-4FCF-8FD1-146B422F9583}" type="slidenum">
              <a:rPr lang="en-US"/>
              <a:pPr>
                <a:defRPr/>
              </a:pPr>
              <a:t>‹#›</a:t>
            </a:fld>
            <a:endParaRPr lang="en-US"/>
          </a:p>
        </p:txBody>
      </p:sp>
    </p:spTree>
    <p:extLst>
      <p:ext uri="{BB962C8B-B14F-4D97-AF65-F5344CB8AC3E}">
        <p14:creationId xmlns:p14="http://schemas.microsoft.com/office/powerpoint/2010/main" val="147488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8" rIns="93177" bIns="46588" rtlCol="0"/>
          <a:lstStyle>
            <a:lvl1pPr algn="l" fontAlgn="auto">
              <a:spcBef>
                <a:spcPts val="0"/>
              </a:spcBef>
              <a:spcAft>
                <a:spcPts val="0"/>
              </a:spcAft>
              <a:defRPr sz="1200" dirty="0">
                <a:latin typeface="Georgi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8" rIns="93177" bIns="46588" rtlCol="0"/>
          <a:lstStyle>
            <a:lvl1pPr algn="r" fontAlgn="auto">
              <a:spcBef>
                <a:spcPts val="0"/>
              </a:spcBef>
              <a:spcAft>
                <a:spcPts val="0"/>
              </a:spcAft>
              <a:defRPr sz="1200" smtClean="0">
                <a:latin typeface="Georgia"/>
                <a:cs typeface="+mn-cs"/>
              </a:defRPr>
            </a:lvl1pPr>
          </a:lstStyle>
          <a:p>
            <a:pPr>
              <a:defRPr/>
            </a:pPr>
            <a:fld id="{F016C290-16CF-4896-9713-3A0D08DAB8EF}" type="datetimeFigureOut">
              <a:rPr lang="en-US"/>
              <a:pPr>
                <a:defRPr/>
              </a:pPr>
              <a:t>10/29/14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8" rIns="93177" bIns="4658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8" rIns="93177" bIns="46588" rtlCol="0" anchor="b"/>
          <a:lstStyle>
            <a:lvl1pPr algn="l" fontAlgn="auto">
              <a:spcBef>
                <a:spcPts val="0"/>
              </a:spcBef>
              <a:spcAft>
                <a:spcPts val="0"/>
              </a:spcAft>
              <a:defRPr sz="1200" dirty="0">
                <a:latin typeface="Georgi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8" rIns="93177" bIns="46588" rtlCol="0" anchor="b"/>
          <a:lstStyle>
            <a:lvl1pPr algn="r" fontAlgn="auto">
              <a:spcBef>
                <a:spcPts val="0"/>
              </a:spcBef>
              <a:spcAft>
                <a:spcPts val="0"/>
              </a:spcAft>
              <a:defRPr sz="1200" smtClean="0">
                <a:latin typeface="Georgia"/>
                <a:cs typeface="+mn-cs"/>
              </a:defRPr>
            </a:lvl1pPr>
          </a:lstStyle>
          <a:p>
            <a:pPr>
              <a:defRPr/>
            </a:pPr>
            <a:fld id="{B6A499AA-E169-416F-8F35-1F12918DCF26}" type="slidenum">
              <a:rPr lang="en-US"/>
              <a:pPr>
                <a:defRPr/>
              </a:pPr>
              <a:t>‹#›</a:t>
            </a:fld>
            <a:endParaRPr lang="en-US" dirty="0"/>
          </a:p>
        </p:txBody>
      </p:sp>
    </p:spTree>
    <p:extLst>
      <p:ext uri="{BB962C8B-B14F-4D97-AF65-F5344CB8AC3E}">
        <p14:creationId xmlns:p14="http://schemas.microsoft.com/office/powerpoint/2010/main" val="302471316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Georgia"/>
        <a:ea typeface="+mn-ea"/>
        <a:cs typeface="+mn-cs"/>
      </a:defRPr>
    </a:lvl1pPr>
    <a:lvl2pPr marL="457200" algn="l" rtl="0" fontAlgn="base">
      <a:spcBef>
        <a:spcPct val="30000"/>
      </a:spcBef>
      <a:spcAft>
        <a:spcPct val="0"/>
      </a:spcAft>
      <a:defRPr sz="1200" kern="1200">
        <a:solidFill>
          <a:schemeClr val="tx1"/>
        </a:solidFill>
        <a:latin typeface="Georgia"/>
        <a:ea typeface="+mn-ea"/>
        <a:cs typeface="+mn-cs"/>
      </a:defRPr>
    </a:lvl2pPr>
    <a:lvl3pPr marL="914400" algn="l" rtl="0" fontAlgn="base">
      <a:spcBef>
        <a:spcPct val="30000"/>
      </a:spcBef>
      <a:spcAft>
        <a:spcPct val="0"/>
      </a:spcAft>
      <a:defRPr sz="1200" kern="1200">
        <a:solidFill>
          <a:schemeClr val="tx1"/>
        </a:solidFill>
        <a:latin typeface="Georgia"/>
        <a:ea typeface="+mn-ea"/>
        <a:cs typeface="+mn-cs"/>
      </a:defRPr>
    </a:lvl3pPr>
    <a:lvl4pPr marL="1371600" algn="l" rtl="0" fontAlgn="base">
      <a:spcBef>
        <a:spcPct val="30000"/>
      </a:spcBef>
      <a:spcAft>
        <a:spcPct val="0"/>
      </a:spcAft>
      <a:defRPr sz="1200" kern="1200">
        <a:solidFill>
          <a:schemeClr val="tx1"/>
        </a:solidFill>
        <a:latin typeface="Georgia"/>
        <a:ea typeface="+mn-ea"/>
        <a:cs typeface="+mn-cs"/>
      </a:defRPr>
    </a:lvl4pPr>
    <a:lvl5pPr marL="1828800" algn="l" rtl="0" fontAlgn="base">
      <a:spcBef>
        <a:spcPct val="30000"/>
      </a:spcBef>
      <a:spcAft>
        <a:spcPct val="0"/>
      </a:spcAft>
      <a:defRPr sz="1200" kern="1200">
        <a:solidFill>
          <a:schemeClr val="tx1"/>
        </a:solidFill>
        <a:latin typeface="Georg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D2F13D-F01A-4FF2-B34F-AFD34CCB5235}" type="slidenum">
              <a:rPr lang="en-US" altLang="en-US">
                <a:latin typeface="Georgia" pitchFamily="18" charset="0"/>
              </a:rPr>
              <a:pPr fontAlgn="base">
                <a:spcBef>
                  <a:spcPct val="0"/>
                </a:spcBef>
                <a:spcAft>
                  <a:spcPct val="0"/>
                </a:spcAft>
              </a:pPr>
              <a:t>3</a:t>
            </a:fld>
            <a:endParaRPr lang="en-US" altLang="en-US">
              <a:latin typeface="Georgia"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5AB56C-D79C-4AD4-AC72-3B14436C81C7}" type="slidenum">
              <a:rPr lang="en-US" altLang="en-US">
                <a:latin typeface="Georgia" pitchFamily="18" charset="0"/>
              </a:rPr>
              <a:pPr fontAlgn="base">
                <a:spcBef>
                  <a:spcPct val="0"/>
                </a:spcBef>
                <a:spcAft>
                  <a:spcPct val="0"/>
                </a:spcAft>
              </a:pPr>
              <a:t>4</a:t>
            </a:fld>
            <a:endParaRPr lang="en-US" altLang="en-US">
              <a:latin typeface="Georgia"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C4D9AAE-E3A1-405A-A65A-61DC4BDD5D82}" type="slidenum">
              <a:rPr lang="en-US" altLang="en-US">
                <a:latin typeface="Georgia" pitchFamily="18" charset="0"/>
              </a:rPr>
              <a:pPr fontAlgn="base">
                <a:spcBef>
                  <a:spcPct val="0"/>
                </a:spcBef>
                <a:spcAft>
                  <a:spcPct val="0"/>
                </a:spcAft>
              </a:pPr>
              <a:t>7</a:t>
            </a:fld>
            <a:endParaRPr lang="en-US" altLang="en-US">
              <a:latin typeface="Georgia"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BEF91E-1DC0-488E-A2E9-E54F4E911EAB}" type="slidenum">
              <a:rPr lang="en-US" altLang="en-US">
                <a:latin typeface="Georgia" pitchFamily="18" charset="0"/>
              </a:rPr>
              <a:pPr fontAlgn="base">
                <a:spcBef>
                  <a:spcPct val="0"/>
                </a:spcBef>
                <a:spcAft>
                  <a:spcPct val="0"/>
                </a:spcAft>
              </a:pPr>
              <a:t>8</a:t>
            </a:fld>
            <a:endParaRPr lang="en-US" altLang="en-US">
              <a:latin typeface="Georgia"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EF77677-C07A-4C33-842B-C1BAA943692D}" type="slidenum">
              <a:rPr lang="en-US" altLang="en-US">
                <a:latin typeface="Georgia" pitchFamily="18" charset="0"/>
              </a:rPr>
              <a:pPr fontAlgn="base">
                <a:spcBef>
                  <a:spcPct val="0"/>
                </a:spcBef>
                <a:spcAft>
                  <a:spcPct val="0"/>
                </a:spcAft>
              </a:pPr>
              <a:t>9</a:t>
            </a:fld>
            <a:endParaRPr lang="en-US" altLang="en-US">
              <a:latin typeface="Georgia"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EDDE42F-AF87-42F3-B8A3-9A1706C4B2CC}" type="slidenum">
              <a:rPr lang="en-US" altLang="en-US">
                <a:latin typeface="Georgia" pitchFamily="18" charset="0"/>
              </a:rPr>
              <a:pPr fontAlgn="base">
                <a:spcBef>
                  <a:spcPct val="0"/>
                </a:spcBef>
                <a:spcAft>
                  <a:spcPct val="0"/>
                </a:spcAft>
              </a:pPr>
              <a:t>10</a:t>
            </a:fld>
            <a:endParaRPr lang="en-US" altLang="en-US">
              <a:latin typeface="Georgia"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A385CEE-093A-4BF7-A3CD-E9F7798975E3}" type="slidenum">
              <a:rPr lang="en-US" altLang="en-US">
                <a:latin typeface="Georgia" pitchFamily="18" charset="0"/>
              </a:rPr>
              <a:pPr fontAlgn="base">
                <a:spcBef>
                  <a:spcPct val="0"/>
                </a:spcBef>
                <a:spcAft>
                  <a:spcPct val="0"/>
                </a:spcAft>
              </a:pPr>
              <a:t>11</a:t>
            </a:fld>
            <a:endParaRPr lang="en-US" altLang="en-US">
              <a:latin typeface="Georgia"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Georgia" pitchFamily="18"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4FF0456-88D3-48AD-B710-30AF44123C47}" type="slidenum">
              <a:rPr lang="en-US" altLang="en-US">
                <a:latin typeface="Georgia" pitchFamily="18" charset="0"/>
              </a:rPr>
              <a:pPr fontAlgn="base">
                <a:spcBef>
                  <a:spcPct val="0"/>
                </a:spcBef>
                <a:spcAft>
                  <a:spcPct val="0"/>
                </a:spcAft>
              </a:pPr>
              <a:t>39</a:t>
            </a:fld>
            <a:endParaRPr lang="en-US" altLang="en-US">
              <a:latin typeface="Georgia"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90600" cy="6858000"/>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Georgia"/>
              </a:rPr>
              <a:t>  </a:t>
            </a:r>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62438" y="152400"/>
            <a:ext cx="4805362" cy="296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381000"/>
            <a:ext cx="72580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95400" y="1905000"/>
            <a:ext cx="7454900" cy="1470025"/>
          </a:xfrm>
        </p:spPr>
        <p:txBody>
          <a:bodyPr>
            <a:noAutofit/>
          </a:bodyPr>
          <a:lstStyle>
            <a:lvl1pPr marL="0" algn="ctr" defTabSz="457200" rtl="0" eaLnBrk="1" latinLnBrk="0" hangingPunct="1">
              <a:defRPr lang="en-US" sz="4400" kern="1200" dirty="0">
                <a:solidFill>
                  <a:schemeClr val="accent1"/>
                </a:solidFill>
                <a:latin typeface="Georgia"/>
                <a:ea typeface="+mn-e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08100" y="3962400"/>
            <a:ext cx="7454900" cy="1752600"/>
          </a:xfrm>
        </p:spPr>
        <p:txBody>
          <a:bodyPr>
            <a:normAutofit/>
          </a:bodyPr>
          <a:lstStyle>
            <a:lvl1pPr marL="0" indent="0" algn="ctr" defTabSz="457200" rtl="0" eaLnBrk="0" latinLnBrk="0" hangingPunct="0">
              <a:buNone/>
              <a:defRPr lang="en-US" sz="2800" kern="1200" dirty="0">
                <a:solidFill>
                  <a:schemeClr val="tx1">
                    <a:lumMod val="75000"/>
                    <a:lumOff val="25000"/>
                  </a:schemeClr>
                </a:solidFill>
                <a:latin typeface="Georgia"/>
                <a:ea typeface="+mn-e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573D916B-CD07-874D-9202-5AEDD074C58D}" type="datetime1">
              <a:rPr lang="en-US" smtClean="0"/>
              <a:t>10/29/14</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775FFB0-072F-4FED-BB14-E2AF46C4AB79}" type="slidenum">
              <a:rPr lang="en-US"/>
              <a:pPr>
                <a:defRPr/>
              </a:pPr>
              <a:t>‹#›</a:t>
            </a:fld>
            <a:endParaRPr lang="en-US"/>
          </a:p>
        </p:txBody>
      </p:sp>
    </p:spTree>
    <p:extLst>
      <p:ext uri="{BB962C8B-B14F-4D97-AF65-F5344CB8AC3E}">
        <p14:creationId xmlns:p14="http://schemas.microsoft.com/office/powerpoint/2010/main" val="4240480708"/>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2E664674-5F6F-2649-ADDA-E2958A0C5F1A}" type="datetime1">
              <a:rPr lang="en-US" smtClean="0"/>
              <a:t>10/29/14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6FC1B6E-EF81-4317-BAD6-F6E3E1A441F1}" type="slidenum">
              <a:rPr lang="en-US"/>
              <a:pPr>
                <a:defRPr/>
              </a:pPr>
              <a:t>‹#›</a:t>
            </a:fld>
            <a:endParaRPr lang="en-US" dirty="0"/>
          </a:p>
        </p:txBody>
      </p:sp>
    </p:spTree>
    <p:extLst>
      <p:ext uri="{BB962C8B-B14F-4D97-AF65-F5344CB8AC3E}">
        <p14:creationId xmlns:p14="http://schemas.microsoft.com/office/powerpoint/2010/main" val="4110607969"/>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224325-C1C1-6743-AA76-859C2287FBE4}" type="datetime1">
              <a:rPr lang="en-US" smtClean="0"/>
              <a:t>10/29/14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5E58E0-0145-46FC-8E25-9DB6A4515A63}" type="slidenum">
              <a:rPr lang="en-US"/>
              <a:pPr>
                <a:defRPr/>
              </a:pPr>
              <a:t>‹#›</a:t>
            </a:fld>
            <a:endParaRPr lang="en-US" dirty="0"/>
          </a:p>
        </p:txBody>
      </p:sp>
    </p:spTree>
    <p:extLst>
      <p:ext uri="{BB962C8B-B14F-4D97-AF65-F5344CB8AC3E}">
        <p14:creationId xmlns:p14="http://schemas.microsoft.com/office/powerpoint/2010/main" val="1705097045"/>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457200"/>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56943203-DB29-D04F-9B68-EDFFB828E06B}" type="datetime1">
              <a:rPr lang="en-US" smtClean="0"/>
              <a:t>10/29/14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38F7406-E855-436A-A061-3CC3D57D5362}" type="slidenum">
              <a:rPr lang="en-US"/>
              <a:pPr>
                <a:defRPr/>
              </a:pPr>
              <a:t>‹#›</a:t>
            </a:fld>
            <a:endParaRPr lang="en-US" dirty="0"/>
          </a:p>
        </p:txBody>
      </p:sp>
    </p:spTree>
    <p:extLst>
      <p:ext uri="{BB962C8B-B14F-4D97-AF65-F5344CB8AC3E}">
        <p14:creationId xmlns:p14="http://schemas.microsoft.com/office/powerpoint/2010/main" val="3342431620"/>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457200"/>
            <a:ext cx="7543800" cy="114300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5257800" y="1600199"/>
            <a:ext cx="3733800" cy="574675"/>
          </a:xfrm>
        </p:spPr>
        <p:txBody>
          <a:bodyPr anchor="b">
            <a:normAutofit/>
          </a:bodyPr>
          <a:lstStyle>
            <a:lvl1pPr marL="0" indent="0">
              <a:buNone/>
              <a:defRPr sz="1400" b="1" i="0">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220912"/>
            <a:ext cx="3733800" cy="3951288"/>
          </a:xfrm>
        </p:spPr>
        <p:txBody>
          <a:bodyPr/>
          <a:lstStyle>
            <a:lvl1pPr>
              <a:defRPr sz="2200"/>
            </a:lvl1pPr>
            <a:lvl2pPr marL="649224">
              <a:defRPr sz="2000"/>
            </a:lvl2pPr>
            <a:lvl3pPr marL="868680">
              <a:defRPr sz="1800" b="0" i="0" cap="none" spc="50" baseline="0">
                <a:latin typeface="Arial"/>
              </a:defRPr>
            </a:lvl3pPr>
            <a:lvl4pPr marL="1143000">
              <a:defRPr sz="1600"/>
            </a:lvl4pPr>
            <a:lvl5pPr marL="1417320">
              <a:defRPr sz="1200" cap="all">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3"/>
          </p:nvPr>
        </p:nvSpPr>
        <p:spPr>
          <a:xfrm>
            <a:off x="1486215" y="1600199"/>
            <a:ext cx="3542985" cy="574675"/>
          </a:xfrm>
        </p:spPr>
        <p:txBody>
          <a:bodyPr anchor="b">
            <a:normAutofit/>
          </a:bodyPr>
          <a:lstStyle>
            <a:lvl1pPr marL="0" indent="0">
              <a:buNone/>
              <a:defRPr sz="1400" b="1" i="0">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14"/>
          </p:nvPr>
        </p:nvSpPr>
        <p:spPr>
          <a:xfrm>
            <a:off x="1486215" y="2220912"/>
            <a:ext cx="3542985" cy="3951288"/>
          </a:xfrm>
        </p:spPr>
        <p:txBody>
          <a:bodyPr/>
          <a:lstStyle>
            <a:lvl1pPr>
              <a:defRPr sz="2200"/>
            </a:lvl1pPr>
            <a:lvl2pPr marL="649224">
              <a:defRPr sz="2000"/>
            </a:lvl2pPr>
            <a:lvl3pPr marL="868680">
              <a:defRPr sz="1800" b="0" i="0" cap="none" spc="50" baseline="0">
                <a:latin typeface="Arial"/>
              </a:defRPr>
            </a:lvl3pPr>
            <a:lvl4pPr marL="1143000">
              <a:defRPr sz="1600"/>
            </a:lvl4pPr>
            <a:lvl5pPr marL="1417320">
              <a:defRPr sz="1200" cap="all">
                <a:latin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5"/>
          </p:nvPr>
        </p:nvSpPr>
        <p:spPr/>
        <p:txBody>
          <a:bodyPr/>
          <a:lstStyle>
            <a:lvl1pPr>
              <a:defRPr/>
            </a:lvl1pPr>
          </a:lstStyle>
          <a:p>
            <a:pPr>
              <a:defRPr/>
            </a:pPr>
            <a:fld id="{DED8D98E-BBC5-BF41-98B3-3701037AEBA8}" type="datetime1">
              <a:rPr lang="en-US" smtClean="0"/>
              <a:t>10/29/14</a:t>
            </a:fld>
            <a:endParaRPr lang="en-US" dirty="0"/>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2" name="Slide Number Placeholder 8"/>
          <p:cNvSpPr>
            <a:spLocks noGrp="1"/>
          </p:cNvSpPr>
          <p:nvPr>
            <p:ph type="sldNum" sz="quarter" idx="17"/>
          </p:nvPr>
        </p:nvSpPr>
        <p:spPr/>
        <p:txBody>
          <a:bodyPr/>
          <a:lstStyle>
            <a:lvl1pPr>
              <a:defRPr/>
            </a:lvl1pPr>
          </a:lstStyle>
          <a:p>
            <a:pPr>
              <a:defRPr/>
            </a:pPr>
            <a:fld id="{3CEA4AD5-737A-4339-8882-0D0EF86C7A06}" type="slidenum">
              <a:rPr lang="en-US"/>
              <a:pPr>
                <a:defRPr/>
              </a:pPr>
              <a:t>‹#›</a:t>
            </a:fld>
            <a:endParaRPr lang="en-US" dirty="0"/>
          </a:p>
        </p:txBody>
      </p:sp>
    </p:spTree>
    <p:extLst>
      <p:ext uri="{BB962C8B-B14F-4D97-AF65-F5344CB8AC3E}">
        <p14:creationId xmlns:p14="http://schemas.microsoft.com/office/powerpoint/2010/main" val="3289876268"/>
      </p:ext>
    </p:extLst>
  </p:cSld>
  <p:clrMapOvr>
    <a:masterClrMapping/>
  </p:clrMapOvr>
  <p:transition xmlns:p14="http://schemas.microsoft.com/office/powerpoint/2010/mai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9476D6E1-621A-6940-AF76-EB82F8BD8FCF}" type="datetime1">
              <a:rPr lang="en-US" smtClean="0"/>
              <a:t>10/29/14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9C7EF60-901D-4897-9B40-01B18ABF6CE2}" type="slidenum">
              <a:rPr lang="en-US"/>
              <a:pPr>
                <a:defRPr/>
              </a:pPr>
              <a:t>‹#›</a:t>
            </a:fld>
            <a:endParaRPr lang="en-US" dirty="0"/>
          </a:p>
        </p:txBody>
      </p:sp>
    </p:spTree>
    <p:extLst>
      <p:ext uri="{BB962C8B-B14F-4D97-AF65-F5344CB8AC3E}">
        <p14:creationId xmlns:p14="http://schemas.microsoft.com/office/powerpoint/2010/main" val="566343943"/>
      </p:ext>
    </p:extLst>
  </p:cSld>
  <p:clrMapOvr>
    <a:masterClrMapping/>
  </p:clrMapOvr>
  <p:transition xmlns:p14="http://schemas.microsoft.com/office/powerpoint/2010/mai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A8124081-150C-D845-8993-E0B9976115CF}" type="datetime1">
              <a:rPr lang="en-US" smtClean="0"/>
              <a:t>10/29/14</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5356CDC9-4D62-47DA-98E8-72AD0E361F6E}" type="slidenum">
              <a:rPr lang="en-US"/>
              <a:pPr>
                <a:defRPr/>
              </a:pPr>
              <a:t>‹#›</a:t>
            </a:fld>
            <a:endParaRPr lang="en-US" dirty="0"/>
          </a:p>
        </p:txBody>
      </p:sp>
    </p:spTree>
    <p:extLst>
      <p:ext uri="{BB962C8B-B14F-4D97-AF65-F5344CB8AC3E}">
        <p14:creationId xmlns:p14="http://schemas.microsoft.com/office/powerpoint/2010/main" val="3880841060"/>
      </p:ext>
    </p:extLst>
  </p:cSld>
  <p:clrMapOvr>
    <a:masterClrMapping/>
  </p:clrMapOvr>
  <p:transition xmlns:p14="http://schemas.microsoft.com/office/powerpoint/2010/mai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273050"/>
            <a:ext cx="2017713" cy="1162050"/>
          </a:xfrm>
        </p:spPr>
        <p:txBody>
          <a:bodyPr anchor="b"/>
          <a:lstStyle>
            <a:lvl1pPr algn="r">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733800" y="1219200"/>
            <a:ext cx="5264150" cy="4913484"/>
          </a:xfrm>
        </p:spPr>
        <p:txBody>
          <a:bodyPr/>
          <a:lstStyle>
            <a:lvl1pPr>
              <a:defRPr sz="2800"/>
            </a:lvl1pPr>
            <a:lvl2pPr>
              <a:defRPr sz="2600"/>
            </a:lvl2pPr>
            <a:lvl3pPr>
              <a:defRPr sz="2200"/>
            </a:lvl3pPr>
            <a:lvl4pPr>
              <a:defRPr sz="1900"/>
            </a:lvl4pPr>
            <a:lvl5pPr>
              <a:defRPr sz="1800">
                <a:latin typeface="Arial"/>
                <a:cs typeface="Aria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0"/>
            <a:ext cx="2133600" cy="4691063"/>
          </a:xfrm>
        </p:spPr>
        <p:txBody>
          <a:bodyPr>
            <a:normAutofit/>
          </a:bodyPr>
          <a:lstStyle>
            <a:lvl1pPr marL="0" indent="0" algn="r">
              <a:buNone/>
              <a:defRPr sz="1100" cap="all" spc="50" baseline="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36ED518-1695-DC42-8388-A4BE9CF0584A}" type="datetime1">
              <a:rPr lang="en-US" smtClean="0"/>
              <a:t>10/29/14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F730F52-82A8-4EAE-AA37-8BDE576DD156}" type="slidenum">
              <a:rPr lang="en-US"/>
              <a:pPr>
                <a:defRPr/>
              </a:pPr>
              <a:t>‹#›</a:t>
            </a:fld>
            <a:endParaRPr lang="en-US" dirty="0"/>
          </a:p>
        </p:txBody>
      </p:sp>
    </p:spTree>
    <p:extLst>
      <p:ext uri="{BB962C8B-B14F-4D97-AF65-F5344CB8AC3E}">
        <p14:creationId xmlns:p14="http://schemas.microsoft.com/office/powerpoint/2010/main" val="2221191256"/>
      </p:ext>
    </p:extLst>
  </p:cSld>
  <p:clrMapOvr>
    <a:masterClrMapping/>
  </p:clrMapOvr>
  <p:transition xmlns:p14="http://schemas.microsoft.com/office/powerpoint/2010/mai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47800" y="4995862"/>
            <a:ext cx="67818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447800" y="685800"/>
            <a:ext cx="67818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447800" y="5592907"/>
            <a:ext cx="6781800" cy="7316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2B7ECDE-6401-EF48-92E7-88C0C7265DE3}" type="datetime1">
              <a:rPr lang="en-US" smtClean="0"/>
              <a:t>10/29/14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22CB2EA-1DFF-4709-B4E8-214C4AADA54A}" type="slidenum">
              <a:rPr lang="en-US"/>
              <a:pPr>
                <a:defRPr/>
              </a:pPr>
              <a:t>‹#›</a:t>
            </a:fld>
            <a:endParaRPr lang="en-US" dirty="0"/>
          </a:p>
        </p:txBody>
      </p:sp>
    </p:spTree>
    <p:extLst>
      <p:ext uri="{BB962C8B-B14F-4D97-AF65-F5344CB8AC3E}">
        <p14:creationId xmlns:p14="http://schemas.microsoft.com/office/powerpoint/2010/main" val="498979966"/>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emf"/><Relationship Id="rId12"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45720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447800" y="17526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4478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Georgia"/>
                <a:cs typeface="+mn-cs"/>
              </a:defRPr>
            </a:lvl1pPr>
          </a:lstStyle>
          <a:p>
            <a:pPr>
              <a:defRPr/>
            </a:pPr>
            <a:fld id="{94B6B70A-AB64-9C40-BFE7-F45CE5E27CAA}" type="datetime1">
              <a:rPr lang="en-US" smtClean="0"/>
              <a:t>10/29/14</a:t>
            </a:fld>
            <a:endParaRPr lang="en-US" dirty="0"/>
          </a:p>
        </p:txBody>
      </p:sp>
      <p:sp>
        <p:nvSpPr>
          <p:cNvPr id="5" name="Footer Placeholder 4"/>
          <p:cNvSpPr>
            <a:spLocks noGrp="1"/>
          </p:cNvSpPr>
          <p:nvPr>
            <p:ph type="ftr" sz="quarter" idx="3"/>
          </p:nvPr>
        </p:nvSpPr>
        <p:spPr>
          <a:xfrm>
            <a:off x="37338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Georgia"/>
                <a:cs typeface="+mn-cs"/>
              </a:defRPr>
            </a:lvl1pPr>
          </a:lstStyle>
          <a:p>
            <a:pPr>
              <a:defRPr/>
            </a:pPr>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Georgia"/>
                <a:cs typeface="+mn-cs"/>
              </a:defRPr>
            </a:lvl1pPr>
          </a:lstStyle>
          <a:p>
            <a:pPr>
              <a:defRPr/>
            </a:pPr>
            <a:fld id="{A885BC3A-C28D-450D-BED6-D4929FCF152F}" type="slidenum">
              <a:rPr lang="en-US"/>
              <a:pPr>
                <a:defRPr/>
              </a:pPr>
              <a:t>‹#›</a:t>
            </a:fld>
            <a:endParaRPr lang="en-US" dirty="0"/>
          </a:p>
        </p:txBody>
      </p:sp>
      <p:sp>
        <p:nvSpPr>
          <p:cNvPr id="7" name="Rectangle 6"/>
          <p:cNvSpPr/>
          <p:nvPr/>
        </p:nvSpPr>
        <p:spPr>
          <a:xfrm>
            <a:off x="0" y="0"/>
            <a:ext cx="990600" cy="6858000"/>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Georgia"/>
              </a:rPr>
              <a:t>  </a:t>
            </a:r>
          </a:p>
        </p:txBody>
      </p:sp>
      <p:pic>
        <p:nvPicPr>
          <p:cNvPr id="1032" name="Pictur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78425" y="220663"/>
            <a:ext cx="381317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0" y="2698750"/>
            <a:ext cx="10064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xmlns:p14="http://schemas.microsoft.com/office/powerpoint/2010/main" spd="slow"/>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4200" kern="1200">
          <a:solidFill>
            <a:srgbClr val="666666"/>
          </a:solidFill>
          <a:latin typeface="Georgia"/>
          <a:ea typeface="+mj-ea"/>
          <a:cs typeface="+mj-cs"/>
        </a:defRPr>
      </a:lvl1pPr>
      <a:lvl2pPr algn="l" rtl="0" eaLnBrk="1" fontAlgn="base" hangingPunct="1">
        <a:spcBef>
          <a:spcPct val="0"/>
        </a:spcBef>
        <a:spcAft>
          <a:spcPct val="0"/>
        </a:spcAft>
        <a:defRPr sz="4200">
          <a:solidFill>
            <a:srgbClr val="666666"/>
          </a:solidFill>
          <a:latin typeface="Georgia" pitchFamily="18" charset="0"/>
        </a:defRPr>
      </a:lvl2pPr>
      <a:lvl3pPr algn="l" rtl="0" eaLnBrk="1" fontAlgn="base" hangingPunct="1">
        <a:spcBef>
          <a:spcPct val="0"/>
        </a:spcBef>
        <a:spcAft>
          <a:spcPct val="0"/>
        </a:spcAft>
        <a:defRPr sz="4200">
          <a:solidFill>
            <a:srgbClr val="666666"/>
          </a:solidFill>
          <a:latin typeface="Georgia" pitchFamily="18" charset="0"/>
        </a:defRPr>
      </a:lvl3pPr>
      <a:lvl4pPr algn="l" rtl="0" eaLnBrk="1" fontAlgn="base" hangingPunct="1">
        <a:spcBef>
          <a:spcPct val="0"/>
        </a:spcBef>
        <a:spcAft>
          <a:spcPct val="0"/>
        </a:spcAft>
        <a:defRPr sz="4200">
          <a:solidFill>
            <a:srgbClr val="666666"/>
          </a:solidFill>
          <a:latin typeface="Georgia" pitchFamily="18" charset="0"/>
        </a:defRPr>
      </a:lvl4pPr>
      <a:lvl5pPr algn="l" rtl="0" eaLnBrk="1" fontAlgn="base" hangingPunct="1">
        <a:spcBef>
          <a:spcPct val="0"/>
        </a:spcBef>
        <a:spcAft>
          <a:spcPct val="0"/>
        </a:spcAft>
        <a:defRPr sz="4200">
          <a:solidFill>
            <a:srgbClr val="666666"/>
          </a:solidFill>
          <a:latin typeface="Georgia" pitchFamily="18" charset="0"/>
        </a:defRPr>
      </a:lvl5pPr>
      <a:lvl6pPr marL="457200" algn="l" rtl="0" eaLnBrk="1" fontAlgn="base" hangingPunct="1">
        <a:spcBef>
          <a:spcPct val="0"/>
        </a:spcBef>
        <a:spcAft>
          <a:spcPct val="0"/>
        </a:spcAft>
        <a:defRPr sz="4200">
          <a:solidFill>
            <a:srgbClr val="666666"/>
          </a:solidFill>
          <a:latin typeface="Georgia" pitchFamily="18" charset="0"/>
        </a:defRPr>
      </a:lvl6pPr>
      <a:lvl7pPr marL="914400" algn="l" rtl="0" eaLnBrk="1" fontAlgn="base" hangingPunct="1">
        <a:spcBef>
          <a:spcPct val="0"/>
        </a:spcBef>
        <a:spcAft>
          <a:spcPct val="0"/>
        </a:spcAft>
        <a:defRPr sz="4200">
          <a:solidFill>
            <a:srgbClr val="666666"/>
          </a:solidFill>
          <a:latin typeface="Georgia" pitchFamily="18" charset="0"/>
        </a:defRPr>
      </a:lvl7pPr>
      <a:lvl8pPr marL="1371600" algn="l" rtl="0" eaLnBrk="1" fontAlgn="base" hangingPunct="1">
        <a:spcBef>
          <a:spcPct val="0"/>
        </a:spcBef>
        <a:spcAft>
          <a:spcPct val="0"/>
        </a:spcAft>
        <a:defRPr sz="4200">
          <a:solidFill>
            <a:srgbClr val="666666"/>
          </a:solidFill>
          <a:latin typeface="Georgia" pitchFamily="18" charset="0"/>
        </a:defRPr>
      </a:lvl8pPr>
      <a:lvl9pPr marL="1828800" algn="l" rtl="0" eaLnBrk="1" fontAlgn="base" hangingPunct="1">
        <a:spcBef>
          <a:spcPct val="0"/>
        </a:spcBef>
        <a:spcAft>
          <a:spcPct val="0"/>
        </a:spcAft>
        <a:defRPr sz="4200">
          <a:solidFill>
            <a:srgbClr val="666666"/>
          </a:solidFill>
          <a:latin typeface="Georgia" pitchFamily="18" charset="0"/>
        </a:defRPr>
      </a:lvl9pPr>
    </p:titleStyle>
    <p:bodyStyle>
      <a:lvl1pPr marL="342900" indent="-342900" algn="l" rtl="0" eaLnBrk="1" fontAlgn="base" hangingPunct="1">
        <a:spcBef>
          <a:spcPct val="20000"/>
        </a:spcBef>
        <a:spcAft>
          <a:spcPct val="0"/>
        </a:spcAft>
        <a:buClr>
          <a:srgbClr val="F79646"/>
        </a:buClr>
        <a:buFont typeface="Wingdings" pitchFamily="2" charset="2"/>
        <a:buChar char="§"/>
        <a:defRPr sz="3200" kern="1200">
          <a:solidFill>
            <a:srgbClr val="474747"/>
          </a:solidFill>
          <a:latin typeface="Georgia"/>
          <a:ea typeface="+mn-ea"/>
          <a:cs typeface="+mn-cs"/>
        </a:defRPr>
      </a:lvl1pPr>
      <a:lvl2pPr marL="647700" indent="-285750" algn="l" rtl="0" eaLnBrk="1" fontAlgn="base" hangingPunct="1">
        <a:spcBef>
          <a:spcPct val="20000"/>
        </a:spcBef>
        <a:spcAft>
          <a:spcPct val="0"/>
        </a:spcAft>
        <a:buFont typeface="Arial" charset="0"/>
        <a:buChar char="–"/>
        <a:defRPr sz="2800" kern="1200">
          <a:solidFill>
            <a:srgbClr val="474747"/>
          </a:solidFill>
          <a:latin typeface="Georgia"/>
          <a:ea typeface="+mn-ea"/>
          <a:cs typeface="+mn-cs"/>
        </a:defRPr>
      </a:lvl2pPr>
      <a:lvl3pPr marL="914400" indent="-228600" algn="l" rtl="0" eaLnBrk="1" fontAlgn="base" hangingPunct="1">
        <a:spcBef>
          <a:spcPct val="20000"/>
        </a:spcBef>
        <a:spcAft>
          <a:spcPct val="0"/>
        </a:spcAft>
        <a:buFont typeface="Arial" charset="0"/>
        <a:buChar char="•"/>
        <a:defRPr sz="2400" kern="1200">
          <a:solidFill>
            <a:srgbClr val="474747"/>
          </a:solidFill>
          <a:latin typeface="Georgia"/>
          <a:ea typeface="+mn-ea"/>
          <a:cs typeface="+mn-cs"/>
        </a:defRPr>
      </a:lvl3pPr>
      <a:lvl4pPr marL="1233488" indent="-228600" algn="l" rtl="0" eaLnBrk="1" fontAlgn="base" hangingPunct="1">
        <a:spcBef>
          <a:spcPct val="20000"/>
        </a:spcBef>
        <a:spcAft>
          <a:spcPct val="0"/>
        </a:spcAft>
        <a:buFont typeface="Arial" charset="0"/>
        <a:buChar char="–"/>
        <a:defRPr sz="2000" kern="1200">
          <a:solidFill>
            <a:srgbClr val="474747"/>
          </a:solidFill>
          <a:latin typeface="Georgia"/>
          <a:ea typeface="+mn-ea"/>
          <a:cs typeface="+mn-cs"/>
        </a:defRPr>
      </a:lvl4pPr>
      <a:lvl5pPr marL="1508125" indent="-228600" algn="l" rtl="0" eaLnBrk="1" fontAlgn="base" hangingPunct="1">
        <a:spcBef>
          <a:spcPct val="20000"/>
        </a:spcBef>
        <a:spcAft>
          <a:spcPct val="0"/>
        </a:spcAft>
        <a:buFont typeface="Arial" charset="0"/>
        <a:buChar char="»"/>
        <a:defRPr sz="2000" kern="1200">
          <a:solidFill>
            <a:srgbClr val="474747"/>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wmf"/><Relationship Id="rId5" Type="http://schemas.openxmlformats.org/officeDocument/2006/relationships/oleObject" Target="../embeddings/oleObject2.bin"/><Relationship Id="rId6" Type="http://schemas.openxmlformats.org/officeDocument/2006/relationships/image" Target="../media/image14.wmf"/><Relationship Id="rId7" Type="http://schemas.openxmlformats.org/officeDocument/2006/relationships/oleObject" Target="../embeddings/oleObject3.bin"/><Relationship Id="rId8"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7.wmf"/><Relationship Id="rId5" Type="http://schemas.openxmlformats.org/officeDocument/2006/relationships/oleObject" Target="../embeddings/oleObject6.bin"/><Relationship Id="rId6" Type="http://schemas.openxmlformats.org/officeDocument/2006/relationships/image" Target="../media/image1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0" y="1143000"/>
            <a:ext cx="6997700" cy="1927225"/>
          </a:xfrm>
        </p:spPr>
        <p:txBody>
          <a:bodyPr rtlCol="0"/>
          <a:lstStyle/>
          <a:p>
            <a:pPr fontAlgn="auto">
              <a:spcAft>
                <a:spcPts val="0"/>
              </a:spcAft>
              <a:defRPr/>
            </a:pPr>
            <a:r>
              <a:rPr sz="2800" b="1" dirty="0">
                <a:solidFill>
                  <a:schemeClr val="tx1"/>
                </a:solidFill>
                <a:latin typeface="Arial" panose="020B0604020202020204" pitchFamily="34" charset="0"/>
                <a:cs typeface="Arial" panose="020B0604020202020204" pitchFamily="34" charset="0"/>
              </a:rPr>
              <a:t>Cost estimate and control </a:t>
            </a:r>
            <a:r>
              <a:rPr sz="2800" b="1" dirty="0" smtClean="0">
                <a:solidFill>
                  <a:schemeClr val="tx1"/>
                </a:solidFill>
                <a:latin typeface="Arial" panose="020B0604020202020204" pitchFamily="34" charset="0"/>
                <a:cs typeface="Arial" panose="020B0604020202020204" pitchFamily="34" charset="0"/>
              </a:rPr>
              <a:t>effect</a:t>
            </a:r>
            <a:r>
              <a:rPr lang="en-US" sz="2800" b="1" dirty="0" smtClean="0">
                <a:solidFill>
                  <a:schemeClr val="tx1"/>
                </a:solidFill>
                <a:latin typeface="Arial" panose="020B0604020202020204" pitchFamily="34" charset="0"/>
                <a:cs typeface="Arial" panose="020B0604020202020204" pitchFamily="34" charset="0"/>
              </a:rPr>
              <a:t>ive</a:t>
            </a:r>
            <a:r>
              <a:rPr sz="2800" b="1" dirty="0" smtClean="0">
                <a:solidFill>
                  <a:schemeClr val="tx1"/>
                </a:solidFill>
                <a:latin typeface="Arial" panose="020B0604020202020204" pitchFamily="34" charset="0"/>
                <a:cs typeface="Arial" panose="020B0604020202020204" pitchFamily="34" charset="0"/>
              </a:rPr>
              <a:t> of </a:t>
            </a:r>
            <a:r>
              <a:rPr sz="2800" b="1" dirty="0">
                <a:solidFill>
                  <a:schemeClr val="tx1"/>
                </a:solidFill>
                <a:latin typeface="Arial" panose="020B0604020202020204" pitchFamily="34" charset="0"/>
                <a:cs typeface="Arial" panose="020B0604020202020204" pitchFamily="34" charset="0"/>
              </a:rPr>
              <a:t>multi-pollutant abatement from the power sector in the Yangtze River Delta </a:t>
            </a:r>
            <a:r>
              <a:rPr sz="2800" b="1" dirty="0" smtClean="0">
                <a:solidFill>
                  <a:schemeClr val="tx1"/>
                </a:solidFill>
                <a:latin typeface="Arial" panose="020B0604020202020204" pitchFamily="34" charset="0"/>
                <a:cs typeface="Arial" panose="020B0604020202020204" pitchFamily="34" charset="0"/>
              </a:rPr>
              <a:t>region</a:t>
            </a:r>
            <a:r>
              <a:rPr lang="en-US" sz="2800" b="1" dirty="0" smtClean="0">
                <a:solidFill>
                  <a:schemeClr val="tx1"/>
                </a:solidFill>
                <a:latin typeface="Arial" panose="020B0604020202020204" pitchFamily="34" charset="0"/>
                <a:cs typeface="Arial" panose="020B0604020202020204" pitchFamily="34" charset="0"/>
              </a:rPr>
              <a:t>, </a:t>
            </a:r>
            <a:r>
              <a:rPr sz="2800" b="1" dirty="0" smtClean="0">
                <a:solidFill>
                  <a:schemeClr val="tx1"/>
                </a:solidFill>
                <a:latin typeface="Arial" panose="020B0604020202020204" pitchFamily="34" charset="0"/>
                <a:cs typeface="Arial" panose="020B0604020202020204" pitchFamily="34" charset="0"/>
              </a:rPr>
              <a:t>China</a:t>
            </a:r>
            <a:endParaRPr sz="2800" b="1" dirty="0">
              <a:solidFill>
                <a:schemeClr val="tx1"/>
              </a:solidFill>
              <a:latin typeface="Arial" panose="020B0604020202020204" pitchFamily="34" charset="0"/>
              <a:cs typeface="Arial" panose="020B0604020202020204" pitchFamily="34" charset="0"/>
            </a:endParaRPr>
          </a:p>
        </p:txBody>
      </p:sp>
      <p:sp>
        <p:nvSpPr>
          <p:cNvPr id="11267" name="Subtitle 2"/>
          <p:cNvSpPr>
            <a:spLocks noGrp="1"/>
          </p:cNvSpPr>
          <p:nvPr>
            <p:ph type="subTitle" idx="1"/>
          </p:nvPr>
        </p:nvSpPr>
        <p:spPr>
          <a:xfrm>
            <a:off x="1308100" y="3352800"/>
            <a:ext cx="7454900" cy="3505200"/>
          </a:xfrm>
        </p:spPr>
        <p:txBody>
          <a:bodyPr>
            <a:normAutofit fontScale="62500" lnSpcReduction="20000"/>
          </a:bodyPr>
          <a:lstStyle/>
          <a:p>
            <a:r>
              <a:rPr lang="en-US" altLang="en-US" sz="3200" dirty="0" err="1" smtClean="0">
                <a:solidFill>
                  <a:schemeClr val="tx1"/>
                </a:solidFill>
                <a:latin typeface="Arial" charset="0"/>
                <a:cs typeface="Arial" charset="0"/>
              </a:rPr>
              <a:t>Jian</a:t>
            </a:r>
            <a:r>
              <a:rPr lang="en-US" altLang="en-US" sz="3200" dirty="0" smtClean="0">
                <a:solidFill>
                  <a:schemeClr val="tx1"/>
                </a:solidFill>
                <a:latin typeface="Arial" charset="0"/>
                <a:cs typeface="Arial" charset="0"/>
              </a:rPr>
              <a:t> Sun and </a:t>
            </a:r>
            <a:r>
              <a:rPr altLang="en-US" sz="3200" dirty="0" smtClean="0">
                <a:solidFill>
                  <a:schemeClr val="tx1"/>
                </a:solidFill>
                <a:latin typeface="Arial" charset="0"/>
                <a:cs typeface="Arial" charset="0"/>
              </a:rPr>
              <a:t>Joshua S. Fu*</a:t>
            </a:r>
            <a:endParaRPr lang="en-US" altLang="en-US" sz="3200" dirty="0" smtClean="0">
              <a:solidFill>
                <a:schemeClr val="tx1"/>
              </a:solidFill>
              <a:latin typeface="Arial" charset="0"/>
              <a:cs typeface="Arial" charset="0"/>
            </a:endParaRPr>
          </a:p>
          <a:p>
            <a:endParaRPr lang="en-US" altLang="en-US" sz="2600" dirty="0" smtClean="0">
              <a:solidFill>
                <a:schemeClr val="tx1"/>
              </a:solidFill>
              <a:latin typeface="Arial" charset="0"/>
              <a:cs typeface="Arial" charset="0"/>
            </a:endParaRPr>
          </a:p>
          <a:p>
            <a:r>
              <a:rPr lang="en-US" altLang="en-US" sz="2300" dirty="0" smtClean="0">
                <a:solidFill>
                  <a:schemeClr val="tx1"/>
                </a:solidFill>
                <a:latin typeface="Arial" charset="0"/>
                <a:cs typeface="Arial" charset="0"/>
              </a:rPr>
              <a:t>Civil and Environmental Engineering</a:t>
            </a:r>
          </a:p>
          <a:p>
            <a:r>
              <a:rPr lang="en-US" altLang="en-US" sz="2300" dirty="0" smtClean="0">
                <a:solidFill>
                  <a:schemeClr val="tx1"/>
                </a:solidFill>
                <a:latin typeface="Arial" charset="0"/>
                <a:cs typeface="Arial" charset="0"/>
              </a:rPr>
              <a:t>Energy Science and Engineering</a:t>
            </a:r>
            <a:endParaRPr altLang="en-US" sz="2300" dirty="0" smtClean="0">
              <a:solidFill>
                <a:schemeClr val="tx1"/>
              </a:solidFill>
              <a:latin typeface="Arial" charset="0"/>
              <a:cs typeface="Arial" charset="0"/>
            </a:endParaRPr>
          </a:p>
          <a:p>
            <a:r>
              <a:rPr altLang="en-US" sz="2300" dirty="0" smtClean="0">
                <a:solidFill>
                  <a:schemeClr val="tx1"/>
                </a:solidFill>
                <a:latin typeface="Arial" charset="0"/>
                <a:cs typeface="Arial" charset="0"/>
              </a:rPr>
              <a:t>University of Tennessee, Knoxville</a:t>
            </a:r>
            <a:r>
              <a:rPr lang="en-US" altLang="en-US" sz="2300" dirty="0" smtClean="0">
                <a:solidFill>
                  <a:schemeClr val="tx1"/>
                </a:solidFill>
                <a:latin typeface="Arial" charset="0"/>
                <a:cs typeface="Arial" charset="0"/>
              </a:rPr>
              <a:t>, TN</a:t>
            </a:r>
          </a:p>
          <a:p>
            <a:r>
              <a:rPr lang="en-US" altLang="en-US" sz="2300" dirty="0">
                <a:solidFill>
                  <a:schemeClr val="tx1"/>
                </a:solidFill>
                <a:latin typeface="Arial" charset="0"/>
                <a:cs typeface="Arial" charset="0"/>
              </a:rPr>
              <a:t>a</a:t>
            </a:r>
            <a:r>
              <a:rPr lang="en-US" altLang="en-US" sz="2300" dirty="0" smtClean="0">
                <a:solidFill>
                  <a:schemeClr val="tx1"/>
                </a:solidFill>
                <a:latin typeface="Arial" charset="0"/>
                <a:cs typeface="Arial" charset="0"/>
              </a:rPr>
              <a:t>nd</a:t>
            </a:r>
          </a:p>
          <a:p>
            <a:r>
              <a:rPr lang="en-US" altLang="en-US" sz="2300" dirty="0" smtClean="0">
                <a:solidFill>
                  <a:schemeClr val="tx1"/>
                </a:solidFill>
                <a:latin typeface="Arial" charset="0"/>
                <a:cs typeface="Arial" charset="0"/>
              </a:rPr>
              <a:t>Computer Science and Mathematics Division</a:t>
            </a:r>
          </a:p>
          <a:p>
            <a:r>
              <a:rPr lang="en-US" altLang="en-US" sz="2300" dirty="0" smtClean="0">
                <a:solidFill>
                  <a:schemeClr val="tx1"/>
                </a:solidFill>
                <a:latin typeface="Arial" charset="0"/>
                <a:cs typeface="Arial" charset="0"/>
              </a:rPr>
              <a:t>Oak Ridge National Laboratory</a:t>
            </a:r>
          </a:p>
          <a:p>
            <a:endParaRPr lang="en-US" altLang="en-US" sz="1800" dirty="0" smtClean="0">
              <a:solidFill>
                <a:schemeClr val="tx1"/>
              </a:solidFill>
              <a:latin typeface="Arial" charset="0"/>
              <a:cs typeface="Arial" charset="0"/>
            </a:endParaRPr>
          </a:p>
          <a:p>
            <a:pPr algn="l"/>
            <a:endParaRPr lang="en-US" altLang="en-US" sz="1800" dirty="0" smtClean="0">
              <a:solidFill>
                <a:schemeClr val="tx1"/>
              </a:solidFill>
              <a:latin typeface="Arial" charset="0"/>
              <a:cs typeface="Arial" charset="0"/>
            </a:endParaRPr>
          </a:p>
          <a:p>
            <a:pPr algn="l"/>
            <a:endParaRPr lang="en-US" altLang="en-US" sz="1800" dirty="0" smtClean="0">
              <a:solidFill>
                <a:schemeClr val="tx1"/>
              </a:solidFill>
              <a:latin typeface="Arial" charset="0"/>
              <a:cs typeface="Arial" charset="0"/>
            </a:endParaRPr>
          </a:p>
          <a:p>
            <a:pPr algn="l"/>
            <a:endParaRPr lang="en-US" altLang="en-US" sz="1800" dirty="0" smtClean="0">
              <a:solidFill>
                <a:schemeClr val="tx1"/>
              </a:solidFill>
              <a:latin typeface="Arial" charset="0"/>
              <a:cs typeface="Arial" charset="0"/>
            </a:endParaRPr>
          </a:p>
          <a:p>
            <a:pPr algn="l"/>
            <a:r>
              <a:rPr lang="en-US" altLang="en-US" sz="1800" dirty="0" smtClean="0">
                <a:solidFill>
                  <a:schemeClr val="tx1"/>
                </a:solidFill>
                <a:latin typeface="Arial" charset="0"/>
                <a:cs typeface="Arial" charset="0"/>
              </a:rPr>
              <a:t>Thanks to Prof </a:t>
            </a:r>
            <a:r>
              <a:rPr lang="en-US" altLang="en-US" sz="1800" dirty="0" err="1" smtClean="0">
                <a:solidFill>
                  <a:schemeClr val="tx1"/>
                </a:solidFill>
                <a:latin typeface="Arial" charset="0"/>
                <a:cs typeface="Arial" charset="0"/>
              </a:rPr>
              <a:t>Shuxiao</a:t>
            </a:r>
            <a:r>
              <a:rPr lang="en-US" altLang="en-US" sz="1800" dirty="0" smtClean="0">
                <a:solidFill>
                  <a:schemeClr val="tx1"/>
                </a:solidFill>
                <a:latin typeface="Arial" charset="0"/>
                <a:cs typeface="Arial" charset="0"/>
              </a:rPr>
              <a:t> Wang, Tsinghua University, China to provide Chinese cost information and </a:t>
            </a:r>
            <a:r>
              <a:rPr lang="en-US" altLang="en-US" sz="1800" dirty="0">
                <a:solidFill>
                  <a:schemeClr val="tx1"/>
                </a:solidFill>
                <a:latin typeface="Arial" charset="0"/>
                <a:cs typeface="Arial" charset="0"/>
              </a:rPr>
              <a:t>emission </a:t>
            </a:r>
            <a:r>
              <a:rPr lang="en-US" altLang="en-US" sz="1800" dirty="0" smtClean="0">
                <a:solidFill>
                  <a:schemeClr val="tx1"/>
                </a:solidFill>
                <a:latin typeface="Arial" charset="0"/>
                <a:cs typeface="Arial" charset="0"/>
              </a:rPr>
              <a:t>data</a:t>
            </a:r>
          </a:p>
          <a:p>
            <a:pPr algn="l"/>
            <a:r>
              <a:rPr lang="en-US" altLang="en-US" sz="1800" dirty="0">
                <a:solidFill>
                  <a:schemeClr val="tx1"/>
                </a:solidFill>
                <a:latin typeface="Arial" charset="0"/>
                <a:cs typeface="Arial" charset="0"/>
              </a:rPr>
              <a:t>a</a:t>
            </a:r>
            <a:r>
              <a:rPr lang="en-US" altLang="en-US" sz="1800" dirty="0" smtClean="0">
                <a:solidFill>
                  <a:schemeClr val="tx1"/>
                </a:solidFill>
                <a:latin typeface="Arial" charset="0"/>
                <a:cs typeface="Arial" charset="0"/>
              </a:rPr>
              <a:t>nd</a:t>
            </a:r>
          </a:p>
          <a:p>
            <a:pPr algn="l"/>
            <a:r>
              <a:rPr lang="en-US" altLang="en-US" sz="1800" dirty="0" smtClean="0">
                <a:solidFill>
                  <a:schemeClr val="tx1"/>
                </a:solidFill>
                <a:latin typeface="Arial" charset="0"/>
                <a:cs typeface="Arial" charset="0"/>
              </a:rPr>
              <a:t>Dr. Carey Jang to use the </a:t>
            </a:r>
            <a:r>
              <a:rPr lang="en-US" altLang="en-US" sz="1800" dirty="0" err="1" smtClean="0">
                <a:solidFill>
                  <a:schemeClr val="tx1"/>
                </a:solidFill>
                <a:latin typeface="Arial" charset="0"/>
                <a:cs typeface="Arial" charset="0"/>
              </a:rPr>
              <a:t>CoST</a:t>
            </a:r>
            <a:r>
              <a:rPr lang="en-US" altLang="en-US" sz="1800" dirty="0" smtClean="0">
                <a:solidFill>
                  <a:schemeClr val="tx1"/>
                </a:solidFill>
                <a:latin typeface="Arial" charset="0"/>
                <a:cs typeface="Arial" charset="0"/>
              </a:rPr>
              <a:t> – CE in the </a:t>
            </a:r>
            <a:r>
              <a:rPr lang="en-US" altLang="en-US" sz="1800" dirty="0" err="1" smtClean="0">
                <a:solidFill>
                  <a:schemeClr val="tx1"/>
                </a:solidFill>
                <a:latin typeface="Arial" charset="0"/>
                <a:cs typeface="Arial" charset="0"/>
              </a:rPr>
              <a:t>ABaCAS</a:t>
            </a:r>
            <a:r>
              <a:rPr lang="en-US" altLang="en-US" sz="1800" dirty="0" smtClean="0">
                <a:solidFill>
                  <a:schemeClr val="tx1"/>
                </a:solidFill>
                <a:latin typeface="Arial" charset="0"/>
                <a:cs typeface="Arial" charset="0"/>
              </a:rPr>
              <a:t> framework</a:t>
            </a:r>
          </a:p>
          <a:p>
            <a:pPr algn="l"/>
            <a:endParaRPr lang="en-US" altLang="en-US" sz="1800" dirty="0">
              <a:solidFill>
                <a:schemeClr val="tx1"/>
              </a:solidFill>
              <a:latin typeface="Arial" charset="0"/>
              <a:cs typeface="Arial" charset="0"/>
            </a:endParaRPr>
          </a:p>
          <a:p>
            <a:pPr algn="l"/>
            <a:r>
              <a:rPr lang="en-US" altLang="en-US" sz="1800" dirty="0" smtClean="0">
                <a:solidFill>
                  <a:schemeClr val="tx1"/>
                </a:solidFill>
                <a:latin typeface="Arial" charset="0"/>
                <a:cs typeface="Arial" charset="0"/>
              </a:rPr>
              <a:t>13</a:t>
            </a:r>
            <a:r>
              <a:rPr lang="en-US" altLang="en-US" sz="1800" baseline="30000" dirty="0" smtClean="0">
                <a:solidFill>
                  <a:schemeClr val="tx1"/>
                </a:solidFill>
                <a:latin typeface="Arial" charset="0"/>
                <a:cs typeface="Arial" charset="0"/>
              </a:rPr>
              <a:t>th</a:t>
            </a:r>
            <a:r>
              <a:rPr lang="en-US" altLang="en-US" sz="1800" dirty="0" smtClean="0">
                <a:solidFill>
                  <a:schemeClr val="tx1"/>
                </a:solidFill>
                <a:latin typeface="Arial" charset="0"/>
                <a:cs typeface="Arial" charset="0"/>
              </a:rPr>
              <a:t> </a:t>
            </a:r>
            <a:r>
              <a:rPr lang="en-US" altLang="en-US" sz="1800" dirty="0">
                <a:solidFill>
                  <a:schemeClr val="tx1"/>
                </a:solidFill>
                <a:latin typeface="Arial" charset="0"/>
                <a:cs typeface="Arial" charset="0"/>
              </a:rPr>
              <a:t>CMAS Conference, October 28, </a:t>
            </a:r>
            <a:r>
              <a:rPr lang="en-US" altLang="en-US" sz="1800" dirty="0" smtClean="0">
                <a:solidFill>
                  <a:schemeClr val="tx1"/>
                </a:solidFill>
                <a:latin typeface="Arial" charset="0"/>
                <a:cs typeface="Arial" charset="0"/>
              </a:rPr>
              <a:t>2014</a:t>
            </a:r>
            <a:endParaRPr lang="en-US" altLang="en-US" sz="1800" dirty="0">
              <a:solidFill>
                <a:schemeClr val="tx1"/>
              </a:solidFill>
              <a:latin typeface="Arial"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20483"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6665913"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29000" y="3810000"/>
            <a:ext cx="4953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6629400" y="43434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solidFill>
                  <a:srgbClr val="FF0000"/>
                </a:solidFill>
              </a:rPr>
              <a:t>Four key components</a:t>
            </a:r>
          </a:p>
        </p:txBody>
      </p:sp>
      <p:sp>
        <p:nvSpPr>
          <p:cNvPr id="6" name="Rectangle 5"/>
          <p:cNvSpPr/>
          <p:nvPr/>
        </p:nvSpPr>
        <p:spPr>
          <a:xfrm>
            <a:off x="3276600" y="2286000"/>
            <a:ext cx="1219200" cy="2209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a:spLocks noChangeArrowheads="1"/>
          </p:cNvSpPr>
          <p:nvPr/>
        </p:nvSpPr>
        <p:spPr bwMode="auto">
          <a:xfrm>
            <a:off x="2133600" y="35814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solidFill>
                  <a:srgbClr val="FF0000"/>
                </a:solidFill>
              </a:rPr>
              <a:t>CoST: The first input</a:t>
            </a:r>
          </a:p>
        </p:txBody>
      </p:sp>
      <p:pic>
        <p:nvPicPr>
          <p:cNvPr id="3" name="Picture 2"/>
          <p:cNvPicPr>
            <a:picLocks noChangeAspect="1"/>
          </p:cNvPicPr>
          <p:nvPr/>
        </p:nvPicPr>
        <p:blipFill>
          <a:blip r:embed="rId4"/>
          <a:stretch>
            <a:fillRect/>
          </a:stretch>
        </p:blipFill>
        <p:spPr>
          <a:xfrm>
            <a:off x="6324600" y="2924174"/>
            <a:ext cx="685800" cy="733425"/>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125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21507"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2133600"/>
            <a:ext cx="459853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1981200" y="1733490"/>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FF0000"/>
                </a:solidFill>
              </a:rPr>
              <a:t>Main interface of </a:t>
            </a:r>
            <a:r>
              <a:rPr lang="en-US" altLang="en-US" sz="2000" b="1" dirty="0" err="1">
                <a:solidFill>
                  <a:srgbClr val="FF0000"/>
                </a:solidFill>
              </a:rPr>
              <a:t>ABaCAS</a:t>
            </a:r>
            <a:endParaRPr lang="en-US" altLang="en-US" sz="2000" b="1" dirty="0">
              <a:solidFill>
                <a:srgbClr val="FF0000"/>
              </a:solidFill>
            </a:endParaRPr>
          </a:p>
        </p:txBody>
      </p:sp>
      <p:sp>
        <p:nvSpPr>
          <p:cNvPr id="7" name="Rectangle 6"/>
          <p:cNvSpPr/>
          <p:nvPr/>
        </p:nvSpPr>
        <p:spPr>
          <a:xfrm>
            <a:off x="1936750" y="5029200"/>
            <a:ext cx="114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163" y="2543175"/>
            <a:ext cx="5075237" cy="409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a:spLocks noChangeArrowheads="1"/>
          </p:cNvSpPr>
          <p:nvPr/>
        </p:nvSpPr>
        <p:spPr bwMode="auto">
          <a:xfrm>
            <a:off x="6019800" y="2190690"/>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b="1" dirty="0">
                <a:solidFill>
                  <a:srgbClr val="FF0000"/>
                </a:solidFill>
              </a:rPr>
              <a:t>Main interface of </a:t>
            </a:r>
            <a:r>
              <a:rPr lang="en-US" altLang="en-US" sz="2000" b="1" dirty="0" err="1">
                <a:solidFill>
                  <a:srgbClr val="FF0000"/>
                </a:solidFill>
              </a:rPr>
              <a:t>CoST</a:t>
            </a:r>
            <a:r>
              <a:rPr lang="en-US" altLang="en-US" sz="2000" b="1" dirty="0">
                <a:solidFill>
                  <a:srgbClr val="FF0000"/>
                </a:solidFill>
              </a:rPr>
              <a:t>-CE</a:t>
            </a:r>
          </a:p>
        </p:txBody>
      </p:sp>
      <p:sp>
        <p:nvSpPr>
          <p:cNvPr id="8" name="Right Arrow 7"/>
          <p:cNvSpPr/>
          <p:nvPr/>
        </p:nvSpPr>
        <p:spPr>
          <a:xfrm>
            <a:off x="3200400" y="5029200"/>
            <a:ext cx="533400" cy="3048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1250"/>
                                        <p:tgtEl>
                                          <p:spTgt spid="717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25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16" presetClass="entr" presetSubtype="21" fill="hold" nodeType="after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barn(inVertical)">
                                      <p:cBhvr>
                                        <p:cTn id="24" dur="500"/>
                                        <p:tgtEl>
                                          <p:spTgt spid="717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43000" y="762000"/>
            <a:ext cx="7315200" cy="762000"/>
          </a:xfrm>
        </p:spPr>
        <p:txBody>
          <a:bodyPr/>
          <a:lstStyle/>
          <a:p>
            <a:r>
              <a:rPr lang="en-US" altLang="en-US" smtClean="0">
                <a:solidFill>
                  <a:schemeClr val="tx1"/>
                </a:solidFill>
                <a:latin typeface="Arial" charset="0"/>
                <a:cs typeface="Arial" charset="0"/>
              </a:rPr>
              <a:t>Main</a:t>
            </a:r>
          </a:p>
        </p:txBody>
      </p:sp>
      <p:sp>
        <p:nvSpPr>
          <p:cNvPr id="22531" name="Title 1"/>
          <p:cNvSpPr txBox="1">
            <a:spLocks/>
          </p:cNvSpPr>
          <p:nvPr/>
        </p:nvSpPr>
        <p:spPr bwMode="auto">
          <a:xfrm>
            <a:off x="1143000" y="1828800"/>
            <a:ext cx="731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AutoNum type="arabicPeriod"/>
            </a:pPr>
            <a:r>
              <a:rPr lang="en-US" altLang="en-US" sz="3200" b="1">
                <a:latin typeface="Arial" charset="0"/>
              </a:rPr>
              <a:t>Introduction</a:t>
            </a:r>
          </a:p>
          <a:p>
            <a:pPr>
              <a:buFontTx/>
              <a:buAutoNum type="arabicPeriod"/>
            </a:pPr>
            <a:endParaRPr lang="en-US" altLang="en-US" sz="3200" b="1">
              <a:latin typeface="Arial" charset="0"/>
            </a:endParaRPr>
          </a:p>
          <a:p>
            <a:pPr>
              <a:buFontTx/>
              <a:buAutoNum type="arabicPeriod"/>
            </a:pPr>
            <a:r>
              <a:rPr lang="en-US" altLang="en-US" sz="3200" b="1">
                <a:solidFill>
                  <a:schemeClr val="accent2"/>
                </a:solidFill>
                <a:latin typeface="Arial" charset="0"/>
              </a:rPr>
              <a:t>Methodology</a:t>
            </a:r>
          </a:p>
          <a:p>
            <a:pPr>
              <a:buFontTx/>
              <a:buAutoNum type="arabicPeriod"/>
            </a:pPr>
            <a:endParaRPr lang="en-US" altLang="en-US" sz="3200" b="1">
              <a:latin typeface="Arial" charset="0"/>
            </a:endParaRPr>
          </a:p>
          <a:p>
            <a:pPr>
              <a:buFontTx/>
              <a:buAutoNum type="arabicPeriod"/>
            </a:pPr>
            <a:r>
              <a:rPr lang="en-US" altLang="en-US" sz="3200" b="1">
                <a:latin typeface="Arial" charset="0"/>
              </a:rPr>
              <a:t>Results &amp; Discussion</a:t>
            </a:r>
          </a:p>
          <a:p>
            <a:pPr>
              <a:buFontTx/>
              <a:buAutoNum type="arabicPeriod"/>
            </a:pPr>
            <a:endParaRPr lang="en-US" altLang="en-US" sz="3200" b="1">
              <a:latin typeface="Arial" charset="0"/>
            </a:endParaRPr>
          </a:p>
          <a:p>
            <a:pPr>
              <a:buFontTx/>
              <a:buAutoNum type="arabicPeriod"/>
            </a:pPr>
            <a:r>
              <a:rPr lang="en-US" altLang="en-US" sz="3200" b="1">
                <a:latin typeface="Arial" charset="0"/>
              </a:rPr>
              <a:t>Conclusion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2. </a:t>
            </a:r>
            <a:r>
              <a:rPr lang="en-US" altLang="en-US" sz="3600" b="1" dirty="0" smtClean="0">
                <a:solidFill>
                  <a:schemeClr val="tx1"/>
                </a:solidFill>
                <a:latin typeface="Arial" charset="0"/>
                <a:cs typeface="Arial" charset="0"/>
              </a:rPr>
              <a:t>Methodology</a:t>
            </a:r>
          </a:p>
        </p:txBody>
      </p:sp>
      <p:sp>
        <p:nvSpPr>
          <p:cNvPr id="23555"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23556" name="Content Placeholder 2"/>
          <p:cNvSpPr txBox="1">
            <a:spLocks/>
          </p:cNvSpPr>
          <p:nvPr/>
        </p:nvSpPr>
        <p:spPr bwMode="auto">
          <a:xfrm>
            <a:off x="1752600" y="1676400"/>
            <a:ext cx="586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79646"/>
              </a:buClr>
              <a:buFont typeface="Wingdings" pitchFamily="2" charset="2"/>
              <a:buChar char="§"/>
              <a:defRPr sz="3200">
                <a:solidFill>
                  <a:srgbClr val="474747"/>
                </a:solidFill>
                <a:latin typeface="Georgia" pitchFamily="18" charset="0"/>
              </a:defRPr>
            </a:lvl1pPr>
            <a:lvl2pPr marL="647700" indent="-285750">
              <a:spcBef>
                <a:spcPct val="20000"/>
              </a:spcBef>
              <a:buFont typeface="Arial" charset="0"/>
              <a:buChar char="–"/>
              <a:defRPr sz="2800">
                <a:solidFill>
                  <a:srgbClr val="474747"/>
                </a:solidFill>
                <a:latin typeface="Georgia" pitchFamily="18" charset="0"/>
              </a:defRPr>
            </a:lvl2pPr>
            <a:lvl3pPr indent="-228600">
              <a:spcBef>
                <a:spcPct val="20000"/>
              </a:spcBef>
              <a:buFont typeface="Arial" charset="0"/>
              <a:buChar char="•"/>
              <a:defRPr sz="2400">
                <a:solidFill>
                  <a:srgbClr val="474747"/>
                </a:solidFill>
                <a:latin typeface="Georgia" pitchFamily="18" charset="0"/>
              </a:defRPr>
            </a:lvl3pPr>
            <a:lvl4pPr marL="1233488" indent="-228600">
              <a:spcBef>
                <a:spcPct val="20000"/>
              </a:spcBef>
              <a:buFont typeface="Arial" charset="0"/>
              <a:buChar char="–"/>
              <a:defRPr sz="2000">
                <a:solidFill>
                  <a:srgbClr val="474747"/>
                </a:solidFill>
                <a:latin typeface="Georgia" pitchFamily="18" charset="0"/>
              </a:defRPr>
            </a:lvl4pPr>
            <a:lvl5pPr marL="1508125" indent="-228600">
              <a:spcBef>
                <a:spcPct val="20000"/>
              </a:spcBef>
              <a:buFont typeface="Arial" charset="0"/>
              <a:buChar char="»"/>
              <a:defRPr sz="2000">
                <a:solidFill>
                  <a:srgbClr val="474747"/>
                </a:solidFill>
                <a:latin typeface="Georgia" pitchFamily="18" charset="0"/>
              </a:defRPr>
            </a:lvl5pPr>
            <a:lvl6pPr marL="1965325" indent="-228600" fontAlgn="base">
              <a:spcBef>
                <a:spcPct val="20000"/>
              </a:spcBef>
              <a:spcAft>
                <a:spcPct val="0"/>
              </a:spcAft>
              <a:buFont typeface="Arial" charset="0"/>
              <a:buChar char="»"/>
              <a:defRPr sz="2000">
                <a:solidFill>
                  <a:srgbClr val="474747"/>
                </a:solidFill>
                <a:latin typeface="Georgia" pitchFamily="18" charset="0"/>
              </a:defRPr>
            </a:lvl6pPr>
            <a:lvl7pPr marL="2422525" indent="-228600" fontAlgn="base">
              <a:spcBef>
                <a:spcPct val="20000"/>
              </a:spcBef>
              <a:spcAft>
                <a:spcPct val="0"/>
              </a:spcAft>
              <a:buFont typeface="Arial" charset="0"/>
              <a:buChar char="»"/>
              <a:defRPr sz="2000">
                <a:solidFill>
                  <a:srgbClr val="474747"/>
                </a:solidFill>
                <a:latin typeface="Georgia" pitchFamily="18" charset="0"/>
              </a:defRPr>
            </a:lvl7pPr>
            <a:lvl8pPr marL="2879725" indent="-228600" fontAlgn="base">
              <a:spcBef>
                <a:spcPct val="20000"/>
              </a:spcBef>
              <a:spcAft>
                <a:spcPct val="0"/>
              </a:spcAft>
              <a:buFont typeface="Arial" charset="0"/>
              <a:buChar char="»"/>
              <a:defRPr sz="2000">
                <a:solidFill>
                  <a:srgbClr val="474747"/>
                </a:solidFill>
                <a:latin typeface="Georgia" pitchFamily="18" charset="0"/>
              </a:defRPr>
            </a:lvl8pPr>
            <a:lvl9pPr marL="3336925" indent="-228600" fontAlgn="base">
              <a:spcBef>
                <a:spcPct val="20000"/>
              </a:spcBef>
              <a:spcAft>
                <a:spcPct val="0"/>
              </a:spcAft>
              <a:buFont typeface="Arial" charset="0"/>
              <a:buChar char="»"/>
              <a:defRPr sz="2000">
                <a:solidFill>
                  <a:srgbClr val="474747"/>
                </a:solidFill>
                <a:latin typeface="Georgia" pitchFamily="18" charset="0"/>
              </a:defRPr>
            </a:lvl9pPr>
          </a:lstStyle>
          <a:p>
            <a:pPr algn="ctr">
              <a:buFont typeface="Wingdings" pitchFamily="2" charset="2"/>
              <a:buNone/>
            </a:pPr>
            <a:r>
              <a:rPr lang="en-US" altLang="en-US" sz="1600">
                <a:latin typeface="Arial" charset="0"/>
              </a:rPr>
              <a:t>Below is the equations that will be used in the cost calculation:</a:t>
            </a:r>
          </a:p>
        </p:txBody>
      </p:sp>
      <p:graphicFrame>
        <p:nvGraphicFramePr>
          <p:cNvPr id="23557" name="Object 5"/>
          <p:cNvGraphicFramePr>
            <a:graphicFrameLocks/>
          </p:cNvGraphicFramePr>
          <p:nvPr/>
        </p:nvGraphicFramePr>
        <p:xfrm>
          <a:off x="3886200" y="3810000"/>
          <a:ext cx="1981200" cy="365125"/>
        </p:xfrm>
        <a:graphic>
          <a:graphicData uri="http://schemas.openxmlformats.org/presentationml/2006/ole">
            <mc:AlternateContent xmlns:mc="http://schemas.openxmlformats.org/markup-compatibility/2006">
              <mc:Choice xmlns:v="urn:schemas-microsoft-com:vml" Requires="v">
                <p:oleObj spid="_x0000_s23635" name="Equation" r:id="rId3" imgW="1104900" imgH="203200" progId="Equation.3">
                  <p:embed/>
                </p:oleObj>
              </mc:Choice>
              <mc:Fallback>
                <p:oleObj name="Equation" r:id="rId3" imgW="1104900" imgH="203200"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0"/>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8" name="TextBox 6"/>
          <p:cNvSpPr txBox="1">
            <a:spLocks noChangeArrowheads="1"/>
          </p:cNvSpPr>
          <p:nvPr/>
        </p:nvSpPr>
        <p:spPr bwMode="auto">
          <a:xfrm>
            <a:off x="1600200" y="4175125"/>
            <a:ext cx="7315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R</a:t>
            </a:r>
            <a:r>
              <a:rPr lang="en-US" altLang="en-US" sz="1600">
                <a:latin typeface="Arial" charset="0"/>
              </a:rPr>
              <a:t>: The remaining amount of pollutant after applying the control technology, ton;</a:t>
            </a:r>
          </a:p>
        </p:txBody>
      </p:sp>
      <p:sp>
        <p:nvSpPr>
          <p:cNvPr id="23559" name="TextBox 8"/>
          <p:cNvSpPr txBox="1">
            <a:spLocks noChangeArrowheads="1"/>
          </p:cNvSpPr>
          <p:nvPr/>
        </p:nvSpPr>
        <p:spPr bwMode="auto">
          <a:xfrm>
            <a:off x="1600200" y="4432300"/>
            <a:ext cx="480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E</a:t>
            </a:r>
            <a:r>
              <a:rPr lang="en-US" altLang="en-US" sz="1600">
                <a:latin typeface="Arial" charset="0"/>
              </a:rPr>
              <a:t>: The original emission of pollutant, ton;</a:t>
            </a:r>
          </a:p>
        </p:txBody>
      </p:sp>
      <p:sp>
        <p:nvSpPr>
          <p:cNvPr id="23560" name="TextBox 9"/>
          <p:cNvSpPr txBox="1">
            <a:spLocks noChangeArrowheads="1"/>
          </p:cNvSpPr>
          <p:nvPr/>
        </p:nvSpPr>
        <p:spPr bwMode="auto">
          <a:xfrm>
            <a:off x="1600200" y="4703763"/>
            <a:ext cx="601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EFF</a:t>
            </a:r>
            <a:r>
              <a:rPr lang="en-US" altLang="en-US" sz="1600">
                <a:latin typeface="Arial" charset="0"/>
              </a:rPr>
              <a:t>: The reduction efficiency of control efficiency, %;</a:t>
            </a:r>
          </a:p>
        </p:txBody>
      </p:sp>
      <p:graphicFrame>
        <p:nvGraphicFramePr>
          <p:cNvPr id="23561" name="Object 10"/>
          <p:cNvGraphicFramePr>
            <a:graphicFrameLocks/>
          </p:cNvGraphicFramePr>
          <p:nvPr/>
        </p:nvGraphicFramePr>
        <p:xfrm>
          <a:off x="3886200" y="2362200"/>
          <a:ext cx="1981200" cy="365125"/>
        </p:xfrm>
        <a:graphic>
          <a:graphicData uri="http://schemas.openxmlformats.org/presentationml/2006/ole">
            <mc:AlternateContent xmlns:mc="http://schemas.openxmlformats.org/markup-compatibility/2006">
              <mc:Choice xmlns:v="urn:schemas-microsoft-com:vml" Requires="v">
                <p:oleObj spid="_x0000_s23636" name="Equation" r:id="rId5" imgW="685800" imgH="203200" progId="Equation.3">
                  <p:embed/>
                </p:oleObj>
              </mc:Choice>
              <mc:Fallback>
                <p:oleObj name="Equation" r:id="rId5" imgW="685800" imgH="203200" progId="Equation.3">
                  <p:embed/>
                  <p:pic>
                    <p:nvPicPr>
                      <p:cNvPr id="0" name="Objec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362200"/>
                        <a:ext cx="198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2" name="TextBox 11"/>
          <p:cNvSpPr txBox="1">
            <a:spLocks noChangeArrowheads="1"/>
          </p:cNvSpPr>
          <p:nvPr/>
        </p:nvSpPr>
        <p:spPr bwMode="auto">
          <a:xfrm>
            <a:off x="1600200" y="2693988"/>
            <a:ext cx="807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A</a:t>
            </a:r>
            <a:r>
              <a:rPr lang="en-US" altLang="en-US" sz="1600">
                <a:latin typeface="Arial" charset="0"/>
              </a:rPr>
              <a:t>: The reduction amount of pollutant, ton;</a:t>
            </a:r>
          </a:p>
        </p:txBody>
      </p:sp>
      <p:sp>
        <p:nvSpPr>
          <p:cNvPr id="23563" name="TextBox 12"/>
          <p:cNvSpPr txBox="1">
            <a:spLocks noChangeArrowheads="1"/>
          </p:cNvSpPr>
          <p:nvPr/>
        </p:nvSpPr>
        <p:spPr bwMode="auto">
          <a:xfrm>
            <a:off x="1600200" y="2922588"/>
            <a:ext cx="4800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E’</a:t>
            </a:r>
            <a:r>
              <a:rPr lang="en-US" altLang="en-US" sz="1600">
                <a:latin typeface="Arial" charset="0"/>
              </a:rPr>
              <a:t>: The current emission of pollutant, ton;</a:t>
            </a:r>
          </a:p>
        </p:txBody>
      </p:sp>
      <p:sp>
        <p:nvSpPr>
          <p:cNvPr id="23564" name="TextBox 13"/>
          <p:cNvSpPr txBox="1">
            <a:spLocks noChangeArrowheads="1"/>
          </p:cNvSpPr>
          <p:nvPr/>
        </p:nvSpPr>
        <p:spPr bwMode="auto">
          <a:xfrm>
            <a:off x="1600200" y="3184525"/>
            <a:ext cx="6019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rp</a:t>
            </a:r>
            <a:r>
              <a:rPr lang="en-US" altLang="en-US" sz="1600">
                <a:latin typeface="Arial" charset="0"/>
              </a:rPr>
              <a:t>: The target percentage of reduction, %;</a:t>
            </a:r>
          </a:p>
        </p:txBody>
      </p:sp>
      <p:graphicFrame>
        <p:nvGraphicFramePr>
          <p:cNvPr id="23565" name="Object 14"/>
          <p:cNvGraphicFramePr>
            <a:graphicFrameLocks/>
          </p:cNvGraphicFramePr>
          <p:nvPr/>
        </p:nvGraphicFramePr>
        <p:xfrm>
          <a:off x="4191000" y="5341938"/>
          <a:ext cx="1320800" cy="296862"/>
        </p:xfrm>
        <a:graphic>
          <a:graphicData uri="http://schemas.openxmlformats.org/presentationml/2006/ole">
            <mc:AlternateContent xmlns:mc="http://schemas.openxmlformats.org/markup-compatibility/2006">
              <mc:Choice xmlns:v="urn:schemas-microsoft-com:vml" Requires="v">
                <p:oleObj spid="_x0000_s23637" name="Equation" r:id="rId7" imgW="736280" imgH="165028" progId="Equation.3">
                  <p:embed/>
                </p:oleObj>
              </mc:Choice>
              <mc:Fallback>
                <p:oleObj name="Equation" r:id="rId7" imgW="736280" imgH="165028" progId="Equation.3">
                  <p:embed/>
                  <p:pic>
                    <p:nvPicPr>
                      <p:cNvPr id="0" name="Object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341938"/>
                        <a:ext cx="13208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6" name="TextBox 15"/>
          <p:cNvSpPr txBox="1">
            <a:spLocks noChangeArrowheads="1"/>
          </p:cNvSpPr>
          <p:nvPr/>
        </p:nvSpPr>
        <p:spPr bwMode="auto">
          <a:xfrm>
            <a:off x="1600200" y="56642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latin typeface="Arial" charset="0"/>
              </a:rPr>
              <a:t>M</a:t>
            </a:r>
            <a:r>
              <a:rPr lang="en-US" altLang="en-US" sz="1600">
                <a:latin typeface="Arial" charset="0"/>
              </a:rPr>
              <a:t>: The additional removed amount of pollutant after retrofitting the </a:t>
            </a:r>
          </a:p>
          <a:p>
            <a:r>
              <a:rPr lang="en-US" altLang="en-US" sz="1600">
                <a:latin typeface="Arial" charset="0"/>
              </a:rPr>
              <a:t>     control technology, ton;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2. </a:t>
            </a:r>
            <a:r>
              <a:rPr lang="en-US" altLang="en-US" sz="3600" b="1" dirty="0" smtClean="0">
                <a:solidFill>
                  <a:schemeClr val="tx1"/>
                </a:solidFill>
                <a:latin typeface="Arial" charset="0"/>
                <a:cs typeface="Arial" charset="0"/>
              </a:rPr>
              <a:t>Methodology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24579"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graphicFrame>
        <p:nvGraphicFramePr>
          <p:cNvPr id="24580" name="Object 16"/>
          <p:cNvGraphicFramePr>
            <a:graphicFrameLocks noChangeAspect="1"/>
          </p:cNvGraphicFramePr>
          <p:nvPr/>
        </p:nvGraphicFramePr>
        <p:xfrm>
          <a:off x="2286000" y="2520950"/>
          <a:ext cx="4800600" cy="506413"/>
        </p:xfrm>
        <a:graphic>
          <a:graphicData uri="http://schemas.openxmlformats.org/presentationml/2006/ole">
            <mc:AlternateContent xmlns:mc="http://schemas.openxmlformats.org/markup-compatibility/2006">
              <mc:Choice xmlns:v="urn:schemas-microsoft-com:vml" Requires="v">
                <p:oleObj spid="_x0000_s24611" name="Equation" r:id="rId3" imgW="1930400" imgH="203200" progId="Equation.3">
                  <p:embed/>
                </p:oleObj>
              </mc:Choice>
              <mc:Fallback>
                <p:oleObj name="Equation" r:id="rId3" imgW="1930400" imgH="20320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20950"/>
                        <a:ext cx="4800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Box 17"/>
          <p:cNvSpPr txBox="1">
            <a:spLocks noChangeArrowheads="1"/>
          </p:cNvSpPr>
          <p:nvPr/>
        </p:nvSpPr>
        <p:spPr bwMode="auto">
          <a:xfrm>
            <a:off x="1447800" y="3319463"/>
            <a:ext cx="807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latin typeface="Arial" charset="0"/>
              </a:rPr>
              <a:t>TC</a:t>
            </a:r>
            <a:r>
              <a:rPr lang="en-US" altLang="en-US">
                <a:latin typeface="Arial" charset="0"/>
              </a:rPr>
              <a:t>: The total cost of retrofitting control technology, Million RMB;</a:t>
            </a:r>
          </a:p>
        </p:txBody>
      </p:sp>
      <p:sp>
        <p:nvSpPr>
          <p:cNvPr id="24582" name="TextBox 18"/>
          <p:cNvSpPr txBox="1">
            <a:spLocks noChangeArrowheads="1"/>
          </p:cNvSpPr>
          <p:nvPr/>
        </p:nvSpPr>
        <p:spPr bwMode="auto">
          <a:xfrm>
            <a:off x="1447800" y="377666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latin typeface="Arial" charset="0"/>
              </a:rPr>
              <a:t>CC</a:t>
            </a:r>
            <a:r>
              <a:rPr lang="en-US" altLang="en-US">
                <a:latin typeface="Arial" charset="0"/>
              </a:rPr>
              <a:t>: The capital cost of control technology, RMB/MW;</a:t>
            </a:r>
          </a:p>
        </p:txBody>
      </p:sp>
      <p:sp>
        <p:nvSpPr>
          <p:cNvPr id="24583" name="TextBox 19"/>
          <p:cNvSpPr txBox="1">
            <a:spLocks noChangeArrowheads="1"/>
          </p:cNvSpPr>
          <p:nvPr/>
        </p:nvSpPr>
        <p:spPr bwMode="auto">
          <a:xfrm>
            <a:off x="1447800" y="4230688"/>
            <a:ext cx="731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latin typeface="Arial" charset="0"/>
              </a:rPr>
              <a:t>FOM</a:t>
            </a:r>
            <a:r>
              <a:rPr lang="en-US" altLang="en-US">
                <a:latin typeface="Arial" charset="0"/>
              </a:rPr>
              <a:t>: The fix operation &amp; maintenance cost over the life time of device (thirty years here), RMB/MW;</a:t>
            </a:r>
          </a:p>
        </p:txBody>
      </p:sp>
      <p:sp>
        <p:nvSpPr>
          <p:cNvPr id="24584" name="TextBox 20"/>
          <p:cNvSpPr txBox="1">
            <a:spLocks noChangeArrowheads="1"/>
          </p:cNvSpPr>
          <p:nvPr/>
        </p:nvSpPr>
        <p:spPr bwMode="auto">
          <a:xfrm>
            <a:off x="1447800" y="49530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latin typeface="Arial" charset="0"/>
              </a:rPr>
              <a:t>FUEL</a:t>
            </a:r>
            <a:r>
              <a:rPr lang="en-US" altLang="en-US">
                <a:latin typeface="Arial" charset="0"/>
              </a:rPr>
              <a:t>: The fuel cost over the life time of device (thirty years here), RMB/MW;</a:t>
            </a:r>
          </a:p>
        </p:txBody>
      </p:sp>
      <p:sp>
        <p:nvSpPr>
          <p:cNvPr id="24585" name="TextBox 21"/>
          <p:cNvSpPr txBox="1">
            <a:spLocks noChangeArrowheads="1"/>
          </p:cNvSpPr>
          <p:nvPr/>
        </p:nvSpPr>
        <p:spPr bwMode="auto">
          <a:xfrm>
            <a:off x="1447800" y="5649913"/>
            <a:ext cx="601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latin typeface="Arial" charset="0"/>
              </a:rPr>
              <a:t>P</a:t>
            </a:r>
            <a:r>
              <a:rPr lang="en-US" altLang="en-US">
                <a:latin typeface="Arial" charset="0"/>
              </a:rPr>
              <a:t>: The unit capacity, MW;</a:t>
            </a:r>
          </a:p>
        </p:txBody>
      </p:sp>
      <p:sp>
        <p:nvSpPr>
          <p:cNvPr id="24586" name="TextBox 22"/>
          <p:cNvSpPr txBox="1">
            <a:spLocks noChangeArrowheads="1"/>
          </p:cNvSpPr>
          <p:nvPr/>
        </p:nvSpPr>
        <p:spPr bwMode="auto">
          <a:xfrm>
            <a:off x="1752600" y="1905000"/>
            <a:ext cx="609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latin typeface="Arial" charset="0"/>
              </a:rPr>
              <a:t>The cost to retrofit control technology at one power plant: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2. </a:t>
            </a:r>
            <a:r>
              <a:rPr lang="en-US" altLang="en-US" sz="3600" b="1" dirty="0" smtClean="0">
                <a:solidFill>
                  <a:schemeClr val="tx1"/>
                </a:solidFill>
                <a:latin typeface="Arial" charset="0"/>
                <a:cs typeface="Arial" charset="0"/>
              </a:rPr>
              <a:t>Methodology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25603"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25604" name="TextBox 10"/>
          <p:cNvSpPr txBox="1">
            <a:spLocks noChangeArrowheads="1"/>
          </p:cNvSpPr>
          <p:nvPr/>
        </p:nvSpPr>
        <p:spPr bwMode="auto">
          <a:xfrm>
            <a:off x="1447800" y="205105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600">
                <a:latin typeface="Times New Roman" pitchFamily="18" charset="0"/>
                <a:cs typeface="Times New Roman" pitchFamily="18" charset="0"/>
              </a:rPr>
              <a:t>The objective of cost model: </a:t>
            </a:r>
          </a:p>
        </p:txBody>
      </p:sp>
      <p:graphicFrame>
        <p:nvGraphicFramePr>
          <p:cNvPr id="25605" name="Object 11"/>
          <p:cNvGraphicFramePr>
            <a:graphicFrameLocks/>
          </p:cNvGraphicFramePr>
          <p:nvPr/>
        </p:nvGraphicFramePr>
        <p:xfrm>
          <a:off x="1371600" y="3263900"/>
          <a:ext cx="2133600" cy="393700"/>
        </p:xfrm>
        <a:graphic>
          <a:graphicData uri="http://schemas.openxmlformats.org/presentationml/2006/ole">
            <mc:AlternateContent xmlns:mc="http://schemas.openxmlformats.org/markup-compatibility/2006">
              <mc:Choice xmlns:v="urn:schemas-microsoft-com:vml" Requires="v">
                <p:oleObj spid="_x0000_s25653" name="Equation" r:id="rId3" imgW="710891" imgH="215806" progId="Equation.3">
                  <p:embed/>
                </p:oleObj>
              </mc:Choice>
              <mc:Fallback>
                <p:oleObj name="Equation" r:id="rId3" imgW="710891" imgH="215806" progId="Equation.3">
                  <p:embed/>
                  <p:pic>
                    <p:nvPicPr>
                      <p:cNvPr id="0" name="Object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63900"/>
                        <a:ext cx="2133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606" name="Object 12"/>
          <p:cNvGraphicFramePr>
            <a:graphicFrameLocks/>
          </p:cNvGraphicFramePr>
          <p:nvPr/>
        </p:nvGraphicFramePr>
        <p:xfrm>
          <a:off x="1371600" y="4260850"/>
          <a:ext cx="7162800" cy="539750"/>
        </p:xfrm>
        <a:graphic>
          <a:graphicData uri="http://schemas.openxmlformats.org/presentationml/2006/ole">
            <mc:AlternateContent xmlns:mc="http://schemas.openxmlformats.org/markup-compatibility/2006">
              <mc:Choice xmlns:v="urn:schemas-microsoft-com:vml" Requires="v">
                <p:oleObj spid="_x0000_s25654" name="Equation" r:id="rId5" imgW="3505200" imgH="254000" progId="Equation.3">
                  <p:embed/>
                </p:oleObj>
              </mc:Choice>
              <mc:Fallback>
                <p:oleObj name="Equation" r:id="rId5" imgW="3505200" imgH="254000" progId="Equation.3">
                  <p:embed/>
                  <p:pic>
                    <p:nvPicPr>
                      <p:cNvPr id="0" name="Object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260850"/>
                        <a:ext cx="71628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762000"/>
            <a:ext cx="7315200" cy="762000"/>
          </a:xfrm>
        </p:spPr>
        <p:txBody>
          <a:bodyPr/>
          <a:lstStyle/>
          <a:p>
            <a:r>
              <a:rPr lang="en-US" altLang="en-US" smtClean="0">
                <a:solidFill>
                  <a:schemeClr val="tx1"/>
                </a:solidFill>
                <a:latin typeface="Arial" charset="0"/>
                <a:cs typeface="Arial" charset="0"/>
              </a:rPr>
              <a:t>Main</a:t>
            </a:r>
          </a:p>
        </p:txBody>
      </p:sp>
      <p:sp>
        <p:nvSpPr>
          <p:cNvPr id="26627" name="Title 1"/>
          <p:cNvSpPr txBox="1">
            <a:spLocks/>
          </p:cNvSpPr>
          <p:nvPr/>
        </p:nvSpPr>
        <p:spPr bwMode="auto">
          <a:xfrm>
            <a:off x="1143000" y="1828800"/>
            <a:ext cx="731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AutoNum type="arabicPeriod"/>
            </a:pPr>
            <a:r>
              <a:rPr lang="en-US" altLang="en-US" sz="3200" b="1">
                <a:latin typeface="Arial" charset="0"/>
              </a:rPr>
              <a:t>Introduction</a:t>
            </a:r>
          </a:p>
          <a:p>
            <a:pPr>
              <a:buFontTx/>
              <a:buAutoNum type="arabicPeriod"/>
            </a:pPr>
            <a:endParaRPr lang="en-US" altLang="en-US" sz="3200" b="1">
              <a:latin typeface="Arial" charset="0"/>
            </a:endParaRPr>
          </a:p>
          <a:p>
            <a:pPr>
              <a:buFontTx/>
              <a:buAutoNum type="arabicPeriod"/>
            </a:pPr>
            <a:r>
              <a:rPr lang="en-US" altLang="en-US" sz="3200" b="1">
                <a:latin typeface="Arial" charset="0"/>
              </a:rPr>
              <a:t>Methodology</a:t>
            </a:r>
          </a:p>
          <a:p>
            <a:pPr>
              <a:buFontTx/>
              <a:buAutoNum type="arabicPeriod"/>
            </a:pPr>
            <a:endParaRPr lang="en-US" altLang="en-US" sz="3200" b="1">
              <a:latin typeface="Arial" charset="0"/>
            </a:endParaRPr>
          </a:p>
          <a:p>
            <a:pPr>
              <a:buFontTx/>
              <a:buAutoNum type="arabicPeriod"/>
            </a:pPr>
            <a:r>
              <a:rPr lang="en-US" altLang="en-US" sz="3200" b="1">
                <a:solidFill>
                  <a:schemeClr val="accent2"/>
                </a:solidFill>
                <a:latin typeface="Arial" charset="0"/>
              </a:rPr>
              <a:t>Results &amp; Discussion</a:t>
            </a:r>
          </a:p>
          <a:p>
            <a:pPr>
              <a:buFontTx/>
              <a:buAutoNum type="arabicPeriod"/>
            </a:pPr>
            <a:endParaRPr lang="en-US" altLang="en-US" sz="3200" b="1">
              <a:latin typeface="Arial" charset="0"/>
            </a:endParaRPr>
          </a:p>
          <a:p>
            <a:pPr>
              <a:buFontTx/>
              <a:buAutoNum type="arabicPeriod"/>
            </a:pPr>
            <a:r>
              <a:rPr lang="en-US" altLang="en-US" sz="3200" b="1">
                <a:latin typeface="Arial" charset="0"/>
              </a:rPr>
              <a:t>Conclusion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p>
        </p:txBody>
      </p:sp>
      <p:sp>
        <p:nvSpPr>
          <p:cNvPr id="27651"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9" name="Rectangle 8"/>
          <p:cNvSpPr/>
          <p:nvPr/>
        </p:nvSpPr>
        <p:spPr>
          <a:xfrm>
            <a:off x="1219200" y="2146300"/>
            <a:ext cx="6858000" cy="2678113"/>
          </a:xfrm>
          <a:prstGeom prst="rect">
            <a:avLst/>
          </a:prstGeom>
        </p:spPr>
        <p:txBody>
          <a:bodyPr>
            <a:spAutoFit/>
          </a:bodyPr>
          <a:lstStyle/>
          <a:p>
            <a:pPr marL="457200" indent="-457200" fontAlgn="auto">
              <a:spcBef>
                <a:spcPts val="0"/>
              </a:spcBef>
              <a:spcAft>
                <a:spcPts val="0"/>
              </a:spcAft>
              <a:buFont typeface="Wingdings" panose="05000000000000000000" pitchFamily="2" charset="2"/>
              <a:buChar char="Ø"/>
              <a:defRPr/>
            </a:pPr>
            <a:r>
              <a:rPr lang="en-US" sz="2800" dirty="0">
                <a:solidFill>
                  <a:srgbClr val="FF0000"/>
                </a:solidFill>
                <a:latin typeface="Arial" panose="020B0604020202020204" pitchFamily="34" charset="0"/>
                <a:cs typeface="Arial" panose="020B0604020202020204" pitchFamily="34" charset="0"/>
              </a:rPr>
              <a:t>Calculate the control cost in </a:t>
            </a:r>
            <a:r>
              <a:rPr lang="en-US" sz="2800" dirty="0" err="1">
                <a:solidFill>
                  <a:srgbClr val="FF0000"/>
                </a:solidFill>
                <a:latin typeface="Arial" panose="020B0604020202020204" pitchFamily="34" charset="0"/>
                <a:cs typeface="Arial" panose="020B0604020202020204" pitchFamily="34" charset="0"/>
              </a:rPr>
              <a:t>CoST</a:t>
            </a:r>
            <a:r>
              <a:rPr lang="en-US" sz="2800" dirty="0">
                <a:solidFill>
                  <a:srgbClr val="FF0000"/>
                </a:solidFill>
                <a:latin typeface="Arial" panose="020B0604020202020204" pitchFamily="34" charset="0"/>
                <a:cs typeface="Arial" panose="020B0604020202020204" pitchFamily="34" charset="0"/>
              </a:rPr>
              <a:t>-CE model</a:t>
            </a:r>
          </a:p>
          <a:p>
            <a:pPr marL="457200" indent="-457200" fontAlgn="auto">
              <a:spcBef>
                <a:spcPts val="0"/>
              </a:spcBef>
              <a:spcAft>
                <a:spcPts val="0"/>
              </a:spcAft>
              <a:buFont typeface="Wingdings" panose="05000000000000000000" pitchFamily="2" charset="2"/>
              <a:buChar char="Ø"/>
              <a:defRPr/>
            </a:pPr>
            <a:endParaRPr lang="en-US" sz="2800" dirty="0">
              <a:latin typeface="Arial" panose="020B0604020202020204" pitchFamily="34" charset="0"/>
              <a:cs typeface="Arial" panose="020B0604020202020204" pitchFamily="34" charset="0"/>
            </a:endParaRPr>
          </a:p>
          <a:p>
            <a:pPr fontAlgn="auto">
              <a:spcBef>
                <a:spcPts val="0"/>
              </a:spcBef>
              <a:spcAft>
                <a:spcPts val="0"/>
              </a:spcAft>
              <a:defRPr/>
            </a:pPr>
            <a:endParaRPr lang="en-US" sz="2800"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RSM-VAT result using the input factor from </a:t>
            </a:r>
            <a:r>
              <a:rPr lang="en-US" sz="2800" dirty="0" err="1">
                <a:latin typeface="Arial" panose="020B0604020202020204" pitchFamily="34" charset="0"/>
                <a:cs typeface="Arial" panose="020B0604020202020204" pitchFamily="34" charset="0"/>
              </a:rPr>
              <a:t>CoST</a:t>
            </a:r>
            <a:r>
              <a:rPr lang="en-US" sz="2800" dirty="0">
                <a:latin typeface="Arial" panose="020B0604020202020204" pitchFamily="34" charset="0"/>
                <a:cs typeface="Arial" panose="020B0604020202020204" pitchFamily="34" charset="0"/>
              </a:rPr>
              <a:t>-CE </a:t>
            </a:r>
            <a:r>
              <a:rPr lang="en-US" sz="2800" dirty="0" smtClean="0">
                <a:latin typeface="Arial" panose="020B0604020202020204" pitchFamily="34" charset="0"/>
                <a:cs typeface="Arial" panose="020B0604020202020204" pitchFamily="34" charset="0"/>
              </a:rPr>
              <a:t>model (offline-linkage)</a:t>
            </a:r>
            <a:endParaRPr lang="en-US" sz="2800" dirty="0">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28675"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1828800"/>
            <a:ext cx="638651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3619500"/>
            <a:ext cx="1905000" cy="17145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2247900" y="5943600"/>
            <a:ext cx="609600" cy="30003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a:spLocks noChangeArrowheads="1"/>
          </p:cNvSpPr>
          <p:nvPr/>
        </p:nvSpPr>
        <p:spPr bwMode="auto">
          <a:xfrm>
            <a:off x="1052513" y="3581400"/>
            <a:ext cx="86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FF0000"/>
                </a:solidFill>
              </a:rPr>
              <a:t>1. Set control percent</a:t>
            </a:r>
          </a:p>
        </p:txBody>
      </p:sp>
      <p:sp>
        <p:nvSpPr>
          <p:cNvPr id="10" name="TextBox 9"/>
          <p:cNvSpPr txBox="1">
            <a:spLocks noChangeArrowheads="1"/>
          </p:cNvSpPr>
          <p:nvPr/>
        </p:nvSpPr>
        <p:spPr bwMode="auto">
          <a:xfrm>
            <a:off x="1524000" y="6214646"/>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dirty="0">
                <a:solidFill>
                  <a:srgbClr val="FF0000"/>
                </a:solidFill>
              </a:rPr>
              <a:t>2. Choose province</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488" y="1836738"/>
            <a:ext cx="2616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043488" y="3319463"/>
            <a:ext cx="609600"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2986088" y="5943600"/>
            <a:ext cx="914400" cy="30003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348288" y="6248400"/>
            <a:ext cx="838200" cy="2714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6186488" y="621506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FF0000"/>
                </a:solidFill>
              </a:rPr>
              <a:t>3. Run &amp; Output</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343400" cy="431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500"/>
                            </p:stCondLst>
                            <p:childTnLst>
                              <p:par>
                                <p:cTn id="28" presetID="22" presetClass="entr" presetSubtype="4" fill="hold" nodeType="afterEffect">
                                  <p:stCondLst>
                                    <p:cond delay="0"/>
                                  </p:stCondLst>
                                  <p:childTnLst>
                                    <p:set>
                                      <p:cBhvr>
                                        <p:cTn id="29" dur="1" fill="hold">
                                          <p:stCondLst>
                                            <p:cond delay="0"/>
                                          </p:stCondLst>
                                        </p:cTn>
                                        <p:tgtEl>
                                          <p:spTgt spid="8195"/>
                                        </p:tgtEl>
                                        <p:attrNameLst>
                                          <p:attrName>style.visibility</p:attrName>
                                        </p:attrNameLst>
                                      </p:cBhvr>
                                      <p:to>
                                        <p:strVal val="visible"/>
                                      </p:to>
                                    </p:set>
                                    <p:animEffect transition="in" filter="wipe(down)">
                                      <p:cBhvr>
                                        <p:cTn id="30" dur="500"/>
                                        <p:tgtEl>
                                          <p:spTgt spid="819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500"/>
                            </p:stCondLst>
                            <p:childTnLst>
                              <p:par>
                                <p:cTn id="45" presetID="14" presetClass="entr" presetSubtype="10" fill="hold" nodeType="afterEffect">
                                  <p:stCondLst>
                                    <p:cond delay="0"/>
                                  </p:stCondLst>
                                  <p:childTnLst>
                                    <p:set>
                                      <p:cBhvr>
                                        <p:cTn id="46" dur="1" fill="hold">
                                          <p:stCondLst>
                                            <p:cond delay="0"/>
                                          </p:stCondLst>
                                        </p:cTn>
                                        <p:tgtEl>
                                          <p:spTgt spid="8196"/>
                                        </p:tgtEl>
                                        <p:attrNameLst>
                                          <p:attrName>style.visibility</p:attrName>
                                        </p:attrNameLst>
                                      </p:cBhvr>
                                      <p:to>
                                        <p:strVal val="visible"/>
                                      </p:to>
                                    </p:set>
                                    <p:animEffect transition="in" filter="randombar(horizontal)">
                                      <p:cBhvr>
                                        <p:cTn id="4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p:bldP spid="10" grpId="0"/>
      <p:bldP spid="12" grpId="0" animBg="1"/>
      <p:bldP spid="8" grpId="0" animBg="1"/>
      <p:bldP spid="14"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29699"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800"/>
            <a:ext cx="4598988"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ChangeArrowheads="1"/>
          </p:cNvSpPr>
          <p:nvPr/>
        </p:nvSpPr>
        <p:spPr bwMode="auto">
          <a:xfrm>
            <a:off x="3151188" y="5324475"/>
            <a:ext cx="4697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a:latin typeface="Arial" charset="0"/>
              </a:rPr>
              <a:t>SO</a:t>
            </a:r>
            <a:r>
              <a:rPr lang="en-US" altLang="en-US" sz="1200" baseline="-25000">
                <a:latin typeface="Arial" charset="0"/>
              </a:rPr>
              <a:t>2</a:t>
            </a:r>
            <a:r>
              <a:rPr lang="en-US" altLang="en-US" sz="1200">
                <a:latin typeface="Arial" charset="0"/>
              </a:rPr>
              <a:t> emission reductions (%) relative to current emissions vs. total abatement cost (million 2010 US Dollars) for the YRD region</a:t>
            </a:r>
          </a:p>
        </p:txBody>
      </p:sp>
      <p:sp>
        <p:nvSpPr>
          <p:cNvPr id="29702" name="Rectangle 8"/>
          <p:cNvSpPr>
            <a:spLocks noChangeArrowheads="1"/>
          </p:cNvSpPr>
          <p:nvPr/>
        </p:nvSpPr>
        <p:spPr bwMode="auto">
          <a:xfrm>
            <a:off x="1219200" y="17145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latin typeface="Arial" charset="0"/>
              </a:rPr>
              <a:t>With the </a:t>
            </a:r>
            <a:r>
              <a:rPr lang="en-US" altLang="en-US" dirty="0" err="1">
                <a:latin typeface="Arial" charset="0"/>
              </a:rPr>
              <a:t>CoST</a:t>
            </a:r>
            <a:r>
              <a:rPr lang="en-US" altLang="en-US" dirty="0">
                <a:latin typeface="Arial" charset="0"/>
              </a:rPr>
              <a:t>-CE output, the control cost curves can be calculated</a:t>
            </a:r>
            <a:r>
              <a:rPr lang="en-US" altLang="en-US" dirty="0" smtClean="0">
                <a:latin typeface="Arial" charset="0"/>
              </a:rPr>
              <a:t>:</a:t>
            </a:r>
          </a:p>
          <a:p>
            <a:endParaRPr lang="en-US" altLang="en-US" dirty="0">
              <a:latin typeface="Arial" charset="0"/>
            </a:endParaRPr>
          </a:p>
          <a:p>
            <a:r>
              <a:rPr lang="en-US" altLang="en-US" sz="2800" dirty="0">
                <a:latin typeface="Arial" charset="0"/>
              </a:rPr>
              <a:t>a). SO</a:t>
            </a:r>
            <a:r>
              <a:rPr lang="en-US" altLang="en-US" sz="2800" baseline="-25000" dirty="0">
                <a:latin typeface="Arial" charset="0"/>
              </a:rPr>
              <a:t>2</a:t>
            </a:r>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4600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752600" y="59531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a:latin typeface="Arial" charset="0"/>
              </a:rPr>
              <a:t>SO</a:t>
            </a:r>
            <a:r>
              <a:rPr lang="en-US" altLang="en-US" sz="1200" baseline="-25000">
                <a:latin typeface="Arial" charset="0"/>
              </a:rPr>
              <a:t>2</a:t>
            </a:r>
            <a:r>
              <a:rPr lang="en-US" altLang="en-US" sz="1200">
                <a:latin typeface="Arial" charset="0"/>
              </a:rPr>
              <a:t> emission reductions (%) relative to current emissions vs. total abatement cost (million 2010 US Dollars) for provinces in the YRD region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762000"/>
            <a:ext cx="7315200" cy="762000"/>
          </a:xfrm>
        </p:spPr>
        <p:txBody>
          <a:bodyPr/>
          <a:lstStyle/>
          <a:p>
            <a:r>
              <a:rPr lang="en-US" altLang="en-US" smtClean="0">
                <a:solidFill>
                  <a:schemeClr val="tx1"/>
                </a:solidFill>
                <a:latin typeface="Arial" charset="0"/>
                <a:cs typeface="Arial" charset="0"/>
              </a:rPr>
              <a:t>Main</a:t>
            </a:r>
          </a:p>
        </p:txBody>
      </p:sp>
      <p:sp>
        <p:nvSpPr>
          <p:cNvPr id="12291" name="Title 1"/>
          <p:cNvSpPr txBox="1">
            <a:spLocks/>
          </p:cNvSpPr>
          <p:nvPr/>
        </p:nvSpPr>
        <p:spPr bwMode="auto">
          <a:xfrm>
            <a:off x="1143000" y="1828800"/>
            <a:ext cx="7315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Tx/>
              <a:buAutoNum type="arabicPeriod"/>
            </a:pPr>
            <a:r>
              <a:rPr lang="en-US" altLang="en-US" sz="3200" b="1">
                <a:solidFill>
                  <a:schemeClr val="accent2"/>
                </a:solidFill>
                <a:latin typeface="Arial" charset="0"/>
              </a:rPr>
              <a:t>Introduction</a:t>
            </a:r>
          </a:p>
          <a:p>
            <a:pPr>
              <a:buFontTx/>
              <a:buAutoNum type="arabicPeriod"/>
            </a:pPr>
            <a:endParaRPr lang="en-US" altLang="en-US" sz="3200" b="1">
              <a:latin typeface="Arial" charset="0"/>
            </a:endParaRPr>
          </a:p>
          <a:p>
            <a:pPr>
              <a:buFontTx/>
              <a:buAutoNum type="arabicPeriod"/>
            </a:pPr>
            <a:r>
              <a:rPr lang="en-US" altLang="en-US" sz="3200" b="1">
                <a:latin typeface="Arial" charset="0"/>
              </a:rPr>
              <a:t>Methodology</a:t>
            </a:r>
          </a:p>
          <a:p>
            <a:pPr>
              <a:buFontTx/>
              <a:buAutoNum type="arabicPeriod"/>
            </a:pPr>
            <a:endParaRPr lang="en-US" altLang="en-US" sz="3200" b="1">
              <a:latin typeface="Arial" charset="0"/>
            </a:endParaRPr>
          </a:p>
          <a:p>
            <a:pPr>
              <a:buFontTx/>
              <a:buAutoNum type="arabicPeriod"/>
            </a:pPr>
            <a:r>
              <a:rPr lang="en-US" altLang="en-US" sz="3200" b="1">
                <a:latin typeface="Arial" charset="0"/>
              </a:rPr>
              <a:t>Results &amp; Discussion</a:t>
            </a:r>
          </a:p>
          <a:p>
            <a:pPr>
              <a:buFontTx/>
              <a:buAutoNum type="arabicPeriod"/>
            </a:pPr>
            <a:endParaRPr lang="en-US" altLang="en-US" sz="3200" b="1">
              <a:latin typeface="Arial" charset="0"/>
            </a:endParaRPr>
          </a:p>
          <a:p>
            <a:pPr>
              <a:buFontTx/>
              <a:buAutoNum type="arabicPeriod"/>
            </a:pPr>
            <a:r>
              <a:rPr lang="en-US" altLang="en-US" sz="3200" b="1">
                <a:latin typeface="Arial" charset="0"/>
              </a:rPr>
              <a:t>Conclusion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0723"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30724" name="Rectangle 8"/>
          <p:cNvSpPr>
            <a:spLocks noChangeArrowheads="1"/>
          </p:cNvSpPr>
          <p:nvPr/>
        </p:nvSpPr>
        <p:spPr bwMode="auto">
          <a:xfrm>
            <a:off x="1219200" y="1828800"/>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dirty="0" smtClean="0">
                <a:latin typeface="Arial" charset="0"/>
              </a:rPr>
              <a:t>b</a:t>
            </a:r>
            <a:r>
              <a:rPr lang="en-US" altLang="en-US" sz="2800" dirty="0">
                <a:latin typeface="Arial" charset="0"/>
              </a:rPr>
              <a:t>). NO</a:t>
            </a:r>
            <a:r>
              <a:rPr lang="en-US" altLang="en-US" sz="2800" baseline="-25000" dirty="0">
                <a:latin typeface="Arial" charset="0"/>
              </a:rPr>
              <a:t>X</a:t>
            </a:r>
            <a:endParaRPr lang="en-US" altLang="en-US" sz="2800" dirty="0">
              <a:latin typeface="Arial" charset="0"/>
            </a:endParaRPr>
          </a:p>
        </p:txBody>
      </p:sp>
      <p:pic>
        <p:nvPicPr>
          <p:cNvPr id="307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2249487"/>
            <a:ext cx="4600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4"/>
          <p:cNvSpPr>
            <a:spLocks noChangeArrowheads="1"/>
          </p:cNvSpPr>
          <p:nvPr/>
        </p:nvSpPr>
        <p:spPr bwMode="auto">
          <a:xfrm>
            <a:off x="3019425" y="5002212"/>
            <a:ext cx="4600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a:latin typeface="Arial" charset="0"/>
              </a:rPr>
              <a:t>NO</a:t>
            </a:r>
            <a:r>
              <a:rPr lang="en-US" altLang="en-US" sz="1200" baseline="-25000">
                <a:latin typeface="Arial" charset="0"/>
              </a:rPr>
              <a:t>X</a:t>
            </a:r>
            <a:r>
              <a:rPr lang="en-US" altLang="en-US" sz="1200">
                <a:latin typeface="Arial" charset="0"/>
              </a:rPr>
              <a:t> emission reductions (%) relative to current emissions vs. total abatement cost (million 2010 US Dollars) for the YRD region</a:t>
            </a:r>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3230562"/>
            <a:ext cx="46005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771650" y="5983287"/>
            <a:ext cx="460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a:latin typeface="Arial" charset="0"/>
              </a:rPr>
              <a:t>NO</a:t>
            </a:r>
            <a:r>
              <a:rPr lang="en-US" altLang="en-US" sz="1200" baseline="-25000">
                <a:latin typeface="Arial" charset="0"/>
              </a:rPr>
              <a:t>X</a:t>
            </a:r>
            <a:r>
              <a:rPr lang="en-US" altLang="en-US" sz="1200">
                <a:latin typeface="Arial" charset="0"/>
              </a:rPr>
              <a:t> emission reductions (%) relative to current emissions vs. total abatement cost (million 2010 US Dollars) for provinces in the YRD region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1747"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31748" name="Rectangle 8"/>
          <p:cNvSpPr>
            <a:spLocks noChangeArrowheads="1"/>
          </p:cNvSpPr>
          <p:nvPr/>
        </p:nvSpPr>
        <p:spPr bwMode="auto">
          <a:xfrm>
            <a:off x="1219200" y="1838980"/>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dirty="0" smtClean="0">
                <a:latin typeface="Arial" charset="0"/>
              </a:rPr>
              <a:t>c</a:t>
            </a:r>
            <a:r>
              <a:rPr lang="en-US" altLang="en-US" sz="2800" dirty="0">
                <a:latin typeface="Arial" charset="0"/>
              </a:rPr>
              <a:t>). PM</a:t>
            </a:r>
            <a:r>
              <a:rPr lang="en-US" altLang="en-US" sz="1600" dirty="0">
                <a:latin typeface="Arial" charset="0"/>
              </a:rPr>
              <a:t>2.5</a:t>
            </a:r>
          </a:p>
        </p:txBody>
      </p:sp>
      <p:pic>
        <p:nvPicPr>
          <p:cNvPr id="3174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2" y="2362200"/>
            <a:ext cx="4598988"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3"/>
          <p:cNvSpPr>
            <a:spLocks noChangeArrowheads="1"/>
          </p:cNvSpPr>
          <p:nvPr/>
        </p:nvSpPr>
        <p:spPr bwMode="auto">
          <a:xfrm>
            <a:off x="3021012" y="5130800"/>
            <a:ext cx="459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a:latin typeface="Arial" charset="0"/>
              </a:rPr>
              <a:t>PM</a:t>
            </a:r>
            <a:r>
              <a:rPr lang="en-US" altLang="en-US" sz="1200" baseline="-25000">
                <a:latin typeface="Arial" charset="0"/>
              </a:rPr>
              <a:t>2.5</a:t>
            </a:r>
            <a:r>
              <a:rPr lang="en-US" altLang="en-US" sz="1200">
                <a:latin typeface="Arial" charset="0"/>
              </a:rPr>
              <a:t> emission reductions (%) relative to current emissions vs. total abatement cost (million 2010 US Dollars) for the YRD region</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3233738"/>
            <a:ext cx="459581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725612" y="59832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a:latin typeface="Arial" charset="0"/>
              </a:rPr>
              <a:t>PM</a:t>
            </a:r>
            <a:r>
              <a:rPr lang="en-US" altLang="en-US" sz="1200" baseline="-25000">
                <a:latin typeface="Arial" charset="0"/>
              </a:rPr>
              <a:t>2.5</a:t>
            </a:r>
            <a:r>
              <a:rPr lang="en-US" altLang="en-US" sz="1200">
                <a:latin typeface="Arial" charset="0"/>
              </a:rPr>
              <a:t> emission reductions (%) relative to current emissions vs. total abatement cost (million 2010 US Dollars) for provinces in the YRD region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2771"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graphicFrame>
        <p:nvGraphicFramePr>
          <p:cNvPr id="5" name="Table 4"/>
          <p:cNvGraphicFramePr>
            <a:graphicFrameLocks noGrp="1"/>
          </p:cNvGraphicFramePr>
          <p:nvPr/>
        </p:nvGraphicFramePr>
        <p:xfrm>
          <a:off x="1714500" y="2895600"/>
          <a:ext cx="6172199" cy="2743202"/>
        </p:xfrm>
        <a:graphic>
          <a:graphicData uri="http://schemas.openxmlformats.org/drawingml/2006/table">
            <a:tbl>
              <a:tblPr firstRow="1" firstCol="1" bandRow="1">
                <a:tableStyleId>{93296810-A885-4BE3-A3E7-6D5BEEA58F35}</a:tableStyleId>
              </a:tblPr>
              <a:tblGrid>
                <a:gridCol w="1438030"/>
                <a:gridCol w="1625410"/>
                <a:gridCol w="1625410"/>
                <a:gridCol w="1483349"/>
              </a:tblGrid>
              <a:tr h="570839">
                <a:tc rowSpan="2">
                  <a:txBody>
                    <a:bodyPr/>
                    <a:lstStyle/>
                    <a:p>
                      <a:pPr marL="0" marR="0" algn="ctr">
                        <a:spcBef>
                          <a:spcPts val="0"/>
                        </a:spcBef>
                        <a:spcAft>
                          <a:spcPts val="0"/>
                        </a:spcAft>
                      </a:pPr>
                      <a:r>
                        <a:rPr lang="en-US" sz="1200" kern="100" dirty="0">
                          <a:effectLst/>
                        </a:rPr>
                        <a:t>Region</a:t>
                      </a:r>
                      <a:endParaRPr lang="en-US" sz="1000" kern="100" dirty="0">
                        <a:effectLst/>
                        <a:latin typeface="Calibri"/>
                        <a:ea typeface="SimSun"/>
                        <a:cs typeface="Times New Roman"/>
                      </a:endParaRPr>
                    </a:p>
                  </a:txBody>
                  <a:tcPr anchor="ctr"/>
                </a:tc>
                <a:tc>
                  <a:txBody>
                    <a:bodyPr/>
                    <a:lstStyle/>
                    <a:p>
                      <a:pPr marL="0" marR="0" algn="ctr">
                        <a:spcBef>
                          <a:spcPts val="0"/>
                        </a:spcBef>
                        <a:spcAft>
                          <a:spcPts val="0"/>
                        </a:spcAft>
                      </a:pPr>
                      <a:r>
                        <a:rPr lang="en-US" sz="1200" kern="100">
                          <a:effectLst/>
                        </a:rPr>
                        <a:t>SO</a:t>
                      </a:r>
                      <a:r>
                        <a:rPr lang="en-US" sz="1200" kern="100" baseline="-25000">
                          <a:effectLst/>
                        </a:rPr>
                        <a:t>2</a:t>
                      </a:r>
                      <a:endParaRPr lang="en-US" sz="1000" kern="10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NO</a:t>
                      </a:r>
                      <a:r>
                        <a:rPr lang="en-US" sz="1200" kern="100" baseline="-25000">
                          <a:effectLst/>
                        </a:rPr>
                        <a:t>X</a:t>
                      </a:r>
                      <a:endParaRPr lang="en-US" sz="1000" kern="100">
                        <a:effectLst/>
                        <a:latin typeface="Calibri"/>
                        <a:ea typeface="SimSun"/>
                        <a:cs typeface="Times New Roman"/>
                      </a:endParaRPr>
                    </a:p>
                  </a:txBody>
                  <a:tcPr anchor="ctr"/>
                </a:tc>
                <a:tc>
                  <a:txBody>
                    <a:bodyPr/>
                    <a:lstStyle/>
                    <a:p>
                      <a:pPr marL="0" marR="0" algn="ctr">
                        <a:spcBef>
                          <a:spcPts val="0"/>
                        </a:spcBef>
                        <a:spcAft>
                          <a:spcPts val="0"/>
                        </a:spcAft>
                      </a:pPr>
                      <a:r>
                        <a:rPr lang="en-US" sz="1200" kern="100" dirty="0">
                          <a:effectLst/>
                        </a:rPr>
                        <a:t>PM</a:t>
                      </a:r>
                      <a:r>
                        <a:rPr lang="en-US" sz="1200" kern="100" baseline="-25000" dirty="0">
                          <a:effectLst/>
                        </a:rPr>
                        <a:t>2.5</a:t>
                      </a:r>
                      <a:endParaRPr lang="en-US" sz="1000" kern="100" dirty="0">
                        <a:effectLst/>
                        <a:latin typeface="Calibri"/>
                        <a:ea typeface="SimSun"/>
                        <a:cs typeface="Times New Roman"/>
                      </a:endParaRPr>
                    </a:p>
                  </a:txBody>
                  <a:tcPr anchor="ctr"/>
                </a:tc>
              </a:tr>
              <a:tr h="570839">
                <a:tc vMerge="1">
                  <a:txBody>
                    <a:bodyPr/>
                    <a:lstStyle/>
                    <a:p>
                      <a:endParaRPr lang="en-US"/>
                    </a:p>
                  </a:txBody>
                  <a:tcPr/>
                </a:tc>
                <a:tc>
                  <a:txBody>
                    <a:bodyPr/>
                    <a:lstStyle/>
                    <a:p>
                      <a:pPr marL="0" marR="0" algn="ctr">
                        <a:spcBef>
                          <a:spcPts val="0"/>
                        </a:spcBef>
                        <a:spcAft>
                          <a:spcPts val="0"/>
                        </a:spcAft>
                      </a:pPr>
                      <a:r>
                        <a:rPr lang="en-US" sz="1200" kern="100">
                          <a:effectLst/>
                        </a:rPr>
                        <a:t>%</a:t>
                      </a:r>
                      <a:endParaRPr lang="en-US" sz="1000" kern="10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a:t>
                      </a:r>
                      <a:endParaRPr lang="en-US" sz="1000" kern="100">
                        <a:effectLst/>
                        <a:latin typeface="Calibri"/>
                        <a:ea typeface="SimSun"/>
                        <a:cs typeface="Times New Roman"/>
                      </a:endParaRPr>
                    </a:p>
                  </a:txBody>
                  <a:tcPr anchor="ctr"/>
                </a:tc>
                <a:tc>
                  <a:txBody>
                    <a:bodyPr/>
                    <a:lstStyle/>
                    <a:p>
                      <a:pPr marL="0" marR="0" algn="ctr">
                        <a:spcBef>
                          <a:spcPts val="0"/>
                        </a:spcBef>
                        <a:spcAft>
                          <a:spcPts val="0"/>
                        </a:spcAft>
                      </a:pPr>
                      <a:r>
                        <a:rPr lang="en-US" sz="1200" kern="100">
                          <a:effectLst/>
                        </a:rPr>
                        <a:t>%</a:t>
                      </a:r>
                      <a:endParaRPr lang="en-US" sz="1000" kern="100">
                        <a:effectLst/>
                        <a:latin typeface="Calibri"/>
                        <a:ea typeface="SimSun"/>
                        <a:cs typeface="Times New Roman"/>
                      </a:endParaRPr>
                    </a:p>
                  </a:txBody>
                  <a:tcPr anchor="ctr"/>
                </a:tc>
              </a:tr>
              <a:tr h="400381">
                <a:tc>
                  <a:txBody>
                    <a:bodyPr/>
                    <a:lstStyle/>
                    <a:p>
                      <a:pPr marL="0" marR="0" algn="ctr">
                        <a:spcBef>
                          <a:spcPts val="0"/>
                        </a:spcBef>
                        <a:spcAft>
                          <a:spcPts val="0"/>
                        </a:spcAft>
                      </a:pPr>
                      <a:r>
                        <a:rPr lang="en-US" sz="1200" kern="100">
                          <a:effectLst/>
                        </a:rPr>
                        <a:t>Shanghai</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54.24</a:t>
                      </a:r>
                      <a:endParaRPr lang="en-US" sz="1000" kern="10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63.15</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93.41</a:t>
                      </a:r>
                      <a:endParaRPr lang="en-US" sz="1000" kern="100">
                        <a:effectLst/>
                        <a:latin typeface="Calibri"/>
                        <a:ea typeface="SimSun"/>
                        <a:cs typeface="Times New Roman"/>
                      </a:endParaRPr>
                    </a:p>
                  </a:txBody>
                  <a:tcPr marL="9525" marR="9525" marT="9525" marB="0" anchor="ctr"/>
                </a:tc>
              </a:tr>
              <a:tr h="400381">
                <a:tc>
                  <a:txBody>
                    <a:bodyPr/>
                    <a:lstStyle/>
                    <a:p>
                      <a:pPr marL="0" marR="0" algn="ctr">
                        <a:spcBef>
                          <a:spcPts val="0"/>
                        </a:spcBef>
                        <a:spcAft>
                          <a:spcPts val="0"/>
                        </a:spcAft>
                      </a:pPr>
                      <a:r>
                        <a:rPr lang="en-US" sz="1200" kern="100">
                          <a:effectLst/>
                        </a:rPr>
                        <a:t>Jiangsu</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49.82</a:t>
                      </a:r>
                      <a:endParaRPr lang="en-US" sz="1000" kern="10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76.36</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96.74</a:t>
                      </a:r>
                      <a:endParaRPr lang="en-US" sz="1000" kern="100">
                        <a:effectLst/>
                        <a:latin typeface="Calibri"/>
                        <a:ea typeface="SimSun"/>
                        <a:cs typeface="Times New Roman"/>
                      </a:endParaRPr>
                    </a:p>
                  </a:txBody>
                  <a:tcPr marL="9525" marR="9525" marT="9525" marB="0" anchor="ctr"/>
                </a:tc>
              </a:tr>
              <a:tr h="400381">
                <a:tc>
                  <a:txBody>
                    <a:bodyPr/>
                    <a:lstStyle/>
                    <a:p>
                      <a:pPr marL="0" marR="0" algn="ctr">
                        <a:spcBef>
                          <a:spcPts val="0"/>
                        </a:spcBef>
                        <a:spcAft>
                          <a:spcPts val="0"/>
                        </a:spcAft>
                      </a:pPr>
                      <a:r>
                        <a:rPr lang="en-US" sz="1200" kern="100">
                          <a:effectLst/>
                        </a:rPr>
                        <a:t>Zhejiang</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43.09</a:t>
                      </a:r>
                      <a:endParaRPr lang="en-US" sz="1000" kern="10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49.61</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96.60</a:t>
                      </a:r>
                      <a:endParaRPr lang="en-US" sz="1000" kern="100">
                        <a:effectLst/>
                        <a:latin typeface="Calibri"/>
                        <a:ea typeface="SimSun"/>
                        <a:cs typeface="Times New Roman"/>
                      </a:endParaRPr>
                    </a:p>
                  </a:txBody>
                  <a:tcPr marL="9525" marR="9525" marT="9525" marB="0" anchor="ctr"/>
                </a:tc>
              </a:tr>
              <a:tr h="400381">
                <a:tc>
                  <a:txBody>
                    <a:bodyPr/>
                    <a:lstStyle/>
                    <a:p>
                      <a:pPr marL="0" marR="0" algn="ctr">
                        <a:spcBef>
                          <a:spcPts val="0"/>
                        </a:spcBef>
                        <a:spcAft>
                          <a:spcPts val="0"/>
                        </a:spcAft>
                      </a:pPr>
                      <a:r>
                        <a:rPr lang="en-US" sz="1200" kern="100">
                          <a:effectLst/>
                        </a:rPr>
                        <a:t>YRD</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a:effectLst/>
                        </a:rPr>
                        <a:t>47.77</a:t>
                      </a:r>
                      <a:endParaRPr lang="en-US" sz="1000" kern="10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66.88</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dirty="0">
                          <a:effectLst/>
                        </a:rPr>
                        <a:t>96.21</a:t>
                      </a:r>
                      <a:endParaRPr lang="en-US" sz="1000" kern="100" dirty="0">
                        <a:effectLst/>
                        <a:latin typeface="Calibri"/>
                        <a:ea typeface="SimSun"/>
                        <a:cs typeface="Times New Roman"/>
                      </a:endParaRPr>
                    </a:p>
                  </a:txBody>
                  <a:tcPr marL="9525" marR="9525" marT="9525" marB="0" anchor="ctr"/>
                </a:tc>
              </a:tr>
            </a:tbl>
          </a:graphicData>
        </a:graphic>
      </p:graphicFrame>
      <p:sp>
        <p:nvSpPr>
          <p:cNvPr id="32811" name="Rectangle 1"/>
          <p:cNvSpPr>
            <a:spLocks noChangeArrowheads="1"/>
          </p:cNvSpPr>
          <p:nvPr/>
        </p:nvSpPr>
        <p:spPr bwMode="auto">
          <a:xfrm>
            <a:off x="2133600" y="1828800"/>
            <a:ext cx="5486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zh-CN" dirty="0">
                <a:latin typeface="Arial" charset="0"/>
              </a:rPr>
              <a:t>Maximum additional sector-wide emission reduction percentages for each pollutant in each province in the YRD region</a:t>
            </a:r>
          </a:p>
          <a:p>
            <a:pPr algn="ctr" eaLnBrk="0" hangingPunct="0"/>
            <a:endParaRPr lang="en-US" altLang="zh-CN" sz="1400" dirty="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3795"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graphicFrame>
        <p:nvGraphicFramePr>
          <p:cNvPr id="5" name="Table 4"/>
          <p:cNvGraphicFramePr>
            <a:graphicFrameLocks noGrp="1"/>
          </p:cNvGraphicFramePr>
          <p:nvPr/>
        </p:nvGraphicFramePr>
        <p:xfrm>
          <a:off x="1714500" y="2895600"/>
          <a:ext cx="6172199" cy="2743202"/>
        </p:xfrm>
        <a:graphic>
          <a:graphicData uri="http://schemas.openxmlformats.org/drawingml/2006/table">
            <a:tbl>
              <a:tblPr firstRow="1" firstCol="1" bandRow="1">
                <a:tableStyleId>{93296810-A885-4BE3-A3E7-6D5BEEA58F35}</a:tableStyleId>
              </a:tblPr>
              <a:tblGrid>
                <a:gridCol w="1438030"/>
                <a:gridCol w="1625410"/>
                <a:gridCol w="1625410"/>
                <a:gridCol w="1483349"/>
              </a:tblGrid>
              <a:tr h="570839">
                <a:tc rowSpan="2">
                  <a:txBody>
                    <a:bodyPr/>
                    <a:lstStyle/>
                    <a:p>
                      <a:pPr marL="0" marR="0" algn="ctr">
                        <a:spcBef>
                          <a:spcPts val="0"/>
                        </a:spcBef>
                        <a:spcAft>
                          <a:spcPts val="0"/>
                        </a:spcAft>
                      </a:pPr>
                      <a:r>
                        <a:rPr lang="en-US" sz="1200" kern="100" dirty="0">
                          <a:effectLst/>
                        </a:rPr>
                        <a:t>Region</a:t>
                      </a:r>
                      <a:endParaRPr lang="en-US" sz="1000" kern="100" dirty="0">
                        <a:effectLst/>
                        <a:latin typeface="Calibri"/>
                        <a:ea typeface="SimSun"/>
                        <a:cs typeface="Times New Roman"/>
                      </a:endParaRPr>
                    </a:p>
                  </a:txBody>
                  <a:tcPr anchor="ctr"/>
                </a:tc>
                <a:tc>
                  <a:txBody>
                    <a:bodyPr/>
                    <a:lstStyle/>
                    <a:p>
                      <a:pPr marL="0" marR="0" algn="ctr">
                        <a:spcBef>
                          <a:spcPts val="0"/>
                        </a:spcBef>
                        <a:spcAft>
                          <a:spcPts val="0"/>
                        </a:spcAft>
                      </a:pPr>
                      <a:r>
                        <a:rPr lang="en-US" sz="1200" kern="100" dirty="0">
                          <a:effectLst/>
                        </a:rPr>
                        <a:t>SO</a:t>
                      </a:r>
                      <a:r>
                        <a:rPr lang="en-US" sz="1200" kern="100" baseline="-25000" dirty="0">
                          <a:effectLst/>
                        </a:rPr>
                        <a:t>2</a:t>
                      </a:r>
                      <a:endParaRPr lang="en-US" sz="1000" kern="100" dirty="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a:effectLst/>
                        </a:rPr>
                        <a:t>NO</a:t>
                      </a:r>
                      <a:r>
                        <a:rPr lang="en-US" sz="1200" kern="100" baseline="-25000">
                          <a:effectLst/>
                        </a:rPr>
                        <a:t>X</a:t>
                      </a:r>
                      <a:endParaRPr lang="en-US" sz="1000" kern="100">
                        <a:effectLst/>
                        <a:latin typeface="Calibri"/>
                        <a:ea typeface="SimSun"/>
                        <a:cs typeface="Times New Roman"/>
                      </a:endParaRPr>
                    </a:p>
                  </a:txBody>
                  <a:tcPr anchor="ctr"/>
                </a:tc>
                <a:tc>
                  <a:txBody>
                    <a:bodyPr/>
                    <a:lstStyle/>
                    <a:p>
                      <a:pPr marL="0" marR="0" algn="ctr">
                        <a:spcBef>
                          <a:spcPts val="0"/>
                        </a:spcBef>
                        <a:spcAft>
                          <a:spcPts val="0"/>
                        </a:spcAft>
                      </a:pPr>
                      <a:r>
                        <a:rPr lang="en-US" sz="1200" kern="100" dirty="0">
                          <a:effectLst/>
                        </a:rPr>
                        <a:t>PM</a:t>
                      </a:r>
                      <a:r>
                        <a:rPr lang="en-US" sz="1200" kern="100" baseline="-25000" dirty="0">
                          <a:effectLst/>
                        </a:rPr>
                        <a:t>2.5</a:t>
                      </a:r>
                      <a:endParaRPr lang="en-US" sz="1000" kern="100" dirty="0">
                        <a:effectLst/>
                        <a:latin typeface="Calibri"/>
                        <a:ea typeface="SimSun"/>
                        <a:cs typeface="Times New Roman"/>
                      </a:endParaRPr>
                    </a:p>
                  </a:txBody>
                  <a:tcPr anchor="ctr"/>
                </a:tc>
              </a:tr>
              <a:tr h="570839">
                <a:tc vMerge="1">
                  <a:txBody>
                    <a:bodyPr/>
                    <a:lstStyle/>
                    <a:p>
                      <a:endParaRPr lang="en-US"/>
                    </a:p>
                  </a:txBody>
                  <a:tcPr/>
                </a:tc>
                <a:tc>
                  <a:txBody>
                    <a:bodyPr/>
                    <a:lstStyle/>
                    <a:p>
                      <a:pPr marL="0" marR="0" algn="ctr">
                        <a:spcBef>
                          <a:spcPts val="0"/>
                        </a:spcBef>
                        <a:spcAft>
                          <a:spcPts val="0"/>
                        </a:spcAft>
                      </a:pPr>
                      <a:r>
                        <a:rPr lang="en-US" sz="1200" kern="100" dirty="0" smtClean="0">
                          <a:effectLst/>
                          <a:latin typeface="+mn-lt"/>
                          <a:ea typeface="+mn-ea"/>
                          <a:cs typeface="+mn-cs"/>
                        </a:rPr>
                        <a:t>Million</a:t>
                      </a:r>
                      <a:r>
                        <a:rPr lang="en-US" sz="1200" kern="100" baseline="0" dirty="0" smtClean="0">
                          <a:effectLst/>
                          <a:latin typeface="+mn-lt"/>
                          <a:ea typeface="+mn-ea"/>
                          <a:cs typeface="+mn-cs"/>
                        </a:rPr>
                        <a:t> </a:t>
                      </a:r>
                      <a:r>
                        <a:rPr lang="en-US" sz="1200" kern="100" dirty="0" smtClean="0">
                          <a:effectLst/>
                          <a:latin typeface="+mn-lt"/>
                          <a:ea typeface="+mn-ea"/>
                          <a:cs typeface="+mn-cs"/>
                        </a:rPr>
                        <a:t>2010</a:t>
                      </a:r>
                      <a:r>
                        <a:rPr lang="en-US" sz="1200" kern="100" baseline="0" dirty="0" smtClean="0">
                          <a:effectLst/>
                          <a:latin typeface="+mn-lt"/>
                          <a:ea typeface="+mn-ea"/>
                          <a:cs typeface="+mn-cs"/>
                        </a:rPr>
                        <a:t> USD</a:t>
                      </a:r>
                      <a:endParaRPr lang="en-US" sz="1000" kern="100" dirty="0">
                        <a:effectLst/>
                        <a:latin typeface="Calibri"/>
                        <a:ea typeface="SimSun"/>
                        <a:cs typeface="Times New Roman"/>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Million 2010 USD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Million 2010 USD</a:t>
                      </a:r>
                    </a:p>
                  </a:txBody>
                  <a:tcPr anchor="ctr"/>
                </a:tc>
              </a:tr>
              <a:tr h="400381">
                <a:tc>
                  <a:txBody>
                    <a:bodyPr/>
                    <a:lstStyle/>
                    <a:p>
                      <a:pPr marL="0" marR="0" algn="ctr">
                        <a:spcBef>
                          <a:spcPts val="0"/>
                        </a:spcBef>
                        <a:spcAft>
                          <a:spcPts val="0"/>
                        </a:spcAft>
                      </a:pPr>
                      <a:r>
                        <a:rPr lang="en-US" sz="1200" kern="100">
                          <a:effectLst/>
                        </a:rPr>
                        <a:t>Shanghai</a:t>
                      </a:r>
                      <a:endParaRPr lang="en-US" sz="1000" kern="100">
                        <a:effectLst/>
                        <a:latin typeface="Calibri"/>
                        <a:ea typeface="SimSun"/>
                        <a:cs typeface="Times New Roman"/>
                      </a:endParaRPr>
                    </a:p>
                  </a:txBody>
                  <a:tcPr marL="9525" marR="9525" marT="9525" marB="0" anchor="ctr"/>
                </a:tc>
                <a:tc>
                  <a:txBody>
                    <a:bodyPr/>
                    <a:lstStyle/>
                    <a:p>
                      <a:pPr marL="0" marR="0" algn="ctr" defTabSz="914400" rtl="0" eaLnBrk="1" latinLnBrk="0" hangingPunct="1">
                        <a:spcBef>
                          <a:spcPts val="0"/>
                        </a:spcBef>
                        <a:spcAft>
                          <a:spcPts val="0"/>
                        </a:spcAft>
                      </a:pPr>
                      <a:r>
                        <a:rPr lang="en-US" sz="1200" kern="100" dirty="0" smtClean="0">
                          <a:solidFill>
                            <a:schemeClr val="dk1"/>
                          </a:solidFill>
                          <a:effectLst/>
                          <a:latin typeface="+mn-lt"/>
                          <a:ea typeface="+mn-ea"/>
                          <a:cs typeface="+mn-cs"/>
                        </a:rPr>
                        <a:t>208</a:t>
                      </a:r>
                      <a:endParaRPr lang="en-US" sz="1200" kern="100" dirty="0">
                        <a:solidFill>
                          <a:schemeClr val="dk1"/>
                        </a:solidFill>
                        <a:effectLst/>
                        <a:latin typeface="+mn-lt"/>
                        <a:ea typeface="+mn-ea"/>
                        <a:cs typeface="+mn-cs"/>
                      </a:endParaRPr>
                    </a:p>
                  </a:txBody>
                  <a:tcPr marL="0" marR="0" marT="0" marB="0" anchor="ctr"/>
                </a:tc>
                <a:tc>
                  <a:txBody>
                    <a:bodyPr/>
                    <a:lstStyle/>
                    <a:p>
                      <a:pPr marL="0" marR="0" algn="ctr" defTabSz="914400" rtl="0" eaLnBrk="1" latinLnBrk="0" hangingPunct="1">
                        <a:spcBef>
                          <a:spcPts val="0"/>
                        </a:spcBef>
                        <a:spcAft>
                          <a:spcPts val="0"/>
                        </a:spcAft>
                      </a:pPr>
                      <a:r>
                        <a:rPr lang="en-US" sz="1200" kern="100" dirty="0" smtClean="0">
                          <a:solidFill>
                            <a:schemeClr val="dk1"/>
                          </a:solidFill>
                          <a:effectLst/>
                          <a:latin typeface="+mn-lt"/>
                          <a:ea typeface="+mn-ea"/>
                          <a:cs typeface="+mn-cs"/>
                        </a:rPr>
                        <a:t>920</a:t>
                      </a:r>
                      <a:endParaRPr lang="en-US" sz="1200" kern="100" dirty="0">
                        <a:solidFill>
                          <a:schemeClr val="dk1"/>
                        </a:solidFill>
                        <a:effectLst/>
                        <a:latin typeface="+mn-lt"/>
                        <a:ea typeface="+mn-ea"/>
                        <a:cs typeface="+mn-cs"/>
                      </a:endParaRPr>
                    </a:p>
                  </a:txBody>
                  <a:tcPr marL="9525" marR="9525" marT="9525" marB="0" anchor="ctr"/>
                </a:tc>
                <a:tc>
                  <a:txBody>
                    <a:bodyPr/>
                    <a:lstStyle/>
                    <a:p>
                      <a:pPr marL="0" marR="0" algn="ctr">
                        <a:spcBef>
                          <a:spcPts val="0"/>
                        </a:spcBef>
                        <a:spcAft>
                          <a:spcPts val="0"/>
                        </a:spcAft>
                      </a:pPr>
                      <a:r>
                        <a:rPr lang="en-US" sz="1200" kern="100" dirty="0" smtClean="0">
                          <a:effectLst/>
                        </a:rPr>
                        <a:t>596</a:t>
                      </a:r>
                      <a:endParaRPr lang="en-US" sz="1000" kern="100" dirty="0">
                        <a:effectLst/>
                        <a:latin typeface="+mn-lt"/>
                        <a:ea typeface="SimSun"/>
                        <a:cs typeface="Times New Roman"/>
                      </a:endParaRPr>
                    </a:p>
                  </a:txBody>
                  <a:tcPr marL="9525" marR="9525" marT="9525" marB="0" anchor="ctr"/>
                </a:tc>
              </a:tr>
              <a:tr h="400381">
                <a:tc>
                  <a:txBody>
                    <a:bodyPr/>
                    <a:lstStyle/>
                    <a:p>
                      <a:pPr marL="0" marR="0" algn="ctr">
                        <a:spcBef>
                          <a:spcPts val="0"/>
                        </a:spcBef>
                        <a:spcAft>
                          <a:spcPts val="0"/>
                        </a:spcAft>
                      </a:pPr>
                      <a:r>
                        <a:rPr lang="en-US" sz="1200" kern="100" dirty="0">
                          <a:effectLst/>
                        </a:rPr>
                        <a:t>Jiangsu</a:t>
                      </a:r>
                      <a:endParaRPr lang="en-US" sz="1000" kern="100" dirty="0">
                        <a:effectLst/>
                        <a:latin typeface="Calibri"/>
                        <a:ea typeface="SimSun"/>
                        <a:cs typeface="Times New Roman"/>
                      </a:endParaRPr>
                    </a:p>
                  </a:txBody>
                  <a:tcPr marL="9525" marR="9525" marT="9525" marB="0" anchor="ctr"/>
                </a:tc>
                <a:tc>
                  <a:txBody>
                    <a:bodyPr/>
                    <a:lstStyle/>
                    <a:p>
                      <a:pPr marL="0" marR="0" algn="ctr" defTabSz="914400" rtl="0" eaLnBrk="1" latinLnBrk="0" hangingPunct="1">
                        <a:spcBef>
                          <a:spcPts val="0"/>
                        </a:spcBef>
                        <a:spcAft>
                          <a:spcPts val="0"/>
                        </a:spcAft>
                      </a:pPr>
                      <a:r>
                        <a:rPr lang="en-US" sz="1200" kern="100" dirty="0" smtClean="0">
                          <a:solidFill>
                            <a:schemeClr val="dk1"/>
                          </a:solidFill>
                          <a:effectLst/>
                          <a:latin typeface="+mn-lt"/>
                          <a:ea typeface="+mn-ea"/>
                          <a:cs typeface="+mn-cs"/>
                        </a:rPr>
                        <a:t>613</a:t>
                      </a:r>
                      <a:endParaRPr lang="en-US" sz="1200" kern="100" dirty="0">
                        <a:solidFill>
                          <a:schemeClr val="dk1"/>
                        </a:solidFill>
                        <a:effectLst/>
                        <a:latin typeface="+mn-lt"/>
                        <a:ea typeface="+mn-ea"/>
                        <a:cs typeface="+mn-cs"/>
                      </a:endParaRPr>
                    </a:p>
                  </a:txBody>
                  <a:tcPr marL="0" marR="0" marT="0" marB="0" anchor="ctr"/>
                </a:tc>
                <a:tc>
                  <a:txBody>
                    <a:bodyPr/>
                    <a:lstStyle/>
                    <a:p>
                      <a:pPr marL="0" marR="0" algn="ctr" defTabSz="914400" rtl="0" eaLnBrk="1" latinLnBrk="0" hangingPunct="1">
                        <a:spcBef>
                          <a:spcPts val="0"/>
                        </a:spcBef>
                        <a:spcAft>
                          <a:spcPts val="0"/>
                        </a:spcAft>
                      </a:pPr>
                      <a:r>
                        <a:rPr lang="en-US" sz="1200" kern="100" dirty="0" smtClean="0">
                          <a:solidFill>
                            <a:schemeClr val="dk1"/>
                          </a:solidFill>
                          <a:effectLst/>
                          <a:latin typeface="+mn-lt"/>
                          <a:ea typeface="+mn-ea"/>
                          <a:cs typeface="+mn-cs"/>
                        </a:rPr>
                        <a:t>4174</a:t>
                      </a:r>
                      <a:endParaRPr lang="en-US" sz="1200" kern="100" dirty="0">
                        <a:solidFill>
                          <a:schemeClr val="dk1"/>
                        </a:solidFill>
                        <a:effectLst/>
                        <a:latin typeface="+mn-lt"/>
                        <a:ea typeface="+mn-ea"/>
                        <a:cs typeface="+mn-cs"/>
                      </a:endParaRPr>
                    </a:p>
                  </a:txBody>
                  <a:tcPr marL="9525" marR="9525" marT="9525" marB="0" anchor="ctr"/>
                </a:tc>
                <a:tc>
                  <a:txBody>
                    <a:bodyPr/>
                    <a:lstStyle/>
                    <a:p>
                      <a:pPr marL="0" marR="0" algn="ctr">
                        <a:spcBef>
                          <a:spcPts val="0"/>
                        </a:spcBef>
                        <a:spcAft>
                          <a:spcPts val="0"/>
                        </a:spcAft>
                      </a:pPr>
                      <a:r>
                        <a:rPr lang="en-US" sz="1200" kern="100" dirty="0" smtClean="0">
                          <a:effectLst/>
                        </a:rPr>
                        <a:t>2077</a:t>
                      </a:r>
                      <a:endParaRPr lang="en-US" sz="1000" kern="100" dirty="0">
                        <a:effectLst/>
                        <a:latin typeface="+mn-lt"/>
                        <a:ea typeface="SimSun"/>
                        <a:cs typeface="Times New Roman"/>
                      </a:endParaRPr>
                    </a:p>
                  </a:txBody>
                  <a:tcPr marL="9525" marR="9525" marT="9525" marB="0" anchor="ctr"/>
                </a:tc>
              </a:tr>
              <a:tr h="400381">
                <a:tc>
                  <a:txBody>
                    <a:bodyPr/>
                    <a:lstStyle/>
                    <a:p>
                      <a:pPr marL="0" marR="0" algn="ctr">
                        <a:spcBef>
                          <a:spcPts val="0"/>
                        </a:spcBef>
                        <a:spcAft>
                          <a:spcPts val="0"/>
                        </a:spcAft>
                      </a:pPr>
                      <a:r>
                        <a:rPr lang="en-US" sz="1200" kern="100">
                          <a:effectLst/>
                        </a:rPr>
                        <a:t>Zhejiang</a:t>
                      </a:r>
                      <a:endParaRPr lang="en-US" sz="1000" kern="100">
                        <a:effectLst/>
                        <a:latin typeface="Calibri"/>
                        <a:ea typeface="SimSun"/>
                        <a:cs typeface="Times New Roman"/>
                      </a:endParaRPr>
                    </a:p>
                  </a:txBody>
                  <a:tcPr marL="9525" marR="9525" marT="9525" marB="0" anchor="ctr"/>
                </a:tc>
                <a:tc>
                  <a:txBody>
                    <a:bodyPr/>
                    <a:lstStyle/>
                    <a:p>
                      <a:pPr marL="0" marR="0" algn="ctr" defTabSz="914400" rtl="0" eaLnBrk="1" latinLnBrk="0" hangingPunct="1">
                        <a:spcBef>
                          <a:spcPts val="0"/>
                        </a:spcBef>
                        <a:spcAft>
                          <a:spcPts val="0"/>
                        </a:spcAft>
                      </a:pPr>
                      <a:r>
                        <a:rPr lang="en-US" sz="1200" kern="100" dirty="0" smtClean="0">
                          <a:solidFill>
                            <a:schemeClr val="dk1"/>
                          </a:solidFill>
                          <a:effectLst/>
                          <a:latin typeface="+mn-lt"/>
                          <a:ea typeface="+mn-ea"/>
                          <a:cs typeface="+mn-cs"/>
                        </a:rPr>
                        <a:t>351</a:t>
                      </a:r>
                      <a:endParaRPr lang="en-US" sz="1200" kern="100" dirty="0">
                        <a:solidFill>
                          <a:schemeClr val="dk1"/>
                        </a:solidFill>
                        <a:effectLst/>
                        <a:latin typeface="+mn-lt"/>
                        <a:ea typeface="+mn-ea"/>
                        <a:cs typeface="+mn-cs"/>
                      </a:endParaRPr>
                    </a:p>
                  </a:txBody>
                  <a:tcPr marL="0" marR="0" marT="0" marB="0" anchor="ctr"/>
                </a:tc>
                <a:tc>
                  <a:txBody>
                    <a:bodyPr/>
                    <a:lstStyle/>
                    <a:p>
                      <a:pPr marL="0" marR="0" algn="ctr" defTabSz="914400" rtl="0" eaLnBrk="1" latinLnBrk="0" hangingPunct="1">
                        <a:spcBef>
                          <a:spcPts val="0"/>
                        </a:spcBef>
                        <a:spcAft>
                          <a:spcPts val="0"/>
                        </a:spcAft>
                      </a:pPr>
                      <a:r>
                        <a:rPr lang="en-US" sz="1200" kern="100" dirty="0" smtClean="0">
                          <a:solidFill>
                            <a:schemeClr val="dk1"/>
                          </a:solidFill>
                          <a:effectLst/>
                          <a:latin typeface="+mn-lt"/>
                          <a:ea typeface="+mn-ea"/>
                          <a:cs typeface="+mn-cs"/>
                        </a:rPr>
                        <a:t>1428</a:t>
                      </a:r>
                      <a:endParaRPr lang="en-US" sz="1200" kern="100" dirty="0">
                        <a:solidFill>
                          <a:schemeClr val="dk1"/>
                        </a:solidFill>
                        <a:effectLst/>
                        <a:latin typeface="+mn-lt"/>
                        <a:ea typeface="+mn-ea"/>
                        <a:cs typeface="+mn-cs"/>
                      </a:endParaRPr>
                    </a:p>
                  </a:txBody>
                  <a:tcPr marL="9525" marR="9525" marT="9525" marB="0" anchor="ctr"/>
                </a:tc>
                <a:tc>
                  <a:txBody>
                    <a:bodyPr/>
                    <a:lstStyle/>
                    <a:p>
                      <a:pPr marL="0" marR="0" algn="ctr">
                        <a:spcBef>
                          <a:spcPts val="0"/>
                        </a:spcBef>
                        <a:spcAft>
                          <a:spcPts val="0"/>
                        </a:spcAft>
                      </a:pPr>
                      <a:r>
                        <a:rPr lang="en-US" sz="1200" kern="100" dirty="0" smtClean="0">
                          <a:effectLst/>
                        </a:rPr>
                        <a:t>1278</a:t>
                      </a:r>
                      <a:endParaRPr lang="en-US" sz="1000" kern="100" dirty="0">
                        <a:effectLst/>
                        <a:latin typeface="+mn-lt"/>
                        <a:ea typeface="SimSun"/>
                        <a:cs typeface="Times New Roman"/>
                      </a:endParaRPr>
                    </a:p>
                  </a:txBody>
                  <a:tcPr marL="9525" marR="9525" marT="9525" marB="0" anchor="ctr"/>
                </a:tc>
              </a:tr>
              <a:tr h="400381">
                <a:tc>
                  <a:txBody>
                    <a:bodyPr/>
                    <a:lstStyle/>
                    <a:p>
                      <a:pPr marL="0" marR="0" algn="ctr">
                        <a:spcBef>
                          <a:spcPts val="0"/>
                        </a:spcBef>
                        <a:spcAft>
                          <a:spcPts val="0"/>
                        </a:spcAft>
                      </a:pPr>
                      <a:r>
                        <a:rPr lang="en-US" sz="1200" kern="100">
                          <a:effectLst/>
                        </a:rPr>
                        <a:t>YRD</a:t>
                      </a:r>
                      <a:endParaRPr lang="en-US" sz="1000" kern="10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dirty="0" smtClean="0">
                          <a:effectLst/>
                        </a:rPr>
                        <a:t>1172</a:t>
                      </a:r>
                      <a:endParaRPr lang="en-US" sz="1000" kern="100" dirty="0">
                        <a:effectLst/>
                        <a:latin typeface="Calibri"/>
                        <a:ea typeface="SimSun"/>
                        <a:cs typeface="Times New Roman"/>
                      </a:endParaRPr>
                    </a:p>
                  </a:txBody>
                  <a:tcPr marL="0" marR="0" marT="0" marB="0" anchor="ctr"/>
                </a:tc>
                <a:tc>
                  <a:txBody>
                    <a:bodyPr/>
                    <a:lstStyle/>
                    <a:p>
                      <a:pPr marL="0" marR="0" algn="ctr">
                        <a:spcBef>
                          <a:spcPts val="0"/>
                        </a:spcBef>
                        <a:spcAft>
                          <a:spcPts val="0"/>
                        </a:spcAft>
                      </a:pPr>
                      <a:r>
                        <a:rPr lang="en-US" sz="1200" kern="100" dirty="0" smtClean="0">
                          <a:effectLst/>
                        </a:rPr>
                        <a:t>6522</a:t>
                      </a:r>
                      <a:endParaRPr lang="en-US" sz="1000" kern="100" dirty="0">
                        <a:effectLst/>
                        <a:latin typeface="Calibri"/>
                        <a:ea typeface="SimSun"/>
                        <a:cs typeface="Times New Roman"/>
                      </a:endParaRPr>
                    </a:p>
                  </a:txBody>
                  <a:tcPr marL="9525" marR="9525" marT="9525" marB="0" anchor="ctr"/>
                </a:tc>
                <a:tc>
                  <a:txBody>
                    <a:bodyPr/>
                    <a:lstStyle/>
                    <a:p>
                      <a:pPr marL="0" marR="0" algn="ctr">
                        <a:spcBef>
                          <a:spcPts val="0"/>
                        </a:spcBef>
                        <a:spcAft>
                          <a:spcPts val="0"/>
                        </a:spcAft>
                      </a:pPr>
                      <a:r>
                        <a:rPr lang="en-US" sz="1200" kern="100" dirty="0" smtClean="0">
                          <a:effectLst/>
                        </a:rPr>
                        <a:t>3950</a:t>
                      </a:r>
                      <a:endParaRPr lang="en-US" sz="1000" kern="100" dirty="0">
                        <a:effectLst/>
                        <a:latin typeface="Calibri"/>
                        <a:ea typeface="SimSun"/>
                        <a:cs typeface="Times New Roman"/>
                      </a:endParaRPr>
                    </a:p>
                  </a:txBody>
                  <a:tcPr marL="9525" marR="9525" marT="9525" marB="0" anchor="ctr"/>
                </a:tc>
              </a:tr>
            </a:tbl>
          </a:graphicData>
        </a:graphic>
      </p:graphicFrame>
      <p:sp>
        <p:nvSpPr>
          <p:cNvPr id="33835" name="Rectangle 1"/>
          <p:cNvSpPr>
            <a:spLocks noChangeArrowheads="1"/>
          </p:cNvSpPr>
          <p:nvPr/>
        </p:nvSpPr>
        <p:spPr bwMode="auto">
          <a:xfrm>
            <a:off x="1676400" y="1909227"/>
            <a:ext cx="62484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zh-CN" dirty="0">
                <a:latin typeface="Arial" charset="0"/>
              </a:rPr>
              <a:t>Total control cost for maximum additional sector-wide emission reduction percentages for each pollutant in each province in the YRD region</a:t>
            </a:r>
          </a:p>
          <a:p>
            <a:pPr algn="ctr" eaLnBrk="0" hangingPunct="0"/>
            <a:endParaRPr lang="en-US" altLang="zh-CN" sz="1400" dirty="0">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4819"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9" name="Rectangle 8"/>
          <p:cNvSpPr/>
          <p:nvPr/>
        </p:nvSpPr>
        <p:spPr>
          <a:xfrm>
            <a:off x="1219200" y="2146300"/>
            <a:ext cx="6858000" cy="3539431"/>
          </a:xfrm>
          <a:prstGeom prst="rect">
            <a:avLst/>
          </a:prstGeom>
        </p:spPr>
        <p:txBody>
          <a:bodyPr>
            <a:spAutoFit/>
          </a:bodyPr>
          <a:lstStyle/>
          <a:p>
            <a:pPr marL="457200" indent="-457200" fontAlgn="auto">
              <a:spcBef>
                <a:spcPts val="0"/>
              </a:spcBef>
              <a:spcAft>
                <a:spcPts val="0"/>
              </a:spcAft>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Calculate the control cost in </a:t>
            </a:r>
            <a:r>
              <a:rPr lang="en-US" sz="2800" dirty="0" err="1">
                <a:latin typeface="Arial" panose="020B0604020202020204" pitchFamily="34" charset="0"/>
                <a:cs typeface="Arial" panose="020B0604020202020204" pitchFamily="34" charset="0"/>
              </a:rPr>
              <a:t>CoST</a:t>
            </a:r>
            <a:r>
              <a:rPr lang="en-US" sz="2800" dirty="0">
                <a:latin typeface="Arial" panose="020B0604020202020204" pitchFamily="34" charset="0"/>
                <a:cs typeface="Arial" panose="020B0604020202020204" pitchFamily="34" charset="0"/>
              </a:rPr>
              <a:t>-CE model</a:t>
            </a:r>
          </a:p>
          <a:p>
            <a:pPr marL="457200" indent="-457200" fontAlgn="auto">
              <a:spcBef>
                <a:spcPts val="0"/>
              </a:spcBef>
              <a:spcAft>
                <a:spcPts val="0"/>
              </a:spcAft>
              <a:buFont typeface="Wingdings" panose="05000000000000000000" pitchFamily="2" charset="2"/>
              <a:buChar char="Ø"/>
              <a:defRPr/>
            </a:pPr>
            <a:endParaRPr lang="en-US" sz="2800" dirty="0">
              <a:latin typeface="Arial" panose="020B0604020202020204" pitchFamily="34" charset="0"/>
              <a:cs typeface="Arial" panose="020B0604020202020204" pitchFamily="34" charset="0"/>
            </a:endParaRPr>
          </a:p>
          <a:p>
            <a:pPr fontAlgn="auto">
              <a:spcBef>
                <a:spcPts val="0"/>
              </a:spcBef>
              <a:spcAft>
                <a:spcPts val="0"/>
              </a:spcAft>
              <a:defRPr/>
            </a:pPr>
            <a:endParaRPr lang="en-US" sz="2800"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Wingdings" panose="05000000000000000000" pitchFamily="2" charset="2"/>
              <a:buChar char="Ø"/>
              <a:defRPr/>
            </a:pPr>
            <a:r>
              <a:rPr lang="en-US" sz="2800" dirty="0">
                <a:solidFill>
                  <a:srgbClr val="0000FF"/>
                </a:solidFill>
                <a:latin typeface="Arial" panose="020B0604020202020204" pitchFamily="34" charset="0"/>
                <a:cs typeface="Arial" panose="020B0604020202020204" pitchFamily="34" charset="0"/>
              </a:rPr>
              <a:t>RSM-VAT </a:t>
            </a:r>
            <a:r>
              <a:rPr lang="en-US" sz="2800" dirty="0" smtClean="0">
                <a:solidFill>
                  <a:srgbClr val="0000FF"/>
                </a:solidFill>
                <a:latin typeface="Arial" panose="020B0604020202020204" pitchFamily="34" charset="0"/>
                <a:cs typeface="Arial" panose="020B0604020202020204" pitchFamily="34" charset="0"/>
              </a:rPr>
              <a:t>(Response </a:t>
            </a:r>
            <a:r>
              <a:rPr lang="en-US" sz="2800" dirty="0">
                <a:solidFill>
                  <a:srgbClr val="0000FF"/>
                </a:solidFill>
                <a:latin typeface="Arial" panose="020B0604020202020204" pitchFamily="34" charset="0"/>
                <a:cs typeface="Arial" panose="020B0604020202020204" pitchFamily="34" charset="0"/>
              </a:rPr>
              <a:t>Surface Modeling-Visualization and Analysis Tool) </a:t>
            </a:r>
            <a:r>
              <a:rPr lang="en-US" sz="2800" dirty="0" smtClean="0">
                <a:solidFill>
                  <a:srgbClr val="0000FF"/>
                </a:solidFill>
                <a:latin typeface="Arial" panose="020B0604020202020204" pitchFamily="34" charset="0"/>
                <a:cs typeface="Arial" panose="020B0604020202020204" pitchFamily="34" charset="0"/>
              </a:rPr>
              <a:t>results </a:t>
            </a:r>
            <a:r>
              <a:rPr lang="en-US" sz="2800" dirty="0">
                <a:solidFill>
                  <a:srgbClr val="0000FF"/>
                </a:solidFill>
                <a:latin typeface="Arial" panose="020B0604020202020204" pitchFamily="34" charset="0"/>
                <a:cs typeface="Arial" panose="020B0604020202020204" pitchFamily="34" charset="0"/>
              </a:rPr>
              <a:t>using the input factor from </a:t>
            </a:r>
            <a:r>
              <a:rPr lang="en-US" sz="2800" dirty="0" err="1">
                <a:solidFill>
                  <a:srgbClr val="0000FF"/>
                </a:solidFill>
                <a:latin typeface="Arial" panose="020B0604020202020204" pitchFamily="34" charset="0"/>
                <a:cs typeface="Arial" panose="020B0604020202020204" pitchFamily="34" charset="0"/>
              </a:rPr>
              <a:t>CoST</a:t>
            </a:r>
            <a:r>
              <a:rPr lang="en-US" sz="2800" dirty="0">
                <a:solidFill>
                  <a:srgbClr val="0000FF"/>
                </a:solidFill>
                <a:latin typeface="Arial" panose="020B0604020202020204" pitchFamily="34" charset="0"/>
                <a:cs typeface="Arial" panose="020B0604020202020204" pitchFamily="34" charset="0"/>
              </a:rPr>
              <a:t>-CE </a:t>
            </a:r>
            <a:r>
              <a:rPr lang="en-US" sz="2800" dirty="0" smtClean="0">
                <a:solidFill>
                  <a:srgbClr val="0000FF"/>
                </a:solidFill>
                <a:latin typeface="Arial" panose="020B0604020202020204" pitchFamily="34" charset="0"/>
                <a:cs typeface="Arial" panose="020B0604020202020204" pitchFamily="34" charset="0"/>
              </a:rPr>
              <a:t>model (interactive linkage)</a:t>
            </a:r>
            <a:endParaRPr lang="en-US" sz="2800" dirty="0">
              <a:solidFill>
                <a:srgbClr val="0000FF"/>
              </a:solidFill>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4819"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9" name="Rectangle 8"/>
          <p:cNvSpPr/>
          <p:nvPr/>
        </p:nvSpPr>
        <p:spPr>
          <a:xfrm>
            <a:off x="1219200" y="1515070"/>
            <a:ext cx="7620000" cy="923330"/>
          </a:xfrm>
          <a:prstGeom prst="rect">
            <a:avLst/>
          </a:prstGeom>
        </p:spPr>
        <p:txBody>
          <a:bodyPr wrap="square">
            <a:spAutoFit/>
          </a:bodyPr>
          <a:lstStyle/>
          <a:p>
            <a:pPr marL="457200" indent="-457200" fontAlgn="auto">
              <a:spcBef>
                <a:spcPts val="0"/>
              </a:spcBef>
              <a:spcAft>
                <a:spcPts val="0"/>
              </a:spcAft>
              <a:buFont typeface="Wingdings" panose="05000000000000000000" pitchFamily="2" charset="2"/>
              <a:buChar char="Ø"/>
              <a:defRPr/>
            </a:pPr>
            <a:r>
              <a:rPr lang="en-US" dirty="0" smtClean="0">
                <a:latin typeface="Arial" panose="020B0604020202020204" pitchFamily="34" charset="0"/>
                <a:cs typeface="Arial" panose="020B0604020202020204" pitchFamily="34" charset="0"/>
              </a:rPr>
              <a:t>RSM-VAT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Tool to build </a:t>
            </a:r>
            <a:r>
              <a:rPr lang="en-US" dirty="0">
                <a:latin typeface="Arial" panose="020B0604020202020204" pitchFamily="34" charset="0"/>
                <a:cs typeface="Arial" panose="020B0604020202020204" pitchFamily="34" charset="0"/>
              </a:rPr>
              <a:t>up a “real-time” response between pollution concentration and emission reduction control using </a:t>
            </a:r>
            <a:r>
              <a:rPr lang="en-US" dirty="0" smtClean="0">
                <a:latin typeface="Arial" panose="020B0604020202020204" pitchFamily="34" charset="0"/>
                <a:cs typeface="Arial" panose="020B0604020202020204" pitchFamily="34" charset="0"/>
              </a:rPr>
              <a:t>CMAQ modeling data.</a:t>
            </a:r>
            <a:endParaRPr lang="en-US" dirty="0">
              <a:latin typeface="Arial" panose="020B0604020202020204" pitchFamily="34" charset="0"/>
              <a:cs typeface="Arial" panose="020B0604020202020204" pitchFamily="34" charset="0"/>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95550"/>
            <a:ext cx="49720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43400" y="2252246"/>
            <a:ext cx="22860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Functional design</a:t>
            </a:r>
            <a:endParaRPr lang="en-US" sz="1600" b="1" dirty="0">
              <a:solidFill>
                <a:srgbClr val="FF0000"/>
              </a:solidFill>
              <a:latin typeface="Arial" panose="020B0604020202020204" pitchFamily="34" charset="0"/>
              <a:cs typeface="Arial" panose="020B0604020202020204" pitchFamily="34" charset="0"/>
            </a:endParaRPr>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95600"/>
            <a:ext cx="5724525" cy="3281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162800" y="2590800"/>
            <a:ext cx="1743762"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Main interface</a:t>
            </a: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25079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randombar(horizontal)">
                                      <p:cBhvr>
                                        <p:cTn id="7" dur="500"/>
                                        <p:tgtEl>
                                          <p:spTgt spid="614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250"/>
                                        <p:tgtEl>
                                          <p:spTgt spid="8"/>
                                        </p:tgtEl>
                                      </p:cBhvr>
                                    </p:animEffect>
                                    <p:anim calcmode="lin" valueType="num">
                                      <p:cBhvr>
                                        <p:cTn id="16" dur="1250" fill="hold"/>
                                        <p:tgtEl>
                                          <p:spTgt spid="8"/>
                                        </p:tgtEl>
                                        <p:attrNameLst>
                                          <p:attrName>ppt_w</p:attrName>
                                        </p:attrNameLst>
                                      </p:cBhvr>
                                      <p:tavLst>
                                        <p:tav tm="0" fmla="#ppt_w*sin(2.5*pi*$)">
                                          <p:val>
                                            <p:fltVal val="0"/>
                                          </p:val>
                                        </p:tav>
                                        <p:tav tm="100000">
                                          <p:val>
                                            <p:fltVal val="1"/>
                                          </p:val>
                                        </p:tav>
                                      </p:tavLst>
                                    </p:anim>
                                    <p:anim calcmode="lin" valueType="num">
                                      <p:cBhvr>
                                        <p:cTn id="17" dur="1250" fill="hold"/>
                                        <p:tgtEl>
                                          <p:spTgt spid="8"/>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61443"/>
                                        </p:tgtEl>
                                        <p:attrNameLst>
                                          <p:attrName>style.visibility</p:attrName>
                                        </p:attrNameLst>
                                      </p:cBhvr>
                                      <p:to>
                                        <p:strVal val="visible"/>
                                      </p:to>
                                    </p:set>
                                    <p:animEffect transition="in" filter="fade">
                                      <p:cBhvr>
                                        <p:cTn id="20" dur="1250"/>
                                        <p:tgtEl>
                                          <p:spTgt spid="61443"/>
                                        </p:tgtEl>
                                      </p:cBhvr>
                                    </p:animEffect>
                                    <p:anim calcmode="lin" valueType="num">
                                      <p:cBhvr>
                                        <p:cTn id="21" dur="1250" fill="hold"/>
                                        <p:tgtEl>
                                          <p:spTgt spid="61443"/>
                                        </p:tgtEl>
                                        <p:attrNameLst>
                                          <p:attrName>ppt_w</p:attrName>
                                        </p:attrNameLst>
                                      </p:cBhvr>
                                      <p:tavLst>
                                        <p:tav tm="0" fmla="#ppt_w*sin(2.5*pi*$)">
                                          <p:val>
                                            <p:fltVal val="0"/>
                                          </p:val>
                                        </p:tav>
                                        <p:tav tm="100000">
                                          <p:val>
                                            <p:fltVal val="1"/>
                                          </p:val>
                                        </p:tav>
                                      </p:tavLst>
                                    </p:anim>
                                    <p:anim calcmode="lin" valueType="num">
                                      <p:cBhvr>
                                        <p:cTn id="22" dur="1250" fill="hold"/>
                                        <p:tgtEl>
                                          <p:spTgt spid="614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5843" name="Title 1"/>
          <p:cNvSpPr txBox="1">
            <a:spLocks/>
          </p:cNvSpPr>
          <p:nvPr/>
        </p:nvSpPr>
        <p:spPr bwMode="auto">
          <a:xfrm>
            <a:off x="1219200" y="1524000"/>
            <a:ext cx="731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2349" y="1982788"/>
            <a:ext cx="4892051" cy="462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74753" y="6324600"/>
            <a:ext cx="859647"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p:nvSpPr>
        <p:spPr bwMode="auto">
          <a:xfrm>
            <a:off x="6553200" y="6016625"/>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dirty="0">
                <a:solidFill>
                  <a:srgbClr val="FF0000"/>
                </a:solidFill>
              </a:rPr>
              <a:t>1. Create input factor file</a:t>
            </a:r>
          </a:p>
        </p:txBody>
      </p:sp>
      <p:sp>
        <p:nvSpPr>
          <p:cNvPr id="12" name="Rectangle 11"/>
          <p:cNvSpPr/>
          <p:nvPr/>
        </p:nvSpPr>
        <p:spPr>
          <a:xfrm>
            <a:off x="1219200" y="1515070"/>
            <a:ext cx="7620000" cy="369332"/>
          </a:xfrm>
          <a:prstGeom prst="rect">
            <a:avLst/>
          </a:prstGeom>
        </p:spPr>
        <p:txBody>
          <a:bodyPr wrap="square">
            <a:spAutoFit/>
          </a:bodyPr>
          <a:lstStyle/>
          <a:p>
            <a:pPr marL="457200" indent="-457200" fontAlgn="auto">
              <a:spcBef>
                <a:spcPts val="0"/>
              </a:spcBef>
              <a:spcAft>
                <a:spcPts val="0"/>
              </a:spcAft>
              <a:buFont typeface="Wingdings" panose="05000000000000000000" pitchFamily="2" charset="2"/>
              <a:buChar char="Ø"/>
              <a:defRPr/>
            </a:pPr>
            <a:r>
              <a:rPr lang="en-US" dirty="0" smtClean="0">
                <a:solidFill>
                  <a:srgbClr val="FF0000"/>
                </a:solidFill>
                <a:latin typeface="Arial" panose="020B0604020202020204" pitchFamily="34" charset="0"/>
                <a:cs typeface="Arial" panose="020B0604020202020204" pitchFamily="34" charset="0"/>
              </a:rPr>
              <a:t>How to link </a:t>
            </a:r>
            <a:r>
              <a:rPr lang="en-US" dirty="0" err="1" smtClean="0">
                <a:solidFill>
                  <a:srgbClr val="FF0000"/>
                </a:solidFill>
                <a:latin typeface="Arial" panose="020B0604020202020204" pitchFamily="34" charset="0"/>
                <a:cs typeface="Arial" panose="020B0604020202020204" pitchFamily="34" charset="0"/>
              </a:rPr>
              <a:t>CoST</a:t>
            </a:r>
            <a:r>
              <a:rPr lang="en-US" dirty="0" smtClean="0">
                <a:solidFill>
                  <a:srgbClr val="FF0000"/>
                </a:solidFill>
                <a:latin typeface="Arial" panose="020B0604020202020204" pitchFamily="34" charset="0"/>
                <a:cs typeface="Arial" panose="020B0604020202020204" pitchFamily="34" charset="0"/>
              </a:rPr>
              <a:t>-CE and RSM-VAT?</a:t>
            </a:r>
            <a:endParaRPr lang="en-US" dirty="0">
              <a:solidFill>
                <a:srgbClr val="FF0000"/>
              </a:solidFill>
              <a:latin typeface="Arial" panose="020B0604020202020204" pitchFamily="34" charset="0"/>
              <a:cs typeface="Arial" panose="020B0604020202020204" pitchFamily="34" charset="0"/>
            </a:endParaRP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765" y="2362200"/>
            <a:ext cx="6313723" cy="348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6477000" y="1978860"/>
            <a:ext cx="457200" cy="19166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6134100" y="5612926"/>
            <a:ext cx="685800" cy="21957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4614462" y="5549630"/>
            <a:ext cx="1633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dirty="0" smtClean="0">
                <a:solidFill>
                  <a:srgbClr val="FF0000"/>
                </a:solidFill>
              </a:rPr>
              <a:t>2. Save as CSV file</a:t>
            </a:r>
            <a:endParaRPr lang="en-US" altLang="en-US" sz="1400" b="1" dirty="0">
              <a:solidFill>
                <a:srgbClr val="FF0000"/>
              </a:solidFill>
            </a:endParaRPr>
          </a:p>
        </p:txBody>
      </p:sp>
    </p:spTree>
    <p:extLst>
      <p:ext uri="{BB962C8B-B14F-4D97-AF65-F5344CB8AC3E}">
        <p14:creationId xmlns:p14="http://schemas.microsoft.com/office/powerpoint/2010/main" val="336044798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heel(1)">
                                      <p:cBhvr>
                                        <p:cTn id="7" dur="1000"/>
                                        <p:tgtEl>
                                          <p:spTgt spid="35844"/>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2466"/>
                                        </p:tgtEl>
                                        <p:attrNameLst>
                                          <p:attrName>style.visibility</p:attrName>
                                        </p:attrNameLst>
                                      </p:cBhvr>
                                      <p:to>
                                        <p:strVal val="visible"/>
                                      </p:to>
                                    </p:set>
                                    <p:animEffect transition="in" filter="barn(inVertical)">
                                      <p:cBhvr>
                                        <p:cTn id="27" dur="500"/>
                                        <p:tgtEl>
                                          <p:spTgt spid="62466"/>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553200" cy="4172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2"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10" name="Rectangle 9"/>
          <p:cNvSpPr/>
          <p:nvPr/>
        </p:nvSpPr>
        <p:spPr>
          <a:xfrm>
            <a:off x="1676400" y="5468392"/>
            <a:ext cx="11430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1447800" y="60930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dirty="0" smtClean="0">
                <a:solidFill>
                  <a:srgbClr val="FF0000"/>
                </a:solidFill>
              </a:rPr>
              <a:t>3. </a:t>
            </a:r>
            <a:r>
              <a:rPr lang="en-US" altLang="en-US" sz="1400" b="1" dirty="0">
                <a:solidFill>
                  <a:srgbClr val="FF0000"/>
                </a:solidFill>
              </a:rPr>
              <a:t>Input factor file in </a:t>
            </a:r>
            <a:r>
              <a:rPr lang="en-US" altLang="en-US" sz="1400" b="1" dirty="0" smtClean="0">
                <a:solidFill>
                  <a:srgbClr val="FF0000"/>
                </a:solidFill>
              </a:rPr>
              <a:t>RSM</a:t>
            </a:r>
            <a:endParaRPr lang="en-US" altLang="en-US" sz="1400" b="1" dirty="0">
              <a:solidFill>
                <a:srgbClr val="FF0000"/>
              </a:solidFill>
            </a:endParaRPr>
          </a:p>
        </p:txBody>
      </p:sp>
      <p:sp>
        <p:nvSpPr>
          <p:cNvPr id="6" name="Down Arrow 5"/>
          <p:cNvSpPr/>
          <p:nvPr/>
        </p:nvSpPr>
        <p:spPr>
          <a:xfrm rot="10800000">
            <a:off x="2362200" y="5773192"/>
            <a:ext cx="228600" cy="3048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58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245" y="2057400"/>
            <a:ext cx="6135355" cy="394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a:spLocks noChangeArrowheads="1"/>
          </p:cNvSpPr>
          <p:nvPr/>
        </p:nvSpPr>
        <p:spPr bwMode="auto">
          <a:xfrm>
            <a:off x="5181600" y="6019800"/>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dirty="0">
                <a:solidFill>
                  <a:srgbClr val="FF0000"/>
                </a:solidFill>
              </a:rPr>
              <a:t>4</a:t>
            </a:r>
            <a:r>
              <a:rPr lang="en-US" altLang="en-US" sz="1400" b="1" dirty="0" smtClean="0">
                <a:solidFill>
                  <a:srgbClr val="FF0000"/>
                </a:solidFill>
              </a:rPr>
              <a:t>. Visualize </a:t>
            </a:r>
            <a:r>
              <a:rPr lang="en-US" altLang="en-US" sz="1400" b="1" dirty="0">
                <a:solidFill>
                  <a:srgbClr val="FF0000"/>
                </a:solidFill>
              </a:rPr>
              <a:t>the effect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anim calcmode="lin" valueType="num">
                                      <p:cBhvr>
                                        <p:cTn id="7" dur="500" fill="hold"/>
                                        <p:tgtEl>
                                          <p:spTgt spid="35853"/>
                                        </p:tgtEl>
                                        <p:attrNameLst>
                                          <p:attrName>ppt_w</p:attrName>
                                        </p:attrNameLst>
                                      </p:cBhvr>
                                      <p:tavLst>
                                        <p:tav tm="0">
                                          <p:val>
                                            <p:fltVal val="0"/>
                                          </p:val>
                                        </p:tav>
                                        <p:tav tm="100000">
                                          <p:val>
                                            <p:strVal val="#ppt_w"/>
                                          </p:val>
                                        </p:tav>
                                      </p:tavLst>
                                    </p:anim>
                                    <p:anim calcmode="lin" valueType="num">
                                      <p:cBhvr>
                                        <p:cTn id="8" dur="500" fill="hold"/>
                                        <p:tgtEl>
                                          <p:spTgt spid="35853"/>
                                        </p:tgtEl>
                                        <p:attrNameLst>
                                          <p:attrName>ppt_h</p:attrName>
                                        </p:attrNameLst>
                                      </p:cBhvr>
                                      <p:tavLst>
                                        <p:tav tm="0">
                                          <p:val>
                                            <p:fltVal val="0"/>
                                          </p:val>
                                        </p:tav>
                                        <p:tav tm="100000">
                                          <p:val>
                                            <p:strVal val="#ppt_h"/>
                                          </p:val>
                                        </p:tav>
                                      </p:tavLst>
                                    </p:anim>
                                    <p:animEffect transition="in" filter="fade">
                                      <p:cBhvr>
                                        <p:cTn id="9" dur="500"/>
                                        <p:tgtEl>
                                          <p:spTgt spid="3585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852"/>
                                        </p:tgtEl>
                                        <p:attrNameLst>
                                          <p:attrName>style.visibility</p:attrName>
                                        </p:attrNameLst>
                                      </p:cBhvr>
                                      <p:to>
                                        <p:strVal val="visible"/>
                                      </p:to>
                                    </p:set>
                                    <p:animEffect transition="in" filter="wipe(down)">
                                      <p:cBhvr>
                                        <p:cTn id="27" dur="500"/>
                                        <p:tgtEl>
                                          <p:spTgt spid="3585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6"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19200" y="5334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6867" name="Rectangle 8"/>
          <p:cNvSpPr>
            <a:spLocks noChangeArrowheads="1"/>
          </p:cNvSpPr>
          <p:nvPr/>
        </p:nvSpPr>
        <p:spPr bwMode="auto">
          <a:xfrm>
            <a:off x="1219200" y="15240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a:latin typeface="Arial" charset="0"/>
              </a:rPr>
              <a:t>a) Emission inventory for YRD in 2010</a:t>
            </a:r>
          </a:p>
        </p:txBody>
      </p:sp>
      <p:graphicFrame>
        <p:nvGraphicFramePr>
          <p:cNvPr id="16" name="Table 15"/>
          <p:cNvGraphicFramePr>
            <a:graphicFrameLocks noGrp="1"/>
          </p:cNvGraphicFramePr>
          <p:nvPr/>
        </p:nvGraphicFramePr>
        <p:xfrm>
          <a:off x="1600200" y="2667000"/>
          <a:ext cx="6781799" cy="3314703"/>
        </p:xfrm>
        <a:graphic>
          <a:graphicData uri="http://schemas.openxmlformats.org/drawingml/2006/table">
            <a:tbl>
              <a:tblPr firstRow="1" firstCol="1" bandRow="1">
                <a:tableStyleId>{93296810-A885-4BE3-A3E7-6D5BEEA58F35}</a:tableStyleId>
              </a:tblPr>
              <a:tblGrid>
                <a:gridCol w="930560"/>
                <a:gridCol w="1051814"/>
                <a:gridCol w="959885"/>
                <a:gridCol w="959885"/>
                <a:gridCol w="959885"/>
                <a:gridCol w="959885"/>
                <a:gridCol w="959885"/>
              </a:tblGrid>
              <a:tr h="570953">
                <a:tc rowSpan="3">
                  <a:txBody>
                    <a:bodyPr/>
                    <a:lstStyle/>
                    <a:p>
                      <a:pPr marL="0" marR="0" algn="ctr">
                        <a:spcBef>
                          <a:spcPts val="0"/>
                        </a:spcBef>
                        <a:spcAft>
                          <a:spcPts val="0"/>
                        </a:spcAft>
                      </a:pPr>
                      <a:r>
                        <a:rPr lang="en-US" sz="1800" kern="100" dirty="0">
                          <a:effectLst/>
                        </a:rPr>
                        <a:t>Region</a:t>
                      </a:r>
                      <a:endParaRPr lang="en-US" sz="1800" kern="100" dirty="0">
                        <a:effectLst/>
                        <a:latin typeface="Calibri"/>
                        <a:ea typeface="SimSun"/>
                        <a:cs typeface="Times New Roman"/>
                      </a:endParaRPr>
                    </a:p>
                  </a:txBody>
                  <a:tcPr marT="45729" marB="45729" anchor="ctr"/>
                </a:tc>
                <a:tc gridSpan="2">
                  <a:txBody>
                    <a:bodyPr/>
                    <a:lstStyle/>
                    <a:p>
                      <a:pPr marL="0" marR="0" algn="ctr">
                        <a:spcBef>
                          <a:spcPts val="0"/>
                        </a:spcBef>
                        <a:spcAft>
                          <a:spcPts val="0"/>
                        </a:spcAft>
                      </a:pPr>
                      <a:r>
                        <a:rPr lang="en-US" sz="1400" b="1" kern="100" dirty="0" smtClean="0">
                          <a:solidFill>
                            <a:schemeClr val="lt1"/>
                          </a:solidFill>
                          <a:effectLst/>
                          <a:latin typeface="+mn-lt"/>
                          <a:ea typeface="+mn-ea"/>
                          <a:cs typeface="+mn-cs"/>
                        </a:rPr>
                        <a:t>Power Plant</a:t>
                      </a:r>
                      <a:endParaRPr lang="en-US" sz="1400" b="1" kern="100" dirty="0">
                        <a:solidFill>
                          <a:schemeClr val="lt1"/>
                        </a:solidFill>
                        <a:effectLst/>
                        <a:latin typeface="+mn-lt"/>
                        <a:ea typeface="+mn-ea"/>
                        <a:cs typeface="+mn-cs"/>
                      </a:endParaRPr>
                    </a:p>
                  </a:txBody>
                  <a:tcPr marT="45729" marB="45729" anchor="ctr"/>
                </a:tc>
                <a:tc hMerge="1">
                  <a:txBody>
                    <a:bodyPr/>
                    <a:lstStyle/>
                    <a:p>
                      <a:pPr marL="0" marR="0" algn="ctr">
                        <a:spcBef>
                          <a:spcPts val="0"/>
                        </a:spcBef>
                        <a:spcAft>
                          <a:spcPts val="0"/>
                        </a:spcAft>
                      </a:pPr>
                      <a:endParaRPr lang="en-US" sz="1050" kern="100" dirty="0">
                        <a:effectLst/>
                        <a:latin typeface="Calibri"/>
                        <a:ea typeface="SimSun"/>
                        <a:cs typeface="Times New Roman"/>
                      </a:endParaRPr>
                    </a:p>
                  </a:txBody>
                  <a:tcPr anchor="ctr"/>
                </a:tc>
                <a:tc gridSpan="2">
                  <a:txBody>
                    <a:bodyPr/>
                    <a:lstStyle/>
                    <a:p>
                      <a:pPr marL="0" marR="0" algn="ctr">
                        <a:spcBef>
                          <a:spcPts val="0"/>
                        </a:spcBef>
                        <a:spcAft>
                          <a:spcPts val="0"/>
                        </a:spcAft>
                      </a:pPr>
                      <a:r>
                        <a:rPr lang="en-US" sz="1400" b="1" kern="100" dirty="0" smtClean="0">
                          <a:solidFill>
                            <a:schemeClr val="lt1"/>
                          </a:solidFill>
                          <a:effectLst/>
                          <a:latin typeface="+mn-lt"/>
                          <a:ea typeface="+mn-ea"/>
                          <a:cs typeface="+mn-cs"/>
                        </a:rPr>
                        <a:t>Industry &amp; Domestic</a:t>
                      </a:r>
                      <a:endParaRPr lang="en-US" sz="1400" b="1" kern="100" dirty="0">
                        <a:solidFill>
                          <a:schemeClr val="lt1"/>
                        </a:solidFill>
                        <a:effectLst/>
                        <a:latin typeface="+mn-lt"/>
                        <a:ea typeface="+mn-ea"/>
                        <a:cs typeface="+mn-cs"/>
                      </a:endParaRPr>
                    </a:p>
                  </a:txBody>
                  <a:tcPr marT="45729" marB="45729" anchor="ctr"/>
                </a:tc>
                <a:tc hMerge="1">
                  <a:txBody>
                    <a:bodyPr/>
                    <a:lstStyle/>
                    <a:p>
                      <a:pPr marL="0" marR="0" algn="ctr">
                        <a:spcBef>
                          <a:spcPts val="0"/>
                        </a:spcBef>
                        <a:spcAft>
                          <a:spcPts val="0"/>
                        </a:spcAft>
                      </a:pPr>
                      <a:endParaRPr lang="en-US" sz="1400" b="1" kern="100" dirty="0">
                        <a:solidFill>
                          <a:schemeClr val="lt1"/>
                        </a:solidFill>
                        <a:effectLst/>
                        <a:latin typeface="+mn-lt"/>
                        <a:ea typeface="+mn-ea"/>
                        <a:cs typeface="+mn-cs"/>
                      </a:endParaRPr>
                    </a:p>
                  </a:txBody>
                  <a:tcPr anchor="ctr"/>
                </a:tc>
                <a:tc gridSpan="2">
                  <a:txBody>
                    <a:bodyPr/>
                    <a:lstStyle/>
                    <a:p>
                      <a:pPr marL="0" marR="0" algn="ctr">
                        <a:spcBef>
                          <a:spcPts val="0"/>
                        </a:spcBef>
                        <a:spcAft>
                          <a:spcPts val="0"/>
                        </a:spcAft>
                      </a:pPr>
                      <a:r>
                        <a:rPr lang="en-US" sz="1400" b="1" kern="100" dirty="0" smtClean="0">
                          <a:solidFill>
                            <a:schemeClr val="lt1"/>
                          </a:solidFill>
                          <a:effectLst/>
                          <a:latin typeface="+mn-lt"/>
                          <a:ea typeface="+mn-ea"/>
                          <a:cs typeface="+mn-cs"/>
                        </a:rPr>
                        <a:t>Mobile</a:t>
                      </a:r>
                      <a:endParaRPr lang="en-US" sz="1400" b="1" kern="100" dirty="0">
                        <a:solidFill>
                          <a:schemeClr val="lt1"/>
                        </a:solidFill>
                        <a:effectLst/>
                        <a:latin typeface="+mn-lt"/>
                        <a:ea typeface="+mn-ea"/>
                        <a:cs typeface="+mn-cs"/>
                      </a:endParaRPr>
                    </a:p>
                  </a:txBody>
                  <a:tcPr marT="45729" marB="45729" anchor="ctr"/>
                </a:tc>
                <a:tc hMerge="1">
                  <a:txBody>
                    <a:bodyPr/>
                    <a:lstStyle/>
                    <a:p>
                      <a:pPr marL="0" marR="0" algn="ctr">
                        <a:spcBef>
                          <a:spcPts val="0"/>
                        </a:spcBef>
                        <a:spcAft>
                          <a:spcPts val="0"/>
                        </a:spcAft>
                      </a:pPr>
                      <a:endParaRPr lang="en-US" sz="1400" b="1" kern="100" dirty="0">
                        <a:solidFill>
                          <a:schemeClr val="lt1"/>
                        </a:solidFill>
                        <a:effectLst/>
                        <a:latin typeface="+mn-lt"/>
                        <a:ea typeface="+mn-ea"/>
                        <a:cs typeface="+mn-cs"/>
                      </a:endParaRPr>
                    </a:p>
                  </a:txBody>
                  <a:tcPr anchor="ctr"/>
                </a:tc>
              </a:tr>
              <a:tr h="570953">
                <a:tc vMerge="1">
                  <a:txBody>
                    <a:bodyPr/>
                    <a:lstStyle/>
                    <a:p>
                      <a:pPr marL="0" marR="0" algn="ctr">
                        <a:spcBef>
                          <a:spcPts val="0"/>
                        </a:spcBef>
                        <a:spcAft>
                          <a:spcPts val="0"/>
                        </a:spcAft>
                      </a:pPr>
                      <a:endParaRPr lang="en-US" sz="1050" kern="100" dirty="0">
                        <a:effectLst/>
                        <a:latin typeface="Calibri"/>
                        <a:ea typeface="SimSun"/>
                        <a:cs typeface="Times New Roman"/>
                      </a:endParaRPr>
                    </a:p>
                  </a:txBody>
                  <a:tcPr anchor="ctr"/>
                </a:tc>
                <a:tc>
                  <a:txBody>
                    <a:bodyPr/>
                    <a:lstStyle/>
                    <a:p>
                      <a:pPr marL="0" marR="0" algn="ctr">
                        <a:spcBef>
                          <a:spcPts val="0"/>
                        </a:spcBef>
                        <a:spcAft>
                          <a:spcPts val="0"/>
                        </a:spcAft>
                      </a:pPr>
                      <a:r>
                        <a:rPr lang="en-US" sz="1200" kern="100" dirty="0">
                          <a:effectLst/>
                        </a:rPr>
                        <a:t>NO</a:t>
                      </a:r>
                      <a:r>
                        <a:rPr lang="en-US" sz="1200" kern="100" baseline="-25000" dirty="0">
                          <a:effectLst/>
                        </a:rPr>
                        <a:t>X</a:t>
                      </a:r>
                      <a:endParaRPr lang="en-US" sz="1200" kern="100" dirty="0">
                        <a:effectLst/>
                        <a:latin typeface="Calibri"/>
                        <a:ea typeface="SimSun"/>
                        <a:cs typeface="Times New Roman"/>
                      </a:endParaRPr>
                    </a:p>
                  </a:txBody>
                  <a:tcPr marT="45729" marB="45729" anchor="ctr"/>
                </a:tc>
                <a:tc>
                  <a:txBody>
                    <a:bodyPr/>
                    <a:lstStyle/>
                    <a:p>
                      <a:pPr marL="0" marR="0" algn="ctr">
                        <a:spcBef>
                          <a:spcPts val="0"/>
                        </a:spcBef>
                        <a:spcAft>
                          <a:spcPts val="0"/>
                        </a:spcAft>
                      </a:pPr>
                      <a:r>
                        <a:rPr lang="en-US" sz="1200" kern="100" dirty="0">
                          <a:effectLst/>
                        </a:rPr>
                        <a:t>PM</a:t>
                      </a:r>
                      <a:r>
                        <a:rPr lang="en-US" sz="1200" kern="100" baseline="-25000" dirty="0">
                          <a:effectLst/>
                        </a:rPr>
                        <a:t>2.5</a:t>
                      </a:r>
                      <a:endParaRPr lang="en-US" sz="1200" kern="100" dirty="0">
                        <a:effectLst/>
                        <a:latin typeface="Calibri"/>
                        <a:ea typeface="SimSun"/>
                        <a:cs typeface="Times New Roman"/>
                      </a:endParaRPr>
                    </a:p>
                  </a:txBody>
                  <a:tcPr marT="45729" marB="45729" anchor="ctr"/>
                </a:tc>
                <a:tc>
                  <a:txBody>
                    <a:bodyPr/>
                    <a:lstStyle/>
                    <a:p>
                      <a:pPr marL="0" marR="0" algn="ctr">
                        <a:spcBef>
                          <a:spcPts val="0"/>
                        </a:spcBef>
                        <a:spcAft>
                          <a:spcPts val="0"/>
                        </a:spcAft>
                      </a:pPr>
                      <a:r>
                        <a:rPr lang="en-US" sz="1200" kern="100" dirty="0">
                          <a:effectLst/>
                        </a:rPr>
                        <a:t>NO</a:t>
                      </a:r>
                      <a:r>
                        <a:rPr lang="en-US" sz="1200" kern="100" baseline="-25000" dirty="0">
                          <a:effectLst/>
                        </a:rPr>
                        <a:t>X</a:t>
                      </a:r>
                      <a:endParaRPr lang="en-US" sz="1200" kern="100" dirty="0">
                        <a:effectLst/>
                        <a:latin typeface="Calibri"/>
                        <a:ea typeface="SimSun"/>
                        <a:cs typeface="Times New Roman"/>
                      </a:endParaRPr>
                    </a:p>
                  </a:txBody>
                  <a:tcPr marT="45729" marB="45729" anchor="ctr"/>
                </a:tc>
                <a:tc>
                  <a:txBody>
                    <a:bodyPr/>
                    <a:lstStyle/>
                    <a:p>
                      <a:pPr marL="0" marR="0" algn="ctr">
                        <a:spcBef>
                          <a:spcPts val="0"/>
                        </a:spcBef>
                        <a:spcAft>
                          <a:spcPts val="0"/>
                        </a:spcAft>
                      </a:pPr>
                      <a:r>
                        <a:rPr lang="en-US" sz="1200" kern="100" dirty="0">
                          <a:effectLst/>
                        </a:rPr>
                        <a:t>PM</a:t>
                      </a:r>
                      <a:r>
                        <a:rPr lang="en-US" sz="1200" kern="100" baseline="-25000" dirty="0">
                          <a:effectLst/>
                        </a:rPr>
                        <a:t>2.5</a:t>
                      </a:r>
                      <a:endParaRPr lang="en-US" sz="1200" kern="100" dirty="0">
                        <a:effectLst/>
                        <a:latin typeface="Calibri"/>
                        <a:ea typeface="SimSun"/>
                        <a:cs typeface="Times New Roman"/>
                      </a:endParaRPr>
                    </a:p>
                  </a:txBody>
                  <a:tcPr marT="45729" marB="45729" anchor="ctr"/>
                </a:tc>
                <a:tc>
                  <a:txBody>
                    <a:bodyPr/>
                    <a:lstStyle/>
                    <a:p>
                      <a:pPr marL="0" marR="0" algn="ctr">
                        <a:spcBef>
                          <a:spcPts val="0"/>
                        </a:spcBef>
                        <a:spcAft>
                          <a:spcPts val="0"/>
                        </a:spcAft>
                      </a:pPr>
                      <a:r>
                        <a:rPr lang="en-US" sz="1200" kern="100" dirty="0">
                          <a:effectLst/>
                        </a:rPr>
                        <a:t>NO</a:t>
                      </a:r>
                      <a:r>
                        <a:rPr lang="en-US" sz="1200" kern="100" baseline="-25000" dirty="0">
                          <a:effectLst/>
                        </a:rPr>
                        <a:t>X</a:t>
                      </a:r>
                      <a:endParaRPr lang="en-US" sz="1200" kern="100" dirty="0">
                        <a:effectLst/>
                        <a:latin typeface="Calibri"/>
                        <a:ea typeface="SimSun"/>
                        <a:cs typeface="Times New Roman"/>
                      </a:endParaRPr>
                    </a:p>
                  </a:txBody>
                  <a:tcPr marT="45729" marB="45729" anchor="ctr"/>
                </a:tc>
                <a:tc>
                  <a:txBody>
                    <a:bodyPr/>
                    <a:lstStyle/>
                    <a:p>
                      <a:pPr marL="0" marR="0" algn="ctr">
                        <a:spcBef>
                          <a:spcPts val="0"/>
                        </a:spcBef>
                        <a:spcAft>
                          <a:spcPts val="0"/>
                        </a:spcAft>
                      </a:pPr>
                      <a:r>
                        <a:rPr lang="en-US" sz="1200" kern="100" dirty="0">
                          <a:effectLst/>
                        </a:rPr>
                        <a:t>PM</a:t>
                      </a:r>
                      <a:r>
                        <a:rPr lang="en-US" sz="1200" kern="100" baseline="-25000" dirty="0">
                          <a:effectLst/>
                        </a:rPr>
                        <a:t>2.5</a:t>
                      </a:r>
                      <a:endParaRPr lang="en-US" sz="1200" kern="100" dirty="0">
                        <a:effectLst/>
                        <a:latin typeface="Calibri"/>
                        <a:ea typeface="SimSun"/>
                        <a:cs typeface="Times New Roman"/>
                      </a:endParaRPr>
                    </a:p>
                  </a:txBody>
                  <a:tcPr marT="45729" marB="45729" anchor="ctr"/>
                </a:tc>
              </a:tr>
              <a:tr h="570953">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1000 tons/year</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1000 tons/year</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1000 tons/year</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1000 tons/year</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1000 tons/year</a:t>
                      </a: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1000 tons/year</a:t>
                      </a:r>
                    </a:p>
                  </a:txBody>
                  <a:tcPr marT="45729" marB="45729" anchor="ctr"/>
                </a:tc>
              </a:tr>
              <a:tr h="400461">
                <a:tc>
                  <a:txBody>
                    <a:bodyPr/>
                    <a:lstStyle/>
                    <a:p>
                      <a:pPr marL="0" marR="0" algn="ctr">
                        <a:spcBef>
                          <a:spcPts val="0"/>
                        </a:spcBef>
                        <a:spcAft>
                          <a:spcPts val="0"/>
                        </a:spcAft>
                      </a:pPr>
                      <a:r>
                        <a:rPr lang="en-US" sz="1400" kern="100" dirty="0">
                          <a:effectLst/>
                        </a:rPr>
                        <a:t>Shanghai</a:t>
                      </a:r>
                      <a:endParaRPr lang="en-US" sz="1400" kern="100" dirty="0">
                        <a:effectLst/>
                        <a:latin typeface="Calibri"/>
                        <a:ea typeface="SimSun"/>
                        <a:cs typeface="Times New Roman"/>
                      </a:endParaRP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178.48</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12.59</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179.99</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95.41</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109.54</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3.97</a:t>
                      </a:r>
                    </a:p>
                  </a:txBody>
                  <a:tcPr marL="9525" marR="9525" marT="9527" marB="0" anchor="ctr"/>
                </a:tc>
              </a:tr>
              <a:tr h="400461">
                <a:tc>
                  <a:txBody>
                    <a:bodyPr/>
                    <a:lstStyle/>
                    <a:p>
                      <a:pPr marL="0" marR="0" algn="ctr">
                        <a:spcBef>
                          <a:spcPts val="0"/>
                        </a:spcBef>
                        <a:spcAft>
                          <a:spcPts val="0"/>
                        </a:spcAft>
                      </a:pPr>
                      <a:r>
                        <a:rPr lang="en-US" sz="1400" kern="100" dirty="0">
                          <a:effectLst/>
                        </a:rPr>
                        <a:t>Jiangsu</a:t>
                      </a:r>
                      <a:endParaRPr lang="en-US" sz="1400" kern="100" dirty="0">
                        <a:effectLst/>
                        <a:latin typeface="Calibri"/>
                        <a:ea typeface="SimSun"/>
                        <a:cs typeface="Times New Roman"/>
                      </a:endParaRP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707.69</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62.49</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612.39</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610.77</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427.5</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29.44</a:t>
                      </a:r>
                    </a:p>
                  </a:txBody>
                  <a:tcPr marL="9525" marR="9525" marT="9527" marB="0" anchor="ctr"/>
                </a:tc>
              </a:tr>
              <a:tr h="400461">
                <a:tc>
                  <a:txBody>
                    <a:bodyPr/>
                    <a:lstStyle/>
                    <a:p>
                      <a:pPr marL="0" marR="0" algn="ctr">
                        <a:spcBef>
                          <a:spcPts val="0"/>
                        </a:spcBef>
                        <a:spcAft>
                          <a:spcPts val="0"/>
                        </a:spcAft>
                      </a:pPr>
                      <a:r>
                        <a:rPr lang="en-US" sz="1400" kern="100" dirty="0">
                          <a:effectLst/>
                        </a:rPr>
                        <a:t>Zhejiang</a:t>
                      </a:r>
                      <a:endParaRPr lang="en-US" sz="1400" kern="100" dirty="0">
                        <a:effectLst/>
                        <a:latin typeface="Calibri"/>
                        <a:ea typeface="SimSun"/>
                        <a:cs typeface="Times New Roman"/>
                      </a:endParaRP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531.74</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53.73</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372.3</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255.47</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362.7</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17.91</a:t>
                      </a:r>
                    </a:p>
                  </a:txBody>
                  <a:tcPr marL="9525" marR="9525" marT="9527" marB="0" anchor="ctr"/>
                </a:tc>
              </a:tr>
              <a:tr h="400461">
                <a:tc>
                  <a:txBody>
                    <a:bodyPr/>
                    <a:lstStyle/>
                    <a:p>
                      <a:pPr marL="0" marR="0" algn="ctr">
                        <a:spcBef>
                          <a:spcPts val="0"/>
                        </a:spcBef>
                        <a:spcAft>
                          <a:spcPts val="0"/>
                        </a:spcAft>
                      </a:pPr>
                      <a:r>
                        <a:rPr lang="en-US" sz="1400" kern="100" dirty="0">
                          <a:effectLst/>
                        </a:rPr>
                        <a:t>YRD</a:t>
                      </a:r>
                      <a:endParaRPr lang="en-US" sz="1400" kern="100" dirty="0">
                        <a:effectLst/>
                        <a:latin typeface="Calibri"/>
                        <a:ea typeface="SimSun"/>
                        <a:cs typeface="Times New Roman"/>
                      </a:endParaRP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1417.91</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128.81</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1164.68</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961.65</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899.74</a:t>
                      </a:r>
                    </a:p>
                  </a:txBody>
                  <a:tcPr marL="9525" marR="9525" marT="9527"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chemeClr val="dk1"/>
                          </a:solidFill>
                          <a:effectLst/>
                          <a:latin typeface="+mn-lt"/>
                          <a:ea typeface="+mn-ea"/>
                          <a:cs typeface="+mn-cs"/>
                        </a:rPr>
                        <a:t>51.32</a:t>
                      </a:r>
                    </a:p>
                  </a:txBody>
                  <a:tcPr marL="9525" marR="9525" marT="9527" marB="0" anchor="ctr"/>
                </a:tc>
              </a:tr>
            </a:tbl>
          </a:graphicData>
        </a:graphic>
      </p:graphicFrame>
      <p:sp>
        <p:nvSpPr>
          <p:cNvPr id="36932" name="Rectangle 1"/>
          <p:cNvSpPr>
            <a:spLocks noChangeArrowheads="1"/>
          </p:cNvSpPr>
          <p:nvPr/>
        </p:nvSpPr>
        <p:spPr bwMode="auto">
          <a:xfrm>
            <a:off x="1600200" y="2286000"/>
            <a:ext cx="67056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zh-CN" sz="1400">
                <a:latin typeface="Arial" charset="0"/>
              </a:rPr>
              <a:t>Sector-wide emission inventory of NOx and PM</a:t>
            </a:r>
            <a:r>
              <a:rPr lang="en-US" altLang="zh-CN" sz="1000">
                <a:latin typeface="Arial" charset="0"/>
              </a:rPr>
              <a:t>2.5</a:t>
            </a:r>
            <a:r>
              <a:rPr lang="en-US" altLang="zh-CN" sz="1400">
                <a:latin typeface="Arial" charset="0"/>
              </a:rPr>
              <a:t> for each province at YRD region</a:t>
            </a:r>
          </a:p>
        </p:txBody>
      </p:sp>
      <p:sp>
        <p:nvSpPr>
          <p:cNvPr id="2" name="Rounded Rectangle 1"/>
          <p:cNvSpPr/>
          <p:nvPr/>
        </p:nvSpPr>
        <p:spPr>
          <a:xfrm>
            <a:off x="4648200" y="3200400"/>
            <a:ext cx="1828800" cy="2743200"/>
          </a:xfrm>
          <a:prstGeom prst="roundRect">
            <a:avLst/>
          </a:prstGeom>
          <a:noFill/>
          <a:ln w="254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19200" y="5334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41987"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41988" name="Rectangle 8"/>
          <p:cNvSpPr>
            <a:spLocks noChangeArrowheads="1"/>
          </p:cNvSpPr>
          <p:nvPr/>
        </p:nvSpPr>
        <p:spPr bwMode="auto">
          <a:xfrm>
            <a:off x="1219200" y="15240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dirty="0" smtClean="0">
                <a:latin typeface="Arial" charset="0"/>
              </a:rPr>
              <a:t>b) </a:t>
            </a:r>
            <a:r>
              <a:rPr lang="en-US" altLang="en-US" sz="2800" dirty="0">
                <a:latin typeface="Arial" charset="0"/>
              </a:rPr>
              <a:t>PM</a:t>
            </a:r>
            <a:r>
              <a:rPr lang="en-US" altLang="en-US" sz="1600" dirty="0">
                <a:latin typeface="Arial" charset="0"/>
              </a:rPr>
              <a:t>2.5</a:t>
            </a:r>
            <a:r>
              <a:rPr lang="en-US" altLang="en-US" sz="2800" dirty="0">
                <a:latin typeface="Arial" charset="0"/>
              </a:rPr>
              <a:t> control effect on PM</a:t>
            </a:r>
            <a:r>
              <a:rPr lang="en-US" altLang="en-US" sz="1600" dirty="0">
                <a:latin typeface="Arial" charset="0"/>
              </a:rPr>
              <a:t>2.5</a:t>
            </a:r>
            <a:r>
              <a:rPr lang="en-US" altLang="en-US" sz="2800" dirty="0">
                <a:latin typeface="Arial" charset="0"/>
              </a:rPr>
              <a:t> at Jan, 2010</a:t>
            </a:r>
          </a:p>
        </p:txBody>
      </p:sp>
      <p:pic>
        <p:nvPicPr>
          <p:cNvPr id="419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1752600" cy="205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224" r="1596" b="1208"/>
          <a:stretch>
            <a:fillRect/>
          </a:stretch>
        </p:blipFill>
        <p:spPr bwMode="auto">
          <a:xfrm>
            <a:off x="4953000" y="2057400"/>
            <a:ext cx="1752600" cy="204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1"/>
          <p:cNvSpPr txBox="1">
            <a:spLocks/>
          </p:cNvSpPr>
          <p:nvPr/>
        </p:nvSpPr>
        <p:spPr bwMode="auto">
          <a:xfrm>
            <a:off x="1066800" y="6407150"/>
            <a:ext cx="25146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latin typeface="Arial" charset="0"/>
              </a:rPr>
              <a:t>Max. PP control at Zhejiang</a:t>
            </a:r>
          </a:p>
        </p:txBody>
      </p:sp>
      <p:sp>
        <p:nvSpPr>
          <p:cNvPr id="25" name="Title 1"/>
          <p:cNvSpPr txBox="1">
            <a:spLocks/>
          </p:cNvSpPr>
          <p:nvPr/>
        </p:nvSpPr>
        <p:spPr bwMode="auto">
          <a:xfrm>
            <a:off x="3733800" y="6400800"/>
            <a:ext cx="25908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latin typeface="Arial" charset="0"/>
              </a:rPr>
              <a:t>Max. PP control at Shanghai</a:t>
            </a:r>
          </a:p>
        </p:txBody>
      </p:sp>
      <p:sp>
        <p:nvSpPr>
          <p:cNvPr id="26" name="Title 1"/>
          <p:cNvSpPr txBox="1">
            <a:spLocks/>
          </p:cNvSpPr>
          <p:nvPr/>
        </p:nvSpPr>
        <p:spPr bwMode="auto">
          <a:xfrm>
            <a:off x="6337300" y="6407150"/>
            <a:ext cx="25908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a:latin typeface="Arial" charset="0"/>
              </a:rPr>
              <a:t>Max. PP control at Jiangsu</a:t>
            </a:r>
          </a:p>
        </p:txBody>
      </p:sp>
      <p:pic>
        <p:nvPicPr>
          <p:cNvPr id="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357688"/>
            <a:ext cx="1719263"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7325" y="4343400"/>
            <a:ext cx="1730375" cy="203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1733"/>
          <a:stretch>
            <a:fillRect/>
          </a:stretch>
        </p:blipFill>
        <p:spPr bwMode="auto">
          <a:xfrm>
            <a:off x="6781800" y="4357688"/>
            <a:ext cx="1765300" cy="204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97" name="Title 1"/>
          <p:cNvSpPr txBox="1">
            <a:spLocks/>
          </p:cNvSpPr>
          <p:nvPr/>
        </p:nvSpPr>
        <p:spPr bwMode="auto">
          <a:xfrm>
            <a:off x="1143000" y="2433638"/>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Original</a:t>
            </a:r>
          </a:p>
        </p:txBody>
      </p:sp>
      <p:sp>
        <p:nvSpPr>
          <p:cNvPr id="31" name="Title 1"/>
          <p:cNvSpPr txBox="1">
            <a:spLocks/>
          </p:cNvSpPr>
          <p:nvPr/>
        </p:nvSpPr>
        <p:spPr bwMode="auto">
          <a:xfrm>
            <a:off x="3810000" y="2401888"/>
            <a:ext cx="1295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Max. PP Control at YRD</a:t>
            </a:r>
          </a:p>
        </p:txBody>
      </p:sp>
      <p:pic>
        <p:nvPicPr>
          <p:cNvPr id="4199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2775" y="2117725"/>
            <a:ext cx="19526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000" name="TextBox 15"/>
          <p:cNvSpPr txBox="1">
            <a:spLocks noChangeArrowheads="1"/>
          </p:cNvSpPr>
          <p:nvPr/>
        </p:nvSpPr>
        <p:spPr bwMode="auto">
          <a:xfrm>
            <a:off x="7177088" y="2667000"/>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Max: 205 µg/m3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a:t>
            </a:r>
          </a:p>
        </p:txBody>
      </p:sp>
      <p:sp>
        <p:nvSpPr>
          <p:cNvPr id="8" name="Content Placeholder 2"/>
          <p:cNvSpPr txBox="1">
            <a:spLocks/>
          </p:cNvSpPr>
          <p:nvPr/>
        </p:nvSpPr>
        <p:spPr>
          <a:xfrm>
            <a:off x="1219200" y="2100263"/>
            <a:ext cx="7715250" cy="3081337"/>
          </a:xfrm>
          <a:prstGeom prst="rect">
            <a:avLst/>
          </a:prstGeom>
        </p:spPr>
        <p:txBody>
          <a:bodyPr>
            <a:normAutofit/>
          </a:bodyPr>
          <a:lstStyle>
            <a:lvl1pPr marL="342900" indent="-342900" algn="l" defTabSz="914400" rtl="0" eaLnBrk="1" latinLnBrk="0" hangingPunct="1">
              <a:spcBef>
                <a:spcPct val="20000"/>
              </a:spcBef>
              <a:buClr>
                <a:schemeClr val="accent6"/>
              </a:buClr>
              <a:buFont typeface="Wingdings" charset="2"/>
              <a:buChar char="§"/>
              <a:defRPr sz="3200" kern="1200">
                <a:solidFill>
                  <a:schemeClr val="tx1">
                    <a:lumMod val="90000"/>
                    <a:lumOff val="10000"/>
                  </a:schemeClr>
                </a:solidFill>
                <a:latin typeface="Georgia"/>
                <a:ea typeface="+mn-ea"/>
                <a:cs typeface="+mn-cs"/>
              </a:defRPr>
            </a:lvl1pPr>
            <a:lvl2pPr marL="649224" indent="-285750" algn="l" defTabSz="914400" rtl="0" eaLnBrk="1" latinLnBrk="0" hangingPunct="1">
              <a:spcBef>
                <a:spcPct val="20000"/>
              </a:spcBef>
              <a:buFont typeface="Arial" pitchFamily="34" charset="0"/>
              <a:buChar char="–"/>
              <a:defRPr sz="2800" kern="1200">
                <a:solidFill>
                  <a:schemeClr val="tx1">
                    <a:lumMod val="90000"/>
                    <a:lumOff val="10000"/>
                  </a:schemeClr>
                </a:solidFill>
                <a:latin typeface="Georgia"/>
                <a:ea typeface="+mn-ea"/>
                <a:cs typeface="+mn-cs"/>
              </a:defRPr>
            </a:lvl2pPr>
            <a:lvl3pPr marL="9144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Georgia"/>
                <a:ea typeface="+mn-ea"/>
                <a:cs typeface="+mn-cs"/>
              </a:defRPr>
            </a:lvl3pPr>
            <a:lvl4pPr marL="123444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4pPr>
            <a:lvl5pPr marL="150876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10000"/>
              </a:lnSpc>
              <a:spcAft>
                <a:spcPts val="0"/>
              </a:spcAft>
              <a:defRPr/>
            </a:pPr>
            <a:r>
              <a:rPr lang="en-US" sz="2800" dirty="0" smtClean="0">
                <a:latin typeface="Arial" panose="020B0604020202020204" pitchFamily="34" charset="0"/>
                <a:cs typeface="Arial" panose="020B0604020202020204" pitchFamily="34" charset="0"/>
              </a:rPr>
              <a:t>Why do we consider “cost”?</a:t>
            </a:r>
          </a:p>
          <a:p>
            <a:pPr fontAlgn="auto">
              <a:lnSpc>
                <a:spcPct val="110000"/>
              </a:lnSpc>
              <a:spcAft>
                <a:spcPts val="0"/>
              </a:spcAft>
              <a:defRPr/>
            </a:pPr>
            <a:endParaRPr lang="en-US" sz="2400" dirty="0" smtClean="0">
              <a:latin typeface="Arial" panose="020B0604020202020204" pitchFamily="34" charset="0"/>
              <a:cs typeface="Arial" panose="020B0604020202020204" pitchFamily="34" charset="0"/>
            </a:endParaRPr>
          </a:p>
          <a:p>
            <a:pPr marL="0" indent="0" algn="just" fontAlgn="auto">
              <a:lnSpc>
                <a:spcPct val="110000"/>
              </a:lnSpc>
              <a:spcAft>
                <a:spcPts val="0"/>
              </a:spcAft>
              <a:buFont typeface="Wingdings" charset="2"/>
              <a:buNone/>
              <a:defRPr/>
            </a:pPr>
            <a:r>
              <a:rPr lang="en-US" sz="24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Large amount of pollutants is emitted from different sources and will cause environment pollution and health issues. To avoid it, we need to </a:t>
            </a:r>
            <a:r>
              <a:rPr lang="en-US" sz="2000" dirty="0" smtClean="0">
                <a:solidFill>
                  <a:srgbClr val="FF0000"/>
                </a:solidFill>
                <a:latin typeface="Arial" panose="020B0604020202020204" pitchFamily="34" charset="0"/>
                <a:cs typeface="Arial" panose="020B0604020202020204" pitchFamily="34" charset="0"/>
              </a:rPr>
              <a:t>install new control technology </a:t>
            </a:r>
            <a:r>
              <a:rPr lang="en-US" sz="2000" dirty="0" smtClean="0">
                <a:latin typeface="Arial" panose="020B0604020202020204" pitchFamily="34" charset="0"/>
                <a:cs typeface="Arial" panose="020B0604020202020204" pitchFamily="34" charset="0"/>
              </a:rPr>
              <a:t>or </a:t>
            </a:r>
            <a:r>
              <a:rPr lang="en-US" sz="2000" dirty="0" smtClean="0">
                <a:solidFill>
                  <a:srgbClr val="FF0000"/>
                </a:solidFill>
                <a:latin typeface="Arial" panose="020B0604020202020204" pitchFamily="34" charset="0"/>
                <a:cs typeface="Arial" panose="020B0604020202020204" pitchFamily="34" charset="0"/>
              </a:rPr>
              <a:t>retrofit</a:t>
            </a:r>
            <a:r>
              <a:rPr lang="en-US" sz="2000" dirty="0" smtClean="0">
                <a:latin typeface="Arial" panose="020B0604020202020204" pitchFamily="34" charset="0"/>
                <a:cs typeface="Arial" panose="020B0604020202020204" pitchFamily="34" charset="0"/>
              </a:rPr>
              <a:t> the old devices to reduce the emission of pollutants. So associated investment for installation or retrofit is required, which refers to the “cost” here.</a:t>
            </a:r>
            <a:endParaRPr lang="en-US" sz="2000" dirty="0">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5334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43011"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43012" name="Rectangle 8"/>
          <p:cNvSpPr>
            <a:spLocks noChangeArrowheads="1"/>
          </p:cNvSpPr>
          <p:nvPr/>
        </p:nvSpPr>
        <p:spPr bwMode="auto">
          <a:xfrm>
            <a:off x="1219200" y="1447800"/>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dirty="0" smtClean="0">
                <a:latin typeface="Arial" charset="0"/>
              </a:rPr>
              <a:t>b) </a:t>
            </a:r>
            <a:r>
              <a:rPr lang="en-US" altLang="en-US" sz="2800" dirty="0">
                <a:latin typeface="Arial" charset="0"/>
              </a:rPr>
              <a:t>PM</a:t>
            </a:r>
            <a:r>
              <a:rPr lang="en-US" altLang="en-US" sz="1600" dirty="0">
                <a:latin typeface="Arial" charset="0"/>
              </a:rPr>
              <a:t>2.5</a:t>
            </a:r>
            <a:r>
              <a:rPr lang="en-US" altLang="en-US" sz="2800" dirty="0">
                <a:latin typeface="Arial" charset="0"/>
              </a:rPr>
              <a:t> control effect on PM</a:t>
            </a:r>
            <a:r>
              <a:rPr lang="en-US" altLang="en-US" sz="1600" dirty="0">
                <a:latin typeface="Arial" charset="0"/>
              </a:rPr>
              <a:t>2.5</a:t>
            </a:r>
            <a:r>
              <a:rPr lang="en-US" altLang="en-US" sz="2800" dirty="0">
                <a:latin typeface="Arial" charset="0"/>
              </a:rPr>
              <a:t> at Jan, 2010</a:t>
            </a:r>
          </a:p>
        </p:txBody>
      </p:sp>
      <p:pic>
        <p:nvPicPr>
          <p:cNvPr id="430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981200"/>
            <a:ext cx="1795463" cy="210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224" r="1596" b="1208"/>
          <a:stretch>
            <a:fillRect/>
          </a:stretch>
        </p:blipFill>
        <p:spPr bwMode="auto">
          <a:xfrm>
            <a:off x="4953000" y="1981200"/>
            <a:ext cx="1803400" cy="210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5" name="Title 1"/>
          <p:cNvSpPr txBox="1">
            <a:spLocks/>
          </p:cNvSpPr>
          <p:nvPr/>
        </p:nvSpPr>
        <p:spPr bwMode="auto">
          <a:xfrm>
            <a:off x="1143000" y="217805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Original</a:t>
            </a:r>
          </a:p>
        </p:txBody>
      </p:sp>
      <p:sp>
        <p:nvSpPr>
          <p:cNvPr id="31" name="Title 1"/>
          <p:cNvSpPr txBox="1">
            <a:spLocks/>
          </p:cNvSpPr>
          <p:nvPr/>
        </p:nvSpPr>
        <p:spPr bwMode="auto">
          <a:xfrm>
            <a:off x="3810000" y="2146300"/>
            <a:ext cx="1295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Max. PP Control at YRD</a:t>
            </a:r>
          </a:p>
        </p:txBody>
      </p:sp>
      <p:pic>
        <p:nvPicPr>
          <p:cNvPr id="430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041525"/>
            <a:ext cx="19526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bwMode="auto">
          <a:xfrm>
            <a:off x="1143000" y="4540250"/>
            <a:ext cx="18288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Same Max. Control Percent for YRD Industry/Domestic Emission</a:t>
            </a:r>
          </a:p>
        </p:txBody>
      </p:sp>
      <p:sp>
        <p:nvSpPr>
          <p:cNvPr id="21" name="Title 1"/>
          <p:cNvSpPr txBox="1">
            <a:spLocks/>
          </p:cNvSpPr>
          <p:nvPr/>
        </p:nvSpPr>
        <p:spPr bwMode="auto">
          <a:xfrm>
            <a:off x="5270500" y="4540250"/>
            <a:ext cx="13335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Same Max. Control Percent for YRD Mobile Emission</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287838"/>
            <a:ext cx="2057400" cy="241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287838"/>
            <a:ext cx="2074863" cy="241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22" name="TextBox 15"/>
          <p:cNvSpPr txBox="1">
            <a:spLocks noChangeArrowheads="1"/>
          </p:cNvSpPr>
          <p:nvPr/>
        </p:nvSpPr>
        <p:spPr bwMode="auto">
          <a:xfrm>
            <a:off x="7315200" y="2590800"/>
            <a:ext cx="1400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Max: 205 µg/m3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randombar(horizontal)">
                                      <p:cBhvr>
                                        <p:cTn id="20" dur="500"/>
                                        <p:tgtEl>
                                          <p:spTgt spid="614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randombar(horizontal)">
                                      <p:cBhvr>
                                        <p:cTn id="26"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19200" y="5334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44035"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44036" name="Rectangle 8"/>
          <p:cNvSpPr>
            <a:spLocks noChangeArrowheads="1"/>
          </p:cNvSpPr>
          <p:nvPr/>
        </p:nvSpPr>
        <p:spPr bwMode="auto">
          <a:xfrm>
            <a:off x="1219200" y="1457325"/>
            <a:ext cx="7391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dirty="0" smtClean="0">
                <a:latin typeface="Arial" charset="0"/>
              </a:rPr>
              <a:t>c) </a:t>
            </a:r>
            <a:r>
              <a:rPr lang="en-US" altLang="en-US" sz="2800" dirty="0">
                <a:latin typeface="Arial" charset="0"/>
              </a:rPr>
              <a:t>PM</a:t>
            </a:r>
            <a:r>
              <a:rPr lang="en-US" altLang="en-US" sz="1600" dirty="0">
                <a:latin typeface="Arial" charset="0"/>
              </a:rPr>
              <a:t>2.5</a:t>
            </a:r>
            <a:r>
              <a:rPr lang="en-US" altLang="en-US" sz="2800" dirty="0">
                <a:latin typeface="Arial" charset="0"/>
              </a:rPr>
              <a:t> control effect on PM</a:t>
            </a:r>
            <a:r>
              <a:rPr lang="en-US" altLang="en-US" sz="1600" dirty="0">
                <a:latin typeface="Arial" charset="0"/>
              </a:rPr>
              <a:t>2.5</a:t>
            </a:r>
            <a:r>
              <a:rPr lang="en-US" altLang="en-US" sz="2800" dirty="0">
                <a:latin typeface="Arial" charset="0"/>
              </a:rPr>
              <a:t> at Aug, 2010</a:t>
            </a:r>
          </a:p>
        </p:txBody>
      </p:sp>
      <p:sp>
        <p:nvSpPr>
          <p:cNvPr id="44037" name="Title 1"/>
          <p:cNvSpPr txBox="1">
            <a:spLocks/>
          </p:cNvSpPr>
          <p:nvPr/>
        </p:nvSpPr>
        <p:spPr bwMode="auto">
          <a:xfrm>
            <a:off x="1143000" y="2195513"/>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Original</a:t>
            </a:r>
          </a:p>
        </p:txBody>
      </p:sp>
      <p:sp>
        <p:nvSpPr>
          <p:cNvPr id="44038" name="Title 1"/>
          <p:cNvSpPr txBox="1">
            <a:spLocks/>
          </p:cNvSpPr>
          <p:nvPr/>
        </p:nvSpPr>
        <p:spPr bwMode="auto">
          <a:xfrm>
            <a:off x="3810000" y="2162175"/>
            <a:ext cx="12954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Max. PP Control at YRD</a:t>
            </a:r>
          </a:p>
        </p:txBody>
      </p:sp>
      <p:pic>
        <p:nvPicPr>
          <p:cNvPr id="440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775" y="2027238"/>
            <a:ext cx="19526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txBox="1">
            <a:spLocks/>
          </p:cNvSpPr>
          <p:nvPr/>
        </p:nvSpPr>
        <p:spPr bwMode="auto">
          <a:xfrm>
            <a:off x="1066800" y="4557713"/>
            <a:ext cx="18288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Same Max. Control Percent for YRD Industry/Domestic Emission</a:t>
            </a:r>
          </a:p>
        </p:txBody>
      </p:sp>
      <p:sp>
        <p:nvSpPr>
          <p:cNvPr id="21" name="Title 1"/>
          <p:cNvSpPr txBox="1">
            <a:spLocks/>
          </p:cNvSpPr>
          <p:nvPr/>
        </p:nvSpPr>
        <p:spPr bwMode="auto">
          <a:xfrm>
            <a:off x="5105400" y="4557713"/>
            <a:ext cx="17526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latin typeface="Arial" charset="0"/>
              </a:rPr>
              <a:t>Same Max. Control Percent for YRD Mobile Emission</a:t>
            </a:r>
          </a:p>
        </p:txBody>
      </p:sp>
      <p:pic>
        <p:nvPicPr>
          <p:cNvPr id="440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273"/>
          <a:stretch>
            <a:fillRect/>
          </a:stretch>
        </p:blipFill>
        <p:spPr bwMode="auto">
          <a:xfrm>
            <a:off x="2057400" y="1997075"/>
            <a:ext cx="18097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997075"/>
            <a:ext cx="17875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4" name="TextBox 15"/>
          <p:cNvSpPr txBox="1">
            <a:spLocks noChangeArrowheads="1"/>
          </p:cNvSpPr>
          <p:nvPr/>
        </p:nvSpPr>
        <p:spPr bwMode="auto">
          <a:xfrm>
            <a:off x="7315200" y="2606675"/>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t>Max: 276 µg/m3</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83075"/>
            <a:ext cx="2057400" cy="24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3700" y="4283075"/>
            <a:ext cx="2060575" cy="24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362">
                                          <p:stCondLst>
                                            <p:cond delay="0"/>
                                          </p:stCondLst>
                                        </p:cTn>
                                        <p:tgtEl>
                                          <p:spTgt spid="17"/>
                                        </p:tgtEl>
                                      </p:cBhvr>
                                    </p:animEffect>
                                    <p:anim calcmode="lin" valueType="num">
                                      <p:cBhvr>
                                        <p:cTn id="8"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13" dur="16">
                                          <p:stCondLst>
                                            <p:cond delay="406"/>
                                          </p:stCondLst>
                                        </p:cTn>
                                        <p:tgtEl>
                                          <p:spTgt spid="17"/>
                                        </p:tgtEl>
                                      </p:cBhvr>
                                      <p:to x="100000" y="60000"/>
                                    </p:animScale>
                                    <p:animScale>
                                      <p:cBhvr>
                                        <p:cTn id="14" dur="104" decel="50000">
                                          <p:stCondLst>
                                            <p:cond delay="423"/>
                                          </p:stCondLst>
                                        </p:cTn>
                                        <p:tgtEl>
                                          <p:spTgt spid="17"/>
                                        </p:tgtEl>
                                      </p:cBhvr>
                                      <p:to x="100000" y="100000"/>
                                    </p:animScale>
                                    <p:animScale>
                                      <p:cBhvr>
                                        <p:cTn id="15" dur="16">
                                          <p:stCondLst>
                                            <p:cond delay="820"/>
                                          </p:stCondLst>
                                        </p:cTn>
                                        <p:tgtEl>
                                          <p:spTgt spid="17"/>
                                        </p:tgtEl>
                                      </p:cBhvr>
                                      <p:to x="100000" y="80000"/>
                                    </p:animScale>
                                    <p:animScale>
                                      <p:cBhvr>
                                        <p:cTn id="16" dur="104" decel="50000">
                                          <p:stCondLst>
                                            <p:cond delay="836"/>
                                          </p:stCondLst>
                                        </p:cTn>
                                        <p:tgtEl>
                                          <p:spTgt spid="17"/>
                                        </p:tgtEl>
                                      </p:cBhvr>
                                      <p:to x="100000" y="100000"/>
                                    </p:animScale>
                                    <p:animScale>
                                      <p:cBhvr>
                                        <p:cTn id="17" dur="16">
                                          <p:stCondLst>
                                            <p:cond delay="1026"/>
                                          </p:stCondLst>
                                        </p:cTn>
                                        <p:tgtEl>
                                          <p:spTgt spid="17"/>
                                        </p:tgtEl>
                                      </p:cBhvr>
                                      <p:to x="100000" y="90000"/>
                                    </p:animScale>
                                    <p:animScale>
                                      <p:cBhvr>
                                        <p:cTn id="18" dur="104" decel="50000">
                                          <p:stCondLst>
                                            <p:cond delay="1042"/>
                                          </p:stCondLst>
                                        </p:cTn>
                                        <p:tgtEl>
                                          <p:spTgt spid="17"/>
                                        </p:tgtEl>
                                      </p:cBhvr>
                                      <p:to x="100000" y="100000"/>
                                    </p:animScale>
                                    <p:animScale>
                                      <p:cBhvr>
                                        <p:cTn id="19" dur="16">
                                          <p:stCondLst>
                                            <p:cond delay="1130"/>
                                          </p:stCondLst>
                                        </p:cTn>
                                        <p:tgtEl>
                                          <p:spTgt spid="17"/>
                                        </p:tgtEl>
                                      </p:cBhvr>
                                      <p:to x="100000" y="95000"/>
                                    </p:animScale>
                                    <p:animScale>
                                      <p:cBhvr>
                                        <p:cTn id="20" dur="104" decel="50000">
                                          <p:stCondLst>
                                            <p:cond delay="1146"/>
                                          </p:stCondLst>
                                        </p:cTn>
                                        <p:tgtEl>
                                          <p:spTgt spid="1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362">
                                          <p:stCondLst>
                                            <p:cond delay="0"/>
                                          </p:stCondLst>
                                        </p:cTn>
                                        <p:tgtEl>
                                          <p:spTgt spid="7170"/>
                                        </p:tgtEl>
                                      </p:cBhvr>
                                    </p:animEffect>
                                    <p:anim calcmode="lin" valueType="num">
                                      <p:cBhvr>
                                        <p:cTn id="24" dur="1139"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7170"/>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7170"/>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7170"/>
                                        </p:tgtEl>
                                        <p:attrNameLst>
                                          <p:attrName>ppt_y</p:attrName>
                                        </p:attrNameLst>
                                      </p:cBhvr>
                                      <p:tavLst>
                                        <p:tav tm="0" fmla="#ppt_y-sin(pi*$)/81">
                                          <p:val>
                                            <p:fltVal val="0"/>
                                          </p:val>
                                        </p:tav>
                                        <p:tav tm="100000">
                                          <p:val>
                                            <p:fltVal val="1"/>
                                          </p:val>
                                        </p:tav>
                                      </p:tavLst>
                                    </p:anim>
                                    <p:animScale>
                                      <p:cBhvr>
                                        <p:cTn id="29" dur="16">
                                          <p:stCondLst>
                                            <p:cond delay="406"/>
                                          </p:stCondLst>
                                        </p:cTn>
                                        <p:tgtEl>
                                          <p:spTgt spid="7170"/>
                                        </p:tgtEl>
                                      </p:cBhvr>
                                      <p:to x="100000" y="60000"/>
                                    </p:animScale>
                                    <p:animScale>
                                      <p:cBhvr>
                                        <p:cTn id="30" dur="104" decel="50000">
                                          <p:stCondLst>
                                            <p:cond delay="423"/>
                                          </p:stCondLst>
                                        </p:cTn>
                                        <p:tgtEl>
                                          <p:spTgt spid="7170"/>
                                        </p:tgtEl>
                                      </p:cBhvr>
                                      <p:to x="100000" y="100000"/>
                                    </p:animScale>
                                    <p:animScale>
                                      <p:cBhvr>
                                        <p:cTn id="31" dur="16">
                                          <p:stCondLst>
                                            <p:cond delay="820"/>
                                          </p:stCondLst>
                                        </p:cTn>
                                        <p:tgtEl>
                                          <p:spTgt spid="7170"/>
                                        </p:tgtEl>
                                      </p:cBhvr>
                                      <p:to x="100000" y="80000"/>
                                    </p:animScale>
                                    <p:animScale>
                                      <p:cBhvr>
                                        <p:cTn id="32" dur="104" decel="50000">
                                          <p:stCondLst>
                                            <p:cond delay="836"/>
                                          </p:stCondLst>
                                        </p:cTn>
                                        <p:tgtEl>
                                          <p:spTgt spid="7170"/>
                                        </p:tgtEl>
                                      </p:cBhvr>
                                      <p:to x="100000" y="100000"/>
                                    </p:animScale>
                                    <p:animScale>
                                      <p:cBhvr>
                                        <p:cTn id="33" dur="16">
                                          <p:stCondLst>
                                            <p:cond delay="1026"/>
                                          </p:stCondLst>
                                        </p:cTn>
                                        <p:tgtEl>
                                          <p:spTgt spid="7170"/>
                                        </p:tgtEl>
                                      </p:cBhvr>
                                      <p:to x="100000" y="90000"/>
                                    </p:animScale>
                                    <p:animScale>
                                      <p:cBhvr>
                                        <p:cTn id="34" dur="104" decel="50000">
                                          <p:stCondLst>
                                            <p:cond delay="1042"/>
                                          </p:stCondLst>
                                        </p:cTn>
                                        <p:tgtEl>
                                          <p:spTgt spid="7170"/>
                                        </p:tgtEl>
                                      </p:cBhvr>
                                      <p:to x="100000" y="100000"/>
                                    </p:animScale>
                                    <p:animScale>
                                      <p:cBhvr>
                                        <p:cTn id="35" dur="16">
                                          <p:stCondLst>
                                            <p:cond delay="1130"/>
                                          </p:stCondLst>
                                        </p:cTn>
                                        <p:tgtEl>
                                          <p:spTgt spid="7170"/>
                                        </p:tgtEl>
                                      </p:cBhvr>
                                      <p:to x="100000" y="95000"/>
                                    </p:animScale>
                                    <p:animScale>
                                      <p:cBhvr>
                                        <p:cTn id="36" dur="104" decel="50000">
                                          <p:stCondLst>
                                            <p:cond delay="1146"/>
                                          </p:stCondLst>
                                        </p:cTn>
                                        <p:tgtEl>
                                          <p:spTgt spid="717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362">
                                          <p:stCondLst>
                                            <p:cond delay="0"/>
                                          </p:stCondLst>
                                        </p:cTn>
                                        <p:tgtEl>
                                          <p:spTgt spid="21"/>
                                        </p:tgtEl>
                                      </p:cBhvr>
                                    </p:animEffect>
                                    <p:anim calcmode="lin" valueType="num">
                                      <p:cBhvr>
                                        <p:cTn id="40" dur="1139"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21"/>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21"/>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21"/>
                                        </p:tgtEl>
                                        <p:attrNameLst>
                                          <p:attrName>ppt_y</p:attrName>
                                        </p:attrNameLst>
                                      </p:cBhvr>
                                      <p:tavLst>
                                        <p:tav tm="0" fmla="#ppt_y-sin(pi*$)/81">
                                          <p:val>
                                            <p:fltVal val="0"/>
                                          </p:val>
                                        </p:tav>
                                        <p:tav tm="100000">
                                          <p:val>
                                            <p:fltVal val="1"/>
                                          </p:val>
                                        </p:tav>
                                      </p:tavLst>
                                    </p:anim>
                                    <p:animScale>
                                      <p:cBhvr>
                                        <p:cTn id="45" dur="16">
                                          <p:stCondLst>
                                            <p:cond delay="406"/>
                                          </p:stCondLst>
                                        </p:cTn>
                                        <p:tgtEl>
                                          <p:spTgt spid="21"/>
                                        </p:tgtEl>
                                      </p:cBhvr>
                                      <p:to x="100000" y="60000"/>
                                    </p:animScale>
                                    <p:animScale>
                                      <p:cBhvr>
                                        <p:cTn id="46" dur="104" decel="50000">
                                          <p:stCondLst>
                                            <p:cond delay="423"/>
                                          </p:stCondLst>
                                        </p:cTn>
                                        <p:tgtEl>
                                          <p:spTgt spid="21"/>
                                        </p:tgtEl>
                                      </p:cBhvr>
                                      <p:to x="100000" y="100000"/>
                                    </p:animScale>
                                    <p:animScale>
                                      <p:cBhvr>
                                        <p:cTn id="47" dur="16">
                                          <p:stCondLst>
                                            <p:cond delay="820"/>
                                          </p:stCondLst>
                                        </p:cTn>
                                        <p:tgtEl>
                                          <p:spTgt spid="21"/>
                                        </p:tgtEl>
                                      </p:cBhvr>
                                      <p:to x="100000" y="80000"/>
                                    </p:animScale>
                                    <p:animScale>
                                      <p:cBhvr>
                                        <p:cTn id="48" dur="104" decel="50000">
                                          <p:stCondLst>
                                            <p:cond delay="836"/>
                                          </p:stCondLst>
                                        </p:cTn>
                                        <p:tgtEl>
                                          <p:spTgt spid="21"/>
                                        </p:tgtEl>
                                      </p:cBhvr>
                                      <p:to x="100000" y="100000"/>
                                    </p:animScale>
                                    <p:animScale>
                                      <p:cBhvr>
                                        <p:cTn id="49" dur="16">
                                          <p:stCondLst>
                                            <p:cond delay="1026"/>
                                          </p:stCondLst>
                                        </p:cTn>
                                        <p:tgtEl>
                                          <p:spTgt spid="21"/>
                                        </p:tgtEl>
                                      </p:cBhvr>
                                      <p:to x="100000" y="90000"/>
                                    </p:animScale>
                                    <p:animScale>
                                      <p:cBhvr>
                                        <p:cTn id="50" dur="104" decel="50000">
                                          <p:stCondLst>
                                            <p:cond delay="1042"/>
                                          </p:stCondLst>
                                        </p:cTn>
                                        <p:tgtEl>
                                          <p:spTgt spid="21"/>
                                        </p:tgtEl>
                                      </p:cBhvr>
                                      <p:to x="100000" y="100000"/>
                                    </p:animScale>
                                    <p:animScale>
                                      <p:cBhvr>
                                        <p:cTn id="51" dur="16">
                                          <p:stCondLst>
                                            <p:cond delay="1130"/>
                                          </p:stCondLst>
                                        </p:cTn>
                                        <p:tgtEl>
                                          <p:spTgt spid="21"/>
                                        </p:tgtEl>
                                      </p:cBhvr>
                                      <p:to x="100000" y="95000"/>
                                    </p:animScale>
                                    <p:animScale>
                                      <p:cBhvr>
                                        <p:cTn id="52" dur="104" decel="50000">
                                          <p:stCondLst>
                                            <p:cond delay="1146"/>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171"/>
                                        </p:tgtEl>
                                        <p:attrNameLst>
                                          <p:attrName>style.visibility</p:attrName>
                                        </p:attrNameLst>
                                      </p:cBhvr>
                                      <p:to>
                                        <p:strVal val="visible"/>
                                      </p:to>
                                    </p:set>
                                    <p:animEffect transition="in" filter="wipe(down)">
                                      <p:cBhvr>
                                        <p:cTn id="55" dur="362">
                                          <p:stCondLst>
                                            <p:cond delay="0"/>
                                          </p:stCondLst>
                                        </p:cTn>
                                        <p:tgtEl>
                                          <p:spTgt spid="7171"/>
                                        </p:tgtEl>
                                      </p:cBhvr>
                                    </p:animEffect>
                                    <p:anim calcmode="lin" valueType="num">
                                      <p:cBhvr>
                                        <p:cTn id="56" dur="1139"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57" dur="415"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58" dur="415" tmFilter="0, 0; 0.125,0.2665; 0.25,0.4; 0.375,0.465; 0.5,0.5;  0.625,0.535; 0.75,0.6; 0.875,0.7335; 1,1">
                                          <p:stCondLst>
                                            <p:cond delay="415"/>
                                          </p:stCondLst>
                                        </p:cTn>
                                        <p:tgtEl>
                                          <p:spTgt spid="7171"/>
                                        </p:tgtEl>
                                        <p:attrNameLst>
                                          <p:attrName>ppt_y</p:attrName>
                                        </p:attrNameLst>
                                      </p:cBhvr>
                                      <p:tavLst>
                                        <p:tav tm="0" fmla="#ppt_y-sin(pi*$)/9">
                                          <p:val>
                                            <p:fltVal val="0"/>
                                          </p:val>
                                        </p:tav>
                                        <p:tav tm="100000">
                                          <p:val>
                                            <p:fltVal val="1"/>
                                          </p:val>
                                        </p:tav>
                                      </p:tavLst>
                                    </p:anim>
                                    <p:anim calcmode="lin" valueType="num">
                                      <p:cBhvr>
                                        <p:cTn id="59" dur="207" tmFilter="0, 0; 0.125,0.2665; 0.25,0.4; 0.375,0.465; 0.5,0.5;  0.625,0.535; 0.75,0.6; 0.875,0.7335; 1,1">
                                          <p:stCondLst>
                                            <p:cond delay="828"/>
                                          </p:stCondLst>
                                        </p:cTn>
                                        <p:tgtEl>
                                          <p:spTgt spid="7171"/>
                                        </p:tgtEl>
                                        <p:attrNameLst>
                                          <p:attrName>ppt_y</p:attrName>
                                        </p:attrNameLst>
                                      </p:cBhvr>
                                      <p:tavLst>
                                        <p:tav tm="0" fmla="#ppt_y-sin(pi*$)/27">
                                          <p:val>
                                            <p:fltVal val="0"/>
                                          </p:val>
                                        </p:tav>
                                        <p:tav tm="100000">
                                          <p:val>
                                            <p:fltVal val="1"/>
                                          </p:val>
                                        </p:tav>
                                      </p:tavLst>
                                    </p:anim>
                                    <p:anim calcmode="lin" valueType="num">
                                      <p:cBhvr>
                                        <p:cTn id="60" dur="103" tmFilter="0, 0; 0.125,0.2665; 0.25,0.4; 0.375,0.465; 0.5,0.5;  0.625,0.535; 0.75,0.6; 0.875,0.7335; 1,1">
                                          <p:stCondLst>
                                            <p:cond delay="1035"/>
                                          </p:stCondLst>
                                        </p:cTn>
                                        <p:tgtEl>
                                          <p:spTgt spid="7171"/>
                                        </p:tgtEl>
                                        <p:attrNameLst>
                                          <p:attrName>ppt_y</p:attrName>
                                        </p:attrNameLst>
                                      </p:cBhvr>
                                      <p:tavLst>
                                        <p:tav tm="0" fmla="#ppt_y-sin(pi*$)/81">
                                          <p:val>
                                            <p:fltVal val="0"/>
                                          </p:val>
                                        </p:tav>
                                        <p:tav tm="100000">
                                          <p:val>
                                            <p:fltVal val="1"/>
                                          </p:val>
                                        </p:tav>
                                      </p:tavLst>
                                    </p:anim>
                                    <p:animScale>
                                      <p:cBhvr>
                                        <p:cTn id="61" dur="16">
                                          <p:stCondLst>
                                            <p:cond delay="406"/>
                                          </p:stCondLst>
                                        </p:cTn>
                                        <p:tgtEl>
                                          <p:spTgt spid="7171"/>
                                        </p:tgtEl>
                                      </p:cBhvr>
                                      <p:to x="100000" y="60000"/>
                                    </p:animScale>
                                    <p:animScale>
                                      <p:cBhvr>
                                        <p:cTn id="62" dur="104" decel="50000">
                                          <p:stCondLst>
                                            <p:cond delay="423"/>
                                          </p:stCondLst>
                                        </p:cTn>
                                        <p:tgtEl>
                                          <p:spTgt spid="7171"/>
                                        </p:tgtEl>
                                      </p:cBhvr>
                                      <p:to x="100000" y="100000"/>
                                    </p:animScale>
                                    <p:animScale>
                                      <p:cBhvr>
                                        <p:cTn id="63" dur="16">
                                          <p:stCondLst>
                                            <p:cond delay="820"/>
                                          </p:stCondLst>
                                        </p:cTn>
                                        <p:tgtEl>
                                          <p:spTgt spid="7171"/>
                                        </p:tgtEl>
                                      </p:cBhvr>
                                      <p:to x="100000" y="80000"/>
                                    </p:animScale>
                                    <p:animScale>
                                      <p:cBhvr>
                                        <p:cTn id="64" dur="104" decel="50000">
                                          <p:stCondLst>
                                            <p:cond delay="836"/>
                                          </p:stCondLst>
                                        </p:cTn>
                                        <p:tgtEl>
                                          <p:spTgt spid="7171"/>
                                        </p:tgtEl>
                                      </p:cBhvr>
                                      <p:to x="100000" y="100000"/>
                                    </p:animScale>
                                    <p:animScale>
                                      <p:cBhvr>
                                        <p:cTn id="65" dur="16">
                                          <p:stCondLst>
                                            <p:cond delay="1026"/>
                                          </p:stCondLst>
                                        </p:cTn>
                                        <p:tgtEl>
                                          <p:spTgt spid="7171"/>
                                        </p:tgtEl>
                                      </p:cBhvr>
                                      <p:to x="100000" y="90000"/>
                                    </p:animScale>
                                    <p:animScale>
                                      <p:cBhvr>
                                        <p:cTn id="66" dur="104" decel="50000">
                                          <p:stCondLst>
                                            <p:cond delay="1042"/>
                                          </p:stCondLst>
                                        </p:cTn>
                                        <p:tgtEl>
                                          <p:spTgt spid="7171"/>
                                        </p:tgtEl>
                                      </p:cBhvr>
                                      <p:to x="100000" y="100000"/>
                                    </p:animScale>
                                    <p:animScale>
                                      <p:cBhvr>
                                        <p:cTn id="67" dur="16">
                                          <p:stCondLst>
                                            <p:cond delay="1130"/>
                                          </p:stCondLst>
                                        </p:cTn>
                                        <p:tgtEl>
                                          <p:spTgt spid="7171"/>
                                        </p:tgtEl>
                                      </p:cBhvr>
                                      <p:to x="100000" y="95000"/>
                                    </p:animScale>
                                    <p:animScale>
                                      <p:cBhvr>
                                        <p:cTn id="68" dur="104" decel="50000">
                                          <p:stCondLst>
                                            <p:cond delay="1146"/>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219200" y="5334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45059" name="Rectangle 8"/>
          <p:cNvSpPr>
            <a:spLocks noChangeArrowheads="1"/>
          </p:cNvSpPr>
          <p:nvPr/>
        </p:nvSpPr>
        <p:spPr bwMode="auto">
          <a:xfrm>
            <a:off x="1219200" y="15319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smtClean="0">
                <a:latin typeface="Arial" charset="0"/>
              </a:rPr>
              <a:t>d) </a:t>
            </a:r>
            <a:r>
              <a:rPr lang="en-US" altLang="en-US" sz="2400" dirty="0">
                <a:latin typeface="Arial" charset="0"/>
              </a:rPr>
              <a:t>Total </a:t>
            </a:r>
            <a:r>
              <a:rPr lang="en-US" altLang="en-US" sz="2400" dirty="0" smtClean="0">
                <a:latin typeface="Arial" charset="0"/>
              </a:rPr>
              <a:t>PM</a:t>
            </a:r>
            <a:r>
              <a:rPr lang="en-US" altLang="en-US" sz="1600" dirty="0" smtClean="0">
                <a:latin typeface="Arial" charset="0"/>
              </a:rPr>
              <a:t>2.5</a:t>
            </a:r>
            <a:r>
              <a:rPr lang="en-US" altLang="en-US" sz="2400" dirty="0" smtClean="0">
                <a:latin typeface="Arial" charset="0"/>
              </a:rPr>
              <a:t> control </a:t>
            </a:r>
            <a:r>
              <a:rPr lang="en-US" altLang="en-US" sz="2400" dirty="0">
                <a:latin typeface="Arial" charset="0"/>
              </a:rPr>
              <a:t>cost vs. </a:t>
            </a:r>
            <a:r>
              <a:rPr lang="en-US" altLang="en-US" sz="2400" dirty="0" smtClean="0">
                <a:latin typeface="Arial" charset="0"/>
              </a:rPr>
              <a:t>PM</a:t>
            </a:r>
            <a:r>
              <a:rPr lang="en-US" altLang="en-US" sz="1600" dirty="0" smtClean="0">
                <a:latin typeface="Arial" charset="0"/>
              </a:rPr>
              <a:t>2.5</a:t>
            </a:r>
            <a:r>
              <a:rPr lang="en-US" altLang="en-US" sz="2400" dirty="0" smtClean="0">
                <a:latin typeface="Arial" charset="0"/>
              </a:rPr>
              <a:t> conc. </a:t>
            </a:r>
            <a:r>
              <a:rPr lang="en-US" altLang="en-US" sz="2400" dirty="0">
                <a:latin typeface="Arial" charset="0"/>
              </a:rPr>
              <a:t>c</a:t>
            </a:r>
            <a:r>
              <a:rPr lang="en-US" altLang="en-US" sz="2400" dirty="0" smtClean="0">
                <a:latin typeface="Arial" charset="0"/>
              </a:rPr>
              <a:t>hange for </a:t>
            </a:r>
            <a:r>
              <a:rPr lang="en-US" altLang="en-US" sz="2400" dirty="0">
                <a:latin typeface="Arial" charset="0"/>
              </a:rPr>
              <a:t>power plant in Jan, 2010 </a:t>
            </a:r>
            <a:r>
              <a:rPr lang="en-US" altLang="en-US" sz="2400" dirty="0">
                <a:solidFill>
                  <a:srgbClr val="FF0000"/>
                </a:solidFill>
                <a:latin typeface="Arial" charset="0"/>
              </a:rPr>
              <a:t>(+: increase; -: decrease</a:t>
            </a:r>
            <a:r>
              <a:rPr lang="en-US" altLang="en-US" sz="2400" dirty="0">
                <a:latin typeface="Arial"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2966771795"/>
              </p:ext>
            </p:extLst>
          </p:nvPr>
        </p:nvGraphicFramePr>
        <p:xfrm>
          <a:off x="1676400" y="2594120"/>
          <a:ext cx="6248400" cy="3617965"/>
        </p:xfrm>
        <a:graphic>
          <a:graphicData uri="http://schemas.openxmlformats.org/drawingml/2006/table">
            <a:tbl>
              <a:tblPr firstRow="1" firstCol="1" bandRow="1">
                <a:tableStyleId>{93296810-A885-4BE3-A3E7-6D5BEEA58F35}</a:tableStyleId>
              </a:tblPr>
              <a:tblGrid>
                <a:gridCol w="1352158"/>
                <a:gridCol w="1567850"/>
                <a:gridCol w="1664196"/>
                <a:gridCol w="1664196"/>
              </a:tblGrid>
              <a:tr h="459808">
                <a:tc rowSpan="2">
                  <a:txBody>
                    <a:bodyPr/>
                    <a:lstStyle/>
                    <a:p>
                      <a:pPr marL="0" marR="0" algn="ctr">
                        <a:spcBef>
                          <a:spcPts val="0"/>
                        </a:spcBef>
                        <a:spcAft>
                          <a:spcPts val="0"/>
                        </a:spcAft>
                      </a:pPr>
                      <a:r>
                        <a:rPr lang="en-US" sz="1800" kern="100" dirty="0">
                          <a:effectLst/>
                        </a:rPr>
                        <a:t>Region</a:t>
                      </a:r>
                      <a:endParaRPr lang="en-US" sz="1800" kern="100" dirty="0">
                        <a:effectLst/>
                        <a:latin typeface="Calibri"/>
                        <a:ea typeface="SimSun"/>
                        <a:cs typeface="Times New Roman"/>
                      </a:endParaRPr>
                    </a:p>
                  </a:txBody>
                  <a:tcPr marT="45717" marB="45717" anchor="ctr"/>
                </a:tc>
                <a:tc>
                  <a:txBody>
                    <a:bodyPr/>
                    <a:lstStyle/>
                    <a:p>
                      <a:pPr marL="0" marR="0" algn="ctr">
                        <a:spcBef>
                          <a:spcPts val="0"/>
                        </a:spcBef>
                        <a:spcAft>
                          <a:spcPts val="0"/>
                        </a:spcAft>
                      </a:pPr>
                      <a:r>
                        <a:rPr lang="en-US" sz="1200" kern="100" dirty="0" smtClean="0">
                          <a:effectLst/>
                        </a:rPr>
                        <a:t>PM</a:t>
                      </a:r>
                      <a:r>
                        <a:rPr lang="en-US" sz="1200" kern="100" baseline="-25000" dirty="0" smtClean="0">
                          <a:effectLst/>
                        </a:rPr>
                        <a:t>2.5 </a:t>
                      </a:r>
                      <a:r>
                        <a:rPr lang="en-US" sz="1200" kern="100" dirty="0" smtClean="0">
                          <a:effectLst/>
                        </a:rPr>
                        <a:t>Control Percent </a:t>
                      </a:r>
                      <a:endParaRPr lang="en-US" sz="1200" kern="100" dirty="0">
                        <a:effectLst/>
                        <a:latin typeface="Calibri"/>
                        <a:ea typeface="SimSun"/>
                        <a:cs typeface="Times New Roman"/>
                      </a:endParaRPr>
                    </a:p>
                  </a:txBody>
                  <a:tcPr marT="45717" marB="45717" anchor="ctr"/>
                </a:tc>
                <a:tc>
                  <a:txBody>
                    <a:bodyPr/>
                    <a:lstStyle/>
                    <a:p>
                      <a:pPr marL="0" marR="0" algn="ctr">
                        <a:spcBef>
                          <a:spcPts val="0"/>
                        </a:spcBef>
                        <a:spcAft>
                          <a:spcPts val="0"/>
                        </a:spcAft>
                      </a:pPr>
                      <a:r>
                        <a:rPr lang="en-US" sz="1200" kern="100" baseline="0" dirty="0" smtClean="0">
                          <a:effectLst/>
                        </a:rPr>
                        <a:t>Total</a:t>
                      </a:r>
                      <a:r>
                        <a:rPr lang="en-US" sz="1200" kern="100" baseline="-25000" dirty="0" smtClean="0">
                          <a:effectLst/>
                        </a:rPr>
                        <a:t> </a:t>
                      </a:r>
                      <a:r>
                        <a:rPr lang="en-US" sz="1200" kern="100" dirty="0" smtClean="0">
                          <a:effectLst/>
                        </a:rPr>
                        <a:t>Control Cost</a:t>
                      </a:r>
                      <a:endParaRPr lang="en-US" sz="1200" kern="100" dirty="0">
                        <a:effectLst/>
                        <a:latin typeface="+mn-lt"/>
                        <a:ea typeface="SimSun"/>
                        <a:cs typeface="Times New Roman"/>
                      </a:endParaRPr>
                    </a:p>
                  </a:txBody>
                  <a:tcPr marT="45717" marB="45717" anchor="ctr"/>
                </a:tc>
                <a:tc>
                  <a:txBody>
                    <a:bodyPr/>
                    <a:lstStyle/>
                    <a:p>
                      <a:pPr marL="0" marR="0" algn="ctr">
                        <a:spcBef>
                          <a:spcPts val="0"/>
                        </a:spcBef>
                        <a:spcAft>
                          <a:spcPts val="0"/>
                        </a:spcAft>
                      </a:pPr>
                      <a:r>
                        <a:rPr lang="en-US" sz="1200" kern="100" dirty="0" smtClean="0">
                          <a:effectLst/>
                        </a:rPr>
                        <a:t>PM</a:t>
                      </a:r>
                      <a:r>
                        <a:rPr lang="en-US" sz="1200" kern="100" baseline="-25000" dirty="0" smtClean="0">
                          <a:effectLst/>
                        </a:rPr>
                        <a:t>2.5</a:t>
                      </a:r>
                      <a:r>
                        <a:rPr lang="en-US" sz="1200" kern="100" dirty="0" smtClean="0">
                          <a:effectLst/>
                          <a:latin typeface="Calibri"/>
                          <a:ea typeface="SimSun"/>
                          <a:cs typeface="Times New Roman"/>
                        </a:rPr>
                        <a:t> conc. Change </a:t>
                      </a:r>
                      <a:endParaRPr lang="en-US" sz="1200" kern="100" dirty="0">
                        <a:effectLst/>
                        <a:latin typeface="Calibri"/>
                        <a:ea typeface="SimSun"/>
                        <a:cs typeface="Times New Roman"/>
                      </a:endParaRPr>
                    </a:p>
                  </a:txBody>
                  <a:tcPr marT="45717" marB="45717" anchor="ctr"/>
                </a:tc>
              </a:tr>
              <a:tr h="459808">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a:t>
                      </a: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Million</a:t>
                      </a:r>
                      <a:r>
                        <a:rPr lang="en-US" sz="1200" kern="100" baseline="0" dirty="0" smtClean="0">
                          <a:solidFill>
                            <a:schemeClr val="dk1"/>
                          </a:solidFill>
                          <a:effectLst/>
                          <a:latin typeface="+mn-lt"/>
                          <a:ea typeface="+mn-ea"/>
                          <a:cs typeface="+mn-cs"/>
                        </a:rPr>
                        <a:t> 2010 US Dollars</a:t>
                      </a:r>
                      <a:endParaRPr lang="en-US" sz="1200" kern="100" dirty="0" smtClean="0">
                        <a:solidFill>
                          <a:schemeClr val="dk1"/>
                        </a:solidFill>
                        <a:effectLst/>
                        <a:latin typeface="+mn-lt"/>
                        <a:ea typeface="+mn-ea"/>
                        <a:cs typeface="+mn-cs"/>
                      </a:endParaRP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µg/m3</a:t>
                      </a:r>
                    </a:p>
                  </a:txBody>
                  <a:tcPr marT="45717" marB="45717" anchor="ctr"/>
                </a:tc>
              </a:tr>
              <a:tr h="223300">
                <a:tc rowSpan="4">
                  <a:txBody>
                    <a:bodyPr/>
                    <a:lstStyle/>
                    <a:p>
                      <a:pPr marL="0" marR="0" algn="ctr">
                        <a:spcBef>
                          <a:spcPts val="0"/>
                        </a:spcBef>
                        <a:spcAft>
                          <a:spcPts val="0"/>
                        </a:spcAft>
                      </a:pPr>
                      <a:r>
                        <a:rPr lang="en-US" sz="1400" kern="100" dirty="0" smtClean="0">
                          <a:effectLst/>
                        </a:rPr>
                        <a:t>Shanghai</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25.13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-0.066</a:t>
                      </a:r>
                      <a:endParaRPr lang="en-US" sz="1200" kern="100" dirty="0">
                        <a:solidFill>
                          <a:schemeClr val="dk1"/>
                        </a:solidFill>
                        <a:effectLst/>
                        <a:latin typeface="+mn-lt"/>
                        <a:ea typeface="+mn-ea"/>
                        <a:cs typeface="+mn-cs"/>
                      </a:endParaRPr>
                    </a:p>
                  </a:txBody>
                  <a:tcPr marL="9525" marR="9525" marT="9524" marB="0" anchor="ctr"/>
                </a:tc>
              </a:tr>
              <a:tr h="304778">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52.05</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187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-0.132</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72.57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372</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-0.184</a:t>
                      </a:r>
                      <a:endParaRPr lang="en-US" sz="1200" kern="100" dirty="0">
                        <a:solidFill>
                          <a:schemeClr val="dk1"/>
                        </a:solidFill>
                        <a:effectLst/>
                        <a:latin typeface="+mn-lt"/>
                        <a:ea typeface="+mn-ea"/>
                        <a:cs typeface="+mn-cs"/>
                      </a:endParaRPr>
                    </a:p>
                  </a:txBody>
                  <a:tcPr marL="9525" marR="9525" marT="9524" marB="0" anchor="ctr"/>
                </a:tc>
              </a:tr>
              <a:tr h="264775">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93.41</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596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-0.241</a:t>
                      </a:r>
                      <a:endParaRPr lang="en-US" sz="1200" kern="100" dirty="0">
                        <a:solidFill>
                          <a:schemeClr val="dk1"/>
                        </a:solidFill>
                        <a:effectLst/>
                        <a:latin typeface="+mn-lt"/>
                        <a:ea typeface="+mn-ea"/>
                        <a:cs typeface="+mn-cs"/>
                      </a:endParaRPr>
                    </a:p>
                  </a:txBody>
                  <a:tcPr marL="9525" marR="9525" marT="9524" marB="0" anchor="ctr"/>
                </a:tc>
              </a:tr>
              <a:tr h="228583">
                <a:tc rowSpan="4">
                  <a:txBody>
                    <a:bodyPr/>
                    <a:lstStyle/>
                    <a:p>
                      <a:pPr marL="0" marR="0" algn="ctr">
                        <a:spcBef>
                          <a:spcPts val="0"/>
                        </a:spcBef>
                        <a:spcAft>
                          <a:spcPts val="0"/>
                        </a:spcAft>
                      </a:pPr>
                      <a:r>
                        <a:rPr lang="en-US" sz="1400" kern="100" dirty="0" smtClean="0">
                          <a:effectLst/>
                          <a:latin typeface="+mn-lt"/>
                          <a:ea typeface="+mn-ea"/>
                          <a:cs typeface="+mn-cs"/>
                        </a:rPr>
                        <a:t>Jiangsu</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23.87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176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-0.122</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56.85</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880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-0.292</a:t>
                      </a:r>
                      <a:endParaRPr lang="en-US" sz="1200" kern="100" dirty="0">
                        <a:solidFill>
                          <a:schemeClr val="dk1"/>
                        </a:solidFill>
                        <a:effectLst/>
                        <a:latin typeface="+mn-lt"/>
                        <a:ea typeface="+mn-ea"/>
                        <a:cs typeface="+mn-cs"/>
                      </a:endParaRPr>
                    </a:p>
                  </a:txBody>
                  <a:tcPr marL="9525" marR="9525" marT="9524" marB="0" anchor="ctr"/>
                </a:tc>
              </a:tr>
              <a:tr h="231809">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76.38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1353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-0.392</a:t>
                      </a:r>
                      <a:endParaRPr lang="en-US" sz="1200" kern="100" dirty="0">
                        <a:solidFill>
                          <a:schemeClr val="dk1"/>
                        </a:solidFill>
                        <a:effectLst/>
                        <a:latin typeface="+mn-lt"/>
                        <a:ea typeface="+mn-ea"/>
                        <a:cs typeface="+mn-cs"/>
                      </a:endParaRPr>
                    </a:p>
                  </a:txBody>
                  <a:tcPr marL="9525" marR="9525" marT="9524" marB="0" anchor="ctr"/>
                </a:tc>
              </a:tr>
              <a:tr h="228583">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96.74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2077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-0.49</a:t>
                      </a:r>
                      <a:endParaRPr lang="en-US" sz="1200" kern="100" dirty="0">
                        <a:solidFill>
                          <a:schemeClr val="dk1"/>
                        </a:solidFill>
                        <a:effectLst/>
                        <a:latin typeface="+mn-lt"/>
                        <a:ea typeface="+mn-ea"/>
                        <a:cs typeface="+mn-cs"/>
                      </a:endParaRPr>
                    </a:p>
                  </a:txBody>
                  <a:tcPr marL="9525" marR="9525" marT="9524" marB="0" anchor="ctr"/>
                </a:tc>
              </a:tr>
              <a:tr h="192391">
                <a:tc rowSpan="4">
                  <a:txBody>
                    <a:bodyPr/>
                    <a:lstStyle/>
                    <a:p>
                      <a:pPr marL="0" marR="0" algn="ctr">
                        <a:spcBef>
                          <a:spcPts val="0"/>
                        </a:spcBef>
                        <a:spcAft>
                          <a:spcPts val="0"/>
                        </a:spcAft>
                      </a:pPr>
                      <a:r>
                        <a:rPr lang="en-US" sz="1400" kern="100" dirty="0" smtClean="0">
                          <a:effectLst/>
                          <a:latin typeface="+mn-lt"/>
                          <a:ea typeface="+mn-ea"/>
                          <a:cs typeface="+mn-cs"/>
                        </a:rPr>
                        <a:t>Zhejiang</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26.21</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140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-0.06</a:t>
                      </a:r>
                      <a:endParaRPr lang="en-US" sz="1200" kern="100" dirty="0">
                        <a:solidFill>
                          <a:schemeClr val="dk1"/>
                        </a:solidFill>
                        <a:effectLst/>
                        <a:latin typeface="+mn-lt"/>
                        <a:ea typeface="+mn-ea"/>
                        <a:cs typeface="+mn-cs"/>
                      </a:endParaRPr>
                    </a:p>
                  </a:txBody>
                  <a:tcPr marL="9525" marR="9525" marT="9524" marB="0" anchor="ctr"/>
                </a:tc>
              </a:tr>
              <a:tr h="232977">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39.93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308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-0.09</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64.84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710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-0.144</a:t>
                      </a:r>
                      <a:endParaRPr lang="en-US" sz="1200" kern="100" dirty="0">
                        <a:solidFill>
                          <a:schemeClr val="dk1"/>
                        </a:solidFill>
                        <a:effectLst/>
                        <a:latin typeface="+mn-lt"/>
                        <a:ea typeface="+mn-ea"/>
                        <a:cs typeface="+mn-cs"/>
                      </a:endParaRPr>
                    </a:p>
                  </a:txBody>
                  <a:tcPr marL="9525" marR="9525" marT="9524" marB="0" anchor="ctr"/>
                </a:tc>
              </a:tr>
              <a:tr h="213928">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96.6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1278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-0.216</a:t>
                      </a:r>
                      <a:endParaRPr lang="en-US" sz="1200" kern="100" dirty="0">
                        <a:solidFill>
                          <a:schemeClr val="dk1"/>
                        </a:solidFill>
                        <a:effectLst/>
                        <a:latin typeface="+mn-lt"/>
                        <a:ea typeface="+mn-ea"/>
                        <a:cs typeface="+mn-cs"/>
                      </a:endParaRPr>
                    </a:p>
                  </a:txBody>
                  <a:tcPr marL="9525" marR="9525" marT="9524" marB="0" anchor="ctr"/>
                </a:tc>
              </a:tr>
            </a:tbl>
          </a:graphicData>
        </a:graphic>
      </p:graphicFrame>
      <p:sp>
        <p:nvSpPr>
          <p:cNvPr id="7" name="Rectangle 6"/>
          <p:cNvSpPr/>
          <p:nvPr/>
        </p:nvSpPr>
        <p:spPr>
          <a:xfrm>
            <a:off x="4648200" y="2514600"/>
            <a:ext cx="1524000" cy="381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4724400" y="630810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solidFill>
                  <a:srgbClr val="FF0000"/>
                </a:solidFill>
              </a:rPr>
              <a:t>Control </a:t>
            </a:r>
            <a:r>
              <a:rPr lang="en-US" altLang="en-US" b="1" dirty="0" smtClean="0">
                <a:solidFill>
                  <a:srgbClr val="FF0000"/>
                </a:solidFill>
              </a:rPr>
              <a:t>Cost</a:t>
            </a:r>
            <a:endParaRPr lang="en-US" altLang="en-US" sz="1400" b="1" dirty="0">
              <a:solidFill>
                <a:srgbClr val="FF0000"/>
              </a:solidFill>
            </a:endParaRPr>
          </a:p>
        </p:txBody>
      </p:sp>
      <p:sp>
        <p:nvSpPr>
          <p:cNvPr id="9" name="Rectangle 8"/>
          <p:cNvSpPr/>
          <p:nvPr/>
        </p:nvSpPr>
        <p:spPr>
          <a:xfrm>
            <a:off x="6400800" y="2525713"/>
            <a:ext cx="1447800" cy="381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6400800" y="631977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solidFill>
                  <a:srgbClr val="FF0000"/>
                </a:solidFill>
              </a:rPr>
              <a:t>Control E</a:t>
            </a:r>
            <a:r>
              <a:rPr lang="en-US" altLang="en-US" b="1" dirty="0" smtClean="0">
                <a:solidFill>
                  <a:srgbClr val="FF0000"/>
                </a:solidFill>
              </a:rPr>
              <a:t>ffect</a:t>
            </a:r>
            <a:endParaRPr lang="en-US" altLang="en-US" sz="1400" b="1" dirty="0">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219200" y="533400"/>
            <a:ext cx="7315200" cy="762000"/>
          </a:xfrm>
        </p:spPr>
        <p:txBody>
          <a:bodyPr/>
          <a:lstStyle/>
          <a:p>
            <a:pPr marL="457200" indent="-457200"/>
            <a:r>
              <a:rPr lang="en-US" altLang="en-US" sz="3600" dirty="0" smtClean="0">
                <a:solidFill>
                  <a:schemeClr val="tx1"/>
                </a:solidFill>
                <a:latin typeface="Arial" charset="0"/>
                <a:cs typeface="Arial" charset="0"/>
              </a:rPr>
              <a:t>3. </a:t>
            </a:r>
            <a:r>
              <a:rPr lang="en-US" altLang="en-US" sz="3600" b="1" dirty="0" smtClean="0">
                <a:solidFill>
                  <a:schemeClr val="tx1"/>
                </a:solidFill>
                <a:latin typeface="Arial" charset="0"/>
                <a:cs typeface="Arial" charset="0"/>
              </a:rPr>
              <a:t>Results &amp; Discussion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2722072083"/>
              </p:ext>
            </p:extLst>
          </p:nvPr>
        </p:nvGraphicFramePr>
        <p:xfrm>
          <a:off x="1676400" y="2554288"/>
          <a:ext cx="6400801" cy="3617965"/>
        </p:xfrm>
        <a:graphic>
          <a:graphicData uri="http://schemas.openxmlformats.org/drawingml/2006/table">
            <a:tbl>
              <a:tblPr firstRow="1" firstCol="1" bandRow="1">
                <a:tableStyleId>{93296810-A885-4BE3-A3E7-6D5BEEA58F35}</a:tableStyleId>
              </a:tblPr>
              <a:tblGrid>
                <a:gridCol w="1385137"/>
                <a:gridCol w="1606090"/>
                <a:gridCol w="1704787"/>
                <a:gridCol w="1704787"/>
              </a:tblGrid>
              <a:tr h="459808">
                <a:tc rowSpan="2">
                  <a:txBody>
                    <a:bodyPr/>
                    <a:lstStyle/>
                    <a:p>
                      <a:pPr marL="0" marR="0" algn="ctr">
                        <a:spcBef>
                          <a:spcPts val="0"/>
                        </a:spcBef>
                        <a:spcAft>
                          <a:spcPts val="0"/>
                        </a:spcAft>
                      </a:pPr>
                      <a:r>
                        <a:rPr lang="en-US" sz="1800" kern="100" dirty="0">
                          <a:effectLst/>
                        </a:rPr>
                        <a:t>Region</a:t>
                      </a:r>
                      <a:endParaRPr lang="en-US" sz="1800" kern="100" dirty="0">
                        <a:effectLst/>
                        <a:latin typeface="Calibri"/>
                        <a:ea typeface="SimSun"/>
                        <a:cs typeface="Times New Roman"/>
                      </a:endParaRPr>
                    </a:p>
                  </a:txBody>
                  <a:tcPr marT="45717" marB="45717" anchor="ctr"/>
                </a:tc>
                <a:tc>
                  <a:txBody>
                    <a:bodyPr/>
                    <a:lstStyle/>
                    <a:p>
                      <a:pPr marL="0" marR="0" algn="ctr">
                        <a:spcBef>
                          <a:spcPts val="0"/>
                        </a:spcBef>
                        <a:spcAft>
                          <a:spcPts val="0"/>
                        </a:spcAft>
                      </a:pPr>
                      <a:r>
                        <a:rPr lang="en-US" sz="1200" kern="100" dirty="0" smtClean="0">
                          <a:effectLst/>
                        </a:rPr>
                        <a:t>PM</a:t>
                      </a:r>
                      <a:r>
                        <a:rPr lang="en-US" sz="1200" kern="100" baseline="-25000" dirty="0" smtClean="0">
                          <a:effectLst/>
                        </a:rPr>
                        <a:t>2.5 </a:t>
                      </a:r>
                      <a:r>
                        <a:rPr lang="en-US" sz="1200" kern="100" dirty="0" smtClean="0">
                          <a:effectLst/>
                        </a:rPr>
                        <a:t>Control Percent </a:t>
                      </a:r>
                      <a:endParaRPr lang="en-US" sz="1200" kern="100" dirty="0">
                        <a:effectLst/>
                        <a:latin typeface="Calibri"/>
                        <a:ea typeface="SimSun"/>
                        <a:cs typeface="Times New Roman"/>
                      </a:endParaRPr>
                    </a:p>
                  </a:txBody>
                  <a:tcPr marT="45717" marB="45717" anchor="ctr"/>
                </a:tc>
                <a:tc>
                  <a:txBody>
                    <a:bodyPr/>
                    <a:lstStyle/>
                    <a:p>
                      <a:pPr marL="0" marR="0" algn="ctr">
                        <a:spcBef>
                          <a:spcPts val="0"/>
                        </a:spcBef>
                        <a:spcAft>
                          <a:spcPts val="0"/>
                        </a:spcAft>
                      </a:pPr>
                      <a:r>
                        <a:rPr lang="en-US" sz="1200" kern="100" baseline="0" dirty="0" smtClean="0">
                          <a:effectLst/>
                        </a:rPr>
                        <a:t>Total</a:t>
                      </a:r>
                      <a:r>
                        <a:rPr lang="en-US" sz="1200" kern="100" baseline="-25000" dirty="0" smtClean="0">
                          <a:effectLst/>
                        </a:rPr>
                        <a:t> </a:t>
                      </a:r>
                      <a:r>
                        <a:rPr lang="en-US" sz="1200" kern="100" dirty="0" smtClean="0">
                          <a:effectLst/>
                        </a:rPr>
                        <a:t>Control Cost</a:t>
                      </a:r>
                      <a:endParaRPr lang="en-US" sz="1200" kern="100" dirty="0">
                        <a:effectLst/>
                        <a:latin typeface="+mn-lt"/>
                        <a:ea typeface="SimSun"/>
                        <a:cs typeface="Times New Roman"/>
                      </a:endParaRPr>
                    </a:p>
                  </a:txBody>
                  <a:tcPr marT="45717" marB="45717" anchor="ctr"/>
                </a:tc>
                <a:tc>
                  <a:txBody>
                    <a:bodyPr/>
                    <a:lstStyle/>
                    <a:p>
                      <a:pPr marL="0" marR="0" algn="ctr">
                        <a:spcBef>
                          <a:spcPts val="0"/>
                        </a:spcBef>
                        <a:spcAft>
                          <a:spcPts val="0"/>
                        </a:spcAft>
                      </a:pPr>
                      <a:r>
                        <a:rPr lang="en-US" sz="1200" kern="100" dirty="0" smtClean="0">
                          <a:effectLst/>
                        </a:rPr>
                        <a:t>PM</a:t>
                      </a:r>
                      <a:r>
                        <a:rPr lang="en-US" sz="1200" kern="100" baseline="-25000" dirty="0" smtClean="0">
                          <a:effectLst/>
                        </a:rPr>
                        <a:t>2.5</a:t>
                      </a:r>
                      <a:r>
                        <a:rPr lang="en-US" sz="1200" kern="100" dirty="0" smtClean="0">
                          <a:effectLst/>
                          <a:latin typeface="Calibri"/>
                          <a:ea typeface="SimSun"/>
                          <a:cs typeface="Times New Roman"/>
                        </a:rPr>
                        <a:t> conc. Change </a:t>
                      </a:r>
                      <a:endParaRPr lang="en-US" sz="1200" kern="100" dirty="0">
                        <a:effectLst/>
                        <a:latin typeface="Calibri"/>
                        <a:ea typeface="SimSun"/>
                        <a:cs typeface="Times New Roman"/>
                      </a:endParaRPr>
                    </a:p>
                  </a:txBody>
                  <a:tcPr marT="45717" marB="45717" anchor="ctr"/>
                </a:tc>
              </a:tr>
              <a:tr h="459808">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a:t>
                      </a: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Million</a:t>
                      </a:r>
                      <a:r>
                        <a:rPr lang="en-US" sz="1200" kern="100" baseline="0" dirty="0" smtClean="0">
                          <a:solidFill>
                            <a:schemeClr val="dk1"/>
                          </a:solidFill>
                          <a:effectLst/>
                          <a:latin typeface="+mn-lt"/>
                          <a:ea typeface="+mn-ea"/>
                          <a:cs typeface="+mn-cs"/>
                        </a:rPr>
                        <a:t> 2010 US Dollars</a:t>
                      </a:r>
                      <a:endParaRPr lang="en-US" sz="1200" kern="100" dirty="0" smtClean="0">
                        <a:solidFill>
                          <a:schemeClr val="dk1"/>
                        </a:solidFill>
                        <a:effectLst/>
                        <a:latin typeface="+mn-lt"/>
                        <a:ea typeface="+mn-ea"/>
                        <a:cs typeface="+mn-cs"/>
                      </a:endParaRP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µg/m3</a:t>
                      </a:r>
                    </a:p>
                  </a:txBody>
                  <a:tcPr marT="45717" marB="45717" anchor="ctr"/>
                </a:tc>
              </a:tr>
              <a:tr h="223300">
                <a:tc rowSpan="4">
                  <a:txBody>
                    <a:bodyPr/>
                    <a:lstStyle/>
                    <a:p>
                      <a:pPr marL="0" marR="0" algn="ctr">
                        <a:spcBef>
                          <a:spcPts val="0"/>
                        </a:spcBef>
                        <a:spcAft>
                          <a:spcPts val="0"/>
                        </a:spcAft>
                      </a:pPr>
                      <a:r>
                        <a:rPr lang="en-US" sz="1400" kern="100" dirty="0" smtClean="0">
                          <a:effectLst/>
                        </a:rPr>
                        <a:t>Shanghai</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25.13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-0.064</a:t>
                      </a:r>
                      <a:endParaRPr lang="en-US" sz="1200" kern="100" dirty="0">
                        <a:solidFill>
                          <a:schemeClr val="dk1"/>
                        </a:solidFill>
                        <a:effectLst/>
                        <a:latin typeface="+mn-lt"/>
                        <a:ea typeface="+mn-ea"/>
                        <a:cs typeface="+mn-cs"/>
                      </a:endParaRPr>
                    </a:p>
                  </a:txBody>
                  <a:tcPr marL="9525" marR="9525" marT="9524" marB="0" anchor="ctr"/>
                </a:tc>
              </a:tr>
              <a:tr h="304778">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52.05</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187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-0.133</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72.57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372</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-0.185</a:t>
                      </a:r>
                      <a:endParaRPr lang="en-US" sz="1200" kern="100" dirty="0">
                        <a:solidFill>
                          <a:schemeClr val="dk1"/>
                        </a:solidFill>
                        <a:effectLst/>
                        <a:latin typeface="+mn-lt"/>
                        <a:ea typeface="+mn-ea"/>
                        <a:cs typeface="+mn-cs"/>
                      </a:endParaRPr>
                    </a:p>
                  </a:txBody>
                  <a:tcPr marL="9525" marR="9525" marT="9524" marB="0" anchor="ctr"/>
                </a:tc>
              </a:tr>
              <a:tr h="264775">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93.41</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596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-0.238</a:t>
                      </a:r>
                      <a:endParaRPr lang="en-US" sz="1200" kern="100" dirty="0">
                        <a:solidFill>
                          <a:schemeClr val="dk1"/>
                        </a:solidFill>
                        <a:effectLst/>
                        <a:latin typeface="+mn-lt"/>
                        <a:ea typeface="+mn-ea"/>
                        <a:cs typeface="+mn-cs"/>
                      </a:endParaRPr>
                    </a:p>
                  </a:txBody>
                  <a:tcPr marL="9525" marR="9525" marT="9524" marB="0" anchor="ctr"/>
                </a:tc>
              </a:tr>
              <a:tr h="228583">
                <a:tc rowSpan="4">
                  <a:txBody>
                    <a:bodyPr/>
                    <a:lstStyle/>
                    <a:p>
                      <a:pPr marL="0" marR="0" algn="ctr">
                        <a:spcBef>
                          <a:spcPts val="0"/>
                        </a:spcBef>
                        <a:spcAft>
                          <a:spcPts val="0"/>
                        </a:spcAft>
                      </a:pPr>
                      <a:r>
                        <a:rPr lang="en-US" sz="1400" kern="100" dirty="0" smtClean="0">
                          <a:effectLst/>
                          <a:latin typeface="+mn-lt"/>
                          <a:ea typeface="+mn-ea"/>
                          <a:cs typeface="+mn-cs"/>
                        </a:rPr>
                        <a:t>Jiangsu</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23.87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176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-0.117</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56.85</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880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-0.278</a:t>
                      </a:r>
                      <a:endParaRPr lang="en-US" sz="1200" kern="100" dirty="0">
                        <a:solidFill>
                          <a:schemeClr val="dk1"/>
                        </a:solidFill>
                        <a:effectLst/>
                        <a:latin typeface="+mn-lt"/>
                        <a:ea typeface="+mn-ea"/>
                        <a:cs typeface="+mn-cs"/>
                      </a:endParaRPr>
                    </a:p>
                  </a:txBody>
                  <a:tcPr marL="9525" marR="9525" marT="9524" marB="0" anchor="ctr"/>
                </a:tc>
              </a:tr>
              <a:tr h="231809">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76.38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1353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-0.373</a:t>
                      </a:r>
                      <a:endParaRPr lang="en-US" sz="1200" kern="100" dirty="0">
                        <a:solidFill>
                          <a:schemeClr val="dk1"/>
                        </a:solidFill>
                        <a:effectLst/>
                        <a:latin typeface="+mn-lt"/>
                        <a:ea typeface="+mn-ea"/>
                        <a:cs typeface="+mn-cs"/>
                      </a:endParaRPr>
                    </a:p>
                  </a:txBody>
                  <a:tcPr marL="9525" marR="9525" marT="9524" marB="0" anchor="ctr"/>
                </a:tc>
              </a:tr>
              <a:tr h="228583">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96.74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2077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-0.473</a:t>
                      </a:r>
                      <a:endParaRPr lang="en-US" sz="1200" kern="100" dirty="0">
                        <a:solidFill>
                          <a:schemeClr val="dk1"/>
                        </a:solidFill>
                        <a:effectLst/>
                        <a:latin typeface="+mn-lt"/>
                        <a:ea typeface="+mn-ea"/>
                        <a:cs typeface="+mn-cs"/>
                      </a:endParaRPr>
                    </a:p>
                  </a:txBody>
                  <a:tcPr marL="9525" marR="9525" marT="9524" marB="0" anchor="ctr"/>
                </a:tc>
              </a:tr>
              <a:tr h="192391">
                <a:tc rowSpan="4">
                  <a:txBody>
                    <a:bodyPr/>
                    <a:lstStyle/>
                    <a:p>
                      <a:pPr marL="0" marR="0" algn="ctr">
                        <a:spcBef>
                          <a:spcPts val="0"/>
                        </a:spcBef>
                        <a:spcAft>
                          <a:spcPts val="0"/>
                        </a:spcAft>
                      </a:pPr>
                      <a:r>
                        <a:rPr lang="en-US" sz="1400" kern="100" dirty="0" smtClean="0">
                          <a:effectLst/>
                          <a:latin typeface="+mn-lt"/>
                          <a:ea typeface="+mn-ea"/>
                          <a:cs typeface="+mn-cs"/>
                        </a:rPr>
                        <a:t>Zhejiang</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26.21</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140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-0.052</a:t>
                      </a:r>
                      <a:endParaRPr lang="en-US" sz="1200" kern="100" dirty="0">
                        <a:solidFill>
                          <a:schemeClr val="dk1"/>
                        </a:solidFill>
                        <a:effectLst/>
                        <a:latin typeface="+mn-lt"/>
                        <a:ea typeface="+mn-ea"/>
                        <a:cs typeface="+mn-cs"/>
                      </a:endParaRPr>
                    </a:p>
                  </a:txBody>
                  <a:tcPr marL="9525" marR="9525" marT="9524" marB="0" anchor="ctr"/>
                </a:tc>
              </a:tr>
              <a:tr h="232977">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39.93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308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-0.079</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64.84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710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-0.128</a:t>
                      </a:r>
                      <a:endParaRPr lang="en-US" sz="1200" kern="100" dirty="0">
                        <a:solidFill>
                          <a:schemeClr val="dk1"/>
                        </a:solidFill>
                        <a:effectLst/>
                        <a:latin typeface="+mn-lt"/>
                        <a:ea typeface="+mn-ea"/>
                        <a:cs typeface="+mn-cs"/>
                      </a:endParaRPr>
                    </a:p>
                  </a:txBody>
                  <a:tcPr marL="9525" marR="9525" marT="9524" marB="0" anchor="ctr"/>
                </a:tc>
              </a:tr>
              <a:tr h="213928">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96.6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1278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-0.191</a:t>
                      </a:r>
                      <a:endParaRPr lang="en-US" sz="1200" kern="100" dirty="0">
                        <a:solidFill>
                          <a:schemeClr val="dk1"/>
                        </a:solidFill>
                        <a:effectLst/>
                        <a:latin typeface="+mn-lt"/>
                        <a:ea typeface="+mn-ea"/>
                        <a:cs typeface="+mn-cs"/>
                      </a:endParaRPr>
                    </a:p>
                  </a:txBody>
                  <a:tcPr marL="9525" marR="9525" marT="9524" marB="0" anchor="ctr"/>
                </a:tc>
              </a:tr>
            </a:tbl>
          </a:graphicData>
        </a:graphic>
      </p:graphicFrame>
      <p:sp>
        <p:nvSpPr>
          <p:cNvPr id="46198" name="Rectangle 4"/>
          <p:cNvSpPr>
            <a:spLocks noChangeArrowheads="1"/>
          </p:cNvSpPr>
          <p:nvPr/>
        </p:nvSpPr>
        <p:spPr bwMode="auto">
          <a:xfrm>
            <a:off x="1219200" y="15319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smtClean="0">
                <a:latin typeface="Arial" charset="0"/>
              </a:rPr>
              <a:t>e) Total PM</a:t>
            </a:r>
            <a:r>
              <a:rPr lang="en-US" altLang="en-US" sz="1600" dirty="0" smtClean="0">
                <a:latin typeface="Arial" charset="0"/>
              </a:rPr>
              <a:t>2.5</a:t>
            </a:r>
            <a:r>
              <a:rPr lang="en-US" altLang="en-US" sz="2400" dirty="0" smtClean="0">
                <a:latin typeface="Arial" charset="0"/>
              </a:rPr>
              <a:t> control cost vs. PM</a:t>
            </a:r>
            <a:r>
              <a:rPr lang="en-US" altLang="en-US" sz="1600" dirty="0" smtClean="0">
                <a:latin typeface="Arial" charset="0"/>
              </a:rPr>
              <a:t>2.5</a:t>
            </a:r>
            <a:r>
              <a:rPr lang="en-US" altLang="en-US" sz="2400" dirty="0" smtClean="0">
                <a:latin typeface="Arial" charset="0"/>
              </a:rPr>
              <a:t> conc. change for power plant in Aug, 2010 </a:t>
            </a:r>
            <a:r>
              <a:rPr lang="en-US" altLang="en-US" sz="2400" dirty="0" smtClean="0">
                <a:solidFill>
                  <a:srgbClr val="FF0000"/>
                </a:solidFill>
                <a:latin typeface="Arial" charset="0"/>
              </a:rPr>
              <a:t>(+: increase; -: decrease</a:t>
            </a:r>
            <a:r>
              <a:rPr lang="en-US" altLang="en-US" sz="2400" dirty="0" smtClean="0">
                <a:latin typeface="Arial" charset="0"/>
              </a:rPr>
              <a:t>)</a:t>
            </a:r>
            <a:endParaRPr lang="en-US" altLang="en-US" sz="2400" dirty="0">
              <a:latin typeface="Arial" charset="0"/>
            </a:endParaRPr>
          </a:p>
        </p:txBody>
      </p:sp>
      <p:sp>
        <p:nvSpPr>
          <p:cNvPr id="8" name="Rectangle 7"/>
          <p:cNvSpPr/>
          <p:nvPr/>
        </p:nvSpPr>
        <p:spPr>
          <a:xfrm>
            <a:off x="4648200" y="2438400"/>
            <a:ext cx="1676400" cy="381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4846948" y="6248400"/>
            <a:ext cx="140145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solidFill>
                  <a:srgbClr val="FF0000"/>
                </a:solidFill>
              </a:rPr>
              <a:t>Control </a:t>
            </a:r>
            <a:r>
              <a:rPr lang="en-US" altLang="en-US" b="1" dirty="0" smtClean="0">
                <a:solidFill>
                  <a:srgbClr val="FF0000"/>
                </a:solidFill>
              </a:rPr>
              <a:t>Cost</a:t>
            </a:r>
            <a:endParaRPr lang="en-US" altLang="en-US" sz="1400" b="1" dirty="0">
              <a:solidFill>
                <a:srgbClr val="FF0000"/>
              </a:solidFill>
            </a:endParaRPr>
          </a:p>
        </p:txBody>
      </p:sp>
      <p:sp>
        <p:nvSpPr>
          <p:cNvPr id="9" name="Rectangle 8"/>
          <p:cNvSpPr/>
          <p:nvPr/>
        </p:nvSpPr>
        <p:spPr>
          <a:xfrm>
            <a:off x="6400800" y="2438400"/>
            <a:ext cx="1600200" cy="381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6477000" y="6248400"/>
            <a:ext cx="1630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solidFill>
                  <a:srgbClr val="FF0000"/>
                </a:solidFill>
              </a:rPr>
              <a:t>Control </a:t>
            </a:r>
            <a:r>
              <a:rPr lang="en-US" altLang="en-US" b="1" dirty="0" smtClean="0">
                <a:solidFill>
                  <a:srgbClr val="FF0000"/>
                </a:solidFill>
              </a:rPr>
              <a:t>Effect</a:t>
            </a:r>
            <a:endParaRPr lang="en-US" altLang="en-US" sz="1400" b="1" dirty="0">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9"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219200" y="533400"/>
            <a:ext cx="7315200" cy="762000"/>
          </a:xfrm>
        </p:spPr>
        <p:txBody>
          <a:bodyPr/>
          <a:lstStyle/>
          <a:p>
            <a:pPr marL="457200" indent="-457200"/>
            <a:r>
              <a:rPr lang="en-US" altLang="en-US" smtClean="0">
                <a:solidFill>
                  <a:schemeClr val="tx1"/>
                </a:solidFill>
                <a:latin typeface="Arial" charset="0"/>
                <a:cs typeface="Arial" charset="0"/>
              </a:rPr>
              <a:t>3. </a:t>
            </a:r>
            <a:r>
              <a:rPr lang="en-US" altLang="en-US" sz="4400" b="1" smtClean="0">
                <a:solidFill>
                  <a:schemeClr val="tx1"/>
                </a:solidFill>
                <a:latin typeface="Arial" charset="0"/>
                <a:cs typeface="Arial" charset="0"/>
              </a:rPr>
              <a:t>Results &amp; Discussion</a:t>
            </a:r>
          </a:p>
        </p:txBody>
      </p:sp>
      <p:graphicFrame>
        <p:nvGraphicFramePr>
          <p:cNvPr id="16" name="Table 15"/>
          <p:cNvGraphicFramePr>
            <a:graphicFrameLocks noGrp="1"/>
          </p:cNvGraphicFramePr>
          <p:nvPr>
            <p:extLst>
              <p:ext uri="{D42A27DB-BD31-4B8C-83A1-F6EECF244321}">
                <p14:modId xmlns:p14="http://schemas.microsoft.com/office/powerpoint/2010/main" val="652694244"/>
              </p:ext>
            </p:extLst>
          </p:nvPr>
        </p:nvGraphicFramePr>
        <p:xfrm>
          <a:off x="1676400" y="2554288"/>
          <a:ext cx="6400801" cy="3617965"/>
        </p:xfrm>
        <a:graphic>
          <a:graphicData uri="http://schemas.openxmlformats.org/drawingml/2006/table">
            <a:tbl>
              <a:tblPr firstRow="1" firstCol="1" bandRow="1">
                <a:tableStyleId>{93296810-A885-4BE3-A3E7-6D5BEEA58F35}</a:tableStyleId>
              </a:tblPr>
              <a:tblGrid>
                <a:gridCol w="1385137"/>
                <a:gridCol w="1606090"/>
                <a:gridCol w="1704787"/>
                <a:gridCol w="1704787"/>
              </a:tblGrid>
              <a:tr h="459808">
                <a:tc rowSpan="2">
                  <a:txBody>
                    <a:bodyPr/>
                    <a:lstStyle/>
                    <a:p>
                      <a:pPr marL="0" marR="0" algn="ctr">
                        <a:spcBef>
                          <a:spcPts val="0"/>
                        </a:spcBef>
                        <a:spcAft>
                          <a:spcPts val="0"/>
                        </a:spcAft>
                      </a:pPr>
                      <a:r>
                        <a:rPr lang="en-US" sz="1800" kern="100" dirty="0">
                          <a:effectLst/>
                        </a:rPr>
                        <a:t>Region</a:t>
                      </a:r>
                      <a:endParaRPr lang="en-US" sz="1800" kern="100" dirty="0">
                        <a:effectLst/>
                        <a:latin typeface="Calibri"/>
                        <a:ea typeface="SimSun"/>
                        <a:cs typeface="Times New Roman"/>
                      </a:endParaRPr>
                    </a:p>
                  </a:txBody>
                  <a:tcPr marT="45717" marB="45717" anchor="ctr"/>
                </a:tc>
                <a:tc>
                  <a:txBody>
                    <a:bodyPr/>
                    <a:lstStyle/>
                    <a:p>
                      <a:pPr marL="0" marR="0" algn="ctr">
                        <a:spcBef>
                          <a:spcPts val="0"/>
                        </a:spcBef>
                        <a:spcAft>
                          <a:spcPts val="0"/>
                        </a:spcAft>
                      </a:pPr>
                      <a:r>
                        <a:rPr lang="en-US" sz="1200" kern="100" dirty="0" smtClean="0">
                          <a:effectLst/>
                        </a:rPr>
                        <a:t>PM</a:t>
                      </a:r>
                      <a:r>
                        <a:rPr lang="en-US" sz="1200" kern="100" baseline="-25000" dirty="0" smtClean="0">
                          <a:effectLst/>
                        </a:rPr>
                        <a:t>2.5 </a:t>
                      </a:r>
                      <a:r>
                        <a:rPr lang="en-US" sz="1200" kern="100" dirty="0" smtClean="0">
                          <a:effectLst/>
                        </a:rPr>
                        <a:t>Control Percent </a:t>
                      </a:r>
                      <a:endParaRPr lang="en-US" sz="1200" kern="100" dirty="0">
                        <a:effectLst/>
                        <a:latin typeface="Calibri"/>
                        <a:ea typeface="SimSun"/>
                        <a:cs typeface="Times New Roman"/>
                      </a:endParaRPr>
                    </a:p>
                  </a:txBody>
                  <a:tcPr marT="45717" marB="45717" anchor="ctr"/>
                </a:tc>
                <a:tc>
                  <a:txBody>
                    <a:bodyPr/>
                    <a:lstStyle/>
                    <a:p>
                      <a:pPr marL="0" marR="0" algn="ctr">
                        <a:spcBef>
                          <a:spcPts val="0"/>
                        </a:spcBef>
                        <a:spcAft>
                          <a:spcPts val="0"/>
                        </a:spcAft>
                      </a:pPr>
                      <a:r>
                        <a:rPr lang="en-US" sz="1200" kern="100" baseline="0" dirty="0" smtClean="0">
                          <a:effectLst/>
                        </a:rPr>
                        <a:t>Total</a:t>
                      </a:r>
                      <a:r>
                        <a:rPr lang="en-US" sz="1200" kern="100" baseline="-25000" dirty="0" smtClean="0">
                          <a:effectLst/>
                        </a:rPr>
                        <a:t> </a:t>
                      </a:r>
                      <a:r>
                        <a:rPr lang="en-US" sz="1200" kern="100" dirty="0" smtClean="0">
                          <a:effectLst/>
                        </a:rPr>
                        <a:t>Control Cost</a:t>
                      </a:r>
                      <a:endParaRPr lang="en-US" sz="1200" kern="100" dirty="0">
                        <a:effectLst/>
                        <a:latin typeface="+mn-lt"/>
                        <a:ea typeface="SimSun"/>
                        <a:cs typeface="Times New Roman"/>
                      </a:endParaRPr>
                    </a:p>
                  </a:txBody>
                  <a:tcPr marT="45717" marB="45717" anchor="ctr"/>
                </a:tc>
                <a:tc>
                  <a:txBody>
                    <a:bodyPr/>
                    <a:lstStyle/>
                    <a:p>
                      <a:pPr marL="0" marR="0" algn="ctr">
                        <a:spcBef>
                          <a:spcPts val="0"/>
                        </a:spcBef>
                        <a:spcAft>
                          <a:spcPts val="0"/>
                        </a:spcAft>
                      </a:pPr>
                      <a:r>
                        <a:rPr lang="en-US" sz="1200" kern="100" dirty="0" smtClean="0">
                          <a:effectLst/>
                        </a:rPr>
                        <a:t>PM</a:t>
                      </a:r>
                      <a:r>
                        <a:rPr lang="en-US" sz="1200" kern="100" baseline="-25000" dirty="0" smtClean="0">
                          <a:effectLst/>
                        </a:rPr>
                        <a:t>2.5</a:t>
                      </a:r>
                      <a:r>
                        <a:rPr lang="en-US" sz="1200" kern="100" dirty="0" smtClean="0">
                          <a:effectLst/>
                          <a:latin typeface="Calibri"/>
                          <a:ea typeface="SimSun"/>
                          <a:cs typeface="Times New Roman"/>
                        </a:rPr>
                        <a:t> conc. Change </a:t>
                      </a:r>
                      <a:endParaRPr lang="en-US" sz="1200" kern="100" dirty="0">
                        <a:effectLst/>
                        <a:latin typeface="Calibri"/>
                        <a:ea typeface="SimSun"/>
                        <a:cs typeface="Times New Roman"/>
                      </a:endParaRPr>
                    </a:p>
                  </a:txBody>
                  <a:tcPr marT="45717" marB="45717" anchor="ctr"/>
                </a:tc>
              </a:tr>
              <a:tr h="459808">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a:t>
                      </a: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Million</a:t>
                      </a:r>
                      <a:r>
                        <a:rPr lang="en-US" sz="1200" kern="100" baseline="0" dirty="0" smtClean="0">
                          <a:solidFill>
                            <a:schemeClr val="dk1"/>
                          </a:solidFill>
                          <a:effectLst/>
                          <a:latin typeface="+mn-lt"/>
                          <a:ea typeface="+mn-ea"/>
                          <a:cs typeface="+mn-cs"/>
                        </a:rPr>
                        <a:t> 2010 US Dollars</a:t>
                      </a:r>
                      <a:endParaRPr lang="en-US" sz="1200" kern="100" dirty="0" smtClean="0">
                        <a:solidFill>
                          <a:schemeClr val="dk1"/>
                        </a:solidFill>
                        <a:effectLst/>
                        <a:latin typeface="+mn-lt"/>
                        <a:ea typeface="+mn-ea"/>
                        <a:cs typeface="+mn-cs"/>
                      </a:endParaRP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µg/m3</a:t>
                      </a:r>
                    </a:p>
                  </a:txBody>
                  <a:tcPr marT="45717" marB="45717" anchor="ctr"/>
                </a:tc>
              </a:tr>
              <a:tr h="223300">
                <a:tc rowSpan="4">
                  <a:txBody>
                    <a:bodyPr/>
                    <a:lstStyle/>
                    <a:p>
                      <a:pPr marL="0" marR="0" algn="ctr">
                        <a:spcBef>
                          <a:spcPts val="0"/>
                        </a:spcBef>
                        <a:spcAft>
                          <a:spcPts val="0"/>
                        </a:spcAft>
                      </a:pPr>
                      <a:r>
                        <a:rPr lang="en-US" sz="1400" kern="100" dirty="0" smtClean="0">
                          <a:effectLst/>
                        </a:rPr>
                        <a:t>Shanghai</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25.13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-0.064</a:t>
                      </a:r>
                      <a:endParaRPr lang="en-US" sz="1200" kern="100" dirty="0">
                        <a:solidFill>
                          <a:schemeClr val="dk1"/>
                        </a:solidFill>
                        <a:effectLst/>
                        <a:latin typeface="+mn-lt"/>
                        <a:ea typeface="+mn-ea"/>
                        <a:cs typeface="+mn-cs"/>
                      </a:endParaRPr>
                    </a:p>
                  </a:txBody>
                  <a:tcPr marL="9525" marR="9525" marT="9524" marB="0" anchor="ctr"/>
                </a:tc>
              </a:tr>
              <a:tr h="304778">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52.05</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187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-0.133</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72.57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372</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-0.185</a:t>
                      </a:r>
                      <a:endParaRPr lang="en-US" sz="1200" kern="100" dirty="0">
                        <a:solidFill>
                          <a:schemeClr val="dk1"/>
                        </a:solidFill>
                        <a:effectLst/>
                        <a:latin typeface="+mn-lt"/>
                        <a:ea typeface="+mn-ea"/>
                        <a:cs typeface="+mn-cs"/>
                      </a:endParaRPr>
                    </a:p>
                  </a:txBody>
                  <a:tcPr marL="9525" marR="9525" marT="9524" marB="0" anchor="ctr"/>
                </a:tc>
              </a:tr>
              <a:tr h="264775">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93.41</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596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-0.238</a:t>
                      </a:r>
                      <a:endParaRPr lang="en-US" sz="1200" kern="100" dirty="0">
                        <a:solidFill>
                          <a:schemeClr val="dk1"/>
                        </a:solidFill>
                        <a:effectLst/>
                        <a:latin typeface="+mn-lt"/>
                        <a:ea typeface="+mn-ea"/>
                        <a:cs typeface="+mn-cs"/>
                      </a:endParaRPr>
                    </a:p>
                  </a:txBody>
                  <a:tcPr marL="9525" marR="9525" marT="9524" marB="0" anchor="ctr"/>
                </a:tc>
              </a:tr>
              <a:tr h="228583">
                <a:tc rowSpan="4">
                  <a:txBody>
                    <a:bodyPr/>
                    <a:lstStyle/>
                    <a:p>
                      <a:pPr marL="0" marR="0" algn="ctr">
                        <a:spcBef>
                          <a:spcPts val="0"/>
                        </a:spcBef>
                        <a:spcAft>
                          <a:spcPts val="0"/>
                        </a:spcAft>
                      </a:pPr>
                      <a:r>
                        <a:rPr lang="en-US" sz="1400" kern="100" dirty="0" smtClean="0">
                          <a:effectLst/>
                          <a:latin typeface="+mn-lt"/>
                          <a:ea typeface="+mn-ea"/>
                          <a:cs typeface="+mn-cs"/>
                        </a:rPr>
                        <a:t>Jiangsu</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23.87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176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-0.117</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56.85</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880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-0.278</a:t>
                      </a:r>
                      <a:endParaRPr lang="en-US" sz="1200" kern="100" dirty="0">
                        <a:solidFill>
                          <a:schemeClr val="dk1"/>
                        </a:solidFill>
                        <a:effectLst/>
                        <a:latin typeface="+mn-lt"/>
                        <a:ea typeface="+mn-ea"/>
                        <a:cs typeface="+mn-cs"/>
                      </a:endParaRPr>
                    </a:p>
                  </a:txBody>
                  <a:tcPr marL="9525" marR="9525" marT="9524" marB="0" anchor="ctr"/>
                </a:tc>
              </a:tr>
              <a:tr h="231809">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76.38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1353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-0.373</a:t>
                      </a:r>
                      <a:endParaRPr lang="en-US" sz="1200" kern="100" dirty="0">
                        <a:solidFill>
                          <a:schemeClr val="dk1"/>
                        </a:solidFill>
                        <a:effectLst/>
                        <a:latin typeface="+mn-lt"/>
                        <a:ea typeface="+mn-ea"/>
                        <a:cs typeface="+mn-cs"/>
                      </a:endParaRPr>
                    </a:p>
                  </a:txBody>
                  <a:tcPr marL="9525" marR="9525" marT="9524" marB="0" anchor="ctr"/>
                </a:tc>
              </a:tr>
              <a:tr h="228583">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96.74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2077</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-0.473</a:t>
                      </a:r>
                      <a:endParaRPr lang="en-US" sz="1200" kern="100" dirty="0">
                        <a:solidFill>
                          <a:schemeClr val="dk1"/>
                        </a:solidFill>
                        <a:effectLst/>
                        <a:latin typeface="+mn-lt"/>
                        <a:ea typeface="+mn-ea"/>
                        <a:cs typeface="+mn-cs"/>
                      </a:endParaRPr>
                    </a:p>
                  </a:txBody>
                  <a:tcPr marL="9525" marR="9525" marT="9524" marB="0" anchor="ctr"/>
                </a:tc>
              </a:tr>
              <a:tr h="192391">
                <a:tc rowSpan="4">
                  <a:txBody>
                    <a:bodyPr/>
                    <a:lstStyle/>
                    <a:p>
                      <a:pPr marL="0" marR="0" algn="ctr">
                        <a:spcBef>
                          <a:spcPts val="0"/>
                        </a:spcBef>
                        <a:spcAft>
                          <a:spcPts val="0"/>
                        </a:spcAft>
                      </a:pPr>
                      <a:r>
                        <a:rPr lang="en-US" sz="1400" kern="100" dirty="0" smtClean="0">
                          <a:effectLst/>
                          <a:latin typeface="+mn-lt"/>
                          <a:ea typeface="+mn-ea"/>
                          <a:cs typeface="+mn-cs"/>
                        </a:rPr>
                        <a:t>Zhejiang</a:t>
                      </a:r>
                      <a:endParaRPr lang="en-US" sz="1400" kern="100" dirty="0">
                        <a:effectLst/>
                        <a:latin typeface="Calibri"/>
                        <a:ea typeface="SimSun"/>
                        <a:cs typeface="Times New Roman"/>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26.21</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140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-0.052</a:t>
                      </a:r>
                      <a:endParaRPr lang="en-US" sz="1200" kern="100" dirty="0">
                        <a:solidFill>
                          <a:schemeClr val="dk1"/>
                        </a:solidFill>
                        <a:effectLst/>
                        <a:latin typeface="+mn-lt"/>
                        <a:ea typeface="+mn-ea"/>
                        <a:cs typeface="+mn-cs"/>
                      </a:endParaRPr>
                    </a:p>
                  </a:txBody>
                  <a:tcPr marL="9525" marR="9525" marT="9524" marB="0" anchor="ctr"/>
                </a:tc>
              </a:tr>
              <a:tr h="232977">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39.93</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308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-0.079</a:t>
                      </a:r>
                      <a:endParaRPr lang="en-US" sz="1200" kern="100" dirty="0">
                        <a:solidFill>
                          <a:schemeClr val="dk1"/>
                        </a:solidFill>
                        <a:effectLst/>
                        <a:latin typeface="+mn-lt"/>
                        <a:ea typeface="+mn-ea"/>
                        <a:cs typeface="+mn-cs"/>
                      </a:endParaRPr>
                    </a:p>
                  </a:txBody>
                  <a:tcPr marL="9525" marR="9525" marT="9524" marB="0" anchor="ctr"/>
                </a:tc>
              </a:tr>
              <a:tr h="192391">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64.84</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710</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-0.128</a:t>
                      </a:r>
                      <a:endParaRPr lang="en-US" sz="1200" kern="100" dirty="0">
                        <a:solidFill>
                          <a:schemeClr val="dk1"/>
                        </a:solidFill>
                        <a:effectLst/>
                        <a:latin typeface="+mn-lt"/>
                        <a:ea typeface="+mn-ea"/>
                        <a:cs typeface="+mn-cs"/>
                      </a:endParaRPr>
                    </a:p>
                  </a:txBody>
                  <a:tcPr marL="9525" marR="9525" marT="9524" marB="0" anchor="ctr"/>
                </a:tc>
              </a:tr>
              <a:tr h="213928">
                <a:tc vMerge="1">
                  <a:txBody>
                    <a:bodyPr/>
                    <a:lstStyle/>
                    <a:p>
                      <a:pPr marL="0" marR="0" algn="ctr">
                        <a:spcBef>
                          <a:spcPts val="0"/>
                        </a:spcBef>
                        <a:spcAft>
                          <a:spcPts val="0"/>
                        </a:spcAft>
                      </a:pPr>
                      <a:endParaRPr lang="en-US" sz="1400" kern="100" dirty="0">
                        <a:effectLst/>
                        <a:latin typeface="Calibri"/>
                        <a:ea typeface="SimSun"/>
                        <a:cs typeface="Times New Roman"/>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96.6</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1278</a:t>
                      </a:r>
                      <a:endParaRPr lang="en-US" sz="1200" kern="100" dirty="0">
                        <a:solidFill>
                          <a:schemeClr val="dk1"/>
                        </a:solidFill>
                        <a:effectLst/>
                        <a:latin typeface="+mn-lt"/>
                        <a:ea typeface="+mn-ea"/>
                        <a:cs typeface="+mn-cs"/>
                      </a:endParaRP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smtClean="0">
                          <a:solidFill>
                            <a:schemeClr val="dk1"/>
                          </a:solidFill>
                          <a:effectLst/>
                          <a:latin typeface="+mn-lt"/>
                          <a:ea typeface="+mn-ea"/>
                          <a:cs typeface="+mn-cs"/>
                        </a:rPr>
                        <a:t>-0.191</a:t>
                      </a:r>
                      <a:endParaRPr lang="en-US" sz="1200" kern="100" dirty="0">
                        <a:solidFill>
                          <a:schemeClr val="dk1"/>
                        </a:solidFill>
                        <a:effectLst/>
                        <a:latin typeface="+mn-lt"/>
                        <a:ea typeface="+mn-ea"/>
                        <a:cs typeface="+mn-cs"/>
                      </a:endParaRPr>
                    </a:p>
                  </a:txBody>
                  <a:tcPr marL="9525" marR="9525" marT="9524" marB="0" anchor="ctr"/>
                </a:tc>
              </a:tr>
            </a:tbl>
          </a:graphicData>
        </a:graphic>
      </p:graphicFrame>
      <p:sp>
        <p:nvSpPr>
          <p:cNvPr id="46198" name="Rectangle 4"/>
          <p:cNvSpPr>
            <a:spLocks noChangeArrowheads="1"/>
          </p:cNvSpPr>
          <p:nvPr/>
        </p:nvSpPr>
        <p:spPr bwMode="auto">
          <a:xfrm>
            <a:off x="1219200" y="15319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smtClean="0">
                <a:latin typeface="Arial" charset="0"/>
              </a:rPr>
              <a:t>e) Total PM</a:t>
            </a:r>
            <a:r>
              <a:rPr lang="en-US" altLang="en-US" sz="1600" dirty="0" smtClean="0">
                <a:latin typeface="Arial" charset="0"/>
              </a:rPr>
              <a:t>2.5</a:t>
            </a:r>
            <a:r>
              <a:rPr lang="en-US" altLang="en-US" sz="2400" dirty="0" smtClean="0">
                <a:latin typeface="Arial" charset="0"/>
              </a:rPr>
              <a:t> control cost vs. PM</a:t>
            </a:r>
            <a:r>
              <a:rPr lang="en-US" altLang="en-US" sz="1600" dirty="0" smtClean="0">
                <a:latin typeface="Arial" charset="0"/>
              </a:rPr>
              <a:t>2.5</a:t>
            </a:r>
            <a:r>
              <a:rPr lang="en-US" altLang="en-US" sz="2400" dirty="0" smtClean="0">
                <a:latin typeface="Arial" charset="0"/>
              </a:rPr>
              <a:t> conc. change for power plant in Aug, 2010 </a:t>
            </a:r>
            <a:r>
              <a:rPr lang="en-US" altLang="en-US" sz="2400" dirty="0" smtClean="0">
                <a:solidFill>
                  <a:srgbClr val="FF0000"/>
                </a:solidFill>
                <a:latin typeface="Arial" charset="0"/>
              </a:rPr>
              <a:t>(+: increase; -: decrease</a:t>
            </a:r>
            <a:r>
              <a:rPr lang="en-US" altLang="en-US" sz="2400" dirty="0" smtClean="0">
                <a:latin typeface="Arial" charset="0"/>
              </a:rPr>
              <a:t>)</a:t>
            </a:r>
            <a:endParaRPr lang="en-US" altLang="en-US" sz="2400" dirty="0">
              <a:latin typeface="Arial" charset="0"/>
            </a:endParaRPr>
          </a:p>
        </p:txBody>
      </p:sp>
      <p:sp>
        <p:nvSpPr>
          <p:cNvPr id="8" name="Rectangle 7"/>
          <p:cNvSpPr/>
          <p:nvPr/>
        </p:nvSpPr>
        <p:spPr>
          <a:xfrm>
            <a:off x="4648200" y="2438400"/>
            <a:ext cx="1676400" cy="381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4846948" y="6248400"/>
            <a:ext cx="140145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solidFill>
                  <a:srgbClr val="FF0000"/>
                </a:solidFill>
              </a:rPr>
              <a:t>Control </a:t>
            </a:r>
            <a:r>
              <a:rPr lang="en-US" altLang="en-US" b="1" dirty="0" smtClean="0">
                <a:solidFill>
                  <a:srgbClr val="FF0000"/>
                </a:solidFill>
              </a:rPr>
              <a:t>Cost</a:t>
            </a:r>
            <a:endParaRPr lang="en-US" altLang="en-US" sz="1400" b="1" dirty="0">
              <a:solidFill>
                <a:srgbClr val="FF0000"/>
              </a:solidFill>
            </a:endParaRPr>
          </a:p>
        </p:txBody>
      </p:sp>
      <p:sp>
        <p:nvSpPr>
          <p:cNvPr id="9" name="Rectangle 8"/>
          <p:cNvSpPr/>
          <p:nvPr/>
        </p:nvSpPr>
        <p:spPr>
          <a:xfrm>
            <a:off x="6400800" y="2438400"/>
            <a:ext cx="1600200" cy="381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6477000" y="6248400"/>
            <a:ext cx="1630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dirty="0">
                <a:solidFill>
                  <a:srgbClr val="FF0000"/>
                </a:solidFill>
              </a:rPr>
              <a:t>Control </a:t>
            </a:r>
            <a:r>
              <a:rPr lang="en-US" altLang="en-US" b="1" dirty="0" smtClean="0">
                <a:solidFill>
                  <a:srgbClr val="FF0000"/>
                </a:solidFill>
              </a:rPr>
              <a:t>Effect</a:t>
            </a:r>
            <a:endParaRPr lang="en-US" altLang="en-US" sz="1400" b="1" dirty="0">
              <a:solidFill>
                <a:srgbClr val="FF0000"/>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2971800" cy="305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666" y="2619138"/>
            <a:ext cx="3401067" cy="344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92340"/>
            <a:ext cx="3721487" cy="362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5104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1000"/>
                                        <p:tgtEl>
                                          <p:spTgt spid="2662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6627"/>
                                        </p:tgtEl>
                                        <p:attrNameLst>
                                          <p:attrName>style.visibility</p:attrName>
                                        </p:attrNameLst>
                                      </p:cBhvr>
                                      <p:to>
                                        <p:strVal val="visible"/>
                                      </p:to>
                                    </p:set>
                                    <p:animEffect transition="in" filter="randombar(horizontal)">
                                      <p:cBhvr>
                                        <p:cTn id="28" dur="500"/>
                                        <p:tgtEl>
                                          <p:spTgt spid="2662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6628"/>
                                        </p:tgtEl>
                                        <p:attrNameLst>
                                          <p:attrName>style.visibility</p:attrName>
                                        </p:attrNameLst>
                                      </p:cBhvr>
                                      <p:to>
                                        <p:strVal val="visible"/>
                                      </p:to>
                                    </p:set>
                                    <p:animEffect transition="in" filter="wheel(1)">
                                      <p:cBhvr>
                                        <p:cTn id="33"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9"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219200" y="609600"/>
            <a:ext cx="7315200" cy="762000"/>
          </a:xfrm>
        </p:spPr>
        <p:txBody>
          <a:bodyPr/>
          <a:lstStyle/>
          <a:p>
            <a:pPr marL="457200" indent="-457200"/>
            <a:r>
              <a:rPr lang="en-US" altLang="en-US" sz="3600" dirty="0" smtClean="0">
                <a:solidFill>
                  <a:schemeClr val="tx1"/>
                </a:solidFill>
                <a:latin typeface="Arial" charset="0"/>
                <a:cs typeface="Arial" charset="0"/>
              </a:rPr>
              <a:t>4. </a:t>
            </a:r>
            <a:r>
              <a:rPr lang="en-US" altLang="en-US" sz="3600" b="1" dirty="0" smtClean="0">
                <a:solidFill>
                  <a:schemeClr val="tx1"/>
                </a:solidFill>
                <a:latin typeface="Arial" charset="0"/>
                <a:cs typeface="Arial" charset="0"/>
              </a:rPr>
              <a:t>Conclusion </a:t>
            </a:r>
          </a:p>
        </p:txBody>
      </p:sp>
      <p:sp>
        <p:nvSpPr>
          <p:cNvPr id="48131"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9" name="Rectangle 8"/>
          <p:cNvSpPr/>
          <p:nvPr/>
        </p:nvSpPr>
        <p:spPr>
          <a:xfrm>
            <a:off x="1219200" y="1447800"/>
            <a:ext cx="7696200" cy="5016758"/>
          </a:xfrm>
          <a:prstGeom prst="rect">
            <a:avLst/>
          </a:prstGeom>
        </p:spPr>
        <p:txBody>
          <a:bodyPr>
            <a:spAutoFit/>
          </a:bodyPr>
          <a:lstStyle/>
          <a:p>
            <a:pPr marL="457200" indent="-457200" fontAlgn="auto">
              <a:spcBef>
                <a:spcPts val="0"/>
              </a:spcBef>
              <a:spcAft>
                <a:spcPts val="0"/>
              </a:spcAft>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Shanghai has the largest </a:t>
            </a:r>
            <a:r>
              <a:rPr lang="en-US" sz="2000" dirty="0">
                <a:latin typeface="Arial" panose="020B0604020202020204" pitchFamily="34" charset="0"/>
                <a:ea typeface="SimSun" pitchFamily="2" charset="-122"/>
                <a:cs typeface="Arial" panose="020B0604020202020204" pitchFamily="34" charset="0"/>
              </a:rPr>
              <a:t>m</a:t>
            </a:r>
            <a:r>
              <a:rPr lang="en-US" altLang="zh-CN" sz="2000" dirty="0">
                <a:latin typeface="Arial" panose="020B0604020202020204" pitchFamily="34" charset="0"/>
                <a:cs typeface="Arial" panose="020B0604020202020204" pitchFamily="34" charset="0"/>
              </a:rPr>
              <a:t>aximum additional emission reduction percent for </a:t>
            </a:r>
            <a:r>
              <a:rPr lang="en-US" altLang="zh-CN" sz="2000" dirty="0" smtClean="0">
                <a:latin typeface="Arial" panose="020B0604020202020204" pitchFamily="34" charset="0"/>
                <a:cs typeface="Arial" panose="020B0604020202020204" pitchFamily="34" charset="0"/>
              </a:rPr>
              <a:t>SO</a:t>
            </a:r>
            <a:r>
              <a:rPr lang="en-US" altLang="zh-CN" sz="1400" dirty="0" smtClean="0">
                <a:latin typeface="Arial" panose="020B0604020202020204" pitchFamily="34" charset="0"/>
                <a:cs typeface="Arial" panose="020B0604020202020204" pitchFamily="34" charset="0"/>
              </a:rPr>
              <a:t>2</a:t>
            </a: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in the YRD region;</a:t>
            </a:r>
            <a:endParaRPr lang="en-US" altLang="zh-CN" sz="2000"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Wingdings" panose="05000000000000000000" pitchFamily="2" charset="2"/>
              <a:buChar char="Ø"/>
              <a:defRPr/>
            </a:pPr>
            <a:r>
              <a:rPr lang="en-US" altLang="zh-CN" sz="2000" dirty="0" smtClean="0">
                <a:latin typeface="Arial" panose="020B0604020202020204" pitchFamily="34" charset="0"/>
                <a:cs typeface="Arial" panose="020B0604020202020204" pitchFamily="34" charset="0"/>
              </a:rPr>
              <a:t>Jiangsu </a:t>
            </a:r>
            <a:r>
              <a:rPr lang="en-US" altLang="zh-CN" sz="2000" dirty="0">
                <a:latin typeface="Arial" panose="020B0604020202020204" pitchFamily="34" charset="0"/>
                <a:cs typeface="Arial" panose="020B0604020202020204" pitchFamily="34" charset="0"/>
              </a:rPr>
              <a:t>Province has the largest </a:t>
            </a:r>
            <a:r>
              <a:rPr lang="en-US" sz="2000" dirty="0">
                <a:latin typeface="Arial" panose="020B0604020202020204" pitchFamily="34" charset="0"/>
                <a:ea typeface="SimSun" pitchFamily="2" charset="-122"/>
                <a:cs typeface="Arial" panose="020B0604020202020204" pitchFamily="34" charset="0"/>
              </a:rPr>
              <a:t>m</a:t>
            </a:r>
            <a:r>
              <a:rPr lang="en-US" altLang="zh-CN" sz="2000" dirty="0">
                <a:latin typeface="Arial" panose="020B0604020202020204" pitchFamily="34" charset="0"/>
                <a:cs typeface="Arial" panose="020B0604020202020204" pitchFamily="34" charset="0"/>
              </a:rPr>
              <a:t>aximum additional emission reduction percent </a:t>
            </a:r>
            <a:r>
              <a:rPr lang="en-US" altLang="zh-CN" sz="2000" dirty="0" smtClean="0">
                <a:latin typeface="Arial" panose="020B0604020202020204" pitchFamily="34" charset="0"/>
                <a:cs typeface="Arial" panose="020B0604020202020204" pitchFamily="34" charset="0"/>
              </a:rPr>
              <a:t>for </a:t>
            </a:r>
            <a:r>
              <a:rPr lang="en-US" altLang="zh-CN" sz="2000" dirty="0" err="1">
                <a:latin typeface="Arial" panose="020B0604020202020204" pitchFamily="34" charset="0"/>
                <a:cs typeface="Arial" panose="020B0604020202020204" pitchFamily="34" charset="0"/>
              </a:rPr>
              <a:t>NOx</a:t>
            </a:r>
            <a:r>
              <a:rPr lang="en-US" altLang="zh-CN" sz="2000" dirty="0">
                <a:latin typeface="Arial" panose="020B0604020202020204" pitchFamily="34" charset="0"/>
                <a:cs typeface="Arial" panose="020B0604020202020204" pitchFamily="34" charset="0"/>
              </a:rPr>
              <a:t> and </a:t>
            </a:r>
            <a:r>
              <a:rPr lang="en-US" altLang="zh-CN" sz="2000" dirty="0" smtClean="0">
                <a:latin typeface="Arial" panose="020B0604020202020204" pitchFamily="34" charset="0"/>
                <a:cs typeface="Arial" panose="020B0604020202020204" pitchFamily="34" charset="0"/>
              </a:rPr>
              <a:t>PM</a:t>
            </a:r>
            <a:r>
              <a:rPr lang="en-US" altLang="zh-CN" sz="1400" dirty="0" smtClean="0">
                <a:latin typeface="Arial" panose="020B0604020202020204" pitchFamily="34" charset="0"/>
                <a:cs typeface="Arial" panose="020B0604020202020204" pitchFamily="34" charset="0"/>
              </a:rPr>
              <a:t>2.5</a:t>
            </a:r>
            <a:r>
              <a:rPr lang="en-US" sz="2000" dirty="0" smtClean="0">
                <a:latin typeface="Arial" panose="020B0604020202020204" pitchFamily="34" charset="0"/>
                <a:cs typeface="Arial" panose="020B0604020202020204" pitchFamily="34" charset="0"/>
              </a:rPr>
              <a:t> in the YRD region</a:t>
            </a:r>
            <a:endParaRPr lang="en-US" sz="2000" dirty="0">
              <a:latin typeface="Arial" panose="020B0604020202020204" pitchFamily="34" charset="0"/>
              <a:cs typeface="Arial" panose="020B0604020202020204" pitchFamily="34" charset="0"/>
            </a:endParaRPr>
          </a:p>
          <a:p>
            <a:pPr marL="457200" indent="-457200" fontAlgn="auto">
              <a:spcBef>
                <a:spcPts val="0"/>
              </a:spcBef>
              <a:spcAft>
                <a:spcPts val="0"/>
              </a:spcAft>
              <a:buFont typeface="Wingdings" panose="05000000000000000000" pitchFamily="2" charset="2"/>
              <a:buChar char="Ø"/>
              <a:defRPr/>
            </a:pPr>
            <a:r>
              <a:rPr lang="en-US" sz="2000" dirty="0">
                <a:latin typeface="Arial" panose="020B0604020202020204" pitchFamily="34" charset="0"/>
                <a:cs typeface="Arial" panose="020B0604020202020204" pitchFamily="34" charset="0"/>
              </a:rPr>
              <a:t>The maximum total control cost for Jiangsu Province is higher than that for Zhejiang Province and Shanghai, considering the total capacity of power plants and current installation status of control technology</a:t>
            </a:r>
            <a:r>
              <a:rPr lang="en-US" sz="2000" dirty="0" smtClean="0">
                <a:latin typeface="Arial" panose="020B0604020202020204" pitchFamily="34" charset="0"/>
                <a:cs typeface="Arial" panose="020B0604020202020204" pitchFamily="34" charset="0"/>
              </a:rPr>
              <a:t>;</a:t>
            </a:r>
          </a:p>
          <a:p>
            <a:pPr marL="457200" indent="-457200" fontAlgn="auto">
              <a:spcBef>
                <a:spcPts val="0"/>
              </a:spcBef>
              <a:spcAft>
                <a:spcPts val="0"/>
              </a:spcAft>
              <a:buFont typeface="Wingdings" panose="05000000000000000000" pitchFamily="2" charset="2"/>
              <a:buChar char="Ø"/>
              <a:defRPr/>
            </a:pPr>
            <a:r>
              <a:rPr lang="en-US" sz="2000" dirty="0" smtClean="0">
                <a:solidFill>
                  <a:srgbClr val="333333"/>
                </a:solidFill>
                <a:latin typeface="Arial"/>
              </a:rPr>
              <a:t>Reducing </a:t>
            </a:r>
            <a:r>
              <a:rPr lang="en-US" sz="2000" dirty="0">
                <a:solidFill>
                  <a:srgbClr val="333333"/>
                </a:solidFill>
                <a:latin typeface="Arial"/>
              </a:rPr>
              <a:t>PM</a:t>
            </a:r>
            <a:r>
              <a:rPr lang="en-US" sz="1400" dirty="0">
                <a:solidFill>
                  <a:srgbClr val="333333"/>
                </a:solidFill>
                <a:latin typeface="Arial"/>
              </a:rPr>
              <a:t>2.5</a:t>
            </a:r>
            <a:r>
              <a:rPr lang="en-US" sz="2000" dirty="0">
                <a:solidFill>
                  <a:srgbClr val="333333"/>
                </a:solidFill>
                <a:latin typeface="Arial"/>
              </a:rPr>
              <a:t> emission at power plant requires high total control cost, but has little effect on the ambient PM</a:t>
            </a:r>
            <a:r>
              <a:rPr lang="en-US" sz="1400" dirty="0">
                <a:solidFill>
                  <a:srgbClr val="333333"/>
                </a:solidFill>
                <a:latin typeface="Arial"/>
              </a:rPr>
              <a:t>2.5</a:t>
            </a:r>
            <a:r>
              <a:rPr lang="en-US" sz="2000" dirty="0">
                <a:solidFill>
                  <a:srgbClr val="333333"/>
                </a:solidFill>
                <a:latin typeface="Arial"/>
              </a:rPr>
              <a:t> concentration. </a:t>
            </a:r>
            <a:endParaRPr lang="en-US" sz="2000" dirty="0" smtClean="0">
              <a:solidFill>
                <a:srgbClr val="333333"/>
              </a:solidFill>
              <a:latin typeface="Arial"/>
            </a:endParaRPr>
          </a:p>
          <a:p>
            <a:pPr marL="457200" indent="-457200" fontAlgn="auto">
              <a:spcBef>
                <a:spcPts val="0"/>
              </a:spcBef>
              <a:spcAft>
                <a:spcPts val="0"/>
              </a:spcAft>
              <a:buFont typeface="Wingdings" panose="05000000000000000000" pitchFamily="2" charset="2"/>
              <a:buChar char="Ø"/>
              <a:defRPr/>
            </a:pPr>
            <a:r>
              <a:rPr lang="en-US" sz="2000" dirty="0" smtClean="0">
                <a:solidFill>
                  <a:srgbClr val="333333"/>
                </a:solidFill>
                <a:latin typeface="Arial"/>
              </a:rPr>
              <a:t>Industry</a:t>
            </a:r>
            <a:r>
              <a:rPr lang="en-US" sz="2000" dirty="0">
                <a:solidFill>
                  <a:srgbClr val="333333"/>
                </a:solidFill>
                <a:latin typeface="Arial"/>
              </a:rPr>
              <a:t>/Domestic PM</a:t>
            </a:r>
            <a:r>
              <a:rPr lang="en-US" sz="1400" dirty="0">
                <a:solidFill>
                  <a:srgbClr val="333333"/>
                </a:solidFill>
                <a:latin typeface="Arial"/>
              </a:rPr>
              <a:t>2.5</a:t>
            </a:r>
            <a:r>
              <a:rPr lang="en-US" sz="2000" dirty="0">
                <a:solidFill>
                  <a:srgbClr val="333333"/>
                </a:solidFill>
                <a:latin typeface="Arial"/>
              </a:rPr>
              <a:t> emission dominates the PM</a:t>
            </a:r>
            <a:r>
              <a:rPr lang="en-US" sz="1400" dirty="0">
                <a:solidFill>
                  <a:srgbClr val="333333"/>
                </a:solidFill>
                <a:latin typeface="Arial"/>
              </a:rPr>
              <a:t>2.5</a:t>
            </a:r>
            <a:r>
              <a:rPr lang="en-US" sz="2000" dirty="0">
                <a:solidFill>
                  <a:srgbClr val="333333"/>
                </a:solidFill>
                <a:latin typeface="Arial"/>
              </a:rPr>
              <a:t> concentration at YRD region based on the emission inventory</a:t>
            </a:r>
            <a:r>
              <a:rPr lang="en-US" sz="2000" dirty="0" smtClean="0">
                <a:solidFill>
                  <a:srgbClr val="333333"/>
                </a:solidFill>
                <a:latin typeface="Arial"/>
              </a:rPr>
              <a:t>;</a:t>
            </a:r>
          </a:p>
          <a:p>
            <a:pPr marL="457200" indent="-457200" fontAlgn="auto">
              <a:spcBef>
                <a:spcPts val="0"/>
              </a:spcBef>
              <a:spcAft>
                <a:spcPts val="0"/>
              </a:spcAft>
              <a:buFont typeface="Wingdings" panose="05000000000000000000" pitchFamily="2" charset="2"/>
              <a:buChar char="Ø"/>
              <a:defRPr/>
            </a:pPr>
            <a:r>
              <a:rPr lang="en-US" sz="2000" dirty="0" smtClean="0">
                <a:solidFill>
                  <a:srgbClr val="333333"/>
                </a:solidFill>
                <a:latin typeface="Arial"/>
              </a:rPr>
              <a:t>Policy </a:t>
            </a:r>
            <a:r>
              <a:rPr lang="en-US" sz="2000" dirty="0">
                <a:solidFill>
                  <a:srgbClr val="333333"/>
                </a:solidFill>
                <a:latin typeface="Arial"/>
              </a:rPr>
              <a:t>decision should be made by balancing the total control cost and its actual air quality benefit</a:t>
            </a:r>
            <a:r>
              <a:rPr lang="en-US" sz="2000" dirty="0" smtClean="0">
                <a:solidFill>
                  <a:srgbClr val="333333"/>
                </a:solidFill>
                <a:latin typeface="Arial"/>
              </a:rPr>
              <a:t>.</a:t>
            </a:r>
            <a:endParaRPr lang="en-US" sz="2000" dirty="0">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anim calcmode="lin" valueType="num">
                                      <p:cBhvr>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anim calcmode="lin" valueType="num">
                                      <p:cBhvr>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anim calcmode="lin" valueType="num">
                                      <p:cBhvr>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500"/>
                                        <p:tgtEl>
                                          <p:spTgt spid="9">
                                            <p:txEl>
                                              <p:pRg st="5" end="5"/>
                                            </p:txEl>
                                          </p:spTgt>
                                        </p:tgtEl>
                                      </p:cBhvr>
                                    </p:animEffect>
                                    <p:anim calcmode="lin" valueType="num">
                                      <p:cBhvr>
                                        <p:cTn id="3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304800"/>
            <a:ext cx="9144000" cy="966300"/>
          </a:xfrm>
          <a:noFill/>
          <a:ln w="9525">
            <a:noFill/>
            <a:miter lim="800000"/>
            <a:headEnd/>
            <a:tailEnd/>
          </a:ln>
        </p:spPr>
        <p:txBody>
          <a:bodyPr vert="horz" wrap="square" lIns="91440" tIns="45720" rIns="91440" bIns="45720" numCol="1" anchor="ctr" anchorCtr="0" compatLnSpc="1">
            <a:prstTxWarp prst="textNoShape">
              <a:avLst/>
            </a:prstTxWarp>
          </a:bodyPr>
          <a:lstStyle/>
          <a:p>
            <a:pPr>
              <a:lnSpc>
                <a:spcPct val="85000"/>
              </a:lnSpc>
            </a:pPr>
            <a:r>
              <a:rPr lang="en-US" sz="2400" b="1" dirty="0">
                <a:solidFill>
                  <a:srgbClr val="0000FF"/>
                </a:solidFill>
                <a:latin typeface="Times New Roman" pitchFamily="18" charset="0"/>
                <a:cs typeface="Times New Roman" pitchFamily="18" charset="0"/>
              </a:rPr>
              <a:t>2013 </a:t>
            </a:r>
            <a:r>
              <a:rPr lang="en-US" sz="2400" b="1" dirty="0" err="1">
                <a:solidFill>
                  <a:srgbClr val="0000FF"/>
                </a:solidFill>
                <a:latin typeface="Times New Roman" pitchFamily="18" charset="0"/>
                <a:cs typeface="Times New Roman" pitchFamily="18" charset="0"/>
              </a:rPr>
              <a:t>ABaCAS</a:t>
            </a: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Conference/Training </a:t>
            </a:r>
            <a:r>
              <a:rPr lang="en-US" sz="2400" b="1" dirty="0">
                <a:solidFill>
                  <a:srgbClr val="0000FF"/>
                </a:solidFill>
                <a:latin typeface="Times New Roman" pitchFamily="18" charset="0"/>
                <a:cs typeface="Times New Roman" pitchFamily="18" charset="0"/>
              </a:rPr>
              <a:t>Workshop </a:t>
            </a:r>
            <a:r>
              <a:rPr lang="en-US" sz="2400" b="1" i="1" dirty="0">
                <a:solidFill>
                  <a:srgbClr val="0000FF"/>
                </a:solidFill>
                <a:latin typeface="Times New Roman" pitchFamily="18" charset="0"/>
                <a:cs typeface="Times New Roman" pitchFamily="18" charset="0"/>
              </a:rPr>
              <a:t>(Hangzhou, </a:t>
            </a:r>
            <a:r>
              <a:rPr lang="en-US" sz="2400" b="1" i="1" dirty="0" smtClean="0">
                <a:solidFill>
                  <a:srgbClr val="0000FF"/>
                </a:solidFill>
                <a:latin typeface="Times New Roman" pitchFamily="18" charset="0"/>
                <a:cs typeface="Times New Roman" pitchFamily="18" charset="0"/>
              </a:rPr>
              <a:t>6/05-07)</a:t>
            </a:r>
            <a:endParaRPr lang="en-US" sz="2800" b="1" i="1" dirty="0">
              <a:solidFill>
                <a:srgbClr val="0000FF"/>
              </a:solidFill>
              <a:latin typeface="Times New Roman" pitchFamily="18" charset="0"/>
              <a:cs typeface="Times New Roman" pitchFamily="18" charset="0"/>
            </a:endParaRPr>
          </a:p>
        </p:txBody>
      </p:sp>
      <p:pic>
        <p:nvPicPr>
          <p:cNvPr id="4" name="图片 22"/>
          <p:cNvPicPr>
            <a:picLocks noChangeAspect="1"/>
          </p:cNvPicPr>
          <p:nvPr/>
        </p:nvPicPr>
        <p:blipFill rotWithShape="1">
          <a:blip r:embed="rId2" cstate="print">
            <a:extLst>
              <a:ext uri="{28A0092B-C50C-407E-A947-70E740481C1C}">
                <a14:useLocalDpi xmlns:a14="http://schemas.microsoft.com/office/drawing/2010/main" val="0"/>
              </a:ext>
            </a:extLst>
          </a:blip>
          <a:srcRect l="2353" t="17828" r="5175" b="17983"/>
          <a:stretch/>
        </p:blipFill>
        <p:spPr>
          <a:xfrm>
            <a:off x="8309" y="280500"/>
            <a:ext cx="9172203" cy="3224700"/>
          </a:xfrm>
          <a:prstGeom prst="rect">
            <a:avLst/>
          </a:prstGeom>
          <a:ln>
            <a:noFill/>
          </a:ln>
          <a:effectLst>
            <a:softEdge rad="112500"/>
          </a:effectLst>
        </p:spPr>
      </p:pic>
      <p:sp>
        <p:nvSpPr>
          <p:cNvPr id="5" name="Rectangle 2"/>
          <p:cNvSpPr txBox="1">
            <a:spLocks noChangeArrowheads="1"/>
          </p:cNvSpPr>
          <p:nvPr/>
        </p:nvSpPr>
        <p:spPr bwMode="auto">
          <a:xfrm>
            <a:off x="0" y="3148500"/>
            <a:ext cx="9144000" cy="966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ct val="85000"/>
              </a:lnSpc>
            </a:pPr>
            <a:r>
              <a:rPr lang="en-US" sz="2400" b="1" kern="0" dirty="0" smtClean="0">
                <a:solidFill>
                  <a:srgbClr val="0000FF"/>
                </a:solidFill>
                <a:latin typeface="Times New Roman" pitchFamily="18" charset="0"/>
                <a:cs typeface="Times New Roman" pitchFamily="18" charset="0"/>
              </a:rPr>
              <a:t>2014 </a:t>
            </a:r>
            <a:r>
              <a:rPr lang="en-US" sz="2400" b="1" kern="0" dirty="0" err="1" smtClean="0">
                <a:solidFill>
                  <a:srgbClr val="0000FF"/>
                </a:solidFill>
                <a:latin typeface="Times New Roman" pitchFamily="18" charset="0"/>
                <a:cs typeface="Times New Roman" pitchFamily="18" charset="0"/>
              </a:rPr>
              <a:t>ABaCAS</a:t>
            </a:r>
            <a:r>
              <a:rPr lang="en-US" sz="2400" b="1" kern="0" dirty="0" smtClean="0">
                <a:solidFill>
                  <a:srgbClr val="0000FF"/>
                </a:solidFill>
                <a:latin typeface="Times New Roman" pitchFamily="18" charset="0"/>
                <a:cs typeface="Times New Roman" pitchFamily="18" charset="0"/>
              </a:rPr>
              <a:t> Conference/Training Workshop </a:t>
            </a:r>
            <a:r>
              <a:rPr lang="en-US" sz="2400" b="1" i="1" kern="0" dirty="0" smtClean="0">
                <a:solidFill>
                  <a:srgbClr val="0000FF"/>
                </a:solidFill>
                <a:latin typeface="Times New Roman" pitchFamily="18" charset="0"/>
                <a:cs typeface="Times New Roman" pitchFamily="18" charset="0"/>
              </a:rPr>
              <a:t>(Beijing, 5/28-30)</a:t>
            </a:r>
            <a:endParaRPr lang="en-US" sz="2800" b="1" i="1" kern="0" dirty="0">
              <a:solidFill>
                <a:srgbClr val="0000FF"/>
              </a:solidFill>
              <a:latin typeface="Times New Roman" pitchFamily="18" charset="0"/>
              <a:cs typeface="Times New Roman" pitchFamily="18" charset="0"/>
            </a:endParaRPr>
          </a:p>
        </p:txBody>
      </p:sp>
      <p:pic>
        <p:nvPicPr>
          <p:cNvPr id="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 y="3795195"/>
            <a:ext cx="9191997" cy="3062805"/>
          </a:xfrm>
          <a:prstGeom prst="rect">
            <a:avLst/>
          </a:prstGeom>
          <a:ln>
            <a:noFill/>
          </a:ln>
          <a:effectLst>
            <a:softEdge rad="112500"/>
          </a:effectLst>
        </p:spPr>
      </p:pic>
    </p:spTree>
    <p:extLst>
      <p:ext uri="{BB962C8B-B14F-4D97-AF65-F5344CB8AC3E}">
        <p14:creationId xmlns:p14="http://schemas.microsoft.com/office/powerpoint/2010/main" val="369148678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228600" y="1883296"/>
            <a:ext cx="91440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bg1"/>
                </a:solidFill>
                <a:effectLst>
                  <a:outerShdw blurRad="50800" dist="76200" dir="2700000" algn="tl" rotWithShape="0">
                    <a:prstClr val="black">
                      <a:alpha val="40000"/>
                    </a:prstClr>
                  </a:outerShdw>
                </a:effectLst>
                <a:latin typeface="微软雅黑" pitchFamily="34" charset="-122"/>
                <a:ea typeface="微软雅黑" pitchFamily="34" charset="-122"/>
                <a:cs typeface="+mj-cs"/>
              </a:defRPr>
            </a:lvl1pPr>
          </a:lstStyle>
          <a:p>
            <a:pPr>
              <a:lnSpc>
                <a:spcPct val="150000"/>
              </a:lnSpc>
            </a:pPr>
            <a:r>
              <a:rPr lang="en-US" altLang="zh-CN" sz="2800" i="1" dirty="0" smtClean="0">
                <a:solidFill>
                  <a:schemeClr val="tx1"/>
                </a:solidFill>
                <a:effectLst/>
                <a:latin typeface="Arial"/>
                <a:cs typeface="Arial"/>
              </a:rPr>
              <a:t>Guangzhou (China) </a:t>
            </a:r>
            <a:r>
              <a:rPr lang="en-US" altLang="zh-CN" sz="2800" i="1" dirty="0">
                <a:solidFill>
                  <a:schemeClr val="tx1"/>
                </a:solidFill>
                <a:effectLst/>
                <a:latin typeface="Arial"/>
                <a:cs typeface="Arial"/>
              </a:rPr>
              <a:t>– </a:t>
            </a:r>
            <a:endParaRPr lang="en-US" altLang="zh-CN" sz="2800" i="1" dirty="0" smtClean="0">
              <a:solidFill>
                <a:schemeClr val="tx1"/>
              </a:solidFill>
              <a:effectLst/>
              <a:latin typeface="Arial"/>
              <a:cs typeface="Arial"/>
            </a:endParaRPr>
          </a:p>
          <a:p>
            <a:pPr>
              <a:lnSpc>
                <a:spcPct val="150000"/>
              </a:lnSpc>
            </a:pPr>
            <a:r>
              <a:rPr lang="en-US" altLang="zh-CN" sz="2800" i="1" dirty="0" smtClean="0">
                <a:solidFill>
                  <a:schemeClr val="tx1"/>
                </a:solidFill>
                <a:effectLst/>
                <a:latin typeface="Arial"/>
                <a:cs typeface="Arial"/>
              </a:rPr>
              <a:t>Summer (Mid of June) 2015</a:t>
            </a:r>
            <a:endParaRPr lang="zh-CN" altLang="en-US" sz="2800" i="1" dirty="0">
              <a:solidFill>
                <a:schemeClr val="tx1"/>
              </a:solidFill>
              <a:effectLst/>
              <a:latin typeface="Arial"/>
              <a:cs typeface="Arial"/>
            </a:endParaRPr>
          </a:p>
        </p:txBody>
      </p:sp>
      <p:sp>
        <p:nvSpPr>
          <p:cNvPr id="4" name="Rectangle 8"/>
          <p:cNvSpPr>
            <a:spLocks noChangeArrowheads="1"/>
          </p:cNvSpPr>
          <p:nvPr/>
        </p:nvSpPr>
        <p:spPr bwMode="auto">
          <a:xfrm>
            <a:off x="723900" y="3422129"/>
            <a:ext cx="8496300" cy="252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黑体" pitchFamily="49" charset="-122"/>
                <a:ea typeface="黑体" pitchFamily="49" charset="-122"/>
              </a:defRPr>
            </a:lvl1pPr>
            <a:lvl2pPr marL="742950" indent="-285750" eaLnBrk="0" hangingPunct="0">
              <a:defRPr kumimoji="1" sz="2000" b="1">
                <a:solidFill>
                  <a:schemeClr val="tx1"/>
                </a:solidFill>
                <a:latin typeface="黑体" pitchFamily="49" charset="-122"/>
                <a:ea typeface="黑体" pitchFamily="49" charset="-122"/>
              </a:defRPr>
            </a:lvl2pPr>
            <a:lvl3pPr marL="1143000" indent="-228600" eaLnBrk="0" hangingPunct="0">
              <a:defRPr kumimoji="1" sz="2000" b="1">
                <a:solidFill>
                  <a:schemeClr val="tx1"/>
                </a:solidFill>
                <a:latin typeface="黑体" pitchFamily="49" charset="-122"/>
                <a:ea typeface="黑体" pitchFamily="49" charset="-122"/>
              </a:defRPr>
            </a:lvl3pPr>
            <a:lvl4pPr marL="1600200" indent="-228600" eaLnBrk="0" hangingPunct="0">
              <a:defRPr kumimoji="1" sz="2000" b="1">
                <a:solidFill>
                  <a:schemeClr val="tx1"/>
                </a:solidFill>
                <a:latin typeface="黑体" pitchFamily="49" charset="-122"/>
                <a:ea typeface="黑体" pitchFamily="49" charset="-122"/>
              </a:defRPr>
            </a:lvl4pPr>
            <a:lvl5pPr marL="2057400" indent="-228600" eaLnBrk="0" hangingPunct="0">
              <a:defRPr kumimoji="1" sz="2000" b="1">
                <a:solidFill>
                  <a:schemeClr val="tx1"/>
                </a:solidFill>
                <a:latin typeface="黑体" pitchFamily="49" charset="-122"/>
                <a:ea typeface="黑体" pitchFamily="49" charset="-122"/>
              </a:defRPr>
            </a:lvl5pPr>
            <a:lvl6pPr marL="25146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6pPr>
            <a:lvl7pPr marL="29718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7pPr>
            <a:lvl8pPr marL="34290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8pPr>
            <a:lvl9pPr marL="38862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9pPr>
          </a:lstStyle>
          <a:p>
            <a:pPr algn="ctr">
              <a:buFont typeface="仿宋_GB2312" charset="-122"/>
              <a:buNone/>
            </a:pPr>
            <a:r>
              <a:rPr kumimoji="0" lang="en-US" altLang="zh-CN" sz="2200" dirty="0">
                <a:solidFill>
                  <a:srgbClr val="0000FF"/>
                </a:solidFill>
                <a:latin typeface="微软雅黑" pitchFamily="34" charset="-122"/>
                <a:ea typeface="微软雅黑" pitchFamily="34" charset="-122"/>
              </a:rPr>
              <a:t>Joshua S. Fu</a:t>
            </a:r>
          </a:p>
          <a:p>
            <a:pPr algn="ctr" eaLnBrk="1" hangingPunct="1"/>
            <a:r>
              <a:rPr kumimoji="0" lang="en-US" altLang="zh-CN" sz="1600" dirty="0">
                <a:solidFill>
                  <a:srgbClr val="F84D08"/>
                </a:solidFill>
                <a:latin typeface="微软雅黑" pitchFamily="34" charset="-122"/>
                <a:ea typeface="微软雅黑" pitchFamily="34" charset="-122"/>
              </a:rPr>
              <a:t>University of Tennessee, Knoxville, TN, USA</a:t>
            </a:r>
          </a:p>
          <a:p>
            <a:pPr algn="ctr"/>
            <a:endParaRPr kumimoji="0" lang="en-US" altLang="zh-CN" sz="900" dirty="0">
              <a:solidFill>
                <a:srgbClr val="0000FF"/>
              </a:solidFill>
              <a:latin typeface="微软雅黑" pitchFamily="34" charset="-122"/>
              <a:ea typeface="微软雅黑" pitchFamily="34" charset="-122"/>
            </a:endParaRPr>
          </a:p>
          <a:p>
            <a:pPr algn="ctr"/>
            <a:r>
              <a:rPr kumimoji="0" lang="en-US" altLang="zh-CN" sz="2200" dirty="0">
                <a:solidFill>
                  <a:srgbClr val="0000FF"/>
                </a:solidFill>
                <a:latin typeface="微软雅黑" pitchFamily="34" charset="-122"/>
                <a:ea typeface="微软雅黑" pitchFamily="34" charset="-122"/>
              </a:rPr>
              <a:t>Shuxiao Wang</a:t>
            </a:r>
          </a:p>
          <a:p>
            <a:pPr algn="ctr"/>
            <a:r>
              <a:rPr kumimoji="0" lang="en-US" altLang="zh-CN" sz="1600" dirty="0">
                <a:solidFill>
                  <a:srgbClr val="CB0101"/>
                </a:solidFill>
                <a:latin typeface="微软雅黑" pitchFamily="34" charset="-122"/>
                <a:ea typeface="微软雅黑" pitchFamily="34" charset="-122"/>
              </a:rPr>
              <a:t>Tsinghua University, Beijing, China</a:t>
            </a:r>
          </a:p>
          <a:p>
            <a:pPr algn="ctr"/>
            <a:endParaRPr kumimoji="0" lang="en-US" altLang="zh-CN" sz="900" dirty="0">
              <a:solidFill>
                <a:srgbClr val="0000FF"/>
              </a:solidFill>
              <a:latin typeface="微软雅黑" pitchFamily="34" charset="-122"/>
              <a:ea typeface="微软雅黑" pitchFamily="34" charset="-122"/>
            </a:endParaRPr>
          </a:p>
          <a:p>
            <a:pPr algn="ctr"/>
            <a:r>
              <a:rPr kumimoji="0" lang="en-US" altLang="zh-CN" sz="2200" dirty="0">
                <a:solidFill>
                  <a:srgbClr val="0000FF"/>
                </a:solidFill>
                <a:latin typeface="微软雅黑" pitchFamily="34" charset="-122"/>
                <a:ea typeface="微软雅黑" pitchFamily="34" charset="-122"/>
              </a:rPr>
              <a:t>Yun Zhu </a:t>
            </a:r>
          </a:p>
          <a:p>
            <a:pPr algn="ctr"/>
            <a:r>
              <a:rPr kumimoji="0" lang="en-US" altLang="zh-CN" sz="1600" dirty="0">
                <a:solidFill>
                  <a:schemeClr val="accent1">
                    <a:lumMod val="50000"/>
                  </a:schemeClr>
                </a:solidFill>
                <a:latin typeface="微软雅黑" pitchFamily="34" charset="-122"/>
                <a:ea typeface="微软雅黑" pitchFamily="34" charset="-122"/>
              </a:rPr>
              <a:t>South China University of Technology, Guangzhou, China</a:t>
            </a:r>
          </a:p>
          <a:p>
            <a:pPr algn="ctr"/>
            <a:endParaRPr kumimoji="0" lang="en-US" altLang="zh-CN" sz="2200" dirty="0">
              <a:solidFill>
                <a:srgbClr val="F84D08"/>
              </a:solidFill>
            </a:endParaRPr>
          </a:p>
          <a:p>
            <a:endParaRPr lang="en-US" altLang="zh-CN" sz="2400" dirty="0"/>
          </a:p>
          <a:p>
            <a:pPr algn="ctr" eaLnBrk="1" hangingPunct="1"/>
            <a:endParaRPr kumimoji="0" lang="en-US" altLang="zh-CN" sz="2200" dirty="0">
              <a:solidFill>
                <a:srgbClr val="F84D08"/>
              </a:solidFill>
            </a:endParaRPr>
          </a:p>
        </p:txBody>
      </p:sp>
      <p:sp>
        <p:nvSpPr>
          <p:cNvPr id="5" name="AutoShape 8" descr="Z"/>
          <p:cNvSpPr>
            <a:spLocks noChangeAspect="1" noChangeArrowheads="1"/>
          </p:cNvSpPr>
          <p:nvPr/>
        </p:nvSpPr>
        <p:spPr bwMode="auto">
          <a:xfrm>
            <a:off x="4419600" y="3452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b="1">
                <a:solidFill>
                  <a:schemeClr val="tx1"/>
                </a:solidFill>
                <a:latin typeface="黑体" pitchFamily="49" charset="-122"/>
                <a:ea typeface="黑体" pitchFamily="49" charset="-122"/>
              </a:defRPr>
            </a:lvl1pPr>
            <a:lvl2pPr marL="742950" indent="-285750" eaLnBrk="0" hangingPunct="0">
              <a:defRPr kumimoji="1" sz="2000" b="1">
                <a:solidFill>
                  <a:schemeClr val="tx1"/>
                </a:solidFill>
                <a:latin typeface="黑体" pitchFamily="49" charset="-122"/>
                <a:ea typeface="黑体" pitchFamily="49" charset="-122"/>
              </a:defRPr>
            </a:lvl2pPr>
            <a:lvl3pPr marL="1143000" indent="-228600" eaLnBrk="0" hangingPunct="0">
              <a:defRPr kumimoji="1" sz="2000" b="1">
                <a:solidFill>
                  <a:schemeClr val="tx1"/>
                </a:solidFill>
                <a:latin typeface="黑体" pitchFamily="49" charset="-122"/>
                <a:ea typeface="黑体" pitchFamily="49" charset="-122"/>
              </a:defRPr>
            </a:lvl3pPr>
            <a:lvl4pPr marL="1600200" indent="-228600" eaLnBrk="0" hangingPunct="0">
              <a:defRPr kumimoji="1" sz="2000" b="1">
                <a:solidFill>
                  <a:schemeClr val="tx1"/>
                </a:solidFill>
                <a:latin typeface="黑体" pitchFamily="49" charset="-122"/>
                <a:ea typeface="黑体" pitchFamily="49" charset="-122"/>
              </a:defRPr>
            </a:lvl4pPr>
            <a:lvl5pPr marL="2057400" indent="-228600" eaLnBrk="0" hangingPunct="0">
              <a:defRPr kumimoji="1" sz="2000" b="1">
                <a:solidFill>
                  <a:schemeClr val="tx1"/>
                </a:solidFill>
                <a:latin typeface="黑体" pitchFamily="49" charset="-122"/>
                <a:ea typeface="黑体" pitchFamily="49" charset="-122"/>
              </a:defRPr>
            </a:lvl5pPr>
            <a:lvl6pPr marL="25146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6pPr>
            <a:lvl7pPr marL="29718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7pPr>
            <a:lvl8pPr marL="34290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8pPr>
            <a:lvl9pPr marL="3886200" indent="-228600" eaLnBrk="0" fontAlgn="base" hangingPunct="0">
              <a:spcBef>
                <a:spcPct val="0"/>
              </a:spcBef>
              <a:spcAft>
                <a:spcPct val="0"/>
              </a:spcAft>
              <a:defRPr kumimoji="1" sz="2000" b="1">
                <a:solidFill>
                  <a:schemeClr val="tx1"/>
                </a:solidFill>
                <a:latin typeface="黑体" pitchFamily="49" charset="-122"/>
                <a:ea typeface="黑体" pitchFamily="49" charset="-122"/>
              </a:defRPr>
            </a:lvl9pPr>
          </a:lstStyle>
          <a:p>
            <a:pPr eaLnBrk="1" hangingPunct="1"/>
            <a:endParaRPr lang="en-US" altLang="zh-CN"/>
          </a:p>
        </p:txBody>
      </p:sp>
      <p:pic>
        <p:nvPicPr>
          <p:cNvPr id="6" name="Picture 10" descr="utk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68838"/>
            <a:ext cx="1295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64" y="5733256"/>
            <a:ext cx="1079500" cy="110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697363"/>
            <a:ext cx="1106488" cy="112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标题 1"/>
          <p:cNvSpPr txBox="1">
            <a:spLocks/>
          </p:cNvSpPr>
          <p:nvPr/>
        </p:nvSpPr>
        <p:spPr>
          <a:xfrm>
            <a:off x="-180528" y="609600"/>
            <a:ext cx="9433048" cy="10245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bg1"/>
                </a:solidFill>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pPr>
              <a:lnSpc>
                <a:spcPct val="150000"/>
              </a:lnSpc>
            </a:pPr>
            <a:r>
              <a:rPr lang="en-US" altLang="zh-CN" sz="3000" i="1" dirty="0" smtClean="0">
                <a:solidFill>
                  <a:srgbClr val="0000FF"/>
                </a:solidFill>
                <a:effectLst>
                  <a:outerShdw blurRad="50800" dist="114300" dir="2700000" algn="tl" rotWithShape="0">
                    <a:prstClr val="black">
                      <a:alpha val="40000"/>
                    </a:prstClr>
                  </a:outerShdw>
                </a:effectLst>
                <a:latin typeface="Arial"/>
                <a:cs typeface="Arial"/>
              </a:rPr>
              <a:t>The 3</a:t>
            </a:r>
            <a:r>
              <a:rPr lang="en-US" altLang="zh-CN" sz="3000" i="1" baseline="30000" dirty="0" smtClean="0">
                <a:solidFill>
                  <a:srgbClr val="0000FF"/>
                </a:solidFill>
                <a:effectLst>
                  <a:outerShdw blurRad="50800" dist="114300" dir="2700000" algn="tl" rotWithShape="0">
                    <a:prstClr val="black">
                      <a:alpha val="40000"/>
                    </a:prstClr>
                  </a:outerShdw>
                </a:effectLst>
                <a:latin typeface="Arial"/>
                <a:cs typeface="Arial"/>
              </a:rPr>
              <a:t>rd</a:t>
            </a:r>
            <a:r>
              <a:rPr lang="en-US" altLang="zh-CN" sz="3000" i="1" dirty="0" smtClean="0">
                <a:solidFill>
                  <a:srgbClr val="0000FF"/>
                </a:solidFill>
                <a:effectLst>
                  <a:outerShdw blurRad="50800" dist="114300" dir="2700000" algn="tl" rotWithShape="0">
                    <a:prstClr val="black">
                      <a:alpha val="40000"/>
                    </a:prstClr>
                  </a:outerShdw>
                </a:effectLst>
                <a:latin typeface="Arial"/>
                <a:cs typeface="Arial"/>
              </a:rPr>
              <a:t> </a:t>
            </a:r>
            <a:r>
              <a:rPr lang="en-US" altLang="zh-CN" sz="3000" i="1" dirty="0" err="1" smtClean="0">
                <a:solidFill>
                  <a:srgbClr val="0000FF"/>
                </a:solidFill>
                <a:effectLst>
                  <a:outerShdw blurRad="50800" dist="114300" dir="2700000" algn="tl" rotWithShape="0">
                    <a:prstClr val="black">
                      <a:alpha val="40000"/>
                    </a:prstClr>
                  </a:outerShdw>
                </a:effectLst>
                <a:latin typeface="Arial"/>
                <a:cs typeface="Arial"/>
              </a:rPr>
              <a:t>ABaCAS</a:t>
            </a:r>
            <a:r>
              <a:rPr lang="en-US" altLang="zh-CN" sz="3000" i="1" dirty="0" smtClean="0">
                <a:solidFill>
                  <a:srgbClr val="0000FF"/>
                </a:solidFill>
                <a:effectLst>
                  <a:outerShdw blurRad="50800" dist="114300" dir="2700000" algn="tl" rotWithShape="0">
                    <a:prstClr val="black">
                      <a:alpha val="40000"/>
                    </a:prstClr>
                  </a:outerShdw>
                </a:effectLst>
                <a:latin typeface="Arial"/>
                <a:cs typeface="Arial"/>
              </a:rPr>
              <a:t> Training Workshop/Conference</a:t>
            </a:r>
            <a:endParaRPr lang="zh-CN" altLang="en-US" sz="3000" i="1" dirty="0">
              <a:solidFill>
                <a:srgbClr val="0000FF"/>
              </a:solidFill>
              <a:effectLst>
                <a:outerShdw blurRad="50800" dist="1143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68382088"/>
      </p:ext>
    </p:extLst>
  </p:cSld>
  <p:clrMapOvr>
    <a:masterClrMapping/>
  </p:clrMapOvr>
  <p:transition xmlns:p14="http://schemas.microsoft.com/office/powerpoint/2010/mai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1143000" y="533400"/>
            <a:ext cx="8442448" cy="1024527"/>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ct val="150000"/>
              </a:lnSpc>
            </a:pPr>
            <a:r>
              <a:rPr lang="en-US" altLang="zh-CN" sz="3600" b="1" i="1" dirty="0" smtClean="0">
                <a:solidFill>
                  <a:srgbClr val="0000FF"/>
                </a:solidFill>
                <a:effectLst>
                  <a:outerShdw blurRad="50800" dist="114300" dir="2700000" algn="tl" rotWithShape="0">
                    <a:prstClr val="black">
                      <a:alpha val="40000"/>
                    </a:prstClr>
                  </a:outerShdw>
                </a:effectLst>
                <a:latin typeface="Arial"/>
                <a:cs typeface="Arial"/>
              </a:rPr>
              <a:t>Acknowledgement</a:t>
            </a:r>
            <a:endParaRPr lang="zh-CN" altLang="en-US" sz="3600" b="1" i="1" dirty="0">
              <a:solidFill>
                <a:srgbClr val="0000FF"/>
              </a:solidFill>
              <a:effectLst>
                <a:outerShdw blurRad="50800" dist="114300" dir="2700000" algn="tl" rotWithShape="0">
                  <a:prstClr val="black">
                    <a:alpha val="40000"/>
                  </a:prstClr>
                </a:outerShdw>
              </a:effectLst>
              <a:latin typeface="Arial"/>
              <a:cs typeface="Arial"/>
            </a:endParaRPr>
          </a:p>
        </p:txBody>
      </p:sp>
      <p:sp>
        <p:nvSpPr>
          <p:cNvPr id="5" name="TextBox 4"/>
          <p:cNvSpPr txBox="1"/>
          <p:nvPr/>
        </p:nvSpPr>
        <p:spPr>
          <a:xfrm>
            <a:off x="1219200" y="2209800"/>
            <a:ext cx="6553200" cy="3539431"/>
          </a:xfrm>
          <a:prstGeom prst="rect">
            <a:avLst/>
          </a:prstGeom>
          <a:noFill/>
        </p:spPr>
        <p:txBody>
          <a:bodyPr wrap="square" rtlCol="0">
            <a:spAutoFit/>
          </a:bodyPr>
          <a:lstStyle/>
          <a:p>
            <a:r>
              <a:rPr lang="en-US" sz="2800" dirty="0" smtClean="0"/>
              <a:t>Thanks for the funding support </a:t>
            </a:r>
          </a:p>
          <a:p>
            <a:endParaRPr lang="en-US" sz="2800" dirty="0"/>
          </a:p>
          <a:p>
            <a:r>
              <a:rPr lang="en-US" sz="2800" dirty="0" smtClean="0"/>
              <a:t>USEPA</a:t>
            </a:r>
          </a:p>
          <a:p>
            <a:endParaRPr lang="en-US" sz="2800" dirty="0"/>
          </a:p>
          <a:p>
            <a:r>
              <a:rPr lang="en-US" sz="2800" dirty="0" smtClean="0"/>
              <a:t>Energy Foundation</a:t>
            </a:r>
          </a:p>
          <a:p>
            <a:endParaRPr lang="en-US" sz="2800" dirty="0"/>
          </a:p>
          <a:p>
            <a:r>
              <a:rPr lang="en-US" sz="2800" dirty="0" smtClean="0"/>
              <a:t>Institute for Security and Sustainable Environment, University of Tennessee</a:t>
            </a:r>
          </a:p>
        </p:txBody>
      </p:sp>
    </p:spTree>
    <p:extLst>
      <p:ext uri="{BB962C8B-B14F-4D97-AF65-F5344CB8AC3E}">
        <p14:creationId xmlns:p14="http://schemas.microsoft.com/office/powerpoint/2010/main" val="3583234625"/>
      </p:ext>
    </p:extLst>
  </p:cSld>
  <p:clrMapOvr>
    <a:masterClrMapping/>
  </p:clrMapOvr>
  <p:transition xmlns:p14="http://schemas.microsoft.com/office/powerpoint/2010/mai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50179" name="Title 3"/>
          <p:cNvSpPr>
            <a:spLocks noGrp="1"/>
          </p:cNvSpPr>
          <p:nvPr>
            <p:ph type="title"/>
          </p:nvPr>
        </p:nvSpPr>
        <p:spPr/>
        <p:txBody>
          <a:bodyPr/>
          <a:lstStyle/>
          <a:p>
            <a:endParaRPr lang="en-US" altLang="en-US" smtClean="0">
              <a:latin typeface="Georgia" pitchFamily="18" charset="0"/>
            </a:endParaRPr>
          </a:p>
        </p:txBody>
      </p:sp>
      <p:sp>
        <p:nvSpPr>
          <p:cNvPr id="5" name="Rectangle 4"/>
          <p:cNvSpPr/>
          <p:nvPr/>
        </p:nvSpPr>
        <p:spPr>
          <a:xfrm>
            <a:off x="1066800" y="2362200"/>
            <a:ext cx="8077200" cy="707886"/>
          </a:xfrm>
          <a:prstGeom prst="rect">
            <a:avLst/>
          </a:prstGeom>
          <a:ln>
            <a:noFill/>
          </a:ln>
        </p:spPr>
        <p:style>
          <a:lnRef idx="2">
            <a:schemeClr val="accent6"/>
          </a:lnRef>
          <a:fillRef idx="1001">
            <a:schemeClr val="lt1"/>
          </a:fillRef>
          <a:effectRef idx="0">
            <a:schemeClr val="accent6"/>
          </a:effectRef>
          <a:fontRef idx="minor">
            <a:schemeClr val="dk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000" b="1" cap="all" dirty="0">
                <a:ln w="0"/>
                <a:solidFill>
                  <a:schemeClr val="accent3"/>
                </a:solidFill>
                <a:effectLst>
                  <a:reflection blurRad="12700" stA="50000" endPos="50000" dist="5000" dir="5400000" sy="-100000" rotWithShape="0"/>
                </a:effectLst>
              </a:rPr>
              <a:t>Thank </a:t>
            </a:r>
            <a:r>
              <a:rPr lang="en-US" sz="4000" b="1" cap="all" dirty="0" smtClean="0">
                <a:ln w="0"/>
                <a:solidFill>
                  <a:schemeClr val="accent3"/>
                </a:solidFill>
                <a:effectLst>
                  <a:reflection blurRad="12700" stA="50000" endPos="50000" dist="5000" dir="5400000" sy="-100000" rotWithShape="0"/>
                </a:effectLst>
              </a:rPr>
              <a:t>you for you Attention</a:t>
            </a:r>
            <a:endParaRPr lang="en-US" sz="4000" b="1" cap="all" dirty="0">
              <a:ln w="0"/>
              <a:solidFill>
                <a:schemeClr val="accent3"/>
              </a:solidFill>
              <a:effectLst>
                <a:reflection blurRad="12700" stA="50000" endPos="50000" dist="5000" dir="5400000" sy="-100000" rotWithShape="0"/>
              </a:effectLst>
            </a:endParaRPr>
          </a:p>
        </p:txBody>
      </p:sp>
      <p:sp>
        <p:nvSpPr>
          <p:cNvPr id="7" name="Rectangle 6"/>
          <p:cNvSpPr/>
          <p:nvPr/>
        </p:nvSpPr>
        <p:spPr>
          <a:xfrm>
            <a:off x="1600200" y="4563070"/>
            <a:ext cx="6629400" cy="923330"/>
          </a:xfrm>
          <a:prstGeom prst="rect">
            <a:avLst/>
          </a:prstGeom>
          <a:ln>
            <a:noFill/>
          </a:ln>
        </p:spPr>
        <p:style>
          <a:lnRef idx="2">
            <a:schemeClr val="accent6"/>
          </a:lnRef>
          <a:fillRef idx="1001">
            <a:schemeClr val="lt1"/>
          </a:fillRef>
          <a:effectRef idx="0">
            <a:schemeClr val="accent6"/>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smtClean="0">
                <a:ln w="0"/>
                <a:solidFill>
                  <a:schemeClr val="accent3"/>
                </a:solidFill>
                <a:effectLst>
                  <a:reflection blurRad="12700" stA="50000" endPos="50000" dist="5000" dir="5400000" sy="-100000" rotWithShape="0"/>
                </a:effectLst>
              </a:rPr>
              <a:t>QUESTION</a:t>
            </a:r>
            <a:r>
              <a:rPr lang="en-US" sz="5400" b="1" cap="all" dirty="0">
                <a:ln w="0"/>
                <a:solidFill>
                  <a:schemeClr val="accent3"/>
                </a:solidFill>
                <a:effectLst>
                  <a:reflection blurRad="12700" stA="50000" endPos="50000" dist="5000" dir="5400000" sy="-100000" rotWithShape="0"/>
                </a:effectLst>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pic>
        <p:nvPicPr>
          <p:cNvPr id="4098" name="Picture 2" descr="http://www.ibtimes.com.cn/img/chinese/data/images/full/2013/04/22/323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752600"/>
            <a:ext cx="272097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2.im.guokr.com/iEjs_VSBlUNN20MtVqnnKsKZ5y9lUdO4Vss1H92ZtborAgAAbwEAAEp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4651375"/>
            <a:ext cx="24511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52600" y="4038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rgbClr val="FF0000"/>
                </a:solidFill>
              </a:rPr>
              <a:t>Air Pollution</a:t>
            </a:r>
          </a:p>
        </p:txBody>
      </p:sp>
      <p:pic>
        <p:nvPicPr>
          <p:cNvPr id="4102" name="Picture 6" descr="http://www.ddslhj.com/uploadfile/20120618/201206181450288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752600"/>
            <a:ext cx="2057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http://www.lianshenghb.com/UploadFiles/201251910657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651375"/>
            <a:ext cx="215423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191000" y="4054475"/>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rgbClr val="FF0000"/>
                </a:solidFill>
              </a:rPr>
              <a:t>Control Technology</a:t>
            </a:r>
          </a:p>
        </p:txBody>
      </p:sp>
      <p:pic>
        <p:nvPicPr>
          <p:cNvPr id="4106" name="Picture 10" descr="http://demonocracy.info/images/usd-1_million_dollars-1,000,000_USD.jpg"/>
          <p:cNvPicPr>
            <a:picLocks noChangeAspect="1" noChangeArrowheads="1"/>
          </p:cNvPicPr>
          <p:nvPr/>
        </p:nvPicPr>
        <p:blipFill>
          <a:blip r:embed="rId7">
            <a:extLst>
              <a:ext uri="{28A0092B-C50C-407E-A947-70E740481C1C}">
                <a14:useLocalDpi xmlns:a14="http://schemas.microsoft.com/office/drawing/2010/main" val="0"/>
              </a:ext>
            </a:extLst>
          </a:blip>
          <a:srcRect l="13882" r="6873"/>
          <a:stretch>
            <a:fillRect/>
          </a:stretch>
        </p:blipFill>
        <p:spPr bwMode="auto">
          <a:xfrm>
            <a:off x="6934200" y="2238375"/>
            <a:ext cx="18986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7537450" y="4038600"/>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rgbClr val="FF0000"/>
                </a:solidFill>
              </a:rPr>
              <a:t>Cost</a:t>
            </a:r>
          </a:p>
        </p:txBody>
      </p:sp>
      <p:sp>
        <p:nvSpPr>
          <p:cNvPr id="4" name="Right Arrow 3"/>
          <p:cNvSpPr/>
          <p:nvPr/>
        </p:nvSpPr>
        <p:spPr>
          <a:xfrm>
            <a:off x="3581400" y="4114800"/>
            <a:ext cx="533400" cy="30956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6858000" y="4146550"/>
            <a:ext cx="609600" cy="30956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0-#ppt_w/2"/>
                                          </p:val>
                                        </p:tav>
                                        <p:tav tm="100000">
                                          <p:val>
                                            <p:strVal val="#ppt_x"/>
                                          </p:val>
                                        </p:tav>
                                      </p:tavLst>
                                    </p:anim>
                                    <p:anim calcmode="lin" valueType="num">
                                      <p:cBhvr additive="base">
                                        <p:cTn id="12" dur="500" fill="hold"/>
                                        <p:tgtEl>
                                          <p:spTgt spid="410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04"/>
                                        </p:tgtEl>
                                        <p:attrNameLst>
                                          <p:attrName>style.visibility</p:attrName>
                                        </p:attrNameLst>
                                      </p:cBhvr>
                                      <p:to>
                                        <p:strVal val="visible"/>
                                      </p:to>
                                    </p:set>
                                    <p:anim calcmode="lin" valueType="num">
                                      <p:cBhvr additive="base">
                                        <p:cTn id="29" dur="500" fill="hold"/>
                                        <p:tgtEl>
                                          <p:spTgt spid="4104"/>
                                        </p:tgtEl>
                                        <p:attrNameLst>
                                          <p:attrName>ppt_x</p:attrName>
                                        </p:attrNameLst>
                                      </p:cBhvr>
                                      <p:tavLst>
                                        <p:tav tm="0">
                                          <p:val>
                                            <p:strVal val="#ppt_x"/>
                                          </p:val>
                                        </p:tav>
                                        <p:tav tm="100000">
                                          <p:val>
                                            <p:strVal val="#ppt_x"/>
                                          </p:val>
                                        </p:tav>
                                      </p:tavLst>
                                    </p:anim>
                                    <p:anim calcmode="lin" valueType="num">
                                      <p:cBhvr additive="base">
                                        <p:cTn id="30" dur="500" fill="hold"/>
                                        <p:tgtEl>
                                          <p:spTgt spid="410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102"/>
                                        </p:tgtEl>
                                        <p:attrNameLst>
                                          <p:attrName>style.visibility</p:attrName>
                                        </p:attrNameLst>
                                      </p:cBhvr>
                                      <p:to>
                                        <p:strVal val="visible"/>
                                      </p:to>
                                    </p:set>
                                    <p:anim calcmode="lin" valueType="num">
                                      <p:cBhvr additive="base">
                                        <p:cTn id="33" dur="500" fill="hold"/>
                                        <p:tgtEl>
                                          <p:spTgt spid="4102"/>
                                        </p:tgtEl>
                                        <p:attrNameLst>
                                          <p:attrName>ppt_x</p:attrName>
                                        </p:attrNameLst>
                                      </p:cBhvr>
                                      <p:tavLst>
                                        <p:tav tm="0">
                                          <p:val>
                                            <p:strVal val="#ppt_x"/>
                                          </p:val>
                                        </p:tav>
                                        <p:tav tm="100000">
                                          <p:val>
                                            <p:strVal val="#ppt_x"/>
                                          </p:val>
                                        </p:tav>
                                      </p:tavLst>
                                    </p:anim>
                                    <p:anim calcmode="lin" valueType="num">
                                      <p:cBhvr additive="base">
                                        <p:cTn id="3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0"/>
                                  </p:stCondLst>
                                  <p:childTnLst>
                                    <p:set>
                                      <p:cBhvr>
                                        <p:cTn id="42" dur="1" fill="hold">
                                          <p:stCondLst>
                                            <p:cond delay="0"/>
                                          </p:stCondLst>
                                        </p:cTn>
                                        <p:tgtEl>
                                          <p:spTgt spid="4106"/>
                                        </p:tgtEl>
                                        <p:attrNameLst>
                                          <p:attrName>style.visibility</p:attrName>
                                        </p:attrNameLst>
                                      </p:cBhvr>
                                      <p:to>
                                        <p:strVal val="visible"/>
                                      </p:to>
                                    </p:set>
                                    <p:anim calcmode="lin" valueType="num">
                                      <p:cBhvr additive="base">
                                        <p:cTn id="43" dur="500" fill="hold"/>
                                        <p:tgtEl>
                                          <p:spTgt spid="4106"/>
                                        </p:tgtEl>
                                        <p:attrNameLst>
                                          <p:attrName>ppt_x</p:attrName>
                                        </p:attrNameLst>
                                      </p:cBhvr>
                                      <p:tavLst>
                                        <p:tav tm="0">
                                          <p:val>
                                            <p:strVal val="#ppt_x"/>
                                          </p:val>
                                        </p:tav>
                                        <p:tav tm="100000">
                                          <p:val>
                                            <p:strVal val="#ppt_x"/>
                                          </p:val>
                                        </p:tav>
                                      </p:tavLst>
                                    </p:anim>
                                    <p:anim calcmode="lin" valueType="num">
                                      <p:cBhvr additive="base">
                                        <p:cTn id="44" dur="500" fill="hold"/>
                                        <p:tgtEl>
                                          <p:spTgt spid="4106"/>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8" name="Content Placeholder 2"/>
          <p:cNvSpPr txBox="1">
            <a:spLocks/>
          </p:cNvSpPr>
          <p:nvPr/>
        </p:nvSpPr>
        <p:spPr>
          <a:xfrm>
            <a:off x="1219200" y="1828800"/>
            <a:ext cx="7715250" cy="4343400"/>
          </a:xfrm>
          <a:prstGeom prst="rect">
            <a:avLst/>
          </a:prstGeom>
        </p:spPr>
        <p:txBody>
          <a:bodyPr/>
          <a:lstStyle>
            <a:lvl1pPr marL="342900" indent="-342900" algn="l" defTabSz="914400" rtl="0" eaLnBrk="1" latinLnBrk="0" hangingPunct="1">
              <a:spcBef>
                <a:spcPct val="20000"/>
              </a:spcBef>
              <a:buClr>
                <a:schemeClr val="accent6"/>
              </a:buClr>
              <a:buFont typeface="Wingdings" charset="2"/>
              <a:buChar char="§"/>
              <a:defRPr sz="3200" kern="1200">
                <a:solidFill>
                  <a:schemeClr val="tx1">
                    <a:lumMod val="90000"/>
                    <a:lumOff val="10000"/>
                  </a:schemeClr>
                </a:solidFill>
                <a:latin typeface="Georgia"/>
                <a:ea typeface="+mn-ea"/>
                <a:cs typeface="+mn-cs"/>
              </a:defRPr>
            </a:lvl1pPr>
            <a:lvl2pPr marL="649224" indent="-285750" algn="l" defTabSz="914400" rtl="0" eaLnBrk="1" latinLnBrk="0" hangingPunct="1">
              <a:spcBef>
                <a:spcPct val="20000"/>
              </a:spcBef>
              <a:buFont typeface="Arial" pitchFamily="34" charset="0"/>
              <a:buChar char="–"/>
              <a:defRPr sz="2800" kern="1200">
                <a:solidFill>
                  <a:schemeClr val="tx1">
                    <a:lumMod val="90000"/>
                    <a:lumOff val="10000"/>
                  </a:schemeClr>
                </a:solidFill>
                <a:latin typeface="Georgia"/>
                <a:ea typeface="+mn-ea"/>
                <a:cs typeface="+mn-cs"/>
              </a:defRPr>
            </a:lvl2pPr>
            <a:lvl3pPr marL="914400" indent="-228600" algn="l" defTabSz="914400" rtl="0" eaLnBrk="1" latinLnBrk="0" hangingPunct="1">
              <a:spcBef>
                <a:spcPct val="20000"/>
              </a:spcBef>
              <a:buFont typeface="Arial" pitchFamily="34" charset="0"/>
              <a:buChar char="•"/>
              <a:defRPr sz="2400" kern="1200">
                <a:solidFill>
                  <a:schemeClr val="tx1">
                    <a:lumMod val="90000"/>
                    <a:lumOff val="10000"/>
                  </a:schemeClr>
                </a:solidFill>
                <a:latin typeface="Georgia"/>
                <a:ea typeface="+mn-ea"/>
                <a:cs typeface="+mn-cs"/>
              </a:defRPr>
            </a:lvl3pPr>
            <a:lvl4pPr marL="123444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4pPr>
            <a:lvl5pPr marL="1508760" indent="-228600" algn="l" defTabSz="914400" rtl="0" eaLnBrk="1" latinLnBrk="0" hangingPunct="1">
              <a:spcBef>
                <a:spcPct val="20000"/>
              </a:spcBef>
              <a:buFont typeface="Arial" pitchFamily="34" charset="0"/>
              <a:buChar char="»"/>
              <a:defRPr sz="2000" kern="1200">
                <a:solidFill>
                  <a:schemeClr val="tx1">
                    <a:lumMod val="90000"/>
                    <a:lumOff val="10000"/>
                  </a:schemeClr>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US" sz="2400" b="1" dirty="0">
                <a:latin typeface="Arial" panose="020B0604020202020204" pitchFamily="34" charset="0"/>
                <a:cs typeface="Arial" panose="020B0604020202020204" pitchFamily="34" charset="0"/>
              </a:rPr>
              <a:t>History:</a:t>
            </a:r>
          </a:p>
          <a:p>
            <a:pPr marL="0" indent="0" fontAlgn="auto">
              <a:spcAft>
                <a:spcPts val="0"/>
              </a:spcAft>
              <a:buFont typeface="Wingdings" charset="2"/>
              <a:buNone/>
              <a:defRPr/>
            </a:pPr>
            <a:r>
              <a:rPr lang="en-US" sz="2000" dirty="0">
                <a:latin typeface="Arial" panose="020B0604020202020204" pitchFamily="34" charset="0"/>
                <a:cs typeface="Arial" panose="020B0604020202020204" pitchFamily="34" charset="0"/>
              </a:rPr>
              <a:t>   </a:t>
            </a:r>
          </a:p>
          <a:p>
            <a:pPr marL="0" indent="0" fontAlgn="auto">
              <a:spcAft>
                <a:spcPts val="0"/>
              </a:spcAft>
              <a:buFont typeface="Wingdings" charset="2"/>
              <a:buNone/>
              <a:defRPr/>
            </a:pPr>
            <a:r>
              <a:rPr lang="en-US" sz="2000" dirty="0">
                <a:latin typeface="Arial" panose="020B0604020202020204" pitchFamily="34" charset="0"/>
                <a:cs typeface="Arial" panose="020B0604020202020204" pitchFamily="34" charset="0"/>
              </a:rPr>
              <a:t>     US EPA has developed different </a:t>
            </a:r>
            <a:r>
              <a:rPr lang="en-US" sz="2000" dirty="0" smtClean="0">
                <a:latin typeface="Arial" panose="020B0604020202020204" pitchFamily="34" charset="0"/>
                <a:cs typeface="Arial" panose="020B0604020202020204" pitchFamily="34" charset="0"/>
              </a:rPr>
              <a:t>tools </a:t>
            </a:r>
            <a:r>
              <a:rPr lang="en-US" sz="2000" dirty="0">
                <a:latin typeface="Arial" panose="020B0604020202020204" pitchFamily="34" charset="0"/>
                <a:cs typeface="Arial" panose="020B0604020202020204" pitchFamily="34" charset="0"/>
              </a:rPr>
              <a:t>to calculate the cost:</a:t>
            </a:r>
          </a:p>
          <a:p>
            <a:pPr marL="0" indent="0" fontAlgn="auto">
              <a:lnSpc>
                <a:spcPct val="150000"/>
              </a:lnSpc>
              <a:spcAft>
                <a:spcPts val="0"/>
              </a:spcAft>
              <a:buFont typeface="Wingdings" charset="2"/>
              <a:buNone/>
              <a:defRPr/>
            </a:pPr>
            <a:r>
              <a:rPr lang="en-US" sz="2000" dirty="0">
                <a:latin typeface="Arial" panose="020B0604020202020204" pitchFamily="34" charset="0"/>
                <a:cs typeface="Arial" panose="020B0604020202020204" pitchFamily="34" charset="0"/>
              </a:rPr>
              <a:t>     (1) Air Compliance Advisor7.5 (ACA7.5, 2003); </a:t>
            </a:r>
          </a:p>
          <a:p>
            <a:pPr marL="0" indent="0" fontAlgn="auto">
              <a:lnSpc>
                <a:spcPct val="150000"/>
              </a:lnSpc>
              <a:spcAft>
                <a:spcPts val="0"/>
              </a:spcAft>
              <a:buFont typeface="Wingdings" charset="2"/>
              <a:buNone/>
              <a:defRPr/>
            </a:pPr>
            <a:r>
              <a:rPr lang="en-US" sz="2000" dirty="0">
                <a:latin typeface="Arial" panose="020B0604020202020204" pitchFamily="34" charset="0"/>
                <a:cs typeface="Arial" panose="020B0604020202020204" pitchFamily="34" charset="0"/>
              </a:rPr>
              <a:t>     (2) AirControlNET4.1 (ACN4.1, 2006);</a:t>
            </a:r>
          </a:p>
          <a:p>
            <a:pPr marL="0" indent="0" fontAlgn="auto">
              <a:lnSpc>
                <a:spcPct val="150000"/>
              </a:lnSpc>
              <a:spcAft>
                <a:spcPts val="0"/>
              </a:spcAft>
              <a:buFont typeface="Wingdings" charset="2"/>
              <a:buNone/>
              <a:defRPr/>
            </a:pPr>
            <a:r>
              <a:rPr lang="en-US" sz="2000" dirty="0">
                <a:latin typeface="Arial" panose="020B0604020202020204" pitchFamily="34" charset="0"/>
                <a:cs typeface="Arial" panose="020B0604020202020204" pitchFamily="34" charset="0"/>
              </a:rPr>
              <a:t>     (3) Control Strategy Tool (</a:t>
            </a:r>
            <a:r>
              <a:rPr lang="en-US" sz="2000" dirty="0" err="1">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 replacement for ACN, 2008</a:t>
            </a:r>
            <a:r>
              <a:rPr lang="en-US" sz="2000" dirty="0" smtClean="0">
                <a:latin typeface="Arial" panose="020B0604020202020204" pitchFamily="34" charset="0"/>
                <a:cs typeface="Arial" panose="020B0604020202020204" pitchFamily="34" charset="0"/>
              </a:rPr>
              <a:t>)</a:t>
            </a:r>
          </a:p>
          <a:p>
            <a:pPr marL="0" indent="0" fontAlgn="auto">
              <a:lnSpc>
                <a:spcPct val="150000"/>
              </a:lnSpc>
              <a:spcAft>
                <a:spcPts val="0"/>
              </a:spcAft>
              <a:buFont typeface="Wingdings" charset="2"/>
              <a:buNone/>
              <a:defRPr/>
            </a:pPr>
            <a:endParaRPr lang="en-US" sz="2000" dirty="0">
              <a:latin typeface="Arial" panose="020B0604020202020204" pitchFamily="34" charset="0"/>
              <a:cs typeface="Arial" panose="020B0604020202020204" pitchFamily="34" charset="0"/>
            </a:endParaRPr>
          </a:p>
          <a:p>
            <a:pPr marL="0" indent="0" fontAlgn="auto">
              <a:lnSpc>
                <a:spcPct val="150000"/>
              </a:lnSpc>
              <a:spcAft>
                <a:spcPts val="0"/>
              </a:spcAft>
              <a:buFont typeface="Wingdings" charset="2"/>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Taiwan EPA:</a:t>
            </a:r>
            <a:endParaRPr lang="en-US" sz="2000" dirty="0">
              <a:latin typeface="Arial" panose="020B0604020202020204" pitchFamily="34" charset="0"/>
              <a:cs typeface="Arial" panose="020B0604020202020204" pitchFamily="34" charset="0"/>
            </a:endParaRPr>
          </a:p>
          <a:p>
            <a:pPr marL="0" indent="0" fontAlgn="auto">
              <a:lnSpc>
                <a:spcPct val="150000"/>
              </a:lnSpc>
              <a:spcAft>
                <a:spcPts val="0"/>
              </a:spcAft>
              <a:buFont typeface="Wingdings" charset="2"/>
              <a:buNone/>
              <a:defRPr/>
            </a:pPr>
            <a:r>
              <a:rPr lang="en-US" sz="2000" dirty="0">
                <a:latin typeface="Arial" panose="020B0604020202020204" pitchFamily="34" charset="0"/>
                <a:cs typeface="Arial" panose="020B0604020202020204" pitchFamily="34" charset="0"/>
              </a:rPr>
              <a:t>     TECAS (Taiwan Emission &amp; Cost Analysis System</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3" name="Title 1"/>
          <p:cNvSpPr txBox="1">
            <a:spLocks/>
          </p:cNvSpPr>
          <p:nvPr/>
        </p:nvSpPr>
        <p:spPr>
          <a:xfrm>
            <a:off x="1219200" y="1600200"/>
            <a:ext cx="7315200" cy="4953000"/>
          </a:xfrm>
          <a:prstGeom prst="rect">
            <a:avLst/>
          </a:prstGeom>
        </p:spPr>
        <p:txBody>
          <a:bodyPr anchor="ctr"/>
          <a:lstStyle>
            <a:lvl1pPr algn="l" defTabSz="914400" rtl="0" eaLnBrk="1" latinLnBrk="0" hangingPunct="1">
              <a:spcBef>
                <a:spcPct val="0"/>
              </a:spcBef>
              <a:buNone/>
              <a:defRPr sz="4200" kern="1200">
                <a:solidFill>
                  <a:schemeClr val="tx1">
                    <a:lumMod val="75000"/>
                    <a:lumOff val="25000"/>
                  </a:schemeClr>
                </a:solidFill>
                <a:latin typeface="Georgia"/>
                <a:ea typeface="+mj-ea"/>
                <a:cs typeface="+mj-cs"/>
              </a:defRPr>
            </a:lvl1pPr>
          </a:lstStyle>
          <a:p>
            <a:pPr fontAlgn="auto">
              <a:spcAft>
                <a:spcPts val="0"/>
              </a:spcAft>
              <a:defRPr/>
            </a:pPr>
            <a:r>
              <a:rPr lang="en-US" sz="2400" b="1" dirty="0">
                <a:solidFill>
                  <a:schemeClr val="tx1"/>
                </a:solidFill>
                <a:latin typeface="Arial" panose="020B0604020202020204" pitchFamily="34" charset="0"/>
                <a:cs typeface="Arial" panose="020B0604020202020204" pitchFamily="34" charset="0"/>
              </a:rPr>
              <a:t>Basic </a:t>
            </a:r>
            <a:r>
              <a:rPr lang="en-US" sz="2400" b="1" dirty="0" smtClean="0">
                <a:solidFill>
                  <a:schemeClr val="tx1"/>
                </a:solidFill>
                <a:latin typeface="Arial" panose="020B0604020202020204" pitchFamily="34" charset="0"/>
                <a:cs typeface="Arial" panose="020B0604020202020204" pitchFamily="34" charset="0"/>
              </a:rPr>
              <a:t>concepts:</a:t>
            </a:r>
          </a:p>
          <a:p>
            <a:pPr fontAlgn="auto">
              <a:spcAft>
                <a:spcPts val="0"/>
              </a:spcAft>
              <a:defRPr/>
            </a:pPr>
            <a:endParaRPr lang="en-US" sz="2400" dirty="0" smtClean="0">
              <a:solidFill>
                <a:schemeClr val="tx1"/>
              </a:solidFill>
              <a:latin typeface="Arial" panose="020B0604020202020204" pitchFamily="34" charset="0"/>
              <a:cs typeface="Arial" panose="020B0604020202020204" pitchFamily="34" charset="0"/>
            </a:endParaRPr>
          </a:p>
          <a:p>
            <a:pPr marL="342900" indent="-342900" fontAlgn="auto">
              <a:spcAft>
                <a:spcPts val="0"/>
              </a:spcAft>
              <a:buFont typeface="Wingdings" panose="05000000000000000000" pitchFamily="2" charset="2"/>
              <a:buChar char="Ø"/>
              <a:defRPr/>
            </a:pPr>
            <a:r>
              <a:rPr lang="en-US" sz="2400" dirty="0" smtClean="0">
                <a:solidFill>
                  <a:schemeClr val="tx1"/>
                </a:solidFill>
                <a:latin typeface="Arial" panose="020B0604020202020204" pitchFamily="34" charset="0"/>
                <a:cs typeface="Arial" panose="020B0604020202020204" pitchFamily="34" charset="0"/>
              </a:rPr>
              <a:t>Pollutant </a:t>
            </a:r>
            <a:r>
              <a:rPr lang="en-US" sz="2400" dirty="0">
                <a:solidFill>
                  <a:schemeClr val="tx1"/>
                </a:solidFill>
                <a:latin typeface="Arial" panose="020B0604020202020204" pitchFamily="34" charset="0"/>
                <a:cs typeface="Arial" panose="020B0604020202020204" pitchFamily="34" charset="0"/>
              </a:rPr>
              <a:t>type (</a:t>
            </a:r>
            <a:r>
              <a:rPr lang="en-US" sz="2400" dirty="0" err="1">
                <a:solidFill>
                  <a:schemeClr val="tx1"/>
                </a:solidFill>
                <a:latin typeface="Arial" panose="020B0604020202020204" pitchFamily="34" charset="0"/>
                <a:cs typeface="Arial" panose="020B0604020202020204" pitchFamily="34" charset="0"/>
              </a:rPr>
              <a:t>NOx</a:t>
            </a:r>
            <a:r>
              <a:rPr lang="en-US" sz="2400" dirty="0">
                <a:solidFill>
                  <a:schemeClr val="tx1"/>
                </a:solidFill>
                <a:latin typeface="Arial" panose="020B0604020202020204" pitchFamily="34" charset="0"/>
                <a:cs typeface="Arial" panose="020B0604020202020204" pitchFamily="34" charset="0"/>
              </a:rPr>
              <a:t>, SO</a:t>
            </a:r>
            <a:r>
              <a:rPr lang="en-US" sz="2400" baseline="-25000" dirty="0">
                <a:solidFill>
                  <a:schemeClr val="tx1"/>
                </a:solidFill>
                <a:latin typeface="Arial" panose="020B0604020202020204" pitchFamily="34" charset="0"/>
                <a:cs typeface="Arial" panose="020B0604020202020204" pitchFamily="34" charset="0"/>
              </a:rPr>
              <a:t>2</a:t>
            </a:r>
            <a:r>
              <a:rPr lang="en-US" sz="2400" dirty="0">
                <a:solidFill>
                  <a:schemeClr val="tx1"/>
                </a:solidFill>
                <a:latin typeface="Arial" panose="020B0604020202020204" pitchFamily="34" charset="0"/>
                <a:cs typeface="Arial" panose="020B0604020202020204" pitchFamily="34" charset="0"/>
              </a:rPr>
              <a:t>, PM</a:t>
            </a:r>
            <a:r>
              <a:rPr lang="en-US" sz="2400" baseline="-25000" dirty="0">
                <a:solidFill>
                  <a:schemeClr val="tx1"/>
                </a:solidFill>
                <a:latin typeface="Arial" panose="020B0604020202020204" pitchFamily="34" charset="0"/>
                <a:cs typeface="Arial" panose="020B0604020202020204" pitchFamily="34" charset="0"/>
              </a:rPr>
              <a:t>2.5</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etc</a:t>
            </a:r>
            <a:r>
              <a:rPr lang="en-US" sz="2400" dirty="0" smtClean="0">
                <a:solidFill>
                  <a:schemeClr val="tx1"/>
                </a:solidFill>
                <a:latin typeface="Arial" panose="020B0604020202020204" pitchFamily="34" charset="0"/>
                <a:cs typeface="Arial" panose="020B0604020202020204" pitchFamily="34" charset="0"/>
              </a:rPr>
              <a:t>)</a:t>
            </a:r>
          </a:p>
          <a:p>
            <a:pPr marL="342900" indent="-342900" fontAlgn="auto">
              <a:spcAft>
                <a:spcPts val="0"/>
              </a:spcAft>
              <a:buFont typeface="Wingdings" panose="05000000000000000000" pitchFamily="2" charset="2"/>
              <a:buChar char="Ø"/>
              <a:defRPr/>
            </a:pPr>
            <a:endParaRPr lang="en-US" sz="2400" dirty="0" smtClean="0">
              <a:solidFill>
                <a:schemeClr val="tx1"/>
              </a:solidFill>
              <a:latin typeface="Arial" panose="020B0604020202020204" pitchFamily="34" charset="0"/>
              <a:cs typeface="Arial" panose="020B0604020202020204" pitchFamily="34" charset="0"/>
            </a:endParaRPr>
          </a:p>
          <a:p>
            <a:pPr marL="342900" indent="-342900" fontAlgn="auto">
              <a:spcAft>
                <a:spcPts val="0"/>
              </a:spcAft>
              <a:buFont typeface="Wingdings" panose="05000000000000000000" pitchFamily="2" charset="2"/>
              <a:buChar char="Ø"/>
              <a:defRPr/>
            </a:pPr>
            <a:r>
              <a:rPr lang="en-US" sz="2400" dirty="0" smtClean="0">
                <a:solidFill>
                  <a:schemeClr val="tx1"/>
                </a:solidFill>
                <a:latin typeface="Arial" panose="020B0604020202020204" pitchFamily="34" charset="0"/>
                <a:cs typeface="Arial" panose="020B0604020202020204" pitchFamily="34" charset="0"/>
              </a:rPr>
              <a:t>Pollutant </a:t>
            </a:r>
            <a:r>
              <a:rPr lang="en-US" sz="2400" dirty="0">
                <a:solidFill>
                  <a:schemeClr val="tx1"/>
                </a:solidFill>
                <a:latin typeface="Arial" panose="020B0604020202020204" pitchFamily="34" charset="0"/>
                <a:cs typeface="Arial" panose="020B0604020202020204" pitchFamily="34" charset="0"/>
              </a:rPr>
              <a:t>emission sources (power plant, industry</a:t>
            </a:r>
            <a:r>
              <a:rPr lang="en-US" sz="2400" dirty="0" smtClean="0">
                <a:solidFill>
                  <a:schemeClr val="tx1"/>
                </a:solidFill>
                <a:latin typeface="Arial" panose="020B0604020202020204" pitchFamily="34" charset="0"/>
                <a:cs typeface="Arial" panose="020B0604020202020204" pitchFamily="34" charset="0"/>
              </a:rPr>
              <a:t>, domestic (area), </a:t>
            </a:r>
            <a:r>
              <a:rPr lang="en-US" sz="2400" dirty="0">
                <a:solidFill>
                  <a:schemeClr val="tx1"/>
                </a:solidFill>
                <a:latin typeface="Arial" panose="020B0604020202020204" pitchFamily="34" charset="0"/>
                <a:cs typeface="Arial" panose="020B0604020202020204" pitchFamily="34" charset="0"/>
              </a:rPr>
              <a:t>mobile, </a:t>
            </a:r>
            <a:r>
              <a:rPr lang="en-US" sz="2400" dirty="0" err="1" smtClean="0">
                <a:solidFill>
                  <a:schemeClr val="tx1"/>
                </a:solidFill>
                <a:latin typeface="Arial" panose="020B0604020202020204" pitchFamily="34" charset="0"/>
                <a:cs typeface="Arial" panose="020B0604020202020204" pitchFamily="34" charset="0"/>
              </a:rPr>
              <a:t>etc</a:t>
            </a:r>
            <a:r>
              <a:rPr lang="en-US" sz="2400" dirty="0" smtClean="0">
                <a:solidFill>
                  <a:schemeClr val="tx1"/>
                </a:solidFill>
                <a:latin typeface="Arial" panose="020B0604020202020204" pitchFamily="34" charset="0"/>
                <a:cs typeface="Arial" panose="020B0604020202020204" pitchFamily="34" charset="0"/>
              </a:rPr>
              <a:t>)</a:t>
            </a:r>
          </a:p>
          <a:p>
            <a:pPr fontAlgn="auto">
              <a:spcAft>
                <a:spcPts val="0"/>
              </a:spcAft>
              <a:defRPr/>
            </a:pPr>
            <a:endParaRPr lang="en-US" sz="2400" dirty="0" smtClean="0">
              <a:solidFill>
                <a:schemeClr val="tx1"/>
              </a:solidFill>
              <a:latin typeface="Arial" panose="020B0604020202020204" pitchFamily="34" charset="0"/>
              <a:cs typeface="Arial" panose="020B0604020202020204" pitchFamily="34" charset="0"/>
            </a:endParaRPr>
          </a:p>
          <a:p>
            <a:pPr fontAlgn="auto">
              <a:spcAft>
                <a:spcPts val="0"/>
              </a:spcAft>
              <a:defRPr/>
            </a:pPr>
            <a:endParaRPr lang="en-US" sz="2400" dirty="0" smtClean="0">
              <a:solidFill>
                <a:schemeClr val="tx1"/>
              </a:solidFill>
              <a:latin typeface="Arial" panose="020B0604020202020204" pitchFamily="34" charset="0"/>
              <a:cs typeface="Arial" panose="020B0604020202020204" pitchFamily="34" charset="0"/>
            </a:endParaRPr>
          </a:p>
          <a:p>
            <a:pPr fontAlgn="auto">
              <a:spcAft>
                <a:spcPts val="0"/>
              </a:spcAft>
              <a:defRPr/>
            </a:pPr>
            <a:endParaRPr lang="en-US" sz="2400" dirty="0" smtClean="0">
              <a:solidFill>
                <a:schemeClr val="tx1"/>
              </a:solidFill>
              <a:latin typeface="Arial" panose="020B0604020202020204" pitchFamily="34" charset="0"/>
              <a:cs typeface="Arial" panose="020B0604020202020204" pitchFamily="34" charset="0"/>
            </a:endParaRPr>
          </a:p>
          <a:p>
            <a:pPr marL="342900" indent="-342900" fontAlgn="auto">
              <a:spcAft>
                <a:spcPts val="0"/>
              </a:spcAft>
              <a:buFont typeface="Wingdings" panose="05000000000000000000" pitchFamily="2" charset="2"/>
              <a:buChar char="Ø"/>
              <a:defRPr/>
            </a:pPr>
            <a:r>
              <a:rPr lang="en-US" sz="2400" dirty="0" err="1" smtClean="0">
                <a:solidFill>
                  <a:schemeClr val="tx1"/>
                </a:solidFill>
                <a:latin typeface="Arial" panose="020B0604020202020204" pitchFamily="34" charset="0"/>
                <a:cs typeface="Arial" panose="020B0604020202020204" pitchFamily="34" charset="0"/>
              </a:rPr>
              <a:t>Pollu</a:t>
            </a:r>
            <a:r>
              <a:rPr lang="en-US" sz="2400" dirty="0">
                <a:solidFill>
                  <a:schemeClr val="tx1"/>
                </a:solidFill>
                <a:latin typeface="Arial" panose="020B0604020202020204" pitchFamily="34" charset="0"/>
                <a:cs typeface="Arial" panose="020B0604020202020204" pitchFamily="34" charset="0"/>
              </a:rPr>
              <a:t>. reduction </a:t>
            </a:r>
            <a:r>
              <a:rPr lang="en-US" sz="2400" dirty="0" smtClean="0">
                <a:solidFill>
                  <a:schemeClr val="tx1"/>
                </a:solidFill>
                <a:latin typeface="Arial" panose="020B0604020202020204" pitchFamily="34" charset="0"/>
                <a:cs typeface="Arial" panose="020B0604020202020204" pitchFamily="34" charset="0"/>
              </a:rPr>
              <a:t>tech.</a:t>
            </a:r>
          </a:p>
          <a:p>
            <a:pPr fontAlgn="auto">
              <a:spcAft>
                <a:spcPts val="0"/>
              </a:spcAft>
              <a:defRPr/>
            </a:pPr>
            <a:endParaRPr lang="en-US" sz="2400" dirty="0">
              <a:solidFill>
                <a:schemeClr val="tx1"/>
              </a:solidFill>
              <a:latin typeface="Arial" panose="020B0604020202020204" pitchFamily="34" charset="0"/>
              <a:cs typeface="Arial" panose="020B0604020202020204" pitchFamily="34" charset="0"/>
            </a:endParaRPr>
          </a:p>
          <a:p>
            <a:pPr fontAlgn="auto">
              <a:spcAft>
                <a:spcPts val="0"/>
              </a:spcAft>
              <a:defRPr/>
            </a:pPr>
            <a:endParaRPr lang="en-US" sz="2400" dirty="0" smtClean="0">
              <a:solidFill>
                <a:schemeClr val="tx1"/>
              </a:solidFill>
              <a:latin typeface="Arial" panose="020B0604020202020204" pitchFamily="34" charset="0"/>
              <a:cs typeface="Arial" panose="020B0604020202020204" pitchFamily="34" charset="0"/>
            </a:endParaRPr>
          </a:p>
          <a:p>
            <a:pPr fontAlgn="auto">
              <a:spcAft>
                <a:spcPts val="0"/>
              </a:spcAft>
              <a:defRPr/>
            </a:pPr>
            <a:endParaRPr lang="en-US" sz="2400" dirty="0">
              <a:solidFill>
                <a:schemeClr val="tx1"/>
              </a:solidFill>
              <a:latin typeface="Arial" panose="020B0604020202020204" pitchFamily="34" charset="0"/>
              <a:cs typeface="Arial" panose="020B0604020202020204" pitchFamily="34" charset="0"/>
            </a:endParaRPr>
          </a:p>
          <a:p>
            <a:pPr marL="342900" indent="-342900" fontAlgn="auto">
              <a:spcAft>
                <a:spcPts val="0"/>
              </a:spcAft>
              <a:buFont typeface="Wingdings" panose="05000000000000000000" pitchFamily="2" charset="2"/>
              <a:buChar char="Ø"/>
              <a:defRPr/>
            </a:pPr>
            <a:r>
              <a:rPr lang="en-US" sz="2400" dirty="0" smtClean="0">
                <a:solidFill>
                  <a:schemeClr val="tx1"/>
                </a:solidFill>
                <a:latin typeface="Arial" panose="020B0604020202020204" pitchFamily="34" charset="0"/>
                <a:cs typeface="Arial" panose="020B0604020202020204" pitchFamily="34" charset="0"/>
              </a:rPr>
              <a:t>Cost </a:t>
            </a:r>
            <a:r>
              <a:rPr lang="en-US" sz="2400" dirty="0">
                <a:solidFill>
                  <a:schemeClr val="tx1"/>
                </a:solidFill>
                <a:latin typeface="Arial" panose="020B0604020202020204" pitchFamily="34" charset="0"/>
                <a:cs typeface="Arial" panose="020B0604020202020204" pitchFamily="34" charset="0"/>
              </a:rPr>
              <a:t>for </a:t>
            </a:r>
            <a:r>
              <a:rPr lang="en-US" sz="2400" dirty="0" smtClean="0">
                <a:solidFill>
                  <a:schemeClr val="tx1"/>
                </a:solidFill>
                <a:latin typeface="Arial" panose="020B0604020202020204" pitchFamily="34" charset="0"/>
                <a:cs typeface="Arial" panose="020B0604020202020204" pitchFamily="34" charset="0"/>
              </a:rPr>
              <a:t>installation &amp; retrofit</a:t>
            </a:r>
            <a:endParaRPr lang="en-US" sz="2400" dirty="0">
              <a:solidFill>
                <a:schemeClr val="tx1"/>
              </a:solidFill>
              <a:latin typeface="Arial" panose="020B0604020202020204" pitchFamily="34" charset="0"/>
              <a:cs typeface="Arial" panose="020B0604020202020204" pitchFamily="34" charset="0"/>
            </a:endParaRPr>
          </a:p>
        </p:txBody>
      </p:sp>
      <p:sp>
        <p:nvSpPr>
          <p:cNvPr id="4" name="Left Brace 3"/>
          <p:cNvSpPr/>
          <p:nvPr/>
        </p:nvSpPr>
        <p:spPr>
          <a:xfrm>
            <a:off x="4495800" y="3867150"/>
            <a:ext cx="228600" cy="1905000"/>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6389" name="TextBox 4"/>
          <p:cNvSpPr txBox="1">
            <a:spLocks noChangeArrowheads="1"/>
          </p:cNvSpPr>
          <p:nvPr/>
        </p:nvSpPr>
        <p:spPr bwMode="auto">
          <a:xfrm>
            <a:off x="4748213" y="373380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err="1">
                <a:latin typeface="Arial" charset="0"/>
              </a:rPr>
              <a:t>NOx</a:t>
            </a:r>
            <a:r>
              <a:rPr lang="en-US" altLang="en-US" sz="2000" dirty="0">
                <a:latin typeface="Arial" charset="0"/>
              </a:rPr>
              <a:t>: SNCR, SCR, LNB, </a:t>
            </a:r>
            <a:r>
              <a:rPr lang="en-US" altLang="en-US" sz="2000" dirty="0" smtClean="0">
                <a:latin typeface="Arial" charset="0"/>
              </a:rPr>
              <a:t>etc.</a:t>
            </a:r>
            <a:endParaRPr lang="en-US" altLang="en-US" sz="2000" dirty="0">
              <a:latin typeface="Arial" charset="0"/>
            </a:endParaRPr>
          </a:p>
        </p:txBody>
      </p:sp>
      <p:sp>
        <p:nvSpPr>
          <p:cNvPr id="16390" name="TextBox 5"/>
          <p:cNvSpPr txBox="1">
            <a:spLocks noChangeArrowheads="1"/>
          </p:cNvSpPr>
          <p:nvPr/>
        </p:nvSpPr>
        <p:spPr bwMode="auto">
          <a:xfrm>
            <a:off x="4748213" y="4643438"/>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a:latin typeface="Arial" charset="0"/>
              </a:rPr>
              <a:t>SO</a:t>
            </a:r>
            <a:r>
              <a:rPr lang="en-US" altLang="en-US" sz="2000" baseline="-25000">
                <a:latin typeface="Arial" charset="0"/>
              </a:rPr>
              <a:t>2</a:t>
            </a:r>
            <a:r>
              <a:rPr lang="en-US" altLang="en-US" sz="2000">
                <a:latin typeface="Arial" charset="0"/>
              </a:rPr>
              <a:t>: FGD</a:t>
            </a:r>
          </a:p>
        </p:txBody>
      </p:sp>
      <p:sp>
        <p:nvSpPr>
          <p:cNvPr id="16391" name="TextBox 6"/>
          <p:cNvSpPr txBox="1">
            <a:spLocks noChangeArrowheads="1"/>
          </p:cNvSpPr>
          <p:nvPr/>
        </p:nvSpPr>
        <p:spPr bwMode="auto">
          <a:xfrm>
            <a:off x="4748213" y="5486400"/>
            <a:ext cx="4243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a:latin typeface="Arial" charset="0"/>
              </a:rPr>
              <a:t>PM</a:t>
            </a:r>
            <a:r>
              <a:rPr lang="en-US" altLang="en-US" sz="2000" baseline="-25000">
                <a:latin typeface="Arial" charset="0"/>
              </a:rPr>
              <a:t>2.5</a:t>
            </a:r>
            <a:r>
              <a:rPr lang="en-US" altLang="en-US" sz="2000">
                <a:latin typeface="Arial" charset="0"/>
              </a:rPr>
              <a:t>: CYC, WET, ESP, FF, ESPFF</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17411"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17412" name="Rectangle 7"/>
          <p:cNvSpPr>
            <a:spLocks noChangeArrowheads="1"/>
          </p:cNvSpPr>
          <p:nvPr/>
        </p:nvSpPr>
        <p:spPr bwMode="auto">
          <a:xfrm>
            <a:off x="1295400" y="1841500"/>
            <a:ext cx="7391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a:latin typeface="Arial" charset="0"/>
              </a:rPr>
              <a:t>Goals:</a:t>
            </a:r>
          </a:p>
          <a:p>
            <a:endParaRPr lang="en-US" altLang="en-US" sz="2400" dirty="0">
              <a:latin typeface="Arial" charset="0"/>
            </a:endParaRPr>
          </a:p>
          <a:p>
            <a:pPr lvl="1" algn="just">
              <a:buFont typeface="Wingdings" pitchFamily="2" charset="2"/>
              <a:buChar char="Ø"/>
            </a:pPr>
            <a:r>
              <a:rPr lang="en-US" altLang="en-US" sz="2400" dirty="0">
                <a:latin typeface="Arial" charset="0"/>
              </a:rPr>
              <a:t> Model the pollutant reduction amount and total retrofit cost associated with the control strategy;</a:t>
            </a:r>
          </a:p>
          <a:p>
            <a:pPr lvl="1">
              <a:buFont typeface="Wingdings" pitchFamily="2" charset="2"/>
              <a:buChar char="Ø"/>
            </a:pPr>
            <a:endParaRPr lang="en-US" altLang="en-US" sz="2400" dirty="0">
              <a:latin typeface="Arial" charset="0"/>
            </a:endParaRPr>
          </a:p>
          <a:p>
            <a:pPr lvl="1">
              <a:buFont typeface="Wingdings" pitchFamily="2" charset="2"/>
              <a:buChar char="Ø"/>
            </a:pPr>
            <a:r>
              <a:rPr lang="en-US" altLang="en-US" sz="2400" dirty="0">
                <a:latin typeface="Arial" charset="0"/>
              </a:rPr>
              <a:t> Apply to various types of emission sources;</a:t>
            </a:r>
          </a:p>
          <a:p>
            <a:pPr lvl="1"/>
            <a:r>
              <a:rPr lang="en-US" altLang="en-US" sz="2400" dirty="0">
                <a:latin typeface="Arial" charset="0"/>
              </a:rPr>
              <a:t> </a:t>
            </a:r>
          </a:p>
          <a:p>
            <a:pPr lvl="1">
              <a:buFont typeface="Wingdings" pitchFamily="2" charset="2"/>
              <a:buChar char="Ø"/>
            </a:pPr>
            <a:r>
              <a:rPr lang="en-US" altLang="en-US" sz="2400" dirty="0">
                <a:latin typeface="Arial" charset="0"/>
              </a:rPr>
              <a:t> Example: provide reference for making YRD air pollution control regulations;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a:solidFill>
                  <a:schemeClr val="tx1"/>
                </a:solidFill>
                <a:latin typeface="Arial" charset="0"/>
                <a:cs typeface="Arial" charset="0"/>
              </a:rPr>
              <a:t>c</a:t>
            </a:r>
            <a:r>
              <a:rPr lang="en-US" altLang="en-US" sz="3600" b="1" dirty="0" err="1" smtClean="0">
                <a:solidFill>
                  <a:schemeClr val="tx1"/>
                </a:solidFill>
                <a:latin typeface="Arial" charset="0"/>
                <a:cs typeface="Arial" charset="0"/>
              </a:rPr>
              <a:t>on’t</a:t>
            </a:r>
            <a:r>
              <a:rPr lang="en-US" altLang="en-US" sz="3600" b="1" dirty="0" smtClean="0">
                <a:solidFill>
                  <a:schemeClr val="tx1"/>
                </a:solidFill>
                <a:latin typeface="Arial" charset="0"/>
                <a:cs typeface="Arial" charset="0"/>
              </a:rPr>
              <a:t>)</a:t>
            </a:r>
          </a:p>
        </p:txBody>
      </p:sp>
      <p:sp>
        <p:nvSpPr>
          <p:cNvPr id="18435"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sp>
        <p:nvSpPr>
          <p:cNvPr id="8" name="Rectangle 7"/>
          <p:cNvSpPr/>
          <p:nvPr/>
        </p:nvSpPr>
        <p:spPr>
          <a:xfrm>
            <a:off x="1295400" y="1917700"/>
            <a:ext cx="7543800" cy="3786188"/>
          </a:xfrm>
          <a:prstGeom prst="rect">
            <a:avLst/>
          </a:prstGeom>
        </p:spPr>
        <p:txBody>
          <a:bodyPr>
            <a:spAutoFit/>
          </a:bodyPr>
          <a:lstStyle/>
          <a:p>
            <a:pPr fontAlgn="auto">
              <a:spcBef>
                <a:spcPts val="0"/>
              </a:spcBef>
              <a:spcAft>
                <a:spcPts val="0"/>
              </a:spcAft>
              <a:defRPr/>
            </a:pPr>
            <a:r>
              <a:rPr lang="en-US" sz="2400" dirty="0" err="1">
                <a:latin typeface="Arial" panose="020B0604020202020204" pitchFamily="34" charset="0"/>
                <a:cs typeface="Arial" panose="020B0604020202020204" pitchFamily="34" charset="0"/>
              </a:rPr>
              <a:t>CoST</a:t>
            </a:r>
            <a:r>
              <a:rPr lang="en-US" sz="2400" dirty="0">
                <a:latin typeface="Arial" panose="020B0604020202020204" pitchFamily="34" charset="0"/>
                <a:cs typeface="Arial" panose="020B0604020202020204" pitchFamily="34" charset="0"/>
              </a:rPr>
              <a:t>-Community Edition model:</a:t>
            </a:r>
          </a:p>
          <a:p>
            <a:pPr marL="342900" indent="-342900" fontAlgn="auto">
              <a:spcBef>
                <a:spcPts val="0"/>
              </a:spcBef>
              <a:spcAft>
                <a:spcPts val="0"/>
              </a:spcAft>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Ø"/>
              <a:defRPr/>
            </a:pPr>
            <a:r>
              <a:rPr lang="en-US" sz="2400" b="1" dirty="0">
                <a:latin typeface="Arial" panose="020B0604020202020204" pitchFamily="34" charset="0"/>
                <a:cs typeface="Arial" panose="020B0604020202020204" pitchFamily="34" charset="0"/>
              </a:rPr>
              <a:t>Control cost analysis </a:t>
            </a:r>
            <a:r>
              <a:rPr lang="en-US" sz="2400" dirty="0">
                <a:latin typeface="Arial" panose="020B0604020202020204" pitchFamily="34" charset="0"/>
                <a:cs typeface="Arial" panose="020B0604020202020204" pitchFamily="34" charset="0"/>
              </a:rPr>
              <a:t>component of </a:t>
            </a:r>
            <a:r>
              <a:rPr lang="en-US" sz="2400" b="1" dirty="0" err="1">
                <a:solidFill>
                  <a:srgbClr val="0000FF"/>
                </a:solidFill>
                <a:latin typeface="Arial" panose="020B0604020202020204" pitchFamily="34" charset="0"/>
                <a:cs typeface="Arial" panose="020B0604020202020204" pitchFamily="34" charset="0"/>
              </a:rPr>
              <a:t>ABaCAS</a:t>
            </a:r>
            <a:r>
              <a:rPr lang="en-US" sz="2400" dirty="0">
                <a:latin typeface="Arial" panose="020B0604020202020204" pitchFamily="34" charset="0"/>
                <a:cs typeface="Arial" panose="020B0604020202020204" pitchFamily="34" charset="0"/>
              </a:rPr>
              <a:t> (Air Benefit and Cost and Attainment Assessment System);</a:t>
            </a:r>
          </a:p>
          <a:p>
            <a:pPr marL="342900" indent="-342900" fontAlgn="auto">
              <a:spcBef>
                <a:spcPts val="0"/>
              </a:spcBef>
              <a:spcAft>
                <a:spcPts val="0"/>
              </a:spcAft>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marL="342900" indent="-342900" fontAlgn="auto">
              <a:spcBef>
                <a:spcPts val="0"/>
              </a:spcBef>
              <a:spcAft>
                <a:spcPts val="0"/>
              </a:spcAft>
              <a:buFont typeface="Wingdings" panose="05000000000000000000" pitchFamily="2" charset="2"/>
              <a:buChar char="Ø"/>
              <a:defRPr/>
            </a:pPr>
            <a:r>
              <a:rPr lang="en-US" sz="2400" b="1" dirty="0" err="1">
                <a:solidFill>
                  <a:srgbClr val="0000FF"/>
                </a:solidFill>
                <a:latin typeface="Arial" panose="020B0604020202020204" pitchFamily="34" charset="0"/>
                <a:cs typeface="Arial" panose="020B0604020202020204" pitchFamily="34" charset="0"/>
              </a:rPr>
              <a:t>ABaCAS</a:t>
            </a:r>
            <a:r>
              <a:rPr lang="en-US" sz="2400" dirty="0">
                <a:latin typeface="Arial" panose="020B0604020202020204" pitchFamily="34" charset="0"/>
                <a:cs typeface="Arial" panose="020B0604020202020204" pitchFamily="34" charset="0"/>
              </a:rPr>
              <a:t>: An integrated tool to provide assessment of emissions control cost, and their associated air quality attainment and health benefits;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19200" y="762000"/>
            <a:ext cx="7315200" cy="762000"/>
          </a:xfrm>
        </p:spPr>
        <p:txBody>
          <a:bodyPr/>
          <a:lstStyle/>
          <a:p>
            <a:pPr marL="457200" indent="-457200"/>
            <a:r>
              <a:rPr lang="en-US" altLang="en-US" sz="3600" dirty="0" smtClean="0">
                <a:solidFill>
                  <a:schemeClr val="tx1"/>
                </a:solidFill>
                <a:latin typeface="Arial" charset="0"/>
                <a:cs typeface="Arial" charset="0"/>
              </a:rPr>
              <a:t>1. </a:t>
            </a:r>
            <a:r>
              <a:rPr lang="en-US" altLang="en-US" sz="3600" b="1" dirty="0" smtClean="0">
                <a:solidFill>
                  <a:schemeClr val="tx1"/>
                </a:solidFill>
                <a:latin typeface="Arial" charset="0"/>
                <a:cs typeface="Arial" charset="0"/>
              </a:rPr>
              <a:t>Introduction (</a:t>
            </a:r>
            <a:r>
              <a:rPr lang="en-US" altLang="en-US" sz="3600" b="1" dirty="0" err="1" smtClean="0">
                <a:solidFill>
                  <a:schemeClr val="tx1"/>
                </a:solidFill>
                <a:latin typeface="Arial" charset="0"/>
                <a:cs typeface="Arial" charset="0"/>
              </a:rPr>
              <a:t>con’t</a:t>
            </a:r>
            <a:r>
              <a:rPr lang="en-US" altLang="en-US" sz="3600" b="1" dirty="0" smtClean="0">
                <a:solidFill>
                  <a:schemeClr val="tx1"/>
                </a:solidFill>
                <a:latin typeface="Arial" charset="0"/>
                <a:cs typeface="Arial" charset="0"/>
              </a:rPr>
              <a:t>)</a:t>
            </a:r>
          </a:p>
        </p:txBody>
      </p:sp>
      <p:sp>
        <p:nvSpPr>
          <p:cNvPr id="19459" name="Title 1"/>
          <p:cNvSpPr txBox="1">
            <a:spLocks/>
          </p:cNvSpPr>
          <p:nvPr/>
        </p:nvSpPr>
        <p:spPr bwMode="auto">
          <a:xfrm>
            <a:off x="1219200" y="1524000"/>
            <a:ext cx="731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81200"/>
            <a:ext cx="7315200" cy="476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a:spLocks noChangeArrowheads="1"/>
          </p:cNvSpPr>
          <p:nvPr/>
        </p:nvSpPr>
        <p:spPr bwMode="auto">
          <a:xfrm>
            <a:off x="3048000" y="1600200"/>
            <a:ext cx="426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FF0000"/>
                </a:solidFill>
              </a:rPr>
              <a:t>ABaCAS website: http://www.abacas-dss.com</a:t>
            </a:r>
          </a:p>
        </p:txBody>
      </p:sp>
      <p:sp>
        <p:nvSpPr>
          <p:cNvPr id="5" name="Rectangle 4"/>
          <p:cNvSpPr/>
          <p:nvPr/>
        </p:nvSpPr>
        <p:spPr>
          <a:xfrm>
            <a:off x="1447800" y="3090863"/>
            <a:ext cx="914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470150" y="3090863"/>
            <a:ext cx="103505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219700" y="3090863"/>
            <a:ext cx="11811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a:spLocks noChangeArrowheads="1"/>
          </p:cNvSpPr>
          <p:nvPr/>
        </p:nvSpPr>
        <p:spPr bwMode="auto">
          <a:xfrm>
            <a:off x="990600" y="230981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solidFill>
                  <a:srgbClr val="FF0000"/>
                </a:solidFill>
              </a:rPr>
              <a:t>Home page</a:t>
            </a:r>
          </a:p>
        </p:txBody>
      </p:sp>
      <p:sp>
        <p:nvSpPr>
          <p:cNvPr id="7" name="Down Arrow 6"/>
          <p:cNvSpPr/>
          <p:nvPr/>
        </p:nvSpPr>
        <p:spPr>
          <a:xfrm rot="10642551">
            <a:off x="1758950" y="2705100"/>
            <a:ext cx="22860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2819400" y="2019300"/>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solidFill>
                  <a:srgbClr val="FF0000"/>
                </a:solidFill>
              </a:rPr>
              <a:t>Detailed introduction</a:t>
            </a:r>
          </a:p>
        </p:txBody>
      </p:sp>
      <p:sp>
        <p:nvSpPr>
          <p:cNvPr id="13" name="Down Arrow 12"/>
          <p:cNvSpPr/>
          <p:nvPr/>
        </p:nvSpPr>
        <p:spPr>
          <a:xfrm rot="10642551">
            <a:off x="3200400" y="2389188"/>
            <a:ext cx="228600" cy="6159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rot="10642551">
            <a:off x="6011863" y="2633663"/>
            <a:ext cx="228600" cy="3762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a:spLocks noChangeArrowheads="1"/>
          </p:cNvSpPr>
          <p:nvPr/>
        </p:nvSpPr>
        <p:spPr bwMode="auto">
          <a:xfrm>
            <a:off x="5715000" y="226377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solidFill>
                  <a:srgbClr val="FF0000"/>
                </a:solidFill>
              </a:rPr>
              <a:t>Download packages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0" grpId="0" animBg="1"/>
      <p:bldP spid="6" grpId="0"/>
      <p:bldP spid="7" grpId="0" animBg="1"/>
      <p:bldP spid="12" grpId="0"/>
      <p:bldP spid="13" grpId="0" animBg="1"/>
      <p:bldP spid="14" grpId="0" animBg="1"/>
      <p:bldP spid="15" grpId="0"/>
    </p:bldLst>
  </p:timing>
</p:sld>
</file>

<file path=ppt/theme/theme1.xml><?xml version="1.0" encoding="utf-8"?>
<a:theme xmlns:a="http://schemas.openxmlformats.org/drawingml/2006/main" name="CMAS_2014_slides_o3daytimeavg">
  <a:themeElements>
    <a:clrScheme name="Brand1">
      <a:dk1>
        <a:srgbClr val="333333"/>
      </a:dk1>
      <a:lt1>
        <a:sysClr val="window" lastClr="FFFFFF"/>
      </a:lt1>
      <a:dk2>
        <a:srgbClr val="1F497D"/>
      </a:dk2>
      <a:lt2>
        <a:srgbClr val="EEECE1"/>
      </a:lt2>
      <a:accent1>
        <a:srgbClr val="006666"/>
      </a:accent1>
      <a:accent2>
        <a:srgbClr val="FF3300"/>
      </a:accent2>
      <a:accent3>
        <a:srgbClr val="FFCC3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CMAS_2014_slides_o3daytimeavg</Template>
  <TotalTime>935</TotalTime>
  <Words>2029</Words>
  <Application>Microsoft Macintosh PowerPoint</Application>
  <PresentationFormat>On-screen Show (4:3)</PresentationFormat>
  <Paragraphs>469</Paragraphs>
  <Slides>39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CMAS_2014_slides_o3daytimeavg</vt:lpstr>
      <vt:lpstr>Equation</vt:lpstr>
      <vt:lpstr>Cost estimate and control effective of multi-pollutant abatement from the power sector in the Yangtze River Delta region, China</vt:lpstr>
      <vt:lpstr>Main</vt:lpstr>
      <vt:lpstr>1. Introduction</vt:lpstr>
      <vt:lpstr>1. Introduction (con’t)</vt:lpstr>
      <vt:lpstr>1. Introduction (con’t)</vt:lpstr>
      <vt:lpstr>1. Introduction (con’t)</vt:lpstr>
      <vt:lpstr>1. Introduction (con’t)</vt:lpstr>
      <vt:lpstr>1. Introduction (con’t)</vt:lpstr>
      <vt:lpstr>1. Introduction (con’t)</vt:lpstr>
      <vt:lpstr>1. Introduction (con’t)</vt:lpstr>
      <vt:lpstr>1. Introduction (con’t)</vt:lpstr>
      <vt:lpstr>Main</vt:lpstr>
      <vt:lpstr>2. Methodology</vt:lpstr>
      <vt:lpstr>2. Methodology (con’t)</vt:lpstr>
      <vt:lpstr>2. Methodology (con’t)</vt:lpstr>
      <vt:lpstr>Main</vt:lpstr>
      <vt:lpstr>3. Results &amp; Discussion </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 (con’t)</vt:lpstr>
      <vt:lpstr>3. Results &amp; Discussion</vt:lpstr>
      <vt:lpstr>4. Conclusion </vt:lpstr>
      <vt:lpstr>2013 ABaCAS Conference/Training Workshop (Hangzhou, 6/05-07)</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estimate and control effect evaluation of multi-pollutant abatement from the power sector in the Yangtze River Delta region of China</dc:title>
  <dc:creator>User</dc:creator>
  <cp:lastModifiedBy>Joshua Fu</cp:lastModifiedBy>
  <cp:revision>30</cp:revision>
  <cp:lastPrinted>2012-06-10T18:10:08Z</cp:lastPrinted>
  <dcterms:created xsi:type="dcterms:W3CDTF">2014-10-28T13:22:37Z</dcterms:created>
  <dcterms:modified xsi:type="dcterms:W3CDTF">2014-10-29T14:55:47Z</dcterms:modified>
</cp:coreProperties>
</file>