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9" r:id="rId3"/>
    <p:sldId id="312" r:id="rId4"/>
    <p:sldId id="314" r:id="rId5"/>
    <p:sldId id="315" r:id="rId6"/>
    <p:sldId id="330" r:id="rId7"/>
    <p:sldId id="328" r:id="rId8"/>
    <p:sldId id="322" r:id="rId9"/>
    <p:sldId id="291" r:id="rId10"/>
    <p:sldId id="300" r:id="rId11"/>
    <p:sldId id="316" r:id="rId12"/>
    <p:sldId id="313" r:id="rId13"/>
    <p:sldId id="317" r:id="rId14"/>
    <p:sldId id="325" r:id="rId15"/>
    <p:sldId id="331" r:id="rId16"/>
    <p:sldId id="327" r:id="rId17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0E"/>
    <a:srgbClr val="0000FF"/>
    <a:srgbClr val="FD2711"/>
    <a:srgbClr val="C00E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>
      <p:cViewPr varScale="1">
        <p:scale>
          <a:sx n="42" d="100"/>
          <a:sy n="42" d="100"/>
        </p:scale>
        <p:origin x="-762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8A1B25-1565-46A7-A9E7-A5F8738D916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8F9ED1-0A2A-4449-9756-28489260E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r>
              <a:rPr lang="en-US" smtClean="0"/>
              <a:t>kmt = mass transfer coefficient, wL = liquid water content fraction, Cg and Caq = gas and aq concentrations, H = henry’s law coefficient, Qi = Aq diffusion limitation, Raq = chemical production, Ascav = Aitken scavenging, Wdep = wet deposition, Xion = dissociation/association; KPP= kinetic preprocessor</a:t>
            </a:r>
          </a:p>
          <a:p>
            <a:pPr defTabSz="931863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7DC27-7274-490D-8695-81D034176E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16000" y="1600200"/>
            <a:ext cx="10058400" cy="4724400"/>
          </a:xfrm>
        </p:spPr>
        <p:txBody>
          <a:bodyPr rtlCol="0">
            <a:normAutofit/>
          </a:bodyPr>
          <a:lstStyle>
            <a:lvl1pPr>
              <a:buClrTx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D3A2-E3BE-45ED-8A6D-7BD74431660E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9144000" y="6356350"/>
            <a:ext cx="28448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ACEF4530-0972-4663-875C-70C4C0341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p_ord_blanc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25600" y="2590800"/>
            <a:ext cx="89408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7CD3-1820-46E1-AD79-E6515807426D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56350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CB42C16A-C769-4827-B889-7EF192134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331200" y="1524000"/>
            <a:ext cx="3657600" cy="2133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331200" y="3886200"/>
            <a:ext cx="3657600" cy="220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203200" y="1447800"/>
            <a:ext cx="79248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15B6-636C-429D-82B8-6754C5768C1F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737600" y="6356350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3EE66D46-749B-48C7-8D1B-3E980935B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_ord_blanc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64000" y="609600"/>
            <a:ext cx="77216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6DDB-CA20-4EBF-A184-B20FE66004A0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737600" y="6356350"/>
            <a:ext cx="32512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768AD7C-29D7-4F1C-8D1C-6D52FCEC4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00CF44F-C604-4117-BFF0-B75FC64A20C5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D9EB65C-B52E-462F-8C5C-DBE63948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3C237-3171-42CC-B4FE-3009A4445952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F8CBA-558C-42E0-9FA2-72B703640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p_ord_blanc1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81200" y="1752600"/>
            <a:ext cx="8229600" cy="3733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The Community Multiscale Air Quality (CMAQ) Model: Updates and Future Development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800" smtClean="0">
              <a:solidFill>
                <a:srgbClr val="0070C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Jonathan Pleim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and </a:t>
            </a:r>
            <a:endParaRPr lang="en-US" sz="20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EPA CMAQ Development Team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US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Atmospheric Modeling and Analysis Division</a:t>
            </a:r>
          </a:p>
        </p:txBody>
      </p:sp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81538" y="6096000"/>
            <a:ext cx="32988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/>
              <a:t>UK-US Atmospheric Modeling &amp; Analysis Meeting</a:t>
            </a:r>
          </a:p>
          <a:p>
            <a:pPr algn="ctr"/>
            <a:r>
              <a:rPr lang="en-US" sz="1100"/>
              <a:t>20-24 October,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1000" y="419100"/>
            <a:ext cx="7391400" cy="685800"/>
          </a:xfrm>
        </p:spPr>
        <p:txBody>
          <a:bodyPr/>
          <a:lstStyle/>
          <a:p>
            <a:pPr>
              <a:defRPr/>
            </a:pPr>
            <a:r>
              <a:rPr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Aqueous Chemistry with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Rosenbrock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Solver</a:t>
            </a:r>
          </a:p>
        </p:txBody>
      </p:sp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1752600" y="1447800"/>
            <a:ext cx="9296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solidFill>
                  <a:srgbClr val="0070C0"/>
                </a:solidFill>
              </a:rPr>
              <a:t>A KPP-generated RODAS3 solver for aqueous phase chemistry based on the CMAQv5.0 aqueous chemistry mechanism has been developed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solidFill>
                  <a:srgbClr val="0070C0"/>
                </a:solidFill>
              </a:rPr>
              <a:t>Simultaneously treats phase transfer, chemistry, ionization, and deposition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solidFill>
                  <a:srgbClr val="0070C0"/>
                </a:solidFill>
              </a:rPr>
              <a:t>Benefits: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rgbClr val="0070C0"/>
                </a:solidFill>
              </a:rPr>
              <a:t> Easily expandable for new chemistry or processes (e.g. IEPOX/MPAN SOA)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rgbClr val="0070C0"/>
                </a:solidFill>
              </a:rPr>
              <a:t> More robust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rgbClr val="0070C0"/>
                </a:solidFill>
              </a:rPr>
              <a:t> Reduced potential for coding error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rgbClr val="0070C0"/>
                </a:solidFill>
              </a:rPr>
              <a:t> Treatment of mass transfer limitations and increased dependence of aqueous chemistry on cloud microphysical parameters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solidFill>
                  <a:srgbClr val="0070C0"/>
                </a:solidFill>
              </a:rPr>
              <a:t>Disbenefits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b="1">
                <a:solidFill>
                  <a:srgbClr val="0070C0"/>
                </a:solidFill>
              </a:rPr>
              <a:t> Increased computational requirements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438400"/>
            <a:ext cx="8343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9053513" y="6488113"/>
            <a:ext cx="310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B050"/>
                </a:solidFill>
              </a:rPr>
              <a:t>Courtesy of Kathleen Fahey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4572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/>
              <a:t>Emissions/land surface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371600"/>
            <a:ext cx="6764338" cy="5486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soil NO emissions and bidirectional exchange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algorithms </a:t>
            </a: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Sea-salt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dependency on sea surface temperature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reflects recent measurements and findings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the size of the surf zone emissions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Effects: 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SS emissions</a:t>
            </a:r>
          </a:p>
          <a:p>
            <a:pPr lvl="2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Nitrate aerosol</a:t>
            </a: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biogenic emissions (BEIS)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model with leaf temperature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parameterization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Updated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2001-2011 NLCD, MODIS, and Forest Inventory Analysis (FIA) data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Finer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of tree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Isoprene compared to AQS: ~30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reduction in NMB and 15%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NME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and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of PM2.5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1%-5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defRPr/>
            </a:pP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endParaRPr lang="en-US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 l="28667" t="9367" r="25165" b="8887"/>
          <a:stretch>
            <a:fillRect/>
          </a:stretch>
        </p:blipFill>
        <p:spPr bwMode="auto">
          <a:xfrm>
            <a:off x="7162800" y="1524000"/>
            <a:ext cx="4730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305800" y="6132513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Gantt et al in prep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3810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/>
              <a:t>2-way WRF-CMAQ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7391400" cy="50292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to CMAQv5.1 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to WRFv3.6.1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aerosol radiative effects now use core-shell algorithm for coated EC/BC  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trends in aerosol direct radiative effect over 20 years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Hemisphere – 108 km resolution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  - 36 km and 12 km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Chuen Meei Gan talk and Jia Xing Poster tomorrow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aerosol radiative effect based on Abdul-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Razzak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(2002, 2000) for CCN activation and Liu et al. (2007) for IN activation</a:t>
            </a:r>
          </a:p>
        </p:txBody>
      </p:sp>
      <p:pic>
        <p:nvPicPr>
          <p:cNvPr id="21507" name="Picture 4" descr="pleim_aero_fig.png"/>
          <p:cNvPicPr>
            <a:picLocks noChangeAspect="1"/>
          </p:cNvPicPr>
          <p:nvPr/>
        </p:nvPicPr>
        <p:blipFill>
          <a:blip r:embed="rId2"/>
          <a:srcRect l="3000" t="5334" r="3999" b="9334"/>
          <a:stretch>
            <a:fillRect/>
          </a:stretch>
        </p:blipFill>
        <p:spPr bwMode="auto">
          <a:xfrm>
            <a:off x="7848600" y="1828800"/>
            <a:ext cx="417988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3810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/>
              <a:t>Meteorology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5475" y="1676400"/>
            <a:ext cx="8839200" cy="5199063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included in WRF3.7 – March 2015</a:t>
            </a: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Bulk Urban Approach for PX LSM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NLCD-based Impervious surface data directly in land-surface model to scale surface heat capacity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NLCD tree canopy coverage data in ET model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surface roughness and albedo for urban LU classes to better represent developed areas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iterative analysis scheme for high resolution modeling for indirect soil moisture and temperature nudging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FDDA study – estimate the uncertainty in CMAQ output that results from variability of the meteorology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(Gilliam et al in prep)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PX-LSM and ACM2 PBL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SBL and evening transition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Content Placeholder 11" descr="DAQ_1km_im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1676400"/>
            <a:ext cx="26114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Content Placeholder 13" descr="Tgdiff_7-28-10Z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4675" y="3919538"/>
            <a:ext cx="259556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CMAQv5.1 Time table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3200" y="1447800"/>
            <a:ext cx="117856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October/November 2014: 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code freeze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2014-January 2015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Initial </a:t>
            </a:r>
            <a:r>
              <a:rPr 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debugging, 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2015: 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</a:t>
            </a:r>
            <a:r>
              <a:rPr lang="el-G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-version of the code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-version of the code will be made available upon request to facilitate the integration of community contributions</a:t>
            </a:r>
            <a:endParaRPr lang="en-US" sz="2000" b="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February-August, 2015: 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testing/evaluation/documentation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May/June 2015: 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review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2015: CMAQv5.1 release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Extra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4572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 smtClean="0"/>
              <a:t>Response to emision controls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885950"/>
            <a:ext cx="5791200" cy="401955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Effect </a:t>
            </a:r>
            <a:r>
              <a:rPr lang="en-US" sz="2400" dirty="0">
                <a:solidFill>
                  <a:srgbClr val="0070C0"/>
                </a:solidFill>
              </a:rPr>
              <a:t>of 25% emission reduction on isoprene </a:t>
            </a:r>
            <a:r>
              <a:rPr lang="en-US" sz="2400" dirty="0" smtClean="0">
                <a:solidFill>
                  <a:srgbClr val="0070C0"/>
                </a:solidFill>
              </a:rPr>
              <a:t>SOA</a:t>
            </a:r>
          </a:p>
          <a:p>
            <a:pPr lvl="1">
              <a:defRPr/>
            </a:pPr>
            <a:r>
              <a:rPr lang="en-US" sz="2400" dirty="0" err="1">
                <a:solidFill>
                  <a:srgbClr val="0070C0"/>
                </a:solidFill>
              </a:rPr>
              <a:t>SO</a:t>
            </a:r>
            <a:r>
              <a:rPr lang="en-US" sz="2400" baseline="-25000" dirty="0" err="1">
                <a:solidFill>
                  <a:srgbClr val="0070C0"/>
                </a:solidFill>
              </a:rPr>
              <a:t>x</a:t>
            </a:r>
            <a:r>
              <a:rPr lang="en-US" sz="2400" dirty="0">
                <a:solidFill>
                  <a:srgbClr val="0070C0"/>
                </a:solidFill>
              </a:rPr>
              <a:t> reduction has larger impact than </a:t>
            </a:r>
            <a:r>
              <a:rPr lang="en-US" sz="2400" dirty="0" err="1">
                <a:solidFill>
                  <a:srgbClr val="0070C0"/>
                </a:solidFill>
              </a:rPr>
              <a:t>NO</a:t>
            </a:r>
            <a:r>
              <a:rPr lang="en-US" sz="2400" baseline="-25000" dirty="0" err="1">
                <a:solidFill>
                  <a:srgbClr val="0070C0"/>
                </a:solidFill>
              </a:rPr>
              <a:t>x</a:t>
            </a:r>
            <a:r>
              <a:rPr lang="en-US" sz="2400" dirty="0">
                <a:solidFill>
                  <a:srgbClr val="0070C0"/>
                </a:solidFill>
              </a:rPr>
              <a:t> reduction</a:t>
            </a:r>
          </a:p>
          <a:p>
            <a:pPr lvl="1">
              <a:defRPr/>
            </a:pPr>
            <a:r>
              <a:rPr lang="en-US" sz="2400" dirty="0">
                <a:solidFill>
                  <a:srgbClr val="0070C0"/>
                </a:solidFill>
              </a:rPr>
              <a:t>Change in epoxide OA in opposite direction of change in semivolatile OA</a:t>
            </a:r>
          </a:p>
          <a:p>
            <a:pPr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288" y="1673225"/>
            <a:ext cx="50879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276600" y="6172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[Pye et al. 2013 ES&amp;T]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381000"/>
            <a:ext cx="5791200" cy="685800"/>
          </a:xfrm>
        </p:spPr>
        <p:txBody>
          <a:bodyPr/>
          <a:lstStyle/>
          <a:p>
            <a:pPr>
              <a:defRPr/>
            </a:pPr>
            <a:r>
              <a:rPr dirty="0"/>
              <a:t>New CMAQ releases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76400" y="1447800"/>
            <a:ext cx="8839200" cy="52578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 publically available model is CMAQv5.0.2 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early 2014, included: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base model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Instrumented models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contributions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2-way WRF-CMAQ model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model is CMAQv5.1 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released in October 2015, includes: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updates 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code structure for faster execution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physics and data assimilation in WRF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2-way coupled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WRF-CMAQ</a:t>
            </a: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Next Generation AQ model (user forum)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3810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/>
              <a:t>Recent developments (v5.0.2)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ext Placeholder 2"/>
          <p:cNvSpPr txBox="1">
            <a:spLocks/>
          </p:cNvSpPr>
          <p:nvPr/>
        </p:nvSpPr>
        <p:spPr bwMode="auto">
          <a:xfrm>
            <a:off x="1676400" y="17526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77933C"/>
              </a:buClr>
              <a:buSzPct val="150000"/>
              <a:buFont typeface="Arial" charset="0"/>
              <a:buChar char="•"/>
            </a:pPr>
            <a:r>
              <a:rPr lang="en-US" sz="2000" b="1">
                <a:solidFill>
                  <a:srgbClr val="0070C0"/>
                </a:solidFill>
              </a:rPr>
              <a:t>NH3 Bidirectional Flux from fertilizer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Soil NH3 and pH from fertilizer computed by Environmental Policy Integrated Climate (EPIC) model (</a:t>
            </a:r>
            <a:r>
              <a:rPr lang="en-US" sz="2000" b="1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sz="2000" b="1">
                <a:solidFill>
                  <a:srgbClr val="0070C0"/>
                </a:solidFill>
              </a:rPr>
              <a:t> = NH4+ / H+ )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B050"/>
                </a:solidFill>
              </a:rPr>
              <a:t>FEST-C1.1 available from CMAS website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New 2-level bi-directional flux algorithm in CMAQ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77933C"/>
              </a:buClr>
              <a:buSzPct val="150000"/>
              <a:buFont typeface="Arial" charset="0"/>
              <a:buChar char="•"/>
            </a:pPr>
            <a:r>
              <a:rPr lang="en-US" sz="2000" b="1">
                <a:solidFill>
                  <a:srgbClr val="0070C0"/>
                </a:solidFill>
              </a:rPr>
              <a:t>Instrumented models: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Direct Decoupled Method 3D (DDM-3D)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Integrated Source Apportionment Method (ISAM)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Sulfur Tracking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77933C"/>
              </a:buClr>
              <a:buSzPct val="150000"/>
              <a:buFont typeface="Arial" charset="0"/>
              <a:buChar char="•"/>
            </a:pPr>
            <a:r>
              <a:rPr lang="en-US" sz="2000" b="1">
                <a:solidFill>
                  <a:srgbClr val="0070C0"/>
                </a:solidFill>
              </a:rPr>
              <a:t>Community Contributions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 b="1">
                <a:solidFill>
                  <a:srgbClr val="0070C0"/>
                </a:solidFill>
              </a:rPr>
              <a:t>VBS – Volatility Basis Set </a:t>
            </a:r>
            <a:r>
              <a:rPr lang="en-US" sz="2000" b="1">
                <a:solidFill>
                  <a:srgbClr val="00B050"/>
                </a:solidFill>
              </a:rPr>
              <a:t>(see Matt Woody talk tomorrow)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70C0"/>
                </a:solidFill>
              </a:rPr>
              <a:t>Alternative approach for modeling organic aerosols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533400"/>
            <a:ext cx="6705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/>
              <a:t>2015 Model Release – CMAQv5.1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76400" y="14478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Structure Efficiency improvements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I/O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 PBL solver for ACM2</a:t>
            </a:r>
          </a:p>
          <a:p>
            <a:pPr marL="342900" lvl="2" indent="-3429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 Microphysics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Fahey Poster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treatment of aerosol size distributions 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nucleation parameterization </a:t>
            </a:r>
          </a:p>
          <a:p>
            <a:pPr lvl="3">
              <a:defRPr/>
            </a:pP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 of current binary nucleation scheme (</a:t>
            </a:r>
            <a:r>
              <a:rPr lang="en-US" sz="20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Vehkamaki</a:t>
            </a: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2002)</a:t>
            </a:r>
          </a:p>
          <a:p>
            <a:pPr lvl="3">
              <a:defRPr/>
            </a:pP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Researching new nucleation scheme involving amines and NH</a:t>
            </a:r>
            <a:r>
              <a:rPr lang="en-US" sz="2000" kern="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growth </a:t>
            </a: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2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organics (Binkowski)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 to size distribution of PM emissions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settling through all layers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size distributions against measurements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(Appel poster)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457200"/>
            <a:ext cx="6019800" cy="685800"/>
          </a:xfrm>
        </p:spPr>
        <p:txBody>
          <a:bodyPr/>
          <a:lstStyle/>
          <a:p>
            <a:pPr>
              <a:defRPr/>
            </a:pPr>
            <a:r>
              <a:rPr dirty="0" smtClean="0"/>
              <a:t>Gas Chem Mechanisms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600200"/>
            <a:ext cx="8839200" cy="48768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CB05e51 – runs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error updates and updates for better SOA from isoprene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speciate organic nitrates </a:t>
            </a:r>
          </a:p>
          <a:p>
            <a:pPr lvl="2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both N-deposition as well as reactive N (and oxidant) chemistry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Schwede talk and Luecken poster today)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SAPRC07T – for the research studies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updates to correct OH+NO2, photolysis rates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version with isoprene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 (2013)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RACM2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mechanism in CMAQ (5.0.2), different representation of peroxy radical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</a:t>
            </a:r>
            <a:r>
              <a:rPr lang="en-US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(Sarwar et al 2013, ACP)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 chemistry (lowers marine Ozone)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(Sarwar poster today)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parameterized chemistry in release </a:t>
            </a:r>
          </a:p>
          <a:p>
            <a:pPr lvl="1"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and Bromine chemistry in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</a:p>
          <a:p>
            <a:pPr lvl="1">
              <a:defRPr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In-Line Calculation of Photolysis Rates</a:t>
            </a:r>
          </a:p>
          <a:p>
            <a:pPr>
              <a:defRPr/>
            </a:pP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1473200"/>
            <a:ext cx="4953000" cy="50292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Restructuring and Optimization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Effects based on hydrometer concentrations predicted by WRF resolved and CMAQ convective cloud models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by aerosol elemental carbon based on Bond and Bergstrom (2006)</a:t>
            </a:r>
          </a:p>
          <a:p>
            <a:pPr>
              <a:defRPr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Run-time options for Full Mie Calculation and Core-Shell Mixing Model to determine aerosol 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  <a:p>
            <a:pPr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comparison to old methods: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methods generally increase cloud transmissivity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ozone in some cloudy areas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 l="8328" r="33472" b="24654"/>
          <a:stretch>
            <a:fillRect/>
          </a:stretch>
        </p:blipFill>
        <p:spPr bwMode="auto">
          <a:xfrm>
            <a:off x="6781800" y="1473200"/>
            <a:ext cx="3511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 l="6172" r="32034" b="30920"/>
          <a:stretch>
            <a:fillRect/>
          </a:stretch>
        </p:blipFill>
        <p:spPr bwMode="auto">
          <a:xfrm>
            <a:off x="6781800" y="4079875"/>
            <a:ext cx="37290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040813" y="6488113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Courtesy of Bill Hutzell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95300"/>
            <a:ext cx="3128963" cy="1676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SOA Updates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0936288" y="225425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5632450" y="5335588"/>
            <a:ext cx="990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isoprene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5022850" y="4802188"/>
            <a:ext cx="14478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sesquiterpenes</a:t>
            </a: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5022850" y="4265613"/>
            <a:ext cx="1371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monoterpenes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4641850" y="3884613"/>
            <a:ext cx="9906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benzene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4641850" y="2984500"/>
            <a:ext cx="9906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low-yield aromatics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641850" y="2135188"/>
            <a:ext cx="9906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high-yield aromatics</a:t>
            </a: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4641850" y="1449388"/>
            <a:ext cx="990600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long</a:t>
            </a:r>
          </a:p>
          <a:p>
            <a:pPr algn="ctr"/>
            <a:r>
              <a:rPr lang="en-US" sz="1400">
                <a:solidFill>
                  <a:srgbClr val="C00000"/>
                </a:solidFill>
              </a:rPr>
              <a:t>alkanes</a:t>
            </a:r>
          </a:p>
        </p:txBody>
      </p:sp>
      <p:cxnSp>
        <p:nvCxnSpPr>
          <p:cNvPr id="15370" name="Straight Arrow Connector 15"/>
          <p:cNvCxnSpPr>
            <a:cxnSpLocks noChangeShapeType="1"/>
          </p:cNvCxnSpPr>
          <p:nvPr/>
        </p:nvCxnSpPr>
        <p:spPr bwMode="auto">
          <a:xfrm>
            <a:off x="4794250" y="4421188"/>
            <a:ext cx="228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371" name="Straight Arrow Connector 16"/>
          <p:cNvCxnSpPr>
            <a:cxnSpLocks noChangeShapeType="1"/>
          </p:cNvCxnSpPr>
          <p:nvPr/>
        </p:nvCxnSpPr>
        <p:spPr bwMode="auto">
          <a:xfrm flipV="1">
            <a:off x="4794250" y="4954588"/>
            <a:ext cx="228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372" name="Straight Arrow Connector 17"/>
          <p:cNvCxnSpPr>
            <a:cxnSpLocks noChangeShapeType="1"/>
          </p:cNvCxnSpPr>
          <p:nvPr/>
        </p:nvCxnSpPr>
        <p:spPr bwMode="auto">
          <a:xfrm flipV="1">
            <a:off x="4794250" y="5487988"/>
            <a:ext cx="838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373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4107657" y="5107781"/>
            <a:ext cx="1371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4" name="TextBox 19"/>
          <p:cNvSpPr txBox="1">
            <a:spLocks noChangeArrowheads="1"/>
          </p:cNvSpPr>
          <p:nvPr/>
        </p:nvSpPr>
        <p:spPr bwMode="auto">
          <a:xfrm rot="-5400000">
            <a:off x="2655094" y="4320382"/>
            <a:ext cx="2819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ANTHROPOGENIC EMISSIONS</a:t>
            </a:r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 rot="-5400000">
            <a:off x="3902869" y="4952207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BIOGENIC  EMISSIONS</a:t>
            </a:r>
          </a:p>
        </p:txBody>
      </p:sp>
      <p:sp>
        <p:nvSpPr>
          <p:cNvPr id="15376" name="TextBox 21"/>
          <p:cNvSpPr txBox="1">
            <a:spLocks noChangeArrowheads="1"/>
          </p:cNvSpPr>
          <p:nvPr/>
        </p:nvSpPr>
        <p:spPr bwMode="auto">
          <a:xfrm>
            <a:off x="7173913" y="5194300"/>
            <a:ext cx="942975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SV_ISO1 SV_ISO2</a:t>
            </a:r>
          </a:p>
        </p:txBody>
      </p: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6851650" y="4725988"/>
            <a:ext cx="9144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SV_SQT</a:t>
            </a:r>
          </a:p>
        </p:txBody>
      </p:sp>
      <p:sp>
        <p:nvSpPr>
          <p:cNvPr id="15378" name="TextBox 23"/>
          <p:cNvSpPr txBox="1">
            <a:spLocks noChangeArrowheads="1"/>
          </p:cNvSpPr>
          <p:nvPr/>
        </p:nvSpPr>
        <p:spPr bwMode="auto">
          <a:xfrm>
            <a:off x="6516688" y="4127500"/>
            <a:ext cx="99060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SV_TRP1 SV_TRP2</a:t>
            </a:r>
          </a:p>
        </p:txBody>
      </p:sp>
      <p:sp>
        <p:nvSpPr>
          <p:cNvPr id="15379" name="TextBox 24"/>
          <p:cNvSpPr txBox="1">
            <a:spLocks noChangeArrowheads="1"/>
          </p:cNvSpPr>
          <p:nvPr/>
        </p:nvSpPr>
        <p:spPr bwMode="auto">
          <a:xfrm>
            <a:off x="6059488" y="3278188"/>
            <a:ext cx="9906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SV_BNZ1 SV_BNZ2</a:t>
            </a:r>
          </a:p>
        </p:txBody>
      </p:sp>
      <p:sp>
        <p:nvSpPr>
          <p:cNvPr id="15380" name="TextBox 25"/>
          <p:cNvSpPr txBox="1">
            <a:spLocks noChangeArrowheads="1"/>
          </p:cNvSpPr>
          <p:nvPr/>
        </p:nvSpPr>
        <p:spPr bwMode="auto">
          <a:xfrm>
            <a:off x="6059488" y="2592388"/>
            <a:ext cx="9906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SV_XYL1 SV_XYL2</a:t>
            </a:r>
          </a:p>
        </p:txBody>
      </p:sp>
      <p:sp>
        <p:nvSpPr>
          <p:cNvPr id="15381" name="TextBox 26"/>
          <p:cNvSpPr txBox="1">
            <a:spLocks noChangeArrowheads="1"/>
          </p:cNvSpPr>
          <p:nvPr/>
        </p:nvSpPr>
        <p:spPr bwMode="auto">
          <a:xfrm>
            <a:off x="6211888" y="1830388"/>
            <a:ext cx="9906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SV_TOL1 SV_TOL2</a:t>
            </a:r>
          </a:p>
        </p:txBody>
      </p:sp>
      <p:sp>
        <p:nvSpPr>
          <p:cNvPr id="15382" name="TextBox 27"/>
          <p:cNvSpPr txBox="1">
            <a:spLocks noChangeArrowheads="1"/>
          </p:cNvSpPr>
          <p:nvPr/>
        </p:nvSpPr>
        <p:spPr bwMode="auto">
          <a:xfrm>
            <a:off x="6364288" y="1144588"/>
            <a:ext cx="1066800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SV_ALK1 SV_ALK2</a:t>
            </a:r>
          </a:p>
        </p:txBody>
      </p:sp>
      <p:sp>
        <p:nvSpPr>
          <p:cNvPr id="15383" name="Oval 28"/>
          <p:cNvSpPr>
            <a:spLocks noChangeArrowheads="1"/>
          </p:cNvSpPr>
          <p:nvPr/>
        </p:nvSpPr>
        <p:spPr bwMode="auto">
          <a:xfrm>
            <a:off x="7659688" y="534988"/>
            <a:ext cx="3124200" cy="5029200"/>
          </a:xfrm>
          <a:prstGeom prst="ellips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3088" y="1246188"/>
            <a:ext cx="762000" cy="50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dirty="0">
                <a:solidFill>
                  <a:srgbClr val="C00000"/>
                </a:solidFill>
              </a:rPr>
              <a:t>AALK1 AALK2</a:t>
            </a:r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16888" y="1830388"/>
            <a:ext cx="762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ATOL1 ATOL2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888288" y="2439988"/>
            <a:ext cx="762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AXYL1 AXYL2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888288" y="3049588"/>
            <a:ext cx="762000" cy="523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ABNZ1 ABNZ2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8040688" y="3822700"/>
            <a:ext cx="762000" cy="522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ATRP1 ATRP2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345488" y="4418013"/>
            <a:ext cx="715962" cy="3079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ASQT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697913" y="4813300"/>
            <a:ext cx="790575" cy="522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AISO1 AISO2</a:t>
            </a:r>
            <a:endParaRPr lang="en-US" sz="1400" dirty="0"/>
          </a:p>
        </p:txBody>
      </p:sp>
      <p:sp>
        <p:nvSpPr>
          <p:cNvPr id="15391" name="Freeform 36"/>
          <p:cNvSpPr>
            <a:spLocks/>
          </p:cNvSpPr>
          <p:nvPr/>
        </p:nvSpPr>
        <p:spPr bwMode="auto">
          <a:xfrm>
            <a:off x="8878888" y="1373188"/>
            <a:ext cx="1295400" cy="3657600"/>
          </a:xfrm>
          <a:custGeom>
            <a:avLst/>
            <a:gdLst>
              <a:gd name="T0" fmla="*/ 690425 w 1190920"/>
              <a:gd name="T1" fmla="*/ 0 h 3638746"/>
              <a:gd name="T2" fmla="*/ 495601 w 1190920"/>
              <a:gd name="T3" fmla="*/ 198989 h 3638746"/>
              <a:gd name="T4" fmla="*/ 331541 w 1190920"/>
              <a:gd name="T5" fmla="*/ 454832 h 3638746"/>
              <a:gd name="T6" fmla="*/ 95703 w 1190920"/>
              <a:gd name="T7" fmla="*/ 1023370 h 3638746"/>
              <a:gd name="T8" fmla="*/ 23926 w 1190920"/>
              <a:gd name="T9" fmla="*/ 1800373 h 3638746"/>
              <a:gd name="T10" fmla="*/ 239256 w 1190920"/>
              <a:gd name="T11" fmla="*/ 2681609 h 3638746"/>
              <a:gd name="T12" fmla="*/ 762201 w 1190920"/>
              <a:gd name="T13" fmla="*/ 3354379 h 3638746"/>
              <a:gd name="T14" fmla="*/ 1295400 w 1190920"/>
              <a:gd name="T15" fmla="*/ 3657600 h 36387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0920" h="3638746">
                <a:moveTo>
                  <a:pt x="634739" y="0"/>
                </a:moveTo>
                <a:cubicBezTo>
                  <a:pt x="572679" y="61274"/>
                  <a:pt x="510619" y="122549"/>
                  <a:pt x="455629" y="197963"/>
                </a:cubicBezTo>
                <a:cubicBezTo>
                  <a:pt x="400639" y="273378"/>
                  <a:pt x="366075" y="315798"/>
                  <a:pt x="304801" y="452487"/>
                </a:cubicBezTo>
                <a:cubicBezTo>
                  <a:pt x="243527" y="589176"/>
                  <a:pt x="135118" y="794994"/>
                  <a:pt x="87984" y="1018095"/>
                </a:cubicBezTo>
                <a:cubicBezTo>
                  <a:pt x="40850" y="1241196"/>
                  <a:pt x="0" y="1516145"/>
                  <a:pt x="21996" y="1791093"/>
                </a:cubicBezTo>
                <a:cubicBezTo>
                  <a:pt x="43992" y="2066041"/>
                  <a:pt x="106837" y="2410120"/>
                  <a:pt x="219959" y="2667786"/>
                </a:cubicBezTo>
                <a:cubicBezTo>
                  <a:pt x="333081" y="2925452"/>
                  <a:pt x="538899" y="3175262"/>
                  <a:pt x="700726" y="3337089"/>
                </a:cubicBezTo>
                <a:cubicBezTo>
                  <a:pt x="862553" y="3498916"/>
                  <a:pt x="1026736" y="3568831"/>
                  <a:pt x="1190920" y="3638746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302750" y="1751013"/>
            <a:ext cx="8382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AORGC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9259888" y="2132013"/>
            <a:ext cx="8382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AOLGA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9183688" y="2513013"/>
            <a:ext cx="7620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ATOL3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9031288" y="2897188"/>
            <a:ext cx="7620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AXYL3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9183688" y="3354388"/>
            <a:ext cx="7620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ABNZ3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564688" y="3884613"/>
            <a:ext cx="8382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AOLGB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075863" y="3313113"/>
            <a:ext cx="6096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POC</a:t>
            </a:r>
            <a:endParaRPr lang="en-US" sz="1400" dirty="0"/>
          </a:p>
        </p:txBody>
      </p:sp>
      <p:cxnSp>
        <p:nvCxnSpPr>
          <p:cNvPr id="15399" name="Straight Arrow Connector 45"/>
          <p:cNvCxnSpPr>
            <a:cxnSpLocks noChangeShapeType="1"/>
          </p:cNvCxnSpPr>
          <p:nvPr/>
        </p:nvCxnSpPr>
        <p:spPr bwMode="auto">
          <a:xfrm rot="5400000" flipH="1" flipV="1">
            <a:off x="10022682" y="4498181"/>
            <a:ext cx="2590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00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10432257" y="4496594"/>
            <a:ext cx="25908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15401" name="TextBox 47"/>
          <p:cNvSpPr txBox="1">
            <a:spLocks noChangeArrowheads="1"/>
          </p:cNvSpPr>
          <p:nvPr/>
        </p:nvSpPr>
        <p:spPr bwMode="auto">
          <a:xfrm>
            <a:off x="10936288" y="3659188"/>
            <a:ext cx="6858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VOCs</a:t>
            </a:r>
          </a:p>
        </p:txBody>
      </p:sp>
      <p:sp>
        <p:nvSpPr>
          <p:cNvPr id="15402" name="TextBox 48"/>
          <p:cNvSpPr txBox="1">
            <a:spLocks noChangeArrowheads="1"/>
          </p:cNvSpPr>
          <p:nvPr/>
        </p:nvSpPr>
        <p:spPr bwMode="auto">
          <a:xfrm>
            <a:off x="11083925" y="2668588"/>
            <a:ext cx="762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GLY MGLY</a:t>
            </a:r>
          </a:p>
        </p:txBody>
      </p:sp>
      <p:pic>
        <p:nvPicPr>
          <p:cNvPr id="15403" name="Picture 2" descr="C:\Documents and Settings\phavala\Local Settings\Temporary Internet Files\Content.IE5\NY2TVMVY\MC90031111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839788"/>
            <a:ext cx="1447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04" name="Straight Arrow Connector 50"/>
          <p:cNvCxnSpPr>
            <a:cxnSpLocks noChangeShapeType="1"/>
            <a:stCxn id="15402" idx="0"/>
          </p:cNvCxnSpPr>
          <p:nvPr/>
        </p:nvCxnSpPr>
        <p:spPr bwMode="auto">
          <a:xfrm rot="5400000" flipH="1" flipV="1">
            <a:off x="11160919" y="2364581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05" name="Straight Arrow Connector 51"/>
          <p:cNvCxnSpPr>
            <a:cxnSpLocks noChangeShapeType="1"/>
            <a:endCxn id="38" idx="3"/>
          </p:cNvCxnSpPr>
          <p:nvPr/>
        </p:nvCxnSpPr>
        <p:spPr bwMode="auto">
          <a:xfrm rot="10800000" flipV="1">
            <a:off x="10140950" y="1830388"/>
            <a:ext cx="490538" cy="746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06" name="Straight Arrow Connector 52"/>
          <p:cNvCxnSpPr>
            <a:cxnSpLocks noChangeShapeType="1"/>
          </p:cNvCxnSpPr>
          <p:nvPr/>
        </p:nvCxnSpPr>
        <p:spPr bwMode="auto">
          <a:xfrm rot="16200000" flipV="1">
            <a:off x="11537950" y="2020888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15407" name="TextBox 53"/>
          <p:cNvSpPr txBox="1">
            <a:spLocks noChangeArrowheads="1"/>
          </p:cNvSpPr>
          <p:nvPr/>
        </p:nvSpPr>
        <p:spPr bwMode="auto">
          <a:xfrm>
            <a:off x="10790238" y="1460500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cloud water</a:t>
            </a:r>
          </a:p>
        </p:txBody>
      </p:sp>
      <p:cxnSp>
        <p:nvCxnSpPr>
          <p:cNvPr id="15408" name="Straight Arrow Connector 54"/>
          <p:cNvCxnSpPr>
            <a:cxnSpLocks noChangeShapeType="1"/>
            <a:stCxn id="15369" idx="3"/>
            <a:endCxn id="15382" idx="1"/>
          </p:cNvCxnSpPr>
          <p:nvPr/>
        </p:nvCxnSpPr>
        <p:spPr bwMode="auto">
          <a:xfrm flipV="1">
            <a:off x="5632450" y="1406525"/>
            <a:ext cx="731838" cy="3048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cxnSp>
        <p:nvCxnSpPr>
          <p:cNvPr id="15409" name="Straight Arrow Connector 55"/>
          <p:cNvCxnSpPr>
            <a:cxnSpLocks noChangeShapeType="1"/>
            <a:stCxn id="15368" idx="3"/>
            <a:endCxn id="15381" idx="1"/>
          </p:cNvCxnSpPr>
          <p:nvPr/>
        </p:nvCxnSpPr>
        <p:spPr bwMode="auto">
          <a:xfrm flipV="1">
            <a:off x="5632450" y="2092325"/>
            <a:ext cx="579438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0" name="Straight Arrow Connector 56"/>
          <p:cNvCxnSpPr>
            <a:cxnSpLocks noChangeShapeType="1"/>
            <a:stCxn id="15368" idx="3"/>
            <a:endCxn id="40" idx="1"/>
          </p:cNvCxnSpPr>
          <p:nvPr/>
        </p:nvCxnSpPr>
        <p:spPr bwMode="auto">
          <a:xfrm>
            <a:off x="5632450" y="2397125"/>
            <a:ext cx="3551238" cy="2698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15411" name="Straight Arrow Connector 57"/>
          <p:cNvCxnSpPr>
            <a:cxnSpLocks noChangeShapeType="1"/>
            <a:stCxn id="15367" idx="3"/>
            <a:endCxn id="41" idx="1"/>
          </p:cNvCxnSpPr>
          <p:nvPr/>
        </p:nvCxnSpPr>
        <p:spPr bwMode="auto">
          <a:xfrm flipV="1">
            <a:off x="5632450" y="3051175"/>
            <a:ext cx="3398838" cy="1936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15412" name="Straight Arrow Connector 58"/>
          <p:cNvCxnSpPr>
            <a:cxnSpLocks noChangeShapeType="1"/>
            <a:stCxn id="15366" idx="3"/>
            <a:endCxn id="42" idx="1"/>
          </p:cNvCxnSpPr>
          <p:nvPr/>
        </p:nvCxnSpPr>
        <p:spPr bwMode="auto">
          <a:xfrm flipV="1">
            <a:off x="5632450" y="3508375"/>
            <a:ext cx="3551238" cy="5302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15413" name="Straight Arrow Connector 59"/>
          <p:cNvCxnSpPr>
            <a:cxnSpLocks noChangeShapeType="1"/>
            <a:stCxn id="15367" idx="3"/>
            <a:endCxn id="15380" idx="1"/>
          </p:cNvCxnSpPr>
          <p:nvPr/>
        </p:nvCxnSpPr>
        <p:spPr bwMode="auto">
          <a:xfrm flipV="1">
            <a:off x="5632450" y="2854325"/>
            <a:ext cx="427038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4" name="Straight Arrow Connector 60"/>
          <p:cNvCxnSpPr>
            <a:cxnSpLocks noChangeShapeType="1"/>
            <a:stCxn id="15366" idx="3"/>
            <a:endCxn id="15379" idx="1"/>
          </p:cNvCxnSpPr>
          <p:nvPr/>
        </p:nvCxnSpPr>
        <p:spPr bwMode="auto">
          <a:xfrm flipV="1">
            <a:off x="5632450" y="3540125"/>
            <a:ext cx="427038" cy="498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5" name="Straight Arrow Connector 61"/>
          <p:cNvCxnSpPr>
            <a:cxnSpLocks noChangeShapeType="1"/>
            <a:stCxn id="15365" idx="3"/>
            <a:endCxn id="15378" idx="1"/>
          </p:cNvCxnSpPr>
          <p:nvPr/>
        </p:nvCxnSpPr>
        <p:spPr bwMode="auto">
          <a:xfrm flipV="1">
            <a:off x="6394450" y="4387850"/>
            <a:ext cx="122238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6" name="Straight Arrow Connector 62"/>
          <p:cNvCxnSpPr>
            <a:cxnSpLocks noChangeShapeType="1"/>
            <a:stCxn id="15364" idx="3"/>
            <a:endCxn id="15377" idx="1"/>
          </p:cNvCxnSpPr>
          <p:nvPr/>
        </p:nvCxnSpPr>
        <p:spPr bwMode="auto">
          <a:xfrm flipV="1">
            <a:off x="6470650" y="4879975"/>
            <a:ext cx="3810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7" name="Straight Arrow Connector 63"/>
          <p:cNvCxnSpPr>
            <a:cxnSpLocks noChangeShapeType="1"/>
            <a:stCxn id="15363" idx="3"/>
            <a:endCxn id="15376" idx="1"/>
          </p:cNvCxnSpPr>
          <p:nvPr/>
        </p:nvCxnSpPr>
        <p:spPr bwMode="auto">
          <a:xfrm flipV="1">
            <a:off x="6623050" y="5454650"/>
            <a:ext cx="550863" cy="3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18" name="Straight Arrow Connector 64"/>
          <p:cNvCxnSpPr>
            <a:cxnSpLocks noChangeShapeType="1"/>
            <a:stCxn id="15376" idx="3"/>
            <a:endCxn id="36" idx="1"/>
          </p:cNvCxnSpPr>
          <p:nvPr/>
        </p:nvCxnSpPr>
        <p:spPr bwMode="auto">
          <a:xfrm flipV="1">
            <a:off x="8116888" y="5073650"/>
            <a:ext cx="581025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19" name="Straight Arrow Connector 65"/>
          <p:cNvCxnSpPr>
            <a:cxnSpLocks noChangeShapeType="1"/>
            <a:stCxn id="15377" idx="3"/>
            <a:endCxn id="35" idx="1"/>
          </p:cNvCxnSpPr>
          <p:nvPr/>
        </p:nvCxnSpPr>
        <p:spPr bwMode="auto">
          <a:xfrm flipV="1">
            <a:off x="7766050" y="4572000"/>
            <a:ext cx="579438" cy="307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0" name="Straight Arrow Connector 66"/>
          <p:cNvCxnSpPr>
            <a:cxnSpLocks noChangeShapeType="1"/>
            <a:stCxn id="15379" idx="3"/>
            <a:endCxn id="33" idx="1"/>
          </p:cNvCxnSpPr>
          <p:nvPr/>
        </p:nvCxnSpPr>
        <p:spPr bwMode="auto">
          <a:xfrm flipV="1">
            <a:off x="7050088" y="3311525"/>
            <a:ext cx="8382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1" name="Straight Arrow Connector 67"/>
          <p:cNvCxnSpPr>
            <a:cxnSpLocks noChangeShapeType="1"/>
            <a:stCxn id="15380" idx="3"/>
            <a:endCxn id="32" idx="1"/>
          </p:cNvCxnSpPr>
          <p:nvPr/>
        </p:nvCxnSpPr>
        <p:spPr bwMode="auto">
          <a:xfrm flipV="1">
            <a:off x="7050088" y="2701925"/>
            <a:ext cx="838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2" name="Straight Arrow Connector 68"/>
          <p:cNvCxnSpPr>
            <a:cxnSpLocks noChangeShapeType="1"/>
            <a:stCxn id="15381" idx="3"/>
            <a:endCxn id="31" idx="1"/>
          </p:cNvCxnSpPr>
          <p:nvPr/>
        </p:nvCxnSpPr>
        <p:spPr bwMode="auto">
          <a:xfrm>
            <a:off x="7202488" y="2092325"/>
            <a:ext cx="914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3" name="Straight Arrow Connector 69"/>
          <p:cNvCxnSpPr>
            <a:cxnSpLocks noChangeShapeType="1"/>
            <a:stCxn id="15382" idx="3"/>
            <a:endCxn id="30" idx="1"/>
          </p:cNvCxnSpPr>
          <p:nvPr/>
        </p:nvCxnSpPr>
        <p:spPr bwMode="auto">
          <a:xfrm>
            <a:off x="7431088" y="1406525"/>
            <a:ext cx="762000" cy="93663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4" name="Straight Arrow Connector 70"/>
          <p:cNvCxnSpPr>
            <a:cxnSpLocks noChangeShapeType="1"/>
            <a:stCxn id="15378" idx="3"/>
            <a:endCxn id="34" idx="1"/>
          </p:cNvCxnSpPr>
          <p:nvPr/>
        </p:nvCxnSpPr>
        <p:spPr bwMode="auto">
          <a:xfrm flipV="1">
            <a:off x="7507288" y="4083050"/>
            <a:ext cx="5334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5425" name="Straight Arrow Connector 71"/>
          <p:cNvCxnSpPr>
            <a:cxnSpLocks noChangeShapeType="1"/>
            <a:stCxn id="34" idx="3"/>
            <a:endCxn id="43" idx="1"/>
          </p:cNvCxnSpPr>
          <p:nvPr/>
        </p:nvCxnSpPr>
        <p:spPr bwMode="auto">
          <a:xfrm flipV="1">
            <a:off x="8802688" y="4038600"/>
            <a:ext cx="762000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26" name="Straight Arrow Connector 72"/>
          <p:cNvCxnSpPr>
            <a:cxnSpLocks noChangeShapeType="1"/>
            <a:stCxn id="35" idx="3"/>
            <a:endCxn id="43" idx="1"/>
          </p:cNvCxnSpPr>
          <p:nvPr/>
        </p:nvCxnSpPr>
        <p:spPr bwMode="auto">
          <a:xfrm flipV="1">
            <a:off x="9061450" y="4038600"/>
            <a:ext cx="503238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27" name="Straight Arrow Connector 73"/>
          <p:cNvCxnSpPr>
            <a:cxnSpLocks noChangeShapeType="1"/>
            <a:stCxn id="36" idx="3"/>
            <a:endCxn id="43" idx="1"/>
          </p:cNvCxnSpPr>
          <p:nvPr/>
        </p:nvCxnSpPr>
        <p:spPr bwMode="auto">
          <a:xfrm flipV="1">
            <a:off x="9488488" y="4038600"/>
            <a:ext cx="76200" cy="1035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28" name="Straight Arrow Connector 76"/>
          <p:cNvCxnSpPr>
            <a:cxnSpLocks noChangeShapeType="1"/>
            <a:stCxn id="33" idx="3"/>
            <a:endCxn id="39" idx="1"/>
          </p:cNvCxnSpPr>
          <p:nvPr/>
        </p:nvCxnSpPr>
        <p:spPr bwMode="auto">
          <a:xfrm flipV="1">
            <a:off x="8650288" y="2286000"/>
            <a:ext cx="609600" cy="1025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29" name="Straight Arrow Connector 77"/>
          <p:cNvCxnSpPr>
            <a:cxnSpLocks noChangeShapeType="1"/>
            <a:stCxn id="32" idx="3"/>
            <a:endCxn id="39" idx="1"/>
          </p:cNvCxnSpPr>
          <p:nvPr/>
        </p:nvCxnSpPr>
        <p:spPr bwMode="auto">
          <a:xfrm flipV="1">
            <a:off x="8650288" y="2286000"/>
            <a:ext cx="60960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30" name="Straight Arrow Connector 78"/>
          <p:cNvCxnSpPr>
            <a:cxnSpLocks noChangeShapeType="1"/>
            <a:stCxn id="31" idx="3"/>
            <a:endCxn id="39" idx="1"/>
          </p:cNvCxnSpPr>
          <p:nvPr/>
        </p:nvCxnSpPr>
        <p:spPr bwMode="auto">
          <a:xfrm>
            <a:off x="8878888" y="2092325"/>
            <a:ext cx="381000" cy="193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31" name="Straight Arrow Connector 79"/>
          <p:cNvCxnSpPr>
            <a:cxnSpLocks noChangeShapeType="1"/>
            <a:stCxn id="30" idx="3"/>
            <a:endCxn id="39" idx="1"/>
          </p:cNvCxnSpPr>
          <p:nvPr/>
        </p:nvCxnSpPr>
        <p:spPr bwMode="auto">
          <a:xfrm>
            <a:off x="8955088" y="1500188"/>
            <a:ext cx="304800" cy="785812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15432" name="TextBox 80"/>
          <p:cNvSpPr txBox="1">
            <a:spLocks noChangeArrowheads="1"/>
          </p:cNvSpPr>
          <p:nvPr/>
        </p:nvSpPr>
        <p:spPr bwMode="auto">
          <a:xfrm rot="-5400000">
            <a:off x="10154444" y="5120482"/>
            <a:ext cx="121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EMISSIONS</a:t>
            </a:r>
          </a:p>
        </p:txBody>
      </p:sp>
      <p:sp>
        <p:nvSpPr>
          <p:cNvPr id="15433" name="TextBox 81"/>
          <p:cNvSpPr txBox="1">
            <a:spLocks noChangeArrowheads="1"/>
          </p:cNvSpPr>
          <p:nvPr/>
        </p:nvSpPr>
        <p:spPr bwMode="auto">
          <a:xfrm rot="-5400000">
            <a:off x="11022013" y="5121275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EMISSIONS</a:t>
            </a:r>
          </a:p>
        </p:txBody>
      </p:sp>
      <p:sp>
        <p:nvSpPr>
          <p:cNvPr id="15434" name="TextBox 82"/>
          <p:cNvSpPr txBox="1">
            <a:spLocks noChangeArrowheads="1"/>
          </p:cNvSpPr>
          <p:nvPr/>
        </p:nvSpPr>
        <p:spPr bwMode="auto">
          <a:xfrm rot="-5400000">
            <a:off x="10611644" y="5120482"/>
            <a:ext cx="121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EMISSIONS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883775" y="2932113"/>
            <a:ext cx="801688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NCOM</a:t>
            </a:r>
            <a:endParaRPr lang="en-US" sz="1400" dirty="0"/>
          </a:p>
        </p:txBody>
      </p:sp>
      <p:cxnSp>
        <p:nvCxnSpPr>
          <p:cNvPr id="15436" name="Straight Arrow Connector 84"/>
          <p:cNvCxnSpPr>
            <a:cxnSpLocks noChangeShapeType="1"/>
          </p:cNvCxnSpPr>
          <p:nvPr/>
        </p:nvCxnSpPr>
        <p:spPr bwMode="auto">
          <a:xfrm rot="5400000" flipH="1" flipV="1">
            <a:off x="9525794" y="4460082"/>
            <a:ext cx="26685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7" name="Straight Arrow Connector 85"/>
          <p:cNvCxnSpPr>
            <a:cxnSpLocks noChangeShapeType="1"/>
            <a:endCxn id="84" idx="3"/>
          </p:cNvCxnSpPr>
          <p:nvPr/>
        </p:nvCxnSpPr>
        <p:spPr bwMode="auto">
          <a:xfrm rot="10800000">
            <a:off x="10685463" y="3086100"/>
            <a:ext cx="174625" cy="39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38" name="Straight Arrow Connector 86"/>
          <p:cNvCxnSpPr>
            <a:cxnSpLocks noChangeShapeType="1"/>
            <a:endCxn id="45" idx="3"/>
          </p:cNvCxnSpPr>
          <p:nvPr/>
        </p:nvCxnSpPr>
        <p:spPr bwMode="auto">
          <a:xfrm rot="10800000">
            <a:off x="10685463" y="3467100"/>
            <a:ext cx="174625" cy="39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39" name="Straight Arrow Connector 87"/>
          <p:cNvCxnSpPr>
            <a:cxnSpLocks noChangeShapeType="1"/>
          </p:cNvCxnSpPr>
          <p:nvPr/>
        </p:nvCxnSpPr>
        <p:spPr bwMode="auto">
          <a:xfrm rot="10800000" flipV="1">
            <a:off x="10174288" y="2287588"/>
            <a:ext cx="762000" cy="644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15440" name="TextBox 88"/>
          <p:cNvSpPr txBox="1">
            <a:spLocks noChangeArrowheads="1"/>
          </p:cNvSpPr>
          <p:nvPr/>
        </p:nvSpPr>
        <p:spPr bwMode="auto">
          <a:xfrm>
            <a:off x="10860088" y="19827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</a:t>
            </a:r>
          </a:p>
        </p:txBody>
      </p:sp>
      <p:cxnSp>
        <p:nvCxnSpPr>
          <p:cNvPr id="15441" name="Straight Arrow Connector 89"/>
          <p:cNvCxnSpPr>
            <a:cxnSpLocks noChangeShapeType="1"/>
          </p:cNvCxnSpPr>
          <p:nvPr/>
        </p:nvCxnSpPr>
        <p:spPr bwMode="auto">
          <a:xfrm flipV="1">
            <a:off x="10456863" y="2474913"/>
            <a:ext cx="5334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42" name="Straight Arrow Connector 90"/>
          <p:cNvCxnSpPr>
            <a:cxnSpLocks noChangeShapeType="1"/>
          </p:cNvCxnSpPr>
          <p:nvPr/>
        </p:nvCxnSpPr>
        <p:spPr bwMode="auto">
          <a:xfrm flipV="1">
            <a:off x="4184650" y="2363788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43" name="Straight Arrow Connector 91"/>
          <p:cNvCxnSpPr>
            <a:cxnSpLocks noChangeShapeType="1"/>
          </p:cNvCxnSpPr>
          <p:nvPr/>
        </p:nvCxnSpPr>
        <p:spPr bwMode="auto">
          <a:xfrm flipV="1">
            <a:off x="4184650" y="32004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44" name="Straight Arrow Connector 92"/>
          <p:cNvCxnSpPr>
            <a:cxnSpLocks noChangeShapeType="1"/>
          </p:cNvCxnSpPr>
          <p:nvPr/>
        </p:nvCxnSpPr>
        <p:spPr bwMode="auto">
          <a:xfrm flipV="1">
            <a:off x="4184650" y="403860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15445" name="Straight Arrow Connector 93"/>
          <p:cNvCxnSpPr>
            <a:cxnSpLocks noChangeShapeType="1"/>
          </p:cNvCxnSpPr>
          <p:nvPr/>
        </p:nvCxnSpPr>
        <p:spPr bwMode="auto">
          <a:xfrm flipV="1">
            <a:off x="4184650" y="1677988"/>
            <a:ext cx="457200" cy="158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95" name="TextBox 94"/>
          <p:cNvSpPr txBox="1"/>
          <p:nvPr/>
        </p:nvSpPr>
        <p:spPr>
          <a:xfrm>
            <a:off x="8802688" y="687388"/>
            <a:ext cx="762000" cy="50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dirty="0">
                <a:solidFill>
                  <a:srgbClr val="C00000"/>
                </a:solidFill>
              </a:rPr>
              <a:t>APAH1 APAH2</a:t>
            </a:r>
            <a:endParaRPr lang="en-US" sz="1350" dirty="0">
              <a:solidFill>
                <a:srgbClr val="C00000"/>
              </a:solidFill>
            </a:endParaRPr>
          </a:p>
        </p:txBody>
      </p:sp>
      <p:sp>
        <p:nvSpPr>
          <p:cNvPr id="15447" name="Freeform 95"/>
          <p:cNvSpPr>
            <a:spLocks/>
          </p:cNvSpPr>
          <p:nvPr/>
        </p:nvSpPr>
        <p:spPr bwMode="auto">
          <a:xfrm>
            <a:off x="9563100" y="977900"/>
            <a:ext cx="552450" cy="395288"/>
          </a:xfrm>
          <a:custGeom>
            <a:avLst/>
            <a:gdLst>
              <a:gd name="T0" fmla="*/ 0 w 553155"/>
              <a:gd name="T1" fmla="*/ 395111 h 395111"/>
              <a:gd name="T2" fmla="*/ 293511 w 553155"/>
              <a:gd name="T3" fmla="*/ 146755 h 395111"/>
              <a:gd name="T4" fmla="*/ 553155 w 553155"/>
              <a:gd name="T5" fmla="*/ 0 h 395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3155" h="395111">
                <a:moveTo>
                  <a:pt x="0" y="395111"/>
                </a:moveTo>
                <a:cubicBezTo>
                  <a:pt x="100659" y="303859"/>
                  <a:pt x="201319" y="212607"/>
                  <a:pt x="293511" y="146755"/>
                </a:cubicBezTo>
                <a:cubicBezTo>
                  <a:pt x="385703" y="80903"/>
                  <a:pt x="469429" y="40451"/>
                  <a:pt x="55315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TextBox 96"/>
          <p:cNvSpPr txBox="1">
            <a:spLocks noChangeArrowheads="1"/>
          </p:cNvSpPr>
          <p:nvPr/>
        </p:nvSpPr>
        <p:spPr bwMode="auto">
          <a:xfrm>
            <a:off x="6364288" y="382588"/>
            <a:ext cx="1066800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SV_PAH1 SV_PAH2</a:t>
            </a:r>
          </a:p>
        </p:txBody>
      </p:sp>
      <p:cxnSp>
        <p:nvCxnSpPr>
          <p:cNvPr id="15449" name="Straight Arrow Connector 97"/>
          <p:cNvCxnSpPr>
            <a:cxnSpLocks noChangeShapeType="1"/>
            <a:stCxn id="15451" idx="3"/>
            <a:endCxn id="15448" idx="1"/>
          </p:cNvCxnSpPr>
          <p:nvPr/>
        </p:nvCxnSpPr>
        <p:spPr bwMode="auto">
          <a:xfrm flipV="1">
            <a:off x="5637213" y="644525"/>
            <a:ext cx="727075" cy="19685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cxnSp>
        <p:nvCxnSpPr>
          <p:cNvPr id="15450" name="Straight Arrow Connector 98"/>
          <p:cNvCxnSpPr>
            <a:cxnSpLocks noChangeShapeType="1"/>
            <a:stCxn id="15448" idx="3"/>
            <a:endCxn id="95" idx="1"/>
          </p:cNvCxnSpPr>
          <p:nvPr/>
        </p:nvCxnSpPr>
        <p:spPr bwMode="auto">
          <a:xfrm>
            <a:off x="7431088" y="644525"/>
            <a:ext cx="1371600" cy="296863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15451" name="TextBox 99"/>
          <p:cNvSpPr txBox="1">
            <a:spLocks noChangeArrowheads="1"/>
          </p:cNvSpPr>
          <p:nvPr/>
        </p:nvSpPr>
        <p:spPr bwMode="auto">
          <a:xfrm>
            <a:off x="4646613" y="687388"/>
            <a:ext cx="990600" cy="307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PAHs</a:t>
            </a:r>
          </a:p>
        </p:txBody>
      </p:sp>
      <p:cxnSp>
        <p:nvCxnSpPr>
          <p:cNvPr id="15452" name="Straight Arrow Connector 100"/>
          <p:cNvCxnSpPr>
            <a:cxnSpLocks noChangeShapeType="1"/>
          </p:cNvCxnSpPr>
          <p:nvPr/>
        </p:nvCxnSpPr>
        <p:spPr bwMode="auto">
          <a:xfrm flipV="1">
            <a:off x="4186238" y="839788"/>
            <a:ext cx="457200" cy="1587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cxnSp>
        <p:nvCxnSpPr>
          <p:cNvPr id="15453" name="Straight Connector 101"/>
          <p:cNvCxnSpPr>
            <a:cxnSpLocks noChangeShapeType="1"/>
          </p:cNvCxnSpPr>
          <p:nvPr/>
        </p:nvCxnSpPr>
        <p:spPr bwMode="auto">
          <a:xfrm rot="5400000" flipH="1" flipV="1">
            <a:off x="1702594" y="3315494"/>
            <a:ext cx="4953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4" name="Straight Arrow Connector 102"/>
          <p:cNvCxnSpPr>
            <a:cxnSpLocks noChangeShapeType="1"/>
            <a:stCxn id="95" idx="2"/>
            <a:endCxn id="39" idx="1"/>
          </p:cNvCxnSpPr>
          <p:nvPr/>
        </p:nvCxnSpPr>
        <p:spPr bwMode="auto">
          <a:xfrm rot="16200000" flipH="1">
            <a:off x="8676482" y="1702594"/>
            <a:ext cx="1090612" cy="762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104" name="TextBox 103"/>
          <p:cNvSpPr txBox="1"/>
          <p:nvPr/>
        </p:nvSpPr>
        <p:spPr>
          <a:xfrm>
            <a:off x="9588500" y="1384300"/>
            <a:ext cx="7620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C00000"/>
                </a:solidFill>
              </a:rPr>
              <a:t>APAH3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5456" name="Straight Arrow Connector 104"/>
          <p:cNvCxnSpPr>
            <a:cxnSpLocks noChangeShapeType="1"/>
            <a:stCxn id="15451" idx="3"/>
            <a:endCxn id="104" idx="1"/>
          </p:cNvCxnSpPr>
          <p:nvPr/>
        </p:nvCxnSpPr>
        <p:spPr bwMode="auto">
          <a:xfrm>
            <a:off x="5637213" y="841375"/>
            <a:ext cx="3951287" cy="696913"/>
          </a:xfrm>
          <a:prstGeom prst="straightConnector1">
            <a:avLst/>
          </a:prstGeom>
          <a:noFill/>
          <a:ln w="15875" algn="ctr">
            <a:solidFill>
              <a:srgbClr val="C00000"/>
            </a:solidFill>
            <a:prstDash val="dash"/>
            <a:round/>
            <a:headEnd/>
            <a:tailEnd type="stealth" w="med" len="med"/>
          </a:ln>
        </p:spPr>
      </p:cxnSp>
      <p:cxnSp>
        <p:nvCxnSpPr>
          <p:cNvPr id="15457" name="Straight Arrow Connector 105"/>
          <p:cNvCxnSpPr>
            <a:cxnSpLocks noChangeShapeType="1"/>
            <a:stCxn id="15363" idx="2"/>
            <a:endCxn id="15458" idx="1"/>
          </p:cNvCxnSpPr>
          <p:nvPr/>
        </p:nvCxnSpPr>
        <p:spPr bwMode="auto">
          <a:xfrm>
            <a:off x="6127750" y="5643563"/>
            <a:ext cx="1760538" cy="3651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15458" name="TextBox 106"/>
          <p:cNvSpPr txBox="1">
            <a:spLocks noChangeArrowheads="1"/>
          </p:cNvSpPr>
          <p:nvPr/>
        </p:nvSpPr>
        <p:spPr bwMode="auto">
          <a:xfrm>
            <a:off x="7888288" y="5856288"/>
            <a:ext cx="873125" cy="306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IEPOX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659938" y="4298950"/>
            <a:ext cx="762000" cy="3079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C00000"/>
                </a:solidFill>
              </a:rPr>
              <a:t>AISO3</a:t>
            </a:r>
          </a:p>
        </p:txBody>
      </p:sp>
      <p:cxnSp>
        <p:nvCxnSpPr>
          <p:cNvPr id="15460" name="Straight Arrow Connector 108"/>
          <p:cNvCxnSpPr>
            <a:cxnSpLocks noChangeShapeType="1"/>
            <a:stCxn id="15458" idx="3"/>
          </p:cNvCxnSpPr>
          <p:nvPr/>
        </p:nvCxnSpPr>
        <p:spPr bwMode="auto">
          <a:xfrm flipV="1">
            <a:off x="8761413" y="5929313"/>
            <a:ext cx="898525" cy="793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110" name="Teardrop 109"/>
          <p:cNvSpPr/>
          <p:nvPr/>
        </p:nvSpPr>
        <p:spPr>
          <a:xfrm rot="18900000">
            <a:off x="9728200" y="5729288"/>
            <a:ext cx="790575" cy="760412"/>
          </a:xfrm>
          <a:prstGeom prst="teardrop">
            <a:avLst>
              <a:gd name="adj" fmla="val 13964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462" name="Straight Arrow Connector 115"/>
          <p:cNvCxnSpPr>
            <a:cxnSpLocks noChangeShapeType="1"/>
            <a:endCxn id="108" idx="2"/>
          </p:cNvCxnSpPr>
          <p:nvPr/>
        </p:nvCxnSpPr>
        <p:spPr bwMode="auto">
          <a:xfrm flipV="1">
            <a:off x="9934575" y="4606925"/>
            <a:ext cx="106363" cy="995363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stealth" w="med" len="med"/>
          </a:ln>
        </p:spPr>
      </p:cxnSp>
      <p:sp>
        <p:nvSpPr>
          <p:cNvPr id="15463" name="TextBox 117"/>
          <p:cNvSpPr txBox="1">
            <a:spLocks noChangeArrowheads="1"/>
          </p:cNvSpPr>
          <p:nvPr/>
        </p:nvSpPr>
        <p:spPr bwMode="auto">
          <a:xfrm>
            <a:off x="9509125" y="5891213"/>
            <a:ext cx="1212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Aqueous aerosol</a:t>
            </a:r>
          </a:p>
        </p:txBody>
      </p:sp>
      <p:sp>
        <p:nvSpPr>
          <p:cNvPr id="111" name="Content Placeholder 2"/>
          <p:cNvSpPr>
            <a:spLocks noGrp="1"/>
          </p:cNvSpPr>
          <p:nvPr>
            <p:ph idx="1"/>
          </p:nvPr>
        </p:nvSpPr>
        <p:spPr>
          <a:xfrm>
            <a:off x="592138" y="1825625"/>
            <a:ext cx="3170237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dirty="0" smtClean="0"/>
              <a:t>SOA from isoprene updated </a:t>
            </a:r>
          </a:p>
          <a:p>
            <a:pPr lvl="1">
              <a:defRPr/>
            </a:pPr>
            <a:r>
              <a:rPr lang="en-US" sz="2200" dirty="0" smtClean="0"/>
              <a:t>SOA from ISOPRENE + 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added</a:t>
            </a:r>
          </a:p>
          <a:p>
            <a:pPr lvl="1">
              <a:defRPr/>
            </a:pPr>
            <a:r>
              <a:rPr lang="en-US" sz="2200" dirty="0" smtClean="0"/>
              <a:t>Acid catalyzed isoprene SOA (AISO3J) updated</a:t>
            </a:r>
          </a:p>
          <a:p>
            <a:pPr>
              <a:defRPr/>
            </a:pPr>
            <a:r>
              <a:rPr lang="en-US" sz="2200" dirty="0" smtClean="0"/>
              <a:t>SOA from PAHs (naphthalene) added</a:t>
            </a:r>
          </a:p>
          <a:p>
            <a:pPr>
              <a:defRPr/>
            </a:pPr>
            <a:r>
              <a:rPr lang="en-US" sz="2200" dirty="0" smtClean="0"/>
              <a:t>SOA from alkanes added (CB05) or updated (SAPRC)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27063" y="365125"/>
            <a:ext cx="10515600" cy="1325563"/>
          </a:xfrm>
        </p:spPr>
        <p:txBody>
          <a:bodyPr/>
          <a:lstStyle/>
          <a:p>
            <a:r>
              <a:rPr lang="en-US" smtClean="0"/>
              <a:t>Updated Acid-Catalyzed Isoprene SOA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639888"/>
            <a:ext cx="8166100" cy="45926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900" dirty="0"/>
              <a:t>Based on later generation isoprene epoxides (IEPOX and MAE)</a:t>
            </a:r>
          </a:p>
          <a:p>
            <a:pPr>
              <a:defRPr/>
            </a:pPr>
            <a:r>
              <a:rPr lang="en-US" sz="1900" dirty="0"/>
              <a:t>Implemented as heterogeneous reaction that is a function of aerosol-phase composition (aerosol sulfate, water, pH, </a:t>
            </a:r>
            <a:r>
              <a:rPr lang="en-US" sz="1900" dirty="0" smtClean="0"/>
              <a:t>etc)</a:t>
            </a:r>
            <a:endParaRPr lang="en-US" sz="1900" dirty="0"/>
          </a:p>
          <a:p>
            <a:pPr>
              <a:defRPr/>
            </a:pPr>
            <a:endParaRPr lang="en-US" sz="1900" dirty="0"/>
          </a:p>
          <a:p>
            <a:pPr marL="0" indent="0">
              <a:buFont typeface="Arial" charset="0"/>
              <a:buNone/>
              <a:defRPr/>
            </a:pPr>
            <a:endParaRPr lang="en-US" sz="1900" dirty="0"/>
          </a:p>
          <a:p>
            <a:pPr>
              <a:defRPr/>
            </a:pPr>
            <a:endParaRPr lang="en-US" sz="1900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21013" y="4660900"/>
            <a:ext cx="22098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0013" y="4737100"/>
            <a:ext cx="9223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8278813" y="774700"/>
            <a:ext cx="6324600" cy="5402263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7975" y="4279900"/>
            <a:ext cx="0" cy="152400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413000" y="3859213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isoprene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33775" y="3827463"/>
            <a:ext cx="1773238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3603625" y="3425825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+OH,O</a:t>
            </a:r>
            <a:r>
              <a:rPr lang="en-US" sz="16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2390775" y="4813300"/>
            <a:ext cx="1676400" cy="1303338"/>
            <a:chOff x="228600" y="5334001"/>
            <a:chExt cx="1676095" cy="1302714"/>
          </a:xfrm>
        </p:grpSpPr>
        <p:pic>
          <p:nvPicPr>
            <p:cNvPr id="16440" name="Picture 5" descr="C:\Documents and Settings\phavala\Local Settings\Temporary Internet Files\Content.IE5\RXDU8XR6\MC900389362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5334001"/>
              <a:ext cx="99029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1" name="Picture 5" descr="C:\Documents and Settings\phavala\Local Settings\Temporary Internet Files\Content.IE5\RXDU8XR6\MC900389362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715000"/>
              <a:ext cx="990295" cy="9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2" name="Picture 5" descr="C:\Documents and Settings\phavala\Local Settings\Temporary Internet Files\Content.IE5\RXDU8XR6\MC900389362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5638800"/>
              <a:ext cx="990295" cy="9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025" y="3336925"/>
            <a:ext cx="76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7213" y="1141413"/>
            <a:ext cx="990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26713" y="18923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754813" y="14478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93313" y="3524250"/>
            <a:ext cx="12192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71175" y="30114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50413" y="4127500"/>
            <a:ext cx="9906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39400" y="5367338"/>
            <a:ext cx="1295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12213" y="36830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 flipV="1">
            <a:off x="8202613" y="1460500"/>
            <a:ext cx="2438400" cy="158432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188325" y="2146300"/>
            <a:ext cx="2224088" cy="91916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202613" y="3067050"/>
            <a:ext cx="1701800" cy="4191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278813" y="4279900"/>
            <a:ext cx="914400" cy="1066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78813" y="4660900"/>
            <a:ext cx="1752600" cy="685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278813" y="5194300"/>
            <a:ext cx="2057400" cy="1524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278813" y="5346700"/>
            <a:ext cx="1828800" cy="30480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162925" y="2740025"/>
            <a:ext cx="1752600" cy="33337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2" name="TextBox 32"/>
          <p:cNvSpPr txBox="1">
            <a:spLocks noChangeArrowheads="1"/>
          </p:cNvSpPr>
          <p:nvPr/>
        </p:nvSpPr>
        <p:spPr bwMode="auto">
          <a:xfrm>
            <a:off x="9785350" y="13716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+H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O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3" name="TextBox 33"/>
          <p:cNvSpPr txBox="1">
            <a:spLocks noChangeArrowheads="1"/>
          </p:cNvSpPr>
          <p:nvPr/>
        </p:nvSpPr>
        <p:spPr bwMode="auto">
          <a:xfrm>
            <a:off x="9785350" y="1922463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+SO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</a:rPr>
              <a:t>-2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4" name="TextBox 34"/>
          <p:cNvSpPr txBox="1">
            <a:spLocks noChangeArrowheads="1"/>
          </p:cNvSpPr>
          <p:nvPr/>
        </p:nvSpPr>
        <p:spPr bwMode="auto">
          <a:xfrm>
            <a:off x="9263063" y="2484438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+NO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5" name="TextBox 35"/>
          <p:cNvSpPr txBox="1">
            <a:spLocks noChangeArrowheads="1"/>
          </p:cNvSpPr>
          <p:nvPr/>
        </p:nvSpPr>
        <p:spPr bwMode="auto">
          <a:xfrm>
            <a:off x="8431213" y="40513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+H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O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6" name="TextBox 36"/>
          <p:cNvSpPr txBox="1">
            <a:spLocks noChangeArrowheads="1"/>
          </p:cNvSpPr>
          <p:nvPr/>
        </p:nvSpPr>
        <p:spPr bwMode="auto">
          <a:xfrm>
            <a:off x="9040813" y="45085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+SO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</a:rPr>
              <a:t>-2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17" name="TextBox 37"/>
          <p:cNvSpPr txBox="1">
            <a:spLocks noChangeArrowheads="1"/>
          </p:cNvSpPr>
          <p:nvPr/>
        </p:nvSpPr>
        <p:spPr bwMode="auto">
          <a:xfrm>
            <a:off x="9574213" y="48895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+NO</a:t>
            </a:r>
            <a:r>
              <a:rPr lang="en-US" sz="1400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400" baseline="30000">
                <a:solidFill>
                  <a:srgbClr val="000000"/>
                </a:solidFill>
                <a:latin typeface="Calibri" pitchFamily="34" charset="0"/>
              </a:rPr>
              <a:t>-</a:t>
            </a:r>
            <a:endParaRPr lang="en-US" sz="14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3813" y="46609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419" name="TextBox 39"/>
          <p:cNvSpPr txBox="1">
            <a:spLocks noChangeArrowheads="1"/>
          </p:cNvSpPr>
          <p:nvPr/>
        </p:nvSpPr>
        <p:spPr bwMode="auto">
          <a:xfrm rot="-5400000">
            <a:off x="8404225" y="2668588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acid</a:t>
            </a:r>
          </a:p>
        </p:txBody>
      </p:sp>
      <p:sp>
        <p:nvSpPr>
          <p:cNvPr id="16420" name="TextBox 40"/>
          <p:cNvSpPr txBox="1">
            <a:spLocks noChangeArrowheads="1"/>
          </p:cNvSpPr>
          <p:nvPr/>
        </p:nvSpPr>
        <p:spPr bwMode="auto">
          <a:xfrm rot="2767206">
            <a:off x="8797925" y="4924425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acid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336213" y="25273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422" name="TextBox 43"/>
          <p:cNvSpPr txBox="1">
            <a:spLocks noChangeArrowheads="1"/>
          </p:cNvSpPr>
          <p:nvPr/>
        </p:nvSpPr>
        <p:spPr bwMode="auto">
          <a:xfrm>
            <a:off x="5464175" y="3659188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RO</a:t>
            </a:r>
            <a:r>
              <a:rPr lang="en-US" sz="16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691188" y="3255963"/>
            <a:ext cx="0" cy="37623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4" name="TextBox 45"/>
          <p:cNvSpPr txBox="1">
            <a:spLocks noChangeArrowheads="1"/>
          </p:cNvSpPr>
          <p:nvPr/>
        </p:nvSpPr>
        <p:spPr bwMode="auto">
          <a:xfrm>
            <a:off x="5807075" y="325596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+HO</a:t>
            </a:r>
            <a:r>
              <a:rPr lang="en-US" sz="16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6425" name="TextBox 46"/>
          <p:cNvSpPr txBox="1">
            <a:spLocks noChangeArrowheads="1"/>
          </p:cNvSpPr>
          <p:nvPr/>
        </p:nvSpPr>
        <p:spPr bwMode="auto">
          <a:xfrm>
            <a:off x="6931025" y="338931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IEPOX</a:t>
            </a:r>
            <a:endParaRPr lang="en-US" sz="16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42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1025" y="2713038"/>
            <a:ext cx="12319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6715125" y="2919413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13413" y="3163888"/>
            <a:ext cx="12954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29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0813" y="4706938"/>
            <a:ext cx="965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/>
          <p:nvPr/>
        </p:nvCxnSpPr>
        <p:spPr>
          <a:xfrm>
            <a:off x="5688013" y="4051300"/>
            <a:ext cx="0" cy="3492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1" name="TextBox 52"/>
          <p:cNvSpPr txBox="1">
            <a:spLocks noChangeArrowheads="1"/>
          </p:cNvSpPr>
          <p:nvPr/>
        </p:nvSpPr>
        <p:spPr bwMode="auto">
          <a:xfrm>
            <a:off x="5688013" y="4227513"/>
            <a:ext cx="83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+NO</a:t>
            </a:r>
            <a:endParaRPr lang="en-US" sz="16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88013" y="4445000"/>
            <a:ext cx="0" cy="3683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3" name="TextBox 54"/>
          <p:cNvSpPr txBox="1">
            <a:spLocks noChangeArrowheads="1"/>
          </p:cNvSpPr>
          <p:nvPr/>
        </p:nvSpPr>
        <p:spPr bwMode="auto">
          <a:xfrm>
            <a:off x="5307013" y="55118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MPAN</a:t>
            </a:r>
          </a:p>
        </p:txBody>
      </p:sp>
      <p:pic>
        <p:nvPicPr>
          <p:cNvPr id="16434" name="Picture 9"/>
          <p:cNvPicPr>
            <a:picLocks noChangeAspect="1" noChangeArrowheads="1"/>
          </p:cNvPicPr>
          <p:nvPr/>
        </p:nvPicPr>
        <p:blipFill>
          <a:blip r:embed="rId14">
            <a:grayscl/>
            <a:biLevel thresh="50000"/>
          </a:blip>
          <a:srcRect/>
          <a:stretch>
            <a:fillRect/>
          </a:stretch>
        </p:blipFill>
        <p:spPr bwMode="auto">
          <a:xfrm>
            <a:off x="7212013" y="4660900"/>
            <a:ext cx="85566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5" name="TextBox 56"/>
          <p:cNvSpPr txBox="1">
            <a:spLocks noChangeArrowheads="1"/>
          </p:cNvSpPr>
          <p:nvPr/>
        </p:nvSpPr>
        <p:spPr bwMode="auto">
          <a:xfrm>
            <a:off x="6450013" y="49657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+OH</a:t>
            </a:r>
            <a:endParaRPr lang="en-US" sz="1600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36" name="TextBox 57"/>
          <p:cNvSpPr txBox="1">
            <a:spLocks noChangeArrowheads="1"/>
          </p:cNvSpPr>
          <p:nvPr/>
        </p:nvSpPr>
        <p:spPr bwMode="auto">
          <a:xfrm>
            <a:off x="7212013" y="55118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MAE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396038" y="5346700"/>
            <a:ext cx="89217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8" name="TextBox 73"/>
          <p:cNvSpPr txBox="1">
            <a:spLocks noChangeArrowheads="1"/>
          </p:cNvSpPr>
          <p:nvPr/>
        </p:nvSpPr>
        <p:spPr bwMode="auto">
          <a:xfrm>
            <a:off x="246063" y="6291263"/>
            <a:ext cx="11599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Updates to low-NOx chemistry (Xie et al. 2013 ACP), high-NOx chemistry (Lin et al. 2013 PNAS), and aerosol (Pye et al. 2013 ES&amp;T)</a:t>
            </a:r>
          </a:p>
        </p:txBody>
      </p:sp>
      <p:sp>
        <p:nvSpPr>
          <p:cNvPr id="16439" name="TextBox 18"/>
          <p:cNvSpPr txBox="1">
            <a:spLocks noChangeArrowheads="1"/>
          </p:cNvSpPr>
          <p:nvPr/>
        </p:nvSpPr>
        <p:spPr bwMode="auto">
          <a:xfrm>
            <a:off x="6584950" y="5778500"/>
            <a:ext cx="237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7F7F7F"/>
                </a:solidFill>
                <a:latin typeface="Calibri" pitchFamily="34" charset="0"/>
              </a:rPr>
              <a:t>(MAE Chemistry not in CB05)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0" y="381000"/>
            <a:ext cx="5791200" cy="685800"/>
          </a:xfrm>
        </p:spPr>
        <p:txBody>
          <a:bodyPr/>
          <a:lstStyle/>
          <a:p>
            <a:pPr>
              <a:defRPr/>
            </a:pP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5000" y="2057400"/>
            <a:ext cx="6877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When particle contain Cl, uptake of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 can also produce ClNO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588532"/>
            <a:ext cx="3326552" cy="338554"/>
          </a:xfrm>
          <a:prstGeom prst="rect">
            <a:avLst/>
          </a:prstGeom>
          <a:blipFill rotWithShape="0">
            <a:blip r:embed="rId2"/>
            <a:stretch>
              <a:fillRect l="-1101" t="-5455" r="-183" b="-236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2345293"/>
            <a:ext cx="8001000" cy="338554"/>
          </a:xfrm>
          <a:prstGeom prst="rect">
            <a:avLst/>
          </a:prstGeom>
          <a:blipFill rotWithShape="0">
            <a:blip r:embed="rId3"/>
            <a:stretch>
              <a:fillRect l="-457" t="-5455" b="-236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1905000" y="1295400"/>
            <a:ext cx="4598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Current model: Uptake of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 on aerosols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2544763" y="6172200"/>
            <a:ext cx="6992937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Alters partitioning of reactive nitrogen, impacts oxidant chemistry, and thus </a:t>
            </a:r>
          </a:p>
          <a:p>
            <a:r>
              <a:rPr lang="en-US" sz="1600"/>
              <a:t>impacts production of secondary pollutants </a:t>
            </a:r>
            <a:r>
              <a:rPr lang="en-US" sz="1600">
                <a:solidFill>
                  <a:srgbClr val="00B050"/>
                </a:solidFill>
              </a:rPr>
              <a:t>(</a:t>
            </a:r>
            <a:r>
              <a:rPr lang="en-US" sz="1600" i="1">
                <a:solidFill>
                  <a:srgbClr val="00B050"/>
                </a:solidFill>
              </a:rPr>
              <a:t>Sarwar et al., GRL, 2014</a:t>
            </a:r>
            <a:r>
              <a:rPr lang="en-US" sz="1600">
                <a:solidFill>
                  <a:srgbClr val="00B050"/>
                </a:solidFill>
              </a:rPr>
              <a:t>)</a:t>
            </a:r>
          </a:p>
        </p:txBody>
      </p: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1768475" y="2905125"/>
            <a:ext cx="8610600" cy="3190875"/>
            <a:chOff x="99393" y="2904867"/>
            <a:chExt cx="8610600" cy="3191133"/>
          </a:xfrm>
        </p:grpSpPr>
        <p:pic>
          <p:nvPicPr>
            <p:cNvPr id="17416" name="Picture 12"/>
            <p:cNvPicPr>
              <a:picLocks noChangeAspect="1" noChangeArrowheads="1"/>
            </p:cNvPicPr>
            <p:nvPr/>
          </p:nvPicPr>
          <p:blipFill>
            <a:blip r:embed="rId4"/>
            <a:srcRect l="52127" b="50439"/>
            <a:stretch>
              <a:fillRect/>
            </a:stretch>
          </p:blipFill>
          <p:spPr bwMode="auto">
            <a:xfrm>
              <a:off x="304165" y="3547736"/>
              <a:ext cx="2743835" cy="221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13"/>
            <p:cNvPicPr>
              <a:picLocks noChangeAspect="1" noChangeArrowheads="1"/>
            </p:cNvPicPr>
            <p:nvPr/>
          </p:nvPicPr>
          <p:blipFill>
            <a:blip r:embed="rId5"/>
            <a:srcRect l="54178" b="49547"/>
            <a:stretch>
              <a:fillRect/>
            </a:stretch>
          </p:blipFill>
          <p:spPr bwMode="auto">
            <a:xfrm>
              <a:off x="3048000" y="3576493"/>
              <a:ext cx="2626269" cy="2184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4"/>
            <p:cNvPicPr>
              <a:picLocks noChangeAspect="1" noChangeArrowheads="1"/>
            </p:cNvPicPr>
            <p:nvPr/>
          </p:nvPicPr>
          <p:blipFill>
            <a:blip r:embed="rId6"/>
            <a:srcRect l="53267" b="49850"/>
            <a:stretch>
              <a:fillRect/>
            </a:stretch>
          </p:blipFill>
          <p:spPr bwMode="auto">
            <a:xfrm>
              <a:off x="5867400" y="3585387"/>
              <a:ext cx="2678521" cy="219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Box 15"/>
            <p:cNvSpPr txBox="1">
              <a:spLocks noChangeArrowheads="1"/>
            </p:cNvSpPr>
            <p:nvPr/>
          </p:nvSpPr>
          <p:spPr bwMode="auto">
            <a:xfrm>
              <a:off x="1451351" y="2975450"/>
              <a:ext cx="58638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Average change in winter-time predictions due to ClNO</a:t>
              </a:r>
              <a:r>
                <a:rPr lang="en-US" sz="1400" b="1" baseline="-25000">
                  <a:solidFill>
                    <a:srgbClr val="0000FF"/>
                  </a:solidFill>
                </a:rPr>
                <a:t>2</a:t>
              </a:r>
              <a:r>
                <a:rPr lang="en-US" sz="1400" b="1">
                  <a:solidFill>
                    <a:srgbClr val="0000FF"/>
                  </a:solidFill>
                </a:rPr>
                <a:t> Chemistry</a:t>
              </a:r>
            </a:p>
          </p:txBody>
        </p:sp>
        <p:sp>
          <p:nvSpPr>
            <p:cNvPr id="17420" name="TextBox 16"/>
            <p:cNvSpPr txBox="1">
              <a:spLocks noChangeArrowheads="1"/>
            </p:cNvSpPr>
            <p:nvPr/>
          </p:nvSpPr>
          <p:spPr bwMode="auto">
            <a:xfrm>
              <a:off x="1020575" y="3207027"/>
              <a:ext cx="63818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TNO3                                                O</a:t>
              </a:r>
              <a:r>
                <a:rPr lang="en-US" sz="1400" b="1" baseline="-25000">
                  <a:solidFill>
                    <a:srgbClr val="0000FF"/>
                  </a:solidFill>
                </a:rPr>
                <a:t>3</a:t>
              </a:r>
              <a:r>
                <a:rPr lang="en-US" sz="1400" b="1">
                  <a:solidFill>
                    <a:srgbClr val="0000FF"/>
                  </a:solidFill>
                </a:rPr>
                <a:t>                                                       SO</a:t>
              </a:r>
              <a:r>
                <a:rPr lang="en-US" sz="1400" b="1" baseline="-25000">
                  <a:solidFill>
                    <a:srgbClr val="0000FF"/>
                  </a:solidFill>
                </a:rPr>
                <a:t>4</a:t>
              </a:r>
              <a:r>
                <a:rPr lang="en-US" sz="1400" b="1" baseline="30000">
                  <a:solidFill>
                    <a:srgbClr val="0000FF"/>
                  </a:solidFill>
                </a:rPr>
                <a:t>2-</a:t>
              </a:r>
              <a:endParaRPr 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9393" y="2904867"/>
              <a:ext cx="8610600" cy="31911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D_ppt_template.pptx" id="{1C3D6186-BC9E-4C93-9234-726073C89C11}" vid="{A1D93175-3F92-43AC-BB65-24D621E94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ORD_ppt_template</Template>
  <TotalTime>3324</TotalTime>
  <Words>1106</Words>
  <Application>Microsoft Office PowerPoint</Application>
  <PresentationFormat>Custom</PresentationFormat>
  <Paragraphs>233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Gill Sans MT</vt:lpstr>
      <vt:lpstr>Symbol</vt:lpstr>
      <vt:lpstr>ＭＳ Ｐゴシック</vt:lpstr>
      <vt:lpstr>Times</vt:lpstr>
      <vt:lpstr>Completely Blanc</vt:lpstr>
      <vt:lpstr>Completely Blanc</vt:lpstr>
      <vt:lpstr>Completely Blanc</vt:lpstr>
      <vt:lpstr>Completely Blanc</vt:lpstr>
      <vt:lpstr>Completely Blanc</vt:lpstr>
      <vt:lpstr>Completely Blanc</vt:lpstr>
      <vt:lpstr>Completely Blanc</vt:lpstr>
      <vt:lpstr>Slide 1</vt:lpstr>
      <vt:lpstr>Slide 2</vt:lpstr>
      <vt:lpstr>Slide 3</vt:lpstr>
      <vt:lpstr>Slide 4</vt:lpstr>
      <vt:lpstr>Slide 5</vt:lpstr>
      <vt:lpstr>Slide 6</vt:lpstr>
      <vt:lpstr>SOA Updates </vt:lpstr>
      <vt:lpstr>Updated Acid-Catalyzed Isoprene SOA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Pleim, Jon</dc:creator>
  <cp:lastModifiedBy>Jon Pleim</cp:lastModifiedBy>
  <cp:revision>209</cp:revision>
  <cp:lastPrinted>2014-10-24T12:30:14Z</cp:lastPrinted>
  <dcterms:created xsi:type="dcterms:W3CDTF">2014-06-12T13:36:39Z</dcterms:created>
  <dcterms:modified xsi:type="dcterms:W3CDTF">2014-10-27T12:47:16Z</dcterms:modified>
</cp:coreProperties>
</file>