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4" r:id="rId3"/>
    <p:sldId id="282" r:id="rId4"/>
    <p:sldId id="262" r:id="rId5"/>
    <p:sldId id="258" r:id="rId6"/>
    <p:sldId id="277" r:id="rId7"/>
    <p:sldId id="260" r:id="rId8"/>
    <p:sldId id="279" r:id="rId9"/>
    <p:sldId id="280" r:id="rId10"/>
    <p:sldId id="281" r:id="rId11"/>
    <p:sldId id="273" r:id="rId12"/>
    <p:sldId id="276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E029-0129-470D-9E41-F8D074ED0BD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A4F9-5A56-4A5E-9831-1EF1E93C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Fiore: Model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are for 2001</a:t>
            </a:r>
            <a:endParaRPr lang="en-US" dirty="0" smtClean="0"/>
          </a:p>
          <a:p>
            <a:r>
              <a:rPr lang="en-US" dirty="0" err="1" smtClean="0"/>
              <a:t>Naik</a:t>
            </a:r>
            <a:r>
              <a:rPr lang="en-US" dirty="0" smtClean="0"/>
              <a:t>: AM3 is 1980-2000, CASTNET is 1988-2009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5F89-B114-438E-A83B-B8FB85A63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19BA-2C68-4609-AFE3-BC221C175C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6282-E947-400D-B54F-44CC40AA117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B8FE-BB85-43D5-8A60-4A22C7FD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18" y="1738133"/>
            <a:ext cx="8211066" cy="5490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 nitrates and ozone over eastern US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5227"/>
            <a:ext cx="9229467" cy="1859848"/>
          </a:xfrm>
        </p:spPr>
        <p:txBody>
          <a:bodyPr>
            <a:normAutofit/>
          </a:bodyPr>
          <a:lstStyle/>
          <a:p>
            <a:pPr algn="l"/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Jingqiu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(Princeton/NOAA GFDL),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Larry Horowitz, Peter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 Edwards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Kyung-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Min, Steve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Brown,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Pollack,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Thomas 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Ryerson, Martin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Graus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Carsten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Warneke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Jessica 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Gilman,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Brian M.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Lerner,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Neuman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John 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Nowak,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Patrick R.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James M.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Roberts,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Felipe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Lope-Hil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Ben H.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Lee, Joel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Thornton,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Jennifer 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Kaiser,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Frank N.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Keutsch,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Glenn M.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Wolfe,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Thomas F.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Hanisco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Joost A. De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Gouw,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Kenneth C.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Aikin,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Kelley C.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Wells,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Dylan B.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Millet,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Vaishali Naik, Fabien Paulot, Meiyun Lin,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J. Jacob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2685" y="6206686"/>
            <a:ext cx="382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from NOAA CPO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rg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006" y="4963120"/>
            <a:ext cx="1998994" cy="18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hiel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4782401"/>
            <a:ext cx="1828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Field studies over Southeast US in the summer of 2013</a:t>
            </a:r>
          </a:p>
        </p:txBody>
      </p:sp>
      <p:pic>
        <p:nvPicPr>
          <p:cNvPr id="16386" name="Picture 2" descr="C:\mao\SENEX\presentations\DSC_0475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33" y="3984661"/>
            <a:ext cx="4092129" cy="27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mao\SENEX\presentations\coverair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" y="82942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6008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SENEX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(NOAA) </a:t>
            </a:r>
            <a:endParaRPr lang="en-US" dirty="0"/>
          </a:p>
        </p:txBody>
      </p:sp>
      <p:pic>
        <p:nvPicPr>
          <p:cNvPr id="6" name="Picture 2" descr="C:\mao\SENEX\pics\IMG_2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" y="3896182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55270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SOAS (NSF &amp; EPA)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290" y="352685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NOMADSS (NCAR)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233" y="693659"/>
            <a:ext cx="5007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 aircrafts based at Smyrna, TN and a tower located at Centerville, Alabama.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Measurements include VOC,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ozone, aerosols, CCN etc.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GFDL provided C180 nudge simulations to SENEX data archive.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modeling workshop to be held in GFDL this summer.</a:t>
            </a:r>
          </a:p>
        </p:txBody>
      </p:sp>
    </p:spTree>
    <p:extLst>
      <p:ext uri="{BB962C8B-B14F-4D97-AF65-F5344CB8AC3E}">
        <p14:creationId xmlns:p14="http://schemas.microsoft.com/office/powerpoint/2010/main" val="13002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"/>
    </mc:Choice>
    <mc:Fallback xmlns="">
      <p:transition spd="slow" advTm="53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mao\SENEX\presentations\coverairc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2" y="851191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8829" y="481859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SENEX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2013 (NOAA)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171" y="38875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SENEX (Southeast) flight track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4314" y="6488668"/>
            <a:ext cx="25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Colored by ozone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0343" y="3626657"/>
            <a:ext cx="238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July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~AUT0003"/>
          <p:cNvPicPr>
            <a:picLocks noChangeAspect="1" noChangeArrowheads="1"/>
          </p:cNvPicPr>
          <p:nvPr/>
        </p:nvPicPr>
        <p:blipFill rotWithShape="1">
          <a:blip r:embed="rId3" cstate="print"/>
          <a:srcRect l="39664" r="15118" b="61363"/>
          <a:stretch/>
        </p:blipFill>
        <p:spPr bwMode="auto">
          <a:xfrm>
            <a:off x="7001421" y="0"/>
            <a:ext cx="2025748" cy="158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lwh\My Documents\LWH\SSAM_July2012\cubedsphe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7154" r="15842" b="16364"/>
          <a:stretch/>
        </p:blipFill>
        <p:spPr bwMode="auto">
          <a:xfrm>
            <a:off x="4732373" y="1173921"/>
            <a:ext cx="2602523" cy="25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6618933" y="735771"/>
            <a:ext cx="609600" cy="1381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841551" y="1173921"/>
            <a:ext cx="1691908" cy="1113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618933" y="2131183"/>
            <a:ext cx="66675" cy="2238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752283" y="2074033"/>
            <a:ext cx="90488" cy="2333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60000" flipV="1">
            <a:off x="6609408" y="2074113"/>
            <a:ext cx="155448" cy="5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60000" flipV="1">
            <a:off x="6685616" y="2288419"/>
            <a:ext cx="155448" cy="5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752283" y="354771"/>
            <a:ext cx="1466850" cy="1717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687132" y="1173921"/>
            <a:ext cx="931926" cy="1173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2" y="4303995"/>
            <a:ext cx="3803538" cy="247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7279" y="336799"/>
            <a:ext cx="21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GFDL AM3 model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0783" y="4259957"/>
            <a:ext cx="543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Fully coupled chemistry-climate model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Nudging wind with GFS meteorological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high resolution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(50 x 50 km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MEGAN biogenic emissions (process-based emission)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dirty="0">
                <a:latin typeface="Arial" pitchFamily="34" charset="0"/>
                <a:cs typeface="Arial" pitchFamily="34" charset="0"/>
              </a:rPr>
              <a:t>isoprene chemistry (Mao et 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., 2013 JGR)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7"/>
    </mc:Choice>
    <mc:Fallback xmlns="">
      <p:transition spd="slow" advTm="80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9" y="737330"/>
            <a:ext cx="6364575" cy="4357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027" y="196235"/>
            <a:ext cx="627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vertical profiles during SENEX</a:t>
            </a:r>
          </a:p>
        </p:txBody>
      </p:sp>
      <p:sp>
        <p:nvSpPr>
          <p:cNvPr id="6" name="Oval 5"/>
          <p:cNvSpPr/>
          <p:nvPr/>
        </p:nvSpPr>
        <p:spPr>
          <a:xfrm>
            <a:off x="1819829" y="1981201"/>
            <a:ext cx="749200" cy="6640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857" y="5103674"/>
            <a:ext cx="9035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Plumes have been filtered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&lt;0.4,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ppbv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CN&lt;225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pptv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tends to overestimate ozone by 5-10 ppb.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including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 yield of daytime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nitrates (27%)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ozone can be reduced by &lt;1 ppb in boundary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including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 yield of nitrate from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ozone can be reduced by &lt; 1ppb in boundary layer.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"/>
    </mc:Choice>
    <mc:Fallback xmlns="">
      <p:transition spd="slow" advTm="99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835"/>
            <a:ext cx="9144000" cy="4005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Influence of nighttime NOx chemistry on daytime ozone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71" y="5388429"/>
            <a:ext cx="855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limiting step is NO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40 ppb of 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nighttime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lifetime is about 8 hours.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production of NO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mainly considered as a sink for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 nitrate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isoprene + 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~70</a:t>
            </a:r>
            <a:r>
              <a:rPr lang="en-US" dirty="0">
                <a:latin typeface="Arial" pitchFamily="34" charset="0"/>
                <a:cs typeface="Arial" pitchFamily="34" charset="0"/>
              </a:rPr>
              <a:t>%&gt;&gt; daytime yield (11.7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Organic nitrate yield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terpenes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dirty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40-50% (Fry et al., 2009,2011, ACP)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2813" y="2678683"/>
            <a:ext cx="1240971" cy="2220686"/>
          </a:xfrm>
          <a:prstGeom prst="round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"/>
    </mc:Choice>
    <mc:Fallback xmlns="">
      <p:transition spd="slow" advTm="10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69" t="3950" r="4085" b="24957"/>
          <a:stretch>
            <a:fillRect/>
          </a:stretch>
        </p:blipFill>
        <p:spPr bwMode="auto">
          <a:xfrm>
            <a:off x="185058" y="990600"/>
            <a:ext cx="8512630" cy="444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73685" y="511240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(Stull, 1988)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732813" y="1796143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1813" y="14913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Sunrise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70" y="5704115"/>
            <a:ext cx="75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sunset, many VOCs and OVOCs are frozen in the residual layer.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039099" y="1796143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58099" y="14913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10am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077936" y="1764269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96936" y="14594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Sunset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"/>
    </mc:Choice>
    <mc:Fallback xmlns="">
      <p:transition spd="slow" advTm="42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387"/>
            <a:ext cx="520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night flights during SENEX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2915" y="-74140"/>
            <a:ext cx="2416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Altitude (m)/100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NO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(ppb)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Modeled NO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(ppb)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393" y="6257831"/>
            <a:ext cx="799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plumes are emitted at 500 – 1000 m ( in residual layer).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plume is 10-30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ppbv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not high enough to titrate ozone.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641893"/>
            <a:ext cx="7168792" cy="5588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7756" y="3396734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plants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1042" y="1436915"/>
            <a:ext cx="101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Atlanta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756" y="5356553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plants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9"/>
    </mc:Choice>
    <mc:Fallback xmlns="">
      <p:transition spd="slow" advTm="293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117201"/>
            <a:ext cx="789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Remarkable feature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Large amount of VOCs remain in residual layer!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728561"/>
            <a:ext cx="6226115" cy="4855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5087" y="968046"/>
            <a:ext cx="257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Altitude (m)/100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HCHO (ppb)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Modeled HCHO (ppb)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3" y="5757874"/>
            <a:ext cx="8948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HCHO is around 4 ppb at different heights, indicating a well mixed residual layer from the last day.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Acetaldehyde is around 1 ppb throughout the night (PAN precursor)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Isoprene (not shown) is about 1-2 ppb in residual layer.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46714" y="3331698"/>
            <a:ext cx="3201402" cy="4929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1171" y="3505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Well mixed HCHO in residual layer.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"/>
    </mc:Choice>
    <mc:Fallback xmlns="">
      <p:transition spd="slow" advTm="356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be 17"/>
          <p:cNvSpPr/>
          <p:nvPr/>
        </p:nvSpPr>
        <p:spPr>
          <a:xfrm>
            <a:off x="4777510" y="3731130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4653288" y="2823637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4751259" y="4581608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63708" y="3826754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39486" y="2919261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337457" y="4677232"/>
            <a:ext cx="4027714" cy="892629"/>
          </a:xfrm>
          <a:prstGeom prst="cube">
            <a:avLst>
              <a:gd name="adj" fmla="val 65385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MCj028080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" y="2959699"/>
            <a:ext cx="827314" cy="8950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45628" y="1589314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MCSY0059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08" y="4071714"/>
            <a:ext cx="114300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6849" y="1572587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MCj028080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550" y="4610712"/>
            <a:ext cx="827314" cy="895021"/>
          </a:xfrm>
          <a:prstGeom prst="rect">
            <a:avLst/>
          </a:prstGeom>
          <a:noFill/>
        </p:spPr>
      </p:pic>
      <p:pic>
        <p:nvPicPr>
          <p:cNvPr id="10" name="Picture 12" descr="MCSY0059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599" y="4807487"/>
            <a:ext cx="1143000" cy="666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314" y="5921829"/>
            <a:ext cx="671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assumed well-mixed lowest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layer.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3" y="4705198"/>
            <a:ext cx="997772" cy="997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87" y="4610712"/>
            <a:ext cx="997772" cy="997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486" y="714584"/>
            <a:ext cx="797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potential problem in global models for nighttime chemistry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0888" y="5104905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1392" y="3992778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32" y="2936559"/>
            <a:ext cx="8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8"/>
    </mc:Choice>
    <mc:Fallback xmlns="">
      <p:transition spd="slow" advTm="53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40718" y="5643593"/>
            <a:ext cx="9413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emitted into the residual layer will: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oxidized faster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NO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ozone),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lot more isoprene in residual layer to react than surface layer (bigger volume),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contribute less to surface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ozone.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5347" y="2977537"/>
            <a:ext cx="5169517" cy="2536371"/>
          </a:xfrm>
          <a:prstGeom prst="rect">
            <a:avLst/>
          </a:prstGeom>
          <a:solidFill>
            <a:schemeClr val="bg2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73340" y="178246"/>
            <a:ext cx="5169517" cy="2536371"/>
          </a:xfrm>
          <a:prstGeom prst="rect">
            <a:avLst/>
          </a:prstGeom>
          <a:solidFill>
            <a:schemeClr val="bg2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Manual Input 47"/>
          <p:cNvSpPr/>
          <p:nvPr/>
        </p:nvSpPr>
        <p:spPr>
          <a:xfrm>
            <a:off x="273340" y="2081884"/>
            <a:ext cx="5169517" cy="609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1" descr="MCj028080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09" y="2160805"/>
            <a:ext cx="685800" cy="590550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 flipV="1">
            <a:off x="696686" y="1446432"/>
            <a:ext cx="783772" cy="669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480458" y="1134830"/>
            <a:ext cx="957943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264229" y="849077"/>
            <a:ext cx="631371" cy="352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710046" y="1555286"/>
            <a:ext cx="935474" cy="518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9" y="-21775"/>
            <a:ext cx="598712" cy="598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32" y="-87380"/>
            <a:ext cx="650476" cy="650476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42" idx="6"/>
            <a:endCxn id="61" idx="2"/>
          </p:cNvCxnSpPr>
          <p:nvPr/>
        </p:nvCxnSpPr>
        <p:spPr>
          <a:xfrm flipV="1">
            <a:off x="2438401" y="1351181"/>
            <a:ext cx="3332498" cy="50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70899" y="1084481"/>
            <a:ext cx="957943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52378" y="1040072"/>
            <a:ext cx="119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OVOCs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670792" y="1809898"/>
            <a:ext cx="3027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973561" y="1523420"/>
            <a:ext cx="1286545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nitrates</a:t>
            </a:r>
            <a:endParaRPr lang="en-US" sz="16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2773" y="337556"/>
            <a:ext cx="1709058" cy="3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185072" y="1621550"/>
            <a:ext cx="525471" cy="16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895599" y="528419"/>
            <a:ext cx="37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Advection and mixing in free trop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owchart: Manual Input 47"/>
          <p:cNvSpPr/>
          <p:nvPr/>
        </p:nvSpPr>
        <p:spPr>
          <a:xfrm>
            <a:off x="273340" y="4152681"/>
            <a:ext cx="5169517" cy="13925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11" descr="MCj028080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09" y="4971035"/>
            <a:ext cx="685800" cy="590550"/>
          </a:xfrm>
          <a:prstGeom prst="rect">
            <a:avLst/>
          </a:prstGeom>
          <a:noFill/>
        </p:spPr>
      </p:pic>
      <p:cxnSp>
        <p:nvCxnSpPr>
          <p:cNvPr id="84" name="Straight Arrow Connector 83"/>
          <p:cNvCxnSpPr/>
          <p:nvPr/>
        </p:nvCxnSpPr>
        <p:spPr>
          <a:xfrm flipV="1">
            <a:off x="912854" y="4986372"/>
            <a:ext cx="894911" cy="53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1785257" y="4728097"/>
            <a:ext cx="957943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2" y="3006772"/>
            <a:ext cx="598712" cy="5987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32" y="2809938"/>
            <a:ext cx="650476" cy="65047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02773" y="3528793"/>
            <a:ext cx="1709058" cy="3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92836" y="4524790"/>
            <a:ext cx="860707" cy="362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821161" y="4556847"/>
            <a:ext cx="435190" cy="57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4256351" y="4290147"/>
            <a:ext cx="1286545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nitrates</a:t>
            </a:r>
            <a:endParaRPr lang="en-US" sz="14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694968" y="4728097"/>
            <a:ext cx="297868" cy="161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710046" y="5048049"/>
            <a:ext cx="3214586" cy="13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908277" y="4794978"/>
            <a:ext cx="957943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6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6387248" y="4397807"/>
            <a:ext cx="0" cy="387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637555" y="404923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ozone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06098" y="2385032"/>
            <a:ext cx="32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Stable boundary 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663" y="-21775"/>
            <a:ext cx="307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 in residual layer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4996" y="2979871"/>
            <a:ext cx="292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 in surface layer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7286" y="194402"/>
            <a:ext cx="1964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with Paul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Shepson’s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measurements during SOAS.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Maybe some PAN is being formed at night?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9"/>
    </mc:Choice>
    <mc:Fallback xmlns="">
      <p:transition spd="slow" advTm="133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24" y="931376"/>
            <a:ext cx="5535179" cy="486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70" y="141514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now calculate the upper limit of the effect of vertically resolved nighttime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emissions (assuming all emissions into the residual layer are removed instantly).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09458" y="1992086"/>
            <a:ext cx="914400" cy="107768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976257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much difference on afternoon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where we do most aircraft sampling.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you can see difference on ozone, 5-10 ppb.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4"/>
    </mc:Choice>
    <mc:Fallback xmlns="">
      <p:transition spd="slow" advTm="26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8" y="-5006"/>
            <a:ext cx="8115301" cy="101500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Summertime ozone over eastern US is a long-standing problem for most global models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16" y="1228939"/>
            <a:ext cx="3509962" cy="22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826855"/>
            <a:ext cx="3632538" cy="23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83516" y="1763476"/>
            <a:ext cx="1241083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84298" y="654649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(Fiore et al., 2009, JGR)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1223" y="1531850"/>
            <a:ext cx="268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Multimodel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31116" y="2407866"/>
            <a:ext cx="1393483" cy="4986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2437" y="272744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CASTNET surface sites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7545" y="86524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Northeast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399" y="346880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Southeast US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83516" y="4423143"/>
            <a:ext cx="1317283" cy="1670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799" y="4137358"/>
            <a:ext cx="268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Multimodel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31116" y="5138046"/>
            <a:ext cx="1469683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0799" y="53010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CASTNET surface sites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497" y="6158282"/>
            <a:ext cx="8699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attributed to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treatment of isoprene chemistry in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model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0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08830696"/>
              </p:ext>
            </p:extLst>
          </p:nvPr>
        </p:nvGraphicFramePr>
        <p:xfrm>
          <a:off x="-30045" y="2491557"/>
          <a:ext cx="2598961" cy="169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6" imgW="6219886" imgH="4067399" progId="MSGraph.Chart.8">
                  <p:embed followColorScheme="full"/>
                </p:oleObj>
              </mc:Choice>
              <mc:Fallback>
                <p:oleObj name="Chart" r:id="rId6" imgW="6219886" imgH="40673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045" y="2491557"/>
                        <a:ext cx="2598961" cy="169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2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"/>
    </mc:Choice>
    <mc:Fallback xmlns="">
      <p:transition spd="slow" advTm="48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413657"/>
            <a:ext cx="833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Zeroing out nighttime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in the model (30% of total anthropogenic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emissions)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6" y="1741710"/>
            <a:ext cx="5873508" cy="4038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57" y="5780318"/>
            <a:ext cx="766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improves afternoon ozone by 5 ppb in the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assume those nighttime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can be converted to PAN, this may also improve PAN simulation.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7"/>
    </mc:Choice>
    <mc:Fallback xmlns="">
      <p:transition spd="slow" advTm="442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1328057"/>
            <a:ext cx="8131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estimate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daytime isoprene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nitrate yield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%, with ~50% recycling efficiency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--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in a positive dependence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ozone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isoprene emissions throughout the U.S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-- Good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agreement between observed and modeled total alkyl nitrates provides additional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 on isoprene chemistry.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Nighttime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BVOCs oxidation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sink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-- Sink can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efficient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emitted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residual layer (high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VOCs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help to reduce surface ozone bias in global models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for nitrogen export, as more PANs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alkyl nitrates may be produced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28" y="587828"/>
            <a:ext cx="473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051" y="8525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new isoprene chemistry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global models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00151" y="4237587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5044" y="648866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(Mao et al., JGR, 2013)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914400"/>
            <a:ext cx="4896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ISOPO2 + NO is based on Paulot et al. (2009, ACP).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ISOPO2 + HO2 is based on Paulot et al. (2009, Science).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Isomerization of ISOPO2 is based on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 (2009, PCCP)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Crounse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 (2011, PCCP) .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3051" y="889000"/>
          <a:ext cx="646199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3" imgW="8744490" imgH="7929023" progId="ChemDraw.Document.6.0">
                  <p:embed/>
                </p:oleObj>
              </mc:Choice>
              <mc:Fallback>
                <p:oleObj name="CS ChemDraw Drawing" r:id="rId3" imgW="8744490" imgH="79290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" y="889000"/>
                        <a:ext cx="6461993" cy="586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6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4"/>
    </mc:Choice>
    <mc:Fallback xmlns="">
      <p:transition spd="slow" advTm="59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 generation of isoprene nitrates degraded to second generation nitrates!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33400"/>
            <a:ext cx="6477000" cy="12954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5410200"/>
            <a:ext cx="6553200" cy="14478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4162" y="652779"/>
          <a:ext cx="6040438" cy="612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3" imgW="7445790" imgH="7554044" progId="ChemDraw.Document.6.0">
                  <p:embed/>
                </p:oleObj>
              </mc:Choice>
              <mc:Fallback>
                <p:oleObj name="CS ChemDraw Drawing" r:id="rId3" imgW="7445790" imgH="75540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162" y="652779"/>
                        <a:ext cx="6040438" cy="6129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13318" y="523172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 generation isoprene nitrates (C3-C4)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8581" y="62847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 generation isoprene nitrates (C5)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recycling efficiency is around 55%!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6362" y="6428601"/>
            <a:ext cx="287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(Paulot et al., 2009, ACP)</a:t>
            </a:r>
          </a:p>
        </p:txBody>
      </p:sp>
    </p:spTree>
    <p:extLst>
      <p:ext uri="{BB962C8B-B14F-4D97-AF65-F5344CB8AC3E}">
        <p14:creationId xmlns:p14="http://schemas.microsoft.com/office/powerpoint/2010/main" val="16920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492"/>
            <a:ext cx="6118896" cy="3120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4" y="818735"/>
            <a:ext cx="5351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Consortium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Atmospheric Transport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(ICARTT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aircraft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study: July-August 2004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inefficient-climate-model-tesse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513" y="2441226"/>
            <a:ext cx="2362200" cy="2117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5474" y="5330536"/>
            <a:ext cx="557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measurements on isoprene oxidation products, including total alkyl nitrates (∑ANs)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6443" y="1022998"/>
            <a:ext cx="341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transport model (GEOS-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at 2x2.5 degree</a:t>
            </a:r>
          </a:p>
        </p:txBody>
      </p:sp>
    </p:spTree>
    <p:extLst>
      <p:ext uri="{BB962C8B-B14F-4D97-AF65-F5344CB8AC3E}">
        <p14:creationId xmlns:p14="http://schemas.microsoft.com/office/powerpoint/2010/main" val="37801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"/>
    </mc:Choice>
    <mc:Fallback xmlns="">
      <p:transition spd="slow" advTm="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mao\isoprene\paper2013\paperplots_2013\fig2_prof_v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29400" cy="4957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287515"/>
            <a:ext cx="567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Mean vertical profiles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ICARTT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34200" y="15240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10200" y="15240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15240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7205" y="35814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87216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no bias in boundary layer and free troposphere.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HCHO provides good constraint on isoprene emissions.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1300" y="26806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Observations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GEOS-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5044" y="648866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(Mao et al., JGR, 2013)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"/>
    </mc:Choice>
    <mc:Fallback xmlns="">
      <p:transition spd="slow" advTm="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mao\isoprene\paper2013\paperplots_2013\fig5_AN_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715000" cy="211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mao\isoprene\paper2013\paperplots_2013\fig7_ANcorrle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5486400" cy="2472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52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otal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organic nitrates excluding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peroxyacylnitrates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(∑ANs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29540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Model </a:t>
            </a:r>
            <a:r>
              <a:rPr lang="en-US" dirty="0">
                <a:latin typeface="Arial" pitchFamily="34" charset="0"/>
                <a:cs typeface="Arial" pitchFamily="34" charset="0"/>
              </a:rPr>
              <a:t>well reproduced ∑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∑ ANs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dominated by secondary organic nitrates.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896031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∑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 vs. HCHO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896031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∑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 vs. O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0303" y="4080697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Model </a:t>
            </a:r>
            <a:r>
              <a:rPr lang="en-US" dirty="0">
                <a:latin typeface="Arial" pitchFamily="34" charset="0"/>
                <a:cs typeface="Arial" pitchFamily="34" charset="0"/>
              </a:rPr>
              <a:t>well reproduced 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ANs vs. HCHO and </a:t>
            </a:r>
            <a:r>
              <a:rPr lang="en-US" dirty="0">
                <a:latin typeface="Arial" pitchFamily="34" charset="0"/>
                <a:cs typeface="Arial" pitchFamily="34" charset="0"/>
              </a:rPr>
              <a:t>∑ANs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vs.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correlations.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These correlations cannot be reproduced </a:t>
            </a:r>
            <a:r>
              <a:rPr lang="en-US" dirty="0">
                <a:latin typeface="Arial" pitchFamily="34" charset="0"/>
                <a:cs typeface="Arial" pitchFamily="34" charset="0"/>
              </a:rPr>
              <a:t>by a fast isomerization channel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ISOPO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764487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 profiles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773668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Speciation of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∑ANs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044" y="648866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(Mao et al., JGR, 2013)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3"/>
    </mc:Choice>
    <mc:Fallback xmlns="">
      <p:transition spd="slow" advTm="126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0538" y="302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762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NO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budget in eastern U.S.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boundary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ayer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July 2004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19760"/>
              </p:ext>
            </p:extLst>
          </p:nvPr>
        </p:nvGraphicFramePr>
        <p:xfrm>
          <a:off x="685800" y="1691966"/>
          <a:ext cx="8001000" cy="272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697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Emission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Chemical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(P-L)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Dry Deposition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Wet Deposition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Net Export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8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386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-337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------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PANs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------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∑ANs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ANs 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R</a:t>
                      </a:r>
                      <a:r>
                        <a:rPr lang="en-US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-------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8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sz="18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US" sz="1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sz="1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239000" y="2667000"/>
            <a:ext cx="6096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9000" y="3276600"/>
            <a:ext cx="609600" cy="749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510316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Export of ∑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 &gt; Export of PANs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5044" y="648866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(Mao et al., JGR, 2013)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8742" y="4456583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(Unit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0"/>
    </mc:Choice>
    <mc:Fallback xmlns="">
      <p:transition spd="slow" advTm="687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ao\IGC6\Impact_on_Ozone_Stdch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1351106"/>
            <a:ext cx="5351463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962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Previous studies without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recycling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anthro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(2004)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609599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Reduce current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anthro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 by 50%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7115" y="4084258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Isoprene↑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↓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↓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2596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Surface ozone response to isoprene emissions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1494472"/>
            <a:ext cx="258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emissions↓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Sensitivity </a:t>
            </a:r>
            <a:r>
              <a:rPr lang="en-US" dirty="0">
                <a:latin typeface="Arial" pitchFamily="34" charset="0"/>
                <a:cs typeface="Arial" pitchFamily="34" charset="0"/>
              </a:rPr>
              <a:t>of ozone to isoprene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emissions </a:t>
            </a:r>
            <a:r>
              <a:rPr lang="en-US" dirty="0">
                <a:latin typeface="Arial" pitchFamily="34" charset="0"/>
                <a:cs typeface="Arial" pitchFamily="34" charset="0"/>
              </a:rPr>
              <a:t>↓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491" y="6518494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(Mao et al., 2013, JGR)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2" descr="MCSY0059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467" y="776426"/>
            <a:ext cx="762254" cy="444648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 flipV="1">
            <a:off x="2865721" y="747046"/>
            <a:ext cx="244929" cy="4446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CSY0059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7" y="829747"/>
            <a:ext cx="762254" cy="444648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 flipV="1">
            <a:off x="5407505" y="797693"/>
            <a:ext cx="244929" cy="4446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 descr="MCj028080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116" y="685007"/>
            <a:ext cx="685800" cy="590550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6392916" y="796793"/>
            <a:ext cx="231348" cy="477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00"/>
    </mc:Choice>
    <mc:Fallback xmlns="">
      <p:transition spd="slow" advTm="976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4562</TotalTime>
  <Words>1392</Words>
  <Application>Microsoft Office PowerPoint</Application>
  <PresentationFormat>On-screen Show (4:3)</PresentationFormat>
  <Paragraphs>207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Office Theme</vt:lpstr>
      <vt:lpstr>Chart</vt:lpstr>
      <vt:lpstr>CS ChemDraw Drawing</vt:lpstr>
      <vt:lpstr>Organic nitrates and ozone over eastern US</vt:lpstr>
      <vt:lpstr>Summertime ozone over eastern US is a long-standing problem for most global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nitrates and ozone over eastern US</dc:title>
  <dc:creator>Windows User</dc:creator>
  <cp:lastModifiedBy>Windows User</cp:lastModifiedBy>
  <cp:revision>33</cp:revision>
  <dcterms:created xsi:type="dcterms:W3CDTF">2014-10-23T15:25:18Z</dcterms:created>
  <dcterms:modified xsi:type="dcterms:W3CDTF">2014-10-27T13:51:02Z</dcterms:modified>
</cp:coreProperties>
</file>