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6"/>
  </p:notesMasterIdLst>
  <p:handoutMasterIdLst>
    <p:handoutMasterId r:id="rId27"/>
  </p:handoutMasterIdLst>
  <p:sldIdLst>
    <p:sldId id="297" r:id="rId3"/>
    <p:sldId id="272" r:id="rId4"/>
    <p:sldId id="293" r:id="rId5"/>
    <p:sldId id="290" r:id="rId6"/>
    <p:sldId id="296" r:id="rId7"/>
    <p:sldId id="276" r:id="rId8"/>
    <p:sldId id="278" r:id="rId9"/>
    <p:sldId id="280" r:id="rId10"/>
    <p:sldId id="281" r:id="rId11"/>
    <p:sldId id="282" r:id="rId12"/>
    <p:sldId id="300" r:id="rId13"/>
    <p:sldId id="283" r:id="rId14"/>
    <p:sldId id="302" r:id="rId15"/>
    <p:sldId id="295" r:id="rId16"/>
    <p:sldId id="285" r:id="rId17"/>
    <p:sldId id="286" r:id="rId18"/>
    <p:sldId id="289" r:id="rId19"/>
    <p:sldId id="288" r:id="rId20"/>
    <p:sldId id="291" r:id="rId21"/>
    <p:sldId id="284" r:id="rId22"/>
    <p:sldId id="292" r:id="rId23"/>
    <p:sldId id="298" r:id="rId24"/>
    <p:sldId id="301" r:id="rId2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CC33"/>
    <a:srgbClr val="3F80CD"/>
    <a:srgbClr val="0000FF"/>
    <a:srgbClr val="1E3962"/>
    <a:srgbClr val="0066FF"/>
    <a:srgbClr val="214A89"/>
    <a:srgbClr val="E8E8E8"/>
    <a:srgbClr val="FFFFFF"/>
    <a:srgbClr val="6091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4" autoAdjust="0"/>
  </p:normalViewPr>
  <p:slideViewPr>
    <p:cSldViewPr snapToGrid="0" snapToObjects="1">
      <p:cViewPr varScale="1">
        <p:scale>
          <a:sx n="89" d="100"/>
          <a:sy n="89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5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5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estimated PBL heights: </a:t>
            </a:r>
          </a:p>
          <a:p>
            <a:r>
              <a:rPr lang="en-US" dirty="0" smtClean="0"/>
              <a:t>Big Sur 22 UTC, 36.30</a:t>
            </a:r>
            <a:r>
              <a:rPr lang="en-US" baseline="0" dirty="0" smtClean="0"/>
              <a:t> N, 121.89 W, NW of Bakersfield, 12 m elevation and right on coast ~ 800 m altitude  (also an elevated inversion between 800m  and 1300 m altitude)</a:t>
            </a:r>
          </a:p>
          <a:p>
            <a:r>
              <a:rPr lang="en-US" dirty="0" smtClean="0"/>
              <a:t>Joshua Tree, 22 UTC, 34.08, 116 .30, SE of Bakersfield, 1226 m elevation, ~ 1700 m altitude</a:t>
            </a:r>
          </a:p>
          <a:p>
            <a:pPr defTabSz="929546">
              <a:defRPr/>
            </a:pPr>
            <a:r>
              <a:rPr lang="en-US" dirty="0" smtClean="0"/>
              <a:t>San Diego (</a:t>
            </a:r>
            <a:r>
              <a:rPr lang="en-US" dirty="0" err="1" smtClean="0"/>
              <a:t>Mirimar</a:t>
            </a:r>
            <a:r>
              <a:rPr lang="en-US" dirty="0" smtClean="0"/>
              <a:t>),</a:t>
            </a:r>
            <a:r>
              <a:rPr lang="en-US" baseline="0" dirty="0" smtClean="0"/>
              <a:t>  12 UTC, SSW of Bakersfield, 128 m elevation, 305 m altitude</a:t>
            </a:r>
            <a:endParaRPr lang="en-US" dirty="0" smtClean="0"/>
          </a:p>
          <a:p>
            <a:r>
              <a:rPr lang="en-US" dirty="0" smtClean="0"/>
              <a:t>San Diego (</a:t>
            </a:r>
            <a:r>
              <a:rPr lang="en-US" dirty="0" err="1" smtClean="0"/>
              <a:t>Mirimar</a:t>
            </a:r>
            <a:r>
              <a:rPr lang="en-US" dirty="0" smtClean="0"/>
              <a:t>),</a:t>
            </a:r>
            <a:r>
              <a:rPr lang="en-US" baseline="0" dirty="0" smtClean="0"/>
              <a:t>  00 UTC, June 19, 2010, SSW of Bakersfield, 128 m elevation, 640 m altitude</a:t>
            </a:r>
          </a:p>
          <a:p>
            <a:r>
              <a:rPr lang="en-US" baseline="0" dirty="0" smtClean="0"/>
              <a:t>WRF ARW at Bakersfield, 35.350N, 118.970 W, 135.4 m elevation:</a:t>
            </a:r>
          </a:p>
          <a:p>
            <a:r>
              <a:rPr lang="en-US" baseline="0" dirty="0" smtClean="0"/>
              <a:t>12 UTC 148.425 </a:t>
            </a:r>
            <a:r>
              <a:rPr lang="en-US" baseline="0" dirty="0" err="1" smtClean="0"/>
              <a:t>agl</a:t>
            </a:r>
            <a:r>
              <a:rPr lang="en-US" baseline="0" dirty="0" smtClean="0"/>
              <a:t>  (283 m altitude ~ 22m lower than indicated by San Diego sounding).</a:t>
            </a:r>
          </a:p>
          <a:p>
            <a:r>
              <a:rPr lang="en-US" baseline="0" dirty="0" smtClean="0"/>
              <a:t>13 UTC 27.180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r>
              <a:rPr lang="en-US" baseline="0" dirty="0" smtClean="0"/>
              <a:t>15 UTC 359.527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r>
              <a:rPr lang="en-US" baseline="0" dirty="0" smtClean="0"/>
              <a:t>18 UTC 1114.798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r>
              <a:rPr lang="en-US" baseline="0" dirty="0" smtClean="0"/>
              <a:t>21 UTC 1677.955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r>
              <a:rPr lang="en-US" baseline="0" dirty="0" smtClean="0"/>
              <a:t>22 UTC 1866.281 </a:t>
            </a:r>
            <a:r>
              <a:rPr lang="en-US" baseline="0" dirty="0" err="1" smtClean="0"/>
              <a:t>agl</a:t>
            </a:r>
            <a:r>
              <a:rPr lang="en-US" baseline="0" dirty="0" smtClean="0"/>
              <a:t> (2001.681 altitude)  about 368 m greater than Joshua Tree</a:t>
            </a:r>
          </a:p>
          <a:p>
            <a:r>
              <a:rPr lang="en-US" baseline="0" dirty="0" smtClean="0"/>
              <a:t>23 UTC 2009.700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r>
              <a:rPr lang="en-US" baseline="0" dirty="0" smtClean="0"/>
              <a:t>00 UTC 19</a:t>
            </a:r>
            <a:r>
              <a:rPr lang="en-US" baseline="30000" dirty="0" smtClean="0"/>
              <a:t>th</a:t>
            </a:r>
            <a:r>
              <a:rPr lang="en-US" baseline="0" dirty="0" smtClean="0"/>
              <a:t> 2265.64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r>
              <a:rPr lang="en-US" baseline="0" dirty="0" smtClean="0"/>
              <a:t>01 UTC 19</a:t>
            </a:r>
            <a:r>
              <a:rPr lang="en-US" baseline="30000" dirty="0" smtClean="0"/>
              <a:t>th</a:t>
            </a:r>
            <a:r>
              <a:rPr lang="en-US" baseline="0" dirty="0" smtClean="0"/>
              <a:t> 2365 </a:t>
            </a:r>
            <a:r>
              <a:rPr lang="en-US" baseline="0" dirty="0" err="1" smtClean="0"/>
              <a:t>agl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Errors in PBL height may be 15 – 20 % but cannot account for all of the differences we see between CMAQ and ground observations throughout diurnal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>
              <a:buNone/>
            </a:pP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017" indent="-230017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2470" y="6528626"/>
            <a:ext cx="1113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46A246-FCAB-4ACA-9DB9-4A04A8F6D9DB}" type="slidenum">
              <a:rPr lang="en-US" sz="700" smtClean="0">
                <a:latin typeface="Arial"/>
                <a:cs typeface="Arial"/>
              </a:rPr>
              <a:pPr/>
              <a:t>‹#›</a:t>
            </a:fld>
            <a:endParaRPr lang="en-US" sz="7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93pt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28600" y="6084382"/>
            <a:ext cx="1243584" cy="5974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7252" y="6135751"/>
            <a:ext cx="7278148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19128" y="6528626"/>
            <a:ext cx="52478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prstClr val="black"/>
                </a:solidFill>
                <a:latin typeface="Arial"/>
                <a:cs typeface="Arial"/>
              </a:rPr>
              <a:t>AER Company Proprietary Information. ©Atmospheric and Environmental Research, Inc. (AER), 2014 </a:t>
            </a:r>
            <a:endParaRPr lang="en-US" sz="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2470" y="6528626"/>
            <a:ext cx="1113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46A246-FCAB-4ACA-9DB9-4A04A8F6D9DB}" type="slidenum">
              <a:rPr lang="en-US" sz="700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7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685800" y="42091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214A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Evaluation of CMAQ Simulations of NH</a:t>
            </a:r>
            <a:r>
              <a:rPr lang="en-US" sz="3200" b="1" baseline="-25000" dirty="0" smtClean="0">
                <a:solidFill>
                  <a:srgbClr val="214A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214A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California using Satellite Observations from TES     </a:t>
            </a:r>
            <a:endParaRPr lang="en-US" sz="3200" b="1" dirty="0">
              <a:solidFill>
                <a:srgbClr val="214A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483331" y="2027583"/>
            <a:ext cx="6377461" cy="1689652"/>
          </a:xfrm>
          <a:prstGeom prst="rect">
            <a:avLst/>
          </a:prstGeom>
        </p:spPr>
        <p:txBody>
          <a:bodyPr vert="horz" lIns="92866" tIns="46434" rIns="92866" bIns="46434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Jennifer Hegarty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Chantelle Lonsdale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Karen Cady-Pereira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Matthew Alvarado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John Nowak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Jennifer  Murphy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Milo Markovic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3,4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Trevor VandenBoer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3,5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877056"/>
            <a:ext cx="51041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1.    Atmospheric and Environmental Research  (AER)</a:t>
            </a:r>
          </a:p>
          <a:p>
            <a:pPr marL="342900" indent="-342900" algn="ctr">
              <a:buFontTx/>
              <a:buAutoNum type="arabicPeriod" startAt="2"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Aerodyne Research, Inc.</a:t>
            </a:r>
          </a:p>
          <a:p>
            <a:pPr marL="342900" indent="-342900" algn="ctr">
              <a:buFontTx/>
              <a:buAutoNum type="arabicPeriod" startAt="2"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University of Toronto</a:t>
            </a:r>
          </a:p>
          <a:p>
            <a:pPr marL="342900" indent="-342900" algn="ctr">
              <a:buFontTx/>
              <a:buAutoNum type="arabicPeriod" startAt="2"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NOAA ESRL and CIRES</a:t>
            </a:r>
          </a:p>
          <a:p>
            <a:pPr marL="342900" indent="-342900" algn="ctr">
              <a:buFontTx/>
              <a:buAutoNum type="arabicPeriod" startAt="2"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Memorial University of Newfoundland</a:t>
            </a:r>
          </a:p>
          <a:p>
            <a:pPr marL="342900" indent="-342900">
              <a:buFontTx/>
              <a:buAutoNum type="arabicPeriod" startAt="2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2"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1788"/>
            <a:ext cx="8686800" cy="468312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CMAQ and Observed Diurnal Cycles at Surface Sites</a:t>
            </a:r>
            <a:br>
              <a:rPr lang="en-US" sz="2200" dirty="0" smtClean="0"/>
            </a:br>
            <a:r>
              <a:rPr lang="en-US" sz="2200" dirty="0" smtClean="0"/>
              <a:t>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76249" y="5734050"/>
            <a:ext cx="7915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At </a:t>
            </a:r>
            <a:r>
              <a:rPr lang="en-US" dirty="0" smtClean="0">
                <a:solidFill>
                  <a:srgbClr val="FF0000"/>
                </a:solidFill>
              </a:rPr>
              <a:t>Bakersfield</a:t>
            </a:r>
            <a:r>
              <a:rPr lang="en-US" dirty="0" smtClean="0"/>
              <a:t> CMAQ is biased high during  the night and low during the day.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CMAQ exhibits the opposite characteristics at </a:t>
            </a:r>
            <a:r>
              <a:rPr lang="en-US" dirty="0" smtClean="0">
                <a:solidFill>
                  <a:srgbClr val="0000FF"/>
                </a:solidFill>
              </a:rPr>
              <a:t>Los Angeles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 descr="C:\Documents and Settings\jhegarty\My Documents\CMAS_2014\From_Chantelle_102114\tes_ground_location.png"/>
          <p:cNvPicPr>
            <a:picLocks noChangeAspect="1" noChangeArrowheads="1"/>
          </p:cNvPicPr>
          <p:nvPr/>
        </p:nvPicPr>
        <p:blipFill>
          <a:blip r:embed="rId3"/>
          <a:srcRect l="5147" t="6209" r="7598" b="6536"/>
          <a:stretch>
            <a:fillRect/>
          </a:stretch>
        </p:blipFill>
        <p:spPr bwMode="auto">
          <a:xfrm>
            <a:off x="5486400" y="1266825"/>
            <a:ext cx="3476625" cy="2607468"/>
          </a:xfrm>
          <a:prstGeom prst="rect">
            <a:avLst/>
          </a:prstGeom>
          <a:noFill/>
        </p:spPr>
      </p:pic>
      <p:pic>
        <p:nvPicPr>
          <p:cNvPr id="4099" name="Picture 3" descr="C:\Documents and Settings\jhegarty\My Documents\CMAS_2014\From_Chantelle_102214\fraction_NH3_ground_all_exp_sigma.png"/>
          <p:cNvPicPr>
            <a:picLocks noChangeAspect="1" noChangeArrowheads="1"/>
          </p:cNvPicPr>
          <p:nvPr/>
        </p:nvPicPr>
        <p:blipFill>
          <a:blip r:embed="rId4"/>
          <a:srcRect l="3385" t="5903" r="6901"/>
          <a:stretch>
            <a:fillRect/>
          </a:stretch>
        </p:blipFill>
        <p:spPr bwMode="auto">
          <a:xfrm>
            <a:off x="161924" y="1228725"/>
            <a:ext cx="5324476" cy="418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38225"/>
            <a:ext cx="8686800" cy="4476750"/>
          </a:xfrm>
        </p:spPr>
        <p:txBody>
          <a:bodyPr>
            <a:normAutofit/>
          </a:bodyPr>
          <a:lstStyle/>
          <a:p>
            <a:r>
              <a:rPr lang="en-US" dirty="0" smtClean="0"/>
              <a:t>Gas / </a:t>
            </a:r>
            <a:r>
              <a:rPr lang="en-US" dirty="0" smtClean="0"/>
              <a:t>Particle </a:t>
            </a:r>
            <a:r>
              <a:rPr lang="en-US" dirty="0" smtClean="0"/>
              <a:t>P</a:t>
            </a:r>
            <a:r>
              <a:rPr lang="en-US" dirty="0" smtClean="0"/>
              <a:t>artitioning</a:t>
            </a:r>
            <a:endParaRPr lang="en-US" dirty="0" smtClean="0"/>
          </a:p>
          <a:p>
            <a:pPr lvl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not representative of total NH</a:t>
            </a:r>
            <a:r>
              <a:rPr lang="en-US" baseline="-25000" dirty="0" smtClean="0"/>
              <a:t>x</a:t>
            </a:r>
          </a:p>
          <a:p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diurnal change in transport pattern</a:t>
            </a:r>
          </a:p>
          <a:p>
            <a:r>
              <a:rPr lang="en-US" dirty="0" smtClean="0"/>
              <a:t>WRF PBL Height</a:t>
            </a:r>
          </a:p>
          <a:p>
            <a:pPr lvl="1"/>
            <a:r>
              <a:rPr lang="en-US" dirty="0" smtClean="0"/>
              <a:t>too much or too little vertical dilution</a:t>
            </a:r>
          </a:p>
          <a:p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diurnal cycle incorrectly specified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159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Possible Explanations for Diurnal Errors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hegarty\My Documents\CMAS_2014\From_Chantelle_102414\CMAQ_bakersfield_NHx_20100618.png"/>
          <p:cNvPicPr>
            <a:picLocks noChangeAspect="1" noChangeArrowheads="1"/>
          </p:cNvPicPr>
          <p:nvPr/>
        </p:nvPicPr>
        <p:blipFill>
          <a:blip r:embed="rId3"/>
          <a:srcRect l="6199" t="6059" b="3825"/>
          <a:stretch>
            <a:fillRect/>
          </a:stretch>
        </p:blipFill>
        <p:spPr bwMode="auto">
          <a:xfrm>
            <a:off x="838200" y="819152"/>
            <a:ext cx="6943725" cy="55721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637"/>
            <a:ext cx="8382000" cy="48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Bakersfield, CA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June 18, 2010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57625" y="226695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9675" y="3486150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28976" y="2533650"/>
            <a:ext cx="561974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14800" y="3733800"/>
            <a:ext cx="85725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3950"/>
            <a:ext cx="8382000" cy="411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Transport to Bakersfield June 18, 2010 </a:t>
            </a:r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536" y="5005650"/>
            <a:ext cx="8589264" cy="180393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HYSPLIT back trajectories using </a:t>
            </a:r>
            <a:r>
              <a:rPr lang="en-US" sz="1600" dirty="0" smtClean="0"/>
              <a:t>4 km WRF ARW meteorology show consistent transport pathway throughout </a:t>
            </a:r>
            <a:r>
              <a:rPr lang="en-US" sz="1600" dirty="0" smtClean="0"/>
              <a:t>day.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Afternoon EDAS 40 km back trajectories show flow over coastal ranges, which </a:t>
            </a:r>
            <a:r>
              <a:rPr lang="en-US" sz="1600" i="1" dirty="0" smtClean="0"/>
              <a:t>if accurate</a:t>
            </a:r>
            <a:r>
              <a:rPr lang="en-US" sz="1600" dirty="0" smtClean="0"/>
              <a:t>, would suggest lower observed NH3 mixing ratios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Transport errors do not explain diurnal error pattern. </a:t>
            </a:r>
            <a:endParaRPr lang="en-US" sz="16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8162" y="449040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 ARW, 4km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6405" y="4502066"/>
            <a:ext cx="172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EDAS 40 km</a:t>
            </a:r>
            <a:endParaRPr lang="en-US" dirty="0"/>
          </a:p>
        </p:txBody>
      </p:sp>
      <p:pic>
        <p:nvPicPr>
          <p:cNvPr id="11" name="Picture 2" descr="C:\Documents and Settings\jhegarty\My Documents\p1808\CALNEX_HYSPLIT_plots\plot_mult_v04.png"/>
          <p:cNvPicPr>
            <a:picLocks noChangeAspect="1" noChangeArrowheads="1"/>
          </p:cNvPicPr>
          <p:nvPr/>
        </p:nvPicPr>
        <p:blipFill>
          <a:blip r:embed="rId3" cstate="print"/>
          <a:srcRect l="11767" t="16670" r="13708" b="19684"/>
          <a:stretch>
            <a:fillRect/>
          </a:stretch>
        </p:blipFill>
        <p:spPr bwMode="auto">
          <a:xfrm>
            <a:off x="720195" y="737339"/>
            <a:ext cx="3399993" cy="3790950"/>
          </a:xfrm>
          <a:prstGeom prst="rect">
            <a:avLst/>
          </a:prstGeom>
          <a:noFill/>
        </p:spPr>
      </p:pic>
      <p:pic>
        <p:nvPicPr>
          <p:cNvPr id="3" name="Picture 2" descr="C:\Documents and Settings\jhegarty\My Documents\p1808\CALNEX_HYSPLIT_plots\trajplot_EDAS_40_v02.png"/>
          <p:cNvPicPr>
            <a:picLocks noChangeAspect="1" noChangeArrowheads="1"/>
          </p:cNvPicPr>
          <p:nvPr/>
        </p:nvPicPr>
        <p:blipFill>
          <a:blip r:embed="rId4"/>
          <a:srcRect l="11512" t="17040" r="14208" b="20346"/>
          <a:stretch>
            <a:fillRect/>
          </a:stretch>
        </p:blipFill>
        <p:spPr bwMode="auto">
          <a:xfrm>
            <a:off x="4907241" y="694307"/>
            <a:ext cx="3338388" cy="3770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36537"/>
            <a:ext cx="8686800" cy="431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WRF and Observed PBL Heights June 18, 2010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890378" y="734588"/>
            <a:ext cx="3562350" cy="2911478"/>
            <a:chOff x="349248" y="1250949"/>
            <a:chExt cx="3203577" cy="321627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248" y="1250949"/>
              <a:ext cx="3203577" cy="321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886285" y="3313182"/>
              <a:ext cx="2310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86285" y="3538840"/>
              <a:ext cx="23102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209723" y="3265117"/>
              <a:ext cx="475777" cy="136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/>
                <a:t>WRF PBL </a:t>
              </a:r>
              <a:endParaRPr lang="en-US" sz="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21272" y="3464164"/>
              <a:ext cx="1012689" cy="159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/>
                <a:t>PBL Top</a:t>
              </a:r>
              <a:endParaRPr lang="en-US" sz="800" b="1" dirty="0"/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890378" y="4057650"/>
            <a:ext cx="3951662" cy="26860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Nighttime WRF PBL ~50% of observed depth.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Afternoon WRF PBL ~20% greater than observed.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/>
              <a:t>WRF PBL errors are of the correct sign to explain a portion of the diurnal errors in the NH</a:t>
            </a:r>
            <a:r>
              <a:rPr lang="en-US" sz="1700" baseline="-25000" dirty="0" smtClean="0"/>
              <a:t>3</a:t>
            </a:r>
            <a:r>
              <a:rPr lang="en-US" sz="1700" dirty="0" smtClean="0"/>
              <a:t> simulation.</a:t>
            </a:r>
          </a:p>
          <a:p>
            <a:endParaRPr lang="en-US" sz="1800" dirty="0" smtClean="0"/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19124" y="715964"/>
            <a:ext cx="3547873" cy="2939628"/>
            <a:chOff x="600075" y="696913"/>
            <a:chExt cx="3219450" cy="29953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5" y="696913"/>
              <a:ext cx="3219450" cy="299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183962" y="3065665"/>
              <a:ext cx="3199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83962" y="2906557"/>
              <a:ext cx="31998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82005" y="2843475"/>
              <a:ext cx="874042" cy="1336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PBL Top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2974" y="3040593"/>
              <a:ext cx="555673" cy="123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WRF PBL  </a:t>
              </a:r>
              <a:endParaRPr lang="en-US" sz="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2925" y="3962400"/>
            <a:ext cx="3509772" cy="2686050"/>
            <a:chOff x="542925" y="3962400"/>
            <a:chExt cx="3509772" cy="2686050"/>
          </a:xfrm>
        </p:grpSpPr>
        <p:pic>
          <p:nvPicPr>
            <p:cNvPr id="27" name="Picture 8" descr="C:\Documents and Settings\jhegarty\My Documents\p1808\CALNEX_HYSPLIT_plots\plot_traj_CALNEX_CXBAK_20100619_00UTC.png"/>
            <p:cNvPicPr>
              <a:picLocks noChangeAspect="1" noChangeArrowheads="1"/>
            </p:cNvPicPr>
            <p:nvPr/>
          </p:nvPicPr>
          <p:blipFill>
            <a:blip r:embed="rId5" cstate="print"/>
            <a:srcRect l="11767" t="24038" r="14688" b="33616"/>
            <a:stretch>
              <a:fillRect/>
            </a:stretch>
          </p:blipFill>
          <p:spPr bwMode="auto">
            <a:xfrm>
              <a:off x="542925" y="3962400"/>
              <a:ext cx="3509772" cy="2686050"/>
            </a:xfrm>
            <a:prstGeom prst="rect">
              <a:avLst/>
            </a:prstGeom>
            <a:noFill/>
          </p:spPr>
        </p:pic>
        <p:sp>
          <p:nvSpPr>
            <p:cNvPr id="28" name="Flowchart: Connector 27"/>
            <p:cNvSpPr>
              <a:spLocks noChangeAspect="1"/>
            </p:cNvSpPr>
            <p:nvPr/>
          </p:nvSpPr>
          <p:spPr>
            <a:xfrm>
              <a:off x="2638731" y="5957910"/>
              <a:ext cx="67358" cy="6735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>
              <a:spLocks noChangeAspect="1"/>
            </p:cNvSpPr>
            <p:nvPr/>
          </p:nvSpPr>
          <p:spPr>
            <a:xfrm>
              <a:off x="3566444" y="6100800"/>
              <a:ext cx="67358" cy="6735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57463" y="5767388"/>
              <a:ext cx="238126" cy="153888"/>
            </a:xfrm>
            <a:prstGeom prst="rect">
              <a:avLst/>
            </a:prstGeom>
            <a:noFill/>
          </p:spPr>
          <p:txBody>
            <a:bodyPr wrap="square" lIns="0" tIns="0" rIns="45720" bIns="0" rtlCol="0">
              <a:spAutoFit/>
            </a:bodyPr>
            <a:lstStyle/>
            <a:p>
              <a:r>
                <a:rPr lang="en-US" sz="1000" b="1" dirty="0" smtClean="0"/>
                <a:t>VB</a:t>
              </a:r>
              <a:endParaRPr lang="en-US" sz="1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4739" y="5919788"/>
              <a:ext cx="238126" cy="153888"/>
            </a:xfrm>
            <a:prstGeom prst="rect">
              <a:avLst/>
            </a:prstGeom>
            <a:noFill/>
          </p:spPr>
          <p:txBody>
            <a:bodyPr wrap="square" lIns="0" tIns="0" rIns="45720" bIns="0" rtlCol="0">
              <a:spAutoFit/>
            </a:bodyPr>
            <a:lstStyle/>
            <a:p>
              <a:r>
                <a:rPr lang="en-US" sz="1000" b="1" dirty="0" smtClean="0"/>
                <a:t>JT</a:t>
              </a:r>
              <a:endParaRPr lang="en-US" sz="10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95589" y="5500300"/>
            <a:ext cx="1033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Bakersfield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01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 NH</a:t>
            </a:r>
            <a:r>
              <a:rPr lang="en-US" baseline="-25000" dirty="0" smtClean="0"/>
              <a:t>3</a:t>
            </a:r>
            <a:r>
              <a:rPr lang="en-US" dirty="0" smtClean="0"/>
              <a:t> Emissions Loop</a:t>
            </a:r>
            <a:endParaRPr lang="en-US" dirty="0"/>
          </a:p>
        </p:txBody>
      </p:sp>
      <p:pic>
        <p:nvPicPr>
          <p:cNvPr id="1026" name="Picture 2" descr="C:\Documents and Settings\jhegarty\My Documents\CMAS_2014\CARB_Emissions_Loop_Larger\CARB_Emissions_Loop_Larg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880545"/>
            <a:ext cx="8382000" cy="5486400"/>
          </a:xfrm>
          <a:prstGeom prst="rect">
            <a:avLst/>
          </a:prstGeom>
          <a:noFill/>
        </p:spPr>
      </p:pic>
      <p:sp>
        <p:nvSpPr>
          <p:cNvPr id="5" name="Flowchart: Connector 4"/>
          <p:cNvSpPr>
            <a:spLocks noChangeAspect="1"/>
          </p:cNvSpPr>
          <p:nvPr/>
        </p:nvSpPr>
        <p:spPr>
          <a:xfrm>
            <a:off x="4743457" y="3762382"/>
            <a:ext cx="181463" cy="181463"/>
          </a:xfrm>
          <a:prstGeom prst="flowChartConnector">
            <a:avLst/>
          </a:prstGeom>
          <a:noFill/>
          <a:ln w="50800"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1238250"/>
            <a:ext cx="695325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5104262" y="4573143"/>
            <a:ext cx="256032" cy="256032"/>
          </a:xfrm>
          <a:prstGeom prst="star5">
            <a:avLst/>
          </a:prstGeom>
          <a:noFill/>
          <a:ln w="31750"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77926"/>
            <a:ext cx="8686800" cy="47244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CMAQ simulations of NH</a:t>
            </a:r>
            <a:r>
              <a:rPr lang="en-US" baseline="-25000" dirty="0" smtClean="0"/>
              <a:t>3</a:t>
            </a:r>
            <a:r>
              <a:rPr lang="en-US" dirty="0" smtClean="0"/>
              <a:t> are </a:t>
            </a:r>
            <a:r>
              <a:rPr lang="en-US" i="1" dirty="0" smtClean="0"/>
              <a:t>qualitatively / spatially </a:t>
            </a:r>
            <a:r>
              <a:rPr lang="en-US" dirty="0" smtClean="0"/>
              <a:t>consistent with TES satellite observations and aircraft.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Surface observations at Bakersfield and Los Angles indicate errors in CMAQ simulation of the diurnal NH</a:t>
            </a:r>
            <a:r>
              <a:rPr lang="en-US" baseline="-25000" dirty="0" smtClean="0"/>
              <a:t>3</a:t>
            </a:r>
            <a:r>
              <a:rPr lang="en-US" dirty="0" smtClean="0"/>
              <a:t> cycle.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Constant NH</a:t>
            </a:r>
            <a:r>
              <a:rPr lang="en-US" baseline="-25000" dirty="0" smtClean="0"/>
              <a:t>3</a:t>
            </a:r>
            <a:r>
              <a:rPr lang="en-US" dirty="0" smtClean="0"/>
              <a:t> emissions in California Central Valley may misrepresent the emission cycle and are the probable source of CMAQ under simulation of daytime NH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Dramatic step-up of emissions near Los Angeles are another potential error leading to an over simulation of daytime NH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PBL height errors could also play a role particularly at nighttime.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Current work focusing on identifying sources of emission errors in CARB files.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Future: CMAQ-</a:t>
            </a:r>
            <a:r>
              <a:rPr lang="en-US" dirty="0" err="1" smtClean="0"/>
              <a:t>Adjoint</a:t>
            </a:r>
            <a:r>
              <a:rPr lang="en-US" dirty="0" smtClean="0"/>
              <a:t> will be run to quantify emission uncertainties.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and Ongoing 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6670" y="2087216"/>
            <a:ext cx="4611756" cy="134178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8000" dirty="0" smtClean="0"/>
              <a:t>The End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9652" y="2633007"/>
            <a:ext cx="5705061" cy="805932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81002"/>
            <a:ext cx="7525317" cy="705014"/>
          </a:xfrm>
        </p:spPr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signal from TES and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526" y="1118205"/>
            <a:ext cx="4819678" cy="579765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Simulated  spectra and NH</a:t>
            </a:r>
            <a:r>
              <a:rPr lang="en-US" baseline="-25000" dirty="0" smtClean="0">
                <a:solidFill>
                  <a:srgbClr val="3366FF"/>
                </a:solidFill>
              </a:rPr>
              <a:t>3</a:t>
            </a:r>
            <a:r>
              <a:rPr lang="en-US" dirty="0" smtClean="0">
                <a:solidFill>
                  <a:srgbClr val="3366FF"/>
                </a:solidFill>
              </a:rPr>
              <a:t> signal </a:t>
            </a:r>
          </a:p>
          <a:p>
            <a:pPr algn="ctr"/>
            <a:r>
              <a:rPr lang="en-US" sz="1300" dirty="0" smtClean="0">
                <a:solidFill>
                  <a:srgbClr val="3366FF"/>
                </a:solidFill>
              </a:rPr>
              <a:t>18 </a:t>
            </a:r>
            <a:r>
              <a:rPr lang="en-US" sz="1300" dirty="0" err="1" smtClean="0">
                <a:solidFill>
                  <a:srgbClr val="3366FF"/>
                </a:solidFill>
              </a:rPr>
              <a:t>ppbv</a:t>
            </a:r>
            <a:r>
              <a:rPr lang="en-US" sz="1300" dirty="0" smtClean="0">
                <a:solidFill>
                  <a:srgbClr val="3366FF"/>
                </a:solidFill>
              </a:rPr>
              <a:t> at surface </a:t>
            </a:r>
            <a:endParaRPr lang="en-US" sz="130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089" y="5262817"/>
            <a:ext cx="2922407" cy="1349206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pPr marL="270241" indent="-270241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Detectability</a:t>
            </a:r>
            <a:r>
              <a:rPr lang="en-US" sz="1600" dirty="0" smtClean="0">
                <a:solidFill>
                  <a:srgbClr val="3366FF"/>
                </a:solidFill>
              </a:rPr>
              <a:t> is ~ </a:t>
            </a:r>
            <a:r>
              <a:rPr lang="en-US" sz="1600" dirty="0" smtClean="0">
                <a:solidFill>
                  <a:srgbClr val="FF0000"/>
                </a:solidFill>
              </a:rPr>
              <a:t>1 </a:t>
            </a:r>
            <a:r>
              <a:rPr lang="en-US" sz="1600" dirty="0" err="1" smtClean="0">
                <a:solidFill>
                  <a:srgbClr val="FF0000"/>
                </a:solidFill>
              </a:rPr>
              <a:t>ppbv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under ideal conditions</a:t>
            </a:r>
            <a:endParaRPr lang="en-US" sz="1600" dirty="0">
              <a:solidFill>
                <a:srgbClr val="3366FF"/>
              </a:solidFill>
            </a:endParaRPr>
          </a:p>
          <a:p>
            <a:pPr marL="270241" indent="-270241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But </a:t>
            </a:r>
            <a:r>
              <a:rPr lang="en-US" sz="1600" dirty="0" smtClean="0">
                <a:solidFill>
                  <a:srgbClr val="FF0000"/>
                </a:solidFill>
              </a:rPr>
              <a:t>thermal contrast </a:t>
            </a:r>
            <a:r>
              <a:rPr lang="en-US" sz="1600" dirty="0" smtClean="0">
                <a:solidFill>
                  <a:srgbClr val="3366FF"/>
                </a:solidFill>
              </a:rPr>
              <a:t>also plays a role</a:t>
            </a:r>
            <a:endParaRPr lang="en-US" dirty="0" smtClean="0">
              <a:solidFill>
                <a:srgbClr val="FF0000"/>
              </a:solidFill>
            </a:endParaRPr>
          </a:p>
          <a:p>
            <a:pPr marL="270241" indent="-270241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488" y="2811254"/>
            <a:ext cx="899185" cy="284946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r>
              <a:rPr lang="en-US" sz="1300" dirty="0" smtClean="0">
                <a:solidFill>
                  <a:srgbClr val="3366FF"/>
                </a:solidFill>
              </a:rPr>
              <a:t>TES</a:t>
            </a:r>
            <a:endParaRPr lang="en-US" sz="13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88" y="5262816"/>
            <a:ext cx="899185" cy="284946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r>
              <a:rPr lang="en-US" sz="1300" dirty="0" err="1" smtClean="0">
                <a:solidFill>
                  <a:srgbClr val="3366FF"/>
                </a:solidFill>
              </a:rPr>
              <a:t>CrIS</a:t>
            </a:r>
            <a:endParaRPr lang="en-US" sz="1300" dirty="0">
              <a:solidFill>
                <a:srgbClr val="3366FF"/>
              </a:solidFill>
            </a:endParaRPr>
          </a:p>
        </p:txBody>
      </p:sp>
      <p:pic>
        <p:nvPicPr>
          <p:cNvPr id="5" name="Picture 4" descr="plot_tes_signal_nh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4" y="1928863"/>
            <a:ext cx="3956829" cy="2274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18685" y="3241666"/>
            <a:ext cx="324161" cy="602068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7" tIns="43239" rIns="86477" bIns="43239" rtlCol="0" anchor="ctr"/>
          <a:lstStyle/>
          <a:p>
            <a:pPr algn="ctr"/>
            <a:endParaRPr lang="en-US"/>
          </a:p>
        </p:txBody>
      </p:sp>
      <p:pic>
        <p:nvPicPr>
          <p:cNvPr id="13" name="Picture 12" descr="cris_nh3_sig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8" y="4406124"/>
            <a:ext cx="3916385" cy="22533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01284" y="5673184"/>
            <a:ext cx="324161" cy="602068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7" tIns="43239" rIns="86477" bIns="43239" rtlCol="0" anchor="ctr"/>
          <a:lstStyle/>
          <a:p>
            <a:pPr algn="ctr"/>
            <a:endParaRPr lang="en-US"/>
          </a:p>
        </p:txBody>
      </p:sp>
      <p:pic>
        <p:nvPicPr>
          <p:cNvPr id="3" name="Picture 2" descr="plot_bt_t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3" y="1065789"/>
            <a:ext cx="2823999" cy="4239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686800" cy="676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976"/>
            <a:ext cx="8229600" cy="54620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Ammonia (NH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contributes to the formation of ammonium nitrate (NH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and ammonium sulfate ((NH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 aerosols which degrade air quality.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Emission estimates of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uncertain.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can be off by a factor of 2 (Nowak et al., 2013)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diurnal cycle may not be well represented (work on feed lot emissions in North Carolina by Jesse Bash)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Improved estimates may be obtained from a top-down approach utilizing models such as the CMAQ-</a:t>
            </a:r>
            <a:r>
              <a:rPr lang="en-US" sz="2000" dirty="0" err="1" smtClean="0"/>
              <a:t>Adjoint</a:t>
            </a:r>
            <a:r>
              <a:rPr lang="en-US" sz="2000" dirty="0" smtClean="0"/>
              <a:t>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requires observations with good temporal and spatial coverage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/>
              <a:t>in situ </a:t>
            </a:r>
            <a:r>
              <a:rPr lang="en-US" sz="2000" dirty="0" smtClean="0"/>
              <a:t>observations of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are limited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Satellite observations may be able to provide the needed coverage.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6224"/>
            <a:ext cx="8382000" cy="411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Transport to Bakersfield June 18, 2010 </a:t>
            </a:r>
            <a:endParaRPr lang="en-US" sz="2400" dirty="0"/>
          </a:p>
        </p:txBody>
      </p:sp>
      <p:pic>
        <p:nvPicPr>
          <p:cNvPr id="1026" name="Picture 2" descr="C:\Documents and Settings\jhegarty\My Documents\p1808\CALNEX_HYSPLIT_plots\plot_traj_CALNEX_CXBAK_20100618_15UTC.png"/>
          <p:cNvPicPr>
            <a:picLocks noChangeAspect="1" noChangeArrowheads="1"/>
          </p:cNvPicPr>
          <p:nvPr/>
        </p:nvPicPr>
        <p:blipFill>
          <a:blip r:embed="rId3" cstate="print"/>
          <a:srcRect l="11767" t="17427" r="14688" b="19684"/>
          <a:stretch>
            <a:fillRect/>
          </a:stretch>
        </p:blipFill>
        <p:spPr bwMode="auto">
          <a:xfrm>
            <a:off x="152400" y="1104902"/>
            <a:ext cx="2971800" cy="3285734"/>
          </a:xfrm>
          <a:prstGeom prst="rect">
            <a:avLst/>
          </a:prstGeom>
          <a:noFill/>
        </p:spPr>
      </p:pic>
      <p:pic>
        <p:nvPicPr>
          <p:cNvPr id="1028" name="Picture 4" descr="C:\Documents and Settings\jhegarty\My Documents\p1808\CALNEX_HYSPLIT_plots\plot_traj_CALNEX_CXBAK_20100618_18UTC.png"/>
          <p:cNvPicPr>
            <a:picLocks noChangeAspect="1" noChangeArrowheads="1"/>
          </p:cNvPicPr>
          <p:nvPr/>
        </p:nvPicPr>
        <p:blipFill>
          <a:blip r:embed="rId4" cstate="print"/>
          <a:srcRect l="11767" t="17427" r="14688" b="19684"/>
          <a:stretch>
            <a:fillRect/>
          </a:stretch>
        </p:blipFill>
        <p:spPr bwMode="auto">
          <a:xfrm>
            <a:off x="3114675" y="1133476"/>
            <a:ext cx="2876550" cy="3214807"/>
          </a:xfrm>
          <a:prstGeom prst="rect">
            <a:avLst/>
          </a:prstGeom>
          <a:noFill/>
        </p:spPr>
      </p:pic>
      <p:pic>
        <p:nvPicPr>
          <p:cNvPr id="1032" name="Picture 8" descr="C:\Documents and Settings\jhegarty\My Documents\p1808\CALNEX_HYSPLIT_plots\plot_traj_CALNEX_CXBAK_20100619_00UTC.png"/>
          <p:cNvPicPr>
            <a:picLocks noChangeAspect="1" noChangeArrowheads="1"/>
          </p:cNvPicPr>
          <p:nvPr/>
        </p:nvPicPr>
        <p:blipFill>
          <a:blip r:embed="rId5" cstate="print"/>
          <a:srcRect l="11767" t="17427" r="14688" b="20442"/>
          <a:stretch>
            <a:fillRect/>
          </a:stretch>
        </p:blipFill>
        <p:spPr bwMode="auto">
          <a:xfrm>
            <a:off x="5991225" y="1171577"/>
            <a:ext cx="2800350" cy="3144464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7536" y="5353050"/>
            <a:ext cx="8589264" cy="6381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HYSPLIT back trajectories at 7, 10 and 16 PST using 4 km WRF ARW meteorology show consistent transport pathway throughout day.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6750" y="4619625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PST, Early Morning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3275" y="4619625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PST, Late  Morning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050" y="4615934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PST, Late Afternoon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0999"/>
            <a:ext cx="8382000" cy="41116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Transport Evaluation</a:t>
            </a:r>
            <a:endParaRPr lang="en-US" sz="1900" dirty="0"/>
          </a:p>
        </p:txBody>
      </p:sp>
      <p:pic>
        <p:nvPicPr>
          <p:cNvPr id="1026" name="Picture 2" descr="C:\Documents and Settings\jhegarty\My Documents\p1808\CALNEX_HYSPLIT_plots\plot_traj_CALNEX_CXBAK_20100618_15UTC.png"/>
          <p:cNvPicPr>
            <a:picLocks noChangeAspect="1" noChangeArrowheads="1"/>
          </p:cNvPicPr>
          <p:nvPr/>
        </p:nvPicPr>
        <p:blipFill>
          <a:blip r:embed="rId3" cstate="print"/>
          <a:srcRect l="11767" t="17427" r="14688" b="19684"/>
          <a:stretch>
            <a:fillRect/>
          </a:stretch>
        </p:blipFill>
        <p:spPr bwMode="auto">
          <a:xfrm>
            <a:off x="304801" y="752477"/>
            <a:ext cx="2644786" cy="2924175"/>
          </a:xfrm>
          <a:prstGeom prst="rect">
            <a:avLst/>
          </a:prstGeom>
          <a:noFill/>
        </p:spPr>
      </p:pic>
      <p:pic>
        <p:nvPicPr>
          <p:cNvPr id="1027" name="Picture 3" descr="C:\Documents and Settings\jhegarty\My Documents\p1808\CALNEX_HYSPLIT_plots\plot_enstraj_CALNEX_CXBAK_20100618_15UTC.png"/>
          <p:cNvPicPr>
            <a:picLocks noChangeAspect="1" noChangeArrowheads="1"/>
          </p:cNvPicPr>
          <p:nvPr/>
        </p:nvPicPr>
        <p:blipFill>
          <a:blip r:embed="rId4" cstate="print"/>
          <a:srcRect l="11767" t="17427" r="14688" b="19684"/>
          <a:stretch>
            <a:fillRect/>
          </a:stretch>
        </p:blipFill>
        <p:spPr bwMode="auto">
          <a:xfrm>
            <a:off x="228601" y="3657601"/>
            <a:ext cx="2700051" cy="2988058"/>
          </a:xfrm>
          <a:prstGeom prst="rect">
            <a:avLst/>
          </a:prstGeom>
          <a:noFill/>
        </p:spPr>
      </p:pic>
      <p:pic>
        <p:nvPicPr>
          <p:cNvPr id="1028" name="Picture 4" descr="C:\Documents and Settings\jhegarty\My Documents\p1808\CALNEX_HYSPLIT_plots\plot_traj_CALNEX_CXBAK_20100618_18UTC.png"/>
          <p:cNvPicPr>
            <a:picLocks noChangeAspect="1" noChangeArrowheads="1"/>
          </p:cNvPicPr>
          <p:nvPr/>
        </p:nvPicPr>
        <p:blipFill>
          <a:blip r:embed="rId5" cstate="print"/>
          <a:srcRect l="11767" t="17427" r="14688" b="19684"/>
          <a:stretch>
            <a:fillRect/>
          </a:stretch>
        </p:blipFill>
        <p:spPr bwMode="auto">
          <a:xfrm>
            <a:off x="3124200" y="729344"/>
            <a:ext cx="2667000" cy="2980616"/>
          </a:xfrm>
          <a:prstGeom prst="rect">
            <a:avLst/>
          </a:prstGeom>
          <a:noFill/>
        </p:spPr>
      </p:pic>
      <p:pic>
        <p:nvPicPr>
          <p:cNvPr id="9" name="Picture 8" descr="C:\Documents and Settings\jhegarty\My Documents\p1808\CALNEX_HYSPLIT_plots\plot_enstraj_CALNEX_CXBAK_20100618_18UTC.png"/>
          <p:cNvPicPr>
            <a:picLocks noChangeAspect="1" noChangeArrowheads="1"/>
          </p:cNvPicPr>
          <p:nvPr/>
        </p:nvPicPr>
        <p:blipFill>
          <a:blip r:embed="rId6" cstate="print"/>
          <a:srcRect l="11767" t="17427" r="14688" b="19684"/>
          <a:stretch>
            <a:fillRect/>
          </a:stretch>
        </p:blipFill>
        <p:spPr bwMode="auto">
          <a:xfrm>
            <a:off x="3124200" y="3722914"/>
            <a:ext cx="2667000" cy="2951480"/>
          </a:xfrm>
          <a:prstGeom prst="rect">
            <a:avLst/>
          </a:prstGeom>
          <a:noFill/>
        </p:spPr>
      </p:pic>
      <p:pic>
        <p:nvPicPr>
          <p:cNvPr id="1031" name="Picture 7" descr="C:\Documents and Settings\jhegarty\My Documents\p1808\CALNEX_HYSPLIT_plots\plot_enstraj_CALNEX_CXBAK_20100619_00UTC.png"/>
          <p:cNvPicPr>
            <a:picLocks noChangeAspect="1" noChangeArrowheads="1"/>
          </p:cNvPicPr>
          <p:nvPr/>
        </p:nvPicPr>
        <p:blipFill>
          <a:blip r:embed="rId7" cstate="print"/>
          <a:srcRect l="11747" t="17427" r="14709" b="19684"/>
          <a:stretch>
            <a:fillRect/>
          </a:stretch>
        </p:blipFill>
        <p:spPr bwMode="auto">
          <a:xfrm>
            <a:off x="6019801" y="3733800"/>
            <a:ext cx="2616506" cy="2895600"/>
          </a:xfrm>
          <a:prstGeom prst="rect">
            <a:avLst/>
          </a:prstGeom>
          <a:noFill/>
        </p:spPr>
      </p:pic>
      <p:pic>
        <p:nvPicPr>
          <p:cNvPr id="1032" name="Picture 8" descr="C:\Documents and Settings\jhegarty\My Documents\p1808\CALNEX_HYSPLIT_plots\plot_traj_CALNEX_CXBAK_20100619_00UTC.png"/>
          <p:cNvPicPr>
            <a:picLocks noChangeAspect="1" noChangeArrowheads="1"/>
          </p:cNvPicPr>
          <p:nvPr/>
        </p:nvPicPr>
        <p:blipFill>
          <a:blip r:embed="rId8" cstate="print"/>
          <a:srcRect l="11767" t="17427" r="14688" b="20442"/>
          <a:stretch>
            <a:fillRect/>
          </a:stretch>
        </p:blipFill>
        <p:spPr bwMode="auto">
          <a:xfrm>
            <a:off x="6019800" y="762000"/>
            <a:ext cx="257872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 12</a:t>
            </a:r>
            <a:endParaRPr lang="en-US" sz="2400" dirty="0"/>
          </a:p>
        </p:txBody>
      </p:sp>
      <p:pic>
        <p:nvPicPr>
          <p:cNvPr id="2050" name="Picture 2" descr="C:\Documents and Settings\jhegarty\My Documents\p1808\CALNEX_HYSPLIT_plots\plot_traj_CALNEX_CXBAK_20100618_15UTC_NAM12.png"/>
          <p:cNvPicPr>
            <a:picLocks noChangeAspect="1" noChangeArrowheads="1"/>
          </p:cNvPicPr>
          <p:nvPr/>
        </p:nvPicPr>
        <p:blipFill>
          <a:blip r:embed="rId3" cstate="print"/>
          <a:srcRect l="11767" t="16669" r="14688" b="12107"/>
          <a:stretch>
            <a:fillRect/>
          </a:stretch>
        </p:blipFill>
        <p:spPr bwMode="auto">
          <a:xfrm>
            <a:off x="228600" y="381000"/>
            <a:ext cx="2514600" cy="3151632"/>
          </a:xfrm>
          <a:prstGeom prst="rect">
            <a:avLst/>
          </a:prstGeom>
          <a:noFill/>
        </p:spPr>
      </p:pic>
      <p:pic>
        <p:nvPicPr>
          <p:cNvPr id="2051" name="Picture 3" descr="C:\Documents and Settings\jhegarty\My Documents\p1808\CALNEX_HYSPLIT_plots\plot_traj_CALNEX_CXBAK_20100619_00UTC_NAM12.png"/>
          <p:cNvPicPr>
            <a:picLocks noChangeAspect="1" noChangeArrowheads="1"/>
          </p:cNvPicPr>
          <p:nvPr/>
        </p:nvPicPr>
        <p:blipFill>
          <a:blip r:embed="rId4" cstate="print"/>
          <a:srcRect l="11747" t="17427" r="14709" b="12107"/>
          <a:stretch>
            <a:fillRect/>
          </a:stretch>
        </p:blipFill>
        <p:spPr bwMode="auto">
          <a:xfrm>
            <a:off x="6395883" y="381000"/>
            <a:ext cx="2519517" cy="3124200"/>
          </a:xfrm>
          <a:prstGeom prst="rect">
            <a:avLst/>
          </a:prstGeom>
          <a:noFill/>
        </p:spPr>
      </p:pic>
      <p:pic>
        <p:nvPicPr>
          <p:cNvPr id="2052" name="Picture 4" descr="C:\Documents and Settings\jhegarty\My Documents\p1808\CALNEX_HYSPLIT_plots\plot_enstraj_CALNEX_CXBAK_20100618_15UTC_NAM12.png"/>
          <p:cNvPicPr>
            <a:picLocks noChangeAspect="1" noChangeArrowheads="1"/>
          </p:cNvPicPr>
          <p:nvPr/>
        </p:nvPicPr>
        <p:blipFill>
          <a:blip r:embed="rId5" cstate="print"/>
          <a:srcRect l="11767" t="17427" r="14688" b="12107"/>
          <a:stretch>
            <a:fillRect/>
          </a:stretch>
        </p:blipFill>
        <p:spPr bwMode="auto">
          <a:xfrm>
            <a:off x="147483" y="3581400"/>
            <a:ext cx="2519517" cy="3124200"/>
          </a:xfrm>
          <a:prstGeom prst="rect">
            <a:avLst/>
          </a:prstGeom>
          <a:noFill/>
        </p:spPr>
      </p:pic>
      <p:pic>
        <p:nvPicPr>
          <p:cNvPr id="2053" name="Picture 5" descr="C:\Documents and Settings\jhegarty\My Documents\p1808\CALNEX_HYSPLIT_plots\plot_enstraj_CALNEX_CXBAK_20100618_18UTC_NAM12.png"/>
          <p:cNvPicPr>
            <a:picLocks noChangeAspect="1" noChangeArrowheads="1"/>
          </p:cNvPicPr>
          <p:nvPr/>
        </p:nvPicPr>
        <p:blipFill>
          <a:blip r:embed="rId6" cstate="print"/>
          <a:srcRect l="11767" t="17427" r="14688" b="12107"/>
          <a:stretch>
            <a:fillRect/>
          </a:stretch>
        </p:blipFill>
        <p:spPr bwMode="auto">
          <a:xfrm>
            <a:off x="3271683" y="3657600"/>
            <a:ext cx="2519517" cy="3124200"/>
          </a:xfrm>
          <a:prstGeom prst="rect">
            <a:avLst/>
          </a:prstGeom>
          <a:noFill/>
        </p:spPr>
      </p:pic>
      <p:pic>
        <p:nvPicPr>
          <p:cNvPr id="2054" name="Picture 6" descr="C:\Documents and Settings\jhegarty\My Documents\p1808\CALNEX_HYSPLIT_plots\plot_enstraj_CALNEX_CXBAK_20100619_00UTC_NAM12.png"/>
          <p:cNvPicPr>
            <a:picLocks noChangeAspect="1" noChangeArrowheads="1"/>
          </p:cNvPicPr>
          <p:nvPr/>
        </p:nvPicPr>
        <p:blipFill>
          <a:blip r:embed="rId7" cstate="print"/>
          <a:srcRect l="11767" t="17427" r="14688" b="12107"/>
          <a:stretch>
            <a:fillRect/>
          </a:stretch>
        </p:blipFill>
        <p:spPr bwMode="auto">
          <a:xfrm>
            <a:off x="6416358" y="3685592"/>
            <a:ext cx="2499042" cy="3098813"/>
          </a:xfrm>
          <a:prstGeom prst="rect">
            <a:avLst/>
          </a:prstGeom>
          <a:noFill/>
        </p:spPr>
      </p:pic>
      <p:pic>
        <p:nvPicPr>
          <p:cNvPr id="2055" name="Picture 7" descr="C:\Documents and Settings\jhegarty\My Documents\p1808\CALNEX_HYSPLIT_plots\plot_traj_CALNEX_CXBAK_2010061818_18UTC_NAM12.png"/>
          <p:cNvPicPr>
            <a:picLocks noChangeAspect="1" noChangeArrowheads="1"/>
          </p:cNvPicPr>
          <p:nvPr/>
        </p:nvPicPr>
        <p:blipFill>
          <a:blip r:embed="rId8" cstate="print"/>
          <a:srcRect l="11767" t="17427" r="14688" b="12107"/>
          <a:stretch>
            <a:fillRect/>
          </a:stretch>
        </p:blipFill>
        <p:spPr bwMode="auto">
          <a:xfrm>
            <a:off x="3276600" y="457200"/>
            <a:ext cx="2438400" cy="302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HYSPLIT NAM12</a:t>
            </a:r>
            <a:endParaRPr lang="en-US" dirty="0"/>
          </a:p>
        </p:txBody>
      </p:sp>
      <p:pic>
        <p:nvPicPr>
          <p:cNvPr id="3074" name="Picture 2" descr="C:\Documents and Settings\jhegarty\My Documents\p1808\CALNEX_HYSPLIT_plots\plot_traj_CALNEX_CXBAK_20100619_00UTC_NAM12_TER.png"/>
          <p:cNvPicPr>
            <a:picLocks noChangeAspect="1" noChangeArrowheads="1"/>
          </p:cNvPicPr>
          <p:nvPr/>
        </p:nvPicPr>
        <p:blipFill>
          <a:blip r:embed="rId2"/>
          <a:srcRect l="11624" t="17359" r="14831" b="12365"/>
          <a:stretch>
            <a:fillRect/>
          </a:stretch>
        </p:blipFill>
        <p:spPr bwMode="auto">
          <a:xfrm>
            <a:off x="762000" y="1080570"/>
            <a:ext cx="2600326" cy="3215737"/>
          </a:xfrm>
          <a:prstGeom prst="rect">
            <a:avLst/>
          </a:prstGeom>
          <a:noFill/>
        </p:spPr>
      </p:pic>
      <p:pic>
        <p:nvPicPr>
          <p:cNvPr id="2050" name="Picture 2" descr="C:\Documents and Settings\jhegarty\My Documents\p1808\CALNEX_HYSPLIT_plots\trajplot_nam12_multi.png"/>
          <p:cNvPicPr>
            <a:picLocks noChangeAspect="1" noChangeArrowheads="1"/>
          </p:cNvPicPr>
          <p:nvPr/>
        </p:nvPicPr>
        <p:blipFill>
          <a:blip r:embed="rId3"/>
          <a:srcRect l="11645" t="17506" r="14566" b="12118"/>
          <a:stretch>
            <a:fillRect/>
          </a:stretch>
        </p:blipFill>
        <p:spPr bwMode="auto">
          <a:xfrm>
            <a:off x="5286375" y="1438517"/>
            <a:ext cx="2824162" cy="34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Approach 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85"/>
            <a:ext cx="8229600" cy="42523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Perform CMAQ simulations of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in California during the CALNEX measurement campaign using estimates of emissions from the California Air Resources Board (CARB)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Evaluate CMAQ simulations with satellite observations from the Tropospheric Emission Spectrometer (TES) and aircraft and surface observations from CALNEX. 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Special Observation TES transects were performed to coincide with CALNEX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Identify major simulation errors and isolate those due to emission uncertainties from other sources </a:t>
            </a:r>
            <a:r>
              <a:rPr lang="en-US" sz="2000" i="1" dirty="0" smtClean="0"/>
              <a:t>(e.g. meteorological modeling).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Run CMAQ-</a:t>
            </a:r>
            <a:r>
              <a:rPr lang="en-US" sz="2000" dirty="0" err="1" smtClean="0"/>
              <a:t>Adjoint</a:t>
            </a:r>
            <a:r>
              <a:rPr lang="en-US" sz="2000" dirty="0" smtClean="0"/>
              <a:t> to refine emissions estimates.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77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2" y="1676400"/>
            <a:ext cx="3614568" cy="2743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134"/>
              </a:spcBef>
              <a:spcAft>
                <a:spcPts val="1134"/>
              </a:spcAft>
            </a:pPr>
            <a:r>
              <a:rPr lang="en-US" sz="2100" dirty="0" smtClean="0"/>
              <a:t>Combined aircraft and ground-based measurement campaign focused on the California Central Valley and Los Angeles Basin during May – June 2010.</a:t>
            </a:r>
          </a:p>
          <a:p>
            <a:pPr>
              <a:spcBef>
                <a:spcPts val="1134"/>
              </a:spcBef>
              <a:spcAft>
                <a:spcPts val="1134"/>
              </a:spcAft>
            </a:pPr>
            <a:r>
              <a:rPr lang="en-US" sz="2100" dirty="0" smtClean="0"/>
              <a:t>Provides rich data set for studying NH</a:t>
            </a:r>
            <a:r>
              <a:rPr lang="en-US" sz="2100" baseline="-25000" dirty="0" smtClean="0"/>
              <a:t>3</a:t>
            </a:r>
            <a:r>
              <a:rPr lang="en-US" sz="2100" dirty="0" smtClean="0"/>
              <a:t> emissions.</a:t>
            </a:r>
          </a:p>
          <a:p>
            <a:endParaRPr lang="en-US" sz="1600" dirty="0"/>
          </a:p>
        </p:txBody>
      </p:sp>
      <p:pic>
        <p:nvPicPr>
          <p:cNvPr id="4" name="Picture 3" descr="CalNexFlTrackAll.png"/>
          <p:cNvPicPr>
            <a:picLocks noChangeAspect="1"/>
          </p:cNvPicPr>
          <p:nvPr/>
        </p:nvPicPr>
        <p:blipFill>
          <a:blip r:embed="rId3" cstate="print"/>
          <a:srcRect l="5085" t="1629" r="5085" b="3881"/>
          <a:stretch>
            <a:fillRect/>
          </a:stretch>
        </p:blipFill>
        <p:spPr>
          <a:xfrm>
            <a:off x="3657600" y="1288247"/>
            <a:ext cx="4019549" cy="43987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8486" t="35320" r="64318" b="37528"/>
          <a:stretch>
            <a:fillRect/>
          </a:stretch>
        </p:blipFill>
        <p:spPr bwMode="auto">
          <a:xfrm>
            <a:off x="7829550" y="1276350"/>
            <a:ext cx="121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1" y="923926"/>
            <a:ext cx="3276600" cy="364321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r>
              <a:rPr lang="en-US" b="1" dirty="0" smtClean="0"/>
              <a:t>NOAA WP-3D Flight Tracks</a:t>
            </a:r>
            <a:endParaRPr lang="en-US" b="1" dirty="0"/>
          </a:p>
        </p:txBody>
      </p:sp>
      <p:sp>
        <p:nvSpPr>
          <p:cNvPr id="7" name="5-Point Star 6"/>
          <p:cNvSpPr>
            <a:spLocks noChangeAspect="1"/>
          </p:cNvSpPr>
          <p:nvPr/>
        </p:nvSpPr>
        <p:spPr>
          <a:xfrm>
            <a:off x="6042569" y="4180141"/>
            <a:ext cx="186781" cy="1918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>
            <a:spLocks noChangeAspect="1"/>
          </p:cNvSpPr>
          <p:nvPr/>
        </p:nvSpPr>
        <p:spPr>
          <a:xfrm>
            <a:off x="135209" y="6275641"/>
            <a:ext cx="186781" cy="19183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>
            <a:spLocks noChangeAspect="1"/>
          </p:cNvSpPr>
          <p:nvPr/>
        </p:nvSpPr>
        <p:spPr>
          <a:xfrm>
            <a:off x="5848356" y="3724281"/>
            <a:ext cx="146304" cy="14630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iamond 9"/>
          <p:cNvSpPr>
            <a:spLocks noChangeAspect="1"/>
          </p:cNvSpPr>
          <p:nvPr/>
        </p:nvSpPr>
        <p:spPr>
          <a:xfrm>
            <a:off x="155448" y="5991799"/>
            <a:ext cx="146304" cy="14630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990" y="5877499"/>
            <a:ext cx="371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Bakersfield surface measurement 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990" y="6205040"/>
            <a:ext cx="416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Angeles surface measurement site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62875" y="914400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Flight 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WRF-CMAQ Modeling</a:t>
            </a:r>
            <a:endParaRPr lang="en-US" sz="2000" dirty="0"/>
          </a:p>
        </p:txBody>
      </p:sp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3" cstate="print"/>
          <a:srcRect l="1362" t="830" r="1362" b="2320"/>
          <a:stretch>
            <a:fillRect/>
          </a:stretch>
        </p:blipFill>
        <p:spPr>
          <a:xfrm>
            <a:off x="1981199" y="890070"/>
            <a:ext cx="4257676" cy="311214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9551" y="4245104"/>
            <a:ext cx="8172450" cy="25557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WRF ARW Version 3.5 with 3 nest levels of 36, 12 and 4 km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41 levels,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layer ~50m deep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YSU PBL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IC and BC from North American Regional Reanalysis (NARR)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Daily restarts and grid nudging above PBL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CMAQv5.0.1 run on inner 4 km domain only.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cb05tucl chemistry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ae6_aq aerosols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CMAQ boundary conditions provided by GEOS-</a:t>
            </a:r>
            <a:r>
              <a:rPr lang="en-US" sz="1400" dirty="0" err="1" smtClean="0"/>
              <a:t>Chem</a:t>
            </a:r>
            <a:r>
              <a:rPr lang="en-US" sz="1400" dirty="0" smtClean="0"/>
              <a:t> on a 2.0</a:t>
            </a:r>
            <a:r>
              <a:rPr lang="en-US" sz="1400" dirty="0" smtClean="0">
                <a:latin typeface="Calibri"/>
              </a:rPr>
              <a:t>⁰</a:t>
            </a:r>
            <a:r>
              <a:rPr lang="en-US" sz="1400" dirty="0" smtClean="0"/>
              <a:t> x 2.5</a:t>
            </a:r>
            <a:r>
              <a:rPr lang="en-US" sz="1400" dirty="0" smtClean="0">
                <a:latin typeface="Calibri"/>
              </a:rPr>
              <a:t>⁰</a:t>
            </a:r>
            <a:r>
              <a:rPr lang="en-US" sz="1400" dirty="0" smtClean="0"/>
              <a:t> latitude–longitude grid.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Emissions provided by California Air Resources Board (CARB)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8954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 Domains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921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Tropospheric Emission Spectrometer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1" y="4171951"/>
            <a:ext cx="4448174" cy="2195592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r>
              <a:rPr lang="en-US" sz="1400" b="1" dirty="0" smtClean="0"/>
              <a:t>Two TES observation modes</a:t>
            </a:r>
            <a:r>
              <a:rPr lang="en-US" sz="1400" dirty="0" smtClean="0"/>
              <a:t>:</a:t>
            </a:r>
          </a:p>
          <a:p>
            <a:pPr marL="270241" indent="-27024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Global Surveys:  entire globe in ~ 1 day</a:t>
            </a:r>
          </a:p>
          <a:p>
            <a:pPr marL="270241" indent="-27024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Special Observations: higher sampling density over shorter tracks</a:t>
            </a:r>
          </a:p>
          <a:p>
            <a:pPr marL="727441" lvl="1" indent="-27024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 smtClean="0"/>
              <a:t>Special Observations were made over the California Central Valley during CALNEX</a:t>
            </a:r>
          </a:p>
          <a:p>
            <a:pPr marL="727441" lvl="1" indent="-27024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 smtClean="0"/>
              <a:t>The observations were made during the afternoon overpass. 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6832529"/>
              </p:ext>
            </p:extLst>
          </p:nvPr>
        </p:nvGraphicFramePr>
        <p:xfrm>
          <a:off x="228600" y="820258"/>
          <a:ext cx="4448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175"/>
                <a:gridCol w="2286000"/>
              </a:tblGrid>
              <a:tr h="381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TES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Satellite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AURA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Launch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July 2004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Spectral Coverage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650 – 3050 cm</a:t>
                      </a:r>
                      <a:r>
                        <a:rPr lang="en-US" sz="1800" baseline="30000" dirty="0" smtClean="0"/>
                        <a:t>-1</a:t>
                      </a:r>
                      <a:endParaRPr lang="en-US" sz="1800" baseline="300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Equatorial</a:t>
                      </a:r>
                      <a:r>
                        <a:rPr lang="en-US" sz="1800" baseline="0" dirty="0" smtClean="0"/>
                        <a:t> crossing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1:30</a:t>
                      </a:r>
                      <a:r>
                        <a:rPr lang="en-US" sz="1800" baseline="0" dirty="0" smtClean="0"/>
                        <a:t> am and 1:30 pm</a:t>
                      </a:r>
                      <a:endParaRPr lang="en-US" sz="1800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Spectral Resolution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0.06</a:t>
                      </a:r>
                      <a:r>
                        <a:rPr lang="en-US" sz="1800" baseline="0" dirty="0" smtClean="0"/>
                        <a:t> cm</a:t>
                      </a:r>
                      <a:r>
                        <a:rPr lang="en-US" sz="1800" baseline="30000" dirty="0" smtClean="0"/>
                        <a:t>-1</a:t>
                      </a:r>
                      <a:endParaRPr lang="en-US" sz="1800" baseline="30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Footprint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5x8 km rectangle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Repeat cycle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Once every 16 days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6851" y="1112282"/>
            <a:ext cx="3988549" cy="263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6851" y="733425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Orbital Track for a TES Global Survey</a:t>
            </a:r>
            <a:endParaRPr lang="en-US" b="1" dirty="0"/>
          </a:p>
        </p:txBody>
      </p:sp>
      <p:pic>
        <p:nvPicPr>
          <p:cNvPr id="9" name="Picture 3" descr="C:\Documents and Settings\jhegarty\My Documents\CMAS_2014\From_Chantelle_102114\tes_ground_location.png"/>
          <p:cNvPicPr>
            <a:picLocks noChangeAspect="1" noChangeArrowheads="1"/>
          </p:cNvPicPr>
          <p:nvPr/>
        </p:nvPicPr>
        <p:blipFill>
          <a:blip r:embed="rId4"/>
          <a:srcRect l="5147" t="10592" r="7598" b="6536"/>
          <a:stretch>
            <a:fillRect/>
          </a:stretch>
        </p:blipFill>
        <p:spPr bwMode="auto">
          <a:xfrm>
            <a:off x="4831601" y="4314825"/>
            <a:ext cx="3864724" cy="2476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95875" y="3945493"/>
            <a:ext cx="37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Special Observation Transect for CALNEX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9873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7" y="277370"/>
            <a:ext cx="7525317" cy="708906"/>
          </a:xfrm>
        </p:spPr>
        <p:txBody>
          <a:bodyPr>
            <a:normAutofit/>
          </a:bodyPr>
          <a:lstStyle/>
          <a:p>
            <a:r>
              <a:rPr lang="en-US" dirty="0"/>
              <a:t>TES </a:t>
            </a:r>
            <a:r>
              <a:rPr lang="en-US" dirty="0" smtClean="0"/>
              <a:t>NH</a:t>
            </a:r>
            <a:r>
              <a:rPr lang="en-US" baseline="-25000" dirty="0" smtClean="0"/>
              <a:t>3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75916" y="1257300"/>
            <a:ext cx="4758533" cy="3811419"/>
          </a:xfrm>
          <a:prstGeom prst="rect">
            <a:avLst/>
          </a:prstGeom>
          <a:noFill/>
        </p:spPr>
        <p:txBody>
          <a:bodyPr wrap="square" lIns="86477" tIns="43239" rIns="86477" bIns="43239" rtlCol="0">
            <a:spAutoFit/>
          </a:bodyPr>
          <a:lstStyle/>
          <a:p>
            <a:pPr marL="270241" indent="-270241">
              <a:buFont typeface="Arial"/>
              <a:buChar char="•"/>
            </a:pPr>
            <a:r>
              <a:rPr lang="en-US" sz="1600" dirty="0" smtClean="0"/>
              <a:t>TES NH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detectability  is </a:t>
            </a:r>
            <a:r>
              <a:rPr lang="en-US" sz="1600" dirty="0" smtClean="0">
                <a:solidFill>
                  <a:srgbClr val="FF0000"/>
                </a:solidFill>
              </a:rPr>
              <a:t>~ 1 </a:t>
            </a:r>
            <a:r>
              <a:rPr lang="en-US" sz="1600" dirty="0" err="1" smtClean="0">
                <a:solidFill>
                  <a:srgbClr val="FF0000"/>
                </a:solidFill>
              </a:rPr>
              <a:t>ppbv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under ideal conditions. </a:t>
            </a:r>
          </a:p>
          <a:p>
            <a:pPr marL="727441" lvl="1" indent="-270241">
              <a:buFont typeface="Wingdings" pitchFamily="2" charset="2"/>
              <a:buChar char="Ø"/>
            </a:pPr>
            <a:r>
              <a:rPr lang="en-US" sz="1600" dirty="0" smtClean="0"/>
              <a:t>large ground-atmosphere thermal contrast</a:t>
            </a:r>
          </a:p>
          <a:p>
            <a:pPr marL="270241" indent="-270241">
              <a:buFont typeface="Arial"/>
              <a:buChar char="•"/>
            </a:pPr>
            <a:r>
              <a:rPr lang="en-US" sz="1600" dirty="0" smtClean="0"/>
              <a:t>TES is most </a:t>
            </a:r>
            <a:r>
              <a:rPr lang="en-US" sz="1600" dirty="0"/>
              <a:t>sensitive to NH</a:t>
            </a:r>
            <a:r>
              <a:rPr lang="en-US" sz="1600" baseline="-25000" dirty="0"/>
              <a:t>3</a:t>
            </a:r>
            <a:r>
              <a:rPr lang="en-US" sz="1600" dirty="0"/>
              <a:t> between </a:t>
            </a:r>
            <a:r>
              <a:rPr lang="en-US" sz="1600" dirty="0" smtClean="0">
                <a:solidFill>
                  <a:srgbClr val="FF0000"/>
                </a:solidFill>
              </a:rPr>
              <a:t>950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600 </a:t>
            </a:r>
            <a:r>
              <a:rPr lang="en-US" sz="1600" dirty="0" err="1" smtClean="0">
                <a:solidFill>
                  <a:srgbClr val="FF0000"/>
                </a:solidFill>
              </a:rPr>
              <a:t>hPa</a:t>
            </a:r>
            <a:r>
              <a:rPr lang="en-US" sz="1600" dirty="0" smtClean="0"/>
              <a:t>.</a:t>
            </a:r>
          </a:p>
          <a:p>
            <a:pPr marL="270241" indent="-270241">
              <a:buFont typeface="Arial"/>
              <a:buChar char="•"/>
            </a:pPr>
            <a:r>
              <a:rPr lang="en-US" sz="1600" dirty="0" smtClean="0"/>
              <a:t>1 </a:t>
            </a:r>
            <a:r>
              <a:rPr lang="en-US" sz="1600" dirty="0"/>
              <a:t>piece of information or less: </a:t>
            </a:r>
            <a:r>
              <a:rPr lang="en-US" sz="1600" dirty="0">
                <a:solidFill>
                  <a:srgbClr val="FF0000"/>
                </a:solidFill>
              </a:rPr>
              <a:t>DOFS&lt;1.0</a:t>
            </a:r>
          </a:p>
          <a:p>
            <a:pPr marL="270241" indent="-270241">
              <a:buFont typeface="Arial"/>
              <a:buChar char="•"/>
            </a:pPr>
            <a:r>
              <a:rPr lang="en-US" sz="1600" dirty="0" smtClean="0"/>
              <a:t>To make comparisons with models easier collapse retrieved profile to </a:t>
            </a:r>
            <a:r>
              <a:rPr lang="en-US" sz="1600" dirty="0"/>
              <a:t>a </a:t>
            </a:r>
            <a:r>
              <a:rPr lang="en-US" sz="1600" dirty="0" smtClean="0"/>
              <a:t>single value called the  </a:t>
            </a:r>
            <a:r>
              <a:rPr lang="en-US" sz="1600" dirty="0" smtClean="0">
                <a:solidFill>
                  <a:srgbClr val="FF0000"/>
                </a:solidFill>
              </a:rPr>
              <a:t>Representative Volume Mixing Ratio (RVMR).</a:t>
            </a:r>
            <a:endParaRPr lang="en-US" sz="1600" dirty="0">
              <a:solidFill>
                <a:srgbClr val="FF0000"/>
              </a:solidFill>
            </a:endParaRPr>
          </a:p>
          <a:p>
            <a:pPr marL="702624" lvl="1" indent="-270241">
              <a:buFont typeface="Wingdings" pitchFamily="2" charset="2"/>
              <a:buChar char="Ø"/>
            </a:pPr>
            <a:r>
              <a:rPr lang="en-US" sz="1600" dirty="0" smtClean="0"/>
              <a:t>RVMR calculated by applying the TES averaging kernel to the retrieved profile.</a:t>
            </a:r>
          </a:p>
          <a:p>
            <a:pPr marL="702624" lvl="1" indent="-270241">
              <a:buFont typeface="Wingdings" pitchFamily="2" charset="2"/>
              <a:buChar char="Ø"/>
            </a:pPr>
            <a:r>
              <a:rPr lang="en-US" sz="1600" dirty="0" smtClean="0"/>
              <a:t>A corresponding CMAQ RVMR is calculated by applying the TES averaging kernel to the co-located CMAQ NH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profiles.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5" descr="tes_jpl_nh3.daq_20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8" y="1226671"/>
            <a:ext cx="3927494" cy="4180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9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3688"/>
            <a:ext cx="8382000" cy="411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CMAQ -TES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1593" y="4333875"/>
            <a:ext cx="4353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CMAQ and TES generally agree on the locations of the high and low NH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CMAQ seems to be biased low compared to TES for the highest NH</a:t>
            </a:r>
            <a:r>
              <a:rPr lang="en-US" baseline="-25000" dirty="0" smtClean="0"/>
              <a:t>3</a:t>
            </a:r>
            <a:r>
              <a:rPr lang="en-US" dirty="0" smtClean="0"/>
              <a:t> RVMRs.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jhegarty\My Documents\CMAS_2014\From_Chantelle_102214\CMAQ_TES_RVMR_20100512.png"/>
          <p:cNvPicPr>
            <a:picLocks noChangeAspect="1" noChangeArrowheads="1"/>
          </p:cNvPicPr>
          <p:nvPr/>
        </p:nvPicPr>
        <p:blipFill>
          <a:blip r:embed="rId3"/>
          <a:srcRect l="9256" t="8834" r="8248" b="9720"/>
          <a:stretch>
            <a:fillRect/>
          </a:stretch>
        </p:blipFill>
        <p:spPr bwMode="auto">
          <a:xfrm>
            <a:off x="557523" y="974255"/>
            <a:ext cx="7862577" cy="2697289"/>
          </a:xfrm>
          <a:prstGeom prst="rect">
            <a:avLst/>
          </a:prstGeom>
          <a:noFill/>
        </p:spPr>
      </p:pic>
      <p:pic>
        <p:nvPicPr>
          <p:cNvPr id="1026" name="Picture 2" descr="C:\Documents and Settings\jhegarty\My Documents\CMAS_2014\From_Chantelle_102414\CMAQ_TES_RVMR.png"/>
          <p:cNvPicPr>
            <a:picLocks noChangeAspect="1" noChangeArrowheads="1"/>
          </p:cNvPicPr>
          <p:nvPr/>
        </p:nvPicPr>
        <p:blipFill>
          <a:blip r:embed="rId4"/>
          <a:srcRect l="3200" r="7210"/>
          <a:stretch>
            <a:fillRect/>
          </a:stretch>
        </p:blipFill>
        <p:spPr bwMode="auto">
          <a:xfrm>
            <a:off x="352424" y="3762375"/>
            <a:ext cx="3590926" cy="286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1944"/>
            <a:ext cx="8686800" cy="363537"/>
          </a:xfrm>
        </p:spPr>
        <p:txBody>
          <a:bodyPr tIns="0" bIns="0">
            <a:normAutofit/>
          </a:bodyPr>
          <a:lstStyle/>
          <a:p>
            <a:r>
              <a:rPr lang="en-US" sz="2000" dirty="0" smtClean="0"/>
              <a:t>CMAQ –Aircraft Comparison</a:t>
            </a:r>
            <a:endParaRPr lang="en-US" sz="2000" dirty="0"/>
          </a:p>
        </p:txBody>
      </p:sp>
      <p:pic>
        <p:nvPicPr>
          <p:cNvPr id="3" name="Picture 2" descr="C:\Documents and Settings\jhegarty\My Documents\CMAS_2014\From_Chantelle_102214\flight_curtain_20100512.png"/>
          <p:cNvPicPr>
            <a:picLocks noChangeAspect="1" noChangeArrowheads="1"/>
          </p:cNvPicPr>
          <p:nvPr/>
        </p:nvPicPr>
        <p:blipFill>
          <a:blip r:embed="rId3"/>
          <a:srcRect l="5670" t="6355" r="13735" b="3131"/>
          <a:stretch>
            <a:fillRect/>
          </a:stretch>
        </p:blipFill>
        <p:spPr bwMode="auto">
          <a:xfrm>
            <a:off x="4310014" y="733425"/>
            <a:ext cx="4499412" cy="3695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43364" y="4591050"/>
            <a:ext cx="4353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CMAQ generally captures the NH</a:t>
            </a:r>
            <a:r>
              <a:rPr lang="en-US" baseline="-25000" dirty="0" smtClean="0"/>
              <a:t>3</a:t>
            </a:r>
            <a:r>
              <a:rPr lang="en-US" dirty="0" smtClean="0"/>
              <a:t> plumes observed by aircraft.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CMAQ seems to be biased low compared to aircraft for the highest NH</a:t>
            </a:r>
            <a:r>
              <a:rPr lang="en-US" baseline="-25000" dirty="0" smtClean="0"/>
              <a:t>3</a:t>
            </a:r>
            <a:r>
              <a:rPr lang="en-US" dirty="0" smtClean="0"/>
              <a:t> mixing ratios.</a:t>
            </a:r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14325" y="4019550"/>
            <a:ext cx="3619499" cy="2619375"/>
            <a:chOff x="228600" y="3866800"/>
            <a:chExt cx="3424253" cy="2857045"/>
          </a:xfrm>
        </p:grpSpPr>
        <p:pic>
          <p:nvPicPr>
            <p:cNvPr id="5" name="Picture 4" descr="C:\Documents and Settings\jhegarty\My Documents\CMAS_2014\From_Chantelle_102214\CMAQ_flight_scatter_20100512.png"/>
            <p:cNvPicPr>
              <a:picLocks noChangeAspect="1" noChangeArrowheads="1"/>
            </p:cNvPicPr>
            <p:nvPr/>
          </p:nvPicPr>
          <p:blipFill>
            <a:blip r:embed="rId4"/>
            <a:srcRect l="5078" t="5556" r="10026"/>
            <a:stretch>
              <a:fillRect/>
            </a:stretch>
          </p:blipFill>
          <p:spPr bwMode="auto">
            <a:xfrm>
              <a:off x="228600" y="3866800"/>
              <a:ext cx="3424253" cy="285704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062036" y="4391026"/>
              <a:ext cx="523875" cy="112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499" y="733425"/>
            <a:ext cx="3952075" cy="3009900"/>
            <a:chOff x="190499" y="733425"/>
            <a:chExt cx="3952075" cy="3009900"/>
          </a:xfrm>
        </p:grpSpPr>
        <p:pic>
          <p:nvPicPr>
            <p:cNvPr id="4" name="Picture 3" descr="C:\Documents and Settings\jhegarty\My Documents\CMAS_2014\From_Chantelle_102214\flight_tes_ground_location_20100512.png"/>
            <p:cNvPicPr>
              <a:picLocks noChangeAspect="1" noChangeArrowheads="1"/>
            </p:cNvPicPr>
            <p:nvPr/>
          </p:nvPicPr>
          <p:blipFill>
            <a:blip r:embed="rId5"/>
            <a:srcRect l="6250" t="9028" r="12370" b="8333"/>
            <a:stretch>
              <a:fillRect/>
            </a:stretch>
          </p:blipFill>
          <p:spPr bwMode="auto">
            <a:xfrm>
              <a:off x="190499" y="733425"/>
              <a:ext cx="3952075" cy="30099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61951" y="800100"/>
              <a:ext cx="32289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Aircraft, TES, and Ground Locations, 20100512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</TotalTime>
  <Words>1293</Words>
  <Application>Microsoft Office PowerPoint</Application>
  <PresentationFormat>On-screen Show (4:3)</PresentationFormat>
  <Paragraphs>177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2_Office Theme</vt:lpstr>
      <vt:lpstr>Slide 1</vt:lpstr>
      <vt:lpstr>Background</vt:lpstr>
      <vt:lpstr>Approach /Objectives</vt:lpstr>
      <vt:lpstr>CALNEX</vt:lpstr>
      <vt:lpstr>WRF-CMAQ Modeling</vt:lpstr>
      <vt:lpstr>Tropospheric Emission Spectrometer</vt:lpstr>
      <vt:lpstr>TES NH3 Measurements</vt:lpstr>
      <vt:lpstr>CMAQ -TES Comparison</vt:lpstr>
      <vt:lpstr>CMAQ –Aircraft Comparison</vt:lpstr>
      <vt:lpstr>CMAQ and Observed Diurnal Cycles at Surface Sites   </vt:lpstr>
      <vt:lpstr>Possible Explanations for Diurnal Errors</vt:lpstr>
      <vt:lpstr>Bakersfield, CA NH3 June 18, 2010</vt:lpstr>
      <vt:lpstr>Transport to Bakersfield June 18, 2010 </vt:lpstr>
      <vt:lpstr>WRF and Observed PBL Heights June 18, 2010</vt:lpstr>
      <vt:lpstr>CARB NH3 Emissions Loop</vt:lpstr>
      <vt:lpstr>Summary and Ongoing Work</vt:lpstr>
      <vt:lpstr> The End</vt:lpstr>
      <vt:lpstr>Additional Slides</vt:lpstr>
      <vt:lpstr>NH3 signal from TES and CrIS</vt:lpstr>
      <vt:lpstr>Transport to Bakersfield June 18, 2010 </vt:lpstr>
      <vt:lpstr>Transport Evaluation</vt:lpstr>
      <vt:lpstr>NAM 12</vt:lpstr>
      <vt:lpstr>HYSPLIT NAM12</vt:lpstr>
    </vt:vector>
  </TitlesOfParts>
  <Company>AER,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admin</cp:lastModifiedBy>
  <cp:revision>365</cp:revision>
  <dcterms:created xsi:type="dcterms:W3CDTF">2013-01-03T19:35:52Z</dcterms:created>
  <dcterms:modified xsi:type="dcterms:W3CDTF">2014-10-28T11:20:20Z</dcterms:modified>
</cp:coreProperties>
</file>