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5" r:id="rId1"/>
  </p:sldMasterIdLst>
  <p:notesMasterIdLst>
    <p:notesMasterId r:id="rId22"/>
  </p:notesMasterIdLst>
  <p:handoutMasterIdLst>
    <p:handoutMasterId r:id="rId23"/>
  </p:handoutMasterIdLst>
  <p:sldIdLst>
    <p:sldId id="315" r:id="rId2"/>
    <p:sldId id="336" r:id="rId3"/>
    <p:sldId id="339" r:id="rId4"/>
    <p:sldId id="318" r:id="rId5"/>
    <p:sldId id="332" r:id="rId6"/>
    <p:sldId id="370" r:id="rId7"/>
    <p:sldId id="320" r:id="rId8"/>
    <p:sldId id="369" r:id="rId9"/>
    <p:sldId id="335" r:id="rId10"/>
    <p:sldId id="367" r:id="rId11"/>
    <p:sldId id="361" r:id="rId12"/>
    <p:sldId id="362" r:id="rId13"/>
    <p:sldId id="364" r:id="rId14"/>
    <p:sldId id="366" r:id="rId15"/>
    <p:sldId id="371" r:id="rId16"/>
    <p:sldId id="346" r:id="rId17"/>
    <p:sldId id="349" r:id="rId18"/>
    <p:sldId id="363" r:id="rId19"/>
    <p:sldId id="327" r:id="rId20"/>
    <p:sldId id="333" r:id="rId21"/>
  </p:sldIdLst>
  <p:sldSz cx="9144000" cy="6858000" type="screen4x3"/>
  <p:notesSz cx="6985000" cy="92837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F7215EB-B0F7-453F-9ABF-EA2FF7EF21CF}">
  <a:tblStyle styleId="{3F7215EB-B0F7-453F-9ABF-EA2FF7EF21CF}" styleName="Table_0"/>
  <a:tblStyle styleId="{06D1161D-C09D-4793-9352-23E2C080739B}" styleName="Table_1"/>
  <a:tblStyle styleId="{A9DA600A-95A7-45E0-B792-9008FF786107}" styleName="Table_2"/>
  <a:tblStyle styleId="{1DE02C33-E165-444D-9B85-52EB2103E47C}" styleName="Table_3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816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>
      <p:cViewPr varScale="1">
        <p:scale>
          <a:sx n="68" d="100"/>
          <a:sy n="68" d="100"/>
        </p:scale>
        <p:origin x="-2112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/>
          <a:lstStyle>
            <a:lvl1pPr algn="r">
              <a:defRPr sz="1200"/>
            </a:lvl1pPr>
          </a:lstStyle>
          <a:p>
            <a:fld id="{822525B7-A662-4069-BB4D-AADEF4325393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4" tIns="46476" rIns="92954" bIns="46476" rtlCol="0" anchor="b"/>
          <a:lstStyle>
            <a:lvl1pPr algn="r">
              <a:defRPr sz="1200"/>
            </a:lvl1pPr>
          </a:lstStyle>
          <a:p>
            <a:fld id="{1036D646-FB55-4AA8-99E2-0A82E7BA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2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56550" y="1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8502" y="4409758"/>
            <a:ext cx="5587999" cy="417766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2" y="8817904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2" cy="464185"/>
          </a:xfrm>
          <a:prstGeom prst="rect">
            <a:avLst/>
          </a:prstGeom>
          <a:noFill/>
          <a:ln>
            <a:noFill/>
          </a:ln>
        </p:spPr>
        <p:txBody>
          <a:bodyPr lIns="92939" tIns="92939" rIns="92939" bIns="92939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6303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baseline="0" dirty="0" smtClean="0"/>
              <a:t> transfer model with radiation fluxes at each model layer</a:t>
            </a:r>
          </a:p>
          <a:p>
            <a:r>
              <a:rPr lang="en-US" baseline="0" dirty="0" smtClean="0"/>
              <a:t>In Global, connected to an aerosol model</a:t>
            </a:r>
          </a:p>
          <a:p>
            <a:r>
              <a:rPr lang="en-US" baseline="0" dirty="0" err="1" smtClean="0"/>
              <a:t>Advect</a:t>
            </a:r>
            <a:r>
              <a:rPr lang="en-US" baseline="0" dirty="0" smtClean="0"/>
              <a:t> 5 cloud parameters snow/rain/</a:t>
            </a:r>
            <a:r>
              <a:rPr lang="en-US" baseline="0" dirty="0" err="1" smtClean="0"/>
              <a:t>graupel</a:t>
            </a:r>
            <a:r>
              <a:rPr lang="en-US" baseline="0" dirty="0" smtClean="0"/>
              <a:t>/ice/vapor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F6FF890-EF19-4536-8487-4CDBE668363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46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F6FF890-EF19-4536-8487-4CDBE668363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78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 Tong modulate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emissiosn</a:t>
            </a:r>
            <a:r>
              <a:rPr lang="en-US" baseline="0" dirty="0" smtClean="0"/>
              <a:t>, fugitive dust</a:t>
            </a:r>
          </a:p>
          <a:p>
            <a:r>
              <a:rPr lang="en-US" baseline="0" dirty="0" smtClean="0"/>
              <a:t>Li 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r>
              <a:rPr lang="en-US" baseline="0" dirty="0" smtClean="0"/>
              <a:t> line is </a:t>
            </a:r>
            <a:r>
              <a:rPr lang="en-US" baseline="0" dirty="0" err="1" smtClean="0"/>
              <a:t>obs</a:t>
            </a:r>
            <a:endParaRPr lang="en-US" baseline="0" dirty="0" smtClean="0"/>
          </a:p>
          <a:p>
            <a:r>
              <a:rPr lang="en-US" baseline="0" dirty="0" smtClean="0"/>
              <a:t>Blue dashed line is v4.6.3…</a:t>
            </a:r>
            <a:r>
              <a:rPr lang="en-US" baseline="0" dirty="0" err="1" smtClean="0"/>
              <a:t>markedimprovement</a:t>
            </a:r>
            <a:r>
              <a:rPr lang="en-US" baseline="0" dirty="0" smtClean="0"/>
              <a:t> over Eastern U.S in Winter</a:t>
            </a:r>
          </a:p>
          <a:p>
            <a:r>
              <a:rPr lang="en-US" baseline="0" dirty="0" err="1" smtClean="0"/>
              <a:t>Underpreiction</a:t>
            </a:r>
            <a:r>
              <a:rPr lang="en-US" baseline="0" dirty="0" smtClean="0"/>
              <a:t> in summer and out west….speculation  too much mixing, SOA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9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Unrestricted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Mesoscale</a:t>
            </a:r>
            <a:r>
              <a:rPr lang="en-US" baseline="0" dirty="0" smtClean="0"/>
              <a:t> Analysis</a:t>
            </a:r>
          </a:p>
          <a:p>
            <a:r>
              <a:rPr lang="en-US" baseline="0" dirty="0" smtClean="0"/>
              <a:t>Brings in </a:t>
            </a:r>
            <a:r>
              <a:rPr lang="en-US" baseline="0" dirty="0" err="1" smtClean="0"/>
              <a:t>mesonets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12 km NAM does not see the mountain blocking so strong flow will serve to dilute the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</a:t>
            </a:r>
            <a:r>
              <a:rPr lang="en-US" baseline="0" dirty="0" smtClean="0"/>
              <a:t> hot temps, low winds to develop in valleys…NAM 12 misses and overruns topography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NYC plume from NYC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likely too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Weaker winds may  contribute</a:t>
            </a:r>
            <a:r>
              <a:rPr lang="en-US" baseline="0" dirty="0" smtClean="0"/>
              <a:t> to higher ozone/less dispersion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Smoke and</a:t>
            </a:r>
            <a:r>
              <a:rPr lang="en-US" baseline="0" dirty="0" smtClean="0"/>
              <a:t> dust, ozone, anthropogenic PM now in one unified system with CMAQ  Unified</a:t>
            </a:r>
          </a:p>
          <a:p>
            <a:r>
              <a:rPr lang="en-US" baseline="0" dirty="0" smtClean="0"/>
              <a:t>Now using a version of CMAQ supported by EPA CMAS community   Supported</a:t>
            </a:r>
          </a:p>
          <a:p>
            <a:r>
              <a:rPr lang="en-US" baseline="0" dirty="0" smtClean="0"/>
              <a:t>First time in 7 years we’ve seen consistent improvement in ozone predictions  Updated</a:t>
            </a:r>
          </a:p>
          <a:p>
            <a:r>
              <a:rPr lang="en-US" baseline="0" dirty="0" smtClean="0"/>
              <a:t>Inclusion of PM in operational model provides </a:t>
            </a:r>
            <a:r>
              <a:rPr lang="en-US" baseline="0" dirty="0" err="1" smtClean="0"/>
              <a:t>refliable</a:t>
            </a:r>
            <a:r>
              <a:rPr lang="en-US" baseline="0" dirty="0" smtClean="0"/>
              <a:t> PM product for all of U.S.  Reliable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5236-E55B-4E96-B796-94093E87A879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http://www.earthzine.org/wp-content/uploads/2010/11/NOAA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0"/>
            <a:ext cx="1193493" cy="11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4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BFE7-2786-4FE2-89E6-3E3BA0D40E36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132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132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1328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D175AD9-25E8-4F85-8F41-D5690CBC7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0AE1-8487-4C2D-ABF7-E63230EEB9ED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678-FA5B-4F6F-9045-8C6113A429AB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3F12-E2CF-4580-9384-7137B10CADF9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242-C69A-4465-8AB1-6DF929AF10CC}" type="datetime1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E1B7-AF27-486D-B8E9-215BB42E0091}" type="datetime1">
              <a:rPr lang="en-US" smtClean="0"/>
              <a:t>10/25/14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EA50-5F56-400B-919F-774C6AD948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3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C131-6386-4DB8-9A21-C01612343D51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B7B2-629C-4620-A708-AEB73DE5EB95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256D-B876-4909-AFEE-53B30227ED51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ACC3-CD7C-409D-A588-34863659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0757-81E1-4689-ACF0-BE7D3DBFA6EF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14ACC3-CD7C-409D-A588-34863659B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2" descr="https://encrypted-tbn0.gstatic.com/images?q=tbn:ANd9GcS5aFMKku43t-n9sT3ahNkDrXz9dseofrJkqy6N6ErtLjMgVPw_NPrAbyFD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encrypted-tbn0.gstatic.com/images?q=tbn:ANd9GcS5aFMKku43t-n9sT3ahNkDrXz9dseofrJkqy6N6ErtLjMgVPw_NPrAbyFD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TEhUUExQWFhQXGB4aGRgYGRYeHhsYGxwXGh4fJB8cICogHCAmHxkdIjElJi0rLi4uHh8zODMuNygtLisBCgoKDg0OGxAQGzAmICQsLDQ0NDQsLCwsLC0vLCwsLyw0NCwsNCwsLCw0LCwsLCwsLCwsLCw0LCwsLCwsNCwsLP/AABEIAOEA4QMBEQACEQEDEQH/xAAcAAEAAgMBAQEAAAAAAAAAAAAABgcDBAUCAQj/xABGEAABAwIEAwUEBwUFBwUAAAABAgMRAAQFEiExBkFRBxMiYXEyQoGRFCNSYnKhwTNDorGyFSQ0U9EXY3OC0uHwVZKUwvH/xAAbAQEAAgMBAQAAAAAAAAAAAAAABAUCAwYBB//EADsRAAEDAgQDBQgBBAICAgMAAAEAAgMEEQUhMUESUWETInGBoQYUMpGxwdHw4SMzQlJi8YKycsIVFiT/2gAMAwEAAhEDEQA/ALxoiURKIlESiJREoiURKIlESiJRFycY4ktbVQS+6EKIzAQomCSJhIJ3BrU+ZjMnFTqXDaqqHFCy402H1K37K7Q62lxs5kLAUk66g+uorY1wcLhRZYnxPMbxYjIrI84EpKlaBIJJ8hqaE2F1i1pc4NGpXCtuNrBe1ygfizJ/qArSKmI/5KzkwSvZrEfKx+hK6tjibL090625G+RaVR8jW1r2u0N1BmpZof7jC3xBC26yWhKIlESiJREoiURKIlESiJREoiURKIlESiJREoiURKIlEVecRdo623l27FuS6lRRK+agY0QnVQO41FQZawtdwtGa6uh9nGSxNnmks0i+XLqTp1yXU4GuMQcU4u9QUoUAUAhKSkgmRlHiEg+9roK2U5mJJkULGI8Oja1lIbuBN9Tfz0+Sl9SlQqn+OWBc4whjl9W2fQ+I/kqqqoHHUBvgu9wd5psJdN/8j9vspT2TX5VarYV7bCymOiVSR/FmHwqTRPuzhOypfaanDKkTN0eL+Yy+llM7hkLSpCtUqBSRJGhEHUaipZFxYrnmPLHBzdQbqkOP8EZYvEM26SlKkJkSpXiUpQ5mdoqnqY2skDWr6PglbNUUjppzcgnYDIAcvNWhwtwezYqWppa1FYAOfLpBJ0gCrGGnbESQuMxHGJq5rWyACx2v9yu3f3aWm1ur0ShJUfQCa3OcGgkquhidNI2NupIHzUP7POLri9W4l1tGVAnOmRqTokjWdjrptUWlqHykghX+OYRT0LWujcbnY9NT9OakmG8Q2z61NtOpUtJIKdj4TBIB3HmJFSGSsebAqnqMPqadgfIwgG2e2f0PQrqVsUNKIlESiJREoiURKIlESiJREoiURKIlEWK4uEIAK1JSCQkZiBKjoBrzPSvCQNVmyN7zZgJtnlyG6g3FPGb1rftMqQEW8pKlblaFaE7eEJM6DWU7wahzVLmShuy6TDcGhqqF8oN352HIjO3W/PrpdT4Gpq5hVB2qWare+aukaZwFA/7xsj9Mn51V1jSyQPH6Qu89m5m1FG+nftcf+Lv0rq8OY1it1cNOlvLa5vEAAhJQZBIKvEuJnQkSBtWyKSeRwdbJQq+iwqkgfEHXktlnc35ZZD8KyqsFyCo7GcUWjF3Xmkd4tDpATBM5U5Nk66RVPI8icuaL5r6RSUsb8KZDI7hDmjPIam+63+zvFVoxNxLichuM2ZEEALJLidDqOYH4qzpZCJjff/tRcdpGPw5pjN+ztY63HwnTLqfBXFVquBVO8S/W46hPIOsp+ACCf1qql71TbqF3+H/0sELubXn6gfZXFVquAUB7XsX7u2Qwk+J5Xi/AiCfmrL8jUKukszh5rp/Zek7SoMx0YMvE/wAX9FD+FeMUWdo8yG1d6uSlwEHxEZRIMQE789aiQ1AjYW2zXQYlgz6yqZKXDhFrjpe5+fkpF2N4RCXblQ9r6tHoIKj8TlHwNSKGPIvVR7VVd3MpxtmfoPv81ZZManarBceBdaOEYwzcpKmHAsAwY3B8wdR5dawZI14u0qTVUc9K4NmbYlb9ZqMlESiJREoiURKIlESiJREoiURRzjDi1FilMoUta/ZSJAgbyqI+Ak7etR56gRDRW2FYTJXuNnAAanU/L9CgfadFwi3vWVlbKhkIJ9he+3uk6g/hHWodX3wJG6LpvZ69M+SjlbZ4z8R9wNvFc17EzfWoYe/xTAzMrO7rcSpB6qygKB96Bz31l/as4XfENOqmNphQ1PbRf2n5OH+p2PhfI8vDSx+zbGfpFkgKMuNfVq9B7J+KY16g1PpZOOMcwuSx+j92rHEfC7Meevr6WXjtPwzvrFagJU0Q4PQaK/hJPwryrZxR35LL2dquxrWtOjsvx65KA8O8ZXiLdFrbNZ1JmFZVLUATOw0EEnUzUKKokDeBgXT12DUb5zU1D7A2yuALjr+Fa3C7lwq2bN0nK/BzTl11MHw6CRGlWUJeWDj1XEYi2nbUOFMbs21+Wa4mAcEm3vF3an85WVnLkiCszvmP8q1R03BIX3VjW42KikbTBlgLZ3voOVvutrEeCWHrsXZW4lwKQqElAGZEQdUnoKydTNc/j3WmDG54aU0oALbEZ3vY679VJqkKnUQTwOP7Q+m98T4ysoKPIgDNm5acuVRfdv6vaXV8ccPuPunBta9+vK2/ipfUpUKqPijDH7zF0tuNrS0VBCSQQC0iVKIO2viI9RVXMx0k9iMvsu7w6pgosKL2OBdYk5/5HIC3yC+drL6V3LNu0hOdKRJSBmKlwEonfQAGPvUrSC8NAT2ZjcynfPI42J55WGp/eSs3h/DRbWzTIjwJAJHNW6j8VEmrGJnAwNXHVtSamofMdz6bDyChParxT3aDaNHxrH1pHuoPu+qufl61DrJ7DgHmui9m8L7R3vUgyHw9Tz8vr4KO2fCV9bMtXtsuVlOZSEaqCTqNNQ4CIkfkd60Np5WNEjP38q2lxahqZX0lQ3K9gToT9W9D6hWvw/cvOW7a30BDqkypInSdtDqDHLltVlEXFgLhmuIro4Y53MhddoOR/dfHddGtiiJREoiURKIlESiJREoiURKItHGcJaumlNPJzJPzSeRB5EVhJG17eFyk0lXLSyiWI2I9eh6KoMSw53DlOWz8rtHxooAxI1SsDktJAlPMadDVU9joSWO+E/t13tPURYk1tRDlKzbpu08wdjsfMLUwPD/pbamUEC7Y8bJB/aNg+JE9UnxJP3iNhIxjZ2g4R8Q06/uy31lQKOQSvH9J+Tv+J2PgRk4dL669jsmcfTeOJ7tZbUkh0xAQpOqSehmRH3jppW2iLhIRbLdV/tM2B9I13EOIHu9QdbdNDforddbCklKgClQIIOxB0Iq0IvkVwjXFpDm6hY7OzbaTlaQlCeiUgD5CjWhosAspZpJXcUjiT1N1nr1a0oiURKIlESiJRFwLjhC2VdJu8qu9SrMfESFKAgEgzEaERGwrQadhfx7q0Zi9SymNNccJFtMwN9OfW6zcW44LO2W9Eq9lA1grO09BzPp1rKaXs2cS14ZQmtqBFew1Ph+VVfBnDoxJ19b7xzQToRnK1e9H2R+oFVkEPbElxXbYtiJwyONkLMvOwA28T/KnPAXDV1ZrdS67mY/dpBkKJ1zQdUaaQNyTvAJm00L4yQTkuaxrEqWtYx0bLP3O46dfHYeJU0qWueUbb41tVXf0UL8WwXpkK/sA9fynTeo4qWF/Ard2C1TaX3kjLlvbn4ets9FJKkKoSiJREoiURKIlESiJREoiURaeL4W3ctKaeTmQr5g8iDyIrB7GvHC5SKWqlppBLEbEftvBQPhrs6dt7zvi8A22qUFPtLEbGdEiDB3nWI3qFFRuZJxXyC6bEPaKKopOyDO84Z30Hhz5j15KxkNgTAAkyYG5PP1qwsuSLidSvVF4vK1hIJJAA1JOgApqih+L9puHsnIl03Dn2LdJcJ+I8H8VS46GZ+dreOX8rB0jWi5K4b/afcr/AGGGry/aedSj+EAn86ktw0f5P+QUR+IQN3+6595x7iwSpYZskhIKiD3yjAE8lATW5uHw7k+i0jFIyQBf5fysGE9omLOtpdDVkpKhoIeSdCR9ojlXrsPhGVz6fhZSYiyN5Yb5fvNdVntLvEH67Dsw5qZeSfkkiT860uw5v+L/AEWbcRhduuxhvapYOKCHVOWqz7twgp/iEpA9SKjvoJm5gX8FLZMx+YKmdtcocSFtrStB1CkkEEeRGhqGWlpsVsWWvEWN9lK0lK0hSVCCkgEEdCDvXhAIsVkx7mODmmxCr3FOzdSbhD1i6WhnEgkygcyk7nT3T86gvoyHB0ZsurpvaRr4HRVbOLL59Dy8R8lYk5U6nQDUmOXM8qnaLk/iOQ1VTce8fl3Nb2qob2W4N1+SeifPn6b1lTV8XdZou5wXABFaepHe2HLqevTbx04zeB2iMOVcLuEm4VHdoQdUkESkp3Jjc7DSJ56hFGIuInNWDq6rfXiBkZEY1JGuWt9PDc9NrN7OsZcurMKdkrQotlR97KEkK9YVB8wasaWQvjuVx2O0cdLVlsehF7cr3y9PkpPUhUyURKIlESiJREmiJREoiURamKXhZbU4GnHsvuNBJWRzgKUkH0megNZMbxG17eKKFWXavbvFSWrPEHFI0WEMBRSdRqEr01B36VMdQPaAXOaL9f4WPEtv/aGP/TcU/wDin/qrD3T/AJt+acXRcribtTWyyVtYfdoVMZ7plTbSSdASQSTry0nrW6GhDnWLx5G5Xjn2Giid5av3hC7+4U8Nw0glDKeYgD2vU6+tWUcbIvgFvqqGfEpHGzMvqt61tUNjK2hKB0SAP5VkTdVr3uebuN1losVrYp+xd/4a/wCk16NVsi/uN8R9Vz+Df8Ez6H+pVev+IrdW/wB937sF2axUVeHmUrGVaQpJ5KAI+RovWuLTcGy5rGErt1FyxfctXDuEmW1fiQrQ/p0rx7WyCzxdT4cRlZ8WY9VJOFe1tJWWcQSltSVZPpDYUWSroZ1QfPUbnwiq+fDiO9Fn03V9HO14HX5q0mnAoBSSCkiQQZBB2II3FVZFsit69URRvj3B37q1KGFlKgZKJADg+yTy6jWOvUR6mNz2Waf5VvgtZBS1IfM245/69fzvy5GFYjhFphlmtD+V68fbIA3yTsRPshJ1zbkjTyiOjjhjIdm4rooKyrxOra+G7YmH59DzJG2gGvXS4G4ETeMl51a0JzlICQPEABJBPnImDtWFPSiRvESpGMY66il7KNoJtfPYq3cNsG2G0tNJCUJEAf8Am5J1mrRjAwWC4SoqJJ5DJIbkrZrJaUoiURKIlESiKE9pWD3b6W1WypS0c2RJIXn5KBnWBsBB1O86Q6uORwBbsui9n6yjgc5s4zdlc5i3I+PPTwXC4X7SlIPdXwJgx3oHiSRpCkxr6jXyNaYawjuyKzxH2aa8drRnXbY+B/OXUKcY3xMyxam5CkuJOiAlQ8ajsAfnPQA1MkmaxnHqubpMMmqKn3cgtO9xoOf45rZ4fxhF2wl5CVJSqRChBkGD5ETzFZRSCRvEFprqN9JMYXkEjkulWxRFEuL+FmVzeId+h3LYKvpKIGg5ODZxOgkHpG2lSoJ3DuEcQO345LEjdcLgvtTbeytXoDS1EpbfhSWXoJEgqAKCY2OnpMVvqKBzO8zMctx+Vg2VriW3zCsO8tEPNqbcSFtrEKSRIINV7XFpuNVtVNY3hC8KdDayV2Lhhl06lpR/drPTor/vF7TVAnb/AMh69VTV9Df+pHrv1/n6rZreqNKItbFP2Lv/AA1/0mvRqtkX9xviPqufwb/gmfQ/1Kr1/wARW6t/vu/dguzWKipRFxuKMTLLQS3q86cjYG8nQn4T8yKyY25UqlhEj7u+EZlZ8IwZDNuGSAoEeORIUo7n9B5AUc4k3WE07pJOP5dFmwXFrjCVSyFPWJMuMEypoHdTZPzKTv8AHMI89MyfM5O5/lWtHiF+5Jr9f5VxYNirV0yh5hYW2sSCPzBG4I2IO1UckbmO4XDNXAN1u1gvVEeJuBWru5bfJKdYeTr40gaR0OgB8j1GsWWlbI8O+avcPx2Wkp3QgX/16E6+PPx6aSq3YShIQhISlIgACAAOVSQABYKke9z3FzjclZK9WKURKIlESiJREoiURR3ijg+3vRKxkdjR1O/xGyh669CK0TU7JNdVa4djFRRGzTdvI6eXL9uCq3T2fXYuUW65LBUVFxJOQJESY5LiBB59RrVf7pJxhp0XXn2gpDTunb8YFrHW+w6jw+quW0tktoS2gZUJASkDkBpVs0BosF8+lkdI8vebkm5WQmN69WCpjirHVYq+W0EjDmVctPpDiTv/AMMcuu+8ZbylphC3id8R9P5VVX1vZjgbr9F8uLRC0d2tCVIiMpGmm3pHlUm9lRNe5ruIHNesCx27wyEpzXVkP3RP1rQ/3Z95IHunoIjU1HnpWTZjJ3ofFXVLiQd3ZMj6fwrJscQs8VtVBJS8y4Mq0HQpnkoboUNwfIEHY1UuZJTvzyIVvcEKqcctHMIX3VwVOWiv8O/EkD/LXHvAbHmBpzCbmnmFQLjXcfdU1bh5c7jj3XJHHVtMQ7HXKmP6p/KpfYP5KH/+Omtt8/4W4rHWH2XQ24Cru1+E6K9k8jv8K18JBzWsU0sb28Q3H1Xrg0f3Jn0P9aqP+Iryt/vu/dl2orFRV5UYBJ0A1JPSiDNRnAkm6uF3ah9WiUMA9Oav/Op6Vsd3RwqfP/RiEI1OZ/Ck9a1ASiLRw3E14U+bhoFVo4f7yyPd5d6gciOY5/Ip1TwCdtjqNPwrrD60/wBt/l+FddndIdQlxtQUhYCkqGxSdQaoHNLTYq7WavESiJREoiURKIlESiKvu0DjN61uG2bconLK8wBEqPhEk6QBPL2qg1NS5jw1q6rBMGhqqd0s4OuVumvj/C56+PcQZGZ+0QUESFpCwkjrnClJPwrD3qZubmqUMBw6Y8MMxvyJF/lYFZrbtbT+8tlD8KwfyKRXorxu1a5PZJ/+Eo8xb7lWBhN8H2W3glSQ4kKAVEwdtiRqNanMdxNDua5apgMEroiQS02y0W3WS0Kse2HigJ7vDkOBtdx+2WTGRgyCJ2lcEek/aBqzw+n4j2p0Gnj/AAtFRIWMJAuVxbW3S2hKECEpAAHl+tWRN1yb3Fzi52pWWixWvf3iGW1OLMJSJP6AeZOlAL5LOON0jg1upVZt8VXDd0bphXcudEbFPRQ2XPOf9Kmuo2PjtIukgj7FoaDdX5wlipxqxWi9s1ISoAFRENudFNycwI3nUD7Rrmp4/dpbxuv9R4qYDxDNUfx9wY7hr+RUqZXJadjRQ6Hoocx8a6OgrmztsdVpc2yjBFWDmB2qxWVNysAJC15RsMxgfCtXu7FjwNvewXkuq+0r5mvewZyXthyWT6c7BT3rmUiCMyoI6RNeGnYsezZe9h8l3sE4xcYSltSErbSIEeFQHqND8vjUeSkOoUSehZIS4GxPmprg3ELFzohUL+wrRX+h+FQ3Mc3VVU1LJF8Qy5rq1io6+KTIgiQdCKL29ll7LeIkW12vDC4FNLldvrORRlS2ieWxI855qqFXwcTe2Hn+V09FM6SMFwzVv1TqalEUW4o45t7NYaIU45oSlMeEHqesax/KRUaaqZGbbq6w7A6itZ2gsG8zv4flcvtI4wXbBtq3UAtxOcr0OVGwgHSTrqennprqqgssG7qbgGDsqi6Scd1ptbmd7+GS4GG47iNk+wb1Siy+dlqSYEgEiDKSnMDGnT00MlmicO00Ks6ihw6uhkFIBxM5AjPPLre2qtyrRcKlESiLkcQcOW94nK8jxAeFY0Un0P6GRWqWFkg7ynUOJVFG68Tstxsf3nqq3xXBsQwxDgZcU5arSoEgTlBBBJT7h+8NNp6VAfHLADwm4XX01Zh+KPaZW8MgI87bX3HQ+XNeOzH6EsrYuGwt5xXgzozDKEkwDqUn2iduWteUnZHuuGZWXtD78wNmgdZjRnY2NydxuNLa75K4G0BICQIAEADkBtVqBZcC5xcSTqViv7tDLa3XDCG0laj0SkEn8hWTWlxAG68VC2dqL3vrq6QFLul54PuNjRtIO4hPMRpFdI0dm0Mbsudrat/bdw2t9VqnDrqz1t1F9n/JWfEkfdP+nyNZ3a7VYdrDPlIOF3Maef75rbtuLLZSCpai2pOikLBzA+g3+HxivCwrU6ilDrAX6jRRXjPiNFwlDbJVlBJVIiTsn+ZrfDE4G9lYUVK6Ilz9VY/Y/geEOpStJ768SJUh8JBQRElDclJTMEK8RGmo2qoxGaqBs7IdFbMDVcdU62Kj+2TFcRZCmLhDDtm6fqne7MpVqQCc3hcT12InzAu8OihkIc0kOHX9yWt5IVOiulaCBmtKVkiURKIlEQGDI0I2NYOYHDNFNeH+NcqCi5lRSPCsCSr7p8/P59arpqctOSq6jD7m8X/S6WS7vN5tbc8v3ix+gPw9DWrut6rReCn07zvQfv7ZbF5w6htj+7JyPNEOtr3V3iDmGp39Np5VjxXydoV5DWv7YOecvRXZwnjab20ZuUwO8QCoD3VjRafgoEVzs8RikLDsulBuF161L1U9xalNpixeuGe+ZX4gk7HwhPPQlKhsfLqKqprRz8ThcLvsMLqvCxDA/heMr8s7+OY3WlYleKYmhfdw2FJJTuENIjSfOI9TWDbzzXtl9lImDMKw4s4ruIOe5cd/L6BTLGuB3LnEO+cdm2GUhJJJ0iUAHQAkTPntUuSmL5eInJc/SY5HS0HZRt/qZ56DoTzI+2qnlTVzKUReHnkoGZSglI5kgDXTc+deEgarJrHPNmi5Rt1KvZUD6EGgIKOY5uosvderFcS34Vtm7kXTbYQ5BEJ9mVaFUcjEjSNzWkQMD+MDNWL8VqZKb3Z7rty8ctr8vHkF263KuVR9t/GzSWF2DKip5ZT3pTshAObKT9owNOhM9Db4ZRve8SEZBa3u2VRXPFFysBIc7tIEBLYywB5+1+dX7aRo1Ve2jhbna56rR/tR+Z792eveL/1rZ7sxbuxj/wBR8gsFxcLcOZalLVESoyY9TWbIms0WTWtaLNFljraslkt31IUFoUpC0mUqSSCD1BGorXJE2QWcEBVxcCdsxGVnEdRsLhI/rSP6k+Wm5rnazCS3vRfJbWyc1bV9aW99bFC8jzDqdwQQRyII5g6gjY1Ttc+J9xkQtmq/NPaBwS7hj2UythZPdO9R9lXRY/PcdB1dBXtnbY6rQ5tlFas1ilESiJREoiVi5ocLFFOLTj1KWkBba1uAQoykAkc/judKrPdnk5KpfhpLyWkAKS4JjjdygqRIKdFJVEidvgetaXsLTYqDPTvhdZ26kXZFiaGnryzK05e8DzXiGzghaR6EDTzNVuIxk8Lx4LoqGQviF9VadVSmLXvbFt5OV1tDid4WkKE/GsXNDhYhbYp5IXcUbiD0Nl9tLNtpOVpCEJ6ISEj5CvWtDRYBeSzSSu4pHEnqbrPXq1r4DRLL7RFxOMrJt61W268lhCinxqiJBCgNSByrTO0OZZxsrHCppIakSRsLyL5C+4tsDzVQX+CWbR8OIhZH2GVn8wrL+dVboo2/5+i72GtrJRnTWHV4+lr+i0GMSus2W3fuVdMqnAT/AMqVGtYe+9mkqS+mpeHimjYPED6kBW92cKujbKN33ufvDl70EKyZURvrEzVrS8fB3+e64PHhSioApuG3Dnw6XueXksvaNxGbCwdfTHeaIbn7atAfOBKo5xVlSQ9tKGKjcbBflVaySSokqJkkmSSdSSeZrtmMDG2CjLzWaJREoiURKIleIpFwfxpdYcuWFy2TK2VaoV8PdPmIOg3GlQKvD45x1WTXEK88D4rw/HLdVs6AlxSfGws+IH7SFe9B1BGo5gVzctNNSP4h81uBDlSPHvBb2Gv5FStlZPdOxoodD0UOY+NdFQVzZ22Oq0ubZRirJYpREoiURKIlEStZjaTcovkU7NvJLqb8A9o1xh60IWpTtpspomSkdUE+yR9mcp12JkVldhrJGlzcj+/vNZteQr84yxJxuwcftlwoBCkqASZSVJk6giMpNcdUlzIyRqFdYPDFPWMjlF2m/MbG2nVVnb3+L3TZdbcdU2JlSVIQNBJ2iq4PqHi4Jsuykp8HpZBG9rQ42yIJ1+a08Hwq9v0OKS8VJR7QcdX0J21nasGRySgkH1Uiqq6LD3ta5lidLNH8KZ9jD0sPo6OBX/uTH/1qXQHukdVz3tYy08b+bSPkf5Vi1PXJqNcd8OuXzCGm1pQUrz+KdYSocvxVHqITK2wVvg2Ix0MxkeCbi2XiD9lX3+zS+bOZJYWR5z+S0RUH3KUaWXVf/stDILO4h6fQ3W4i3x1kQkGB9n6MR8qztVN0+yjmTApjd2vXjCsLhN24VaoVdAh4lWYFISRCiBoNNgKnQl5YOPVcribadtS4U3wZWzvsL6qJdu+HqdwzOkT3LqHD+GFNn+sH0mrbC5AyoF9/+1WvGS/OVdgtCV6iURKIlESiJREJrFzg3VFNOFOzXELopcSg26AQQ67KDoQZSB4yeYMAedVNXiUDRw6rNrCr6Xw0ldj9Ev3jciILqwlCp5ERsociST1mTXO9sRLxxi3RbrZWK/OPGvCzmH3HdKUHG1SWnExC0+cbKHMfoQa6qirBOzPVaHNso/VgsUoiURKIlESiJRF6QgqISkEqUYAAkknQAAbmtcrg1pJQL9Vt4I5/ZKbQgF0WqW4kRnS2BE7e0K4Gr/ql/DvdWuHzCCpjkdoCL+G6w8A4A9a2rjL+WVLJGUz4VJSP5g1GponMYWuVhjVfDVVLZYb5ADPLMEle+CuEfoAdl7ve8y6ZMsZc33jM5vypT0/ZXzvdeYvi/v8Awdzh4b731t0HJZOEOEUWHeZHFL7zLMgD2c0RH4jXsFOIr2OqwxTF31/DxNA4b+tvwpJUhVCUReXHAkSogDqTFCbL1rS42AWonF2CrKH2io8u8RPymsO0Ze1wt5pKgN4jG63gVu1mo6rvtc46RZNfRkoQ6++hQKV6pQ2ZTKh706gDbQztBscPo3Tv4r2AWD3WX5wArrmN4RZaF9rNEoiURKIlESiLfwHGHLR9D7OXOg6Z0pUD1EHb1EHoRUWopWzNLSvQbL9D8Cdp9tf5WlwxcnTu1HwrP3Fc/wAJ19YmuWqqCSA31C3tcCppiFi2+2tp1AW2sQpJ2I/858qhNcWm41WS/MvaRwI5hr0iV2rh+qc6HfIroofxDUcwOow+rZO2zviWhzSFD6t1gleolESiJREoiURXL2A8MJV3t662kwQhgqEkESVqAOnNICt/aGmtczjFTdwjafFbYxurmvrpLTa3VzlQkqMbwkEn+VULnBoJOykwxOlkbG3VxA+ajdv2iWCt3in8SF/oCK0CriO6t3+zte3/AAv4EfldS34ns1+zcsyeRWkH5EzWwTxnRwUJ+GVjPiid8ifoum08lQlKgoeRB/lWwEHRQ3Mc02cLLJXqxUR7S8dctbUFk5VuLyZuaRBJI89I+JqLVymNnd3V77P0MdVUntRcNF7c9lCrbs6vbgJddeRK0g+Na1Kg666Hr1qIKOR/eJXRSe0VFTExRsOR2AA+v2X3F+zNxhhx43CD3aSojKRIAmJnfpR9EWtLr6JS+00c8zYhGRxG2t9VNOy7E1v2I7wkltZbk7kAJUPkFR8Kl0by6PPZc77RUzIKzuCwcAfPMH6XVA9pl0tzFLwuCCHSgD7iIQn5pAPxru8MY1tO2y5p+qjNWKxSiJREoiURKIlESiIRWLmhwsUVncCdrr9tlavMz7GwX+8QPU/tB66+egFUdZhId3ositjZOaupLlpilooAoft3RBj5+qFDQ6wQYqhtJA/kQtuRC/OPaDwS7hj+UythZPdO9R9lXRQ/PcdB1NBXtnbY6rQ5tlFas1ilESiJNeXCL5NYl7RuilfCfBrr95aNXDbjTVwVEEiFKQ2nMqAdQDoASI10mKrauvaI3GM6fdZtbnmv1DY2aGW0tNJCG0CEpTsAK5Nzi43Oq3rU4jfZRbOG5JDJGVcZphRCY8OvPlWqUtDDxaKXQRzPqGiD473Gm2e+SqrGbTBi0tbDzocCTkQAuCuDlBzo2nfUVWyNpuElpN/3ou3pZcaErWzMbw3FzlkN9Ha+S5/CfCiLxtxRuUNLQfZUAZTAOb2hAmR8K1wwCQE8VlKxPFX0UjW9kXAjUc+WhUt7HLQJN0oEKGZKEqHOM5J+MipVC23EVRe1Upd2LSLGxNvG38qyqsFyCj3HHDxvbYtpIDiVBaCdpAIg+RBP5VoqIu1ZYaq1wfEBRVHaOF2kWPgq3a4exlICEm4CUiABcAJAGgA8cRVeIqkZC/z/AJXXOxDBXHjdwkn/AIZ/+q2muz3EHyO/eAHPO4pZHwEg/OsxSTO+I+q0u9ocPgB7Flz0aGj98lZfDeCIs2Eso1jVSjupR3P6egFWEUYjbwhcdX1r6ycyv8hyHL93VRdufBiw6cQZSVIUAHwNcqkgJC4+yUgA9CJ510WE1ob/AEneSrpG7qnprog4HRakr0kDVF6KCACQQkzBgwY3g84rW2VrncIKWXmtqJREoiURKIlESiLqcO8Q3Fk73ts4UK94bpWByUnYj8xyiolTRxzts4L0OIV24Fx5Y4ywbO+Slp1YAyqPhUrYFtZ2VOwOusDNrXOTUU1I/jZmB+5rcHByqLjrg97Dbju3JU2qS07Gi0/oocx+hFXtDWtnZ1WpzbKN1YrFKIrA7FbO3fvVsXLDbyVtFSSsTlUgjbyIJn0FUeL8UbQ5hstkeav7D+HLRgyzasNq+0hpAPzAmuddNI74nE+a22CjWHH6Tjtw5uizt0sjp3rp7xRHmEjKakO7lM0f7G/kMl5upzUNZLm8QYOi7ZLLilJQSCcsSYMxqDzitcsYkbwlS6KsfSSiVgBIvr1UXb7LLMKBK3iAfZKkwfKQkH5Go4oY77q6d7U1hbYBoPOx/NlzcZ7KwpxSrd4IQozkUknL5Ag6jpWuShubtKl0ntUWRhs7Lkbg6qZcJcPJsmO6SrMSoqWqIlRgbchAAipUMQibwhc/ieIOrp+1cLC1gOQXarcq9KIlEWpiGJMsJzPOIbH3lAT6dfhWLntb8RW+CmmnPDE0u8AoyntGtFPtst5151hOeMqRmMDfxHWOQqN75GXBoVwfZyrbC6V9hYE21OXhl6qYkVLVAoVxd2cWV0y93du23cFKihaBk+sgwTlgEE7yDvUyCtljcLuNvssS0Fcnsz4Wwx+zafFm2XvYeDmZeV5GivC4SEyfFHQittXPO2Qt4stvDyXjQLKV8W8IW9/bfR3E5AnVtSAAW1DpyjkRsR8CIsFQ+F/G1ZEXX544t7Pb2wKitsuMjZ5sEpjqobo8508zXUUuJxS2ByK0lhCic1YB7TusEmhkaN0svSkkGCCCORox7Xi4RfKzRKIhrwmwRTzs77OTiQ7w3LbbaT4kJOZ0a806BAPImfSqatxN0J4Q38LY1l1eHC/AVjYwWWQXB+9c8S/WTon/AJQBVBNVyzfEVtDQFHO1riG2bQbW+tH1tOatvN93AUBukkylaZ2I1HUGpFDDI53HE4XGyxcRuqBtcNddDimWnXUNkZlJQTlBnKVZZyzlPPlvXTe8tZZshsVptyWXDsEuX15GWHXFTEJQrSep2SPMxXslZEwXJQNKvrsm7O1YfmuLgg3K05cqTKW0EgkTzUSBJGg2HOeZxCv94Nm6BbmNsp1juKItbd24c9hpBUfONgPMmAPMioEbC9waN1mTZR/swwtbVkHXh9fdLVcu/idMgRyhMacjNb6t4dJZujch5LFoyUuqKslFsU49tGH1sOFYUiJUEymSAY0M6T0qM+qjY7hKuqfAauogE0drHa9j+PVZ7Xjiwc2uED8QUn+oCshUxHdapMDr49Yz5WP0K69rijLn7N5tf4VpP8jW0PadCoMlLNF8bCPEELbrJaEoiURV3x5fYl9J7i1z92pAUC0jXWQcy/d1B100IqBUum4+Fmi6vBoMN937aotxAkZnLnkN/VcbDuzO6eVnunQgnUyS4s+pmPjJrU2ie7N5+5VhP7TUsLeCnZe3/i38+gUzwfs/smIPdl1Y950z/CIT+VS2UkbNrrn6r2grZ7ji4RyGXrr6qVVJVIlEVfuK/szFSo6WWIq1PJu8/QOD5k8gmp39+D/kz1b/AAsdCrAqCskoi5V5w1Zuqzu2lu4r7S2m1H5kTW1s0jRYOI815YLNZ4JbNR3Vuy3G2RtCf5CsXSPdqSfNLKLdoXZwxiI7xJDV0Bo4BoqNgsc+k7jzAipdJXPpzzC8c0FUDxHwheWJP0hhSUzAcHiQf+YaCehg+VdNT18M2hzWktIXDmpgc06FYpXt0W1hV2806ldupaXgfCW5zT003npzqNUNhe0h9l6L7K++HOPbxhltWL2jjTatBcpRp0+tbHibnrAmdBzrmJqWNziIHX6fjmtwcd1NsSsLbEbUoXleYcEhSSD6KSobEdahse+F9xkQssiobwSoYQ7/AGbcpSlDqyq2uQIS+T7i/sujQDkRA6ZpdR//AEjtm6jUcuo6fvhiMslZNV6zSiKAcUq/tG/bw5GtuwUv3h5GNW2fidSOnmk1Oh/oxGU6nIfcrE5myn4qCskoiqfjXgB4OLubcl4KUVrQdVgkyYj2x5DX1qsqKR1y9ua7jCMfhLG08/dIAAO3LyPp4KO4S3YPHJcd5aubZkHM3PmFAqT8432rQwROydkfRW1S7EIRxwWkbyIs7yIsD8r+KlNp2WjvG1puEOs5go+GMyJmAQSDI05VIbQ5g3uFSy+1J7NzDGWvsRrofkCLK0aslxaURKIlESiLWxDEGmEFx5aUIHNR/IdT5CsXPa0XcVugp5Z38ETST0UPw7tIZevEMJQQ0s5Q4rQlZ9nw8gduuo2qK2sa6QNAyV9P7NzQ0jpnO7wzsOW+fMfLXVTmpi5tcziTA2r22ct3h4VjcbpUNUqHmDrWyKV0Tw9uy8Iuonwnxh3Cjh+JrDV20cqHFmE3DeyFhR0zHYgmSfOQJU1PxDtYhdp9DyXgOxU/BqCskoiURczHuILazR3ly8lpJ0EySfRIlSvgK2RxPkNmC68JstnD8QauGw4y4h1s+8hQUPTTn5Vi5jmGzhYr1cy+4NsHiVOWbBUd1d2kE/EAGtjaiVuQcfmvLBc5PZnhYM/Q0T5qcI+RVFbPfZ/9l5whdlixs7JClpbYtkD2lBLbY+J0/OtJdJKbEkn5r3ILVwbi6xvStph9txQlJQdCoc4SoDOnzEis5KeWKxcLICCuPecErt1qfwl0WyyZVbqk27h80j9mfNPoIra2pDxwzC/XcfleW5LVfx62vUnD8WYNo+vZLhGRStgtp32SZOnmcvi1rIRPiPawm4/dQl75FZuH8ddsnhYYiuZH92u1aJeQPdWTs6BG519YKvJYmyt7WIeI5fx++AG2RWPibtLZSfo2HkXd454Ww3CkBR5lfskDfQ8tSBrXsNE496XutGt0LuS7/BPDYsbfIVd484ouPundx1WqjJ1jkPnuTWiom7V19hp0C9AspBWheriXHFdq3cm2W4EuAAyrRMn3c2wMQdY3FaTOwP4Cc1Yswqqkp/eGNu3Pxy3ty8F263KuUW4r4IYvJUPqnv8AMSB4vxD3vXfz5VGmpmyZ6FXWG43PR934mcjt4cvotTs44duLMPJfVpmAQkKJRAElQHnIGwOlY0sL478S349iNPWGMwjbM2sfA+HiRmppUtc8lESiJRFUOL49eYbfP5ll4OJ8HebZZlCgBEZfEmBA38qq3yyQyG+d13lLQUeJ0UfCOHhOdtb7jPnkbm50Wrh3Dl/iiw8+tSWzste0H7CBGnyHnWLYZZzxO0/dFunxGgwpnZQtu7kP/sf+z0VmcOcKW1mPqkS5GritVH4+6PIRVhFAyPRcfX4rU1p/qHu8hp/Pmu3mExOvT0j/AFFblXWNrr7ReKL8fcFtYkxkVCXkSWnY9k9D1SeY+NSaapdA6403WLm3VT4Rc3tk4bQXTtq+jZlcOsrT1bC/dMcjO/QxcGOGdvHa/ofNV01RNTm5F2+o8VJk8Y4unT+4r03Ul9Jn0SYrR7hD19PwsBi0e4P75rBccRYs6IVcsMde4azEj1dJj4Vk2jgbsT4n8LB+LD/Fv2/K5tvhCErLqyp547uuqK1/M6D4VJGQsMgq2asll1NgicJDay5buOWzh3UyrKFfiT7Kh8K8cA8WcLrZDiE0eV7+K6jHEuLNpgXFs9GxeaUk/HuyB+VRjRQE6Eef5U5uLN/yaf35JccR4s4INywz1LLOY+n1pPzijaKAHQnz/COxdv8Ai0/vzXKewkOr7y6dduljbvlSlPogQkfKpLGhgs0WUKXEZn6ZLLfYUy6AFoBy+yRopMbQRBFegqNHUSRm7Svdu5fMiLfEX0p6Oht6PQuCQK1OghcbuaPp9FYMxZ4+ILHji767bLVxdNLbO4+jNSPMEyUnzEGkUEUbuJoz8Sszi1/8fX+Fyrm7daQjD3Sq/YdgJYM9+2QDC2lAGI10VpAIiM1ZOibftW90jfY+KlUlW6cEFq6fYziFmxeOsOAi6WcrLjichygAd0Ufu3JGu+Y6Ttmj4gyV8YcNN/z1CmsACvKqVbUoignFvZy3cKU6wru3lEqUFSUKJ/NJnpI8qhTUYf3m5FdNhntHJTtEUw4mDIW1H2P7mohYY/f4UsNPJUpvk2s6EfcXrA9JHlNRWyywHhdor6bD6DFmdrEbO5jX/wAh+c+qszhri23vBDasrnNtcBXw5KHmPjFWEVQyTTVcdiGEVNEbvF28xp/Hn5XXereqxKIlESiJRFF+PuF/prKQjKHkGUE6CDAUCeka+oqNUwdq3LVXWC4p7jMS/wCAjP7H7LtYHaONMNtur7xaEhJXBExtuSTpAnnvW6Npa0Am6rqyWOWd0kbeEE3t+/TbRbN1cJbQpayEoSCVE8gNTWRIAuVpjjdI8MYLk5BVDh+NvX+LNrQ73KQYQCR+zGpTGylK5j/QVVtldLOCDb8LvJ6GGgwtzHs4idf/AJc+gH7qreRcIKlICklaYKkgiUgzEjcTBq0uL2XBmN4aHkGx0OxssterBcTinhe3v2u7fTqNUOJ0W2rqlXLlpsYGlboZ3wuu1YuaHCxVWYvht5hp/vKTcWo2uW06pH+8RuPxbbak1cw1Ec2mR5fhU1Thn+Ufy2/hZLO8Q6nM2sLT1B/n0+NbiLKoexzDZwss9FglESiJREoiUReH3koSVLUEpG5JAH50WTWlxsAtLDRdX6slg3Dcwq6cBDaeuUHVavL0kRrWuWaOEd858t1aU2GF2cnyVm8HcFsWAKky7cLH1j6/bV1A+ynyHQSTFU9RVPmOeQ5K8ZG1gsE4v4GtMQEuoyuj2XkQFiNtfeHkZ8oryCqkh+E5ctlkWgrp4piLdlbd44pRS2kCSZWs6ACTuo9fUmossoYC8qVR0klVMIY9T6dVWy+0+7Cg53DYZJ0BC9QNwFzBPnHwqt99kve2S7IezFIWlnaHjHh9OXn5qxuHOIGbxrvGjqNFIPtJPQ/oedT4pWyC4XJV+HzUUnBIPA7FbuIWDbyC26hK0HkoT/8Ah8xWbmhws4KNBPJA8PjcQei4nDnBjFm8462VEqEJCoOQTJAPOdN9YG+9aYqZsbiQrKvxmetibHJYW1tvyUkqQqhKIlESiJREoiURVh2h42q6eFiwpIQky+smEgpOuY7BKNz96BuINdVSF7uzb5/vRdlgVE2li99mGZ+Ebm/Ic3bdM9FEMXaYU6y1h6XVuIEFwTLiwZzJTumNddOXSTFeGEgRXv8AVX1K+obG+SuLQ07f6jkTof3wU84E4IfYdFzcOqS4ZltJnNm3zq2OusCdYM1Np6ZzTxuOf7quZxnG4J4vd4WAt5kWtb/UbfjKynRvWw4GitPelOYIkZinUTG8aGpnEL8N81zQhkMfa8J4b2vtfktislqXwiiKFY92Z2j6i6zntHz77Bygn7yPZI6xBPM1NirpWZHMdVqkhY8WcFFr3hHFbf2AzeoHQ9058QrwfImpzK6F2tx6hVsuFMPwG3r+/Nch7E3WjFxZXbUbktKUn4KGh+FSGvY74XD5qE/DJRpYrWHF1psXYPQoc/6a2cDlpNDP/r6hFcX2Y/ffJDn/AE04HIKGf/X1CztYypyO4tbt6eaGVx8zt61gXNb8TgPNbWYbMdbBdWz4axa4/ctWiPtOrC1R1CUaT5Kio76yBuhupkeEtHxm/opLg/ZZbpUHLxxd46P8zRsHybGnwJI8qhS4hI7JndHr81ZRU8cYs0KdtNhICUgJSBAAAAA6ADaoJN8yt6914i85xMSJiY5xRe2NrqKdpuEOXNmQ0CpTaw5lG6gApJA84VPwiotXGXx5bK79nqyOmq7yZBwtflmD9rLV4EtFXOGhm7ZHdbNk6FSNSFR7pE6K57+Zxp2l8XC8ZLfjMraXEDLTP72/IHl1vuNvQQnFMPuMGu0uNKKmz7KjstPNCgOf/YjyiPY+mfcafuS6KnqKfGqUxyCzhqOR/wBh+9D1uLCr5L7LbyZCXEhQB3Ejb4bVascHNDhuuBqYHQSuidq0kLbrJaEoiURKIlESiJREoirK+7Liq5UUPZbZRzGZKwZ1Trv5KJnXWY1rnUN35HJdjD7UBtMA9l5BlyHj06geVtpxgPDzFonKygAn2lHVSvU/pt5VNjiZGLNC5utxCorHcUrr9Nh4D9K2MYxNFsyt5w+FAnzJ5AeZOleveGNLitVLTPqZmxM1P7fyVGW9w7f4g2pRUFuup9kkZEg8jyypHrp1qmBdLKDzK+lPjioKBzQMmtOu56+J/bK0bPjlDl+bRDalp9kOJM+JM5iR9kdfLnNWTaoGXgAXFy4G+OhFU91jrY8jp59FL6lKhSiJREoi8OMpVukH1ANegkIvjbCU+ylI9ABQklLLJXiJREoiURQvj7jBy0KWWWiXXBKVkSnUxCQPaV5cpG81Eqagx91ozK6HBcHjqwZZXd1uo38+Q/nRQBu/vbC8bubkLzuCVBZkrbJ1T5EQDHu+HTlUEOkikD37rqXQUWIUjqenIs05W2dsevjvnmrssbtDraHGzmQsBST5Grhrg4XC+czQvhkMbxYg2K5vFguvoyxZgd6dNTBCdZy8s3SY584rXNx8Hc1UzDDS+8A1Xw+l+vT90VZfQsUxAN2zyFpbbVJW4gp6iSoiVkAkaamdetV3DPLZjtl2PbYVh5dUREFzhoDfrYDbz025K3MMsksMttI9ltISJ3MCJ9TvVoxoa0NGy4SondPK6V2riStqslpSiJREoiURKIlESiJREoiqTjXE14leosrcy2hUE8isTmX+FImPjvIqrqHmaQRt0XdYTSsw2kdVz/ER6bDxJ+3IqOP4ihi4uFM6FCSyweg/Zlc9SgKP4lzWgvDXEt8B9Lq2ZTPngjbLueJ3/tw+F7eQVkdmPDP0Znv3BDzo2O6G9wPU7n4DlU+kh4G8R1K5L2hxP3mbsYz3G+p5+Wg81NqmLnEoiURKIlESiJREoiURKIsbjCVKSopSVJnKSBKZ0MHlNeWBzWbZHNaWg5HXqql4jcvsUuFW6WO7Qyo6H3TtKl9SNgncRvE1WSmWd/CBou5oG0OFU4ndJcvA8/AdNyfTRZezHiFVu8qyflIUohGb3HZgo8go/n+KvaSYsd2bv0rX7Q4e2oiFZDmQM7bt5+X08FbNWa4dKIlESiJREoiURKIlESiJREoiURcU8PtNF922bQi4cbKQdhm1jb2ZMEwNYFaeya27mDMqwGISyiOKocSxpB62++Wl1XHBPAzpuybpspbZIJBGi1e6AdlJ0kxPIc6gU9K7j74yC67F8ciFKBTuu5/oN+oOw+auGrVcCvKyYMankCY19eVAiqTirtLeYxC3bVaut90V941KSXc6cqCgjQgGSOp05V0VJhLJKd7g8G9rHlbW60uksVaOFXLjjYW40WVHXIpQUoDzy6A+QmqGVjWus11+q2hbS1gAkkADcnlWtZAEmwXJx3HWmbd10OIKkoJSApOqo8I+cVqkla1pN1Oo6CWadkZaQCRfI6b+i0+DMeQ9ZMqW4kLCcqsyhOZPhkz1gH41hBKHRgkqRi1A+Gre1jTa9xYZWOfpopE24FCUkEHYgyK3g30VS5pabOFivNytQSShOZQGiZiT0nlWTQCczZeKpH+050Yqls2j4hssm3lOcvKWlQV0IhIAO0EnauibhDDSF3GNb32tbRae072itmzcWpCVLRkURJRmCsvlI0J9NPWueeAHWabhblmrFFHOOLu7aYmzRmWpQSogSpIOgIGx1gSZjTTmI9Q6Rre4FbYPFSSz2qnWAFxsD0J/b8+cd4W7OzmFxfKLjpObJmJhW8rVMqPkNPM1ohpM+KTVW2I+0Q4ewoxZul7bdBsPXwVi1PXJpREoiURKIlESiJREoiURKIlESiJREoiURKIoxifAdncLfcfQXHXiPrCSFNhIASGyPYiJ8zMyNKnRYjPEGtYbBu3O+t+f22WJYDqpIykhIBOYgAE9T1+NQibnJZL2a8RU/wBqWAMMutG3QQ68TLaB4dIAISNQSTEDTTlzqqyJrXDh1K732cr55oniY91lszr5nkLanNavZ5w807duNXaFBbScwaVoCQQDm5mJBjn5isaWFrnlr9lvxzEJYqVslM4WcbXGfy+Rz28VdCEAAAAADQAbAVbr54SSbleqLxRVzgG0UVOFJNyXu/8ApE+MOZswjlkGgCNoAmTrU8YlMBwg921rbW/J5/bJYcAUqqAs0oiURKIlESiJREoiURKIlESiJREoiURKIlESiJREoiURKIlESiLUGHN98XymXcoSFHXKkToOkkmevyrHgHFxbrf7zJ2XYg9297czzPNH8ObU6h4p+sROVY0MEEEHqNdjz1oWAkO3CMqZGRuiB7rtR9+h6+S26yWhKIlESiJREoiURKIlESiJREoiURKIlESiJREoiURKIlESiJREoiURKIlESiJREoiURKIlESiJREoiURKIlESiJREoiURf/9k=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QTEhUUExQWFhQXGB4aGRgYGRYeHhsYGxwXGh4fJB8cICogHCAmHxkdIjElJi0rLi4uHh8zODMuNygtLisBCgoKDg0OGxAQGzAmICQsLDQ0NDQsLCwsLC0vLCwsLyw0NCwsNCwsLCw0LCwsLCwsLCwsLCw0LCwsLCwsNCwsLP/AABEIAOEA4QMBEQACEQEDEQH/xAAcAAEAAgMBAQEAAAAAAAAAAAAABgcDBAUCAQj/xABGEAABAwIEAwUEBwUFBwUAAAABAgMRAAQFEiExBkFRBxMiYXEyQoGRFCNSYnKhwTNDorGyFSQ0U9EXY3OC0uHwVZKUwvH/xAAbAQEAAgMBAQAAAAAAAAAAAAAABAUCAwYBB//EADsRAAEDAgQDBQgBBAICAgMAAAEAAgMEEQUhMUESUWETInGBoQYUMpGxwdHw4SMzQlJi8YKycsIVFiT/2gAMAwEAAhEDEQA/ALxoiURKIlESiJREoiURKIlESiJRFycY4ktbVQS+6EKIzAQomCSJhIJ3BrU+ZjMnFTqXDaqqHFCy402H1K37K7Q62lxs5kLAUk66g+uorY1wcLhRZYnxPMbxYjIrI84EpKlaBIJJ8hqaE2F1i1pc4NGpXCtuNrBe1ygfizJ/qArSKmI/5KzkwSvZrEfKx+hK6tjibL090625G+RaVR8jW1r2u0N1BmpZof7jC3xBC26yWhKIlESiJREoiURKIlESiJREoiURKIlESiJREoiURKIlEVecRdo623l27FuS6lRRK+agY0QnVQO41FQZawtdwtGa6uh9nGSxNnmks0i+XLqTp1yXU4GuMQcU4u9QUoUAUAhKSkgmRlHiEg+9roK2U5mJJkULGI8Oja1lIbuBN9Tfz0+Sl9SlQqn+OWBc4whjl9W2fQ+I/kqqqoHHUBvgu9wd5psJdN/8j9vspT2TX5VarYV7bCymOiVSR/FmHwqTRPuzhOypfaanDKkTN0eL+Yy+llM7hkLSpCtUqBSRJGhEHUaipZFxYrnmPLHBzdQbqkOP8EZYvEM26SlKkJkSpXiUpQ5mdoqnqY2skDWr6PglbNUUjppzcgnYDIAcvNWhwtwezYqWppa1FYAOfLpBJ0gCrGGnbESQuMxHGJq5rWyACx2v9yu3f3aWm1ur0ShJUfQCa3OcGgkquhidNI2NupIHzUP7POLri9W4l1tGVAnOmRqTokjWdjrptUWlqHykghX+OYRT0LWujcbnY9NT9OakmG8Q2z61NtOpUtJIKdj4TBIB3HmJFSGSsebAqnqMPqadgfIwgG2e2f0PQrqVsUNKIlESiJREoiURKIlESiJREoiURKIlEWK4uEIAK1JSCQkZiBKjoBrzPSvCQNVmyN7zZgJtnlyG6g3FPGb1rftMqQEW8pKlblaFaE7eEJM6DWU7wahzVLmShuy6TDcGhqqF8oN352HIjO3W/PrpdT4Gpq5hVB2qWare+aukaZwFA/7xsj9Mn51V1jSyQPH6Qu89m5m1FG+nftcf+Lv0rq8OY1it1cNOlvLa5vEAAhJQZBIKvEuJnQkSBtWyKSeRwdbJQq+iwqkgfEHXktlnc35ZZD8KyqsFyCo7GcUWjF3Xmkd4tDpATBM5U5Nk66RVPI8icuaL5r6RSUsb8KZDI7hDmjPIam+63+zvFVoxNxLichuM2ZEEALJLidDqOYH4qzpZCJjff/tRcdpGPw5pjN+ztY63HwnTLqfBXFVquBVO8S/W46hPIOsp+ACCf1qql71TbqF3+H/0sELubXn6gfZXFVquAUB7XsX7u2Qwk+J5Xi/AiCfmrL8jUKukszh5rp/Zek7SoMx0YMvE/wAX9FD+FeMUWdo8yG1d6uSlwEHxEZRIMQE789aiQ1AjYW2zXQYlgz6yqZKXDhFrjpe5+fkpF2N4RCXblQ9r6tHoIKj8TlHwNSKGPIvVR7VVd3MpxtmfoPv81ZZManarBceBdaOEYwzcpKmHAsAwY3B8wdR5dawZI14u0qTVUc9K4NmbYlb9ZqMlESiJREoiURKIlESiJREoiURRzjDi1FilMoUta/ZSJAgbyqI+Ak7etR56gRDRW2FYTJXuNnAAanU/L9CgfadFwi3vWVlbKhkIJ9he+3uk6g/hHWodX3wJG6LpvZ69M+SjlbZ4z8R9wNvFc17EzfWoYe/xTAzMrO7rcSpB6qygKB96Bz31l/as4XfENOqmNphQ1PbRf2n5OH+p2PhfI8vDSx+zbGfpFkgKMuNfVq9B7J+KY16g1PpZOOMcwuSx+j92rHEfC7Meevr6WXjtPwzvrFagJU0Q4PQaK/hJPwryrZxR35LL2dquxrWtOjsvx65KA8O8ZXiLdFrbNZ1JmFZVLUATOw0EEnUzUKKokDeBgXT12DUb5zU1D7A2yuALjr+Fa3C7lwq2bN0nK/BzTl11MHw6CRGlWUJeWDj1XEYi2nbUOFMbs21+Wa4mAcEm3vF3an85WVnLkiCszvmP8q1R03BIX3VjW42KikbTBlgLZ3voOVvutrEeCWHrsXZW4lwKQqElAGZEQdUnoKydTNc/j3WmDG54aU0oALbEZ3vY679VJqkKnUQTwOP7Q+m98T4ysoKPIgDNm5acuVRfdv6vaXV8ccPuPunBta9+vK2/ipfUpUKqPijDH7zF0tuNrS0VBCSQQC0iVKIO2viI9RVXMx0k9iMvsu7w6pgosKL2OBdYk5/5HIC3yC+drL6V3LNu0hOdKRJSBmKlwEonfQAGPvUrSC8NAT2ZjcynfPI42J55WGp/eSs3h/DRbWzTIjwJAJHNW6j8VEmrGJnAwNXHVtSamofMdz6bDyChParxT3aDaNHxrH1pHuoPu+qufl61DrJ7DgHmui9m8L7R3vUgyHw9Tz8vr4KO2fCV9bMtXtsuVlOZSEaqCTqNNQ4CIkfkd60Np5WNEjP38q2lxahqZX0lQ3K9gToT9W9D6hWvw/cvOW7a30BDqkypInSdtDqDHLltVlEXFgLhmuIro4Y53MhddoOR/dfHddGtiiJREoiURKIlESiJREoiURKItHGcJaumlNPJzJPzSeRB5EVhJG17eFyk0lXLSyiWI2I9eh6KoMSw53DlOWz8rtHxooAxI1SsDktJAlPMadDVU9joSWO+E/t13tPURYk1tRDlKzbpu08wdjsfMLUwPD/pbamUEC7Y8bJB/aNg+JE9UnxJP3iNhIxjZ2g4R8Q06/uy31lQKOQSvH9J+Tv+J2PgRk4dL669jsmcfTeOJ7tZbUkh0xAQpOqSehmRH3jppW2iLhIRbLdV/tM2B9I13EOIHu9QdbdNDforddbCklKgClQIIOxB0Iq0IvkVwjXFpDm6hY7OzbaTlaQlCeiUgD5CjWhosAspZpJXcUjiT1N1nr1a0oiURKIlESiJRFwLjhC2VdJu8qu9SrMfESFKAgEgzEaERGwrQadhfx7q0Zi9SymNNccJFtMwN9OfW6zcW44LO2W9Eq9lA1grO09BzPp1rKaXs2cS14ZQmtqBFew1Ph+VVfBnDoxJ19b7xzQToRnK1e9H2R+oFVkEPbElxXbYtiJwyONkLMvOwA28T/KnPAXDV1ZrdS67mY/dpBkKJ1zQdUaaQNyTvAJm00L4yQTkuaxrEqWtYx0bLP3O46dfHYeJU0qWueUbb41tVXf0UL8WwXpkK/sA9fynTeo4qWF/Ard2C1TaX3kjLlvbn4ets9FJKkKoSiJREoiURKIlESiJREoiURaeL4W3ctKaeTmQr5g8iDyIrB7GvHC5SKWqlppBLEbEftvBQPhrs6dt7zvi8A22qUFPtLEbGdEiDB3nWI3qFFRuZJxXyC6bEPaKKopOyDO84Z30Hhz5j15KxkNgTAAkyYG5PP1qwsuSLidSvVF4vK1hIJJAA1JOgApqih+L9puHsnIl03Dn2LdJcJ+I8H8VS46GZ+dreOX8rB0jWi5K4b/afcr/AGGGry/aedSj+EAn86ktw0f5P+QUR+IQN3+6595x7iwSpYZskhIKiD3yjAE8lATW5uHw7k+i0jFIyQBf5fysGE9omLOtpdDVkpKhoIeSdCR9ojlXrsPhGVz6fhZSYiyN5Yb5fvNdVntLvEH67Dsw5qZeSfkkiT860uw5v+L/AEWbcRhduuxhvapYOKCHVOWqz7twgp/iEpA9SKjvoJm5gX8FLZMx+YKmdtcocSFtrStB1CkkEEeRGhqGWlpsVsWWvEWN9lK0lK0hSVCCkgEEdCDvXhAIsVkx7mODmmxCr3FOzdSbhD1i6WhnEgkygcyk7nT3T86gvoyHB0ZsurpvaRr4HRVbOLL59Dy8R8lYk5U6nQDUmOXM8qnaLk/iOQ1VTce8fl3Nb2qob2W4N1+SeifPn6b1lTV8XdZou5wXABFaepHe2HLqevTbx04zeB2iMOVcLuEm4VHdoQdUkESkp3Jjc7DSJ56hFGIuInNWDq6rfXiBkZEY1JGuWt9PDc9NrN7OsZcurMKdkrQotlR97KEkK9YVB8wasaWQvjuVx2O0cdLVlsehF7cr3y9PkpPUhUyURKIlESiJREmiJREoiURamKXhZbU4GnHsvuNBJWRzgKUkH0megNZMbxG17eKKFWXavbvFSWrPEHFI0WEMBRSdRqEr01B36VMdQPaAXOaL9f4WPEtv/aGP/TcU/wDin/qrD3T/AJt+acXRcribtTWyyVtYfdoVMZ7plTbSSdASQSTry0nrW6GhDnWLx5G5Xjn2Giid5av3hC7+4U8Nw0glDKeYgD2vU6+tWUcbIvgFvqqGfEpHGzMvqt61tUNjK2hKB0SAP5VkTdVr3uebuN1losVrYp+xd/4a/wCk16NVsi/uN8R9Vz+Df8Ez6H+pVev+IrdW/wB937sF2axUVeHmUrGVaQpJ5KAI+RovWuLTcGy5rGErt1FyxfctXDuEmW1fiQrQ/p0rx7WyCzxdT4cRlZ8WY9VJOFe1tJWWcQSltSVZPpDYUWSroZ1QfPUbnwiq+fDiO9Fn03V9HO14HX5q0mnAoBSSCkiQQZBB2II3FVZFsit69URRvj3B37q1KGFlKgZKJADg+yTy6jWOvUR6mNz2Waf5VvgtZBS1IfM245/69fzvy5GFYjhFphlmtD+V68fbIA3yTsRPshJ1zbkjTyiOjjhjIdm4rooKyrxOra+G7YmH59DzJG2gGvXS4G4ETeMl51a0JzlICQPEABJBPnImDtWFPSiRvESpGMY66il7KNoJtfPYq3cNsG2G0tNJCUJEAf8Am5J1mrRjAwWC4SoqJJ5DJIbkrZrJaUoiURKIlESiKE9pWD3b6W1WypS0c2RJIXn5KBnWBsBB1O86Q6uORwBbsui9n6yjgc5s4zdlc5i3I+PPTwXC4X7SlIPdXwJgx3oHiSRpCkxr6jXyNaYawjuyKzxH2aa8drRnXbY+B/OXUKcY3xMyxam5CkuJOiAlQ8ajsAfnPQA1MkmaxnHqubpMMmqKn3cgtO9xoOf45rZ4fxhF2wl5CVJSqRChBkGD5ETzFZRSCRvEFprqN9JMYXkEjkulWxRFEuL+FmVzeId+h3LYKvpKIGg5ODZxOgkHpG2lSoJ3DuEcQO345LEjdcLgvtTbeytXoDS1EpbfhSWXoJEgqAKCY2OnpMVvqKBzO8zMctx+Vg2VriW3zCsO8tEPNqbcSFtrEKSRIINV7XFpuNVtVNY3hC8KdDayV2Lhhl06lpR/drPTor/vF7TVAnb/AMh69VTV9Df+pHrv1/n6rZreqNKItbFP2Lv/AA1/0mvRqtkX9xviPqufwb/gmfQ/1Kr1/wARW6t/vu/dguzWKipRFxuKMTLLQS3q86cjYG8nQn4T8yKyY25UqlhEj7u+EZlZ8IwZDNuGSAoEeORIUo7n9B5AUc4k3WE07pJOP5dFmwXFrjCVSyFPWJMuMEypoHdTZPzKTv8AHMI89MyfM5O5/lWtHiF+5Jr9f5VxYNirV0yh5hYW2sSCPzBG4I2IO1UckbmO4XDNXAN1u1gvVEeJuBWru5bfJKdYeTr40gaR0OgB8j1GsWWlbI8O+avcPx2Wkp3QgX/16E6+PPx6aSq3YShIQhISlIgACAAOVSQABYKke9z3FzjclZK9WKURKIlESiJREoiURR3ijg+3vRKxkdjR1O/xGyh669CK0TU7JNdVa4djFRRGzTdvI6eXL9uCq3T2fXYuUW65LBUVFxJOQJESY5LiBB59RrVf7pJxhp0XXn2gpDTunb8YFrHW+w6jw+quW0tktoS2gZUJASkDkBpVs0BosF8+lkdI8vebkm5WQmN69WCpjirHVYq+W0EjDmVctPpDiTv/AMMcuu+8ZbylphC3id8R9P5VVX1vZjgbr9F8uLRC0d2tCVIiMpGmm3pHlUm9lRNe5ruIHNesCx27wyEpzXVkP3RP1rQ/3Z95IHunoIjU1HnpWTZjJ3ofFXVLiQd3ZMj6fwrJscQs8VtVBJS8y4Mq0HQpnkoboUNwfIEHY1UuZJTvzyIVvcEKqcctHMIX3VwVOWiv8O/EkD/LXHvAbHmBpzCbmnmFQLjXcfdU1bh5c7jj3XJHHVtMQ7HXKmP6p/KpfYP5KH/+Omtt8/4W4rHWH2XQ24Cru1+E6K9k8jv8K18JBzWsU0sb28Q3H1Xrg0f3Jn0P9aqP+Iryt/vu/dl2orFRV5UYBJ0A1JPSiDNRnAkm6uF3ah9WiUMA9Oav/Op6Vsd3RwqfP/RiEI1OZ/Ck9a1ASiLRw3E14U+bhoFVo4f7yyPd5d6gciOY5/Ip1TwCdtjqNPwrrD60/wBt/l+FddndIdQlxtQUhYCkqGxSdQaoHNLTYq7WavESiJREoiURKIlESiKvu0DjN61uG2bconLK8wBEqPhEk6QBPL2qg1NS5jw1q6rBMGhqqd0s4OuVumvj/C56+PcQZGZ+0QUESFpCwkjrnClJPwrD3qZubmqUMBw6Y8MMxvyJF/lYFZrbtbT+8tlD8KwfyKRXorxu1a5PZJ/+Eo8xb7lWBhN8H2W3glSQ4kKAVEwdtiRqNanMdxNDua5apgMEroiQS02y0W3WS0Kse2HigJ7vDkOBtdx+2WTGRgyCJ2lcEek/aBqzw+n4j2p0Gnj/AAtFRIWMJAuVxbW3S2hKECEpAAHl+tWRN1yb3Fzi52pWWixWvf3iGW1OLMJSJP6AeZOlAL5LOON0jg1upVZt8VXDd0bphXcudEbFPRQ2XPOf9Kmuo2PjtIukgj7FoaDdX5wlipxqxWi9s1ISoAFRENudFNycwI3nUD7Rrmp4/dpbxuv9R4qYDxDNUfx9wY7hr+RUqZXJadjRQ6Hoocx8a6OgrmztsdVpc2yjBFWDmB2qxWVNysAJC15RsMxgfCtXu7FjwNvewXkuq+0r5mvewZyXthyWT6c7BT3rmUiCMyoI6RNeGnYsezZe9h8l3sE4xcYSltSErbSIEeFQHqND8vjUeSkOoUSehZIS4GxPmprg3ELFzohUL+wrRX+h+FQ3Mc3VVU1LJF8Qy5rq1io6+KTIgiQdCKL29ll7LeIkW12vDC4FNLldvrORRlS2ieWxI855qqFXwcTe2Hn+V09FM6SMFwzVv1TqalEUW4o45t7NYaIU45oSlMeEHqesax/KRUaaqZGbbq6w7A6itZ2gsG8zv4flcvtI4wXbBtq3UAtxOcr0OVGwgHSTrqennprqqgssG7qbgGDsqi6Scd1ptbmd7+GS4GG47iNk+wb1Siy+dlqSYEgEiDKSnMDGnT00MlmicO00Ks6ihw6uhkFIBxM5AjPPLre2qtyrRcKlESiLkcQcOW94nK8jxAeFY0Un0P6GRWqWFkg7ynUOJVFG68Tstxsf3nqq3xXBsQwxDgZcU5arSoEgTlBBBJT7h+8NNp6VAfHLADwm4XX01Zh+KPaZW8MgI87bX3HQ+XNeOzH6EsrYuGwt5xXgzozDKEkwDqUn2iduWteUnZHuuGZWXtD78wNmgdZjRnY2NydxuNLa75K4G0BICQIAEADkBtVqBZcC5xcSTqViv7tDLa3XDCG0laj0SkEn8hWTWlxAG68VC2dqL3vrq6QFLul54PuNjRtIO4hPMRpFdI0dm0Mbsudrat/bdw2t9VqnDrqz1t1F9n/JWfEkfdP+nyNZ3a7VYdrDPlIOF3Maef75rbtuLLZSCpai2pOikLBzA+g3+HxivCwrU6ilDrAX6jRRXjPiNFwlDbJVlBJVIiTsn+ZrfDE4G9lYUVK6Ilz9VY/Y/geEOpStJ768SJUh8JBQRElDclJTMEK8RGmo2qoxGaqBs7IdFbMDVcdU62Kj+2TFcRZCmLhDDtm6fqne7MpVqQCc3hcT12InzAu8OihkIc0kOHX9yWt5IVOiulaCBmtKVkiURKIlEQGDI0I2NYOYHDNFNeH+NcqCi5lRSPCsCSr7p8/P59arpqctOSq6jD7m8X/S6WS7vN5tbc8v3ix+gPw9DWrut6rReCn07zvQfv7ZbF5w6htj+7JyPNEOtr3V3iDmGp39Np5VjxXydoV5DWv7YOecvRXZwnjab20ZuUwO8QCoD3VjRafgoEVzs8RikLDsulBuF161L1U9xalNpixeuGe+ZX4gk7HwhPPQlKhsfLqKqprRz8ThcLvsMLqvCxDA/heMr8s7+OY3WlYleKYmhfdw2FJJTuENIjSfOI9TWDbzzXtl9lImDMKw4s4ruIOe5cd/L6BTLGuB3LnEO+cdm2GUhJJJ0iUAHQAkTPntUuSmL5eInJc/SY5HS0HZRt/qZ56DoTzI+2qnlTVzKUReHnkoGZSglI5kgDXTc+deEgarJrHPNmi5Rt1KvZUD6EGgIKOY5uosvderFcS34Vtm7kXTbYQ5BEJ9mVaFUcjEjSNzWkQMD+MDNWL8VqZKb3Z7rty8ctr8vHkF263KuVR9t/GzSWF2DKip5ZT3pTshAObKT9owNOhM9Db4ZRve8SEZBa3u2VRXPFFysBIc7tIEBLYywB5+1+dX7aRo1Ve2jhbna56rR/tR+Z792eveL/1rZ7sxbuxj/wBR8gsFxcLcOZalLVESoyY9TWbIms0WTWtaLNFljraslkt31IUFoUpC0mUqSSCD1BGorXJE2QWcEBVxcCdsxGVnEdRsLhI/rSP6k+Wm5rnazCS3vRfJbWyc1bV9aW99bFC8jzDqdwQQRyII5g6gjY1Ttc+J9xkQtmq/NPaBwS7hj2UythZPdO9R9lXRY/PcdB1dBXtnbY6rQ5tlFas1ilESiJREoiVi5ocLFFOLTj1KWkBba1uAQoykAkc/judKrPdnk5KpfhpLyWkAKS4JjjdygqRIKdFJVEidvgetaXsLTYqDPTvhdZ26kXZFiaGnryzK05e8DzXiGzghaR6EDTzNVuIxk8Lx4LoqGQviF9VadVSmLXvbFt5OV1tDid4WkKE/GsXNDhYhbYp5IXcUbiD0Nl9tLNtpOVpCEJ6ISEj5CvWtDRYBeSzSSu4pHEnqbrPXq1r4DRLL7RFxOMrJt61W268lhCinxqiJBCgNSByrTO0OZZxsrHCppIakSRsLyL5C+4tsDzVQX+CWbR8OIhZH2GVn8wrL+dVboo2/5+i72GtrJRnTWHV4+lr+i0GMSus2W3fuVdMqnAT/AMqVGtYe+9mkqS+mpeHimjYPED6kBW92cKujbKN33ufvDl70EKyZURvrEzVrS8fB3+e64PHhSioApuG3Dnw6XueXksvaNxGbCwdfTHeaIbn7atAfOBKo5xVlSQ9tKGKjcbBflVaySSokqJkkmSSdSSeZrtmMDG2CjLzWaJREoiURKIleIpFwfxpdYcuWFy2TK2VaoV8PdPmIOg3GlQKvD45x1WTXEK88D4rw/HLdVs6AlxSfGws+IH7SFe9B1BGo5gVzctNNSP4h81uBDlSPHvBb2Gv5FStlZPdOxoodD0UOY+NdFQVzZ22Oq0ubZRirJYpREoiURKIlEStZjaTcovkU7NvJLqb8A9o1xh60IWpTtpspomSkdUE+yR9mcp12JkVldhrJGlzcj+/vNZteQr84yxJxuwcftlwoBCkqASZSVJk6giMpNcdUlzIyRqFdYPDFPWMjlF2m/MbG2nVVnb3+L3TZdbcdU2JlSVIQNBJ2iq4PqHi4Jsuykp8HpZBG9rQ42yIJ1+a08Hwq9v0OKS8VJR7QcdX0J21nasGRySgkH1Uiqq6LD3ta5lidLNH8KZ9jD0sPo6OBX/uTH/1qXQHukdVz3tYy08b+bSPkf5Vi1PXJqNcd8OuXzCGm1pQUrz+KdYSocvxVHqITK2wVvg2Ix0MxkeCbi2XiD9lX3+zS+bOZJYWR5z+S0RUH3KUaWXVf/stDILO4h6fQ3W4i3x1kQkGB9n6MR8qztVN0+yjmTApjd2vXjCsLhN24VaoVdAh4lWYFISRCiBoNNgKnQl5YOPVcribadtS4U3wZWzvsL6qJdu+HqdwzOkT3LqHD+GFNn+sH0mrbC5AyoF9/+1WvGS/OVdgtCV6iURKIlESiJREJrFzg3VFNOFOzXELopcSg26AQQ67KDoQZSB4yeYMAedVNXiUDRw6rNrCr6Xw0ldj9Ev3jciILqwlCp5ERsociST1mTXO9sRLxxi3RbrZWK/OPGvCzmH3HdKUHG1SWnExC0+cbKHMfoQa6qirBOzPVaHNso/VgsUoiURKIlESiJRF6QgqISkEqUYAAkknQAAbmtcrg1pJQL9Vt4I5/ZKbQgF0WqW4kRnS2BE7e0K4Gr/ql/DvdWuHzCCpjkdoCL+G6w8A4A9a2rjL+WVLJGUz4VJSP5g1GponMYWuVhjVfDVVLZYb5ADPLMEle+CuEfoAdl7ve8y6ZMsZc33jM5vypT0/ZXzvdeYvi/v8Awdzh4b731t0HJZOEOEUWHeZHFL7zLMgD2c0RH4jXsFOIr2OqwxTF31/DxNA4b+tvwpJUhVCUReXHAkSogDqTFCbL1rS42AWonF2CrKH2io8u8RPymsO0Ze1wt5pKgN4jG63gVu1mo6rvtc46RZNfRkoQ6++hQKV6pQ2ZTKh706gDbQztBscPo3Tv4r2AWD3WX5wArrmN4RZaF9rNEoiURKIlESiLfwHGHLR9D7OXOg6Z0pUD1EHb1EHoRUWopWzNLSvQbL9D8Cdp9tf5WlwxcnTu1HwrP3Fc/wAJ19YmuWqqCSA31C3tcCppiFi2+2tp1AW2sQpJ2I/858qhNcWm41WS/MvaRwI5hr0iV2rh+qc6HfIroofxDUcwOow+rZO2zviWhzSFD6t1gleolESiJREoiURXL2A8MJV3t662kwQhgqEkESVqAOnNICt/aGmtczjFTdwjafFbYxurmvrpLTa3VzlQkqMbwkEn+VULnBoJOykwxOlkbG3VxA+ajdv2iWCt3in8SF/oCK0CriO6t3+zte3/AAv4EfldS34ns1+zcsyeRWkH5EzWwTxnRwUJ+GVjPiid8ifoum08lQlKgoeRB/lWwEHRQ3Mc02cLLJXqxUR7S8dctbUFk5VuLyZuaRBJI89I+JqLVymNnd3V77P0MdVUntRcNF7c9lCrbs6vbgJddeRK0g+Na1Kg666Hr1qIKOR/eJXRSe0VFTExRsOR2AA+v2X3F+zNxhhx43CD3aSojKRIAmJnfpR9EWtLr6JS+00c8zYhGRxG2t9VNOy7E1v2I7wkltZbk7kAJUPkFR8Kl0by6PPZc77RUzIKzuCwcAfPMH6XVA9pl0tzFLwuCCHSgD7iIQn5pAPxru8MY1tO2y5p+qjNWKxSiJREoiURKIlESiIRWLmhwsUVncCdrr9tlavMz7GwX+8QPU/tB66+egFUdZhId3ositjZOaupLlpilooAoft3RBj5+qFDQ6wQYqhtJA/kQtuRC/OPaDwS7hj+UythZPdO9R9lXRQ/PcdB1NBXtnbY6rQ5tlFas1ilESiJNeXCL5NYl7RuilfCfBrr95aNXDbjTVwVEEiFKQ2nMqAdQDoASI10mKrauvaI3GM6fdZtbnmv1DY2aGW0tNJCG0CEpTsAK5Nzi43Oq3rU4jfZRbOG5JDJGVcZphRCY8OvPlWqUtDDxaKXQRzPqGiD473Gm2e+SqrGbTBi0tbDzocCTkQAuCuDlBzo2nfUVWyNpuElpN/3ou3pZcaErWzMbw3FzlkN9Ha+S5/CfCiLxtxRuUNLQfZUAZTAOb2hAmR8K1wwCQE8VlKxPFX0UjW9kXAjUc+WhUt7HLQJN0oEKGZKEqHOM5J+MipVC23EVRe1Upd2LSLGxNvG38qyqsFyCj3HHDxvbYtpIDiVBaCdpAIg+RBP5VoqIu1ZYaq1wfEBRVHaOF2kWPgq3a4exlICEm4CUiABcAJAGgA8cRVeIqkZC/z/AJXXOxDBXHjdwkn/AIZ/+q2muz3EHyO/eAHPO4pZHwEg/OsxSTO+I+q0u9ocPgB7Flz0aGj98lZfDeCIs2Eso1jVSjupR3P6egFWEUYjbwhcdX1r6ycyv8hyHL93VRdufBiw6cQZSVIUAHwNcqkgJC4+yUgA9CJ510WE1ob/AEneSrpG7qnprog4HRakr0kDVF6KCACQQkzBgwY3g84rW2VrncIKWXmtqJREoiURKIlESiLqcO8Q3Fk73ts4UK94bpWByUnYj8xyiolTRxzts4L0OIV24Fx5Y4ywbO+Slp1YAyqPhUrYFtZ2VOwOusDNrXOTUU1I/jZmB+5rcHByqLjrg97Dbju3JU2qS07Gi0/oocx+hFXtDWtnZ1WpzbKN1YrFKIrA7FbO3fvVsXLDbyVtFSSsTlUgjbyIJn0FUeL8UbQ5hstkeav7D+HLRgyzasNq+0hpAPzAmuddNI74nE+a22CjWHH6Tjtw5uizt0sjp3rp7xRHmEjKakO7lM0f7G/kMl5upzUNZLm8QYOi7ZLLilJQSCcsSYMxqDzitcsYkbwlS6KsfSSiVgBIvr1UXb7LLMKBK3iAfZKkwfKQkH5Go4oY77q6d7U1hbYBoPOx/NlzcZ7KwpxSrd4IQozkUknL5Ag6jpWuShubtKl0ntUWRhs7Lkbg6qZcJcPJsmO6SrMSoqWqIlRgbchAAipUMQibwhc/ieIOrp+1cLC1gOQXarcq9KIlEWpiGJMsJzPOIbH3lAT6dfhWLntb8RW+CmmnPDE0u8AoyntGtFPtst5151hOeMqRmMDfxHWOQqN75GXBoVwfZyrbC6V9hYE21OXhl6qYkVLVAoVxd2cWV0y93du23cFKihaBk+sgwTlgEE7yDvUyCtljcLuNvssS0Fcnsz4Wwx+zafFm2XvYeDmZeV5GivC4SEyfFHQittXPO2Qt4stvDyXjQLKV8W8IW9/bfR3E5AnVtSAAW1DpyjkRsR8CIsFQ+F/G1ZEXX544t7Pb2wKitsuMjZ5sEpjqobo8508zXUUuJxS2ByK0lhCic1YB7TusEmhkaN0svSkkGCCCORox7Xi4RfKzRKIhrwmwRTzs77OTiQ7w3LbbaT4kJOZ0a806BAPImfSqatxN0J4Q38LY1l1eHC/AVjYwWWQXB+9c8S/WTon/AJQBVBNVyzfEVtDQFHO1riG2bQbW+tH1tOatvN93AUBukkylaZ2I1HUGpFDDI53HE4XGyxcRuqBtcNddDimWnXUNkZlJQTlBnKVZZyzlPPlvXTe8tZZshsVptyWXDsEuX15GWHXFTEJQrSep2SPMxXslZEwXJQNKvrsm7O1YfmuLgg3K05cqTKW0EgkTzUSBJGg2HOeZxCv94Nm6BbmNsp1juKItbd24c9hpBUfONgPMmAPMioEbC9waN1mTZR/swwtbVkHXh9fdLVcu/idMgRyhMacjNb6t4dJZujch5LFoyUuqKslFsU49tGH1sOFYUiJUEymSAY0M6T0qM+qjY7hKuqfAauogE0drHa9j+PVZ7Xjiwc2uED8QUn+oCshUxHdapMDr49Yz5WP0K69rijLn7N5tf4VpP8jW0PadCoMlLNF8bCPEELbrJaEoiURV3x5fYl9J7i1z92pAUC0jXWQcy/d1B100IqBUum4+Fmi6vBoMN937aotxAkZnLnkN/VcbDuzO6eVnunQgnUyS4s+pmPjJrU2ie7N5+5VhP7TUsLeCnZe3/i38+gUzwfs/smIPdl1Y950z/CIT+VS2UkbNrrn6r2grZ7ji4RyGXrr6qVVJVIlEVfuK/szFSo6WWIq1PJu8/QOD5k8gmp39+D/kz1b/AAsdCrAqCskoi5V5w1Zuqzu2lu4r7S2m1H5kTW1s0jRYOI815YLNZ4JbNR3Vuy3G2RtCf5CsXSPdqSfNLKLdoXZwxiI7xJDV0Bo4BoqNgsc+k7jzAipdJXPpzzC8c0FUDxHwheWJP0hhSUzAcHiQf+YaCehg+VdNT18M2hzWktIXDmpgc06FYpXt0W1hV2806ldupaXgfCW5zT003npzqNUNhe0h9l6L7K++HOPbxhltWL2jjTatBcpRp0+tbHibnrAmdBzrmJqWNziIHX6fjmtwcd1NsSsLbEbUoXleYcEhSSD6KSobEdahse+F9xkQssiobwSoYQ7/AGbcpSlDqyq2uQIS+T7i/sujQDkRA6ZpdR//AEjtm6jUcuo6fvhiMslZNV6zSiKAcUq/tG/bw5GtuwUv3h5GNW2fidSOnmk1Oh/oxGU6nIfcrE5myn4qCskoiqfjXgB4OLubcl4KUVrQdVgkyYj2x5DX1qsqKR1y9ua7jCMfhLG08/dIAAO3LyPp4KO4S3YPHJcd5aubZkHM3PmFAqT8432rQwROydkfRW1S7EIRxwWkbyIs7yIsD8r+KlNp2WjvG1puEOs5go+GMyJmAQSDI05VIbQ5g3uFSy+1J7NzDGWvsRrofkCLK0aslxaURKIlESiLWxDEGmEFx5aUIHNR/IdT5CsXPa0XcVugp5Z38ETST0UPw7tIZevEMJQQ0s5Q4rQlZ9nw8gduuo2qK2sa6QNAyV9P7NzQ0jpnO7wzsOW+fMfLXVTmpi5tcziTA2r22ct3h4VjcbpUNUqHmDrWyKV0Tw9uy8Iuonwnxh3Cjh+JrDV20cqHFmE3DeyFhR0zHYgmSfOQJU1PxDtYhdp9DyXgOxU/BqCskoiURczHuILazR3ly8lpJ0EySfRIlSvgK2RxPkNmC68JstnD8QauGw4y4h1s+8hQUPTTn5Vi5jmGzhYr1cy+4NsHiVOWbBUd1d2kE/EAGtjaiVuQcfmvLBc5PZnhYM/Q0T5qcI+RVFbPfZ/9l5whdlixs7JClpbYtkD2lBLbY+J0/OtJdJKbEkn5r3ILVwbi6xvStph9txQlJQdCoc4SoDOnzEis5KeWKxcLICCuPecErt1qfwl0WyyZVbqk27h80j9mfNPoIra2pDxwzC/XcfleW5LVfx62vUnD8WYNo+vZLhGRStgtp32SZOnmcvi1rIRPiPawm4/dQl75FZuH8ddsnhYYiuZH92u1aJeQPdWTs6BG519YKvJYmyt7WIeI5fx++AG2RWPibtLZSfo2HkXd454Ww3CkBR5lfskDfQ8tSBrXsNE496XutGt0LuS7/BPDYsbfIVd484ouPundx1WqjJ1jkPnuTWiom7V19hp0C9AspBWheriXHFdq3cm2W4EuAAyrRMn3c2wMQdY3FaTOwP4Cc1Yswqqkp/eGNu3Pxy3ty8F263KuUW4r4IYvJUPqnv8AMSB4vxD3vXfz5VGmpmyZ6FXWG43PR934mcjt4cvotTs44duLMPJfVpmAQkKJRAElQHnIGwOlY0sL478S349iNPWGMwjbM2sfA+HiRmppUtc8lESiJRFUOL49eYbfP5ll4OJ8HebZZlCgBEZfEmBA38qq3yyQyG+d13lLQUeJ0UfCOHhOdtb7jPnkbm50Wrh3Dl/iiw8+tSWzste0H7CBGnyHnWLYZZzxO0/dFunxGgwpnZQtu7kP/sf+z0VmcOcKW1mPqkS5GritVH4+6PIRVhFAyPRcfX4rU1p/qHu8hp/Pmu3mExOvT0j/AFFblXWNrr7ReKL8fcFtYkxkVCXkSWnY9k9D1SeY+NSaapdA6403WLm3VT4Rc3tk4bQXTtq+jZlcOsrT1bC/dMcjO/QxcGOGdvHa/ofNV01RNTm5F2+o8VJk8Y4unT+4r03Ul9Jn0SYrR7hD19PwsBi0e4P75rBccRYs6IVcsMde4azEj1dJj4Vk2jgbsT4n8LB+LD/Fv2/K5tvhCErLqyp547uuqK1/M6D4VJGQsMgq2asll1NgicJDay5buOWzh3UyrKFfiT7Kh8K8cA8WcLrZDiE0eV7+K6jHEuLNpgXFs9GxeaUk/HuyB+VRjRQE6Eef5U5uLN/yaf35JccR4s4INywz1LLOY+n1pPzijaKAHQnz/COxdv8Ai0/vzXKewkOr7y6dduljbvlSlPogQkfKpLGhgs0WUKXEZn6ZLLfYUy6AFoBy+yRopMbQRBFegqNHUSRm7Svdu5fMiLfEX0p6Oht6PQuCQK1OghcbuaPp9FYMxZ4+ILHji767bLVxdNLbO4+jNSPMEyUnzEGkUEUbuJoz8Sszi1/8fX+Fyrm7daQjD3Sq/YdgJYM9+2QDC2lAGI10VpAIiM1ZOibftW90jfY+KlUlW6cEFq6fYziFmxeOsOAi6WcrLjichygAd0Ufu3JGu+Y6Ttmj4gyV8YcNN/z1CmsACvKqVbUoignFvZy3cKU6wru3lEqUFSUKJ/NJnpI8qhTUYf3m5FdNhntHJTtEUw4mDIW1H2P7mohYY/f4UsNPJUpvk2s6EfcXrA9JHlNRWyywHhdor6bD6DFmdrEbO5jX/wAh+c+qszhri23vBDasrnNtcBXw5KHmPjFWEVQyTTVcdiGEVNEbvF28xp/Hn5XXereqxKIlESiJRFF+PuF/prKQjKHkGUE6CDAUCeka+oqNUwdq3LVXWC4p7jMS/wCAjP7H7LtYHaONMNtur7xaEhJXBExtuSTpAnnvW6Npa0Am6rqyWOWd0kbeEE3t+/TbRbN1cJbQpayEoSCVE8gNTWRIAuVpjjdI8MYLk5BVDh+NvX+LNrQ73KQYQCR+zGpTGylK5j/QVVtldLOCDb8LvJ6GGgwtzHs4idf/AJc+gH7qreRcIKlICklaYKkgiUgzEjcTBq0uL2XBmN4aHkGx0OxssterBcTinhe3v2u7fTqNUOJ0W2rqlXLlpsYGlboZ3wuu1YuaHCxVWYvht5hp/vKTcWo2uW06pH+8RuPxbbak1cw1Ec2mR5fhU1Thn+Ufy2/hZLO8Q6nM2sLT1B/n0+NbiLKoexzDZwss9FglESiJREoiUReH3koSVLUEpG5JAH50WTWlxsAtLDRdX6slg3Dcwq6cBDaeuUHVavL0kRrWuWaOEd858t1aU2GF2cnyVm8HcFsWAKky7cLH1j6/bV1A+ynyHQSTFU9RVPmOeQ5K8ZG1gsE4v4GtMQEuoyuj2XkQFiNtfeHkZ8oryCqkh+E5ctlkWgrp4piLdlbd44pRS2kCSZWs6ACTuo9fUmossoYC8qVR0klVMIY9T6dVWy+0+7Cg53DYZJ0BC9QNwFzBPnHwqt99kve2S7IezFIWlnaHjHh9OXn5qxuHOIGbxrvGjqNFIPtJPQ/oedT4pWyC4XJV+HzUUnBIPA7FbuIWDbyC26hK0HkoT/8Ah8xWbmhws4KNBPJA8PjcQei4nDnBjFm8462VEqEJCoOQTJAPOdN9YG+9aYqZsbiQrKvxmetibHJYW1tvyUkqQqhKIlESiJREoiURVh2h42q6eFiwpIQky+smEgpOuY7BKNz96BuINdVSF7uzb5/vRdlgVE2li99mGZ+Ebm/Ic3bdM9FEMXaYU6y1h6XVuIEFwTLiwZzJTumNddOXSTFeGEgRXv8AVX1K+obG+SuLQ07f6jkTof3wU84E4IfYdFzcOqS4ZltJnNm3zq2OusCdYM1Np6ZzTxuOf7quZxnG4J4vd4WAt5kWtb/UbfjKynRvWw4GitPelOYIkZinUTG8aGpnEL8N81zQhkMfa8J4b2vtfktislqXwiiKFY92Z2j6i6zntHz77Bygn7yPZI6xBPM1NirpWZHMdVqkhY8WcFFr3hHFbf2AzeoHQ9058QrwfImpzK6F2tx6hVsuFMPwG3r+/Nch7E3WjFxZXbUbktKUn4KGh+FSGvY74XD5qE/DJRpYrWHF1psXYPQoc/6a2cDlpNDP/r6hFcX2Y/ffJDn/AE04HIKGf/X1CztYypyO4tbt6eaGVx8zt61gXNb8TgPNbWYbMdbBdWz4axa4/ctWiPtOrC1R1CUaT5Kio76yBuhupkeEtHxm/opLg/ZZbpUHLxxd46P8zRsHybGnwJI8qhS4hI7JndHr81ZRU8cYs0KdtNhICUgJSBAAAAA6ADaoJN8yt6914i85xMSJiY5xRe2NrqKdpuEOXNmQ0CpTaw5lG6gApJA84VPwiotXGXx5bK79nqyOmq7yZBwtflmD9rLV4EtFXOGhm7ZHdbNk6FSNSFR7pE6K57+Zxp2l8XC8ZLfjMraXEDLTP72/IHl1vuNvQQnFMPuMGu0uNKKmz7KjstPNCgOf/YjyiPY+mfcafuS6KnqKfGqUxyCzhqOR/wBh+9D1uLCr5L7LbyZCXEhQB3Ejb4bVascHNDhuuBqYHQSuidq0kLbrJaEoiURKIlESiJREoirK+7Liq5UUPZbZRzGZKwZ1Trv5KJnXWY1rnUN35HJdjD7UBtMA9l5BlyHj06geVtpxgPDzFonKygAn2lHVSvU/pt5VNjiZGLNC5utxCorHcUrr9Nh4D9K2MYxNFsyt5w+FAnzJ5AeZOleveGNLitVLTPqZmxM1P7fyVGW9w7f4g2pRUFuup9kkZEg8jyypHrp1qmBdLKDzK+lPjioKBzQMmtOu56+J/bK0bPjlDl+bRDalp9kOJM+JM5iR9kdfLnNWTaoGXgAXFy4G+OhFU91jrY8jp59FL6lKhSiJREoi8OMpVukH1ANegkIvjbCU+ylI9ABQklLLJXiJREoiURQvj7jBy0KWWWiXXBKVkSnUxCQPaV5cpG81Eqagx91ozK6HBcHjqwZZXd1uo38+Q/nRQBu/vbC8bubkLzuCVBZkrbJ1T5EQDHu+HTlUEOkikD37rqXQUWIUjqenIs05W2dsevjvnmrssbtDraHGzmQsBST5Grhrg4XC+czQvhkMbxYg2K5vFguvoyxZgd6dNTBCdZy8s3SY584rXNx8Hc1UzDDS+8A1Xw+l+vT90VZfQsUxAN2zyFpbbVJW4gp6iSoiVkAkaamdetV3DPLZjtl2PbYVh5dUREFzhoDfrYDbz025K3MMsksMttI9ltISJ3MCJ9TvVoxoa0NGy4SondPK6V2riStqslpSiJREoiURKIlESiJREoiqTjXE14leosrcy2hUE8isTmX+FImPjvIqrqHmaQRt0XdYTSsw2kdVz/ER6bDxJ+3IqOP4ihi4uFM6FCSyweg/Zlc9SgKP4lzWgvDXEt8B9Lq2ZTPngjbLueJ3/tw+F7eQVkdmPDP0Znv3BDzo2O6G9wPU7n4DlU+kh4G8R1K5L2hxP3mbsYz3G+p5+Wg81NqmLnEoiURKIlESiJREoiURKIsbjCVKSopSVJnKSBKZ0MHlNeWBzWbZHNaWg5HXqql4jcvsUuFW6WO7Qyo6H3TtKl9SNgncRvE1WSmWd/CBou5oG0OFU4ndJcvA8/AdNyfTRZezHiFVu8qyflIUohGb3HZgo8go/n+KvaSYsd2bv0rX7Q4e2oiFZDmQM7bt5+X08FbNWa4dKIlESiJREoiURKIlESiJREoiURcU8PtNF922bQi4cbKQdhm1jb2ZMEwNYFaeya27mDMqwGISyiOKocSxpB62++Wl1XHBPAzpuybpspbZIJBGi1e6AdlJ0kxPIc6gU9K7j74yC67F8ciFKBTuu5/oN+oOw+auGrVcCvKyYMankCY19eVAiqTirtLeYxC3bVaut90V941KSXc6cqCgjQgGSOp05V0VJhLJKd7g8G9rHlbW60uksVaOFXLjjYW40WVHXIpQUoDzy6A+QmqGVjWus11+q2hbS1gAkkADcnlWtZAEmwXJx3HWmbd10OIKkoJSApOqo8I+cVqkla1pN1Oo6CWadkZaQCRfI6b+i0+DMeQ9ZMqW4kLCcqsyhOZPhkz1gH41hBKHRgkqRi1A+Gre1jTa9xYZWOfpopE24FCUkEHYgyK3g30VS5pabOFivNytQSShOZQGiZiT0nlWTQCczZeKpH+050Yqls2j4hssm3lOcvKWlQV0IhIAO0EnauibhDDSF3GNb32tbRae072itmzcWpCVLRkURJRmCsvlI0J9NPWueeAHWabhblmrFFHOOLu7aYmzRmWpQSogSpIOgIGx1gSZjTTmI9Q6Rre4FbYPFSSz2qnWAFxsD0J/b8+cd4W7OzmFxfKLjpObJmJhW8rVMqPkNPM1ohpM+KTVW2I+0Q4ewoxZul7bdBsPXwVi1PXJpREoiURKIlESiJREoiURKIlESiJREoiURKIoxifAdncLfcfQXHXiPrCSFNhIASGyPYiJ8zMyNKnRYjPEGtYbBu3O+t+f22WJYDqpIykhIBOYgAE9T1+NQibnJZL2a8RU/wBqWAMMutG3QQ68TLaB4dIAISNQSTEDTTlzqqyJrXDh1K732cr55oniY91lszr5nkLanNavZ5w807duNXaFBbScwaVoCQQDm5mJBjn5isaWFrnlr9lvxzEJYqVslM4WcbXGfy+Rz28VdCEAAAAADQAbAVbr54SSbleqLxRVzgG0UVOFJNyXu/8ApE+MOZswjlkGgCNoAmTrU8YlMBwg921rbW/J5/bJYcAUqqAs0oiURKIlESiJREoiURKIlESiJREoiURKIlESiJREoiURKIlESiLUGHN98XymXcoSFHXKkToOkkmevyrHgHFxbrf7zJ2XYg9297czzPNH8ObU6h4p+sROVY0MEEEHqNdjz1oWAkO3CMqZGRuiB7rtR9+h6+S26yWhKIlESiJREoiURKIlESiJREoiURKIlESiJREoiURKIlESiJREoiURKIlESiJREoiURKIlESiJREoiURKIlESiJREoiURf/9k=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4" y="0"/>
            <a:ext cx="1033866" cy="10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" y="7938"/>
            <a:ext cx="994598" cy="9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gif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Relationship Id="rId3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mc.ncep.noaa.gov/mmb/aq/docs/cmaq4.6.3_2014-1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Update to and Demonstration of NWS/NCEP Meteorological Models and their Utility for Air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Jeff McQueen, Pius </a:t>
            </a:r>
            <a:r>
              <a:rPr lang="en-US" dirty="0"/>
              <a:t>Lee, </a:t>
            </a:r>
            <a:r>
              <a:rPr lang="en-US" dirty="0" err="1"/>
              <a:t>Jianping</a:t>
            </a:r>
            <a:r>
              <a:rPr lang="en-US" dirty="0"/>
              <a:t> Huang, </a:t>
            </a:r>
            <a:endParaRPr lang="en-US" dirty="0" smtClean="0"/>
          </a:p>
          <a:p>
            <a:r>
              <a:rPr lang="en-US" dirty="0" smtClean="0"/>
              <a:t>Ho-Chun Huang, </a:t>
            </a:r>
            <a:r>
              <a:rPr lang="en-US" dirty="0"/>
              <a:t>Perry </a:t>
            </a:r>
            <a:r>
              <a:rPr lang="en-US" dirty="0" err="1"/>
              <a:t>Shafran</a:t>
            </a:r>
            <a:r>
              <a:rPr lang="en-US" dirty="0" smtClean="0"/>
              <a:t>, Jerry </a:t>
            </a:r>
            <a:r>
              <a:rPr lang="en-US" dirty="0" err="1" smtClean="0"/>
              <a:t>Gorline</a:t>
            </a:r>
            <a:r>
              <a:rPr lang="en-US" dirty="0" smtClean="0"/>
              <a:t>,</a:t>
            </a:r>
          </a:p>
          <a:p>
            <a:r>
              <a:rPr lang="en-US" dirty="0" smtClean="0"/>
              <a:t>Eric Rogers, Geoff </a:t>
            </a:r>
            <a:r>
              <a:rPr lang="en-US" dirty="0" err="1" smtClean="0"/>
              <a:t>DiMego</a:t>
            </a:r>
            <a:r>
              <a:rPr lang="en-US" dirty="0" smtClean="0"/>
              <a:t> &amp; </a:t>
            </a:r>
            <a:r>
              <a:rPr lang="en-US" dirty="0" err="1" smtClean="0"/>
              <a:t>Ivanka</a:t>
            </a:r>
            <a:r>
              <a:rPr lang="en-US" dirty="0" smtClean="0"/>
              <a:t> </a:t>
            </a:r>
            <a:r>
              <a:rPr lang="en-US" dirty="0" err="1" smtClean="0"/>
              <a:t>Stajner</a:t>
            </a:r>
            <a:endParaRPr lang="en-US" dirty="0" smtClean="0"/>
          </a:p>
          <a:p>
            <a:r>
              <a:rPr lang="en-US" dirty="0" smtClean="0"/>
              <a:t>October 28,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68788"/>
            <a:ext cx="3439459" cy="2657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95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Met BIAS </a:t>
            </a:r>
            <a:r>
              <a:rPr lang="en-US" sz="3200" dirty="0" smtClean="0">
                <a:solidFill>
                  <a:srgbClr val="FF0000"/>
                </a:solidFill>
              </a:rPr>
              <a:t>NAM</a:t>
            </a:r>
            <a:r>
              <a:rPr lang="en-US" sz="3200" dirty="0" smtClean="0">
                <a:solidFill>
                  <a:srgbClr val="0000FF"/>
                </a:solidFill>
              </a:rPr>
              <a:t>, NAM Nest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RAP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South West Coast  (July 2014)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 descr="http://www.emc.ncep.noaa.gov/mmb/aq/sfcmet/fvs/web/g2o/jul14/DPTSFC_biasDIU_sfcmetSW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27" y="966131"/>
            <a:ext cx="4008946" cy="30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mmb/aq/sfcmet/fvs/web/g2o/jul14/VWNDSFC_biasDIU_sfcmetSW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5" y="3581400"/>
            <a:ext cx="3729305" cy="28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mmb/aq/sfcmet/fvs/web/g2o/jul14/TSFC_biasDIU_sfcmetSW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7" y="1062931"/>
            <a:ext cx="3653641" cy="28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1271" y="6324600"/>
            <a:ext cx="40399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Warm, Dry bias with lower PBL than observed</a:t>
            </a:r>
          </a:p>
          <a:p>
            <a:r>
              <a:rPr lang="en-US" dirty="0" err="1" smtClean="0"/>
              <a:t>Conus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est improved DPT and Winds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9238275">
            <a:off x="1017784" y="2008236"/>
            <a:ext cx="499877" cy="504813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63276" y="3429000"/>
            <a:ext cx="3147124" cy="2905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3076" y="1599200"/>
            <a:ext cx="16002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m Temperature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09173" y="1597711"/>
            <a:ext cx="16002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m Dew point 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4191000"/>
            <a:ext cx="10668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m wind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4429780"/>
            <a:ext cx="17526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Daily PBL Height</a:t>
            </a:r>
          </a:p>
          <a:p>
            <a:r>
              <a:rPr lang="en-US" dirty="0" smtClean="0"/>
              <a:t> (WEST U.S.)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2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osh.nws.noaa.gov/aqverif/maps1412/12201407075x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1559123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mc.ncep.noaa.gov/mmb/aq/cmaq/2014070712/aqmswOZCN01sfc_1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r="15939"/>
          <a:stretch/>
        </p:blipFill>
        <p:spPr bwMode="auto">
          <a:xfrm>
            <a:off x="5175738" y="1143000"/>
            <a:ext cx="3968262" cy="53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114300"/>
            <a:ext cx="8229600" cy="1143000"/>
          </a:xfrm>
        </p:spPr>
        <p:txBody>
          <a:bodyPr/>
          <a:lstStyle/>
          <a:p>
            <a:r>
              <a:rPr lang="en-US" sz="3200" dirty="0" smtClean="0"/>
              <a:t>NAM-CMAQ Ozone Predictions</a:t>
            </a:r>
            <a:br>
              <a:rPr lang="en-US" sz="3200" dirty="0" smtClean="0"/>
            </a:br>
            <a:r>
              <a:rPr lang="en-US" sz="3200" dirty="0" smtClean="0"/>
              <a:t>July 07 , 2014 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967" y="6231061"/>
            <a:ext cx="3903633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run better captures Code Orange</a:t>
            </a:r>
          </a:p>
          <a:p>
            <a:r>
              <a:rPr lang="en-US" dirty="0" smtClean="0"/>
              <a:t>event in Southern California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03" y="3736776"/>
            <a:ext cx="439464" cy="42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19800" y="3502223"/>
            <a:ext cx="184698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Experimental: V4.6.3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6231061"/>
            <a:ext cx="155844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Production : V4.5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1501" y="2057400"/>
            <a:ext cx="2234907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8h Ozone Daily Maximum</a:t>
            </a:r>
            <a:endParaRPr lang="en-US" dirty="0"/>
          </a:p>
        </p:txBody>
      </p:sp>
      <p:pic>
        <p:nvPicPr>
          <p:cNvPr id="12" name="Picture 2" descr="http://slosh.nws.noaa.gov/aqverif/maps1412/12201407075x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7" r="74893" b="29765"/>
          <a:stretch/>
        </p:blipFill>
        <p:spPr bwMode="auto">
          <a:xfrm>
            <a:off x="3560636" y="3787157"/>
            <a:ext cx="2196124" cy="23037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62000" y="4038601"/>
            <a:ext cx="3124200" cy="1394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1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114300"/>
            <a:ext cx="8229600" cy="1143000"/>
          </a:xfrm>
        </p:spPr>
        <p:txBody>
          <a:bodyPr/>
          <a:lstStyle/>
          <a:p>
            <a:r>
              <a:rPr lang="en-US" sz="3200" dirty="0" smtClean="0"/>
              <a:t>1 hour average Ozone Predictions</a:t>
            </a:r>
            <a:br>
              <a:rPr lang="en-US" sz="3200" dirty="0" smtClean="0"/>
            </a:br>
            <a:r>
              <a:rPr lang="en-US" sz="3200" dirty="0" smtClean="0"/>
              <a:t>July 08 , 2014 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82" name="Picture 10" descr="http://www.emc.ncep.noaa.gov/mmb/aq/cmaq/2014070712/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946297" cy="52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43800" y="3273623"/>
            <a:ext cx="6858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2958" y="5943600"/>
            <a:ext cx="113904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</a:t>
            </a:r>
          </a:p>
        </p:txBody>
      </p:sp>
      <p:pic>
        <p:nvPicPr>
          <p:cNvPr id="3080" name="Picture 8" descr="http://slosh.nws.noaa.gov/aqverif/maps1412/12201407085x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7" r="76671" b="29597"/>
          <a:stretch/>
        </p:blipFill>
        <p:spPr bwMode="auto">
          <a:xfrm>
            <a:off x="76200" y="1665410"/>
            <a:ext cx="4130771" cy="37032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00" y="5637311"/>
            <a:ext cx="4130771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: V4.6.3  Ozone Daily max vs </a:t>
            </a:r>
            <a:r>
              <a:rPr lang="en-US" dirty="0" err="1" smtClean="0"/>
              <a:t>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2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sz="2800" dirty="0" smtClean="0"/>
              <a:t>NAM Parent, Nest, DNG</a:t>
            </a:r>
            <a:br>
              <a:rPr lang="en-US" sz="2800" dirty="0" smtClean="0"/>
            </a:br>
            <a:r>
              <a:rPr lang="en-US" sz="2800" dirty="0" smtClean="0"/>
              <a:t> vs URMA Temperatures</a:t>
            </a:r>
            <a:br>
              <a:rPr lang="en-US" sz="2800" dirty="0" smtClean="0"/>
            </a:br>
            <a:r>
              <a:rPr lang="en-US" sz="2400" dirty="0" smtClean="0"/>
              <a:t>July 8, 2014  21 UTC (33 H forecast)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334780"/>
            <a:ext cx="67627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Temperatures cooler than observed near San </a:t>
            </a:r>
            <a:r>
              <a:rPr lang="en-US" dirty="0" err="1" smtClean="0"/>
              <a:t>Bernadino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Dewpoints</a:t>
            </a:r>
            <a:r>
              <a:rPr lang="en-US" dirty="0" smtClean="0"/>
              <a:t> </a:t>
            </a:r>
            <a:r>
              <a:rPr lang="en-US" dirty="0" smtClean="0"/>
              <a:t>drier </a:t>
            </a:r>
            <a:r>
              <a:rPr lang="en-US" dirty="0" smtClean="0"/>
              <a:t>than observed </a:t>
            </a:r>
            <a:r>
              <a:rPr lang="en-US" dirty="0" smtClean="0"/>
              <a:t>near coast</a:t>
            </a:r>
            <a:endParaRPr lang="en-US" dirty="0" smtClean="0"/>
          </a:p>
        </p:txBody>
      </p:sp>
      <p:pic>
        <p:nvPicPr>
          <p:cNvPr id="5122" name="Picture 2" descr="http://www.emc.ncep.noaa.gov/mmb/aq/smart/2014070712/namconuscnoTMPF_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0990"/>
            <a:ext cx="4757410" cy="47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c.ncep.noaa.gov/mmb/aq/smart/2014070712/namconuscnoDWPF_3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15366"/>
          <a:stretch/>
        </p:blipFill>
        <p:spPr bwMode="auto">
          <a:xfrm>
            <a:off x="4572000" y="1524000"/>
            <a:ext cx="3788229" cy="46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8421" y="1292423"/>
            <a:ext cx="21336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Dew Point 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292423"/>
            <a:ext cx="16002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m Temperature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2206823"/>
            <a:ext cx="14097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URMA 2.5 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6700" y="5029200"/>
            <a:ext cx="11811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 12 km</a:t>
            </a:r>
          </a:p>
        </p:txBody>
      </p:sp>
      <p:sp>
        <p:nvSpPr>
          <p:cNvPr id="12" name="Oval 11"/>
          <p:cNvSpPr/>
          <p:nvPr/>
        </p:nvSpPr>
        <p:spPr>
          <a:xfrm rot="19583550">
            <a:off x="2606099" y="4758244"/>
            <a:ext cx="385684" cy="5949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583550">
            <a:off x="2645238" y="2272707"/>
            <a:ext cx="406970" cy="5949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>
            <a:off x="7893957" y="3104243"/>
            <a:ext cx="685800" cy="685800"/>
          </a:xfrm>
          <a:prstGeom prst="curvedConnector3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6629400" y="2362200"/>
            <a:ext cx="762000" cy="685800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7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artconus2p5cnoHGHT_3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-8114" r="15081" b="50847"/>
          <a:stretch/>
        </p:blipFill>
        <p:spPr>
          <a:xfrm>
            <a:off x="4876800" y="533400"/>
            <a:ext cx="3375000" cy="3124200"/>
          </a:xfrm>
          <a:prstGeom prst="rect">
            <a:avLst/>
          </a:prstGeom>
        </p:spPr>
      </p:pic>
      <p:pic>
        <p:nvPicPr>
          <p:cNvPr id="6146" name="Picture 2" descr="http://www.emc.ncep.noaa.gov/mmb/aq/smart/2014070712/namconuscnoHGHT_3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8"/>
          <a:stretch/>
        </p:blipFill>
        <p:spPr bwMode="auto">
          <a:xfrm>
            <a:off x="44511" y="1103923"/>
            <a:ext cx="4533763" cy="52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NAM Parent, Nest vs URMA Wind Vectors </a:t>
            </a:r>
            <a:br>
              <a:rPr lang="en-US" sz="3200" dirty="0" smtClean="0"/>
            </a:br>
            <a:r>
              <a:rPr lang="en-US" sz="2400" dirty="0" smtClean="0"/>
              <a:t>July 8, 2014  21 UTC (33 h forecast)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6096000"/>
            <a:ext cx="43302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Complex flow fields delineated by URMA</a:t>
            </a:r>
          </a:p>
          <a:p>
            <a:r>
              <a:rPr lang="en-US" dirty="0" smtClean="0"/>
              <a:t>- </a:t>
            </a:r>
            <a:r>
              <a:rPr lang="en-US" dirty="0" smtClean="0"/>
              <a:t>Turning and slowing </a:t>
            </a:r>
            <a:r>
              <a:rPr lang="en-US" dirty="0" smtClean="0"/>
              <a:t>of winds around high terrain near San </a:t>
            </a:r>
            <a:r>
              <a:rPr lang="en-US" dirty="0" err="1" smtClean="0"/>
              <a:t>Bernadino</a:t>
            </a:r>
            <a:r>
              <a:rPr lang="en-US" dirty="0" smtClean="0"/>
              <a:t> not captured by NAM 12</a:t>
            </a:r>
          </a:p>
        </p:txBody>
      </p:sp>
      <p:sp>
        <p:nvSpPr>
          <p:cNvPr id="3" name="Oval 2"/>
          <p:cNvSpPr/>
          <p:nvPr/>
        </p:nvSpPr>
        <p:spPr>
          <a:xfrm rot="19238275">
            <a:off x="2755314" y="2108192"/>
            <a:ext cx="499877" cy="967194"/>
          </a:xfrm>
          <a:prstGeom prst="ellipse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238275">
            <a:off x="2688409" y="4775192"/>
            <a:ext cx="499877" cy="967194"/>
          </a:xfrm>
          <a:prstGeom prst="ellipse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eak AQI - http://www.epa.gov/airnow/2014/20140708/peak_aqi_sanbernardino_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86" y="3770333"/>
            <a:ext cx="3019425" cy="23005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 rot="19238275">
            <a:off x="6574609" y="2031992"/>
            <a:ext cx="499877" cy="967194"/>
          </a:xfrm>
          <a:prstGeom prst="ellipse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238275">
            <a:off x="5410908" y="5039558"/>
            <a:ext cx="499877" cy="997825"/>
          </a:xfrm>
          <a:prstGeom prst="ellipse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6394" y="3045023"/>
            <a:ext cx="14097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URMA 2.5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699651"/>
            <a:ext cx="14097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 12 km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045023"/>
            <a:ext cx="114130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Nest 4 km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3743" y="5763070"/>
            <a:ext cx="114130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Ozone AQI</a:t>
            </a:r>
          </a:p>
        </p:txBody>
      </p:sp>
    </p:spTree>
    <p:extLst>
      <p:ext uri="{BB962C8B-B14F-4D97-AF65-F5344CB8AC3E}">
        <p14:creationId xmlns:p14="http://schemas.microsoft.com/office/powerpoint/2010/main" val="409220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mconuscnoZPBL_33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0"/>
          <a:stretch/>
        </p:blipFill>
        <p:spPr>
          <a:xfrm>
            <a:off x="4419600" y="1066800"/>
            <a:ext cx="4170125" cy="4876800"/>
          </a:xfrm>
          <a:prstGeom prst="rect">
            <a:avLst/>
          </a:prstGeom>
        </p:spPr>
      </p:pic>
      <p:pic>
        <p:nvPicPr>
          <p:cNvPr id="7" name="Picture 6" descr="namconuscnoSKNT_33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2"/>
          <a:stretch/>
        </p:blipFill>
        <p:spPr>
          <a:xfrm>
            <a:off x="76200" y="1095113"/>
            <a:ext cx="4114800" cy="4848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NAM </a:t>
            </a:r>
            <a:r>
              <a:rPr lang="en-US" sz="3200" dirty="0" smtClean="0"/>
              <a:t>Parent</a:t>
            </a:r>
            <a:r>
              <a:rPr lang="en-US" sz="3200" dirty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NEST </a:t>
            </a:r>
            <a:r>
              <a:rPr lang="en-US" sz="3200" dirty="0" smtClean="0"/>
              <a:t>Wind, PBL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July 8, 2014  21 UTC (33 h forecast)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791200"/>
            <a:ext cx="433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Nest: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Wind speeds lower around S. </a:t>
            </a:r>
            <a:r>
              <a:rPr lang="en-US" dirty="0" err="1" smtClean="0"/>
              <a:t>Bernadino</a:t>
            </a:r>
            <a:r>
              <a:rPr lang="en-US" dirty="0" smtClean="0"/>
              <a:t> valley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PBLH lower near coast/marine layer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Inland </a:t>
            </a:r>
            <a:r>
              <a:rPr lang="en-US" dirty="0" err="1" smtClean="0"/>
              <a:t>seabreeze</a:t>
            </a:r>
            <a:r>
              <a:rPr lang="en-US" dirty="0" smtClean="0"/>
              <a:t> extent lessened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 rot="19238275">
            <a:off x="7012800" y="4388740"/>
            <a:ext cx="499877" cy="997825"/>
          </a:xfrm>
          <a:prstGeom prst="ellipse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914400"/>
            <a:ext cx="14097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Wind Speed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000500" y="4572000"/>
            <a:ext cx="14097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 12 km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6492" y="1676400"/>
            <a:ext cx="114130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Nest 4 km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914400"/>
            <a:ext cx="114130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PBL </a:t>
            </a:r>
            <a:r>
              <a:rPr lang="en-US" dirty="0" err="1" smtClean="0"/>
              <a:t>Hght</a:t>
            </a:r>
            <a:endParaRPr lang="en-US" dirty="0" smtClean="0"/>
          </a:p>
        </p:txBody>
      </p:sp>
      <p:sp>
        <p:nvSpPr>
          <p:cNvPr id="18" name="Oval 17"/>
          <p:cNvSpPr/>
          <p:nvPr/>
        </p:nvSpPr>
        <p:spPr>
          <a:xfrm rot="19238275">
            <a:off x="7012800" y="1874140"/>
            <a:ext cx="499877" cy="997825"/>
          </a:xfrm>
          <a:prstGeom prst="ellipse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August 27, 2014 NE US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16</a:t>
            </a:fld>
            <a:endParaRPr lang="en-US" dirty="0"/>
          </a:p>
        </p:txBody>
      </p:sp>
      <p:pic>
        <p:nvPicPr>
          <p:cNvPr id="3074" name="Picture 2" descr="http://www.emc.ncep.noaa.gov/mmb/aq/cmaq/2014082706/aqmNE10OZMX01sfc_DAY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r="17370"/>
          <a:stretch/>
        </p:blipFill>
        <p:spPr bwMode="auto">
          <a:xfrm>
            <a:off x="152400" y="1234399"/>
            <a:ext cx="4114800" cy="56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mmb/aq/cmaq/2014082706/aqmNE10OZMX01sfc_DIFFDAY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4009" r="8038" b="14371"/>
          <a:stretch/>
        </p:blipFill>
        <p:spPr bwMode="auto">
          <a:xfrm>
            <a:off x="4846458" y="4038600"/>
            <a:ext cx="3230742" cy="280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ak Ozone (8-hour) - http://www.epa.gov/airnow/2014/20140827/peak_o3_vt_nh_ma_ct_ri_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2" y="1194650"/>
            <a:ext cx="3567753" cy="2718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9700" y="914400"/>
            <a:ext cx="23241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Daily 1 hour Ozone Max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045527"/>
            <a:ext cx="29459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Daily 1 hour Ozone Max Difference </a:t>
            </a:r>
          </a:p>
          <a:p>
            <a:pPr algn="ctr"/>
            <a:r>
              <a:rPr lang="en-US" dirty="0" smtClean="0"/>
              <a:t>EXP - Operational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468" y="911423"/>
            <a:ext cx="3124332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AIRNOW Observed Ozone AQI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5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NAM Parent vs Nest</a:t>
            </a:r>
            <a:br>
              <a:rPr lang="en-US" dirty="0" smtClean="0"/>
            </a:br>
            <a:r>
              <a:rPr lang="en-US" dirty="0" smtClean="0"/>
              <a:t>August 27, 2014 21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1295400"/>
            <a:ext cx="4705350" cy="470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01262"/>
            <a:ext cx="4705350" cy="4705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977" y="62484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Marine layer moves further inland with NAM Nest</a:t>
            </a:r>
          </a:p>
          <a:p>
            <a:r>
              <a:rPr lang="en-US" dirty="0" smtClean="0"/>
              <a:t>But winds are weaker than 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4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NAM Parent vs 4 km Nest</a:t>
            </a:r>
            <a:br>
              <a:rPr lang="en-US" dirty="0" smtClean="0"/>
            </a:br>
            <a:r>
              <a:rPr lang="en-US" sz="2400" dirty="0" smtClean="0"/>
              <a:t>August 27, 2014 21 UTC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6" r="11528"/>
          <a:stretch/>
        </p:blipFill>
        <p:spPr>
          <a:xfrm>
            <a:off x="4343400" y="1435697"/>
            <a:ext cx="40999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8"/>
          <a:stretch/>
        </p:blipFill>
        <p:spPr>
          <a:xfrm>
            <a:off x="805468" y="1469618"/>
            <a:ext cx="3463117" cy="4453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6172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Frontal clouds better delineated with Nest</a:t>
            </a:r>
          </a:p>
          <a:p>
            <a:r>
              <a:rPr lang="en-US" dirty="0" smtClean="0"/>
              <a:t>Can contribute to weaker ozone plume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7192" y="1140023"/>
            <a:ext cx="129520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Cloud 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161841"/>
            <a:ext cx="15240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Soill</a:t>
            </a:r>
            <a:r>
              <a:rPr lang="en-US" dirty="0" smtClean="0"/>
              <a:t> moisture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4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7397"/>
            <a:ext cx="8571416" cy="5791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Smoke</a:t>
            </a:r>
            <a:r>
              <a:rPr lang="en-US" sz="2000" dirty="0" smtClean="0"/>
              <a:t>, dust</a:t>
            </a:r>
            <a:r>
              <a:rPr lang="en-US" sz="2000" dirty="0"/>
              <a:t>, ozone, anthropogenic PM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unified </a:t>
            </a:r>
            <a:r>
              <a:rPr lang="en-US" sz="2000" dirty="0">
                <a:solidFill>
                  <a:srgbClr val="FF0000"/>
                </a:solidFill>
              </a:rPr>
              <a:t>system </a:t>
            </a:r>
            <a:r>
              <a:rPr lang="en-US" sz="2000" dirty="0" smtClean="0"/>
              <a:t>using </a:t>
            </a:r>
            <a:r>
              <a:rPr lang="en-US" sz="2000" dirty="0" smtClean="0"/>
              <a:t>CMAQ V4.6.3 </a:t>
            </a:r>
            <a:r>
              <a:rPr lang="en-US" sz="2000" dirty="0" smtClean="0">
                <a:solidFill>
                  <a:srgbClr val="FF0000"/>
                </a:solidFill>
              </a:rPr>
              <a:t>supported </a:t>
            </a:r>
            <a:r>
              <a:rPr lang="en-US" sz="2000" dirty="0"/>
              <a:t>by </a:t>
            </a:r>
            <a:r>
              <a:rPr lang="en-US" sz="2000" dirty="0" smtClean="0"/>
              <a:t>CMAS.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Ozone </a:t>
            </a:r>
            <a:r>
              <a:rPr lang="en-US" sz="2000" dirty="0" smtClean="0">
                <a:solidFill>
                  <a:srgbClr val="FF0000"/>
                </a:solidFill>
              </a:rPr>
              <a:t>predictions improved </a:t>
            </a:r>
            <a:r>
              <a:rPr lang="en-US" sz="2000" dirty="0" smtClean="0"/>
              <a:t>with latest changes to V4.6.3</a:t>
            </a:r>
          </a:p>
          <a:p>
            <a:pPr lvl="1"/>
            <a:r>
              <a:rPr lang="en-US" sz="1600" dirty="0" smtClean="0"/>
              <a:t>Although strong under-prediction in  California still evident</a:t>
            </a:r>
          </a:p>
          <a:p>
            <a:r>
              <a:rPr lang="en-US" sz="2000" dirty="0" smtClean="0"/>
              <a:t>PBL under-predicted </a:t>
            </a:r>
            <a:r>
              <a:rPr lang="en-US" sz="2000" dirty="0" smtClean="0"/>
              <a:t>with NAM </a:t>
            </a:r>
            <a:r>
              <a:rPr lang="en-US" sz="2000" dirty="0" smtClean="0"/>
              <a:t>upgrade: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smtClean="0"/>
              <a:t>may contribute to Eastern U.S ozone over-predictions 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/>
              <a:t>NWS </a:t>
            </a:r>
            <a:r>
              <a:rPr lang="en-US" sz="2000" dirty="0">
                <a:solidFill>
                  <a:srgbClr val="FF0000"/>
                </a:solidFill>
              </a:rPr>
              <a:t>Un-Restricted </a:t>
            </a:r>
            <a:r>
              <a:rPr lang="en-US" sz="2000" dirty="0" err="1">
                <a:solidFill>
                  <a:srgbClr val="FF0000"/>
                </a:solidFill>
              </a:rPr>
              <a:t>Mesoscale</a:t>
            </a:r>
            <a:r>
              <a:rPr lang="en-US" sz="2000" dirty="0">
                <a:solidFill>
                  <a:srgbClr val="FF0000"/>
                </a:solidFill>
              </a:rPr>
              <a:t> Analysis </a:t>
            </a:r>
            <a:r>
              <a:rPr lang="en-US" sz="2000" dirty="0"/>
              <a:t>(2.5 km) proved useful for evaluating</a:t>
            </a:r>
          </a:p>
          <a:p>
            <a:pPr marL="0" indent="0">
              <a:buNone/>
            </a:pPr>
            <a:r>
              <a:rPr lang="en-US" sz="2000" dirty="0"/>
              <a:t>      NAM 12 and 4 km predictions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4 </a:t>
            </a:r>
            <a:r>
              <a:rPr lang="en-US" sz="2000" dirty="0" smtClean="0"/>
              <a:t>km Nest </a:t>
            </a:r>
            <a:r>
              <a:rPr lang="en-US" sz="2000" dirty="0" smtClean="0"/>
              <a:t>useful </a:t>
            </a:r>
            <a:r>
              <a:rPr lang="en-US" sz="2000" dirty="0" smtClean="0"/>
              <a:t>for identifying processes not resolved </a:t>
            </a:r>
            <a:r>
              <a:rPr lang="en-US" sz="2000" dirty="0" smtClean="0"/>
              <a:t>with </a:t>
            </a:r>
            <a:r>
              <a:rPr lang="en-US" sz="2000" dirty="0" smtClean="0"/>
              <a:t>12 km runs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1600" dirty="0" smtClean="0"/>
              <a:t>4 km nest captured blocking flow in San </a:t>
            </a:r>
            <a:r>
              <a:rPr lang="en-US" sz="1600" dirty="0" err="1" smtClean="0"/>
              <a:t>Bernadino</a:t>
            </a:r>
            <a:r>
              <a:rPr lang="en-US" sz="1600" dirty="0" smtClean="0"/>
              <a:t> </a:t>
            </a:r>
            <a:r>
              <a:rPr lang="en-US" sz="1600" dirty="0" smtClean="0"/>
              <a:t>Valley, </a:t>
            </a:r>
            <a:r>
              <a:rPr lang="en-US" sz="1600" dirty="0" smtClean="0"/>
              <a:t>California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000" dirty="0" smtClean="0"/>
              <a:t>Met performance should be carefully evaluated while proceeding to address other system errors</a:t>
            </a:r>
          </a:p>
          <a:p>
            <a:pPr marL="457200" lvl="1" indent="0">
              <a:buNone/>
            </a:pPr>
            <a:r>
              <a:rPr lang="en-US" sz="1600" dirty="0" smtClean="0"/>
              <a:t>-  Concern that we are </a:t>
            </a:r>
            <a:r>
              <a:rPr lang="en-US" sz="1600" dirty="0" smtClean="0">
                <a:solidFill>
                  <a:srgbClr val="FF0000"/>
                </a:solidFill>
              </a:rPr>
              <a:t>making changes to </a:t>
            </a:r>
            <a:r>
              <a:rPr lang="en-US" sz="1600" dirty="0" err="1" smtClean="0">
                <a:solidFill>
                  <a:srgbClr val="FF0000"/>
                </a:solidFill>
              </a:rPr>
              <a:t>chem</a:t>
            </a:r>
            <a:r>
              <a:rPr lang="en-US" sz="1600" dirty="0" smtClean="0">
                <a:solidFill>
                  <a:srgbClr val="FF0000"/>
                </a:solidFill>
              </a:rPr>
              <a:t>/emissions that mask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order met errors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3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765" y="0"/>
            <a:ext cx="77731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9" rIns="91193" bIns="4559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075"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NAM V3.1 Model </a:t>
            </a:r>
            <a:r>
              <a:rPr lang="en-US" sz="3200" b="1" dirty="0">
                <a:solidFill>
                  <a:srgbClr val="000000"/>
                </a:solidFill>
              </a:rPr>
              <a:t>Changes </a:t>
            </a:r>
          </a:p>
        </p:txBody>
      </p:sp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76200" y="1055197"/>
            <a:ext cx="777288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5" tIns="45550" rIns="91095" bIns="45550"/>
          <a:lstStyle>
            <a:lvl1pPr marL="376238" indent="-376238" defTabSz="1006475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7563" indent="-314325" defTabSz="1006475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58888" indent="-250825" defTabSz="1006475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0825" defTabSz="1006475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6950" indent="-250825" defTabSz="1006475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41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13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385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57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Replace legacy GFDL radiation with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RRTM</a:t>
            </a:r>
          </a:p>
          <a:p>
            <a:pPr lvl="1" eaLnBrk="1">
              <a:lnSpc>
                <a:spcPct val="80000"/>
              </a:lnSpc>
              <a:buFontTx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  <a:latin typeface="Calibri" pitchFamily="34" charset="0"/>
              </a:rPr>
              <a:t>Allows aerosol interactions as for NEMS Global Aerosol Capability (NGAC)</a:t>
            </a:r>
            <a:endParaRPr lang="en-US" alt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Modified Gravity Wave Drag/Mountain Blocking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More responsive to </a:t>
            </a:r>
            <a:r>
              <a:rPr lang="en-US" altLang="en-US" sz="1600" b="1" dirty="0" err="1">
                <a:solidFill>
                  <a:srgbClr val="FF0000"/>
                </a:solidFill>
                <a:latin typeface="Calibri" pitchFamily="34" charset="0"/>
              </a:rPr>
              <a:t>subgrid</a:t>
            </a: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-scale terrain variability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Target : </a:t>
            </a:r>
            <a:r>
              <a:rPr lang="en-US" altLang="en-US" sz="1600" b="1" dirty="0">
                <a:latin typeface="Calibri" pitchFamily="34" charset="0"/>
              </a:rPr>
              <a:t>Improve synoptic performance without adversely impacting 10-m wind forecasts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New version of Betts-Miller-</a:t>
            </a:r>
            <a:r>
              <a:rPr lang="en-US" altLang="en-US" sz="2000" b="1" dirty="0" err="1">
                <a:solidFill>
                  <a:srgbClr val="0000FF"/>
                </a:solidFill>
                <a:latin typeface="Calibri" pitchFamily="34" charset="0"/>
              </a:rPr>
              <a:t>Janjic</a:t>
            </a: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 convection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Moister convective profiles, convection triggers less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Target : </a:t>
            </a:r>
            <a:r>
              <a:rPr lang="en-US" altLang="en-US" sz="1600" b="1" dirty="0">
                <a:latin typeface="Calibri" pitchFamily="34" charset="0"/>
              </a:rPr>
              <a:t>Improve QPF bias from 12-km parent, esp. in warm season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Ferrier-</a:t>
            </a:r>
            <a:r>
              <a:rPr lang="en-US" altLang="en-US" sz="2000" b="1" dirty="0" err="1">
                <a:solidFill>
                  <a:srgbClr val="0000FF"/>
                </a:solidFill>
                <a:latin typeface="Calibri" pitchFamily="34" charset="0"/>
              </a:rPr>
              <a:t>Aligo</a:t>
            </a: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microphysics</a:t>
            </a:r>
          </a:p>
          <a:p>
            <a:pPr lvl="1" eaLnBrk="1">
              <a:lnSpc>
                <a:spcPct val="80000"/>
              </a:lnSpc>
              <a:buFontTx/>
              <a:buChar char="•"/>
            </a:pPr>
            <a:r>
              <a:rPr lang="en-US" altLang="en-US" sz="1600" b="1" dirty="0" smtClean="0">
                <a:solidFill>
                  <a:srgbClr val="0000FF"/>
                </a:solidFill>
                <a:latin typeface="Calibri" pitchFamily="34" charset="0"/>
              </a:rPr>
              <a:t>Improved Structure of Convection</a:t>
            </a:r>
            <a:endParaRPr lang="en-US" altLang="en-US" sz="1600" b="1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Modified treatment of snow cover/depth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Use forecast rime factor in land-surface physics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Target </a:t>
            </a:r>
            <a:r>
              <a:rPr lang="en-US" altLang="en-US" sz="1600" b="1" dirty="0">
                <a:latin typeface="Calibri" pitchFamily="34" charset="0"/>
              </a:rPr>
              <a:t>: Reduce snow depth in marginal </a:t>
            </a:r>
            <a:r>
              <a:rPr lang="en-US" altLang="en-US" sz="1600" b="1" dirty="0" smtClean="0">
                <a:latin typeface="Calibri" pitchFamily="34" charset="0"/>
              </a:rPr>
              <a:t>winter</a:t>
            </a:r>
          </a:p>
          <a:p>
            <a:pPr marL="503238" lvl="1" indent="0" eaLnBrk="1" hangingPunct="1">
              <a:lnSpc>
                <a:spcPct val="80000"/>
              </a:lnSpc>
              <a:buClrTx/>
              <a:buSzTx/>
              <a:buNone/>
            </a:pPr>
            <a:r>
              <a:rPr lang="en-US" altLang="en-US" sz="1600" b="1" dirty="0" smtClean="0">
                <a:latin typeface="Calibri" pitchFamily="34" charset="0"/>
              </a:rPr>
              <a:t> </a:t>
            </a:r>
            <a:r>
              <a:rPr lang="en-US" altLang="en-US" sz="1600" b="1" dirty="0">
                <a:latin typeface="Calibri" pitchFamily="34" charset="0"/>
              </a:rPr>
              <a:t>conditions w/complex precipitation </a:t>
            </a:r>
            <a:r>
              <a:rPr lang="en-US" altLang="en-US" sz="1600" b="1" dirty="0" smtClean="0">
                <a:latin typeface="Calibri" pitchFamily="34" charset="0"/>
              </a:rPr>
              <a:t>type</a:t>
            </a:r>
            <a:endParaRPr lang="en-US" altLang="en-US" sz="16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Reduce roughness length for 5 vegetation </a:t>
            </a:r>
            <a:endParaRPr lang="en-US" altLang="en-US" sz="20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ClrTx/>
              <a:buSz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     types</a:t>
            </a:r>
            <a:endParaRPr lang="en-US" alt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–"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Target : </a:t>
            </a:r>
            <a:r>
              <a:rPr lang="en-US" altLang="en-US" sz="1600" b="1" dirty="0">
                <a:latin typeface="Calibri" pitchFamily="34" charset="0"/>
              </a:rPr>
              <a:t>Improved 10-m wind in eastern </a:t>
            </a:r>
            <a:r>
              <a:rPr lang="en-US" altLang="en-US" sz="1600" b="1" dirty="0" smtClean="0">
                <a:latin typeface="Calibri" pitchFamily="34" charset="0"/>
              </a:rPr>
              <a:t>CONUS</a:t>
            </a:r>
          </a:p>
          <a:p>
            <a:pPr marL="503238" lvl="1" indent="0" eaLnBrk="1" hangingPunct="1">
              <a:lnSpc>
                <a:spcPct val="80000"/>
              </a:lnSpc>
              <a:buClrTx/>
              <a:buSzTx/>
              <a:buNone/>
            </a:pP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75AD9-25E8-4F85-8F41-D5690CBC7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46" name="Picture 2" descr="http://www.emc.ncep.noaa.gov/mmb/namgrids/namnests_domai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r="6789" b="4885"/>
          <a:stretch/>
        </p:blipFill>
        <p:spPr bwMode="auto">
          <a:xfrm>
            <a:off x="5334000" y="3352800"/>
            <a:ext cx="36397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313698"/>
            <a:ext cx="280477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 12 km parent, nests and 1.3 km fire weather domains</a:t>
            </a:r>
          </a:p>
        </p:txBody>
      </p:sp>
    </p:spTree>
    <p:extLst>
      <p:ext uri="{BB962C8B-B14F-4D97-AF65-F5344CB8AC3E}">
        <p14:creationId xmlns:p14="http://schemas.microsoft.com/office/powerpoint/2010/main" val="41415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Short term (1-2 years)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Include NGAC real-time aerosol boundary conditions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Improve smoke emissions</a:t>
            </a:r>
          </a:p>
          <a:p>
            <a:pPr lvl="2"/>
            <a:r>
              <a:rPr lang="en-US" dirty="0" smtClean="0"/>
              <a:t>Update USFS </a:t>
            </a:r>
            <a:r>
              <a:rPr lang="en-US" dirty="0" err="1" smtClean="0"/>
              <a:t>BlueSky</a:t>
            </a:r>
            <a:r>
              <a:rPr lang="en-US" dirty="0" smtClean="0"/>
              <a:t> emissions </a:t>
            </a:r>
          </a:p>
          <a:p>
            <a:pPr lvl="3"/>
            <a:r>
              <a:rPr lang="en-US" dirty="0" smtClean="0"/>
              <a:t>(forest load, consumption, spread emissions)</a:t>
            </a:r>
          </a:p>
          <a:p>
            <a:pPr lvl="2"/>
            <a:r>
              <a:rPr lang="en-US" dirty="0" smtClean="0"/>
              <a:t>Evaluate NGAC Fire Radiative Power smoke emissions approach</a:t>
            </a:r>
          </a:p>
          <a:p>
            <a:pPr lvl="2"/>
            <a:r>
              <a:rPr lang="en-US" dirty="0" smtClean="0"/>
              <a:t>Evaluate plume rise (additional met constraints)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Improve dust emissions</a:t>
            </a:r>
          </a:p>
          <a:p>
            <a:pPr lvl="2"/>
            <a:r>
              <a:rPr lang="en-US" dirty="0" smtClean="0"/>
              <a:t>NAM gust vs speed</a:t>
            </a:r>
          </a:p>
          <a:p>
            <a:pPr lvl="2"/>
            <a:r>
              <a:rPr lang="en-US" dirty="0" smtClean="0"/>
              <a:t>DNG winds</a:t>
            </a:r>
          </a:p>
          <a:p>
            <a:pPr lvl="2"/>
            <a:r>
              <a:rPr lang="en-US" dirty="0" smtClean="0"/>
              <a:t>Soil moisture impact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Include ESRL bias correction</a:t>
            </a:r>
          </a:p>
          <a:p>
            <a:pPr lvl="2"/>
            <a:r>
              <a:rPr lang="en-US" dirty="0" smtClean="0"/>
              <a:t>At stations </a:t>
            </a:r>
          </a:p>
          <a:p>
            <a:pPr lvl="2"/>
            <a:r>
              <a:rPr lang="en-US" dirty="0" smtClean="0"/>
              <a:t>spreading technique to 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Short-range High Resolution smoke/dust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modeling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19522" r="31764" b="12151"/>
          <a:stretch/>
        </p:blipFill>
        <p:spPr bwMode="auto">
          <a:xfrm>
            <a:off x="5448795" y="2956602"/>
            <a:ext cx="3418362" cy="329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5867400"/>
            <a:ext cx="350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HYSPLIT smoke driven with NAM 4 km</a:t>
            </a:r>
          </a:p>
          <a:p>
            <a:pPr algn="ctr"/>
            <a:r>
              <a:rPr lang="en-US" dirty="0" smtClean="0"/>
              <a:t>July 19, 2014 </a:t>
            </a:r>
          </a:p>
        </p:txBody>
      </p:sp>
    </p:spTree>
    <p:extLst>
      <p:ext uri="{BB962C8B-B14F-4D97-AF65-F5344CB8AC3E}">
        <p14:creationId xmlns:p14="http://schemas.microsoft.com/office/powerpoint/2010/main" val="219764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1765" y="0"/>
            <a:ext cx="77731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93" tIns="45599" rIns="91193" bIns="4559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075" eaLnBrk="1" hangingPunct="1">
              <a:defRPr/>
            </a:pPr>
            <a:r>
              <a:rPr lang="en-US" sz="3200" b="1" dirty="0">
                <a:solidFill>
                  <a:srgbClr val="000000"/>
                </a:solidFill>
              </a:rPr>
              <a:t>Changes to Downscaled </a:t>
            </a:r>
            <a:r>
              <a:rPr lang="en-US" sz="3200" b="1" dirty="0" smtClean="0">
                <a:solidFill>
                  <a:srgbClr val="000000"/>
                </a:solidFill>
              </a:rPr>
              <a:t>Grids</a:t>
            </a:r>
          </a:p>
          <a:p>
            <a:pPr defTabSz="912075" eaLnBrk="1" hangingPunct="1">
              <a:defRPr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228600" y="1255476"/>
            <a:ext cx="3923933" cy="472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5" tIns="45550" rIns="91095" bIns="45550"/>
          <a:lstStyle>
            <a:lvl1pPr marL="376238" indent="-376238" defTabSz="1006475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7563" indent="-314325" defTabSz="1006475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58888" indent="-250825" defTabSz="1006475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0825" defTabSz="1006475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6950" indent="-250825" defTabSz="1006475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41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13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385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5750" indent="-250825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2.5 km and 3 km DNG used as first guess for Real Time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Calibri" pitchFamily="34" charset="0"/>
              </a:rPr>
              <a:t>Mesoscale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 Analysis (RTMA)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US" altLang="en-US" sz="20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5 </a:t>
            </a: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km CONUS / 6 km Alaska DNG grids extended to 192-h via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DGEX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US" alt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Addition of Haines Index for Fire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weather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US" altLang="en-US" sz="20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Improved </a:t>
            </a: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</a:rPr>
              <a:t>10-m wind treatment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1600" b="1" dirty="0">
                <a:solidFill>
                  <a:srgbClr val="0000FF"/>
                </a:solidFill>
                <a:latin typeface="Calibri" pitchFamily="34" charset="0"/>
              </a:rPr>
              <a:t>Use mass-consistent wind field model</a:t>
            </a:r>
          </a:p>
          <a:p>
            <a:pPr lvl="1"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US" altLang="en-US" sz="1600" b="1" dirty="0">
                <a:solidFill>
                  <a:srgbClr val="0000FF"/>
                </a:solidFill>
                <a:latin typeface="Calibri" pitchFamily="34" charset="0"/>
              </a:rPr>
              <a:t>Based on velocity potential, incorporating local terrain gradients</a:t>
            </a:r>
          </a:p>
          <a:p>
            <a:pPr marL="0" indent="0" eaLnBrk="1" hangingPunct="1">
              <a:lnSpc>
                <a:spcPct val="80000"/>
              </a:lnSpc>
              <a:buClrTx/>
              <a:buSzTx/>
              <a:buNone/>
            </a:pPr>
            <a:endParaRPr lang="en-US" alt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75AD9-25E8-4F85-8F41-D5690CBC76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Shape 221"/>
          <p:cNvGrpSpPr/>
          <p:nvPr/>
        </p:nvGrpSpPr>
        <p:grpSpPr>
          <a:xfrm>
            <a:off x="4191000" y="1371600"/>
            <a:ext cx="4541147" cy="4472546"/>
            <a:chOff x="2377440" y="304800"/>
            <a:chExt cx="5577839" cy="6667500"/>
          </a:xfrm>
        </p:grpSpPr>
        <p:pic>
          <p:nvPicPr>
            <p:cNvPr id="6" name="Shape 222"/>
            <p:cNvPicPr preferRelativeResize="0"/>
            <p:nvPr/>
          </p:nvPicPr>
          <p:blipFill rotWithShape="1">
            <a:blip r:embed="rId3">
              <a:alphaModFix/>
            </a:blip>
            <a:srcRect l="15080" r="1263"/>
            <a:stretch/>
          </p:blipFill>
          <p:spPr>
            <a:xfrm>
              <a:off x="2377440" y="304800"/>
              <a:ext cx="5577839" cy="666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2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10400" y="1524000"/>
              <a:ext cx="762105" cy="40010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hape 224"/>
          <p:cNvSpPr txBox="1"/>
          <p:nvPr/>
        </p:nvSpPr>
        <p:spPr>
          <a:xfrm>
            <a:off x="7087407" y="1381776"/>
            <a:ext cx="1553790" cy="640747"/>
          </a:xfrm>
          <a:prstGeom prst="rect">
            <a:avLst/>
          </a:prstGeom>
          <a:solidFill>
            <a:srgbClr val="CCCCCC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896" tIns="41436" rIns="82896" bIns="41436" anchor="t" anchorCtr="0">
            <a:noAutofit/>
          </a:bodyPr>
          <a:lstStyle/>
          <a:p>
            <a:pPr algn="ctr" defTabSz="829108">
              <a:buSzPct val="25000"/>
              <a:defRPr/>
            </a:pPr>
            <a:r>
              <a:rPr lang="en" sz="1300" b="1" dirty="0"/>
              <a:t>Ops downscaled NAM AKNEST </a:t>
            </a:r>
          </a:p>
          <a:p>
            <a:pPr algn="ctr" defTabSz="829108">
              <a:buSzPct val="25000"/>
              <a:defRPr/>
            </a:pPr>
            <a:r>
              <a:rPr lang="en" sz="1300" b="1" dirty="0"/>
              <a:t>(3 km)</a:t>
            </a:r>
          </a:p>
        </p:txBody>
      </p:sp>
      <p:sp>
        <p:nvSpPr>
          <p:cNvPr id="9" name="Shape 225"/>
          <p:cNvSpPr txBox="1"/>
          <p:nvPr/>
        </p:nvSpPr>
        <p:spPr>
          <a:xfrm>
            <a:off x="7064362" y="4949063"/>
            <a:ext cx="1559605" cy="640747"/>
          </a:xfrm>
          <a:prstGeom prst="rect">
            <a:avLst/>
          </a:prstGeom>
          <a:solidFill>
            <a:srgbClr val="CCCCCC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896" tIns="41436" rIns="82896" bIns="41436" anchor="t" anchorCtr="0">
            <a:noAutofit/>
          </a:bodyPr>
          <a:lstStyle/>
          <a:p>
            <a:pPr algn="ctr" defTabSz="829108">
              <a:buSzPct val="25000"/>
              <a:defRPr/>
            </a:pPr>
            <a:r>
              <a:rPr lang="en" sz="1300" b="1" dirty="0"/>
              <a:t>Parallel downscaled NAM AKNEST (3 km)</a:t>
            </a:r>
          </a:p>
        </p:txBody>
      </p:sp>
      <p:cxnSp>
        <p:nvCxnSpPr>
          <p:cNvPr id="10" name="Shape 226"/>
          <p:cNvCxnSpPr/>
          <p:nvPr/>
        </p:nvCxnSpPr>
        <p:spPr>
          <a:xfrm flipV="1">
            <a:off x="4003135" y="5076369"/>
            <a:ext cx="1730687" cy="85824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" name="Shape 227"/>
          <p:cNvSpPr txBox="1"/>
          <p:nvPr/>
        </p:nvSpPr>
        <p:spPr>
          <a:xfrm>
            <a:off x="2774879" y="5934619"/>
            <a:ext cx="2146345" cy="706169"/>
          </a:xfrm>
          <a:prstGeom prst="rect">
            <a:avLst/>
          </a:prstGeom>
          <a:solidFill>
            <a:srgbClr val="AFA6CA">
              <a:alpha val="49000"/>
            </a:srgbClr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896" tIns="41436" rIns="82896" bIns="41436" anchor="t" anchorCtr="0">
            <a:noAutofit/>
          </a:bodyPr>
          <a:lstStyle/>
          <a:p>
            <a:pPr algn="ctr" defTabSz="829108">
              <a:buSzPct val="25000"/>
              <a:defRPr/>
            </a:pPr>
            <a:r>
              <a:rPr lang="en" sz="1300" b="1" dirty="0"/>
              <a:t>Improved representation of the effects of local terrain on winds</a:t>
            </a:r>
          </a:p>
        </p:txBody>
      </p:sp>
    </p:spTree>
    <p:extLst>
      <p:ext uri="{BB962C8B-B14F-4D97-AF65-F5344CB8AC3E}">
        <p14:creationId xmlns:p14="http://schemas.microsoft.com/office/powerpoint/2010/main" val="226977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000" b="1" u="sng" dirty="0" smtClean="0"/>
              <a:t>V4.6.2 </a:t>
            </a:r>
            <a:r>
              <a:rPr lang="en-US" sz="2000" b="1" dirty="0" smtClean="0"/>
              <a:t>:</a:t>
            </a:r>
            <a:r>
              <a:rPr lang="en-US" sz="2000" dirty="0" smtClean="0"/>
              <a:t>    April 28, 2014</a:t>
            </a:r>
            <a:endParaRPr lang="en-US" sz="2000" b="1" dirty="0" smtClean="0"/>
          </a:p>
          <a:p>
            <a:pPr lvl="1">
              <a:buFont typeface="Arial"/>
              <a:buChar char="•"/>
            </a:pPr>
            <a:r>
              <a:rPr lang="en-US" sz="2200" dirty="0" smtClean="0"/>
              <a:t>Inclusion of latest </a:t>
            </a:r>
            <a:r>
              <a:rPr lang="en-US" sz="2200" dirty="0" smtClean="0">
                <a:solidFill>
                  <a:srgbClr val="FF0000"/>
                </a:solidFill>
              </a:rPr>
              <a:t>EPA Carbon Bond 5 (CB05) chemical mechanism.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Inclusion of </a:t>
            </a:r>
            <a:r>
              <a:rPr lang="en-US" sz="2200" dirty="0" smtClean="0">
                <a:solidFill>
                  <a:srgbClr val="FF0000"/>
                </a:solidFill>
              </a:rPr>
              <a:t>AERO-4 aerosol chemistry</a:t>
            </a:r>
            <a:r>
              <a:rPr lang="en-US" sz="2200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Updated </a:t>
            </a:r>
            <a:r>
              <a:rPr lang="en-US" sz="1800" dirty="0" smtClean="0"/>
              <a:t>anthropogenic </a:t>
            </a:r>
            <a:r>
              <a:rPr lang="en-US" sz="1800" dirty="0"/>
              <a:t>emissions with </a:t>
            </a:r>
            <a:r>
              <a:rPr lang="en-US" sz="1800" dirty="0" smtClean="0"/>
              <a:t>2014 Dept. Energy </a:t>
            </a:r>
            <a:r>
              <a:rPr lang="en-US" sz="1800" dirty="0"/>
              <a:t>projections.</a:t>
            </a:r>
            <a:endParaRPr lang="en-US" sz="2200" dirty="0" smtClean="0"/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000" b="1" u="sng" dirty="0" smtClean="0"/>
              <a:t>V4.6.3</a:t>
            </a:r>
            <a:r>
              <a:rPr lang="en-US" sz="2000" b="1" dirty="0" smtClean="0"/>
              <a:t>:     </a:t>
            </a:r>
            <a:r>
              <a:rPr lang="en-US" sz="2000" dirty="0" smtClean="0"/>
              <a:t>June 13, 2014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Calibri"/>
              </a:rPr>
              <a:t>Modulate </a:t>
            </a:r>
            <a:r>
              <a:rPr lang="en-US" sz="2000" dirty="0">
                <a:solidFill>
                  <a:srgbClr val="0033CC"/>
                </a:solidFill>
                <a:latin typeface="Calibri"/>
              </a:rPr>
              <a:t>fugitive dust </a:t>
            </a:r>
            <a:r>
              <a:rPr lang="en-US" sz="2000" dirty="0" smtClean="0">
                <a:solidFill>
                  <a:srgbClr val="0033CC"/>
                </a:solidFill>
                <a:latin typeface="Calibri"/>
              </a:rPr>
              <a:t>emission: </a:t>
            </a:r>
            <a:r>
              <a:rPr lang="en-US" sz="2000" dirty="0" smtClean="0">
                <a:latin typeface="Calibri"/>
              </a:rPr>
              <a:t>suppress over ice/snow.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033CC"/>
                </a:solidFill>
                <a:latin typeface="Calibri"/>
              </a:rPr>
              <a:t>Incorporate NESIDS </a:t>
            </a:r>
            <a:r>
              <a:rPr lang="en-US" sz="2000" dirty="0" smtClean="0">
                <a:solidFill>
                  <a:srgbClr val="0033CC"/>
                </a:solidFill>
                <a:latin typeface="Calibri"/>
              </a:rPr>
              <a:t>HMS wild </a:t>
            </a:r>
            <a:r>
              <a:rPr lang="en-US" sz="2000" dirty="0">
                <a:solidFill>
                  <a:srgbClr val="0033CC"/>
                </a:solidFill>
                <a:latin typeface="Calibri"/>
              </a:rPr>
              <a:t>fire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smoke: </a:t>
            </a:r>
            <a:r>
              <a:rPr lang="en-US" sz="2000" b="1" i="1" dirty="0" smtClean="0">
                <a:latin typeface="Calibri"/>
              </a:rPr>
              <a:t>CONUS 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libri"/>
              </a:rPr>
              <a:t>Incorporate </a:t>
            </a:r>
            <a:r>
              <a:rPr lang="en-US" sz="2000" dirty="0" smtClean="0">
                <a:solidFill>
                  <a:srgbClr val="0033CC"/>
                </a:solidFill>
                <a:latin typeface="Calibri"/>
              </a:rPr>
              <a:t>real-time surface dust </a:t>
            </a:r>
            <a:r>
              <a:rPr lang="en-US" sz="2000" dirty="0" smtClean="0">
                <a:latin typeface="Calibri"/>
              </a:rPr>
              <a:t>emissions (wind dependent):  </a:t>
            </a:r>
            <a:r>
              <a:rPr lang="en-US" sz="2000" b="1" i="1" dirty="0" smtClean="0">
                <a:latin typeface="Calibri"/>
              </a:rPr>
              <a:t>CONUS </a:t>
            </a:r>
          </a:p>
          <a:p>
            <a:pPr lvl="1">
              <a:buFont typeface="Arial"/>
              <a:buChar char="•"/>
            </a:pPr>
            <a:r>
              <a:rPr lang="en-US" sz="2000" i="1" dirty="0" smtClean="0"/>
              <a:t>NTR, organic nitrate,  </a:t>
            </a:r>
            <a:r>
              <a:rPr lang="en-US" sz="2000" i="1" dirty="0" err="1" smtClean="0"/>
              <a:t>photolyzed</a:t>
            </a:r>
            <a:r>
              <a:rPr lang="en-US" sz="2000" i="1" dirty="0" smtClean="0"/>
              <a:t> and removed quicker.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libri"/>
              </a:rPr>
              <a:t>Layer </a:t>
            </a:r>
            <a:r>
              <a:rPr lang="en-US" sz="2000" dirty="0">
                <a:latin typeface="Calibri"/>
              </a:rPr>
              <a:t>specific time step was added to speed up </a:t>
            </a:r>
            <a:r>
              <a:rPr lang="en-US" sz="2000" dirty="0" smtClean="0">
                <a:latin typeface="Calibri"/>
              </a:rPr>
              <a:t>code.</a:t>
            </a: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b="1" u="sng" dirty="0" smtClean="0"/>
          </a:p>
          <a:p>
            <a:pPr>
              <a:buFont typeface="Arial"/>
              <a:buChar char="•"/>
            </a:pPr>
            <a:r>
              <a:rPr lang="en-US" sz="2000" b="1" u="sng" dirty="0" smtClean="0"/>
              <a:t>V4.6.3v2</a:t>
            </a:r>
            <a:r>
              <a:rPr lang="en-US" sz="2000" dirty="0" smtClean="0"/>
              <a:t>:    June 27, 2014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Correction to overestimates of dust emissions </a:t>
            </a:r>
          </a:p>
          <a:p>
            <a:pPr lvl="2">
              <a:buFont typeface="Arial"/>
              <a:buChar char="•"/>
            </a:pPr>
            <a:r>
              <a:rPr lang="en-US" sz="1200" dirty="0" smtClean="0"/>
              <a:t>repartition percent going to PM2.5, mix beyond first level</a:t>
            </a: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b="1" u="sng" dirty="0" smtClean="0"/>
          </a:p>
          <a:p>
            <a:pPr>
              <a:buFont typeface="Arial"/>
              <a:buChar char="•"/>
            </a:pPr>
            <a:r>
              <a:rPr lang="en-US" sz="2000" b="1" u="sng" dirty="0" smtClean="0"/>
              <a:t>V4.6.3v3:</a:t>
            </a:r>
            <a:r>
              <a:rPr lang="en-US" sz="2000" dirty="0" smtClean="0"/>
              <a:t>     July 16, 2014  With NAM Parallel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Turned off gas emissions from fires.</a:t>
            </a:r>
          </a:p>
          <a:p>
            <a:pPr lvl="2">
              <a:buFont typeface="Arial"/>
              <a:buChar char="•"/>
            </a:pPr>
            <a:r>
              <a:rPr lang="en-US" sz="1200" dirty="0" smtClean="0"/>
              <a:t>Ozone predictions will not be impacted by inclusion of smoke emissions.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33CC"/>
                </a:solidFill>
                <a:hlinkClick r:id="rId3"/>
              </a:rPr>
              <a:t>CMAQ V4.6.3 CB05/AERO-4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emc.ncep.noaa.gov/mmb/aq/hysplit/2014081206/hysplitdsetsmokesfc_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13270" b="50000"/>
          <a:stretch/>
        </p:blipFill>
        <p:spPr bwMode="auto">
          <a:xfrm>
            <a:off x="0" y="2614829"/>
            <a:ext cx="5357702" cy="34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Inclusions of real-time</a:t>
            </a:r>
            <a:br>
              <a:rPr lang="en-US" dirty="0" smtClean="0"/>
            </a:br>
            <a:r>
              <a:rPr lang="en-US" dirty="0" smtClean="0"/>
              <a:t> smoke emissions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NESDIS Hazard Mapping System (HMS) provides fire points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USFS </a:t>
            </a:r>
            <a:r>
              <a:rPr lang="en-US" sz="2400" dirty="0" err="1" smtClean="0">
                <a:solidFill>
                  <a:srgbClr val="0000FF"/>
                </a:solidFill>
              </a:rPr>
              <a:t>BlueSky</a:t>
            </a:r>
            <a:r>
              <a:rPr lang="en-US" sz="2400" dirty="0" smtClean="0">
                <a:solidFill>
                  <a:srgbClr val="0000FF"/>
                </a:solidFill>
              </a:rPr>
              <a:t> system run within HYSPLIT dispersion model provides fire emissions (organic carbon, black carbon…)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3657600"/>
            <a:ext cx="762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emc.ncep.noaa.gov/mmb/aq/hysplit/2014081206/hysplitnw10smokesfc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20278" b="49242"/>
          <a:stretch/>
        </p:blipFill>
        <p:spPr bwMode="auto">
          <a:xfrm>
            <a:off x="5562600" y="3581400"/>
            <a:ext cx="28590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200400" y="4038600"/>
            <a:ext cx="2514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447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599"/>
            <a:ext cx="3581400" cy="27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1 </a:t>
            </a:r>
            <a:r>
              <a:rPr lang="en-US" sz="3200" dirty="0" err="1" smtClean="0"/>
              <a:t>hr</a:t>
            </a:r>
            <a:r>
              <a:rPr lang="en-US" sz="3200" dirty="0" smtClean="0"/>
              <a:t> </a:t>
            </a:r>
            <a:r>
              <a:rPr lang="en-US" sz="3200" dirty="0" err="1" smtClean="0"/>
              <a:t>avg</a:t>
            </a:r>
            <a:r>
              <a:rPr lang="en-US" sz="3200" dirty="0" smtClean="0"/>
              <a:t>  PM2.5 performance</a:t>
            </a:r>
            <a:br>
              <a:rPr lang="en-US" sz="3200" dirty="0" smtClean="0"/>
            </a:br>
            <a:r>
              <a:rPr lang="en-US" sz="3200" dirty="0" err="1" smtClean="0"/>
              <a:t>Obs</a:t>
            </a:r>
            <a:r>
              <a:rPr lang="en-US" sz="3200" dirty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V4.6.2</a:t>
            </a:r>
            <a:r>
              <a:rPr lang="en-US" sz="3200" dirty="0" smtClean="0"/>
              <a:t>, </a:t>
            </a:r>
            <a:r>
              <a:rPr lang="en-US" sz="3200" i="1" dirty="0" smtClean="0">
                <a:solidFill>
                  <a:srgbClr val="0000FF"/>
                </a:solidFill>
              </a:rPr>
              <a:t>V4.6.3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368623"/>
            <a:ext cx="120097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Eastern U.S.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5537" y="1368623"/>
            <a:ext cx="125066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Western U.S.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6315739"/>
            <a:ext cx="37338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improvement in </a:t>
            </a:r>
            <a:r>
              <a:rPr lang="en-US" dirty="0"/>
              <a:t> </a:t>
            </a:r>
            <a:r>
              <a:rPr lang="en-US" dirty="0" smtClean="0"/>
              <a:t>Eastern U.S.: </a:t>
            </a:r>
          </a:p>
          <a:p>
            <a:r>
              <a:rPr lang="en-US" dirty="0" smtClean="0"/>
              <a:t> - </a:t>
            </a:r>
            <a:r>
              <a:rPr lang="en-US" i="1" dirty="0" smtClean="0"/>
              <a:t>Met, PM treatment over snow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81400"/>
            <a:ext cx="355002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81400"/>
            <a:ext cx="3451411" cy="2667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05788" y="2286000"/>
            <a:ext cx="923412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Jan 2014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4800600"/>
            <a:ext cx="953218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July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mc.ncep.noaa.gov/mmb/aq/fvs/current/OZMX-8SFC_csiFHO48_AQM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8" y="3934354"/>
            <a:ext cx="3431046" cy="26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mmb/aq/fvs/current/OZMX-8SFC_csiFHO48_AQ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4863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mc.ncep.noaa.gov/mmb/aq/fvs/current/OZMX-8SFC_csiFHO48_AQMC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07288" cy="40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8 hour </a:t>
            </a:r>
            <a:r>
              <a:rPr lang="en-US" sz="3200" dirty="0" err="1" smtClean="0"/>
              <a:t>Avg</a:t>
            </a:r>
            <a:r>
              <a:rPr lang="en-US" sz="3200" dirty="0" smtClean="0"/>
              <a:t> Daily Max Ozone Performance</a:t>
            </a:r>
            <a:br>
              <a:rPr lang="en-US" sz="3200" dirty="0" smtClean="0"/>
            </a:br>
            <a:r>
              <a:rPr lang="en-US" sz="3200" dirty="0" smtClean="0"/>
              <a:t>Skill Score:  </a:t>
            </a:r>
            <a:r>
              <a:rPr lang="en-US" sz="3200" dirty="0" smtClean="0">
                <a:solidFill>
                  <a:srgbClr val="0033CC"/>
                </a:solidFill>
              </a:rPr>
              <a:t>Prod</a:t>
            </a:r>
            <a:r>
              <a:rPr lang="en-US" sz="3200" dirty="0" smtClean="0"/>
              <a:t>, </a:t>
            </a:r>
            <a:r>
              <a:rPr lang="en-US" sz="3200" i="1" dirty="0" smtClean="0">
                <a:solidFill>
                  <a:srgbClr val="0000FF"/>
                </a:solidFill>
              </a:rPr>
              <a:t>V4.6.3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3200400"/>
            <a:ext cx="120097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Eastern U.S.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45680" y="5788223"/>
            <a:ext cx="125066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Western U.S.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23871" y="4572000"/>
            <a:ext cx="83388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062398"/>
            <a:ext cx="3342871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improvement in Western U.S</a:t>
            </a:r>
          </a:p>
          <a:p>
            <a:r>
              <a:rPr lang="en-US" dirty="0" smtClean="0"/>
              <a:t>for most thresholds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0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 hour </a:t>
            </a:r>
            <a:r>
              <a:rPr lang="en-US" sz="3200" dirty="0" err="1" smtClean="0"/>
              <a:t>Avg</a:t>
            </a:r>
            <a:r>
              <a:rPr lang="en-US" sz="3200" dirty="0" smtClean="0"/>
              <a:t> Daily Max Ozone Performance</a:t>
            </a:r>
            <a:br>
              <a:rPr lang="en-US" sz="3200" dirty="0" smtClean="0"/>
            </a:br>
            <a:r>
              <a:rPr lang="en-US" sz="3200" dirty="0" smtClean="0"/>
              <a:t>vs observations :  </a:t>
            </a:r>
            <a:r>
              <a:rPr lang="en-US" sz="3200" dirty="0" smtClean="0">
                <a:solidFill>
                  <a:srgbClr val="0033CC"/>
                </a:solidFill>
              </a:rPr>
              <a:t>Prod</a:t>
            </a:r>
            <a:r>
              <a:rPr lang="en-US" sz="3200" dirty="0"/>
              <a:t> </a:t>
            </a:r>
            <a:r>
              <a:rPr lang="en-US" sz="3200" dirty="0" smtClean="0"/>
              <a:t>vs </a:t>
            </a:r>
            <a:r>
              <a:rPr lang="en-US" sz="3200" i="1" dirty="0" smtClean="0">
                <a:solidFill>
                  <a:srgbClr val="0000FF"/>
                </a:solidFill>
              </a:rPr>
              <a:t>V4.6.3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92176" y="5245840"/>
            <a:ext cx="3583032" cy="738664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33 hour forecast 1 h </a:t>
            </a:r>
            <a:r>
              <a:rPr lang="en-US" dirty="0" err="1" smtClean="0"/>
              <a:t>avg</a:t>
            </a:r>
            <a:r>
              <a:rPr lang="en-US" dirty="0" smtClean="0"/>
              <a:t>  O3 for SW Coast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Underprediction</a:t>
            </a:r>
            <a:r>
              <a:rPr lang="en-US" dirty="0" smtClean="0"/>
              <a:t> worse for high ozone</a:t>
            </a:r>
          </a:p>
          <a:p>
            <a:r>
              <a:rPr lang="en-US" dirty="0" smtClean="0"/>
              <a:t>episodes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7924" y="4648200"/>
            <a:ext cx="782587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pic>
        <p:nvPicPr>
          <p:cNvPr id="7170" name="Picture 2" descr="http://www.emc.ncep.noaa.gov/mmb/aq/fvs/aug14/OZON-1SFC_favgvsoDIU_AQ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5" y="3928180"/>
            <a:ext cx="3751195" cy="28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emc.ncep.noaa.gov/mmb/aq/fvs/aug14/OZON-1SFC_favgvsoDIU_AQMW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3" y="1219200"/>
            <a:ext cx="3694687" cy="28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mc.ncep.noaa.gov/mmb/aq/fvs/jul14/OZON-1SFC_favgvso33_AQMSW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2" y="1913056"/>
            <a:ext cx="4218203" cy="32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3388927"/>
            <a:ext cx="2154757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Diurnal forecast for West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28737" y="6096000"/>
            <a:ext cx="210506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Diurnal forecast for East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0200" y="4074185"/>
            <a:ext cx="457200" cy="1171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2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0400" y="5715000"/>
            <a:ext cx="2689174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Improvement over: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SW US</a:t>
            </a:r>
            <a:r>
              <a:rPr lang="en-US" b="1" dirty="0" smtClean="0"/>
              <a:t>    &gt;65 – 85 PPB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</a:t>
            </a:r>
            <a:r>
              <a:rPr lang="en-US" b="1" dirty="0" smtClean="0"/>
              <a:t>  US      65 PPB</a:t>
            </a:r>
          </a:p>
          <a:p>
            <a:endParaRPr lang="en-US" dirty="0"/>
          </a:p>
        </p:txBody>
      </p:sp>
      <p:pic>
        <p:nvPicPr>
          <p:cNvPr id="2058" name="Picture 10" descr="http://www.emc.ncep.noaa.gov/mmb/aq/fvs/current/OZMX-1SFC_csiFHO48_AQ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1983154"/>
            <a:ext cx="4648200" cy="35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mmb/aq/fvs/current/OZMX-1SFC_csiFHO48_AQMPARAAL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3419"/>
          <a:stretch/>
        </p:blipFill>
        <p:spPr bwMode="auto">
          <a:xfrm>
            <a:off x="4697197" y="1981200"/>
            <a:ext cx="429665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 hour </a:t>
            </a:r>
            <a:r>
              <a:rPr lang="en-US" sz="3200" dirty="0" err="1" smtClean="0"/>
              <a:t>Avg</a:t>
            </a:r>
            <a:r>
              <a:rPr lang="en-US" sz="3200" dirty="0" smtClean="0"/>
              <a:t> Daily Max Ozone Performance</a:t>
            </a:r>
            <a:br>
              <a:rPr lang="en-US" sz="3200" dirty="0" smtClean="0"/>
            </a:br>
            <a:r>
              <a:rPr lang="en-US" sz="3200" dirty="0" smtClean="0"/>
              <a:t>Regional Skill Score:  </a:t>
            </a:r>
            <a:r>
              <a:rPr lang="en-US" sz="3200" dirty="0" smtClean="0">
                <a:solidFill>
                  <a:srgbClr val="0033CC"/>
                </a:solidFill>
              </a:rPr>
              <a:t>Prod</a:t>
            </a:r>
            <a:r>
              <a:rPr lang="en-US" sz="3200" dirty="0"/>
              <a:t> </a:t>
            </a:r>
            <a:r>
              <a:rPr lang="en-US" sz="3200" dirty="0" smtClean="0"/>
              <a:t>vs </a:t>
            </a:r>
            <a:r>
              <a:rPr lang="en-US" sz="3200" i="1" dirty="0" smtClean="0">
                <a:solidFill>
                  <a:srgbClr val="0000FF"/>
                </a:solidFill>
              </a:rPr>
              <a:t>V4.6.3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20BE0-0B2B-4BD4-89A0-59822CF930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02730" y="4721423"/>
            <a:ext cx="104067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3886200"/>
            <a:ext cx="8022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4267200"/>
            <a:ext cx="8022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4006" y="4648200"/>
            <a:ext cx="8022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67924" y="4648200"/>
            <a:ext cx="782587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19238275" flipH="1" flipV="1">
            <a:off x="1684908" y="4089030"/>
            <a:ext cx="249419" cy="35634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238275" flipH="1" flipV="1">
            <a:off x="5927015" y="3708029"/>
            <a:ext cx="249419" cy="35634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8218119" flipH="1" flipV="1">
            <a:off x="1632290" y="4542020"/>
            <a:ext cx="280051" cy="31546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8218119" flipH="1" flipV="1">
            <a:off x="5936259" y="4362720"/>
            <a:ext cx="280051" cy="31546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22783</TotalTime>
  <Words>1228</Words>
  <Application>Microsoft Macintosh PowerPoint</Application>
  <PresentationFormat>On-screen Show (4:3)</PresentationFormat>
  <Paragraphs>217</Paragraphs>
  <Slides>20</Slides>
  <Notes>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Theme1</vt:lpstr>
      <vt:lpstr>Update to and Demonstration of NWS/NCEP Meteorological Models and their Utility for Air Quality</vt:lpstr>
      <vt:lpstr>PowerPoint Presentation</vt:lpstr>
      <vt:lpstr>PowerPoint Presentation</vt:lpstr>
      <vt:lpstr>CMAQ V4.6.3 CB05/AERO-4</vt:lpstr>
      <vt:lpstr>Inclusions of real-time  smoke emissions </vt:lpstr>
      <vt:lpstr>1 hr avg  PM2.5 performance Obs vs V4.6.2, V4.6.3</vt:lpstr>
      <vt:lpstr>8 hour Avg Daily Max Ozone Performance Skill Score:  Prod, V4.6.3</vt:lpstr>
      <vt:lpstr>1 hour Avg Daily Max Ozone Performance vs observations :  Prod vs V4.6.3</vt:lpstr>
      <vt:lpstr>1 hour Avg Daily Max Ozone Performance Regional Skill Score:  Prod vs V4.6.3</vt:lpstr>
      <vt:lpstr>Met BIAS NAM, NAM Nest, RAP South West Coast  (July 2014)</vt:lpstr>
      <vt:lpstr>NAM-CMAQ Ozone Predictions July 07 , 2014 Case</vt:lpstr>
      <vt:lpstr>1 hour average Ozone Predictions July 08 , 2014 Case</vt:lpstr>
      <vt:lpstr>NAM Parent, Nest, DNG  vs URMA Temperatures July 8, 2014  21 UTC (33 H forecast)</vt:lpstr>
      <vt:lpstr>NAM Parent, Nest vs URMA Wind Vectors  July 8, 2014  21 UTC (33 h forecast)</vt:lpstr>
      <vt:lpstr>NAM Parent vs NEST Wind, PBL July 8, 2014  21 UTC (33 h forecast)</vt:lpstr>
      <vt:lpstr>August 27, 2014 NE US Case</vt:lpstr>
      <vt:lpstr>NAM Parent vs Nest August 27, 2014 21 UTC</vt:lpstr>
      <vt:lpstr>NAM Parent vs 4 km Nest August 27, 2014 21 UTC</vt:lpstr>
      <vt:lpstr>Summary</vt:lpstr>
      <vt:lpstr>Future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HYSPLIT V7.2 UPGRADE</dc:title>
  <dc:creator>Stephen Barry</dc:creator>
  <cp:lastModifiedBy>Jeffery McQueen</cp:lastModifiedBy>
  <cp:revision>580</cp:revision>
  <cp:lastPrinted>2014-10-28T01:43:54Z</cp:lastPrinted>
  <dcterms:modified xsi:type="dcterms:W3CDTF">2014-10-28T12:12:31Z</dcterms:modified>
</cp:coreProperties>
</file>