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handoutMasterIdLst>
    <p:handoutMasterId r:id="rId18"/>
  </p:handoutMasterIdLst>
  <p:sldIdLst>
    <p:sldId id="276" r:id="rId2"/>
    <p:sldId id="304" r:id="rId3"/>
    <p:sldId id="306" r:id="rId4"/>
    <p:sldId id="311" r:id="rId5"/>
    <p:sldId id="289" r:id="rId6"/>
    <p:sldId id="280" r:id="rId7"/>
    <p:sldId id="281" r:id="rId8"/>
    <p:sldId id="317" r:id="rId9"/>
    <p:sldId id="318" r:id="rId10"/>
    <p:sldId id="314" r:id="rId11"/>
    <p:sldId id="323" r:id="rId12"/>
    <p:sldId id="324" r:id="rId13"/>
    <p:sldId id="321" r:id="rId14"/>
    <p:sldId id="325" r:id="rId15"/>
    <p:sldId id="303"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6600"/>
    <a:srgbClr val="DCDA8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96" autoAdjust="0"/>
    <p:restoredTop sz="94600" autoAdjust="0"/>
  </p:normalViewPr>
  <p:slideViewPr>
    <p:cSldViewPr>
      <p:cViewPr>
        <p:scale>
          <a:sx n="100" d="100"/>
          <a:sy n="100" d="100"/>
        </p:scale>
        <p:origin x="-82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2B36723-6A91-4975-81BB-B1263BD5A98B}" type="datetimeFigureOut">
              <a:rPr lang="en-US" smtClean="0"/>
              <a:t>10/25/2014</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B623ED4-377F-410F-A3C0-366D42DC7B38}" type="slidenum">
              <a:rPr lang="en-US" smtClean="0"/>
              <a:t>‹#›</a:t>
            </a:fld>
            <a:endParaRPr lang="en-US"/>
          </a:p>
        </p:txBody>
      </p:sp>
    </p:spTree>
    <p:extLst>
      <p:ext uri="{BB962C8B-B14F-4D97-AF65-F5344CB8AC3E}">
        <p14:creationId xmlns:p14="http://schemas.microsoft.com/office/powerpoint/2010/main" val="189632626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6" tIns="46659" rIns="93316"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6" tIns="46659" rIns="93316" bIns="46659" rtlCol="0"/>
          <a:lstStyle>
            <a:lvl1pPr algn="r">
              <a:defRPr sz="1200"/>
            </a:lvl1pPr>
          </a:lstStyle>
          <a:p>
            <a:fld id="{0085DC63-5220-4D44-BB95-1971E560EE91}" type="datetimeFigureOut">
              <a:rPr lang="en-US" smtClean="0"/>
              <a:pPr/>
              <a:t>10/25/2014</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16" tIns="46659" rIns="93316"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6" tIns="46659" rIns="93316" bIns="4665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6" tIns="46659" rIns="93316"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6" tIns="46659" rIns="93316" bIns="46659" rtlCol="0" anchor="b"/>
          <a:lstStyle>
            <a:lvl1pPr algn="r">
              <a:defRPr sz="1200"/>
            </a:lvl1pPr>
          </a:lstStyle>
          <a:p>
            <a:fld id="{44968C90-F160-400A-9168-041FF088281A}" type="slidenum">
              <a:rPr lang="en-US" smtClean="0"/>
              <a:pPr/>
              <a:t>‹#›</a:t>
            </a:fld>
            <a:endParaRPr lang="en-US"/>
          </a:p>
        </p:txBody>
      </p:sp>
    </p:spTree>
    <p:extLst>
      <p:ext uri="{BB962C8B-B14F-4D97-AF65-F5344CB8AC3E}">
        <p14:creationId xmlns:p14="http://schemas.microsoft.com/office/powerpoint/2010/main" val="197141652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968C90-F160-400A-9168-041FF088281A}" type="slidenum">
              <a:rPr lang="en-US" smtClean="0"/>
              <a:pPr/>
              <a:t>2</a:t>
            </a:fld>
            <a:endParaRPr lang="en-US"/>
          </a:p>
        </p:txBody>
      </p:sp>
      <p:sp>
        <p:nvSpPr>
          <p:cNvPr id="5" name="Date Placeholder 4"/>
          <p:cNvSpPr>
            <a:spLocks noGrp="1"/>
          </p:cNvSpPr>
          <p:nvPr>
            <p:ph type="dt" idx="11"/>
          </p:nvPr>
        </p:nvSpPr>
        <p:spPr/>
        <p:txBody>
          <a:bodyPr/>
          <a:lstStyle/>
          <a:p>
            <a:fld id="{6EC901AD-15C0-44B5-B2BD-3BFD0D939E5C}" type="datetime1">
              <a:rPr lang="en-US" smtClean="0"/>
              <a:t>10/25/2014</a:t>
            </a:fld>
            <a:endParaRPr lang="en-US"/>
          </a:p>
        </p:txBody>
      </p:sp>
    </p:spTree>
    <p:extLst>
      <p:ext uri="{BB962C8B-B14F-4D97-AF65-F5344CB8AC3E}">
        <p14:creationId xmlns:p14="http://schemas.microsoft.com/office/powerpoint/2010/main" val="1105876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a:defRPr/>
            </a:lvl1pPr>
          </a:lstStyle>
          <a:p>
            <a:r>
              <a:rPr lang="en-US"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a:defRPr/>
            </a:lvl1pPr>
          </a:lstStyle>
          <a:p>
            <a:r>
              <a:rPr lang="en-US" smtClean="0"/>
              <a:t>Air Resources Laboratory</a:t>
            </a:r>
            <a:endParaRPr lang="en-US" dirty="0"/>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lvl1pPr>
              <a:defRPr/>
            </a:lvl1pPr>
          </a:lstStyle>
          <a:p>
            <a:r>
              <a:rPr lang="en-US" smtClean="0"/>
              <a:t>Air Resources Laboratory</a:t>
            </a:r>
            <a:endParaRPr lang="en-US" dirty="0"/>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600" b="0">
                <a:ln>
                  <a:noFill/>
                </a:ln>
                <a:solidFill>
                  <a:schemeClr val="tx2"/>
                </a:solidFill>
                <a:effectLst/>
                <a:latin typeface="+mj-lt"/>
                <a:ea typeface="+mj-ea"/>
                <a:cs typeface="+mj-cs"/>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lvl1pPr>
              <a:defRPr/>
            </a:lvl1pPr>
          </a:lstStyle>
          <a:p>
            <a:r>
              <a:rPr lang="en-US" smtClean="0"/>
              <a:t>Air Resources Laboratory</a:t>
            </a:r>
            <a:endParaRPr lang="en-US" dirty="0"/>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a:defRPr/>
            </a:lvl1pPr>
          </a:lstStyle>
          <a:p>
            <a:r>
              <a:rPr lang="en-US" smtClean="0"/>
              <a:t>Air Resources Laboratory</a:t>
            </a:r>
            <a:endParaRPr lang="en-US" dirty="0"/>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Air Resources Laboratory</a:t>
            </a:r>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vl1pPr>
          </a:lstStyle>
          <a:p>
            <a:r>
              <a:rPr lang="en-US"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vl1pPr>
          </a:lstStyle>
          <a:p>
            <a:r>
              <a:rPr lang="en-US"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3124200" cy="365125"/>
          </a:xfrm>
          <a:prstGeom prst="rect">
            <a:avLst/>
          </a:prstGeom>
        </p:spPr>
        <p:txBody>
          <a:bodyPr vert="horz" lIns="0" tIns="0" rIns="0" bIns="0" anchor="b"/>
          <a:lstStyle>
            <a:lvl1pPr algn="l" eaLnBrk="1" latinLnBrk="0" hangingPunct="1">
              <a:defRPr kumimoji="0" sz="1400">
                <a:solidFill>
                  <a:schemeClr val="tx2">
                    <a:shade val="90000"/>
                  </a:schemeClr>
                </a:solidFill>
                <a:latin typeface="Arial Black" pitchFamily="34" charset="0"/>
              </a:defRPr>
            </a:lvl1pPr>
          </a:lstStyle>
          <a:p>
            <a:r>
              <a:rPr lang="en-US" smtClean="0"/>
              <a:t>Air Resources Laboratory</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Black" pitchFamily="34" charset="0"/>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 descr="NOAA"/>
          <p:cNvPicPr>
            <a:picLocks noChangeAspect="1" noChangeArrowheads="1"/>
          </p:cNvPicPr>
          <p:nvPr/>
        </p:nvPicPr>
        <p:blipFill>
          <a:blip r:embed="rId11"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gi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43.gif"/><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Air Resources Laboratory</a:t>
            </a:r>
            <a:endParaRPr lang="en-US" dirty="0"/>
          </a:p>
        </p:txBody>
      </p:sp>
      <p:sp>
        <p:nvSpPr>
          <p:cNvPr id="16" name="Title 1"/>
          <p:cNvSpPr txBox="1">
            <a:spLocks/>
          </p:cNvSpPr>
          <p:nvPr/>
        </p:nvSpPr>
        <p:spPr>
          <a:xfrm>
            <a:off x="381000" y="1752600"/>
            <a:ext cx="8458200" cy="1600200"/>
          </a:xfrm>
          <a:prstGeom prst="rect">
            <a:avLst/>
          </a:prstGeom>
        </p:spPr>
        <p:txBody>
          <a:bodyPr/>
          <a:lstStyle/>
          <a:p>
            <a:pPr algn="ctr">
              <a:spcBef>
                <a:spcPct val="0"/>
              </a:spcBef>
              <a:defRPr/>
            </a:pPr>
            <a:r>
              <a:rPr lang="en-US" sz="3200" dirty="0" smtClean="0"/>
              <a:t>Synoptic perspectives </a:t>
            </a:r>
            <a:r>
              <a:rPr lang="en-US" sz="3200" dirty="0"/>
              <a:t>of pollutant transport patterns observed from satellites over East Asia</a:t>
            </a:r>
          </a:p>
          <a:p>
            <a:pPr lvl="0" algn="ctr">
              <a:spcBef>
                <a:spcPct val="0"/>
              </a:spcBef>
              <a:defRPr/>
            </a:pPr>
            <a:endParaRPr kumimoji="0" lang="en-US" sz="3200" b="0" i="0" u="none" strike="noStrike" kern="1200" cap="none" spc="0" normalizeH="0" baseline="0" noProof="0" dirty="0" smtClean="0">
              <a:ln>
                <a:noFill/>
              </a:ln>
              <a:solidFill>
                <a:schemeClr val="tx2"/>
              </a:solidFill>
              <a:effectLst/>
              <a:uLnTx/>
              <a:uFillTx/>
              <a:latin typeface="+mj-lt"/>
              <a:ea typeface="+mj-ea"/>
              <a:cs typeface="+mj-cs"/>
            </a:endParaRPr>
          </a:p>
        </p:txBody>
      </p:sp>
      <p:sp>
        <p:nvSpPr>
          <p:cNvPr id="18" name="Rectangle 3"/>
          <p:cNvSpPr txBox="1">
            <a:spLocks noChangeArrowheads="1"/>
          </p:cNvSpPr>
          <p:nvPr/>
        </p:nvSpPr>
        <p:spPr>
          <a:xfrm>
            <a:off x="609600" y="4038600"/>
            <a:ext cx="8305800" cy="1828800"/>
          </a:xfrm>
          <a:prstGeom prst="rect">
            <a:avLst/>
          </a:prstGeom>
        </p:spPr>
        <p:txBody>
          <a:bodyPr>
            <a:noAutofit/>
          </a:bodyPr>
          <a:lstStyle/>
          <a:p>
            <a:pPr algn="ctr"/>
            <a:r>
              <a:rPr lang="en-US" sz="2000" dirty="0"/>
              <a:t>Hyun </a:t>
            </a:r>
            <a:r>
              <a:rPr lang="en-US" sz="2000" dirty="0" err="1"/>
              <a:t>Cheol</a:t>
            </a:r>
            <a:r>
              <a:rPr lang="en-US" sz="2000" dirty="0"/>
              <a:t> Kim </a:t>
            </a:r>
            <a:r>
              <a:rPr lang="en-US" sz="2000" baseline="30000" dirty="0"/>
              <a:t>1,2</a:t>
            </a:r>
            <a:r>
              <a:rPr lang="en-US" sz="2000" dirty="0"/>
              <a:t>, Pius Lee</a:t>
            </a:r>
            <a:r>
              <a:rPr lang="en-US" sz="2000" baseline="30000" dirty="0"/>
              <a:t>1</a:t>
            </a:r>
            <a:r>
              <a:rPr lang="en-US" sz="2000" dirty="0"/>
              <a:t>, </a:t>
            </a:r>
            <a:r>
              <a:rPr lang="en-US" sz="2000" dirty="0" err="1"/>
              <a:t>Soontae</a:t>
            </a:r>
            <a:r>
              <a:rPr lang="en-US" sz="2000" dirty="0"/>
              <a:t> Kim</a:t>
            </a:r>
            <a:r>
              <a:rPr lang="en-US" sz="2000" baseline="30000" dirty="0"/>
              <a:t>3</a:t>
            </a:r>
            <a:r>
              <a:rPr lang="en-US" sz="2000" dirty="0"/>
              <a:t>, </a:t>
            </a:r>
            <a:r>
              <a:rPr lang="en-US" sz="2000" dirty="0" err="1"/>
              <a:t>Changhan</a:t>
            </a:r>
            <a:r>
              <a:rPr lang="en-US" sz="2000" dirty="0"/>
              <a:t> Bae</a:t>
            </a:r>
            <a:r>
              <a:rPr lang="en-US" sz="2000" baseline="30000" dirty="0"/>
              <a:t>3</a:t>
            </a:r>
            <a:r>
              <a:rPr lang="en-US" sz="2000" dirty="0"/>
              <a:t>, </a:t>
            </a:r>
            <a:r>
              <a:rPr lang="en-US" sz="2000" dirty="0" err="1"/>
              <a:t>Byeong-Uk</a:t>
            </a:r>
            <a:r>
              <a:rPr lang="en-US" sz="2000" dirty="0"/>
              <a:t> Kim</a:t>
            </a:r>
            <a:r>
              <a:rPr lang="en-US" sz="2000" baseline="30000" dirty="0"/>
              <a:t>4</a:t>
            </a:r>
            <a:r>
              <a:rPr lang="en-US" sz="2000" dirty="0"/>
              <a:t>, and </a:t>
            </a:r>
            <a:r>
              <a:rPr lang="en-US" sz="2000" dirty="0" err="1"/>
              <a:t>Eunhye</a:t>
            </a:r>
            <a:r>
              <a:rPr lang="en-US" sz="2000" dirty="0"/>
              <a:t> </a:t>
            </a:r>
            <a:r>
              <a:rPr lang="en-US" sz="2000" dirty="0" smtClean="0"/>
              <a:t>Kim</a:t>
            </a:r>
            <a:r>
              <a:rPr lang="en-US" sz="2000" baseline="30000" dirty="0" smtClean="0"/>
              <a:t>3</a:t>
            </a:r>
            <a:endParaRPr lang="en-US" sz="2000" dirty="0" smtClean="0"/>
          </a:p>
          <a:p>
            <a:pPr algn="ctr"/>
            <a:r>
              <a:rPr lang="en-US" sz="1600" baseline="30000" dirty="0"/>
              <a:t>1</a:t>
            </a:r>
            <a:r>
              <a:rPr lang="en-US" sz="1600" dirty="0"/>
              <a:t> NOAA/Air Resources Laboratory, College Park, MD</a:t>
            </a:r>
          </a:p>
          <a:p>
            <a:pPr algn="ctr"/>
            <a:r>
              <a:rPr lang="en-US" sz="1600" baseline="30000" dirty="0"/>
              <a:t>2</a:t>
            </a:r>
            <a:r>
              <a:rPr lang="en-US" sz="1600" dirty="0"/>
              <a:t> UMD/Cooperative Institute for Climate and Satellites, College Park, MD</a:t>
            </a:r>
          </a:p>
          <a:p>
            <a:pPr algn="ctr"/>
            <a:r>
              <a:rPr lang="en-US" sz="1600" baseline="30000" dirty="0"/>
              <a:t>3</a:t>
            </a:r>
            <a:r>
              <a:rPr lang="en-US" sz="1600" dirty="0"/>
              <a:t> </a:t>
            </a:r>
            <a:r>
              <a:rPr lang="en-US" sz="1600" dirty="0" err="1" smtClean="0"/>
              <a:t>Ajou</a:t>
            </a:r>
            <a:r>
              <a:rPr lang="en-US" sz="1600" dirty="0" smtClean="0"/>
              <a:t> University, </a:t>
            </a:r>
            <a:r>
              <a:rPr lang="en-US" sz="1600" dirty="0"/>
              <a:t>Dept. of </a:t>
            </a:r>
            <a:r>
              <a:rPr lang="en-US" sz="1600" dirty="0" smtClean="0"/>
              <a:t>Environmental Engineering, Suwon, Korea</a:t>
            </a:r>
            <a:endParaRPr lang="en-US" sz="1600" dirty="0"/>
          </a:p>
          <a:p>
            <a:pPr algn="ctr"/>
            <a:r>
              <a:rPr lang="en-US" sz="1600" baseline="30000" dirty="0"/>
              <a:t>4</a:t>
            </a:r>
            <a:r>
              <a:rPr lang="en-US" sz="1600" dirty="0"/>
              <a:t> G</a:t>
            </a:r>
            <a:r>
              <a:rPr lang="en-US" sz="1600" dirty="0" smtClean="0"/>
              <a:t>eorgia Environmental Protection Division, Atlanta, GA</a:t>
            </a:r>
            <a:endParaRPr lang="en-US" sz="1600" dirty="0"/>
          </a:p>
          <a:p>
            <a:pPr marL="274320" marR="0" lvl="0" indent="-274320" algn="r" defTabSz="914400" rtl="0" eaLnBrk="1" fontAlgn="auto" latinLnBrk="0" hangingPunct="1">
              <a:lnSpc>
                <a:spcPct val="100000"/>
              </a:lnSpc>
              <a:spcBef>
                <a:spcPct val="0"/>
              </a:spcBef>
              <a:spcAft>
                <a:spcPts val="0"/>
              </a:spcAft>
              <a:buClr>
                <a:schemeClr val="accent3"/>
              </a:buClr>
              <a:buSzPct val="95000"/>
              <a:buFont typeface="Wingdings 2"/>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305800" cy="1143000"/>
          </a:xfrm>
        </p:spPr>
        <p:txBody>
          <a:bodyPr>
            <a:normAutofit/>
          </a:bodyPr>
          <a:lstStyle/>
          <a:p>
            <a:pPr algn="ctr"/>
            <a:r>
              <a:rPr lang="en-US" sz="3200" dirty="0" smtClean="0"/>
              <a:t>Type 2: Pollutants pushed by cold front</a:t>
            </a:r>
            <a:endParaRPr lang="en-US" sz="3200" dirty="0"/>
          </a:p>
        </p:txBody>
      </p:sp>
      <p:sp>
        <p:nvSpPr>
          <p:cNvPr id="3" name="Date Placeholder 2"/>
          <p:cNvSpPr>
            <a:spLocks noGrp="1"/>
          </p:cNvSpPr>
          <p:nvPr>
            <p:ph type="dt" sz="half" idx="10"/>
          </p:nvPr>
        </p:nvSpPr>
        <p:spPr/>
        <p:txBody>
          <a:bodyPr/>
          <a:lstStyle/>
          <a:p>
            <a:r>
              <a:rPr lang="en-US" smtClean="0"/>
              <a:t>Air Resources Laboratory</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849911"/>
            <a:ext cx="1497643" cy="120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 y="4191000"/>
            <a:ext cx="3017520" cy="2046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 y="2061930"/>
            <a:ext cx="3017520" cy="205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3581400" y="2488200"/>
            <a:ext cx="3028950" cy="1200329"/>
          </a:xfrm>
          <a:prstGeom prst="rect">
            <a:avLst/>
          </a:prstGeom>
          <a:noFill/>
        </p:spPr>
        <p:txBody>
          <a:bodyPr wrap="square" rtlCol="0">
            <a:spAutoFit/>
          </a:bodyPr>
          <a:lstStyle/>
          <a:p>
            <a:r>
              <a:rPr lang="en-US" dirty="0" smtClean="0"/>
              <a:t>STEP 1: High pressure system builds up pollutants and moves them to Manchurian region</a:t>
            </a:r>
            <a:endParaRPr lang="en-US" dirty="0"/>
          </a:p>
        </p:txBody>
      </p:sp>
      <p:sp>
        <p:nvSpPr>
          <p:cNvPr id="26" name="TextBox 25"/>
          <p:cNvSpPr txBox="1"/>
          <p:nvPr/>
        </p:nvSpPr>
        <p:spPr>
          <a:xfrm>
            <a:off x="3600450" y="4495800"/>
            <a:ext cx="3028950" cy="1200329"/>
          </a:xfrm>
          <a:prstGeom prst="rect">
            <a:avLst/>
          </a:prstGeom>
          <a:noFill/>
        </p:spPr>
        <p:txBody>
          <a:bodyPr wrap="square" rtlCol="0">
            <a:spAutoFit/>
          </a:bodyPr>
          <a:lstStyle/>
          <a:p>
            <a:r>
              <a:rPr lang="en-US" dirty="0" smtClean="0"/>
              <a:t>STEP 2: Cold frontal activity associated with low pressure system pushes down pollutants</a:t>
            </a:r>
            <a:endParaRPr lang="en-US" dirty="0"/>
          </a:p>
        </p:txBody>
      </p:sp>
      <p:pic>
        <p:nvPicPr>
          <p:cNvPr id="2050" name="Picture 2" descr="C:\Users\HyunCheol.Kim\Documents\user\work\_Meeting\20141027 CMAS\ani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165937"/>
            <a:ext cx="5162550" cy="38977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3E7EE49B-C32B-495C-9640-ABBF50F57D80}" type="slidenum">
              <a:rPr lang="en-US" smtClean="0"/>
              <a:pPr/>
              <a:t>10</a:t>
            </a:fld>
            <a:endParaRPr lang="en-US"/>
          </a:p>
        </p:txBody>
      </p:sp>
    </p:spTree>
    <p:extLst>
      <p:ext uri="{BB962C8B-B14F-4D97-AF65-F5344CB8AC3E}">
        <p14:creationId xmlns:p14="http://schemas.microsoft.com/office/powerpoint/2010/main" val="1092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yunCheol.Kim\Documents\work\plot\Korea-NO2-Synoptic\aod-modis\4022444_174x128k27\aod.modis.TIBF2122.4022444_174x128k27.2013110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46373"/>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HyunCheol.Kim\Documents\work\plot\Korea-NO2-Synoptic\aod-modis\4022444_174x128k27\aod.modis.TIBF2122.4022444_174x128k27.201311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1565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HyunCheol.Kim\Documents\work\plot\Korea-NO2-Synoptic\aod-modis\4022444_174x128k27\aod.modis.TIBF2122.4022444_174x128k27.201311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1565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HyunCheol.Kim\Documents\work\plot\Korea-NO2-Synoptic\aod-modis\4022444_174x128k27\aod.modis.TIBF2122.4022444_174x128k27.201311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1565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HyunCheol.Kim\Documents\work\plot\Korea-NO2-Synoptic\no2-gome2-temis\4022444_174x128k27\no2.gome2-temis.4022444_174x128k27.rw.2013110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3277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HyunCheol.Kim\Documents\work\plot\Korea-NO2-Synoptic\no2-gome2-temis\4022444_174x128k27\no2.gome2-temis.4022444_174x128k27.rw.2013110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13277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C:\Users\HyunCheol.Kim\Documents\work\plot\Korea-NO2-Synoptic\no2-gome2-temis\4022444_174x128k27\no2.gome2-temis.4022444_174x128k27.rw.2013110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3277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Users\HyunCheol.Kim\Documents\work\plot\Korea-NO2-Synoptic\no2-gome2-temis\4022444_174x128k27\no2.gome2-temis.4022444_174x128k27.rw.2013110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13277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C:\Users\HyunCheol.Kim\Downloads\AQFv1_09h.20131103.KNU_27_01.PM2P5.1hsp.201311040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4909185"/>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C:\Users\HyunCheol.Kim\Downloads\AQFv1_09h.20131104.KNU_27_01.PM2P5.1hsp.201311050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8512" y="4907747"/>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C:\Users\HyunCheol.Kim\Downloads\AQFv1_09h.20131105.KNU_27_01.PM2P5.1hsp.201311060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0" y="4907747"/>
            <a:ext cx="2286000" cy="1720215"/>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C:\Users\HyunCheol.Kim\Downloads\AQFv1_09h.20131106.KNU_27_01.PM2P5.1hsp.201311070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000" y="4907747"/>
            <a:ext cx="2286000" cy="17202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1143119"/>
            <a:ext cx="1524000" cy="369332"/>
          </a:xfrm>
          <a:prstGeom prst="rect">
            <a:avLst/>
          </a:prstGeom>
          <a:noFill/>
        </p:spPr>
        <p:txBody>
          <a:bodyPr wrap="square" rtlCol="0">
            <a:spAutoFit/>
          </a:bodyPr>
          <a:lstStyle/>
          <a:p>
            <a:r>
              <a:rPr lang="en-US" dirty="0" smtClean="0"/>
              <a:t>Nov. 4, 2013</a:t>
            </a:r>
            <a:endParaRPr lang="en-US" dirty="0"/>
          </a:p>
        </p:txBody>
      </p:sp>
      <p:sp>
        <p:nvSpPr>
          <p:cNvPr id="15" name="TextBox 14"/>
          <p:cNvSpPr txBox="1"/>
          <p:nvPr/>
        </p:nvSpPr>
        <p:spPr>
          <a:xfrm>
            <a:off x="3124200" y="1143000"/>
            <a:ext cx="1524000" cy="369332"/>
          </a:xfrm>
          <a:prstGeom prst="rect">
            <a:avLst/>
          </a:prstGeom>
          <a:noFill/>
        </p:spPr>
        <p:txBody>
          <a:bodyPr wrap="square" rtlCol="0">
            <a:spAutoFit/>
          </a:bodyPr>
          <a:lstStyle/>
          <a:p>
            <a:r>
              <a:rPr lang="en-US" dirty="0" smtClean="0"/>
              <a:t>Nov. 5, 2013</a:t>
            </a:r>
            <a:endParaRPr lang="en-US" dirty="0"/>
          </a:p>
        </p:txBody>
      </p:sp>
      <p:sp>
        <p:nvSpPr>
          <p:cNvPr id="16" name="TextBox 15"/>
          <p:cNvSpPr txBox="1"/>
          <p:nvPr/>
        </p:nvSpPr>
        <p:spPr>
          <a:xfrm>
            <a:off x="5410200" y="1143000"/>
            <a:ext cx="1524000" cy="369332"/>
          </a:xfrm>
          <a:prstGeom prst="rect">
            <a:avLst/>
          </a:prstGeom>
          <a:noFill/>
        </p:spPr>
        <p:txBody>
          <a:bodyPr wrap="square" rtlCol="0">
            <a:spAutoFit/>
          </a:bodyPr>
          <a:lstStyle/>
          <a:p>
            <a:r>
              <a:rPr lang="en-US" dirty="0" smtClean="0"/>
              <a:t>Nov. 6, 2013</a:t>
            </a:r>
            <a:endParaRPr lang="en-US" dirty="0"/>
          </a:p>
        </p:txBody>
      </p:sp>
      <p:sp>
        <p:nvSpPr>
          <p:cNvPr id="17" name="TextBox 16"/>
          <p:cNvSpPr txBox="1"/>
          <p:nvPr/>
        </p:nvSpPr>
        <p:spPr>
          <a:xfrm>
            <a:off x="7620000" y="1143000"/>
            <a:ext cx="1524000" cy="369332"/>
          </a:xfrm>
          <a:prstGeom prst="rect">
            <a:avLst/>
          </a:prstGeom>
          <a:noFill/>
        </p:spPr>
        <p:txBody>
          <a:bodyPr wrap="square" rtlCol="0">
            <a:spAutoFit/>
          </a:bodyPr>
          <a:lstStyle/>
          <a:p>
            <a:r>
              <a:rPr lang="en-US" dirty="0" smtClean="0"/>
              <a:t>Nov. 7, 2013</a:t>
            </a:r>
            <a:endParaRPr lang="en-US" dirty="0"/>
          </a:p>
        </p:txBody>
      </p:sp>
      <p:sp>
        <p:nvSpPr>
          <p:cNvPr id="3" name="TextBox 2"/>
          <p:cNvSpPr txBox="1"/>
          <p:nvPr/>
        </p:nvSpPr>
        <p:spPr>
          <a:xfrm>
            <a:off x="0" y="4497256"/>
            <a:ext cx="685800" cy="369332"/>
          </a:xfrm>
          <a:prstGeom prst="rect">
            <a:avLst/>
          </a:prstGeom>
          <a:noFill/>
        </p:spPr>
        <p:txBody>
          <a:bodyPr wrap="square" rtlCol="0">
            <a:spAutoFit/>
          </a:bodyPr>
          <a:lstStyle/>
          <a:p>
            <a:r>
              <a:rPr lang="en-US" dirty="0" smtClean="0"/>
              <a:t>AOD</a:t>
            </a:r>
            <a:endParaRPr lang="en-US" dirty="0"/>
          </a:p>
        </p:txBody>
      </p:sp>
      <p:sp>
        <p:nvSpPr>
          <p:cNvPr id="19" name="TextBox 18"/>
          <p:cNvSpPr txBox="1"/>
          <p:nvPr/>
        </p:nvSpPr>
        <p:spPr>
          <a:xfrm>
            <a:off x="0" y="2678668"/>
            <a:ext cx="685800" cy="369332"/>
          </a:xfrm>
          <a:prstGeom prst="rect">
            <a:avLst/>
          </a:prstGeom>
          <a:noFill/>
        </p:spPr>
        <p:txBody>
          <a:bodyPr wrap="square" rtlCol="0">
            <a:spAutoFit/>
          </a:bodyPr>
          <a:lstStyle/>
          <a:p>
            <a:r>
              <a:rPr lang="en-US" dirty="0" smtClean="0"/>
              <a:t>NO2</a:t>
            </a:r>
            <a:endParaRPr lang="en-US" dirty="0"/>
          </a:p>
        </p:txBody>
      </p:sp>
      <p:sp>
        <p:nvSpPr>
          <p:cNvPr id="20" name="TextBox 19"/>
          <p:cNvSpPr txBox="1"/>
          <p:nvPr/>
        </p:nvSpPr>
        <p:spPr>
          <a:xfrm>
            <a:off x="0" y="6248400"/>
            <a:ext cx="838200" cy="369332"/>
          </a:xfrm>
          <a:prstGeom prst="rect">
            <a:avLst/>
          </a:prstGeom>
          <a:noFill/>
        </p:spPr>
        <p:txBody>
          <a:bodyPr wrap="square" rtlCol="0">
            <a:spAutoFit/>
          </a:bodyPr>
          <a:lstStyle/>
          <a:p>
            <a:r>
              <a:rPr lang="en-US" dirty="0" smtClean="0"/>
              <a:t>PM2.5</a:t>
            </a:r>
            <a:endParaRPr lang="en-US" dirty="0"/>
          </a:p>
        </p:txBody>
      </p:sp>
      <p:sp>
        <p:nvSpPr>
          <p:cNvPr id="7" name="Title 6"/>
          <p:cNvSpPr>
            <a:spLocks noGrp="1"/>
          </p:cNvSpPr>
          <p:nvPr>
            <p:ph type="title"/>
          </p:nvPr>
        </p:nvSpPr>
        <p:spPr>
          <a:xfrm>
            <a:off x="457200" y="0"/>
            <a:ext cx="8305800" cy="1143000"/>
          </a:xfrm>
        </p:spPr>
        <p:txBody>
          <a:bodyPr>
            <a:normAutofit/>
          </a:bodyPr>
          <a:lstStyle/>
          <a:p>
            <a:pPr algn="ctr"/>
            <a:r>
              <a:rPr lang="en-US" altLang="ko-KR" sz="3200" dirty="0" smtClean="0"/>
              <a:t>Type 2: Day by day development</a:t>
            </a:r>
            <a:endParaRPr lang="ko-KR" altLang="en-US" sz="3200" dirty="0"/>
          </a:p>
        </p:txBody>
      </p:sp>
      <p:sp>
        <p:nvSpPr>
          <p:cNvPr id="4" name="Date Placeholder 3"/>
          <p:cNvSpPr>
            <a:spLocks noGrp="1"/>
          </p:cNvSpPr>
          <p:nvPr>
            <p:ph type="dt" sz="half" idx="10"/>
          </p:nvPr>
        </p:nvSpPr>
        <p:spPr/>
        <p:txBody>
          <a:bodyPr/>
          <a:lstStyle/>
          <a:p>
            <a:r>
              <a:rPr lang="en-US" smtClean="0"/>
              <a:t>Air Resources Laboratory</a:t>
            </a:r>
            <a:endParaRPr lang="en-US" dirty="0"/>
          </a:p>
        </p:txBody>
      </p:sp>
      <p:sp>
        <p:nvSpPr>
          <p:cNvPr id="5" name="Slide Number Placeholder 4"/>
          <p:cNvSpPr>
            <a:spLocks noGrp="1"/>
          </p:cNvSpPr>
          <p:nvPr>
            <p:ph type="sldNum" sz="quarter" idx="12"/>
          </p:nvPr>
        </p:nvSpPr>
        <p:spPr/>
        <p:txBody>
          <a:bodyPr/>
          <a:lstStyle/>
          <a:p>
            <a:fld id="{3E7EE49B-C32B-495C-9640-ABBF50F57D80}" type="slidenum">
              <a:rPr lang="en-US" smtClean="0"/>
              <a:pPr/>
              <a:t>11</a:t>
            </a:fld>
            <a:endParaRPr lang="en-US"/>
          </a:p>
        </p:txBody>
      </p:sp>
    </p:spTree>
    <p:extLst>
      <p:ext uri="{BB962C8B-B14F-4D97-AF65-F5344CB8AC3E}">
        <p14:creationId xmlns:p14="http://schemas.microsoft.com/office/powerpoint/2010/main" val="1097635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Air Resources Laboratory</a:t>
            </a:r>
            <a:endParaRPr lang="en-US" dirty="0"/>
          </a:p>
        </p:txBody>
      </p:sp>
      <p:pic>
        <p:nvPicPr>
          <p:cNvPr id="4" name="Picture 5" descr="C:\Users\HyunCheol.Kim\Documents\work\plot\Korea-NO2-Synoptic\aod-modis\4022444_174x128k27\aod.modis.TIBF2122.4022444_174x128k27.201311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685799"/>
            <a:ext cx="4114800" cy="30963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HyunCheol.Kim\Documents\work\plot\Korea-NO2-Synoptic\no2-gome2-temis\4022444_174x128k27\no2.gome2-temis.4022444_174x128k27.rw.201311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761613"/>
            <a:ext cx="4114800" cy="3096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C:\Users\HyunCheol.Kim\Downloads\AQFv1_09h.20131106.KNU_27_01.PM2P5.1hsp.20131107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761613"/>
            <a:ext cx="4114800" cy="3096387"/>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a:off x="2514600" y="5334000"/>
            <a:ext cx="762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705600" y="2209800"/>
            <a:ext cx="762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705600" y="5105400"/>
            <a:ext cx="762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0" y="3733800"/>
            <a:ext cx="2209800" cy="369332"/>
          </a:xfrm>
          <a:prstGeom prst="rect">
            <a:avLst/>
          </a:prstGeom>
          <a:noFill/>
        </p:spPr>
        <p:txBody>
          <a:bodyPr wrap="square" rtlCol="0">
            <a:spAutoFit/>
          </a:bodyPr>
          <a:lstStyle/>
          <a:p>
            <a:r>
              <a:rPr lang="en-US" dirty="0" smtClean="0"/>
              <a:t>GOME-2 NO2</a:t>
            </a:r>
            <a:endParaRPr lang="en-US" dirty="0"/>
          </a:p>
        </p:txBody>
      </p:sp>
      <p:sp>
        <p:nvSpPr>
          <p:cNvPr id="13" name="TextBox 12"/>
          <p:cNvSpPr txBox="1"/>
          <p:nvPr/>
        </p:nvSpPr>
        <p:spPr>
          <a:xfrm>
            <a:off x="616526" y="3744478"/>
            <a:ext cx="2964873" cy="369332"/>
          </a:xfrm>
          <a:prstGeom prst="rect">
            <a:avLst/>
          </a:prstGeom>
          <a:noFill/>
        </p:spPr>
        <p:txBody>
          <a:bodyPr wrap="square" rtlCol="0">
            <a:spAutoFit/>
          </a:bodyPr>
          <a:lstStyle/>
          <a:p>
            <a:r>
              <a:rPr lang="en-US" dirty="0" smtClean="0"/>
              <a:t>CMAQ PM</a:t>
            </a:r>
            <a:r>
              <a:rPr lang="en-US" baseline="-25000" dirty="0" smtClean="0"/>
              <a:t>2.5 </a:t>
            </a:r>
            <a:r>
              <a:rPr lang="en-US" dirty="0" smtClean="0"/>
              <a:t>(Snapshot)</a:t>
            </a:r>
            <a:endParaRPr lang="en-US" dirty="0"/>
          </a:p>
        </p:txBody>
      </p:sp>
      <p:pic>
        <p:nvPicPr>
          <p:cNvPr id="2050" name="Picture 2" descr="C:\Users\HyunCheol.Kim\Documents\user\work\_Meeting\20141027 CMAS\ani.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85800"/>
            <a:ext cx="4114800" cy="30963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802579" y="609600"/>
            <a:ext cx="3124200" cy="369332"/>
          </a:xfrm>
          <a:prstGeom prst="rect">
            <a:avLst/>
          </a:prstGeom>
          <a:noFill/>
        </p:spPr>
        <p:txBody>
          <a:bodyPr wrap="square" rtlCol="0">
            <a:spAutoFit/>
          </a:bodyPr>
          <a:lstStyle/>
          <a:p>
            <a:r>
              <a:rPr lang="en-US" dirty="0" smtClean="0"/>
              <a:t>MODIS AOD </a:t>
            </a:r>
            <a:endParaRPr lang="en-US" dirty="0"/>
          </a:p>
        </p:txBody>
      </p:sp>
      <p:sp>
        <p:nvSpPr>
          <p:cNvPr id="16" name="TextBox 15"/>
          <p:cNvSpPr txBox="1"/>
          <p:nvPr/>
        </p:nvSpPr>
        <p:spPr>
          <a:xfrm>
            <a:off x="609600" y="609600"/>
            <a:ext cx="2964873" cy="369332"/>
          </a:xfrm>
          <a:prstGeom prst="rect">
            <a:avLst/>
          </a:prstGeom>
          <a:noFill/>
        </p:spPr>
        <p:txBody>
          <a:bodyPr wrap="square" rtlCol="0">
            <a:spAutoFit/>
          </a:bodyPr>
          <a:lstStyle/>
          <a:p>
            <a:r>
              <a:rPr lang="en-US" dirty="0" smtClean="0"/>
              <a:t>CMAQ PM</a:t>
            </a:r>
            <a:r>
              <a:rPr lang="en-US" baseline="-25000" dirty="0" smtClean="0"/>
              <a:t>2.5 </a:t>
            </a:r>
            <a:r>
              <a:rPr lang="en-US" dirty="0" smtClean="0"/>
              <a:t>(Animation)</a:t>
            </a:r>
            <a:endParaRPr lang="en-US" dirty="0"/>
          </a:p>
        </p:txBody>
      </p:sp>
      <p:sp>
        <p:nvSpPr>
          <p:cNvPr id="8" name="Slide Number Placeholder 7"/>
          <p:cNvSpPr>
            <a:spLocks noGrp="1"/>
          </p:cNvSpPr>
          <p:nvPr>
            <p:ph type="sldNum" sz="quarter" idx="12"/>
          </p:nvPr>
        </p:nvSpPr>
        <p:spPr/>
        <p:txBody>
          <a:bodyPr/>
          <a:lstStyle/>
          <a:p>
            <a:fld id="{3E7EE49B-C32B-495C-9640-ABBF50F57D80}" type="slidenum">
              <a:rPr lang="en-US" smtClean="0"/>
              <a:pPr/>
              <a:t>12</a:t>
            </a:fld>
            <a:endParaRPr lang="en-US"/>
          </a:p>
        </p:txBody>
      </p:sp>
    </p:spTree>
    <p:extLst>
      <p:ext uri="{BB962C8B-B14F-4D97-AF65-F5344CB8AC3E}">
        <p14:creationId xmlns:p14="http://schemas.microsoft.com/office/powerpoint/2010/main" val="176815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143000"/>
          </a:xfrm>
        </p:spPr>
        <p:txBody>
          <a:bodyPr>
            <a:normAutofit/>
          </a:bodyPr>
          <a:lstStyle/>
          <a:p>
            <a:pPr algn="ctr"/>
            <a:r>
              <a:rPr lang="en-US" sz="3200" dirty="0" smtClean="0"/>
              <a:t>Type 3: Stationary high pressure system</a:t>
            </a:r>
            <a:endParaRPr lang="en-US" sz="3200" dirty="0"/>
          </a:p>
        </p:txBody>
      </p:sp>
      <p:sp>
        <p:nvSpPr>
          <p:cNvPr id="3" name="Date Placeholder 2"/>
          <p:cNvSpPr>
            <a:spLocks noGrp="1"/>
          </p:cNvSpPr>
          <p:nvPr>
            <p:ph type="dt" sz="half" idx="10"/>
          </p:nvPr>
        </p:nvSpPr>
        <p:spPr/>
        <p:txBody>
          <a:bodyPr/>
          <a:lstStyle/>
          <a:p>
            <a:r>
              <a:rPr lang="en-US" smtClean="0"/>
              <a:t>Air Resources Laboratory</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3017520" cy="243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HyunCheol.Kim\Dropbox\work\2011 AJAQF\2013\Final\ts.PM10.AOD.K09.20131201-201403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819" y="2590800"/>
            <a:ext cx="5847181"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rot="10800000">
            <a:off x="7543801" y="5067299"/>
            <a:ext cx="228600"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38601" y="2373868"/>
            <a:ext cx="4800599" cy="369332"/>
          </a:xfrm>
          <a:prstGeom prst="rect">
            <a:avLst/>
          </a:prstGeom>
          <a:noFill/>
        </p:spPr>
        <p:txBody>
          <a:bodyPr wrap="square" rtlCol="0">
            <a:spAutoFit/>
          </a:bodyPr>
          <a:lstStyle/>
          <a:p>
            <a:r>
              <a:rPr lang="en-US" dirty="0" smtClean="0"/>
              <a:t>Time series at Seoul Metropolitan Area (SMA)</a:t>
            </a:r>
            <a:endParaRPr lang="en-US" dirty="0"/>
          </a:p>
        </p:txBody>
      </p:sp>
      <p:sp>
        <p:nvSpPr>
          <p:cNvPr id="9" name="Slide Number Placeholder 8"/>
          <p:cNvSpPr>
            <a:spLocks noGrp="1"/>
          </p:cNvSpPr>
          <p:nvPr>
            <p:ph type="sldNum" sz="quarter" idx="12"/>
          </p:nvPr>
        </p:nvSpPr>
        <p:spPr/>
        <p:txBody>
          <a:bodyPr/>
          <a:lstStyle/>
          <a:p>
            <a:fld id="{3E7EE49B-C32B-495C-9640-ABBF50F57D80}" type="slidenum">
              <a:rPr lang="en-US" smtClean="0"/>
              <a:pPr/>
              <a:t>13</a:t>
            </a:fld>
            <a:endParaRPr lang="en-US"/>
          </a:p>
        </p:txBody>
      </p:sp>
      <p:sp>
        <p:nvSpPr>
          <p:cNvPr id="4" name="TextBox 3"/>
          <p:cNvSpPr txBox="1"/>
          <p:nvPr/>
        </p:nvSpPr>
        <p:spPr>
          <a:xfrm>
            <a:off x="533400" y="5105400"/>
            <a:ext cx="4495800" cy="923330"/>
          </a:xfrm>
          <a:prstGeom prst="rect">
            <a:avLst/>
          </a:prstGeom>
          <a:noFill/>
        </p:spPr>
        <p:txBody>
          <a:bodyPr wrap="square" rtlCol="0">
            <a:spAutoFit/>
          </a:bodyPr>
          <a:lstStyle/>
          <a:p>
            <a:r>
              <a:rPr lang="en-US" altLang="ko-KR" dirty="0" smtClean="0"/>
              <a:t>Stationary high pressure over East China or Yellow Sea caused a very strong pollutant event (Feb. 26)</a:t>
            </a:r>
            <a:endParaRPr lang="ko-KR" altLang="en-US" dirty="0"/>
          </a:p>
        </p:txBody>
      </p:sp>
    </p:spTree>
    <p:extLst>
      <p:ext uri="{BB962C8B-B14F-4D97-AF65-F5344CB8AC3E}">
        <p14:creationId xmlns:p14="http://schemas.microsoft.com/office/powerpoint/2010/main" val="1584698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yunCheol.Kim\Documents\work\plot\Korea-NO2-Synoptic\aod-modis\4022444_174x128k27\aod.modis.TIBF2122.4022444_174x128k27.201402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200"/>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yunCheol.Kim\Documents\work\plot\Korea-NO2-Synoptic\aod-modis\4022444_174x128k27\aod.modis.TIBF2122.4022444_174x128k27.201402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76200"/>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yunCheol.Kim\Documents\work\plot\Korea-NO2-Synoptic\aod-modis\4022444_174x128k27\aod.modis.TIBF2122.4022444_174x128k27.20140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83058"/>
            <a:ext cx="2743200" cy="2064258"/>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10800000">
            <a:off x="990600" y="1752600"/>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Down Arrow 9"/>
          <p:cNvSpPr/>
          <p:nvPr/>
        </p:nvSpPr>
        <p:spPr>
          <a:xfrm rot="10800000">
            <a:off x="3962401" y="1744218"/>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Down Arrow 10"/>
          <p:cNvSpPr/>
          <p:nvPr/>
        </p:nvSpPr>
        <p:spPr>
          <a:xfrm rot="10800000">
            <a:off x="6934200" y="1752600"/>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2" name="Picture 4" descr="C:\Users\HyunCheol.Kim\Documents\work\plot\Korea-NO2-Synoptic\aod-modis\4022444_174x128k27\aod.modis.TIBF2122.4022444_174x128k27.2014022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166211"/>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HyunCheol.Kim\Documents\work\plot\Korea-NO2-Synoptic\aod-modis\4022444_174x128k27\aod.modis.TIBF2122.4022444_174x128k27.2014022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2166211"/>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HyunCheol.Kim\Documents\work\plot\Korea-NO2-Synoptic\aod-modis\4022444_174x128k27\aod.modis.TIBF2122.4022444_174x128k27.201402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2166211"/>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HyunCheol.Kim\Documents\work\plot\Korea-NO2-Synoptic\aod-modis\4022444_174x128k27\aod.modis.TIBF2122.4022444_174x128k27.2014022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4223611"/>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HyunCheol.Kim\Documents\work\plot\Korea-NO2-Synoptic\aod-modis\4022444_174x128k27\aod.modis.TIBF2122.4022444_174x128k27.2014022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0400" y="4223611"/>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C:\Users\HyunCheol.Kim\Documents\work\plot\Korea-NO2-Synoptic\aod-modis\4022444_174x128k27\aod.modis.TIBF2122.4022444_174x128k27.201402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117" y="4223611"/>
            <a:ext cx="2743200" cy="2064258"/>
          </a:xfrm>
          <a:prstGeom prst="rect">
            <a:avLst/>
          </a:prstGeom>
          <a:noFill/>
          <a:extLst>
            <a:ext uri="{909E8E84-426E-40DD-AFC4-6F175D3DCCD1}">
              <a14:hiddenFill xmlns:a14="http://schemas.microsoft.com/office/drawing/2010/main">
                <a:solidFill>
                  <a:srgbClr val="FFFFFF"/>
                </a:solidFill>
              </a14:hiddenFill>
            </a:ext>
          </a:extLst>
        </p:spPr>
      </p:pic>
      <p:sp>
        <p:nvSpPr>
          <p:cNvPr id="18" name="Down Arrow 17"/>
          <p:cNvSpPr/>
          <p:nvPr/>
        </p:nvSpPr>
        <p:spPr>
          <a:xfrm rot="10800000">
            <a:off x="1521348" y="3461611"/>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Down Arrow 18"/>
          <p:cNvSpPr/>
          <p:nvPr/>
        </p:nvSpPr>
        <p:spPr>
          <a:xfrm rot="10800000">
            <a:off x="4191000" y="3461611"/>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Down Arrow 19"/>
          <p:cNvSpPr/>
          <p:nvPr/>
        </p:nvSpPr>
        <p:spPr>
          <a:xfrm rot="10800000">
            <a:off x="7086600" y="3461611"/>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Down Arrow 20"/>
          <p:cNvSpPr/>
          <p:nvPr/>
        </p:nvSpPr>
        <p:spPr>
          <a:xfrm rot="10800000">
            <a:off x="4953001" y="5366610"/>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Down Arrow 21"/>
          <p:cNvSpPr/>
          <p:nvPr/>
        </p:nvSpPr>
        <p:spPr>
          <a:xfrm rot="10800000">
            <a:off x="8153400" y="5519011"/>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Down Arrow 22"/>
          <p:cNvSpPr/>
          <p:nvPr/>
        </p:nvSpPr>
        <p:spPr>
          <a:xfrm rot="10800000">
            <a:off x="1600200" y="5519011"/>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TextBox 23"/>
          <p:cNvSpPr txBox="1"/>
          <p:nvPr/>
        </p:nvSpPr>
        <p:spPr>
          <a:xfrm>
            <a:off x="3048000" y="6211669"/>
            <a:ext cx="5715000" cy="646331"/>
          </a:xfrm>
          <a:prstGeom prst="rect">
            <a:avLst/>
          </a:prstGeom>
          <a:noFill/>
        </p:spPr>
        <p:txBody>
          <a:bodyPr wrap="square" rtlCol="0">
            <a:spAutoFit/>
          </a:bodyPr>
          <a:lstStyle/>
          <a:p>
            <a:r>
              <a:rPr lang="en-US" dirty="0"/>
              <a:t>S</a:t>
            </a:r>
            <a:r>
              <a:rPr lang="en-US" dirty="0" smtClean="0"/>
              <a:t>everal days of significant stagnant High pressure system caused a serious high PM event in China and Korea</a:t>
            </a:r>
            <a:endParaRPr lang="en-US" dirty="0"/>
          </a:p>
        </p:txBody>
      </p:sp>
      <p:sp>
        <p:nvSpPr>
          <p:cNvPr id="2" name="Date Placeholder 1"/>
          <p:cNvSpPr>
            <a:spLocks noGrp="1"/>
          </p:cNvSpPr>
          <p:nvPr>
            <p:ph type="dt" sz="half" idx="10"/>
          </p:nvPr>
        </p:nvSpPr>
        <p:spPr/>
        <p:txBody>
          <a:bodyPr/>
          <a:lstStyle/>
          <a:p>
            <a:r>
              <a:rPr lang="en-US" smtClean="0"/>
              <a:t>Air Resources Laboratory</a:t>
            </a:r>
            <a:endParaRPr lang="en-US" dirty="0"/>
          </a:p>
        </p:txBody>
      </p:sp>
      <p:sp>
        <p:nvSpPr>
          <p:cNvPr id="3" name="Slide Number Placeholder 2"/>
          <p:cNvSpPr>
            <a:spLocks noGrp="1"/>
          </p:cNvSpPr>
          <p:nvPr>
            <p:ph type="sldNum" sz="quarter" idx="12"/>
          </p:nvPr>
        </p:nvSpPr>
        <p:spPr/>
        <p:txBody>
          <a:bodyPr/>
          <a:lstStyle/>
          <a:p>
            <a:fld id="{3E7EE49B-C32B-495C-9640-ABBF50F57D80}" type="slidenum">
              <a:rPr lang="en-US" smtClean="0"/>
              <a:pPr/>
              <a:t>14</a:t>
            </a:fld>
            <a:endParaRPr lang="en-US"/>
          </a:p>
        </p:txBody>
      </p:sp>
      <p:sp>
        <p:nvSpPr>
          <p:cNvPr id="4" name="TextBox 3"/>
          <p:cNvSpPr txBox="1"/>
          <p:nvPr/>
        </p:nvSpPr>
        <p:spPr>
          <a:xfrm>
            <a:off x="2133600" y="1764268"/>
            <a:ext cx="1219200" cy="369332"/>
          </a:xfrm>
          <a:prstGeom prst="rect">
            <a:avLst/>
          </a:prstGeom>
          <a:noFill/>
        </p:spPr>
        <p:txBody>
          <a:bodyPr wrap="square" rtlCol="0">
            <a:spAutoFit/>
          </a:bodyPr>
          <a:lstStyle/>
          <a:p>
            <a:r>
              <a:rPr lang="en-US" altLang="ko-KR" dirty="0" smtClean="0"/>
              <a:t>Feb. 19</a:t>
            </a:r>
            <a:endParaRPr lang="ko-KR" altLang="en-US" dirty="0"/>
          </a:p>
        </p:txBody>
      </p:sp>
      <p:sp>
        <p:nvSpPr>
          <p:cNvPr id="25" name="TextBox 24"/>
          <p:cNvSpPr txBox="1"/>
          <p:nvPr/>
        </p:nvSpPr>
        <p:spPr>
          <a:xfrm>
            <a:off x="4876800" y="1752600"/>
            <a:ext cx="1219200" cy="369332"/>
          </a:xfrm>
          <a:prstGeom prst="rect">
            <a:avLst/>
          </a:prstGeom>
          <a:noFill/>
        </p:spPr>
        <p:txBody>
          <a:bodyPr wrap="square" rtlCol="0">
            <a:spAutoFit/>
          </a:bodyPr>
          <a:lstStyle/>
          <a:p>
            <a:r>
              <a:rPr lang="en-US" altLang="ko-KR" dirty="0" smtClean="0"/>
              <a:t>Feb. 20</a:t>
            </a:r>
            <a:endParaRPr lang="ko-KR" altLang="en-US" dirty="0"/>
          </a:p>
        </p:txBody>
      </p:sp>
      <p:sp>
        <p:nvSpPr>
          <p:cNvPr id="26" name="TextBox 25"/>
          <p:cNvSpPr txBox="1"/>
          <p:nvPr/>
        </p:nvSpPr>
        <p:spPr>
          <a:xfrm>
            <a:off x="7620000" y="1764268"/>
            <a:ext cx="1219200" cy="369332"/>
          </a:xfrm>
          <a:prstGeom prst="rect">
            <a:avLst/>
          </a:prstGeom>
          <a:noFill/>
        </p:spPr>
        <p:txBody>
          <a:bodyPr wrap="square" rtlCol="0">
            <a:spAutoFit/>
          </a:bodyPr>
          <a:lstStyle/>
          <a:p>
            <a:r>
              <a:rPr lang="en-US" altLang="ko-KR" dirty="0" smtClean="0"/>
              <a:t>Feb. 21</a:t>
            </a:r>
            <a:endParaRPr lang="ko-KR" altLang="en-US" dirty="0"/>
          </a:p>
        </p:txBody>
      </p:sp>
      <p:sp>
        <p:nvSpPr>
          <p:cNvPr id="27" name="TextBox 26"/>
          <p:cNvSpPr txBox="1"/>
          <p:nvPr/>
        </p:nvSpPr>
        <p:spPr>
          <a:xfrm>
            <a:off x="2133600" y="3897868"/>
            <a:ext cx="1219200" cy="369332"/>
          </a:xfrm>
          <a:prstGeom prst="rect">
            <a:avLst/>
          </a:prstGeom>
          <a:noFill/>
        </p:spPr>
        <p:txBody>
          <a:bodyPr wrap="square" rtlCol="0">
            <a:spAutoFit/>
          </a:bodyPr>
          <a:lstStyle/>
          <a:p>
            <a:r>
              <a:rPr lang="en-US" altLang="ko-KR" dirty="0" smtClean="0"/>
              <a:t>Feb. 22</a:t>
            </a:r>
            <a:endParaRPr lang="ko-KR" altLang="en-US" dirty="0"/>
          </a:p>
        </p:txBody>
      </p:sp>
      <p:sp>
        <p:nvSpPr>
          <p:cNvPr id="28" name="TextBox 27"/>
          <p:cNvSpPr txBox="1"/>
          <p:nvPr/>
        </p:nvSpPr>
        <p:spPr>
          <a:xfrm>
            <a:off x="4876800" y="3897868"/>
            <a:ext cx="1219200" cy="369332"/>
          </a:xfrm>
          <a:prstGeom prst="rect">
            <a:avLst/>
          </a:prstGeom>
          <a:noFill/>
        </p:spPr>
        <p:txBody>
          <a:bodyPr wrap="square" rtlCol="0">
            <a:spAutoFit/>
          </a:bodyPr>
          <a:lstStyle/>
          <a:p>
            <a:r>
              <a:rPr lang="en-US" altLang="ko-KR" dirty="0" smtClean="0"/>
              <a:t>Feb. 23</a:t>
            </a:r>
            <a:endParaRPr lang="ko-KR" altLang="en-US" dirty="0"/>
          </a:p>
        </p:txBody>
      </p:sp>
      <p:sp>
        <p:nvSpPr>
          <p:cNvPr id="29" name="TextBox 28"/>
          <p:cNvSpPr txBox="1"/>
          <p:nvPr/>
        </p:nvSpPr>
        <p:spPr>
          <a:xfrm>
            <a:off x="7696200" y="3886200"/>
            <a:ext cx="1219200" cy="369332"/>
          </a:xfrm>
          <a:prstGeom prst="rect">
            <a:avLst/>
          </a:prstGeom>
          <a:noFill/>
        </p:spPr>
        <p:txBody>
          <a:bodyPr wrap="square" rtlCol="0">
            <a:spAutoFit/>
          </a:bodyPr>
          <a:lstStyle/>
          <a:p>
            <a:r>
              <a:rPr lang="en-US" altLang="ko-KR" dirty="0" smtClean="0"/>
              <a:t>Feb. 24</a:t>
            </a:r>
            <a:endParaRPr lang="ko-KR" altLang="en-US" dirty="0"/>
          </a:p>
        </p:txBody>
      </p:sp>
      <p:sp>
        <p:nvSpPr>
          <p:cNvPr id="30" name="TextBox 29"/>
          <p:cNvSpPr txBox="1"/>
          <p:nvPr/>
        </p:nvSpPr>
        <p:spPr>
          <a:xfrm>
            <a:off x="2133600" y="5955268"/>
            <a:ext cx="1219200" cy="369332"/>
          </a:xfrm>
          <a:prstGeom prst="rect">
            <a:avLst/>
          </a:prstGeom>
          <a:noFill/>
        </p:spPr>
        <p:txBody>
          <a:bodyPr wrap="square" rtlCol="0">
            <a:spAutoFit/>
          </a:bodyPr>
          <a:lstStyle/>
          <a:p>
            <a:r>
              <a:rPr lang="en-US" altLang="ko-KR" dirty="0" smtClean="0"/>
              <a:t>Feb. 25</a:t>
            </a:r>
            <a:endParaRPr lang="ko-KR" altLang="en-US" dirty="0"/>
          </a:p>
        </p:txBody>
      </p:sp>
      <p:sp>
        <p:nvSpPr>
          <p:cNvPr id="31" name="TextBox 30"/>
          <p:cNvSpPr txBox="1"/>
          <p:nvPr/>
        </p:nvSpPr>
        <p:spPr>
          <a:xfrm>
            <a:off x="4876800" y="5955268"/>
            <a:ext cx="1219200" cy="369332"/>
          </a:xfrm>
          <a:prstGeom prst="rect">
            <a:avLst/>
          </a:prstGeom>
          <a:noFill/>
        </p:spPr>
        <p:txBody>
          <a:bodyPr wrap="square" rtlCol="0">
            <a:spAutoFit/>
          </a:bodyPr>
          <a:lstStyle/>
          <a:p>
            <a:r>
              <a:rPr lang="en-US" altLang="ko-KR" dirty="0" smtClean="0"/>
              <a:t>Feb. 26</a:t>
            </a:r>
            <a:endParaRPr lang="ko-KR" altLang="en-US" dirty="0"/>
          </a:p>
        </p:txBody>
      </p:sp>
      <p:sp>
        <p:nvSpPr>
          <p:cNvPr id="32" name="TextBox 31"/>
          <p:cNvSpPr txBox="1"/>
          <p:nvPr/>
        </p:nvSpPr>
        <p:spPr>
          <a:xfrm>
            <a:off x="7620000" y="5955268"/>
            <a:ext cx="1219200" cy="369332"/>
          </a:xfrm>
          <a:prstGeom prst="rect">
            <a:avLst/>
          </a:prstGeom>
          <a:noFill/>
        </p:spPr>
        <p:txBody>
          <a:bodyPr wrap="square" rtlCol="0">
            <a:spAutoFit/>
          </a:bodyPr>
          <a:lstStyle/>
          <a:p>
            <a:r>
              <a:rPr lang="en-US" altLang="ko-KR" dirty="0" smtClean="0"/>
              <a:t>Feb. 27</a:t>
            </a:r>
            <a:endParaRPr lang="ko-KR" altLang="en-US" dirty="0"/>
          </a:p>
        </p:txBody>
      </p:sp>
    </p:spTree>
    <p:extLst>
      <p:ext uri="{BB962C8B-B14F-4D97-AF65-F5344CB8AC3E}">
        <p14:creationId xmlns:p14="http://schemas.microsoft.com/office/powerpoint/2010/main" val="2744916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200" dirty="0" smtClean="0"/>
              <a:t>Conclusion</a:t>
            </a:r>
            <a:endParaRPr lang="en-US" sz="3200" dirty="0"/>
          </a:p>
        </p:txBody>
      </p:sp>
      <p:sp>
        <p:nvSpPr>
          <p:cNvPr id="3" name="Content Placeholder 2"/>
          <p:cNvSpPr>
            <a:spLocks noGrp="1"/>
          </p:cNvSpPr>
          <p:nvPr>
            <p:ph idx="1"/>
          </p:nvPr>
        </p:nvSpPr>
        <p:spPr>
          <a:xfrm>
            <a:off x="457200" y="1173480"/>
            <a:ext cx="8229600" cy="4389120"/>
          </a:xfrm>
        </p:spPr>
        <p:txBody>
          <a:bodyPr>
            <a:noAutofit/>
          </a:bodyPr>
          <a:lstStyle/>
          <a:p>
            <a:r>
              <a:rPr lang="en-US" sz="2000" dirty="0" smtClean="0"/>
              <a:t>Synoptic patterns in East Asia are important in producing and transporting this region’s pollutants. We used satellite observations, combined with synoptic weather maps, to demonstrate their impacts.</a:t>
            </a:r>
          </a:p>
          <a:p>
            <a:r>
              <a:rPr lang="en-US" sz="2000" dirty="0" smtClean="0"/>
              <a:t>High pressure systems provide favorable conditions for pollution development, with cloudless and subsiding atmosphere. It also provide eastward transport in the north side (e.g. Manchuria).</a:t>
            </a:r>
          </a:p>
          <a:p>
            <a:r>
              <a:rPr lang="en-US" sz="2000" dirty="0" smtClean="0"/>
              <a:t>Low pressure system forces pollutants eastward. When balanced with high pressure system, it keeps pumping Chinese pollutants to Korea and Japan. When the low pressure system is strong, it pushes out pollutants, developed under high pressures, to Pacific Ocean.</a:t>
            </a:r>
            <a:r>
              <a:rPr lang="en-US" sz="2000" dirty="0"/>
              <a:t> </a:t>
            </a:r>
            <a:r>
              <a:rPr lang="en-US" sz="2000" dirty="0" smtClean="0"/>
              <a:t>Unique shallow band-shaped plumes were identifiable form multiple satellite observations. Cold frontal activity is also important in lifting of pollutants.</a:t>
            </a:r>
          </a:p>
          <a:p>
            <a:r>
              <a:rPr lang="en-US" sz="2000" dirty="0" smtClean="0"/>
              <a:t>Stagnant high pressure system at the Yellow Sea caused a significant high PM episodes in China and Korea (Feb. 25, 2014).</a:t>
            </a:r>
          </a:p>
          <a:p>
            <a:r>
              <a:rPr lang="en-US" sz="2000" dirty="0" smtClean="0"/>
              <a:t>Accurate predicting of synoptic systems are crucial in forecasting and understanding pollutant transports in East Asia.</a:t>
            </a:r>
            <a:endParaRPr lang="en-US" sz="2000" dirty="0"/>
          </a:p>
        </p:txBody>
      </p:sp>
      <p:sp>
        <p:nvSpPr>
          <p:cNvPr id="4" name="Date Placeholder 3"/>
          <p:cNvSpPr>
            <a:spLocks noGrp="1"/>
          </p:cNvSpPr>
          <p:nvPr>
            <p:ph type="dt" sz="half" idx="10"/>
          </p:nvPr>
        </p:nvSpPr>
        <p:spPr/>
        <p:txBody>
          <a:bodyPr/>
          <a:lstStyle/>
          <a:p>
            <a:r>
              <a:rPr lang="en-US" smtClean="0"/>
              <a:t>Air Resources Laboratory</a:t>
            </a:r>
            <a:endParaRPr lang="en-US" dirty="0"/>
          </a:p>
        </p:txBody>
      </p:sp>
      <p:sp>
        <p:nvSpPr>
          <p:cNvPr id="5" name="Slide Number Placeholder 4"/>
          <p:cNvSpPr>
            <a:spLocks noGrp="1"/>
          </p:cNvSpPr>
          <p:nvPr>
            <p:ph type="sldNum" sz="quarter" idx="12"/>
          </p:nvPr>
        </p:nvSpPr>
        <p:spPr/>
        <p:txBody>
          <a:bodyPr/>
          <a:lstStyle/>
          <a:p>
            <a:fld id="{3E7EE49B-C32B-495C-9640-ABBF50F57D80}" type="slidenum">
              <a:rPr lang="en-US" smtClean="0"/>
              <a:pPr/>
              <a:t>15</a:t>
            </a:fld>
            <a:endParaRPr lang="en-US"/>
          </a:p>
        </p:txBody>
      </p:sp>
    </p:spTree>
    <p:extLst>
      <p:ext uri="{BB962C8B-B14F-4D97-AF65-F5344CB8AC3E}">
        <p14:creationId xmlns:p14="http://schemas.microsoft.com/office/powerpoint/2010/main" val="3208693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pPr algn="ctr"/>
            <a:r>
              <a:rPr lang="en-US" dirty="0" smtClean="0"/>
              <a:t>Motivation</a:t>
            </a:r>
            <a:endParaRPr lang="en-US" dirty="0"/>
          </a:p>
        </p:txBody>
      </p:sp>
      <p:sp>
        <p:nvSpPr>
          <p:cNvPr id="5" name="Content Placeholder 4"/>
          <p:cNvSpPr>
            <a:spLocks noGrp="1"/>
          </p:cNvSpPr>
          <p:nvPr>
            <p:ph idx="1"/>
          </p:nvPr>
        </p:nvSpPr>
        <p:spPr>
          <a:xfrm>
            <a:off x="457200" y="1703903"/>
            <a:ext cx="5029200" cy="4315897"/>
          </a:xfrm>
        </p:spPr>
        <p:txBody>
          <a:bodyPr>
            <a:normAutofit fontScale="92500" lnSpcReduction="20000"/>
          </a:bodyPr>
          <a:lstStyle/>
          <a:p>
            <a:r>
              <a:rPr lang="en-US" dirty="0" smtClean="0"/>
              <a:t>In recent years, wintertime high pollutant episodes are serious concerns in East Asia</a:t>
            </a:r>
          </a:p>
          <a:p>
            <a:r>
              <a:rPr lang="en-US" dirty="0" smtClean="0"/>
              <a:t>Reasons for recent increase is not clear: increase of anthropogenic? Meteorological impact?</a:t>
            </a:r>
          </a:p>
          <a:p>
            <a:r>
              <a:rPr lang="en-US" dirty="0" smtClean="0"/>
              <a:t>What is the role of regional-scale or long-range transport in air pollution in East Asia?</a:t>
            </a:r>
          </a:p>
          <a:p>
            <a:r>
              <a:rPr lang="en-US" dirty="0" smtClean="0"/>
              <a:t>What is the best way to monitor near real-time transport of pollutants? Can satellite monitor them?</a:t>
            </a:r>
            <a:endParaRPr lang="en-US" dirty="0"/>
          </a:p>
        </p:txBody>
      </p:sp>
      <p:pic>
        <p:nvPicPr>
          <p:cNvPr id="1026" name="Picture 2" descr="http://s.wsj.net/public/resources/images/BN-BI528_seoulp_G_201402030322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14800"/>
            <a:ext cx="2743200" cy="1830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sitors take pictures on Tiananmen Square during a foggy day in central Beijing, January 29, 2013.(Reuters / China Da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828800"/>
            <a:ext cx="2743200" cy="1907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86400" y="3730823"/>
            <a:ext cx="3429000" cy="307777"/>
          </a:xfrm>
          <a:prstGeom prst="rect">
            <a:avLst/>
          </a:prstGeom>
          <a:noFill/>
        </p:spPr>
        <p:txBody>
          <a:bodyPr wrap="square" rtlCol="0">
            <a:spAutoFit/>
          </a:bodyPr>
          <a:lstStyle/>
          <a:p>
            <a:r>
              <a:rPr lang="en-US" sz="1400" dirty="0" smtClean="0"/>
              <a:t>(Beijing, Jan. 29,2013, Reuters/China Daily)</a:t>
            </a:r>
            <a:endParaRPr lang="en-US" sz="1400" dirty="0"/>
          </a:p>
        </p:txBody>
      </p:sp>
      <p:sp>
        <p:nvSpPr>
          <p:cNvPr id="7" name="TextBox 6"/>
          <p:cNvSpPr txBox="1"/>
          <p:nvPr/>
        </p:nvSpPr>
        <p:spPr>
          <a:xfrm>
            <a:off x="5638800" y="5943600"/>
            <a:ext cx="3276600" cy="307777"/>
          </a:xfrm>
          <a:prstGeom prst="rect">
            <a:avLst/>
          </a:prstGeom>
          <a:noFill/>
        </p:spPr>
        <p:txBody>
          <a:bodyPr wrap="square" rtlCol="0">
            <a:spAutoFit/>
          </a:bodyPr>
          <a:lstStyle/>
          <a:p>
            <a:pPr algn="ctr"/>
            <a:r>
              <a:rPr lang="en-US" sz="1400" dirty="0" smtClean="0"/>
              <a:t>(Jan. 17, 2014, Seoul, Korea)</a:t>
            </a:r>
            <a:endParaRPr lang="en-US" sz="1400" dirty="0"/>
          </a:p>
        </p:txBody>
      </p:sp>
      <p:sp>
        <p:nvSpPr>
          <p:cNvPr id="8" name="Date Placeholder 7"/>
          <p:cNvSpPr>
            <a:spLocks noGrp="1"/>
          </p:cNvSpPr>
          <p:nvPr>
            <p:ph type="dt" sz="half" idx="10"/>
          </p:nvPr>
        </p:nvSpPr>
        <p:spPr/>
        <p:txBody>
          <a:bodyPr/>
          <a:lstStyle/>
          <a:p>
            <a:r>
              <a:rPr lang="en-US" smtClean="0"/>
              <a:t>Air Resources Laboratory</a:t>
            </a:r>
            <a:endParaRPr lang="en-US" dirty="0"/>
          </a:p>
        </p:txBody>
      </p:sp>
      <p:sp>
        <p:nvSpPr>
          <p:cNvPr id="9" name="Slide Number Placeholder 8"/>
          <p:cNvSpPr>
            <a:spLocks noGrp="1"/>
          </p:cNvSpPr>
          <p:nvPr>
            <p:ph type="sldNum" sz="quarter" idx="12"/>
          </p:nvPr>
        </p:nvSpPr>
        <p:spPr/>
        <p:txBody>
          <a:bodyPr/>
          <a:lstStyle/>
          <a:p>
            <a:fld id="{3E7EE49B-C32B-495C-9640-ABBF50F57D80}" type="slidenum">
              <a:rPr lang="en-US" smtClean="0"/>
              <a:pPr/>
              <a:t>2</a:t>
            </a:fld>
            <a:endParaRPr lang="en-US"/>
          </a:p>
        </p:txBody>
      </p:sp>
    </p:spTree>
    <p:extLst>
      <p:ext uri="{BB962C8B-B14F-4D97-AF65-F5344CB8AC3E}">
        <p14:creationId xmlns:p14="http://schemas.microsoft.com/office/powerpoint/2010/main" val="3978939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yun\Documents\현철\work\아주대\2013\trend\ts.aod.CN.KR.png"/>
          <p:cNvPicPr>
            <a:picLocks noChangeAspect="1" noChangeArrowheads="1"/>
          </p:cNvPicPr>
          <p:nvPr/>
        </p:nvPicPr>
        <p:blipFill>
          <a:blip r:embed="rId2"/>
          <a:srcRect/>
          <a:stretch>
            <a:fillRect/>
          </a:stretch>
        </p:blipFill>
        <p:spPr bwMode="auto">
          <a:xfrm>
            <a:off x="3786703" y="1600200"/>
            <a:ext cx="4671497" cy="2667000"/>
          </a:xfrm>
          <a:prstGeom prst="rect">
            <a:avLst/>
          </a:prstGeom>
          <a:noFill/>
        </p:spPr>
      </p:pic>
      <p:sp>
        <p:nvSpPr>
          <p:cNvPr id="2" name="Title 1"/>
          <p:cNvSpPr>
            <a:spLocks noGrp="1"/>
          </p:cNvSpPr>
          <p:nvPr>
            <p:ph type="title"/>
          </p:nvPr>
        </p:nvSpPr>
        <p:spPr>
          <a:xfrm>
            <a:off x="457200" y="304800"/>
            <a:ext cx="8305800" cy="1143000"/>
          </a:xfrm>
        </p:spPr>
        <p:txBody>
          <a:bodyPr/>
          <a:lstStyle/>
          <a:p>
            <a:pPr algn="ctr"/>
            <a:r>
              <a:rPr lang="en-US" dirty="0" smtClean="0"/>
              <a:t>Wintertime  AOD time series</a:t>
            </a:r>
            <a:endParaRPr lang="en-US" dirty="0"/>
          </a:p>
        </p:txBody>
      </p:sp>
      <p:pic>
        <p:nvPicPr>
          <p:cNvPr id="4" name="Picture 2" descr="C:\Users\Hyun\Documents\현철\work\아주대\2013\trend\map.CN.KR.201402.aod.png"/>
          <p:cNvPicPr>
            <a:picLocks noChangeAspect="1" noChangeArrowheads="1"/>
          </p:cNvPicPr>
          <p:nvPr/>
        </p:nvPicPr>
        <p:blipFill>
          <a:blip r:embed="rId3"/>
          <a:srcRect/>
          <a:stretch>
            <a:fillRect/>
          </a:stretch>
        </p:blipFill>
        <p:spPr bwMode="auto">
          <a:xfrm>
            <a:off x="366156" y="4184142"/>
            <a:ext cx="2743200" cy="2064258"/>
          </a:xfrm>
          <a:prstGeom prst="rect">
            <a:avLst/>
          </a:prstGeom>
          <a:noFill/>
        </p:spPr>
      </p:pic>
      <p:pic>
        <p:nvPicPr>
          <p:cNvPr id="5" name="Picture 2" descr="C:\Users\Hyun\Documents\현철\work\아주대\2013\trend\sc.CN.KR.Jan.2001-2014.png"/>
          <p:cNvPicPr>
            <a:picLocks noChangeAspect="1" noChangeArrowheads="1"/>
          </p:cNvPicPr>
          <p:nvPr/>
        </p:nvPicPr>
        <p:blipFill>
          <a:blip r:embed="rId4"/>
          <a:srcRect/>
          <a:stretch>
            <a:fillRect/>
          </a:stretch>
        </p:blipFill>
        <p:spPr bwMode="auto">
          <a:xfrm>
            <a:off x="3581400" y="4198749"/>
            <a:ext cx="2743200" cy="2278251"/>
          </a:xfrm>
          <a:prstGeom prst="rect">
            <a:avLst/>
          </a:prstGeom>
          <a:noFill/>
        </p:spPr>
      </p:pic>
      <p:pic>
        <p:nvPicPr>
          <p:cNvPr id="6" name="Picture 4" descr="C:\Users\Hyun\Documents\현철\work\아주대\2013\trend\sc.CN.KR.Feb.2001-2014.png"/>
          <p:cNvPicPr>
            <a:picLocks noChangeAspect="1" noChangeArrowheads="1"/>
          </p:cNvPicPr>
          <p:nvPr/>
        </p:nvPicPr>
        <p:blipFill>
          <a:blip r:embed="rId5"/>
          <a:srcRect/>
          <a:stretch>
            <a:fillRect/>
          </a:stretch>
        </p:blipFill>
        <p:spPr bwMode="auto">
          <a:xfrm>
            <a:off x="6096000" y="4191000"/>
            <a:ext cx="2743200" cy="2278251"/>
          </a:xfrm>
          <a:prstGeom prst="rect">
            <a:avLst/>
          </a:prstGeom>
          <a:noFill/>
        </p:spPr>
      </p:pic>
      <p:sp>
        <p:nvSpPr>
          <p:cNvPr id="7" name="TextBox 6"/>
          <p:cNvSpPr txBox="1"/>
          <p:nvPr/>
        </p:nvSpPr>
        <p:spPr>
          <a:xfrm>
            <a:off x="228600" y="1828800"/>
            <a:ext cx="3293877" cy="1323439"/>
          </a:xfrm>
          <a:prstGeom prst="rect">
            <a:avLst/>
          </a:prstGeom>
          <a:noFill/>
        </p:spPr>
        <p:txBody>
          <a:bodyPr wrap="square" rtlCol="0">
            <a:spAutoFit/>
          </a:bodyPr>
          <a:lstStyle/>
          <a:p>
            <a:pPr marL="342900" indent="-342900">
              <a:buFont typeface="Wingdings" panose="05000000000000000000" pitchFamily="2" charset="2"/>
              <a:buChar char="§"/>
            </a:pPr>
            <a:r>
              <a:rPr lang="en-US" altLang="ko-KR" sz="2000" dirty="0" smtClean="0"/>
              <a:t>Inter-annual variations of wintertime AOD over China and Korea are well correlated</a:t>
            </a:r>
            <a:endParaRPr lang="ko-KR" altLang="en-US" sz="2000" dirty="0"/>
          </a:p>
        </p:txBody>
      </p:sp>
      <p:sp>
        <p:nvSpPr>
          <p:cNvPr id="3" name="Date Placeholder 2"/>
          <p:cNvSpPr>
            <a:spLocks noGrp="1"/>
          </p:cNvSpPr>
          <p:nvPr>
            <p:ph type="dt" sz="half" idx="10"/>
          </p:nvPr>
        </p:nvSpPr>
        <p:spPr/>
        <p:txBody>
          <a:bodyPr/>
          <a:lstStyle/>
          <a:p>
            <a:r>
              <a:rPr lang="en-US" smtClean="0"/>
              <a:t>Air Resources Laboratory</a:t>
            </a:r>
            <a:endParaRPr lang="en-US" dirty="0"/>
          </a:p>
        </p:txBody>
      </p:sp>
      <p:sp>
        <p:nvSpPr>
          <p:cNvPr id="8" name="Slide Number Placeholder 7"/>
          <p:cNvSpPr>
            <a:spLocks noGrp="1"/>
          </p:cNvSpPr>
          <p:nvPr>
            <p:ph type="sldNum" sz="quarter" idx="12"/>
          </p:nvPr>
        </p:nvSpPr>
        <p:spPr/>
        <p:txBody>
          <a:bodyPr/>
          <a:lstStyle/>
          <a:p>
            <a:fld id="{3E7EE49B-C32B-495C-9640-ABBF50F57D80}" type="slidenum">
              <a:rPr lang="en-US" smtClean="0"/>
              <a:pPr/>
              <a:t>3</a:t>
            </a:fld>
            <a:endParaRPr lang="en-US"/>
          </a:p>
        </p:txBody>
      </p:sp>
    </p:spTree>
    <p:extLst>
      <p:ext uri="{BB962C8B-B14F-4D97-AF65-F5344CB8AC3E}">
        <p14:creationId xmlns:p14="http://schemas.microsoft.com/office/powerpoint/2010/main" val="2368611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Air Resources Laboratory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572000" cy="329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7"/>
          <p:cNvSpPr>
            <a:spLocks noGrp="1"/>
          </p:cNvSpPr>
          <p:nvPr>
            <p:ph type="title"/>
          </p:nvPr>
        </p:nvSpPr>
        <p:spPr>
          <a:xfrm>
            <a:off x="457200" y="762000"/>
            <a:ext cx="8305800" cy="1143000"/>
          </a:xfrm>
        </p:spPr>
        <p:txBody>
          <a:bodyPr>
            <a:normAutofit/>
          </a:bodyPr>
          <a:lstStyle/>
          <a:p>
            <a:pPr algn="ctr"/>
            <a:r>
              <a:rPr lang="en-US" sz="3200" dirty="0" smtClean="0"/>
              <a:t>Seasonal transport patterns in East Asia </a:t>
            </a:r>
            <a:br>
              <a:rPr lang="en-US" sz="3200" dirty="0" smtClean="0"/>
            </a:br>
            <a:r>
              <a:rPr lang="en-US" sz="3200" dirty="0"/>
              <a:t>(</a:t>
            </a:r>
            <a:r>
              <a:rPr lang="en-US" sz="3200" dirty="0" smtClean="0"/>
              <a:t>from literatures)</a:t>
            </a:r>
            <a:endParaRPr lang="en-US" sz="3200" dirty="0"/>
          </a:p>
        </p:txBody>
      </p:sp>
      <p:sp>
        <p:nvSpPr>
          <p:cNvPr id="5" name="TextBox 4"/>
          <p:cNvSpPr txBox="1"/>
          <p:nvPr/>
        </p:nvSpPr>
        <p:spPr>
          <a:xfrm>
            <a:off x="2828720" y="5638800"/>
            <a:ext cx="2200480" cy="307777"/>
          </a:xfrm>
          <a:prstGeom prst="rect">
            <a:avLst/>
          </a:prstGeom>
          <a:noFill/>
        </p:spPr>
        <p:txBody>
          <a:bodyPr wrap="square" rtlCol="0">
            <a:spAutoFit/>
          </a:bodyPr>
          <a:lstStyle/>
          <a:p>
            <a:pPr algn="ctr"/>
            <a:r>
              <a:rPr lang="en-US" sz="1400" dirty="0" smtClean="0"/>
              <a:t>(Kim et al., 2014)</a:t>
            </a:r>
            <a:endParaRPr lang="en-US" sz="1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803" y="2886856"/>
            <a:ext cx="4572000" cy="267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172200" y="2146258"/>
            <a:ext cx="2895600" cy="646331"/>
          </a:xfrm>
          <a:prstGeom prst="rect">
            <a:avLst/>
          </a:prstGeom>
          <a:noFill/>
        </p:spPr>
        <p:txBody>
          <a:bodyPr wrap="square" rtlCol="0">
            <a:spAutoFit/>
          </a:bodyPr>
          <a:lstStyle/>
          <a:p>
            <a:r>
              <a:rPr lang="en-US" dirty="0" smtClean="0"/>
              <a:t>Type 3-5: Dominant northerly wind (&gt;70%)</a:t>
            </a:r>
            <a:endParaRPr lang="en-US" dirty="0"/>
          </a:p>
        </p:txBody>
      </p:sp>
      <p:sp>
        <p:nvSpPr>
          <p:cNvPr id="10" name="TextBox 9"/>
          <p:cNvSpPr txBox="1"/>
          <p:nvPr/>
        </p:nvSpPr>
        <p:spPr>
          <a:xfrm>
            <a:off x="4876800" y="5511968"/>
            <a:ext cx="2000003" cy="1200329"/>
          </a:xfrm>
          <a:prstGeom prst="rect">
            <a:avLst/>
          </a:prstGeom>
          <a:noFill/>
        </p:spPr>
        <p:txBody>
          <a:bodyPr wrap="square" rtlCol="0">
            <a:spAutoFit/>
          </a:bodyPr>
          <a:lstStyle/>
          <a:p>
            <a:r>
              <a:rPr lang="en-US" dirty="0" smtClean="0"/>
              <a:t>Type 2: Usual pathway for springtime Yellow Sand transport</a:t>
            </a:r>
            <a:endParaRPr lang="en-US" dirty="0"/>
          </a:p>
        </p:txBody>
      </p:sp>
      <p:sp>
        <p:nvSpPr>
          <p:cNvPr id="11" name="TextBox 10"/>
          <p:cNvSpPr txBox="1"/>
          <p:nvPr/>
        </p:nvSpPr>
        <p:spPr>
          <a:xfrm>
            <a:off x="6876803" y="5433536"/>
            <a:ext cx="2190997" cy="738664"/>
          </a:xfrm>
          <a:prstGeom prst="rect">
            <a:avLst/>
          </a:prstGeom>
          <a:noFill/>
        </p:spPr>
        <p:txBody>
          <a:bodyPr wrap="square" rtlCol="0">
            <a:spAutoFit/>
          </a:bodyPr>
          <a:lstStyle/>
          <a:p>
            <a:pPr algn="r"/>
            <a:r>
              <a:rPr lang="en-US" sz="1400" dirty="0" smtClean="0"/>
              <a:t>March – May, 2001</a:t>
            </a:r>
          </a:p>
          <a:p>
            <a:pPr algn="r"/>
            <a:r>
              <a:rPr lang="en-US" sz="1400" dirty="0" smtClean="0"/>
              <a:t>ACE-Asia campaign</a:t>
            </a:r>
          </a:p>
          <a:p>
            <a:pPr algn="r"/>
            <a:r>
              <a:rPr lang="en-US" sz="1400" dirty="0" smtClean="0"/>
              <a:t>(Kim et al., 2005)</a:t>
            </a:r>
            <a:endParaRPr lang="en-US" sz="1400" dirty="0"/>
          </a:p>
        </p:txBody>
      </p:sp>
      <p:cxnSp>
        <p:nvCxnSpPr>
          <p:cNvPr id="12" name="Straight Arrow Connector 11"/>
          <p:cNvCxnSpPr/>
          <p:nvPr/>
        </p:nvCxnSpPr>
        <p:spPr>
          <a:xfrm flipH="1">
            <a:off x="5105400" y="4495800"/>
            <a:ext cx="1828800" cy="1016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629400" y="2792589"/>
            <a:ext cx="457200" cy="1216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 y="5623411"/>
            <a:ext cx="3505200" cy="646331"/>
          </a:xfrm>
          <a:prstGeom prst="rect">
            <a:avLst/>
          </a:prstGeom>
          <a:noFill/>
        </p:spPr>
        <p:txBody>
          <a:bodyPr wrap="square" rtlCol="0">
            <a:spAutoFit/>
          </a:bodyPr>
          <a:lstStyle/>
          <a:p>
            <a:r>
              <a:rPr lang="en-US" dirty="0" smtClean="0"/>
              <a:t>During cool season (Fall-Spring) Northwesterly wind is dominant.</a:t>
            </a:r>
            <a:endParaRPr lang="en-US" dirty="0"/>
          </a:p>
        </p:txBody>
      </p:sp>
      <p:sp>
        <p:nvSpPr>
          <p:cNvPr id="2" name="Slide Number Placeholder 1"/>
          <p:cNvSpPr>
            <a:spLocks noGrp="1"/>
          </p:cNvSpPr>
          <p:nvPr>
            <p:ph type="sldNum" sz="quarter" idx="12"/>
          </p:nvPr>
        </p:nvSpPr>
        <p:spPr/>
        <p:txBody>
          <a:bodyPr/>
          <a:lstStyle/>
          <a:p>
            <a:fld id="{3E7EE49B-C32B-495C-9640-ABBF50F57D80}" type="slidenum">
              <a:rPr lang="en-US" smtClean="0"/>
              <a:pPr/>
              <a:t>4</a:t>
            </a:fld>
            <a:endParaRPr lang="en-US"/>
          </a:p>
        </p:txBody>
      </p:sp>
    </p:spTree>
    <p:extLst>
      <p:ext uri="{BB962C8B-B14F-4D97-AF65-F5344CB8AC3E}">
        <p14:creationId xmlns:p14="http://schemas.microsoft.com/office/powerpoint/2010/main" val="1822179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3200" dirty="0" smtClean="0"/>
              <a:t>Data &amp; method</a:t>
            </a:r>
            <a:endParaRPr lang="en-US" sz="3200" dirty="0"/>
          </a:p>
        </p:txBody>
      </p:sp>
      <p:sp>
        <p:nvSpPr>
          <p:cNvPr id="3" name="Content Placeholder 2"/>
          <p:cNvSpPr>
            <a:spLocks noGrp="1"/>
          </p:cNvSpPr>
          <p:nvPr>
            <p:ph idx="1"/>
          </p:nvPr>
        </p:nvSpPr>
        <p:spPr>
          <a:xfrm>
            <a:off x="457200" y="1478280"/>
            <a:ext cx="8229600" cy="4389120"/>
          </a:xfrm>
        </p:spPr>
        <p:txBody>
          <a:bodyPr>
            <a:normAutofit/>
          </a:bodyPr>
          <a:lstStyle/>
          <a:p>
            <a:r>
              <a:rPr lang="en-US" sz="2000" dirty="0" smtClean="0"/>
              <a:t>MODIS AOD (NASA)</a:t>
            </a:r>
          </a:p>
          <a:p>
            <a:pPr lvl="1"/>
            <a:r>
              <a:rPr lang="en-US" sz="1600" dirty="0" smtClean="0"/>
              <a:t>Composite image from regular MODIS AOD and Deep Blue algorithm</a:t>
            </a:r>
          </a:p>
          <a:p>
            <a:pPr lvl="1"/>
            <a:r>
              <a:rPr lang="en-US" sz="1600" dirty="0" smtClean="0"/>
              <a:t>Indicator for aerosol</a:t>
            </a:r>
          </a:p>
          <a:p>
            <a:r>
              <a:rPr lang="en-US" sz="2000" dirty="0" smtClean="0"/>
              <a:t>OMI/GOME-2 NO2 </a:t>
            </a:r>
            <a:r>
              <a:rPr lang="en-US" sz="2000" dirty="0"/>
              <a:t>column </a:t>
            </a:r>
            <a:r>
              <a:rPr lang="en-US" sz="2000" dirty="0" smtClean="0"/>
              <a:t>(NASA &amp; ESA)</a:t>
            </a:r>
            <a:endParaRPr lang="en-US" sz="2000" dirty="0"/>
          </a:p>
          <a:p>
            <a:pPr lvl="1"/>
            <a:r>
              <a:rPr lang="en-US" sz="1600" dirty="0"/>
              <a:t>Indicator for (fresh) anthropogenic </a:t>
            </a:r>
            <a:r>
              <a:rPr lang="en-US" sz="1600" dirty="0" smtClean="0"/>
              <a:t>emission</a:t>
            </a:r>
          </a:p>
          <a:p>
            <a:pPr lvl="1"/>
            <a:r>
              <a:rPr lang="en-US" sz="1600" dirty="0" smtClean="0"/>
              <a:t>KNMI retrievals.</a:t>
            </a:r>
            <a:r>
              <a:rPr lang="en-US" sz="2000" dirty="0" smtClean="0"/>
              <a:t> </a:t>
            </a:r>
            <a:r>
              <a:rPr lang="en-US" sz="1600" dirty="0" smtClean="0"/>
              <a:t>GOME-2 uses both satellite products (</a:t>
            </a:r>
            <a:r>
              <a:rPr lang="en-US" sz="1600" dirty="0" err="1" smtClean="0"/>
              <a:t>MetOp</a:t>
            </a:r>
            <a:r>
              <a:rPr lang="en-US" sz="1600" dirty="0" smtClean="0"/>
              <a:t>-A &amp; </a:t>
            </a:r>
            <a:r>
              <a:rPr lang="en-US" sz="1600" dirty="0" err="1" smtClean="0"/>
              <a:t>MetOp</a:t>
            </a:r>
            <a:r>
              <a:rPr lang="en-US" sz="1600" dirty="0" smtClean="0"/>
              <a:t>-B)</a:t>
            </a:r>
          </a:p>
          <a:p>
            <a:r>
              <a:rPr lang="en-US" sz="2000" dirty="0" smtClean="0"/>
              <a:t>WRF/CMAQ AQF system (</a:t>
            </a:r>
            <a:r>
              <a:rPr lang="en-US" sz="2000" dirty="0" err="1" smtClean="0"/>
              <a:t>Ajou</a:t>
            </a:r>
            <a:r>
              <a:rPr lang="en-US" sz="2000" dirty="0" smtClean="0"/>
              <a:t> </a:t>
            </a:r>
            <a:r>
              <a:rPr lang="en-US" sz="2000" dirty="0" err="1" smtClean="0"/>
              <a:t>Uiversity</a:t>
            </a:r>
            <a:r>
              <a:rPr lang="en-US" sz="2000" dirty="0" smtClean="0"/>
              <a:t>)</a:t>
            </a:r>
          </a:p>
          <a:p>
            <a:r>
              <a:rPr lang="en-US" sz="2000" dirty="0" smtClean="0"/>
              <a:t>Weather map (KMA)</a:t>
            </a:r>
          </a:p>
          <a:p>
            <a:pPr lvl="1"/>
            <a:r>
              <a:rPr lang="en-US" sz="1600" dirty="0" smtClean="0"/>
              <a:t>Overlaid to NO2 VCD using IGDP tool (GIS georeferencing technique)</a:t>
            </a:r>
            <a:endParaRPr lang="en-US" sz="1600" dirty="0"/>
          </a:p>
        </p:txBody>
      </p:sp>
      <p:pic>
        <p:nvPicPr>
          <p:cNvPr id="2050" name="Picture 2" descr="C:\Users\HyunCheol.Kim\Documents\work\plot\Korea-NO2-Synoptic\wmap\sfc3_20140407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999" y="4846320"/>
            <a:ext cx="1852628" cy="15544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yunCheol.Kim\Documents\no2.gome2-temis.4022444_174x128k27.rw.201404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3046" y="4770120"/>
            <a:ext cx="2065754" cy="1554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HyunCheol.Kim\Documents\work\plot\Korea-NO2-Synoptic\no2-gome2-temis\4022444_174x128k27\no2.gome2-temis.4022444_174x128k27.rw.201404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399" y="4770120"/>
            <a:ext cx="2065754" cy="155448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5791200" y="547116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us 4"/>
          <p:cNvSpPr/>
          <p:nvPr/>
        </p:nvSpPr>
        <p:spPr>
          <a:xfrm>
            <a:off x="3124200" y="5394960"/>
            <a:ext cx="304800" cy="304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r>
              <a:rPr lang="en-US" smtClean="0"/>
              <a:t>Air Resources Laboratory</a:t>
            </a:r>
            <a:endParaRPr lang="en-US" dirty="0"/>
          </a:p>
        </p:txBody>
      </p:sp>
      <p:sp>
        <p:nvSpPr>
          <p:cNvPr id="8" name="Slide Number Placeholder 7"/>
          <p:cNvSpPr>
            <a:spLocks noGrp="1"/>
          </p:cNvSpPr>
          <p:nvPr>
            <p:ph type="sldNum" sz="quarter" idx="12"/>
          </p:nvPr>
        </p:nvSpPr>
        <p:spPr/>
        <p:txBody>
          <a:bodyPr/>
          <a:lstStyle/>
          <a:p>
            <a:fld id="{3E7EE49B-C32B-495C-9640-ABBF50F57D80}" type="slidenum">
              <a:rPr lang="en-US" smtClean="0"/>
              <a:pPr/>
              <a:t>5</a:t>
            </a:fld>
            <a:endParaRPr lang="en-US"/>
          </a:p>
        </p:txBody>
      </p:sp>
    </p:spTree>
    <p:extLst>
      <p:ext uri="{BB962C8B-B14F-4D97-AF65-F5344CB8AC3E}">
        <p14:creationId xmlns:p14="http://schemas.microsoft.com/office/powerpoint/2010/main" val="1814851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9725"/>
            <a:ext cx="633412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581400" y="4657725"/>
            <a:ext cx="1295400" cy="1295400"/>
            <a:chOff x="457200" y="439869"/>
            <a:chExt cx="1295400" cy="1295400"/>
          </a:xfrm>
        </p:grpSpPr>
        <p:sp>
          <p:nvSpPr>
            <p:cNvPr id="4" name="Oval 3"/>
            <p:cNvSpPr/>
            <p:nvPr/>
          </p:nvSpPr>
          <p:spPr>
            <a:xfrm>
              <a:off x="457200" y="439869"/>
              <a:ext cx="1295400" cy="1295400"/>
            </a:xfrm>
            <a:prstGeom prst="ellipse">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8092" y="623597"/>
              <a:ext cx="914400" cy="923330"/>
            </a:xfrm>
            <a:prstGeom prst="rect">
              <a:avLst/>
            </a:prstGeom>
            <a:noFill/>
          </p:spPr>
          <p:txBody>
            <a:bodyPr wrap="square" rtlCol="0">
              <a:spAutoFit/>
            </a:bodyPr>
            <a:lstStyle/>
            <a:p>
              <a:pPr algn="ctr"/>
              <a:r>
                <a:rPr lang="en-US" sz="5400" b="1" dirty="0" smtClean="0">
                  <a:solidFill>
                    <a:srgbClr val="00B0F0"/>
                  </a:solidFill>
                </a:rPr>
                <a:t>H</a:t>
              </a:r>
              <a:endParaRPr lang="en-US" sz="5400" b="1" dirty="0">
                <a:solidFill>
                  <a:srgbClr val="00B0F0"/>
                </a:solidFill>
              </a:endParaRPr>
            </a:p>
          </p:txBody>
        </p:sp>
      </p:grpSp>
      <p:grpSp>
        <p:nvGrpSpPr>
          <p:cNvPr id="7" name="Group 6"/>
          <p:cNvGrpSpPr/>
          <p:nvPr/>
        </p:nvGrpSpPr>
        <p:grpSpPr>
          <a:xfrm>
            <a:off x="4038600" y="2371725"/>
            <a:ext cx="1219200" cy="1219200"/>
            <a:chOff x="3200400" y="1981200"/>
            <a:chExt cx="1295400" cy="1295400"/>
          </a:xfrm>
        </p:grpSpPr>
        <p:sp>
          <p:nvSpPr>
            <p:cNvPr id="8" name="Oval 7"/>
            <p:cNvSpPr/>
            <p:nvPr/>
          </p:nvSpPr>
          <p:spPr>
            <a:xfrm>
              <a:off x="3200400" y="1981200"/>
              <a:ext cx="1295400" cy="1295400"/>
            </a:xfrm>
            <a:prstGeom prst="ellipse">
              <a:avLst/>
            </a:prstGeom>
            <a:solidFill>
              <a:schemeClr val="accent2">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99935" y="2122884"/>
              <a:ext cx="914400" cy="923330"/>
            </a:xfrm>
            <a:prstGeom prst="rect">
              <a:avLst/>
            </a:prstGeom>
            <a:noFill/>
          </p:spPr>
          <p:txBody>
            <a:bodyPr wrap="square" rtlCol="0">
              <a:spAutoFit/>
            </a:bodyPr>
            <a:lstStyle/>
            <a:p>
              <a:pPr algn="ctr"/>
              <a:r>
                <a:rPr lang="en-US" sz="5400" b="1" dirty="0">
                  <a:solidFill>
                    <a:srgbClr val="FF0000"/>
                  </a:solidFill>
                </a:rPr>
                <a:t>L</a:t>
              </a:r>
            </a:p>
          </p:txBody>
        </p:sp>
      </p:grpSp>
      <p:sp>
        <p:nvSpPr>
          <p:cNvPr id="2" name="Right Arrow 1"/>
          <p:cNvSpPr/>
          <p:nvPr/>
        </p:nvSpPr>
        <p:spPr>
          <a:xfrm rot="2668723">
            <a:off x="2349719" y="3776662"/>
            <a:ext cx="1418735"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410200" y="2639794"/>
            <a:ext cx="1448290" cy="646331"/>
          </a:xfrm>
          <a:prstGeom prst="rect">
            <a:avLst/>
          </a:prstGeom>
          <a:solidFill>
            <a:schemeClr val="accent2">
              <a:lumMod val="20000"/>
              <a:lumOff val="80000"/>
            </a:schemeClr>
          </a:solidFill>
        </p:spPr>
        <p:txBody>
          <a:bodyPr wrap="square" rtlCol="0">
            <a:spAutoFit/>
          </a:bodyPr>
          <a:lstStyle/>
          <a:p>
            <a:pPr algn="ctr"/>
            <a:r>
              <a:rPr lang="en-US" dirty="0" smtClean="0"/>
              <a:t>Midlatitude </a:t>
            </a:r>
          </a:p>
          <a:p>
            <a:pPr algn="ctr"/>
            <a:r>
              <a:rPr lang="en-US" dirty="0" smtClean="0"/>
              <a:t>Cyclogenesis</a:t>
            </a:r>
            <a:endParaRPr lang="en-US" dirty="0"/>
          </a:p>
        </p:txBody>
      </p:sp>
      <p:sp>
        <p:nvSpPr>
          <p:cNvPr id="12" name="TextBox 11"/>
          <p:cNvSpPr txBox="1"/>
          <p:nvPr/>
        </p:nvSpPr>
        <p:spPr>
          <a:xfrm>
            <a:off x="1869857" y="5154394"/>
            <a:ext cx="1635343" cy="923330"/>
          </a:xfrm>
          <a:prstGeom prst="rect">
            <a:avLst/>
          </a:prstGeom>
          <a:solidFill>
            <a:schemeClr val="accent5">
              <a:lumMod val="20000"/>
              <a:lumOff val="80000"/>
            </a:schemeClr>
          </a:solidFill>
        </p:spPr>
        <p:txBody>
          <a:bodyPr wrap="square" rtlCol="0">
            <a:spAutoFit/>
          </a:bodyPr>
          <a:lstStyle/>
          <a:p>
            <a:pPr algn="ctr"/>
            <a:r>
              <a:rPr lang="en-US" dirty="0" smtClean="0"/>
              <a:t>Extension of </a:t>
            </a:r>
          </a:p>
          <a:p>
            <a:pPr algn="ctr"/>
            <a:r>
              <a:rPr lang="en-US" dirty="0" smtClean="0"/>
              <a:t>Siberian High</a:t>
            </a:r>
          </a:p>
          <a:p>
            <a:pPr algn="ctr"/>
            <a:r>
              <a:rPr lang="en-US" dirty="0" smtClean="0"/>
              <a:t>“Cold surges”</a:t>
            </a:r>
            <a:endParaRPr lang="en-US" dirty="0"/>
          </a:p>
        </p:txBody>
      </p:sp>
      <p:sp>
        <p:nvSpPr>
          <p:cNvPr id="15" name="Rounded Rectangle 14"/>
          <p:cNvSpPr/>
          <p:nvPr/>
        </p:nvSpPr>
        <p:spPr>
          <a:xfrm>
            <a:off x="1447800" y="1609725"/>
            <a:ext cx="16764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99943" y="1980307"/>
            <a:ext cx="1700457" cy="1077218"/>
          </a:xfrm>
          <a:prstGeom prst="rect">
            <a:avLst/>
          </a:prstGeom>
          <a:noFill/>
        </p:spPr>
        <p:txBody>
          <a:bodyPr wrap="square" rtlCol="0">
            <a:spAutoFit/>
          </a:bodyPr>
          <a:lstStyle/>
          <a:p>
            <a:r>
              <a:rPr lang="en-US" sz="3200" b="1" dirty="0" smtClean="0">
                <a:solidFill>
                  <a:schemeClr val="bg1">
                    <a:lumMod val="95000"/>
                  </a:schemeClr>
                </a:solidFill>
              </a:rPr>
              <a:t>Siberian </a:t>
            </a:r>
          </a:p>
          <a:p>
            <a:r>
              <a:rPr lang="en-US" sz="3200" b="1" dirty="0" smtClean="0">
                <a:solidFill>
                  <a:schemeClr val="bg1">
                    <a:lumMod val="95000"/>
                  </a:schemeClr>
                </a:solidFill>
              </a:rPr>
              <a:t>High</a:t>
            </a:r>
            <a:endParaRPr lang="en-US" sz="3200" b="1" dirty="0">
              <a:solidFill>
                <a:schemeClr val="bg1">
                  <a:lumMod val="95000"/>
                </a:schemeClr>
              </a:solidFill>
            </a:endParaRPr>
          </a:p>
        </p:txBody>
      </p:sp>
      <p:sp>
        <p:nvSpPr>
          <p:cNvPr id="6" name="Title 5"/>
          <p:cNvSpPr>
            <a:spLocks noGrp="1"/>
          </p:cNvSpPr>
          <p:nvPr>
            <p:ph type="title"/>
          </p:nvPr>
        </p:nvSpPr>
        <p:spPr>
          <a:xfrm>
            <a:off x="457200" y="228600"/>
            <a:ext cx="8305800" cy="1143000"/>
          </a:xfrm>
        </p:spPr>
        <p:txBody>
          <a:bodyPr>
            <a:normAutofit/>
          </a:bodyPr>
          <a:lstStyle/>
          <a:p>
            <a:pPr algn="ctr"/>
            <a:r>
              <a:rPr lang="en-US" sz="3200" dirty="0" smtClean="0"/>
              <a:t>Wintertime East Asia synoptic flow patterns</a:t>
            </a:r>
            <a:endParaRPr lang="en-US" sz="3200" dirty="0"/>
          </a:p>
        </p:txBody>
      </p:sp>
      <p:sp>
        <p:nvSpPr>
          <p:cNvPr id="10" name="Date Placeholder 9"/>
          <p:cNvSpPr>
            <a:spLocks noGrp="1"/>
          </p:cNvSpPr>
          <p:nvPr>
            <p:ph type="dt" sz="half" idx="10"/>
          </p:nvPr>
        </p:nvSpPr>
        <p:spPr/>
        <p:txBody>
          <a:bodyPr/>
          <a:lstStyle/>
          <a:p>
            <a:r>
              <a:rPr lang="en-US" smtClean="0"/>
              <a:t>Air Resources Laboratory</a:t>
            </a:r>
            <a:endParaRPr lang="en-US" dirty="0"/>
          </a:p>
        </p:txBody>
      </p:sp>
      <p:sp>
        <p:nvSpPr>
          <p:cNvPr id="13" name="Slide Number Placeholder 12"/>
          <p:cNvSpPr>
            <a:spLocks noGrp="1"/>
          </p:cNvSpPr>
          <p:nvPr>
            <p:ph type="sldNum" sz="quarter" idx="12"/>
          </p:nvPr>
        </p:nvSpPr>
        <p:spPr/>
        <p:txBody>
          <a:bodyPr/>
          <a:lstStyle/>
          <a:p>
            <a:fld id="{3E7EE49B-C32B-495C-9640-ABBF50F57D80}" type="slidenum">
              <a:rPr lang="en-US" smtClean="0"/>
              <a:pPr/>
              <a:t>6</a:t>
            </a:fld>
            <a:endParaRPr lang="en-US"/>
          </a:p>
        </p:txBody>
      </p:sp>
      <p:sp>
        <p:nvSpPr>
          <p:cNvPr id="14" name="TextBox 13"/>
          <p:cNvSpPr txBox="1"/>
          <p:nvPr/>
        </p:nvSpPr>
        <p:spPr>
          <a:xfrm>
            <a:off x="2209800" y="4812268"/>
            <a:ext cx="1447800" cy="369332"/>
          </a:xfrm>
          <a:prstGeom prst="rect">
            <a:avLst/>
          </a:prstGeom>
          <a:noFill/>
        </p:spPr>
        <p:txBody>
          <a:bodyPr wrap="square" rtlCol="0">
            <a:spAutoFit/>
          </a:bodyPr>
          <a:lstStyle/>
          <a:p>
            <a:r>
              <a:rPr lang="en-US" dirty="0" smtClean="0">
                <a:solidFill>
                  <a:schemeClr val="bg1"/>
                </a:solidFill>
              </a:rPr>
              <a:t>China</a:t>
            </a:r>
            <a:endParaRPr lang="en-US" dirty="0">
              <a:solidFill>
                <a:schemeClr val="bg1"/>
              </a:solidFill>
            </a:endParaRPr>
          </a:p>
        </p:txBody>
      </p:sp>
      <p:sp>
        <p:nvSpPr>
          <p:cNvPr id="18" name="TextBox 17"/>
          <p:cNvSpPr txBox="1"/>
          <p:nvPr/>
        </p:nvSpPr>
        <p:spPr>
          <a:xfrm>
            <a:off x="5257800" y="4736068"/>
            <a:ext cx="1447800" cy="369332"/>
          </a:xfrm>
          <a:prstGeom prst="rect">
            <a:avLst/>
          </a:prstGeom>
          <a:noFill/>
        </p:spPr>
        <p:txBody>
          <a:bodyPr wrap="square" rtlCol="0">
            <a:spAutoFit/>
          </a:bodyPr>
          <a:lstStyle/>
          <a:p>
            <a:r>
              <a:rPr lang="en-US" dirty="0" smtClean="0">
                <a:solidFill>
                  <a:schemeClr val="bg1"/>
                </a:solidFill>
              </a:rPr>
              <a:t>Korea</a:t>
            </a:r>
            <a:endParaRPr lang="en-US" dirty="0">
              <a:solidFill>
                <a:schemeClr val="bg1"/>
              </a:solidFill>
            </a:endParaRPr>
          </a:p>
        </p:txBody>
      </p:sp>
      <p:sp>
        <p:nvSpPr>
          <p:cNvPr id="19" name="TextBox 18"/>
          <p:cNvSpPr txBox="1"/>
          <p:nvPr/>
        </p:nvSpPr>
        <p:spPr>
          <a:xfrm>
            <a:off x="6553200" y="4736068"/>
            <a:ext cx="1447800" cy="369332"/>
          </a:xfrm>
          <a:prstGeom prst="rect">
            <a:avLst/>
          </a:prstGeom>
          <a:noFill/>
        </p:spPr>
        <p:txBody>
          <a:bodyPr wrap="square" rtlCol="0">
            <a:spAutoFit/>
          </a:bodyPr>
          <a:lstStyle/>
          <a:p>
            <a:r>
              <a:rPr lang="en-US" dirty="0" smtClean="0">
                <a:solidFill>
                  <a:schemeClr val="bg1"/>
                </a:solidFill>
              </a:rPr>
              <a:t>Japan</a:t>
            </a:r>
            <a:endParaRPr lang="en-US" dirty="0">
              <a:solidFill>
                <a:schemeClr val="bg1"/>
              </a:solidFill>
            </a:endParaRPr>
          </a:p>
        </p:txBody>
      </p:sp>
    </p:spTree>
    <p:extLst>
      <p:ext uri="{BB962C8B-B14F-4D97-AF65-F5344CB8AC3E}">
        <p14:creationId xmlns:p14="http://schemas.microsoft.com/office/powerpoint/2010/main" val="3097021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860" y="2443896"/>
            <a:ext cx="3017520" cy="243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0" y="2438400"/>
            <a:ext cx="3017520" cy="243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40649"/>
            <a:ext cx="3017520" cy="242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76200"/>
            <a:ext cx="8305800" cy="1143000"/>
          </a:xfrm>
        </p:spPr>
        <p:txBody>
          <a:bodyPr>
            <a:normAutofit/>
          </a:bodyPr>
          <a:lstStyle/>
          <a:p>
            <a:pPr algn="ctr"/>
            <a:r>
              <a:rPr lang="en-US" sz="3200" dirty="0" smtClean="0"/>
              <a:t>3 important flow patterns</a:t>
            </a:r>
            <a:endParaRPr lang="en-US" sz="3200" dirty="0"/>
          </a:p>
        </p:txBody>
      </p:sp>
      <p:sp>
        <p:nvSpPr>
          <p:cNvPr id="4" name="TextBox 3"/>
          <p:cNvSpPr txBox="1"/>
          <p:nvPr/>
        </p:nvSpPr>
        <p:spPr>
          <a:xfrm>
            <a:off x="481346" y="1676400"/>
            <a:ext cx="8357854" cy="646331"/>
          </a:xfrm>
          <a:prstGeom prst="rect">
            <a:avLst/>
          </a:prstGeom>
          <a:noFill/>
        </p:spPr>
        <p:txBody>
          <a:bodyPr wrap="square" rtlCol="0">
            <a:spAutoFit/>
          </a:bodyPr>
          <a:lstStyle/>
          <a:p>
            <a:r>
              <a:rPr lang="en-US" dirty="0" smtClean="0"/>
              <a:t>High pressure system (initiated from Siberian High) is </a:t>
            </a:r>
            <a:r>
              <a:rPr lang="en-US" dirty="0" smtClean="0"/>
              <a:t>a crucial common component </a:t>
            </a:r>
            <a:r>
              <a:rPr lang="en-US" dirty="0" smtClean="0"/>
              <a:t>in high pollutant events in East Asia</a:t>
            </a:r>
            <a:endParaRPr lang="en-US" dirty="0"/>
          </a:p>
        </p:txBody>
      </p:sp>
      <p:sp>
        <p:nvSpPr>
          <p:cNvPr id="5" name="TextBox 4"/>
          <p:cNvSpPr txBox="1"/>
          <p:nvPr/>
        </p:nvSpPr>
        <p:spPr>
          <a:xfrm>
            <a:off x="152400" y="4999512"/>
            <a:ext cx="2743200" cy="646331"/>
          </a:xfrm>
          <a:prstGeom prst="rect">
            <a:avLst/>
          </a:prstGeom>
          <a:noFill/>
        </p:spPr>
        <p:txBody>
          <a:bodyPr wrap="square" rtlCol="0">
            <a:spAutoFit/>
          </a:bodyPr>
          <a:lstStyle/>
          <a:p>
            <a:r>
              <a:rPr lang="en-US" dirty="0" smtClean="0"/>
              <a:t>Type 1: Dominant high pressure system over China</a:t>
            </a:r>
            <a:endParaRPr lang="en-US" dirty="0"/>
          </a:p>
        </p:txBody>
      </p:sp>
      <p:sp>
        <p:nvSpPr>
          <p:cNvPr id="8" name="TextBox 7"/>
          <p:cNvSpPr txBox="1"/>
          <p:nvPr/>
        </p:nvSpPr>
        <p:spPr>
          <a:xfrm>
            <a:off x="3048000" y="5029200"/>
            <a:ext cx="2971800" cy="1200329"/>
          </a:xfrm>
          <a:prstGeom prst="rect">
            <a:avLst/>
          </a:prstGeom>
          <a:noFill/>
        </p:spPr>
        <p:txBody>
          <a:bodyPr wrap="square" rtlCol="0">
            <a:spAutoFit/>
          </a:bodyPr>
          <a:lstStyle/>
          <a:p>
            <a:r>
              <a:rPr lang="en-US" dirty="0" smtClean="0"/>
              <a:t>Type 2: High pressure system first, then pushed by low pressure system (&amp; cold front)</a:t>
            </a:r>
            <a:endParaRPr lang="en-US" dirty="0"/>
          </a:p>
        </p:txBody>
      </p:sp>
      <p:sp>
        <p:nvSpPr>
          <p:cNvPr id="12" name="TextBox 11"/>
          <p:cNvSpPr txBox="1"/>
          <p:nvPr/>
        </p:nvSpPr>
        <p:spPr>
          <a:xfrm>
            <a:off x="6096000" y="5029200"/>
            <a:ext cx="2971800" cy="923330"/>
          </a:xfrm>
          <a:prstGeom prst="rect">
            <a:avLst/>
          </a:prstGeom>
          <a:noFill/>
        </p:spPr>
        <p:txBody>
          <a:bodyPr wrap="square" rtlCol="0">
            <a:spAutoFit/>
          </a:bodyPr>
          <a:lstStyle/>
          <a:p>
            <a:r>
              <a:rPr lang="en-US" dirty="0" smtClean="0"/>
              <a:t>Type 3: Stationary high pressure system over China or Yellow Sea</a:t>
            </a:r>
            <a:endParaRPr lang="en-US" dirty="0"/>
          </a:p>
        </p:txBody>
      </p:sp>
      <p:sp>
        <p:nvSpPr>
          <p:cNvPr id="2" name="Date Placeholder 1"/>
          <p:cNvSpPr>
            <a:spLocks noGrp="1"/>
          </p:cNvSpPr>
          <p:nvPr>
            <p:ph type="dt" sz="half" idx="10"/>
          </p:nvPr>
        </p:nvSpPr>
        <p:spPr/>
        <p:txBody>
          <a:bodyPr/>
          <a:lstStyle/>
          <a:p>
            <a:r>
              <a:rPr lang="en-US"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7</a:t>
            </a:fld>
            <a:endParaRPr lang="en-US"/>
          </a:p>
        </p:txBody>
      </p:sp>
    </p:spTree>
    <p:extLst>
      <p:ext uri="{BB962C8B-B14F-4D97-AF65-F5344CB8AC3E}">
        <p14:creationId xmlns:p14="http://schemas.microsoft.com/office/powerpoint/2010/main" val="1174799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305800" cy="1143000"/>
          </a:xfrm>
        </p:spPr>
        <p:txBody>
          <a:bodyPr>
            <a:normAutofit/>
          </a:bodyPr>
          <a:lstStyle/>
          <a:p>
            <a:pPr algn="ctr"/>
            <a:r>
              <a:rPr lang="en-US" sz="3200" dirty="0" smtClean="0"/>
              <a:t>Type 1 : Dominant high pressure system</a:t>
            </a:r>
            <a:endParaRPr lang="en-US" sz="3200" dirty="0"/>
          </a:p>
        </p:txBody>
      </p:sp>
      <p:sp>
        <p:nvSpPr>
          <p:cNvPr id="2" name="Date Placeholder 1"/>
          <p:cNvSpPr>
            <a:spLocks noGrp="1"/>
          </p:cNvSpPr>
          <p:nvPr>
            <p:ph type="dt" sz="half" idx="10"/>
          </p:nvPr>
        </p:nvSpPr>
        <p:spPr/>
        <p:txBody>
          <a:bodyPr/>
          <a:lstStyle/>
          <a:p>
            <a:r>
              <a:rPr lang="en-US" smtClean="0"/>
              <a:t>Air Resources Laboratory</a:t>
            </a:r>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233" y="1905000"/>
            <a:ext cx="2177767"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HyunCheol.Kim\Documents\an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4713" y="1457325"/>
            <a:ext cx="5942087" cy="44862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E7EE49B-C32B-495C-9640-ABBF50F57D80}" type="slidenum">
              <a:rPr lang="en-US" smtClean="0"/>
              <a:pPr/>
              <a:t>8</a:t>
            </a:fld>
            <a:endParaRPr lang="en-US"/>
          </a:p>
        </p:txBody>
      </p:sp>
      <p:sp>
        <p:nvSpPr>
          <p:cNvPr id="3" name="TextBox 2"/>
          <p:cNvSpPr txBox="1"/>
          <p:nvPr/>
        </p:nvSpPr>
        <p:spPr>
          <a:xfrm>
            <a:off x="228600" y="3810000"/>
            <a:ext cx="2516113" cy="2062103"/>
          </a:xfrm>
          <a:prstGeom prst="rect">
            <a:avLst/>
          </a:prstGeom>
          <a:noFill/>
        </p:spPr>
        <p:txBody>
          <a:bodyPr wrap="square" rtlCol="0">
            <a:spAutoFit/>
          </a:bodyPr>
          <a:lstStyle/>
          <a:p>
            <a:pPr marL="342900" indent="-342900">
              <a:buFont typeface="+mj-lt"/>
              <a:buAutoNum type="arabicPeriod"/>
            </a:pPr>
            <a:r>
              <a:rPr lang="en-US" altLang="ko-KR" sz="1600" dirty="0" smtClean="0"/>
              <a:t>High pressure extends from Siberian High, and reaches to Chinese east coast. </a:t>
            </a:r>
          </a:p>
          <a:p>
            <a:pPr marL="342900" indent="-342900">
              <a:buFont typeface="+mj-lt"/>
              <a:buAutoNum type="arabicPeriod"/>
            </a:pPr>
            <a:r>
              <a:rPr lang="en-US" altLang="ko-KR" sz="1600" dirty="0" smtClean="0"/>
              <a:t>(Northern) weak low pressure system often exists, and just balances westerly flow.</a:t>
            </a:r>
            <a:endParaRPr lang="ko-KR" altLang="en-US" sz="1600" dirty="0"/>
          </a:p>
        </p:txBody>
      </p:sp>
    </p:spTree>
    <p:extLst>
      <p:ext uri="{BB962C8B-B14F-4D97-AF65-F5344CB8AC3E}">
        <p14:creationId xmlns:p14="http://schemas.microsoft.com/office/powerpoint/2010/main" val="21681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aqf.ajou.ac.kr/aqf/plot/AQFv1_09h/20140405/AQFv1_09h.20140405.KNU_27_01.PM2P5.1hsp.ani.gif"/>
          <p:cNvSpPr>
            <a:spLocks noChangeAspect="1" noChangeArrowheads="1"/>
          </p:cNvSpPr>
          <p:nvPr/>
        </p:nvSpPr>
        <p:spPr bwMode="auto">
          <a:xfrm>
            <a:off x="155575" y="-2751138"/>
            <a:ext cx="7620000" cy="5734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descr="C:\Users\HyunCheol.Kim\Documents\work\plot\Korea-NO2-Synoptic\aod-modis\4022444_174x128k27\aod.modis.TIBF2122.4022444_174x128k27.201404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0" y="374142"/>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HyunCheol.Kim\Documents\work\plot\Korea-NO2-Synoptic\aod-modis\4022444_174x128k27\aod.modis.TIBF2122.4022444_174x128k27.201404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2018" y="374142"/>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HyunCheol.Kim\Documents\work\plot\Korea-NO2-Synoptic\no2-gome2-temis\4022444_174x128k27\no2.gome2-temis.4022444_174x128k27.rw.201404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 y="2507742"/>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HyunCheol.Kim\Documents\work\plot\Korea-NO2-Synoptic\no2-gome2-temis\4022444_174x128k27\no2.gome2-temis.4022444_174x128k27.rw.201404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0260" y="2507742"/>
            <a:ext cx="2743200" cy="2064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240268"/>
            <a:ext cx="2705818" cy="369332"/>
          </a:xfrm>
          <a:prstGeom prst="rect">
            <a:avLst/>
          </a:prstGeom>
          <a:noFill/>
        </p:spPr>
        <p:txBody>
          <a:bodyPr wrap="square" rtlCol="0">
            <a:spAutoFit/>
          </a:bodyPr>
          <a:lstStyle/>
          <a:p>
            <a:pPr algn="ctr"/>
            <a:r>
              <a:rPr lang="en-US" dirty="0" smtClean="0"/>
              <a:t>MODIS AOD</a:t>
            </a:r>
            <a:endParaRPr lang="en-US" dirty="0"/>
          </a:p>
        </p:txBody>
      </p:sp>
      <p:sp>
        <p:nvSpPr>
          <p:cNvPr id="4" name="TextBox 3"/>
          <p:cNvSpPr txBox="1"/>
          <p:nvPr/>
        </p:nvSpPr>
        <p:spPr>
          <a:xfrm>
            <a:off x="1600200" y="2433066"/>
            <a:ext cx="2136775" cy="381000"/>
          </a:xfrm>
          <a:prstGeom prst="rect">
            <a:avLst/>
          </a:prstGeom>
          <a:noFill/>
        </p:spPr>
        <p:txBody>
          <a:bodyPr wrap="square" rtlCol="0">
            <a:spAutoFit/>
          </a:bodyPr>
          <a:lstStyle/>
          <a:p>
            <a:pPr algn="ctr"/>
            <a:r>
              <a:rPr lang="en-US" dirty="0" smtClean="0"/>
              <a:t>GOME-2 NO2</a:t>
            </a:r>
            <a:endParaRPr lang="en-US" dirty="0"/>
          </a:p>
        </p:txBody>
      </p:sp>
      <p:sp>
        <p:nvSpPr>
          <p:cNvPr id="5" name="TextBox 4"/>
          <p:cNvSpPr txBox="1"/>
          <p:nvPr/>
        </p:nvSpPr>
        <p:spPr>
          <a:xfrm>
            <a:off x="6400800" y="4495800"/>
            <a:ext cx="2362200" cy="646331"/>
          </a:xfrm>
          <a:prstGeom prst="rect">
            <a:avLst/>
          </a:prstGeom>
          <a:noFill/>
        </p:spPr>
        <p:txBody>
          <a:bodyPr wrap="square" rtlCol="0">
            <a:spAutoFit/>
          </a:bodyPr>
          <a:lstStyle/>
          <a:p>
            <a:pPr algn="ctr"/>
            <a:r>
              <a:rPr lang="en-US" dirty="0" smtClean="0"/>
              <a:t>Surface PM2.5 </a:t>
            </a:r>
          </a:p>
          <a:p>
            <a:pPr algn="ctr"/>
            <a:r>
              <a:rPr lang="en-US" dirty="0" smtClean="0"/>
              <a:t>(</a:t>
            </a:r>
            <a:r>
              <a:rPr lang="en-US" dirty="0" err="1" smtClean="0"/>
              <a:t>Ajou</a:t>
            </a:r>
            <a:r>
              <a:rPr lang="en-US" dirty="0" smtClean="0"/>
              <a:t> U. AQF)</a:t>
            </a:r>
            <a:endParaRPr lang="en-US" dirty="0"/>
          </a:p>
        </p:txBody>
      </p:sp>
      <p:pic>
        <p:nvPicPr>
          <p:cNvPr id="1026" name="Picture 2" descr="C:\Users\HyunCheol.Kim\Documents\work\plot\Korea-NO2-Synoptic\no2-omi-temis\4022444_174x128k27\no2.omi-temis.4022444_174x128k27.rw.201404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648200"/>
            <a:ext cx="274320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yunCheol.Kim\Documents\work\plot\Korea-NO2-Synoptic\no2-omi-temis\4022444_174x128k27\no2.omi-temis.4022444_174x128k27.rw.201404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3200" y="4641342"/>
            <a:ext cx="2743200" cy="20642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600200" y="4572000"/>
            <a:ext cx="2136775" cy="381000"/>
          </a:xfrm>
          <a:prstGeom prst="rect">
            <a:avLst/>
          </a:prstGeom>
          <a:noFill/>
        </p:spPr>
        <p:txBody>
          <a:bodyPr wrap="square" rtlCol="0">
            <a:spAutoFit/>
          </a:bodyPr>
          <a:lstStyle/>
          <a:p>
            <a:pPr algn="ctr"/>
            <a:r>
              <a:rPr lang="en-US" dirty="0" smtClean="0"/>
              <a:t>OMI NO2</a:t>
            </a:r>
            <a:endParaRPr lang="en-US" dirty="0"/>
          </a:p>
        </p:txBody>
      </p:sp>
      <p:sp>
        <p:nvSpPr>
          <p:cNvPr id="6" name="TextBox 5"/>
          <p:cNvSpPr txBox="1"/>
          <p:nvPr/>
        </p:nvSpPr>
        <p:spPr>
          <a:xfrm>
            <a:off x="5791200" y="5429071"/>
            <a:ext cx="2971800" cy="1200329"/>
          </a:xfrm>
          <a:prstGeom prst="rect">
            <a:avLst/>
          </a:prstGeom>
          <a:noFill/>
        </p:spPr>
        <p:txBody>
          <a:bodyPr wrap="square" rtlCol="0">
            <a:spAutoFit/>
          </a:bodyPr>
          <a:lstStyle/>
          <a:p>
            <a:r>
              <a:rPr lang="en-US" dirty="0" smtClean="0"/>
              <a:t>Simulated PM distributions are well detectable from MODIS AOD, GOME-2 NO</a:t>
            </a:r>
            <a:r>
              <a:rPr lang="en-US" baseline="-25000" dirty="0" smtClean="0"/>
              <a:t>2</a:t>
            </a:r>
            <a:r>
              <a:rPr lang="en-US" dirty="0" smtClean="0"/>
              <a:t> VCD, and OMI NO</a:t>
            </a:r>
            <a:r>
              <a:rPr lang="en-US" baseline="-25000" dirty="0" smtClean="0"/>
              <a:t>2</a:t>
            </a:r>
            <a:r>
              <a:rPr lang="en-US" dirty="0" smtClean="0"/>
              <a:t> VCD</a:t>
            </a:r>
            <a:endParaRPr lang="en-US" dirty="0"/>
          </a:p>
        </p:txBody>
      </p:sp>
      <p:pic>
        <p:nvPicPr>
          <p:cNvPr id="2050" name="Picture 2" descr="C:\Users\HyunCheol.Kim\Documents\user\work\Korea\NO2-synoptic\plot\PM2P5.201404070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2500885"/>
            <a:ext cx="2743200" cy="20711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yunCheol.Kim\Documents\user\work\Korea\NO2-synoptic\plot\PM2P5.201404060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19684"/>
            <a:ext cx="2743200" cy="2071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2063734"/>
            <a:ext cx="1066800" cy="369332"/>
          </a:xfrm>
          <a:prstGeom prst="rect">
            <a:avLst/>
          </a:prstGeom>
          <a:noFill/>
        </p:spPr>
        <p:txBody>
          <a:bodyPr wrap="square" rtlCol="0">
            <a:spAutoFit/>
          </a:bodyPr>
          <a:lstStyle/>
          <a:p>
            <a:r>
              <a:rPr lang="en-US" dirty="0">
                <a:solidFill>
                  <a:srgbClr val="FF0000"/>
                </a:solidFill>
              </a:rPr>
              <a:t>Apr. 6</a:t>
            </a:r>
          </a:p>
        </p:txBody>
      </p:sp>
      <p:sp>
        <p:nvSpPr>
          <p:cNvPr id="18" name="TextBox 17"/>
          <p:cNvSpPr txBox="1"/>
          <p:nvPr/>
        </p:nvSpPr>
        <p:spPr>
          <a:xfrm>
            <a:off x="0" y="4202668"/>
            <a:ext cx="1066800" cy="369332"/>
          </a:xfrm>
          <a:prstGeom prst="rect">
            <a:avLst/>
          </a:prstGeom>
          <a:noFill/>
        </p:spPr>
        <p:txBody>
          <a:bodyPr wrap="square" rtlCol="0">
            <a:spAutoFit/>
          </a:bodyPr>
          <a:lstStyle/>
          <a:p>
            <a:r>
              <a:rPr lang="en-US" dirty="0">
                <a:solidFill>
                  <a:srgbClr val="FF0000"/>
                </a:solidFill>
              </a:rPr>
              <a:t>Apr. 6</a:t>
            </a:r>
          </a:p>
        </p:txBody>
      </p:sp>
      <p:sp>
        <p:nvSpPr>
          <p:cNvPr id="19" name="TextBox 18"/>
          <p:cNvSpPr txBox="1"/>
          <p:nvPr/>
        </p:nvSpPr>
        <p:spPr>
          <a:xfrm>
            <a:off x="0" y="6324600"/>
            <a:ext cx="1066800" cy="369332"/>
          </a:xfrm>
          <a:prstGeom prst="rect">
            <a:avLst/>
          </a:prstGeom>
          <a:noFill/>
        </p:spPr>
        <p:txBody>
          <a:bodyPr wrap="square" rtlCol="0">
            <a:spAutoFit/>
          </a:bodyPr>
          <a:lstStyle/>
          <a:p>
            <a:r>
              <a:rPr lang="en-US" dirty="0">
                <a:solidFill>
                  <a:srgbClr val="FF0000"/>
                </a:solidFill>
              </a:rPr>
              <a:t>Apr. 6</a:t>
            </a:r>
          </a:p>
        </p:txBody>
      </p:sp>
      <p:sp>
        <p:nvSpPr>
          <p:cNvPr id="20" name="TextBox 19"/>
          <p:cNvSpPr txBox="1"/>
          <p:nvPr/>
        </p:nvSpPr>
        <p:spPr>
          <a:xfrm>
            <a:off x="8153400" y="2221468"/>
            <a:ext cx="838200" cy="369332"/>
          </a:xfrm>
          <a:prstGeom prst="rect">
            <a:avLst/>
          </a:prstGeom>
          <a:noFill/>
        </p:spPr>
        <p:txBody>
          <a:bodyPr wrap="square" rtlCol="0">
            <a:spAutoFit/>
          </a:bodyPr>
          <a:lstStyle/>
          <a:p>
            <a:r>
              <a:rPr lang="en-US" dirty="0">
                <a:solidFill>
                  <a:srgbClr val="FF0000"/>
                </a:solidFill>
              </a:rPr>
              <a:t>Apr. 6</a:t>
            </a:r>
          </a:p>
        </p:txBody>
      </p:sp>
      <p:sp>
        <p:nvSpPr>
          <p:cNvPr id="21" name="TextBox 20"/>
          <p:cNvSpPr txBox="1"/>
          <p:nvPr/>
        </p:nvSpPr>
        <p:spPr>
          <a:xfrm>
            <a:off x="8153400" y="4202668"/>
            <a:ext cx="838200" cy="369332"/>
          </a:xfrm>
          <a:prstGeom prst="rect">
            <a:avLst/>
          </a:prstGeom>
          <a:noFill/>
        </p:spPr>
        <p:txBody>
          <a:bodyPr wrap="square" rtlCol="0">
            <a:spAutoFit/>
          </a:bodyPr>
          <a:lstStyle/>
          <a:p>
            <a:r>
              <a:rPr lang="en-US" dirty="0">
                <a:solidFill>
                  <a:srgbClr val="FF0000"/>
                </a:solidFill>
              </a:rPr>
              <a:t>Apr. </a:t>
            </a:r>
            <a:r>
              <a:rPr lang="en-US" dirty="0" smtClean="0">
                <a:solidFill>
                  <a:srgbClr val="FF0000"/>
                </a:solidFill>
              </a:rPr>
              <a:t>7</a:t>
            </a:r>
            <a:endParaRPr lang="en-US" dirty="0">
              <a:solidFill>
                <a:srgbClr val="FF0000"/>
              </a:solidFill>
            </a:endParaRPr>
          </a:p>
        </p:txBody>
      </p:sp>
      <p:sp>
        <p:nvSpPr>
          <p:cNvPr id="22" name="TextBox 21"/>
          <p:cNvSpPr txBox="1"/>
          <p:nvPr/>
        </p:nvSpPr>
        <p:spPr>
          <a:xfrm>
            <a:off x="2743200" y="4202668"/>
            <a:ext cx="838200" cy="369332"/>
          </a:xfrm>
          <a:prstGeom prst="rect">
            <a:avLst/>
          </a:prstGeom>
          <a:noFill/>
        </p:spPr>
        <p:txBody>
          <a:bodyPr wrap="square" rtlCol="0">
            <a:spAutoFit/>
          </a:bodyPr>
          <a:lstStyle/>
          <a:p>
            <a:r>
              <a:rPr lang="en-US" dirty="0">
                <a:solidFill>
                  <a:srgbClr val="FF0000"/>
                </a:solidFill>
              </a:rPr>
              <a:t>Apr. </a:t>
            </a:r>
            <a:r>
              <a:rPr lang="en-US" dirty="0" smtClean="0">
                <a:solidFill>
                  <a:srgbClr val="FF0000"/>
                </a:solidFill>
              </a:rPr>
              <a:t>7</a:t>
            </a:r>
            <a:endParaRPr lang="en-US" dirty="0">
              <a:solidFill>
                <a:srgbClr val="FF0000"/>
              </a:solidFill>
            </a:endParaRPr>
          </a:p>
        </p:txBody>
      </p:sp>
      <p:sp>
        <p:nvSpPr>
          <p:cNvPr id="23" name="TextBox 22"/>
          <p:cNvSpPr txBox="1"/>
          <p:nvPr/>
        </p:nvSpPr>
        <p:spPr>
          <a:xfrm>
            <a:off x="2743200" y="6336268"/>
            <a:ext cx="838200" cy="369332"/>
          </a:xfrm>
          <a:prstGeom prst="rect">
            <a:avLst/>
          </a:prstGeom>
          <a:noFill/>
        </p:spPr>
        <p:txBody>
          <a:bodyPr wrap="square" rtlCol="0">
            <a:spAutoFit/>
          </a:bodyPr>
          <a:lstStyle/>
          <a:p>
            <a:r>
              <a:rPr lang="en-US" dirty="0">
                <a:solidFill>
                  <a:srgbClr val="FF0000"/>
                </a:solidFill>
              </a:rPr>
              <a:t>Apr. </a:t>
            </a:r>
            <a:r>
              <a:rPr lang="en-US" dirty="0" smtClean="0">
                <a:solidFill>
                  <a:srgbClr val="FF0000"/>
                </a:solidFill>
              </a:rPr>
              <a:t>7</a:t>
            </a:r>
            <a:endParaRPr lang="en-US" dirty="0">
              <a:solidFill>
                <a:srgbClr val="FF0000"/>
              </a:solidFill>
            </a:endParaRPr>
          </a:p>
        </p:txBody>
      </p:sp>
      <p:sp>
        <p:nvSpPr>
          <p:cNvPr id="24" name="TextBox 23"/>
          <p:cNvSpPr txBox="1"/>
          <p:nvPr/>
        </p:nvSpPr>
        <p:spPr>
          <a:xfrm>
            <a:off x="2743200" y="2057400"/>
            <a:ext cx="838200" cy="369332"/>
          </a:xfrm>
          <a:prstGeom prst="rect">
            <a:avLst/>
          </a:prstGeom>
          <a:noFill/>
        </p:spPr>
        <p:txBody>
          <a:bodyPr wrap="square" rtlCol="0">
            <a:spAutoFit/>
          </a:bodyPr>
          <a:lstStyle/>
          <a:p>
            <a:r>
              <a:rPr lang="en-US" dirty="0">
                <a:solidFill>
                  <a:srgbClr val="FF0000"/>
                </a:solidFill>
              </a:rPr>
              <a:t>Apr. </a:t>
            </a:r>
            <a:r>
              <a:rPr lang="en-US" dirty="0" smtClean="0">
                <a:solidFill>
                  <a:srgbClr val="FF0000"/>
                </a:solidFill>
              </a:rPr>
              <a:t>7</a:t>
            </a:r>
            <a:endParaRPr lang="en-US" dirty="0">
              <a:solidFill>
                <a:srgbClr val="FF0000"/>
              </a:solidFill>
            </a:endParaRPr>
          </a:p>
        </p:txBody>
      </p:sp>
      <p:sp>
        <p:nvSpPr>
          <p:cNvPr id="8" name="Date Placeholder 7"/>
          <p:cNvSpPr>
            <a:spLocks noGrp="1"/>
          </p:cNvSpPr>
          <p:nvPr>
            <p:ph type="dt" sz="half" idx="10"/>
          </p:nvPr>
        </p:nvSpPr>
        <p:spPr/>
        <p:txBody>
          <a:bodyPr/>
          <a:lstStyle/>
          <a:p>
            <a:r>
              <a:rPr lang="en-US" smtClean="0"/>
              <a:t>Air Resources Laboratory</a:t>
            </a:r>
            <a:endParaRPr lang="en-US" dirty="0"/>
          </a:p>
        </p:txBody>
      </p:sp>
      <p:sp>
        <p:nvSpPr>
          <p:cNvPr id="9" name="Slide Number Placeholder 8"/>
          <p:cNvSpPr>
            <a:spLocks noGrp="1"/>
          </p:cNvSpPr>
          <p:nvPr>
            <p:ph type="sldNum" sz="quarter" idx="12"/>
          </p:nvPr>
        </p:nvSpPr>
        <p:spPr/>
        <p:txBody>
          <a:bodyPr/>
          <a:lstStyle/>
          <a:p>
            <a:fld id="{3E7EE49B-C32B-495C-9640-ABBF50F57D80}" type="slidenum">
              <a:rPr lang="en-US" smtClean="0"/>
              <a:pPr/>
              <a:t>9</a:t>
            </a:fld>
            <a:endParaRPr lang="en-US"/>
          </a:p>
        </p:txBody>
      </p:sp>
    </p:spTree>
    <p:extLst>
      <p:ext uri="{BB962C8B-B14F-4D97-AF65-F5344CB8AC3E}">
        <p14:creationId xmlns:p14="http://schemas.microsoft.com/office/powerpoint/2010/main" val="31650311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ARL_Template_RDS.potx</Template>
  <TotalTime>5876</TotalTime>
  <Words>882</Words>
  <Application>Microsoft Office PowerPoint</Application>
  <PresentationFormat>On-screen Show (4:3)</PresentationFormat>
  <Paragraphs>134</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1_Flow</vt:lpstr>
      <vt:lpstr>PowerPoint Presentation</vt:lpstr>
      <vt:lpstr>Motivation</vt:lpstr>
      <vt:lpstr>Wintertime  AOD time series</vt:lpstr>
      <vt:lpstr>Seasonal transport patterns in East Asia  (from literatures)</vt:lpstr>
      <vt:lpstr>Data &amp; method</vt:lpstr>
      <vt:lpstr>Wintertime East Asia synoptic flow patterns</vt:lpstr>
      <vt:lpstr>3 important flow patterns</vt:lpstr>
      <vt:lpstr>Type 1 : Dominant high pressure system</vt:lpstr>
      <vt:lpstr>PowerPoint Presentation</vt:lpstr>
      <vt:lpstr>Type 2: Pollutants pushed by cold front</vt:lpstr>
      <vt:lpstr>Type 2: Day by day development</vt:lpstr>
      <vt:lpstr>PowerPoint Presentation</vt:lpstr>
      <vt:lpstr>Type 3: Stationary high pressure system</vt:lpstr>
      <vt:lpstr>PowerPoint Presentation</vt:lpstr>
      <vt:lpstr>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Saylor</dc:creator>
  <cp:lastModifiedBy>Hyun</cp:lastModifiedBy>
  <cp:revision>316</cp:revision>
  <cp:lastPrinted>2014-10-20T21:46:20Z</cp:lastPrinted>
  <dcterms:created xsi:type="dcterms:W3CDTF">2010-09-09T13:56:55Z</dcterms:created>
  <dcterms:modified xsi:type="dcterms:W3CDTF">2014-10-26T01:04:51Z</dcterms:modified>
</cp:coreProperties>
</file>