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74" r:id="rId3"/>
    <p:sldId id="277" r:id="rId4"/>
    <p:sldId id="279" r:id="rId5"/>
    <p:sldId id="27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711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20" autoAdjust="0"/>
  </p:normalViewPr>
  <p:slideViewPr>
    <p:cSldViewPr>
      <p:cViewPr varScale="1">
        <p:scale>
          <a:sx n="70" d="100"/>
          <a:sy n="70" d="100"/>
        </p:scale>
        <p:origin x="9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47332B-D0EB-4792-8C53-AB14AAE40B9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3E6B27-C493-4C6B-90F6-AB560E96B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 rtlCol="0">
            <a:normAutofit/>
          </a:bodyPr>
          <a:lstStyle>
            <a:lvl1pPr>
              <a:buClrTx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B89A-D9BB-4C1A-A4F3-1ADFA711439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82EA9DB-1AB2-4E45-B0AC-1182FB307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587C-8198-4B33-AFEE-ADD5B8DF8DA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5252-1D36-4F6B-96DF-34A49919572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0F4CF190-6D2A-404C-A4C0-2C41565C9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4CB7-6002-44DE-AF88-4FDE587C216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4061356-FD86-498D-A2F0-3ED06C7E406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6F3087D-1563-4959-99E0-D61ECF6F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C3072-CDD0-481B-8173-461BF1ACC41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F5BE9-8663-43C7-A8B8-54117E1D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p_ord_blanc1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dirty="0" smtClean="0"/>
              <a:t>Next Gen AQ model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334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77933C"/>
              </a:buClr>
            </a:pPr>
            <a:r>
              <a:rPr lang="en-US" sz="1800" dirty="0" smtClean="0"/>
              <a:t>Need AQ modeling at Global to Continental to Regional to Urban scales</a:t>
            </a:r>
          </a:p>
          <a:p>
            <a:pPr lvl="1" eaLnBrk="1" hangingPunct="1"/>
            <a:r>
              <a:rPr lang="en-US" sz="1800" b="0" dirty="0" smtClean="0"/>
              <a:t>Current systems using cascading nests is cumbersome</a:t>
            </a:r>
          </a:p>
          <a:p>
            <a:pPr lvl="1" eaLnBrk="1" hangingPunct="1"/>
            <a:r>
              <a:rPr lang="en-US" sz="1800" b="0" dirty="0" smtClean="0"/>
              <a:t>Duplicative modeling in overlap regions</a:t>
            </a:r>
          </a:p>
          <a:p>
            <a:pPr lvl="1" eaLnBrk="1" hangingPunct="1"/>
            <a:r>
              <a:rPr lang="en-US" sz="1800" b="0" dirty="0" smtClean="0"/>
              <a:t>Interpolation errors at boundaries</a:t>
            </a:r>
          </a:p>
          <a:p>
            <a:pPr lvl="1" eaLnBrk="1" hangingPunct="1"/>
            <a:r>
              <a:rPr lang="en-US" sz="1800" b="0" dirty="0"/>
              <a:t>Seamless multi-scale grid refinement (</a:t>
            </a:r>
            <a:r>
              <a:rPr lang="en-US" sz="1800" b="0" dirty="0" err="1"/>
              <a:t>e.g</a:t>
            </a:r>
            <a:r>
              <a:rPr lang="en-US" sz="1800" b="0" dirty="0"/>
              <a:t> OLAM, MPAS)</a:t>
            </a:r>
          </a:p>
          <a:p>
            <a:pPr lvl="2" eaLnBrk="1" hangingPunct="1"/>
            <a:r>
              <a:rPr lang="en-US" sz="1800" b="0" dirty="0"/>
              <a:t>Minimize interpolation errors in transition from coarse to fine </a:t>
            </a:r>
            <a:r>
              <a:rPr lang="en-US" sz="1800" b="0" dirty="0" smtClean="0"/>
              <a:t>resolution</a:t>
            </a:r>
          </a:p>
          <a:p>
            <a:pPr eaLnBrk="1" hangingPunct="1">
              <a:buClr>
                <a:srgbClr val="77933C"/>
              </a:buClr>
            </a:pPr>
            <a:r>
              <a:rPr lang="en-US" sz="1800" dirty="0"/>
              <a:t>Tighter AQ standards require global modeling:</a:t>
            </a:r>
          </a:p>
          <a:p>
            <a:pPr lvl="1" eaLnBrk="1" hangingPunct="1"/>
            <a:r>
              <a:rPr lang="en-US" sz="1800" b="0" dirty="0"/>
              <a:t>Inter-continental </a:t>
            </a:r>
            <a:r>
              <a:rPr lang="en-US" sz="1800" b="0" dirty="0" smtClean="0"/>
              <a:t>transport (Ozone and PM)</a:t>
            </a:r>
          </a:p>
          <a:p>
            <a:pPr lvl="1" eaLnBrk="1" hangingPunct="1"/>
            <a:r>
              <a:rPr lang="en-US" sz="1800" b="0" dirty="0" smtClean="0"/>
              <a:t>Stratospheric ozone</a:t>
            </a:r>
          </a:p>
          <a:p>
            <a:pPr lvl="1" eaLnBrk="1" hangingPunct="1"/>
            <a:r>
              <a:rPr lang="en-US" sz="1800" b="0" dirty="0" smtClean="0"/>
              <a:t>Marine </a:t>
            </a:r>
            <a:r>
              <a:rPr lang="en-US" sz="1800" b="0" dirty="0"/>
              <a:t>chemistry</a:t>
            </a:r>
          </a:p>
          <a:p>
            <a:pPr eaLnBrk="1" hangingPunct="1">
              <a:buClr>
                <a:srgbClr val="77933C"/>
              </a:buClr>
            </a:pPr>
            <a:r>
              <a:rPr lang="en-US" sz="1800" dirty="0" smtClean="0"/>
              <a:t>Earth system Linkages</a:t>
            </a:r>
          </a:p>
          <a:p>
            <a:pPr lvl="1" eaLnBrk="1" hangingPunct="1"/>
            <a:r>
              <a:rPr lang="en-US" sz="1800" b="0" dirty="0" smtClean="0"/>
              <a:t>Greenhouse gases</a:t>
            </a:r>
          </a:p>
          <a:p>
            <a:pPr lvl="1" eaLnBrk="1" hangingPunct="1"/>
            <a:r>
              <a:rPr lang="en-US" sz="1800" b="0" dirty="0" smtClean="0"/>
              <a:t>Nitrogen, carbon cycling</a:t>
            </a:r>
          </a:p>
          <a:p>
            <a:pPr lvl="1" eaLnBrk="1" hangingPunct="1"/>
            <a:r>
              <a:rPr lang="en-US" sz="1800" b="0" dirty="0" smtClean="0"/>
              <a:t>AQ – Climate interactions</a:t>
            </a:r>
          </a:p>
          <a:p>
            <a:pPr lvl="1" eaLnBrk="1" hangingPunct="1"/>
            <a:r>
              <a:rPr lang="en-US" sz="1800" b="0" dirty="0" smtClean="0"/>
              <a:t>Eco, hydro linkages</a:t>
            </a:r>
          </a:p>
        </p:txBody>
      </p:sp>
      <p:pic>
        <p:nvPicPr>
          <p:cNvPr id="6" name="16A19687-85D5-4A49-928E-3438277E1154" descr="B8A67C8E-ED06-4610-A47D-796A3FA382CC@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173" y="3505200"/>
            <a:ext cx="28909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6112436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Courtesy of Martin Otte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077783" y="5617862"/>
            <a:ext cx="56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NO</a:t>
            </a:r>
            <a:r>
              <a:rPr lang="en-US" baseline="-250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065" y="64828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OLAM-Chem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Need for online Met-Chem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6172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Growing trend toward integrated Met-Chem modeling</a:t>
            </a:r>
          </a:p>
          <a:p>
            <a:pPr lvl="1"/>
            <a:r>
              <a:rPr lang="en-US" sz="1800" b="0" dirty="0" smtClean="0"/>
              <a:t>Improve NWP – radiative feedbacks and satellite data assimilation</a:t>
            </a:r>
          </a:p>
          <a:p>
            <a:pPr lvl="1"/>
            <a:r>
              <a:rPr lang="en-US" sz="1800" b="0" dirty="0" smtClean="0"/>
              <a:t>Regional climate-chemistry modeling including SLCF</a:t>
            </a:r>
          </a:p>
          <a:p>
            <a:pPr lvl="1"/>
            <a:r>
              <a:rPr lang="en-US" sz="1800" b="0" dirty="0" smtClean="0"/>
              <a:t>Improve AQ modeling</a:t>
            </a:r>
            <a:endParaRPr lang="en-US" sz="1800" dirty="0" smtClean="0"/>
          </a:p>
          <a:p>
            <a:r>
              <a:rPr lang="en-US" sz="1800" dirty="0" smtClean="0"/>
              <a:t>Chem affects Met which affects AQ</a:t>
            </a:r>
          </a:p>
          <a:p>
            <a:pPr lvl="1"/>
            <a:r>
              <a:rPr lang="en-US" sz="1800" b="0" dirty="0" smtClean="0"/>
              <a:t>Aerosol direct effects</a:t>
            </a:r>
          </a:p>
          <a:p>
            <a:pPr lvl="2"/>
            <a:r>
              <a:rPr lang="en-US" sz="1800" b="0" dirty="0" smtClean="0"/>
              <a:t>Reduced SW ground </a:t>
            </a:r>
            <a:r>
              <a:rPr lang="en-US" sz="1800" b="0" dirty="0" smtClean="0">
                <a:sym typeface="Wingdings" panose="05000000000000000000" pitchFamily="2" charset="2"/>
              </a:rPr>
              <a:t> reduces PBL  greater concentrations</a:t>
            </a:r>
            <a:endParaRPr lang="en-US" sz="1800" b="0" dirty="0" smtClean="0"/>
          </a:p>
          <a:p>
            <a:pPr lvl="1"/>
            <a:r>
              <a:rPr lang="en-US" sz="1800" b="0" dirty="0" smtClean="0"/>
              <a:t>Aerosol </a:t>
            </a:r>
            <a:r>
              <a:rPr lang="en-US" sz="1800" b="0" dirty="0"/>
              <a:t>indirect </a:t>
            </a:r>
            <a:r>
              <a:rPr lang="en-US" sz="1800" b="0" dirty="0" smtClean="0"/>
              <a:t>effects</a:t>
            </a:r>
          </a:p>
          <a:p>
            <a:pPr lvl="2"/>
            <a:r>
              <a:rPr lang="en-US" sz="1800" b="0" dirty="0" smtClean="0"/>
              <a:t>Effects </a:t>
            </a:r>
            <a:r>
              <a:rPr lang="en-US" sz="1800" b="0" dirty="0"/>
              <a:t>cloud cover, COD, radiative forcing, </a:t>
            </a:r>
            <a:r>
              <a:rPr lang="en-US" sz="1800" b="0" dirty="0" smtClean="0"/>
              <a:t>precipitation</a:t>
            </a:r>
          </a:p>
          <a:p>
            <a:pPr lvl="2"/>
            <a:r>
              <a:rPr lang="en-US" sz="1800" b="0" dirty="0"/>
              <a:t>Effects propagate through AQ </a:t>
            </a:r>
            <a:endParaRPr lang="en-US" sz="1800" b="0" dirty="0" smtClean="0"/>
          </a:p>
          <a:p>
            <a:pPr lvl="1"/>
            <a:r>
              <a:rPr lang="en-US" sz="1800" b="0" dirty="0"/>
              <a:t>Gaseous direct effects on LW </a:t>
            </a:r>
          </a:p>
          <a:p>
            <a:pPr lvl="2"/>
            <a:r>
              <a:rPr lang="en-US" sz="1800" b="0" dirty="0"/>
              <a:t>Ozone, methane, N</a:t>
            </a:r>
            <a:r>
              <a:rPr lang="en-US" sz="1800" b="0" baseline="-25000" dirty="0"/>
              <a:t>2</a:t>
            </a:r>
            <a:r>
              <a:rPr lang="en-US" sz="1800" b="0" dirty="0"/>
              <a:t>O, </a:t>
            </a:r>
            <a:r>
              <a:rPr lang="en-US" sz="1800" b="0" dirty="0" smtClean="0"/>
              <a:t>etc</a:t>
            </a:r>
            <a:endParaRPr lang="en-US" sz="1800" b="0" dirty="0"/>
          </a:p>
          <a:p>
            <a:pPr lvl="1"/>
            <a:r>
              <a:rPr lang="en-US" sz="1800" b="0" dirty="0" smtClean="0"/>
              <a:t>AQ effects on land surface</a:t>
            </a:r>
          </a:p>
          <a:p>
            <a:pPr lvl="2"/>
            <a:r>
              <a:rPr lang="en-US" sz="1800" b="0" dirty="0" smtClean="0"/>
              <a:t>Ozone damages stomatal function which affects:</a:t>
            </a:r>
          </a:p>
          <a:p>
            <a:pPr lvl="3"/>
            <a:r>
              <a:rPr lang="en-US" sz="1800" b="0" dirty="0" smtClean="0"/>
              <a:t>Transpiration, CO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uptake, </a:t>
            </a:r>
            <a:r>
              <a:rPr lang="en-US" sz="1800" b="0" dirty="0"/>
              <a:t>d</a:t>
            </a:r>
            <a:r>
              <a:rPr lang="en-US" sz="1800" b="0" dirty="0" smtClean="0"/>
              <a:t>ry deposition</a:t>
            </a:r>
          </a:p>
          <a:p>
            <a:pPr lvl="2"/>
            <a:r>
              <a:rPr lang="en-US" sz="1800" b="0" dirty="0" smtClean="0"/>
              <a:t>CO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changes, including regulatory controls</a:t>
            </a:r>
            <a:r>
              <a:rPr lang="en-US" sz="1800" b="0" dirty="0"/>
              <a:t>, </a:t>
            </a:r>
            <a:r>
              <a:rPr lang="en-US" sz="1800" b="0" dirty="0" smtClean="0"/>
              <a:t>affect stomatal conductance</a:t>
            </a: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19600"/>
            <a:ext cx="2971800" cy="1880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0" y="1346274"/>
            <a:ext cx="2085571" cy="2780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0930" y="6193359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Jiandong</a:t>
            </a:r>
            <a:r>
              <a:rPr lang="en-US" sz="1200" dirty="0" smtClean="0">
                <a:solidFill>
                  <a:srgbClr val="FF0000"/>
                </a:solidFill>
              </a:rPr>
              <a:t> Wang et al., 2014, ERL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5400" y="3657600"/>
            <a:ext cx="12954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14618" y="401440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BAMS 2014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dirty="0" smtClean="0"/>
              <a:t>Vision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6411913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/>
              <a:t>Extend to global </a:t>
            </a:r>
            <a:r>
              <a:rPr lang="en-US" sz="1800" dirty="0" smtClean="0"/>
              <a:t>scales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Single </a:t>
            </a:r>
            <a:r>
              <a:rPr lang="en-US" sz="1800" b="0" dirty="0"/>
              <a:t>global mesh with seamless </a:t>
            </a:r>
            <a:r>
              <a:rPr lang="en-US" sz="1800" b="0" dirty="0" smtClean="0"/>
              <a:t>refinement to </a:t>
            </a:r>
            <a:r>
              <a:rPr lang="en-US" sz="1800" b="0" dirty="0"/>
              <a:t>local </a:t>
            </a:r>
            <a:r>
              <a:rPr lang="en-US" sz="1800" b="0" dirty="0" smtClean="0"/>
              <a:t>scales</a:t>
            </a:r>
            <a:endParaRPr lang="en-US" sz="1800" b="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Integrated chemistry, dynamics, </a:t>
            </a:r>
            <a:r>
              <a:rPr lang="en-US" sz="1800" b="0" dirty="0" smtClean="0"/>
              <a:t>physics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/>
              <a:t>T</a:t>
            </a:r>
            <a:r>
              <a:rPr lang="en-US" sz="1800" smtClean="0"/>
              <a:t>hree configurations </a:t>
            </a:r>
            <a:r>
              <a:rPr lang="en-US" sz="1800" dirty="0" smtClean="0"/>
              <a:t>of flexible systems</a:t>
            </a:r>
            <a:r>
              <a:rPr lang="en-US" sz="1800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On-line global variable grid (e.g. MPAS, OLAM)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Online regional (WRF-AQ)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Offline regional (redesigned CMAQ)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/>
              <a:t>Interoperability of as much model code as possible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Gas, aerosol, aqueous in modular box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Modules for biogenic emissions, dry dep/</a:t>
            </a:r>
            <a:r>
              <a:rPr lang="en-US" sz="1800" b="0" dirty="0" err="1"/>
              <a:t>bidi</a:t>
            </a:r>
            <a:r>
              <a:rPr lang="en-US" sz="1800" b="0" dirty="0"/>
              <a:t>, wind-blown dust, photolysis, etc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/>
              <a:t>Transport in met models for online systems (</a:t>
            </a:r>
            <a:r>
              <a:rPr lang="en-US" sz="1800" dirty="0" err="1"/>
              <a:t>adv</a:t>
            </a:r>
            <a:r>
              <a:rPr lang="en-US" sz="1800" dirty="0"/>
              <a:t>, diffusion</a:t>
            </a:r>
            <a:r>
              <a:rPr lang="en-US" sz="1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Ensure mass conservation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Consistency with met parameters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Minimize numerical diffusion and dispersion</a:t>
            </a:r>
            <a:endParaRPr lang="en-US" sz="1800" b="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313" y="1600200"/>
            <a:ext cx="24272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613" y="4038600"/>
            <a:ext cx="213201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416800" y="6092825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MPAS</a:t>
            </a:r>
          </a:p>
        </p:txBody>
      </p:sp>
    </p:spTree>
    <p:extLst>
      <p:ext uri="{BB962C8B-B14F-4D97-AF65-F5344CB8AC3E}">
        <p14:creationId xmlns:p14="http://schemas.microsoft.com/office/powerpoint/2010/main" val="28962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dirty="0" smtClean="0"/>
              <a:t>Community development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Initial discussions among EPA, NCAR, NOAA, DOE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Leverage diverse expertise across community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Multiple purposes: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Air quality policy development and regulation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Air quality forecasting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Atmospheric chemistry research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Climate modeling with short-lived climate forcers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 smtClean="0"/>
              <a:t>Earth system applications: coupled system for air, hydro, eco, ag, energy, etc…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Standardize model engineering for coupling chemical components to different dynamics models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Initial steps: add </a:t>
            </a:r>
            <a:r>
              <a:rPr lang="en-US" sz="1800" dirty="0"/>
              <a:t>chemistry to existing global models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For example: MPAS-Chem, OLAM-Chem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Involve grant </a:t>
            </a:r>
            <a:r>
              <a:rPr lang="en-US" sz="1800" dirty="0"/>
              <a:t>programs </a:t>
            </a:r>
            <a:r>
              <a:rPr lang="en-US" sz="1800" dirty="0" smtClean="0"/>
              <a:t>to foster </a:t>
            </a:r>
            <a:r>
              <a:rPr lang="en-US" sz="1800" dirty="0"/>
              <a:t>development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EPA STAR </a:t>
            </a:r>
            <a:r>
              <a:rPr lang="en-US" sz="1800" b="0" dirty="0" smtClean="0"/>
              <a:t>grants</a:t>
            </a:r>
            <a:endParaRPr lang="en-US" sz="1800" b="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b="0" dirty="0"/>
              <a:t>DOE Model development grants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2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0" y="609600"/>
            <a:ext cx="5943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Integrated Met-Chem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3886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 </a:t>
            </a:r>
            <a:r>
              <a:rPr lang="en-US" sz="1800" dirty="0"/>
              <a:t>temporal coupling (data exchange frequency &gt; once per hour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b="0" dirty="0" smtClean="0"/>
              <a:t>Better resolve </a:t>
            </a:r>
            <a:r>
              <a:rPr lang="en-US" sz="1800" b="0" dirty="0"/>
              <a:t>high-frequency meteorological dynamics </a:t>
            </a:r>
            <a:endParaRPr lang="en-US" sz="1800" b="0" dirty="0" smtClean="0"/>
          </a:p>
          <a:p>
            <a:pPr lvl="2"/>
            <a:r>
              <a:rPr lang="en-US" sz="1800" b="0" dirty="0" smtClean="0"/>
              <a:t>WS, WD changes</a:t>
            </a:r>
            <a:r>
              <a:rPr lang="en-US" sz="1800" b="0" dirty="0"/>
              <a:t>, PBL height variations, cloud formation, </a:t>
            </a:r>
            <a:r>
              <a:rPr lang="en-US" sz="1800" b="0" dirty="0" smtClean="0"/>
              <a:t>rainfall </a:t>
            </a:r>
          </a:p>
          <a:p>
            <a:pPr lvl="1"/>
            <a:r>
              <a:rPr lang="en-US" sz="1800" b="0" dirty="0" smtClean="0"/>
              <a:t>Affects chemical </a:t>
            </a:r>
            <a:r>
              <a:rPr lang="en-US" sz="1800" b="0" dirty="0"/>
              <a:t>transport, transformation, and </a:t>
            </a:r>
            <a:r>
              <a:rPr lang="en-US" sz="1800" b="0" dirty="0" smtClean="0"/>
              <a:t>removal at high spatial resolution</a:t>
            </a:r>
          </a:p>
          <a:p>
            <a:r>
              <a:rPr lang="en-US" sz="1800" dirty="0" smtClean="0"/>
              <a:t>More consistent </a:t>
            </a:r>
            <a:r>
              <a:rPr lang="en-US" sz="1800" dirty="0"/>
              <a:t>dynamical, physical, and numerical </a:t>
            </a:r>
            <a:r>
              <a:rPr lang="en-US" sz="1800" dirty="0" smtClean="0"/>
              <a:t>modeling</a:t>
            </a:r>
          </a:p>
          <a:p>
            <a:pPr lvl="1"/>
            <a:r>
              <a:rPr lang="en-US" sz="1800" b="0" dirty="0" smtClean="0"/>
              <a:t>More constant cloud convective transport of chemistry and met</a:t>
            </a:r>
          </a:p>
          <a:p>
            <a:pPr lvl="1"/>
            <a:r>
              <a:rPr lang="en-US" sz="1800" b="0" dirty="0" smtClean="0"/>
              <a:t>Closer integration of cloud microphysics and aqueous chemistry</a:t>
            </a:r>
          </a:p>
          <a:p>
            <a:pPr lvl="1"/>
            <a:r>
              <a:rPr lang="en-US" sz="1800" b="0" dirty="0" smtClean="0"/>
              <a:t>More consistent advection and diffusion</a:t>
            </a:r>
          </a:p>
          <a:p>
            <a:r>
              <a:rPr lang="en-US" sz="1800" dirty="0" smtClean="0"/>
              <a:t>On-line chemistry necessary for global models with non-uniform, refining grid meshes (e.g. OLAM, MPAS)</a:t>
            </a:r>
          </a:p>
          <a:p>
            <a:pPr lvl="1"/>
            <a:r>
              <a:rPr lang="en-US" sz="1800" b="0" dirty="0" smtClean="0"/>
              <a:t>Advection and horizontal diffusion must be integrated in dynamics solver</a:t>
            </a:r>
          </a:p>
          <a:p>
            <a:pPr lvl="1"/>
            <a:endParaRPr lang="en-US" sz="1800" b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1563" y="5334000"/>
          <a:ext cx="8763000" cy="137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1200"/>
                <a:gridCol w="1524000"/>
                <a:gridCol w="1752600"/>
                <a:gridCol w="1752600"/>
                <a:gridCol w="1752600"/>
              </a:tblGrid>
              <a:tr h="458148">
                <a:tc>
                  <a:txBody>
                    <a:bodyPr/>
                    <a:lstStyle/>
                    <a:p>
                      <a:r>
                        <a:rPr lang="en-US" dirty="0" smtClean="0"/>
                        <a:t>Domain </a:t>
                      </a:r>
                      <a:r>
                        <a:rPr lang="en-US" dirty="0" err="1" smtClean="0"/>
                        <a:t>config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WRF-CMAQ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WRFadv</a:t>
                      </a:r>
                      <a:r>
                        <a:rPr lang="en-US" dirty="0" smtClean="0"/>
                        <a:t>-CMAQ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transfer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time</a:t>
                      </a:r>
                      <a:endParaRPr lang="en-US" dirty="0"/>
                    </a:p>
                  </a:txBody>
                  <a:tcPr/>
                </a:tc>
              </a:tr>
              <a:tr h="341737">
                <a:tc>
                  <a:txBody>
                    <a:bodyPr/>
                    <a:lstStyle/>
                    <a:p>
                      <a:r>
                        <a:rPr lang="en-US" dirty="0" smtClean="0"/>
                        <a:t>CA 12 km,</a:t>
                      </a:r>
                      <a:r>
                        <a:rPr lang="en-US" baseline="0" dirty="0" smtClean="0"/>
                        <a:t> 16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1:44:20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2:09:07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24% (3 run avg)</a:t>
                      </a:r>
                    </a:p>
                  </a:txBody>
                  <a:tcPr/>
                </a:tc>
              </a:tr>
              <a:tr h="341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 4 km,</a:t>
                      </a:r>
                      <a:r>
                        <a:rPr lang="en-US" baseline="0" dirty="0" smtClean="0"/>
                        <a:t> 64 cores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9:37:21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15:05:05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57% (4 run avg)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D_ppt_template.pptx" id="{1C3D6186-BC9E-4C93-9234-726073C89C11}" vid="{A1D93175-3F92-43AC-BB65-24D621E94C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ORD_ppt_template</Template>
  <TotalTime>2103</TotalTime>
  <Words>554</Words>
  <Application>Microsoft Office PowerPoint</Application>
  <PresentationFormat>On-screen Show (4:3)</PresentationFormat>
  <Paragraphs>95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Wingdings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Pleim, Jon</cp:lastModifiedBy>
  <cp:revision>117</cp:revision>
  <dcterms:created xsi:type="dcterms:W3CDTF">2014-06-12T13:36:39Z</dcterms:created>
  <dcterms:modified xsi:type="dcterms:W3CDTF">2014-10-28T01:52:29Z</dcterms:modified>
</cp:coreProperties>
</file>