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93" r:id="rId5"/>
    <p:sldId id="392" r:id="rId6"/>
    <p:sldId id="394" r:id="rId7"/>
    <p:sldId id="395" r:id="rId8"/>
    <p:sldId id="396" r:id="rId9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CC"/>
    <a:srgbClr val="C0C0C0"/>
    <a:srgbClr val="F8F8F8"/>
    <a:srgbClr val="FF0000"/>
    <a:srgbClr val="808080"/>
    <a:srgbClr val="B2B2B2"/>
    <a:srgbClr val="96969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9" autoAdjust="0"/>
    <p:restoredTop sz="99559" autoAdjust="0"/>
  </p:normalViewPr>
  <p:slideViewPr>
    <p:cSldViewPr snapToGrid="0">
      <p:cViewPr varScale="1">
        <p:scale>
          <a:sx n="100" d="100"/>
          <a:sy n="100" d="100"/>
        </p:scale>
        <p:origin x="7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2358" y="-120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ctr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6" y="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6" y="880745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95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6" y="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6"/>
            <a:ext cx="5130800" cy="417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6" y="8807450"/>
            <a:ext cx="3032125" cy="46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3E8B9E4A-87F6-405A-BC2D-226273F4F9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98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defTabSz="9302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defTabSz="9302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defTabSz="9302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defTabSz="930275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4BBC5A0A-85CC-4C73-856F-A3FE47BBCBA1}" type="slidenum">
              <a:rPr lang="en-US" sz="1200">
                <a:solidFill>
                  <a:schemeClr val="tx1"/>
                </a:solidFill>
                <a:latin typeface="Segoe UI" panose="020B0502040204020203" pitchFamily="34" charset="0"/>
              </a:rPr>
              <a:pPr/>
              <a:t>1</a:t>
            </a:fld>
            <a:endParaRPr lang="en-US" sz="1200">
              <a:solidFill>
                <a:schemeClr val="tx1"/>
              </a:solidFill>
              <a:latin typeface="Segoe UI" panose="020B0502040204020203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593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5342817"/>
            <a:ext cx="9144000" cy="151518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/>
            <a:endParaRPr lang="en-US" smtClean="0"/>
          </a:p>
        </p:txBody>
      </p:sp>
      <p:pic>
        <p:nvPicPr>
          <p:cNvPr id="10" name="Picture 9" descr="2012 PowerPoint title banner_v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28708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" y="4297680"/>
            <a:ext cx="8412480" cy="219456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7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365760" y="2377440"/>
            <a:ext cx="8412480" cy="1828800"/>
          </a:xfrm>
        </p:spPr>
        <p:txBody>
          <a:bodyPr anchor="ctr">
            <a:normAutofit/>
          </a:bodyPr>
          <a:lstStyle>
            <a:lvl1pPr algn="ctr">
              <a:spcAft>
                <a:spcPts val="600"/>
              </a:spcAft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EPRI logo 2014_RGB_PPT-Larg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971800" y="1629992"/>
            <a:ext cx="3200400" cy="5212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5342817"/>
            <a:ext cx="9144000" cy="151518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/>
            <a:endParaRPr lang="en-US" smtClean="0"/>
          </a:p>
        </p:txBody>
      </p:sp>
      <p:pic>
        <p:nvPicPr>
          <p:cNvPr id="10" name="Picture 9" descr="2012 PowerPoint title banner_v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28708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" y="4297680"/>
            <a:ext cx="8412480" cy="219456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7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365760" y="2377440"/>
            <a:ext cx="8412480" cy="1828800"/>
          </a:xfrm>
        </p:spPr>
        <p:txBody>
          <a:bodyPr anchor="t">
            <a:normAutofit/>
          </a:bodyPr>
          <a:lstStyle>
            <a:lvl1pPr algn="ctr">
              <a:spcAft>
                <a:spcPts val="600"/>
              </a:spcAft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563"/>
            <a:ext cx="8412480" cy="9144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1248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2011680"/>
            <a:ext cx="8412480" cy="1371600"/>
          </a:xfrm>
        </p:spPr>
        <p:txBody>
          <a:bodyPr anchor="ctr"/>
          <a:lstStyle>
            <a:lvl1pPr algn="ctr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3383280"/>
            <a:ext cx="8412480" cy="1554480"/>
          </a:xfrm>
        </p:spPr>
        <p:txBody>
          <a:bodyPr anchor="t"/>
          <a:lstStyle>
            <a:lvl1pPr marL="0" indent="0" algn="ctr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59" y="1280160"/>
            <a:ext cx="4114800" cy="5029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280160"/>
            <a:ext cx="4114800" cy="5029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880"/>
            <a:ext cx="8412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80160"/>
            <a:ext cx="4114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011680"/>
            <a:ext cx="4114800" cy="4297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280160"/>
            <a:ext cx="4114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39" y="2011680"/>
            <a:ext cx="4114800" cy="4297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563"/>
            <a:ext cx="841248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65760" y="1280160"/>
            <a:ext cx="8412480" cy="50292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" cy="10972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9CCFF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19075" indent="-219075"/>
            <a:endParaRPr lang="en-US" smtClean="0"/>
          </a:p>
        </p:txBody>
      </p:sp>
      <p:sp>
        <p:nvSpPr>
          <p:cNvPr id="1060" name="Text Box 36"/>
          <p:cNvSpPr txBox="1">
            <a:spLocks noChangeArrowheads="1"/>
          </p:cNvSpPr>
          <p:nvPr/>
        </p:nvSpPr>
        <p:spPr bwMode="auto">
          <a:xfrm>
            <a:off x="4267200" y="6594475"/>
            <a:ext cx="608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fld id="{324FBA8B-C479-4BF9-A515-8ED623D42A4A}" type="slidenum">
              <a:rPr lang="en-US" sz="1000">
                <a:solidFill>
                  <a:srgbClr val="4D4D4D"/>
                </a:solidFill>
              </a:rPr>
              <a:pPr/>
              <a:t>‹#›</a:t>
            </a:fld>
            <a:endParaRPr lang="en-US" sz="1000" dirty="0">
              <a:solidFill>
                <a:srgbClr val="4D4D4D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760" y="182563"/>
            <a:ext cx="84124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41248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71" name="Text Box 47"/>
          <p:cNvSpPr txBox="1">
            <a:spLocks noChangeArrowheads="1"/>
          </p:cNvSpPr>
          <p:nvPr/>
        </p:nvSpPr>
        <p:spPr bwMode="auto">
          <a:xfrm>
            <a:off x="228600" y="6629400"/>
            <a:ext cx="27638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700" dirty="0">
                <a:solidFill>
                  <a:srgbClr val="4D4D4D"/>
                </a:solidFill>
                <a:cs typeface="Arial" charset="0"/>
              </a:rPr>
              <a:t>© </a:t>
            </a:r>
            <a:r>
              <a:rPr lang="en-US" sz="700" dirty="0" smtClean="0">
                <a:solidFill>
                  <a:srgbClr val="4D4D4D"/>
                </a:solidFill>
                <a:cs typeface="Arial" charset="0"/>
              </a:rPr>
              <a:t>2014 </a:t>
            </a:r>
            <a:r>
              <a:rPr lang="en-US" sz="700" dirty="0">
                <a:solidFill>
                  <a:srgbClr val="4D4D4D"/>
                </a:solidFill>
                <a:cs typeface="Arial" charset="0"/>
              </a:rPr>
              <a:t>Electric Power Research Institute, Inc. All rights reserved.</a:t>
            </a:r>
            <a:endParaRPr lang="en-US" sz="700" dirty="0">
              <a:solidFill>
                <a:srgbClr val="4D4D4D"/>
              </a:solidFill>
            </a:endParaRPr>
          </a:p>
        </p:txBody>
      </p:sp>
      <p:pic>
        <p:nvPicPr>
          <p:cNvPr id="8" name="Picture 7" descr="EPRI logo 2014_RGB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995160" y="6400800"/>
            <a:ext cx="1877568" cy="3474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</p:sldLayoutIdLst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73038" indent="-1730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515938" indent="-228600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–"/>
        <a:defRPr sz="2400">
          <a:solidFill>
            <a:srgbClr val="000000"/>
          </a:solidFill>
          <a:latin typeface="+mn-lt"/>
        </a:defRPr>
      </a:lvl2pPr>
      <a:lvl3pPr marL="798513" indent="-16668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</a:defRPr>
      </a:lvl3pPr>
      <a:lvl4pPr marL="1196975" indent="-2238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–"/>
        <a:defRPr sz="2400">
          <a:solidFill>
            <a:srgbClr val="000000"/>
          </a:solidFill>
          <a:latin typeface="+mn-lt"/>
        </a:defRPr>
      </a:lvl4pPr>
      <a:lvl5pPr marL="1487488" indent="-174625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</a:defRPr>
      </a:lvl5pPr>
      <a:lvl6pPr marL="19446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6pPr>
      <a:lvl7pPr marL="24018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7pPr>
      <a:lvl8pPr marL="28590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8pPr>
      <a:lvl9pPr marL="33162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8333" y="4380807"/>
            <a:ext cx="8412480" cy="219456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US" sz="1800" b="1" dirty="0" smtClean="0"/>
              <a:t>Naresh Kumar, Ph.D., MBA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US" sz="1800" b="1" dirty="0" smtClean="0"/>
              <a:t>Senior Program Manager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US" sz="1800" b="1" dirty="0" smtClean="0"/>
              <a:t>Electric Power Research Institute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US" sz="1800" b="1" dirty="0" smtClean="0"/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endParaRPr lang="en-US" sz="1800" b="1" dirty="0" smtClean="0"/>
          </a:p>
          <a:p>
            <a:r>
              <a:rPr lang="en-US" sz="1800" dirty="0" smtClean="0"/>
              <a:t>CMAS </a:t>
            </a:r>
            <a:r>
              <a:rPr lang="en-US" sz="1800" dirty="0" smtClean="0"/>
              <a:t>Developer/User Meeting</a:t>
            </a:r>
            <a:endParaRPr lang="en-US" sz="1800" dirty="0" smtClean="0"/>
          </a:p>
          <a:p>
            <a:r>
              <a:rPr lang="en-US" sz="1800" dirty="0" smtClean="0"/>
              <a:t>Chapel Hill, NC</a:t>
            </a:r>
          </a:p>
          <a:p>
            <a:r>
              <a:rPr lang="en-US" sz="1800" dirty="0" smtClean="0"/>
              <a:t>October </a:t>
            </a:r>
            <a:r>
              <a:rPr lang="en-US" sz="1800" dirty="0"/>
              <a:t>2</a:t>
            </a:r>
            <a:r>
              <a:rPr lang="en-US" sz="1800" dirty="0" smtClean="0"/>
              <a:t>8, 2014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 anchor="t"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Capabilities of a Future Air Quality Modeling System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65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20217"/>
            <a:ext cx="841248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Fully Integrated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n-line </a:t>
            </a:r>
            <a:r>
              <a:rPr lang="en-US" dirty="0" smtClean="0"/>
              <a:t>calculations of meteorology, emissions, air quality, model </a:t>
            </a:r>
            <a:r>
              <a:rPr lang="en-US" dirty="0" smtClean="0"/>
              <a:t>sensitivities</a:t>
            </a:r>
            <a:endParaRPr lang="en-US" dirty="0" smtClean="0"/>
          </a:p>
          <a:p>
            <a:r>
              <a:rPr lang="en-US" dirty="0" smtClean="0"/>
              <a:t>New architecture</a:t>
            </a:r>
          </a:p>
          <a:p>
            <a:pPr lvl="1"/>
            <a:r>
              <a:rPr lang="en-US" dirty="0" smtClean="0"/>
              <a:t>Do we still need Fortran 90?</a:t>
            </a:r>
          </a:p>
          <a:p>
            <a:pPr lvl="1"/>
            <a:r>
              <a:rPr lang="en-US" dirty="0" smtClean="0"/>
              <a:t>Can we achieve an order of magnitude </a:t>
            </a:r>
            <a:r>
              <a:rPr lang="en-US" dirty="0" smtClean="0"/>
              <a:t>or more speed-up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Graphical User Interface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5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20217"/>
            <a:ext cx="841248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Air Quality at Multiple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</a:t>
            </a:r>
            <a:r>
              <a:rPr lang="en-US" dirty="0" smtClean="0"/>
              <a:t>, regional, </a:t>
            </a:r>
            <a:r>
              <a:rPr lang="en-US" dirty="0" smtClean="0"/>
              <a:t>and local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ither use adaptive grids or user-specified grids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need to run multiple models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20217"/>
            <a:ext cx="841248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Latest Physics and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Improvements in physics and chemistry modules needed</a:t>
            </a:r>
          </a:p>
          <a:p>
            <a:pPr lvl="1"/>
            <a:r>
              <a:rPr lang="en-US" dirty="0"/>
              <a:t>Heterogeneous phase chemistry</a:t>
            </a:r>
          </a:p>
          <a:p>
            <a:pPr lvl="1"/>
            <a:r>
              <a:rPr lang="en-US" dirty="0"/>
              <a:t>Secondary organic aerosol</a:t>
            </a:r>
          </a:p>
          <a:p>
            <a:pPr lvl="1"/>
            <a:r>
              <a:rPr lang="en-US" dirty="0" smtClean="0"/>
              <a:t>Boundary </a:t>
            </a:r>
            <a:r>
              <a:rPr lang="en-US" dirty="0"/>
              <a:t>layer </a:t>
            </a:r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Removal processes</a:t>
            </a:r>
            <a:endParaRPr lang="en-US" dirty="0"/>
          </a:p>
          <a:p>
            <a:pPr lvl="1"/>
            <a:r>
              <a:rPr lang="en-US" dirty="0" smtClean="0"/>
              <a:t>Your favorite module</a:t>
            </a:r>
            <a:endParaRPr lang="en-US" dirty="0"/>
          </a:p>
          <a:p>
            <a:r>
              <a:rPr lang="en-US" dirty="0" smtClean="0"/>
              <a:t>Plug </a:t>
            </a:r>
            <a:r>
              <a:rPr lang="en-US" dirty="0"/>
              <a:t>and </a:t>
            </a:r>
            <a:r>
              <a:rPr lang="en-US" dirty="0" smtClean="0"/>
              <a:t>play (full modularity)</a:t>
            </a:r>
            <a:endParaRPr lang="en-US" dirty="0"/>
          </a:p>
          <a:p>
            <a:pPr lvl="1"/>
            <a:r>
              <a:rPr lang="en-US" dirty="0"/>
              <a:t>Ability to add new chemistry and physics options without extensive </a:t>
            </a:r>
            <a:r>
              <a:rPr lang="en-US" dirty="0" smtClean="0"/>
              <a:t>rewiring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20217"/>
            <a:ext cx="841248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Ensemble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models can give different results including different policy outcomes</a:t>
            </a:r>
          </a:p>
          <a:p>
            <a:r>
              <a:rPr lang="en-US" dirty="0" smtClean="0"/>
              <a:t>Can an ensemble of models give more robust results?</a:t>
            </a:r>
          </a:p>
          <a:p>
            <a:r>
              <a:rPr lang="en-US" dirty="0" smtClean="0"/>
              <a:t>Ability to create an ensemble from a single modeling system given multitude of physics and chemistry options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EPRI_PowerPointTemplate-2014">
  <a:themeElements>
    <a:clrScheme name="Custom 14">
      <a:dk1>
        <a:srgbClr val="000000"/>
      </a:dk1>
      <a:lt1>
        <a:srgbClr val="FFFFFF"/>
      </a:lt1>
      <a:dk2>
        <a:srgbClr val="0000CC"/>
      </a:dk2>
      <a:lt2>
        <a:srgbClr val="B2B2B2"/>
      </a:lt2>
      <a:accent1>
        <a:srgbClr val="006699"/>
      </a:accent1>
      <a:accent2>
        <a:srgbClr val="A50021"/>
      </a:accent2>
      <a:accent3>
        <a:srgbClr val="33CC33"/>
      </a:accent3>
      <a:accent4>
        <a:srgbClr val="FF9933"/>
      </a:accent4>
      <a:accent5>
        <a:srgbClr val="9933FF"/>
      </a:accent5>
      <a:accent6>
        <a:srgbClr val="FFFF00"/>
      </a:accent6>
      <a:hlink>
        <a:srgbClr val="0000FF"/>
      </a:hlink>
      <a:folHlink>
        <a:srgbClr val="FF00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219075" marR="0" indent="-219075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219075" marR="0" indent="-219075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B04359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D4B0B5"/>
        </a:accent5>
        <a:accent6>
          <a:srgbClr val="005C8A"/>
        </a:accent6>
        <a:hlink>
          <a:srgbClr val="FFA432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A432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5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9933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6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993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7101F030D76349B9BDDCB7E839049A" ma:contentTypeVersion="1" ma:contentTypeDescription="Create a new document." ma:contentTypeScope="" ma:versionID="7374b0b03f1763bd22c2a2703940f7b4">
  <xsd:schema xmlns:xsd="http://www.w3.org/2001/XMLSchema" xmlns:xs="http://www.w3.org/2001/XMLSchema" xmlns:p="http://schemas.microsoft.com/office/2006/metadata/properties" xmlns:ns2="9d4eb815-23ed-48d9-b0c1-2b9ce0016f4e" targetNamespace="http://schemas.microsoft.com/office/2006/metadata/properties" ma:root="true" ma:fieldsID="dd64560803487ce8a082915b99ebf1d7" ns2:_="">
    <xsd:import namespace="9d4eb815-23ed-48d9-b0c1-2b9ce0016f4e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eb815-23ed-48d9-b0c1-2b9ce0016f4e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format="Dropdown" ma:internalName="Category">
      <xsd:simpleType>
        <xsd:restriction base="dms:Choice">
          <xsd:enumeration value="Design Templates"/>
          <xsd:enumeration value="EPRI Letterhead"/>
          <xsd:enumeration value="Events, Conferences, Meeting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9d4eb815-23ed-48d9-b0c1-2b9ce0016f4e">Design Templates</Category>
  </documentManagement>
</p:properties>
</file>

<file path=customXml/itemProps1.xml><?xml version="1.0" encoding="utf-8"?>
<ds:datastoreItem xmlns:ds="http://schemas.openxmlformats.org/officeDocument/2006/customXml" ds:itemID="{0E36D905-99F8-435C-AE8E-92680086B0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920F53-E14A-49FF-829C-F3A820D930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4eb815-23ed-48d9-b0c1-2b9ce0016f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8DC831-9D2D-4432-8BA1-AD029586AC46}">
  <ds:schemaRefs>
    <ds:schemaRef ds:uri="9d4eb815-23ed-48d9-b0c1-2b9ce0016f4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EPRI_PowerPointTemplate-2014</Template>
  <TotalTime>2012</TotalTime>
  <Words>169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Segoe UI</vt:lpstr>
      <vt:lpstr>EPRI_PowerPointTemplate-2014</vt:lpstr>
      <vt:lpstr> Capabilities of a Future Air Quality Modeling System</vt:lpstr>
      <vt:lpstr>Fully Integrated System</vt:lpstr>
      <vt:lpstr>Air Quality at Multiple Resolutions</vt:lpstr>
      <vt:lpstr>Latest Physics and Chemistry</vt:lpstr>
      <vt:lpstr>Ensemble Modeling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Quality Models – Development of Model Performance  Evaluation Criteria</dc:title>
  <dc:subject>Version 1</dc:subject>
  <dc:creator>Eladio Knipping</dc:creator>
  <dc:description>Copyright 2014</dc:description>
  <cp:lastModifiedBy>Kumar, Naresh</cp:lastModifiedBy>
  <cp:revision>205</cp:revision>
  <cp:lastPrinted>2014-07-31T19:35:02Z</cp:lastPrinted>
  <dcterms:created xsi:type="dcterms:W3CDTF">2014-02-06T18:05:29Z</dcterms:created>
  <dcterms:modified xsi:type="dcterms:W3CDTF">2014-10-28T03:38:03Z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0x010100D67101F030D76349B9BDDCB7E839049A</vt:lpwstr>
  </property>
</Properties>
</file>