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6" r:id="rId3"/>
    <p:sldId id="257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76" r:id="rId13"/>
    <p:sldId id="288" r:id="rId14"/>
    <p:sldId id="285" r:id="rId15"/>
    <p:sldId id="290" r:id="rId16"/>
    <p:sldId id="277" r:id="rId17"/>
    <p:sldId id="289" r:id="rId18"/>
    <p:sldId id="292" r:id="rId19"/>
    <p:sldId id="278" r:id="rId20"/>
    <p:sldId id="291" r:id="rId21"/>
    <p:sldId id="279" r:id="rId22"/>
    <p:sldId id="281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48" d="100"/>
          <a:sy n="48" d="100"/>
        </p:scale>
        <p:origin x="62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88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 smtClean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 smtClean="0">
                <a:latin typeface="Gill Sans MT" pitchFamily="34" charset="0"/>
              </a:rPr>
              <a:t> Name</a:t>
            </a:r>
            <a:r>
              <a:rPr lang="en-US" sz="5400" b="1" dirty="0" smtClean="0">
                <a:latin typeface="Gill Sans MT" pitchFamily="34" charset="0"/>
              </a:rPr>
              <a:t/>
            </a:r>
            <a:br>
              <a:rPr lang="en-US" sz="5400" b="1" dirty="0" smtClean="0">
                <a:latin typeface="Gill Sans MT" pitchFamily="34" charset="0"/>
              </a:rPr>
            </a:br>
            <a:r>
              <a:rPr lang="en-US" sz="2000" b="0" dirty="0" smtClean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  <a:p>
            <a:pPr lvl="0"/>
            <a:r>
              <a:rPr lang="en-US" dirty="0" smtClean="0"/>
              <a:t>Bullet 11</a:t>
            </a:r>
          </a:p>
          <a:p>
            <a:pPr lvl="0"/>
            <a:r>
              <a:rPr lang="en-US" dirty="0" smtClean="0"/>
              <a:t>Bullet 12</a:t>
            </a:r>
          </a:p>
          <a:p>
            <a:pPr lvl="0"/>
            <a:r>
              <a:rPr lang="en-US" dirty="0" smtClean="0"/>
              <a:t>Bullet 13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076B14C-0357-40E8-98E6-7E31674C642C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B14C-0357-40E8-98E6-7E31674C642C}" type="datetimeFigureOut">
              <a:rPr lang="en-US" smtClean="0"/>
              <a:pPr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3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3962400"/>
            <a:ext cx="8610600" cy="26670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4600" dirty="0"/>
          </a:p>
          <a:p>
            <a:pPr marL="0" indent="0" algn="ctr">
              <a:buNone/>
            </a:pPr>
            <a:r>
              <a:rPr lang="en-US" sz="3600" dirty="0"/>
              <a:t>Donna B. Schwede</a:t>
            </a:r>
            <a:r>
              <a:rPr lang="en-US" sz="3600" baseline="30000" dirty="0"/>
              <a:t>1</a:t>
            </a:r>
            <a:r>
              <a:rPr lang="en-US" sz="3600" dirty="0"/>
              <a:t>, Deborah Luecken</a:t>
            </a:r>
            <a:r>
              <a:rPr lang="en-US" sz="3600" baseline="30000" dirty="0"/>
              <a:t>1</a:t>
            </a:r>
            <a:r>
              <a:rPr lang="en-US" sz="3600" dirty="0"/>
              <a:t>, John Walker</a:t>
            </a:r>
            <a:r>
              <a:rPr lang="en-US" sz="3600" baseline="30000" dirty="0"/>
              <a:t>2</a:t>
            </a:r>
            <a:r>
              <a:rPr lang="en-US" sz="3600" dirty="0"/>
              <a:t>,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George Pouliot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Wyat </a:t>
            </a:r>
            <a:r>
              <a:rPr lang="en-US" sz="3600" dirty="0"/>
              <a:t>Appel</a:t>
            </a:r>
            <a:r>
              <a:rPr lang="en-US" sz="3600" baseline="30000" dirty="0"/>
              <a:t>1</a:t>
            </a:r>
            <a:r>
              <a:rPr lang="en-US" sz="3600" dirty="0"/>
              <a:t>, James Kelly</a:t>
            </a:r>
            <a:r>
              <a:rPr lang="en-US" sz="3600" baseline="30000" dirty="0"/>
              <a:t>3</a:t>
            </a:r>
            <a:r>
              <a:rPr lang="en-US" sz="3600" dirty="0"/>
              <a:t>, Kirk </a:t>
            </a:r>
            <a:r>
              <a:rPr lang="en-US" sz="3600" dirty="0" smtClean="0"/>
              <a:t>Baker</a:t>
            </a:r>
            <a:r>
              <a:rPr lang="en-US" sz="3600" baseline="30000" dirty="0" smtClean="0"/>
              <a:t>3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baseline="30000" dirty="0"/>
              <a:t>1</a:t>
            </a:r>
            <a:r>
              <a:rPr lang="en-US" sz="2800" dirty="0"/>
              <a:t>National Exposure Research Lab, US EPA, RTP, NC</a:t>
            </a:r>
          </a:p>
          <a:p>
            <a:pPr marL="0" indent="0" algn="ctr">
              <a:buNone/>
            </a:pPr>
            <a:r>
              <a:rPr lang="en-US" sz="2800" baseline="30000" dirty="0"/>
              <a:t>2</a:t>
            </a:r>
            <a:r>
              <a:rPr lang="en-US" sz="2800" dirty="0"/>
              <a:t>National Risk Management Laboratory, US EPA, RTP, NC</a:t>
            </a:r>
          </a:p>
          <a:p>
            <a:pPr marL="0" indent="0" algn="ctr">
              <a:buNone/>
            </a:pPr>
            <a:r>
              <a:rPr lang="en-US" sz="2800" baseline="30000" dirty="0"/>
              <a:t>3</a:t>
            </a:r>
            <a:r>
              <a:rPr lang="en-US" sz="2800" dirty="0"/>
              <a:t>Office of Air Quality Planning and Standards, US EPA, RTP, NC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7526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Improvements to the characterization of organic nitrogen chemistry and deposition in CMAQ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Difference in Concentration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 b="28369"/>
          <a:stretch/>
        </p:blipFill>
        <p:spPr bwMode="auto">
          <a:xfrm>
            <a:off x="685800" y="2026920"/>
            <a:ext cx="6743700" cy="4526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Difference (</a:t>
            </a:r>
            <a:r>
              <a:rPr lang="en-US" b="1" dirty="0" smtClean="0"/>
              <a:t>new - base</a:t>
            </a:r>
            <a:r>
              <a:rPr lang="en-US" dirty="0" smtClean="0"/>
              <a:t>) in monthly </a:t>
            </a:r>
            <a:r>
              <a:rPr lang="en-US" dirty="0" smtClean="0"/>
              <a:t>average concentration of</a:t>
            </a:r>
            <a:r>
              <a:rPr lang="en-US" dirty="0" smtClean="0"/>
              <a:t> </a:t>
            </a:r>
            <a:r>
              <a:rPr lang="en-US" dirty="0"/>
              <a:t>total </a:t>
            </a:r>
            <a:r>
              <a:rPr lang="en-US" dirty="0" smtClean="0"/>
              <a:t>o</a:t>
            </a:r>
            <a:r>
              <a:rPr lang="en-US" dirty="0" smtClean="0"/>
              <a:t>rganic alkyl nitrates </a:t>
            </a:r>
            <a:r>
              <a:rPr lang="en-US" dirty="0"/>
              <a:t>in the atmosphere between new scheme and base scheme. </a:t>
            </a:r>
          </a:p>
        </p:txBody>
      </p:sp>
    </p:spTree>
    <p:extLst>
      <p:ext uri="{BB962C8B-B14F-4D97-AF65-F5344CB8AC3E}">
        <p14:creationId xmlns:p14="http://schemas.microsoft.com/office/powerpoint/2010/main" val="28664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</a:t>
            </a:r>
            <a:r>
              <a:rPr lang="en-US" dirty="0" smtClean="0"/>
              <a:t>in Wet Deposition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06389" y="1828801"/>
            <a:ext cx="18328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- Base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" r="35663" b="18095"/>
          <a:stretch/>
        </p:blipFill>
        <p:spPr>
          <a:xfrm>
            <a:off x="4876800" y="4114800"/>
            <a:ext cx="4023360" cy="2666999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r="34364" b="20106"/>
          <a:stretch/>
        </p:blipFill>
        <p:spPr>
          <a:xfrm>
            <a:off x="2514600" y="1447800"/>
            <a:ext cx="4023360" cy="2520207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35185" b="18114"/>
          <a:stretch/>
        </p:blipFill>
        <p:spPr>
          <a:xfrm>
            <a:off x="320040" y="4115403"/>
            <a:ext cx="4023360" cy="26663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</a:t>
            </a:r>
            <a:r>
              <a:rPr lang="en-US" dirty="0" smtClean="0"/>
              <a:t>in Dry Deposition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r="28567" b="21972"/>
          <a:stretch/>
        </p:blipFill>
        <p:spPr>
          <a:xfrm>
            <a:off x="4800600" y="4120786"/>
            <a:ext cx="4023360" cy="2490076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06389" y="1828801"/>
            <a:ext cx="183281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- Base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24548" b="21196"/>
          <a:stretch/>
        </p:blipFill>
        <p:spPr>
          <a:xfrm>
            <a:off x="2819400" y="1828801"/>
            <a:ext cx="2895600" cy="18379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6" r="24548" b="21196"/>
          <a:stretch/>
        </p:blipFill>
        <p:spPr>
          <a:xfrm>
            <a:off x="2590800" y="1447800"/>
            <a:ext cx="4023360" cy="2553832"/>
          </a:xfrm>
          <a:prstGeom prst="rect">
            <a:avLst/>
          </a:prstGeom>
          <a:ln>
            <a:noFill/>
          </a:ln>
        </p:spPr>
      </p:pic>
      <p:pic>
        <p:nvPicPr>
          <p:cNvPr id="11" name="Picture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r="28879" b="22230"/>
          <a:stretch/>
        </p:blipFill>
        <p:spPr>
          <a:xfrm>
            <a:off x="381000" y="4108395"/>
            <a:ext cx="4114800" cy="25148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5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Comparisons w/ 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3200400"/>
          </a:xfrm>
        </p:spPr>
        <p:txBody>
          <a:bodyPr>
            <a:normAutofit lnSpcReduction="10000"/>
          </a:bodyPr>
          <a:lstStyle/>
          <a:p>
            <a:r>
              <a:rPr lang="en-US" sz="2400" b="0" dirty="0" smtClean="0">
                <a:latin typeface="+mn-lt"/>
              </a:rPr>
              <a:t>Field studies</a:t>
            </a:r>
          </a:p>
          <a:p>
            <a:pPr lvl="1"/>
            <a:r>
              <a:rPr lang="en-US" sz="2400" b="0" dirty="0" smtClean="0">
                <a:latin typeface="+mn-lt"/>
              </a:rPr>
              <a:t>Bondville, IL wet deposition study</a:t>
            </a:r>
          </a:p>
          <a:p>
            <a:pPr lvl="2"/>
            <a:r>
              <a:rPr lang="en-US" sz="2400" b="0" dirty="0" smtClean="0">
                <a:latin typeface="+mn-lt"/>
              </a:rPr>
              <a:t>2010 study designed to explore </a:t>
            </a:r>
            <a:r>
              <a:rPr lang="en-US" sz="2400" b="0" dirty="0">
                <a:latin typeface="+mn-lt"/>
              </a:rPr>
              <a:t>feasibility of measuring wet deposition of bulk Organic N concentrations at NTN and </a:t>
            </a:r>
            <a:r>
              <a:rPr lang="en-US" sz="2400" b="0" dirty="0" err="1">
                <a:latin typeface="+mn-lt"/>
              </a:rPr>
              <a:t>AIRMoN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smtClean="0">
                <a:latin typeface="+mn-lt"/>
              </a:rPr>
              <a:t>sites</a:t>
            </a:r>
          </a:p>
          <a:p>
            <a:pPr lvl="2"/>
            <a:r>
              <a:rPr lang="en-US" sz="2400" b="0" dirty="0" smtClean="0">
                <a:latin typeface="+mn-lt"/>
              </a:rPr>
              <a:t>Wet </a:t>
            </a:r>
            <a:r>
              <a:rPr lang="en-US" sz="2400" b="0" dirty="0">
                <a:latin typeface="+mn-lt"/>
              </a:rPr>
              <a:t>only collector (no dry dep interference); not filtered (filter can introduce organics); refrigerated </a:t>
            </a:r>
            <a:r>
              <a:rPr lang="en-US" sz="2400" b="0" dirty="0" smtClean="0">
                <a:latin typeface="+mn-lt"/>
              </a:rPr>
              <a:t>samples</a:t>
            </a:r>
          </a:p>
          <a:p>
            <a:pPr lvl="2"/>
            <a:r>
              <a:rPr lang="en-US" sz="2400" b="0" dirty="0">
                <a:latin typeface="+mn-lt"/>
              </a:rPr>
              <a:t>O</a:t>
            </a:r>
            <a:r>
              <a:rPr lang="en-US" sz="2400" b="0" dirty="0" smtClean="0">
                <a:latin typeface="+mn-lt"/>
              </a:rPr>
              <a:t>rganic N by difference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72612"/>
            <a:ext cx="4191000" cy="2509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819400" y="5181600"/>
            <a:ext cx="4114800" cy="0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1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Bondville – Precipitation Chemistry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6" r="12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Comparisons w/ 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320040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+mn-lt"/>
              </a:rPr>
              <a:t>Air Quality System (AQS) Sites</a:t>
            </a:r>
          </a:p>
          <a:p>
            <a:pPr lvl="1"/>
            <a:r>
              <a:rPr lang="en-US" sz="2400" b="0" dirty="0" smtClean="0">
                <a:latin typeface="+mn-lt"/>
              </a:rPr>
              <a:t>Ambient air quality monitoring information from EPA, state, local, and tribal </a:t>
            </a:r>
            <a:r>
              <a:rPr lang="en-US" sz="2400" b="0" dirty="0" smtClean="0">
                <a:latin typeface="+mn-lt"/>
              </a:rPr>
              <a:t>agencies</a:t>
            </a:r>
          </a:p>
          <a:p>
            <a:pPr lvl="1"/>
            <a:r>
              <a:rPr lang="en-US" sz="2400" b="0" dirty="0" smtClean="0">
                <a:latin typeface="+mn-lt"/>
              </a:rPr>
              <a:t>5000 current monitors</a:t>
            </a:r>
            <a:endParaRPr lang="en-US" sz="2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4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AQS Concentrations - 2011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4754880" cy="2593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91000"/>
            <a:ext cx="4754880" cy="2593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600200"/>
            <a:ext cx="609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53000" y="1828800"/>
            <a:ext cx="762000" cy="22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5105400"/>
            <a:ext cx="1371600" cy="382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Total Nitrate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00" y="5288736"/>
            <a:ext cx="7467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Comparisons w/ 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b="0" dirty="0" smtClean="0">
                <a:latin typeface="+mn-lt"/>
              </a:rPr>
              <a:t>Field studies</a:t>
            </a:r>
          </a:p>
          <a:p>
            <a:pPr lvl="1"/>
            <a:r>
              <a:rPr lang="en-US" sz="2400" b="0" dirty="0">
                <a:latin typeface="+mn-lt"/>
              </a:rPr>
              <a:t>Deriving Information on Surface Conditions from Column and Vertically Resolved Observations Relevant to Air Quality. </a:t>
            </a:r>
            <a:r>
              <a:rPr lang="en-US" sz="2400" b="0" dirty="0" smtClean="0">
                <a:latin typeface="+mn-lt"/>
              </a:rPr>
              <a:t>(DISCOVER-AQ) Baltimore, MD</a:t>
            </a:r>
          </a:p>
          <a:p>
            <a:pPr lvl="2"/>
            <a:r>
              <a:rPr lang="en-US" sz="2400" b="0" dirty="0" smtClean="0">
                <a:latin typeface="+mn-lt"/>
              </a:rPr>
              <a:t>2011 study combining satellite, airborne, and ground-based observations to study urban air pollution</a:t>
            </a:r>
          </a:p>
        </p:txBody>
      </p:sp>
      <p:pic>
        <p:nvPicPr>
          <p:cNvPr id="1026" name="Picture 2" descr="http://www.nasa.gov/sites/default/files/images/maryland-flights-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706" y="4065270"/>
            <a:ext cx="3657600" cy="24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DISCOVER - AQ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2479638"/>
            <a:ext cx="3383280" cy="4378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447800"/>
            <a:ext cx="2971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ANs – </a:t>
            </a:r>
            <a:r>
              <a:rPr lang="en-US" sz="2000" dirty="0"/>
              <a:t>A</a:t>
            </a:r>
            <a:r>
              <a:rPr lang="en-US" sz="2000" dirty="0" smtClean="0"/>
              <a:t>lkyl Nitrates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err="1"/>
              <a:t>NTRx</a:t>
            </a:r>
            <a:r>
              <a:rPr lang="en-US" sz="2000" dirty="0" smtClean="0"/>
              <a:t>)</a:t>
            </a:r>
          </a:p>
          <a:p>
            <a:pPr algn="ctr"/>
            <a:r>
              <a:rPr lang="en-US" dirty="0"/>
              <a:t>Essex </a:t>
            </a:r>
            <a:r>
              <a:rPr lang="en-US" dirty="0" smtClean="0"/>
              <a:t>Site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20" y="2479637"/>
            <a:ext cx="3383280" cy="4378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4900" y="14478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PNs – </a:t>
            </a:r>
            <a:r>
              <a:rPr lang="en-US" dirty="0" err="1" smtClean="0"/>
              <a:t>P</a:t>
            </a:r>
            <a:r>
              <a:rPr lang="en-US" dirty="0" err="1" smtClean="0"/>
              <a:t>eroxyacyl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itrates</a:t>
            </a:r>
          </a:p>
          <a:p>
            <a:pPr algn="ctr"/>
            <a:r>
              <a:rPr lang="en-US" dirty="0" smtClean="0"/>
              <a:t>(PAN</a:t>
            </a:r>
            <a:r>
              <a:rPr lang="en-US" dirty="0"/>
              <a:t>, </a:t>
            </a:r>
            <a:r>
              <a:rPr lang="en-US" dirty="0" err="1"/>
              <a:t>PANx,OPAN</a:t>
            </a:r>
            <a:r>
              <a:rPr lang="en-US" dirty="0"/>
              <a:t>, </a:t>
            </a:r>
            <a:r>
              <a:rPr lang="en-US" dirty="0" smtClean="0"/>
              <a:t>MPAN)</a:t>
            </a:r>
          </a:p>
          <a:p>
            <a:pPr algn="ctr"/>
            <a:r>
              <a:rPr lang="en-US" dirty="0" smtClean="0"/>
              <a:t>Padonia </a:t>
            </a:r>
            <a:r>
              <a:rPr lang="en-US" dirty="0" smtClean="0"/>
              <a:t>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DISCOVER-AQ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1920240" cy="2485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88108" y="2453403"/>
            <a:ext cx="79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Base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350489" y="501352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New (E7)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322314"/>
            <a:ext cx="1920240" cy="2485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1300228"/>
            <a:ext cx="7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ANs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911" y="1752600"/>
            <a:ext cx="1920240" cy="2485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4322314"/>
            <a:ext cx="1920240" cy="2485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30011" y="1300228"/>
            <a:ext cx="7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sz="2400" b="1" dirty="0" smtClean="0"/>
              <a:t>Ns</a:t>
            </a:r>
            <a:endParaRPr lang="en-US" sz="2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22" y="1752600"/>
            <a:ext cx="1920240" cy="2485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22412" y="1300228"/>
            <a:ext cx="75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NOy</a:t>
            </a:r>
            <a:endParaRPr lang="en-US" sz="2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4322314"/>
            <a:ext cx="1920240" cy="2485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32" y="1752600"/>
            <a:ext cx="1920240" cy="24850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57870" y="1300228"/>
            <a:ext cx="95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HNO</a:t>
            </a:r>
            <a:r>
              <a:rPr lang="en-US" sz="2400" b="1" baseline="-25000" dirty="0" smtClean="0"/>
              <a:t>3</a:t>
            </a:r>
            <a:endParaRPr lang="en-US" sz="2400" b="1" baseline="-25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322314"/>
            <a:ext cx="1920240" cy="248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3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0" y="1828800"/>
            <a:ext cx="8001000" cy="350520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+mn-lt"/>
              </a:rPr>
              <a:t>Chris Lehman (National Atmospheric Deposition Program</a:t>
            </a:r>
          </a:p>
          <a:p>
            <a:r>
              <a:rPr lang="en-US" sz="2400" b="0" dirty="0" smtClean="0">
                <a:latin typeface="+mn-lt"/>
              </a:rPr>
              <a:t>DISCOVER AQ Team</a:t>
            </a:r>
          </a:p>
          <a:p>
            <a:r>
              <a:rPr lang="en-US" sz="2400" b="0" dirty="0" smtClean="0">
                <a:latin typeface="+mn-lt"/>
              </a:rPr>
              <a:t>CALNEX Team</a:t>
            </a:r>
          </a:p>
          <a:p>
            <a:r>
              <a:rPr lang="en-US" sz="2400" b="0" dirty="0">
                <a:latin typeface="+mn-lt"/>
              </a:rPr>
              <a:t>Ron Cohen (Lawrence Berkeley National </a:t>
            </a:r>
            <a:r>
              <a:rPr lang="en-US" sz="2400" b="0" dirty="0" smtClean="0">
                <a:latin typeface="+mn-lt"/>
              </a:rPr>
              <a:t>Laboratory)</a:t>
            </a:r>
          </a:p>
          <a:p>
            <a:r>
              <a:rPr lang="en-US" sz="2400" b="0" dirty="0" smtClean="0">
                <a:latin typeface="+mn-lt"/>
              </a:rPr>
              <a:t>Melinda Beaver (EPA)</a:t>
            </a:r>
          </a:p>
          <a:p>
            <a:r>
              <a:rPr lang="en-US" sz="2400" b="0" dirty="0" smtClean="0">
                <a:latin typeface="+mn-lt"/>
              </a:rPr>
              <a:t>Daiwen Kang (Computer Sciences Corporation)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1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Comparisons w/ Measurements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5542547" cy="449580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+mn-lt"/>
              </a:rPr>
              <a:t>Field studies</a:t>
            </a:r>
          </a:p>
          <a:p>
            <a:pPr lvl="1"/>
            <a:r>
              <a:rPr lang="en-US" sz="2400" b="0" dirty="0">
                <a:latin typeface="+mn-lt"/>
              </a:rPr>
              <a:t>California Research at the Nexus of Air Quality and Climate </a:t>
            </a:r>
            <a:r>
              <a:rPr lang="en-US" sz="2400" b="0" dirty="0" smtClean="0">
                <a:latin typeface="+mn-lt"/>
              </a:rPr>
              <a:t>Change (CALNEX) – Bakersfield, CA</a:t>
            </a:r>
          </a:p>
          <a:p>
            <a:pPr lvl="2"/>
            <a:r>
              <a:rPr lang="en-US" sz="2400" b="0" dirty="0" smtClean="0">
                <a:latin typeface="+mn-lt"/>
              </a:rPr>
              <a:t>2010 study combining satellite, aircraft, and ground-based observations to study atmospheric transport and chemistry and emissions inventories</a:t>
            </a:r>
            <a:endParaRPr lang="en-US" sz="2400" b="0" dirty="0">
              <a:latin typeface="+mn-lt"/>
            </a:endParaRPr>
          </a:p>
        </p:txBody>
      </p:sp>
      <p:pic>
        <p:nvPicPr>
          <p:cNvPr id="2050" name="Picture 2" descr="Figure 2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47" y="3048000"/>
            <a:ext cx="3124200" cy="35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2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CALNEX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0"/>
            <a:ext cx="7315200" cy="2377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267200"/>
            <a:ext cx="7315200" cy="23951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5240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12997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CALNEX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4" y="2438400"/>
            <a:ext cx="8483390" cy="2766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689" y="2406316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752600"/>
            <a:ext cx="8839200" cy="4419600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+mn-lt"/>
              </a:rPr>
              <a:t>Understanding of chemistry and emissions of organic N is a rapidly growing field, but there is still much to learn and improve in the modeling</a:t>
            </a:r>
          </a:p>
          <a:p>
            <a:r>
              <a:rPr lang="en-US" sz="2400" b="0" dirty="0" smtClean="0">
                <a:latin typeface="+mn-lt"/>
              </a:rPr>
              <a:t>Organic N is an important component of the nitrogen budget, but has been historically underpredicted</a:t>
            </a:r>
          </a:p>
          <a:p>
            <a:r>
              <a:rPr lang="en-US" sz="2400" b="0" dirty="0" smtClean="0">
                <a:latin typeface="+mn-lt"/>
              </a:rPr>
              <a:t>Recent </a:t>
            </a:r>
            <a:r>
              <a:rPr lang="en-US" sz="2400" b="0" dirty="0">
                <a:latin typeface="+mn-lt"/>
              </a:rPr>
              <a:t>changes to the organic N treatment in CMAQ have resulted in improved model </a:t>
            </a:r>
            <a:r>
              <a:rPr lang="en-US" sz="2400" b="0" dirty="0" smtClean="0">
                <a:latin typeface="+mn-lt"/>
              </a:rPr>
              <a:t>performance</a:t>
            </a:r>
          </a:p>
          <a:p>
            <a:r>
              <a:rPr lang="en-US" sz="2400" b="0" dirty="0" smtClean="0">
                <a:latin typeface="+mn-lt"/>
              </a:rPr>
              <a:t>Additional comparisons with measurements are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3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828800"/>
            <a:ext cx="8839200" cy="3810000"/>
          </a:xfrm>
        </p:spPr>
        <p:txBody>
          <a:bodyPr/>
          <a:lstStyle/>
          <a:p>
            <a:r>
              <a:rPr lang="en-US" sz="2400" b="0" dirty="0" smtClean="0">
                <a:latin typeface="+mn-lt"/>
              </a:rPr>
              <a:t>Expand evaluation using other data sets</a:t>
            </a:r>
          </a:p>
          <a:p>
            <a:r>
              <a:rPr lang="en-US" sz="2400" b="0" dirty="0" smtClean="0">
                <a:latin typeface="+mn-lt"/>
              </a:rPr>
              <a:t>Begin working on model improvements for other organic N species</a:t>
            </a:r>
          </a:p>
          <a:p>
            <a:pPr lvl="1"/>
            <a:r>
              <a:rPr lang="en-US" sz="2000" b="0" dirty="0" smtClean="0">
                <a:latin typeface="+mn-lt"/>
              </a:rPr>
              <a:t>Amines </a:t>
            </a:r>
            <a:r>
              <a:rPr lang="en-US" sz="2000" b="0" dirty="0">
                <a:latin typeface="+mn-lt"/>
              </a:rPr>
              <a:t>– importance in OH </a:t>
            </a:r>
            <a:r>
              <a:rPr lang="en-US" sz="2000" b="0" dirty="0" smtClean="0">
                <a:latin typeface="+mn-lt"/>
              </a:rPr>
              <a:t>reactivity</a:t>
            </a:r>
          </a:p>
          <a:p>
            <a:r>
              <a:rPr lang="en-US" sz="2400" b="0" dirty="0">
                <a:latin typeface="+mn-lt"/>
              </a:rPr>
              <a:t>Chemical mechanism work</a:t>
            </a:r>
          </a:p>
          <a:p>
            <a:pPr lvl="1"/>
            <a:r>
              <a:rPr lang="en-US" sz="2000" b="0" dirty="0" smtClean="0">
                <a:latin typeface="+mn-lt"/>
              </a:rPr>
              <a:t>Expand the focus of </a:t>
            </a:r>
            <a:r>
              <a:rPr lang="en-US" sz="2000" b="0" dirty="0" smtClean="0">
                <a:latin typeface="+mn-lt"/>
              </a:rPr>
              <a:t>chemical mechanisms beyond ozone/PM</a:t>
            </a:r>
            <a:endParaRPr lang="en-US" sz="2000" b="0" dirty="0">
              <a:latin typeface="+mn-lt"/>
            </a:endParaRPr>
          </a:p>
          <a:p>
            <a:pPr lvl="1"/>
            <a:r>
              <a:rPr lang="en-US" sz="2000" b="0" dirty="0">
                <a:latin typeface="+mn-lt"/>
              </a:rPr>
              <a:t>Track more of the nitrogen species </a:t>
            </a:r>
            <a:r>
              <a:rPr lang="en-US" sz="2000" b="0" dirty="0" smtClean="0">
                <a:latin typeface="+mn-lt"/>
              </a:rPr>
              <a:t>explicitly</a:t>
            </a:r>
            <a:endParaRPr lang="en-US" sz="2000" b="0" dirty="0">
              <a:latin typeface="+mn-lt"/>
            </a:endParaRPr>
          </a:p>
          <a:p>
            <a:r>
              <a:rPr lang="en-US" sz="2400" b="0" dirty="0">
                <a:latin typeface="+mn-lt"/>
              </a:rPr>
              <a:t>Improve emissions </a:t>
            </a:r>
            <a:r>
              <a:rPr lang="en-US" sz="2400" b="0" dirty="0" smtClean="0">
                <a:latin typeface="+mn-lt"/>
              </a:rPr>
              <a:t>characterizations to include nitrogen species other than HNO3 and </a:t>
            </a:r>
            <a:r>
              <a:rPr lang="en-US" sz="2400" b="0" dirty="0" err="1" smtClean="0">
                <a:latin typeface="+mn-lt"/>
              </a:rPr>
              <a:t>NOx</a:t>
            </a:r>
            <a:endParaRPr lang="en-US" sz="2400" b="0" dirty="0">
              <a:latin typeface="+mn-lt"/>
            </a:endParaRP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Background &amp; 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0" dirty="0">
                <a:latin typeface="+mn-lt"/>
              </a:rPr>
              <a:t>Characterizing nitrogen deposition is important</a:t>
            </a:r>
          </a:p>
          <a:p>
            <a:pPr lvl="1"/>
            <a:r>
              <a:rPr lang="en-US" sz="2400" b="0" dirty="0">
                <a:latin typeface="+mn-lt"/>
              </a:rPr>
              <a:t>Excess nitrogen deposition can lead to acidification and eutrophication</a:t>
            </a:r>
          </a:p>
          <a:p>
            <a:pPr lvl="2"/>
            <a:r>
              <a:rPr lang="en-US" sz="2400" b="0" dirty="0">
                <a:latin typeface="+mn-lt"/>
              </a:rPr>
              <a:t>Decreases in forest growth</a:t>
            </a:r>
          </a:p>
          <a:p>
            <a:pPr lvl="2"/>
            <a:r>
              <a:rPr lang="en-US" sz="2400" b="0" dirty="0">
                <a:latin typeface="+mn-lt"/>
              </a:rPr>
              <a:t>Loss of species diversity and shifts in species distributions</a:t>
            </a:r>
          </a:p>
          <a:p>
            <a:pPr lvl="2"/>
            <a:r>
              <a:rPr lang="en-US" sz="2400" b="0" dirty="0">
                <a:latin typeface="+mn-lt"/>
              </a:rPr>
              <a:t>Harmful algal blooms</a:t>
            </a:r>
          </a:p>
          <a:p>
            <a:pPr lvl="1"/>
            <a:r>
              <a:rPr lang="en-US" sz="2400" b="0" dirty="0">
                <a:latin typeface="+mn-lt"/>
              </a:rPr>
              <a:t>Needed as input for critical loads assessments</a:t>
            </a:r>
          </a:p>
          <a:p>
            <a:pPr lvl="2"/>
            <a:r>
              <a:rPr lang="en-US" sz="2400" b="0" dirty="0">
                <a:latin typeface="+mn-lt"/>
              </a:rPr>
              <a:t>Critical load – threshold above which harmful effects </a:t>
            </a:r>
            <a:r>
              <a:rPr lang="en-US" sz="2400" b="0" dirty="0" smtClean="0">
                <a:latin typeface="+mn-lt"/>
              </a:rPr>
              <a:t>occur</a:t>
            </a:r>
          </a:p>
          <a:p>
            <a:r>
              <a:rPr lang="en-US" sz="2400" b="0" dirty="0">
                <a:latin typeface="+mn-lt"/>
              </a:rPr>
              <a:t>Studies estimate that organic N contributes 10-30% of total N budget</a:t>
            </a:r>
          </a:p>
          <a:p>
            <a:r>
              <a:rPr lang="en-US" sz="2400" b="0" dirty="0">
                <a:latin typeface="+mn-lt"/>
              </a:rPr>
              <a:t>Current version of CMAQ provides only a basic treatment and greatly underestimates organic N </a:t>
            </a:r>
            <a:r>
              <a:rPr lang="en-US" sz="2400" b="0" dirty="0" smtClean="0">
                <a:latin typeface="+mn-lt"/>
              </a:rPr>
              <a:t>deposition</a:t>
            </a:r>
          </a:p>
          <a:p>
            <a:r>
              <a:rPr lang="en-US" sz="2400" b="0" dirty="0">
                <a:latin typeface="+mn-lt"/>
              </a:rPr>
              <a:t>Nitrogen species (except for NH3, </a:t>
            </a:r>
            <a:r>
              <a:rPr lang="en-US" sz="2400" b="0" dirty="0" err="1">
                <a:latin typeface="+mn-lt"/>
              </a:rPr>
              <a:t>NOx</a:t>
            </a:r>
            <a:r>
              <a:rPr lang="en-US" sz="2400" b="0" dirty="0">
                <a:latin typeface="+mn-lt"/>
              </a:rPr>
              <a:t>) are NOT included in the National Emission Inventory; emissions inventories are focused on ozone and PM which limits what we can model</a:t>
            </a:r>
          </a:p>
          <a:p>
            <a:endParaRPr lang="en-US" sz="2400" b="0" dirty="0">
              <a:latin typeface="+mn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Sources of Organic Nitrogen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28" b="1228"/>
          <a:stretch>
            <a:fillRect/>
          </a:stretch>
        </p:blipFill>
        <p:spPr>
          <a:xfrm>
            <a:off x="534629" y="1447800"/>
            <a:ext cx="8152171" cy="510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0" y="6550223"/>
            <a:ext cx="1998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(from Cape et al, 2011)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3737167" y="3429000"/>
            <a:ext cx="5330633" cy="2971800"/>
            <a:chOff x="3737167" y="3429000"/>
            <a:chExt cx="5330633" cy="2971800"/>
          </a:xfrm>
        </p:grpSpPr>
        <p:sp>
          <p:nvSpPr>
            <p:cNvPr id="13" name="Oval 12"/>
            <p:cNvSpPr/>
            <p:nvPr/>
          </p:nvSpPr>
          <p:spPr bwMode="auto">
            <a:xfrm>
              <a:off x="3737167" y="3876531"/>
              <a:ext cx="2435033" cy="2524269"/>
            </a:xfrm>
            <a:prstGeom prst="ellipse">
              <a:avLst/>
            </a:prstGeom>
            <a:noFill/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84" charset="-128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6245034" y="3724131"/>
              <a:ext cx="1298767" cy="74363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623367" y="3429000"/>
              <a:ext cx="1444433" cy="646331"/>
            </a:xfrm>
            <a:prstGeom prst="rect">
              <a:avLst/>
            </a:prstGeom>
            <a:noFill/>
            <a:ln w="3492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Focus is here for now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78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Organic N Speciation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latin typeface="+mn-lt"/>
              </a:rPr>
              <a:t>Measurement techniques are improving and more speciated data are becoming </a:t>
            </a:r>
            <a:r>
              <a:rPr lang="en-US" sz="2400" b="0" dirty="0" smtClean="0">
                <a:latin typeface="+mn-lt"/>
              </a:rPr>
              <a:t>available, but we still don’t know the </a:t>
            </a:r>
            <a:r>
              <a:rPr lang="en-US" sz="2400" b="0" dirty="0" smtClean="0">
                <a:latin typeface="+mn-lt"/>
              </a:rPr>
              <a:t>complete </a:t>
            </a:r>
            <a:r>
              <a:rPr lang="en-US" sz="2400" b="0" dirty="0" smtClean="0">
                <a:latin typeface="+mn-lt"/>
              </a:rPr>
              <a:t>picture</a:t>
            </a:r>
            <a:endParaRPr lang="en-US" sz="2400" b="0" dirty="0">
              <a:latin typeface="+mn-lt"/>
            </a:endParaRPr>
          </a:p>
          <a:p>
            <a:r>
              <a:rPr lang="en-US" sz="2400" b="0" dirty="0">
                <a:latin typeface="+mn-lt"/>
              </a:rPr>
              <a:t>Many more organic N compounds are being measured than we have chemistry and emissions for</a:t>
            </a:r>
          </a:p>
          <a:p>
            <a:pPr lvl="1"/>
            <a:r>
              <a:rPr lang="en-US" sz="2400" b="0" dirty="0">
                <a:latin typeface="+mn-lt"/>
              </a:rPr>
              <a:t>Rocky Mountains study (Benedict et al, 2012) – 404 different nitrogen-containing organic compounds identified in air samples</a:t>
            </a:r>
          </a:p>
          <a:p>
            <a:pPr lvl="1"/>
            <a:r>
              <a:rPr lang="en-US" sz="2400" b="0" dirty="0">
                <a:latin typeface="+mn-lt"/>
              </a:rPr>
              <a:t>NJ study (</a:t>
            </a:r>
            <a:r>
              <a:rPr lang="en-US" sz="2400" b="0" dirty="0" err="1">
                <a:latin typeface="+mn-lt"/>
              </a:rPr>
              <a:t>Altieri</a:t>
            </a:r>
            <a:r>
              <a:rPr lang="en-US" sz="2400" b="0" dirty="0">
                <a:latin typeface="+mn-lt"/>
              </a:rPr>
              <a:t> et al, 2009) – 402 N-containing organic compounds determined in </a:t>
            </a:r>
            <a:r>
              <a:rPr lang="en-US" sz="2400" b="0" dirty="0" smtClean="0">
                <a:latin typeface="+mn-lt"/>
              </a:rPr>
              <a:t>rainwater</a:t>
            </a:r>
          </a:p>
          <a:p>
            <a:r>
              <a:rPr lang="en-US" sz="2400" b="0" dirty="0" smtClean="0">
                <a:latin typeface="+mn-lt"/>
              </a:rPr>
              <a:t>Modeling 400+ species is not practical for air quality modeling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0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Current Treatment in CMAQ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200" y="2057400"/>
            <a:ext cx="8991600" cy="4191000"/>
          </a:xfrm>
        </p:spPr>
        <p:txBody>
          <a:bodyPr>
            <a:normAutofit/>
          </a:bodyPr>
          <a:lstStyle/>
          <a:p>
            <a:r>
              <a:rPr lang="en-US" sz="2400" b="0" dirty="0">
                <a:latin typeface="+mn-lt"/>
              </a:rPr>
              <a:t>Some organic N species such as PAN, </a:t>
            </a:r>
            <a:r>
              <a:rPr lang="en-US" sz="2400" b="0" dirty="0" smtClean="0">
                <a:latin typeface="+mn-lt"/>
              </a:rPr>
              <a:t>PPN, and MPAN </a:t>
            </a:r>
            <a:r>
              <a:rPr lang="en-US" sz="2400" b="0" dirty="0">
                <a:latin typeface="+mn-lt"/>
              </a:rPr>
              <a:t>are explicitly modeled</a:t>
            </a:r>
          </a:p>
          <a:p>
            <a:r>
              <a:rPr lang="en-US" sz="2400" b="0" dirty="0" smtClean="0">
                <a:latin typeface="+mn-lt"/>
              </a:rPr>
              <a:t>Many </a:t>
            </a:r>
            <a:r>
              <a:rPr lang="en-US" sz="2400" b="0" dirty="0">
                <a:latin typeface="+mn-lt"/>
              </a:rPr>
              <a:t>N species are not explicitly tracked … </a:t>
            </a:r>
            <a:r>
              <a:rPr lang="en-US" sz="2400" b="0" dirty="0" smtClean="0">
                <a:latin typeface="+mn-lt"/>
              </a:rPr>
              <a:t>the chem mechanism </a:t>
            </a:r>
            <a:r>
              <a:rPr lang="en-US" sz="2400" b="0" dirty="0">
                <a:latin typeface="+mn-lt"/>
              </a:rPr>
              <a:t>is targeted for ozone and lumps species by # of </a:t>
            </a:r>
            <a:r>
              <a:rPr lang="en-US" sz="2400" b="0" dirty="0" smtClean="0">
                <a:latin typeface="+mn-lt"/>
              </a:rPr>
              <a:t>carbons</a:t>
            </a:r>
          </a:p>
          <a:p>
            <a:pPr lvl="1"/>
            <a:r>
              <a:rPr lang="en-US" sz="2400" b="0" dirty="0">
                <a:latin typeface="+mn-lt"/>
              </a:rPr>
              <a:t>Organic nitrates are lumped into NTR (CB05), RNO3 (SAPRC</a:t>
            </a:r>
            <a:r>
              <a:rPr lang="en-US" sz="2400" b="0" dirty="0" smtClean="0">
                <a:latin typeface="+mn-lt"/>
              </a:rPr>
              <a:t>)</a:t>
            </a:r>
            <a:endParaRPr lang="en-US" sz="2400" b="0" dirty="0">
              <a:latin typeface="+mn-lt"/>
            </a:endParaRPr>
          </a:p>
          <a:p>
            <a:pPr lvl="1"/>
            <a:r>
              <a:rPr lang="en-US" sz="2400" b="0" dirty="0">
                <a:latin typeface="+mn-lt"/>
              </a:rPr>
              <a:t>e</a:t>
            </a:r>
            <a:r>
              <a:rPr lang="en-US" sz="2400" b="0" dirty="0" smtClean="0">
                <a:latin typeface="+mn-lt"/>
              </a:rPr>
              <a:t>.g</a:t>
            </a:r>
            <a:r>
              <a:rPr lang="en-US" sz="2400" b="0" dirty="0">
                <a:latin typeface="+mn-lt"/>
              </a:rPr>
              <a:t>. dimethyl amine – ALK5 in SAPRC07 and ALD2 in CB05</a:t>
            </a:r>
          </a:p>
          <a:p>
            <a:r>
              <a:rPr lang="en-US" sz="2400" b="0" dirty="0">
                <a:latin typeface="+mn-lt"/>
              </a:rPr>
              <a:t>Species are lumped for wet </a:t>
            </a:r>
            <a:r>
              <a:rPr lang="en-US" sz="2400" b="0" dirty="0" smtClean="0">
                <a:latin typeface="+mn-lt"/>
              </a:rPr>
              <a:t>deposition </a:t>
            </a:r>
            <a:r>
              <a:rPr lang="en-US" sz="2400" b="0" dirty="0">
                <a:latin typeface="+mn-lt"/>
              </a:rPr>
              <a:t>and deposition velocity </a:t>
            </a:r>
            <a:r>
              <a:rPr lang="en-US" sz="2400" b="0" dirty="0" smtClean="0">
                <a:latin typeface="+mn-lt"/>
              </a:rPr>
              <a:t>calculations</a:t>
            </a:r>
            <a:endParaRPr lang="en-US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929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Differences </a:t>
            </a:r>
            <a:r>
              <a:rPr lang="en-US" dirty="0"/>
              <a:t>B</a:t>
            </a:r>
            <a:r>
              <a:rPr lang="en-US" dirty="0" smtClean="0"/>
              <a:t>etween </a:t>
            </a:r>
            <a:r>
              <a:rPr lang="en-US" dirty="0"/>
              <a:t>S</a:t>
            </a:r>
            <a:r>
              <a:rPr lang="en-US" dirty="0" smtClean="0"/>
              <a:t>pecies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19210" y="1535112"/>
            <a:ext cx="4478517" cy="15128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Henry’s Law (affects dry and wet deposition)</a:t>
            </a:r>
            <a:endParaRPr 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0" y="2819400"/>
            <a:ext cx="4024190" cy="3951287"/>
          </a:xfrm>
          <a:prstGeom prst="rect">
            <a:avLst/>
          </a:prstGeom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5181600" y="1451351"/>
            <a:ext cx="3736672" cy="10556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Reactivity (affects chemical lifetime)</a:t>
            </a:r>
            <a:endParaRPr lang="en-US" dirty="0"/>
          </a:p>
        </p:txBody>
      </p:sp>
      <p:pic>
        <p:nvPicPr>
          <p:cNvPr id="8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27" y="2754313"/>
            <a:ext cx="4126252" cy="395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icture Placeholder 5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754705220"/>
              </p:ext>
            </p:extLst>
          </p:nvPr>
        </p:nvGraphicFramePr>
        <p:xfrm>
          <a:off x="381001" y="1447803"/>
          <a:ext cx="8305800" cy="5029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858"/>
                <a:gridCol w="1186796"/>
                <a:gridCol w="938067"/>
                <a:gridCol w="1146822"/>
                <a:gridCol w="923853"/>
                <a:gridCol w="2669404"/>
              </a:tblGrid>
              <a:tr h="8875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Species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Functional groups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Reaction rate with OH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Photolysis 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Solubility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Represents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NTRALK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-ONO2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First generation nitrates from alkanes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NTROH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-ONO2, -OH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First generation nitrates from alkene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NTRCN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-ONO2, =O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Med-high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Low-med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Second+ generation carbonyl and aldehyde nitrates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NTRCNOH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-ONO2, =O, -OH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Med-high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high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Second+ generation hydroxycarbonyl nitrates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NTRPX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-ONO2, -OOH,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Anthropogenic nitrates formed from reaction with HO2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NTRM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C=C, -OH, -ONO2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First generation nitrates from biogenics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16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NTRI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-ONO2, -OH, =O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Second+ generation nitrates from </a:t>
                      </a:r>
                      <a:r>
                        <a:rPr lang="en-US" sz="1100" dirty="0" err="1">
                          <a:effectLst/>
                        </a:rPr>
                        <a:t>biogenics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New Approach in CMAQ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9600" y="6477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*** See Deborah </a:t>
            </a:r>
            <a:r>
              <a:rPr lang="en-US" b="1" dirty="0" err="1" smtClean="0">
                <a:solidFill>
                  <a:srgbClr val="FF0000"/>
                </a:solidFill>
              </a:rPr>
              <a:t>Luecken’s</a:t>
            </a:r>
            <a:r>
              <a:rPr lang="en-US" b="1" dirty="0" smtClean="0">
                <a:solidFill>
                  <a:srgbClr val="FF0000"/>
                </a:solidFill>
              </a:rPr>
              <a:t> poster for details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CMAQ Run 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0" dirty="0" smtClean="0">
                <a:latin typeface="+mn-lt"/>
              </a:rPr>
              <a:t>CMAQ model Configuration</a:t>
            </a:r>
          </a:p>
          <a:p>
            <a:pPr lvl="1"/>
            <a:r>
              <a:rPr lang="en-US" sz="2400" b="0" dirty="0" smtClean="0">
                <a:latin typeface="+mn-lt"/>
              </a:rPr>
              <a:t>CMAQ v5.0.2</a:t>
            </a:r>
          </a:p>
          <a:p>
            <a:pPr lvl="2"/>
            <a:r>
              <a:rPr lang="en-US" sz="2400" b="0" dirty="0">
                <a:latin typeface="+mn-lt"/>
              </a:rPr>
              <a:t>N</a:t>
            </a:r>
            <a:r>
              <a:rPr lang="en-US" sz="2400" b="0" dirty="0" smtClean="0">
                <a:latin typeface="+mn-lt"/>
              </a:rPr>
              <a:t>ew BEIS algorithm</a:t>
            </a:r>
          </a:p>
          <a:p>
            <a:pPr lvl="2"/>
            <a:r>
              <a:rPr lang="en-US" sz="2400" b="0" dirty="0" smtClean="0">
                <a:latin typeface="+mn-lt"/>
              </a:rPr>
              <a:t>Bidirectional NH3</a:t>
            </a:r>
          </a:p>
          <a:p>
            <a:pPr lvl="2"/>
            <a:r>
              <a:rPr lang="en-US" sz="2400" b="0" dirty="0" smtClean="0">
                <a:latin typeface="+mn-lt"/>
              </a:rPr>
              <a:t>CB05 (base and new (E7))</a:t>
            </a:r>
            <a:endParaRPr lang="en-US" sz="2400" b="0" dirty="0" smtClean="0">
              <a:latin typeface="+mn-lt"/>
            </a:endParaRPr>
          </a:p>
          <a:p>
            <a:pPr lvl="2"/>
            <a:r>
              <a:rPr lang="en-US" sz="2400" b="0" dirty="0" smtClean="0">
                <a:latin typeface="+mn-lt"/>
              </a:rPr>
              <a:t>Enhanced O3 dep due to ocean iodide</a:t>
            </a:r>
          </a:p>
          <a:p>
            <a:pPr lvl="2"/>
            <a:r>
              <a:rPr lang="en-US" sz="2400" b="0" dirty="0" smtClean="0">
                <a:latin typeface="+mn-lt"/>
              </a:rPr>
              <a:t>GEOS-Chem boundary conditions</a:t>
            </a:r>
          </a:p>
          <a:p>
            <a:pPr lvl="1"/>
            <a:r>
              <a:rPr lang="en-US" sz="2400" b="0" dirty="0" smtClean="0">
                <a:latin typeface="+mn-lt"/>
              </a:rPr>
              <a:t>Met</a:t>
            </a:r>
          </a:p>
          <a:p>
            <a:pPr lvl="2"/>
            <a:r>
              <a:rPr lang="en-US" sz="2400" b="0" dirty="0" smtClean="0">
                <a:latin typeface="+mn-lt"/>
              </a:rPr>
              <a:t>WRF v3.4</a:t>
            </a:r>
          </a:p>
          <a:p>
            <a:pPr lvl="2"/>
            <a:r>
              <a:rPr lang="en-US" sz="2400" b="0" dirty="0" smtClean="0">
                <a:latin typeface="+mn-lt"/>
              </a:rPr>
              <a:t>KF Trigger</a:t>
            </a:r>
          </a:p>
          <a:p>
            <a:pPr lvl="2"/>
            <a:r>
              <a:rPr lang="en-US" sz="2400" b="0" dirty="0" smtClean="0">
                <a:latin typeface="+mn-lt"/>
              </a:rPr>
              <a:t>PX LSM</a:t>
            </a:r>
          </a:p>
          <a:p>
            <a:pPr lvl="2"/>
            <a:r>
              <a:rPr lang="en-US" sz="2400" b="0" dirty="0" smtClean="0">
                <a:latin typeface="+mn-lt"/>
              </a:rPr>
              <a:t>ACM2</a:t>
            </a:r>
          </a:p>
        </p:txBody>
      </p:sp>
    </p:spTree>
    <p:extLst>
      <p:ext uri="{BB962C8B-B14F-4D97-AF65-F5344CB8AC3E}">
        <p14:creationId xmlns:p14="http://schemas.microsoft.com/office/powerpoint/2010/main" val="14429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959</Words>
  <Application>Microsoft Office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Gill Sans MT</vt:lpstr>
      <vt:lpstr>Times New Roman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Schwede, Donna</cp:lastModifiedBy>
  <cp:revision>320</cp:revision>
  <cp:lastPrinted>2014-10-14T18:03:51Z</cp:lastPrinted>
  <dcterms:created xsi:type="dcterms:W3CDTF">2013-09-27T18:09:44Z</dcterms:created>
  <dcterms:modified xsi:type="dcterms:W3CDTF">2014-10-27T02:09:06Z</dcterms:modified>
</cp:coreProperties>
</file>