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9" r:id="rId4"/>
    <p:sldId id="265" r:id="rId5"/>
    <p:sldId id="264" r:id="rId6"/>
    <p:sldId id="266" r:id="rId7"/>
    <p:sldId id="280" r:id="rId8"/>
    <p:sldId id="275" r:id="rId9"/>
    <p:sldId id="267" r:id="rId10"/>
    <p:sldId id="268" r:id="rId11"/>
    <p:sldId id="262" r:id="rId12"/>
    <p:sldId id="270" r:id="rId13"/>
    <p:sldId id="277" r:id="rId14"/>
    <p:sldId id="271" r:id="rId15"/>
    <p:sldId id="281" r:id="rId16"/>
    <p:sldId id="282" r:id="rId17"/>
    <p:sldId id="261" r:id="rId18"/>
    <p:sldId id="26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1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3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9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6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 smtClean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 smtClean="0">
                <a:latin typeface="Gill Sans MT" pitchFamily="34" charset="0"/>
              </a:rPr>
              <a:t> Name</a:t>
            </a:r>
            <a:r>
              <a:rPr lang="en-US" sz="5400" b="1" dirty="0" smtClean="0">
                <a:latin typeface="Gill Sans MT" pitchFamily="34" charset="0"/>
              </a:rPr>
              <a:t/>
            </a:r>
            <a:br>
              <a:rPr lang="en-US" sz="5400" b="1" dirty="0" smtClean="0">
                <a:latin typeface="Gill Sans MT" pitchFamily="34" charset="0"/>
              </a:rPr>
            </a:br>
            <a:r>
              <a:rPr lang="en-US" sz="2000" b="0" dirty="0" smtClean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  <a:p>
            <a:pPr lvl="0"/>
            <a:r>
              <a:rPr lang="en-US" dirty="0" smtClean="0"/>
              <a:t>Bullet 11</a:t>
            </a:r>
          </a:p>
          <a:p>
            <a:pPr lvl="0"/>
            <a:r>
              <a:rPr lang="en-US" dirty="0" smtClean="0"/>
              <a:t>Bullet 12</a:t>
            </a:r>
          </a:p>
          <a:p>
            <a:pPr lvl="0"/>
            <a:r>
              <a:rPr lang="en-US" dirty="0" smtClean="0"/>
              <a:t>Bullet 13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B14C-0357-40E8-98E6-7E31674C642C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3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fpub.epa.gov/ncea/global/recordisplay.cfm?deid=203458" TargetMode="External"/><Relationship Id="rId2" Type="http://schemas.openxmlformats.org/officeDocument/2006/relationships/hyperlink" Target="http://www.etsap.org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ESP v2.0:  Improved method for projecting           U.S. greenhouse gas and air pollutant emissions through 2055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2400" b="1" dirty="0" smtClean="0"/>
              <a:t>Dan Loughlin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Limei Ran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Dongmei</a:t>
            </a:r>
            <a:r>
              <a:rPr lang="en-US" sz="2400" b="1" dirty="0" smtClean="0"/>
              <a:t> Yang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, </a:t>
            </a:r>
          </a:p>
          <a:p>
            <a:pPr marL="0" indent="0" algn="ctr">
              <a:buNone/>
            </a:pPr>
            <a:r>
              <a:rPr lang="en-US" sz="2400" b="1" dirty="0" smtClean="0"/>
              <a:t>Zac Adelman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, B.H. Baek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and Chris </a:t>
            </a:r>
            <a:r>
              <a:rPr lang="en-US" sz="2400" b="1" dirty="0"/>
              <a:t>Nolte</a:t>
            </a:r>
            <a:r>
              <a:rPr lang="en-US" sz="2400" b="1" baseline="30000" dirty="0"/>
              <a:t>1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1400" b="1" baseline="30000" dirty="0" smtClean="0"/>
              <a:t>1</a:t>
            </a:r>
            <a:r>
              <a:rPr lang="en-US" sz="1400" b="1" dirty="0" smtClean="0"/>
              <a:t>U.S. EPA Office of Research and Development, Research Triangle Park, NC</a:t>
            </a:r>
          </a:p>
          <a:p>
            <a:pPr marL="0" indent="0" algn="ctr">
              <a:buNone/>
            </a:pPr>
            <a:r>
              <a:rPr lang="en-US" sz="1400" b="1" baseline="30000" dirty="0" smtClean="0"/>
              <a:t>2</a:t>
            </a:r>
            <a:r>
              <a:rPr lang="en-US" sz="1400" b="1" dirty="0" smtClean="0"/>
              <a:t>Center for Environmental Modeling for Policy Development, UNC Chapel Hill, Chapel Hill, NC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1800" b="1" dirty="0" smtClean="0"/>
              <a:t>Presented at the 2014 CMAS Conference, Oct. 27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-29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2014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UNC Chapel Hill, Chapel Hill, NC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872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19612025">
            <a:off x="3476565" y="4648233"/>
            <a:ext cx="656585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4087" y="1447800"/>
            <a:ext cx="8839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ESP v2.0  </a:t>
            </a:r>
            <a:r>
              <a:rPr lang="en-US" sz="1200" dirty="0" smtClean="0"/>
              <a:t>(Ran et al., </a:t>
            </a:r>
            <a:r>
              <a:rPr lang="en-US" sz="1200" i="1" dirty="0" smtClean="0"/>
              <a:t>forthcoming</a:t>
            </a:r>
            <a:r>
              <a:rPr lang="en-US" sz="1200" dirty="0" smtClean="0"/>
              <a:t>)</a:t>
            </a:r>
            <a:endParaRPr lang="en-US" sz="900" dirty="0"/>
          </a:p>
        </p:txBody>
      </p:sp>
      <p:sp>
        <p:nvSpPr>
          <p:cNvPr id="10" name="Cube 9"/>
          <p:cNvSpPr/>
          <p:nvPr/>
        </p:nvSpPr>
        <p:spPr>
          <a:xfrm>
            <a:off x="5828168" y="5257800"/>
            <a:ext cx="1676400" cy="1143000"/>
          </a:xfrm>
          <a:prstGeom prst="cube">
            <a:avLst>
              <a:gd name="adj" fmla="val 10743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 quality model</a:t>
            </a:r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7924799" y="5391338"/>
            <a:ext cx="1098487" cy="87592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Future-year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g</a:t>
            </a:r>
            <a:r>
              <a:rPr lang="en-US" sz="1100" b="1" dirty="0" smtClean="0">
                <a:solidFill>
                  <a:schemeClr val="tx1"/>
                </a:solidFill>
              </a:rPr>
              <a:t>ridded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air quality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estimate</a:t>
            </a:r>
          </a:p>
        </p:txBody>
      </p:sp>
      <p:sp>
        <p:nvSpPr>
          <p:cNvPr id="5" name="Cube 4"/>
          <p:cNvSpPr/>
          <p:nvPr/>
        </p:nvSpPr>
        <p:spPr>
          <a:xfrm>
            <a:off x="1981200" y="2590799"/>
            <a:ext cx="1676400" cy="1143000"/>
          </a:xfrm>
          <a:prstGeom prst="cube">
            <a:avLst>
              <a:gd name="adj" fmla="val 1074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MARKAL</a:t>
            </a:r>
          </a:p>
          <a:p>
            <a:pPr algn="ctr"/>
            <a:r>
              <a:rPr lang="en-US" dirty="0" smtClean="0"/>
              <a:t>energy system model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410200" y="2958976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4038600" y="2590800"/>
            <a:ext cx="1447800" cy="113470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Multiplicative regional, source category and pollutant-specific emission growth and control factors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6438900" y="3602902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5867400" y="2582500"/>
            <a:ext cx="1676400" cy="1143000"/>
          </a:xfrm>
          <a:prstGeom prst="cube">
            <a:avLst>
              <a:gd name="adj" fmla="val 10743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SMOKE</a:t>
            </a:r>
            <a:r>
              <a:rPr lang="en-US" dirty="0" smtClean="0"/>
              <a:t> emission model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6438900" y="2181512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6172200" y="1468924"/>
            <a:ext cx="990600" cy="83820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Base year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emission inventory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437768" y="4870388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172200" y="4077076"/>
            <a:ext cx="990600" cy="87592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Future-year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gridded emission inventory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447984" y="5578069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81400" y="2958976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1952420" y="4793875"/>
            <a:ext cx="1676400" cy="1302125"/>
          </a:xfrm>
          <a:prstGeom prst="cube">
            <a:avLst>
              <a:gd name="adj" fmla="val 10743"/>
            </a:avLst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ICLUS population and land use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3171042">
            <a:off x="787478" y="4019363"/>
            <a:ext cx="1578375" cy="470024"/>
          </a:xfrm>
          <a:prstGeom prst="rightArrow">
            <a:avLst>
              <a:gd name="adj1" fmla="val 50000"/>
              <a:gd name="adj2" fmla="val 47404"/>
            </a:avLst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2599245" y="3727387"/>
            <a:ext cx="457200" cy="470024"/>
          </a:xfrm>
          <a:prstGeom prst="rightArrow">
            <a:avLst>
              <a:gd name="adj1" fmla="val 50000"/>
              <a:gd name="adj2" fmla="val 36274"/>
            </a:avLst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2660786" y="4486024"/>
            <a:ext cx="311523" cy="470024"/>
          </a:xfrm>
          <a:prstGeom prst="rightArrow">
            <a:avLst>
              <a:gd name="adj1" fmla="val 50000"/>
              <a:gd name="adj2" fmla="val 36274"/>
            </a:avLst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>
            <a:off x="2389953" y="3973318"/>
            <a:ext cx="838766" cy="591957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Regional population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projections</a:t>
            </a:r>
          </a:p>
        </p:txBody>
      </p:sp>
      <p:sp>
        <p:nvSpPr>
          <p:cNvPr id="27" name="Right Arrow 26"/>
          <p:cNvSpPr/>
          <p:nvPr/>
        </p:nvSpPr>
        <p:spPr>
          <a:xfrm rot="19612025">
            <a:off x="5242340" y="3687696"/>
            <a:ext cx="725569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>
            <a:off x="4074768" y="3973318"/>
            <a:ext cx="1335432" cy="90347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Updated grid cell-level population and land use spatial surrogates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522114" y="2958976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76200" y="2590799"/>
            <a:ext cx="1600200" cy="12954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Scenario assumptions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398494" y="3801035"/>
            <a:ext cx="4500282" cy="2465294"/>
          </a:xfrm>
          <a:custGeom>
            <a:avLst/>
            <a:gdLst>
              <a:gd name="connsiteX0" fmla="*/ 268941 w 4437529"/>
              <a:gd name="connsiteY0" fmla="*/ 2465294 h 2465294"/>
              <a:gd name="connsiteX1" fmla="*/ 2303929 w 4437529"/>
              <a:gd name="connsiteY1" fmla="*/ 2465294 h 2465294"/>
              <a:gd name="connsiteX2" fmla="*/ 4437529 w 4437529"/>
              <a:gd name="connsiteY2" fmla="*/ 744071 h 2465294"/>
              <a:gd name="connsiteX3" fmla="*/ 3962400 w 4437529"/>
              <a:gd name="connsiteY3" fmla="*/ 0 h 2465294"/>
              <a:gd name="connsiteX4" fmla="*/ 295835 w 4437529"/>
              <a:gd name="connsiteY4" fmla="*/ 44824 h 2465294"/>
              <a:gd name="connsiteX5" fmla="*/ 0 w 4437529"/>
              <a:gd name="connsiteY5" fmla="*/ 1568824 h 2465294"/>
              <a:gd name="connsiteX6" fmla="*/ 268941 w 4437529"/>
              <a:gd name="connsiteY6" fmla="*/ 2465294 h 2465294"/>
              <a:gd name="connsiteX0" fmla="*/ 331694 w 4500282"/>
              <a:gd name="connsiteY0" fmla="*/ 2465294 h 2465294"/>
              <a:gd name="connsiteX1" fmla="*/ 2366682 w 4500282"/>
              <a:gd name="connsiteY1" fmla="*/ 2465294 h 2465294"/>
              <a:gd name="connsiteX2" fmla="*/ 4500282 w 4500282"/>
              <a:gd name="connsiteY2" fmla="*/ 744071 h 2465294"/>
              <a:gd name="connsiteX3" fmla="*/ 4025153 w 4500282"/>
              <a:gd name="connsiteY3" fmla="*/ 0 h 2465294"/>
              <a:gd name="connsiteX4" fmla="*/ 358588 w 4500282"/>
              <a:gd name="connsiteY4" fmla="*/ 44824 h 2465294"/>
              <a:gd name="connsiteX5" fmla="*/ 0 w 4500282"/>
              <a:gd name="connsiteY5" fmla="*/ 914400 h 2465294"/>
              <a:gd name="connsiteX6" fmla="*/ 331694 w 4500282"/>
              <a:gd name="connsiteY6" fmla="*/ 2465294 h 2465294"/>
              <a:gd name="connsiteX0" fmla="*/ 331694 w 4500282"/>
              <a:gd name="connsiteY0" fmla="*/ 2465294 h 2465294"/>
              <a:gd name="connsiteX1" fmla="*/ 2366682 w 4500282"/>
              <a:gd name="connsiteY1" fmla="*/ 2465294 h 2465294"/>
              <a:gd name="connsiteX2" fmla="*/ 4500282 w 4500282"/>
              <a:gd name="connsiteY2" fmla="*/ 744071 h 2465294"/>
              <a:gd name="connsiteX3" fmla="*/ 4025153 w 4500282"/>
              <a:gd name="connsiteY3" fmla="*/ 0 h 2465294"/>
              <a:gd name="connsiteX4" fmla="*/ 663388 w 4500282"/>
              <a:gd name="connsiteY4" fmla="*/ 35860 h 2465294"/>
              <a:gd name="connsiteX5" fmla="*/ 0 w 4500282"/>
              <a:gd name="connsiteY5" fmla="*/ 914400 h 2465294"/>
              <a:gd name="connsiteX6" fmla="*/ 331694 w 4500282"/>
              <a:gd name="connsiteY6" fmla="*/ 2465294 h 246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282" h="2465294">
                <a:moveTo>
                  <a:pt x="331694" y="2465294"/>
                </a:moveTo>
                <a:lnTo>
                  <a:pt x="2366682" y="2465294"/>
                </a:lnTo>
                <a:lnTo>
                  <a:pt x="4500282" y="744071"/>
                </a:lnTo>
                <a:lnTo>
                  <a:pt x="4025153" y="0"/>
                </a:lnTo>
                <a:lnTo>
                  <a:pt x="663388" y="35860"/>
                </a:lnTo>
                <a:lnTo>
                  <a:pt x="0" y="914400"/>
                </a:lnTo>
                <a:lnTo>
                  <a:pt x="331694" y="2465294"/>
                </a:lnTo>
                <a:close/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04531" y="6242138"/>
            <a:ext cx="1369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New in ESP v2.0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Illustrative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2286000"/>
            <a:ext cx="8839200" cy="1066800"/>
          </a:xfrm>
        </p:spPr>
        <p:txBody>
          <a:bodyPr>
            <a:normAutofit fontScale="92500"/>
          </a:bodyPr>
          <a:lstStyle/>
          <a:p>
            <a:r>
              <a:rPr lang="en-US" sz="2800" b="0" dirty="0" smtClean="0"/>
              <a:t>Develop a 2050 emission inventory </a:t>
            </a:r>
            <a:r>
              <a:rPr lang="en-US" sz="2800" b="0" dirty="0" smtClean="0"/>
              <a:t>using </a:t>
            </a:r>
            <a:r>
              <a:rPr lang="en-US" sz="2800" b="0" dirty="0" smtClean="0"/>
              <a:t>the EPAUS9r_12 MARKAL “base case” and ICLUS “census” projections</a:t>
            </a:r>
          </a:p>
        </p:txBody>
      </p:sp>
    </p:spTree>
    <p:extLst>
      <p:ext uri="{BB962C8B-B14F-4D97-AF65-F5344CB8AC3E}">
        <p14:creationId xmlns:p14="http://schemas.microsoft.com/office/powerpoint/2010/main" val="308918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Illustrative application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60" y="4660431"/>
            <a:ext cx="2624729" cy="2013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827202"/>
            <a:ext cx="299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Regional emission growth factors from MARKAL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701" y="4419600"/>
            <a:ext cx="28472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County population growth factors from ICLUS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81946" y="1295400"/>
            <a:ext cx="578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Translating regional- to county-level emission growth factors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4" y="2088812"/>
            <a:ext cx="2666245" cy="2055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419" y="2355287"/>
            <a:ext cx="4412436" cy="3435913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>
            <a:off x="1802165" y="4198122"/>
            <a:ext cx="304800" cy="275558"/>
          </a:xfrm>
          <a:prstGeom prst="plus">
            <a:avLst>
              <a:gd name="adj" fmla="val 38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38100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86200" y="4044976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Illustrative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304365"/>
            <a:ext cx="530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resolution ICLUS population and land use outputs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4" y="1682662"/>
            <a:ext cx="7768172" cy="51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Illustrative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828" y="4267200"/>
            <a:ext cx="317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change in the</a:t>
            </a:r>
          </a:p>
          <a:p>
            <a:r>
              <a:rPr lang="en-US" dirty="0" smtClean="0"/>
              <a:t>population-based spatial </a:t>
            </a:r>
          </a:p>
          <a:p>
            <a:r>
              <a:rPr lang="en-US" dirty="0" smtClean="0"/>
              <a:t>surrogate for the 12 km</a:t>
            </a:r>
          </a:p>
          <a:p>
            <a:r>
              <a:rPr lang="en-US" dirty="0" smtClean="0"/>
              <a:t>modeling grid: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783" y="3662550"/>
            <a:ext cx="6095853" cy="304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828" y="1981200"/>
            <a:ext cx="286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surrogates that are</a:t>
            </a:r>
          </a:p>
          <a:p>
            <a:r>
              <a:rPr lang="en-US" dirty="0" smtClean="0"/>
              <a:t>modified with ICLUS results: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412" y="1447800"/>
            <a:ext cx="5649935" cy="19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0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Illustrative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636332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Changes in anthropogenic NOx emissions, 2005 to 2050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714" y="2377374"/>
            <a:ext cx="4320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Fractional differences at the 12 km grid cell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29" y="5867400"/>
            <a:ext cx="4638341" cy="32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2715928"/>
            <a:ext cx="4800600" cy="35324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105400" y="3594969"/>
            <a:ext cx="1981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Fractional Difference (FD) =</a:t>
            </a:r>
            <a:endParaRPr kumimoji="0" lang="de-DE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29450" y="3488276"/>
          <a:ext cx="17129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1663560" imgH="482400" progId="Equation.3">
                  <p:embed/>
                </p:oleObj>
              </mc:Choice>
              <mc:Fallback>
                <p:oleObj name="Equation" r:id="rId5" imgW="1663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3488276"/>
                        <a:ext cx="1712913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562600" y="5705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3329" y="4234959"/>
            <a:ext cx="378661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Where:</a:t>
            </a:r>
          </a:p>
          <a:p>
            <a:r>
              <a:rPr lang="en-US" sz="1100" dirty="0" smtClean="0"/>
              <a:t>e</a:t>
            </a:r>
            <a:r>
              <a:rPr lang="en-US" sz="1100" baseline="-25000" dirty="0" smtClean="0"/>
              <a:t>2050</a:t>
            </a:r>
            <a:r>
              <a:rPr lang="en-US" sz="1100" dirty="0" smtClean="0"/>
              <a:t>(</a:t>
            </a:r>
            <a:r>
              <a:rPr lang="en-US" sz="1100" dirty="0" err="1" smtClean="0"/>
              <a:t>i</a:t>
            </a:r>
            <a:r>
              <a:rPr lang="en-US" sz="1100" dirty="0" smtClean="0"/>
              <a:t>) is the quantity of NOx emissions in grid cell </a:t>
            </a:r>
            <a:r>
              <a:rPr lang="en-US" sz="1100" dirty="0" err="1" smtClean="0"/>
              <a:t>i</a:t>
            </a:r>
            <a:r>
              <a:rPr lang="en-US" sz="1100" dirty="0" smtClean="0"/>
              <a:t> in 2050</a:t>
            </a:r>
          </a:p>
          <a:p>
            <a:r>
              <a:rPr lang="en-US" sz="1100" dirty="0" smtClean="0"/>
              <a:t>e</a:t>
            </a:r>
            <a:r>
              <a:rPr lang="en-US" sz="1100" baseline="-25000" dirty="0" smtClean="0"/>
              <a:t>2005</a:t>
            </a:r>
            <a:r>
              <a:rPr lang="en-US" sz="1100" dirty="0" smtClean="0"/>
              <a:t>(</a:t>
            </a:r>
            <a:r>
              <a:rPr lang="en-US" sz="1100" dirty="0" err="1" smtClean="0"/>
              <a:t>i</a:t>
            </a:r>
            <a:r>
              <a:rPr lang="en-US" sz="1100" dirty="0" smtClean="0"/>
              <a:t>) is the quantity of NOx emissions in grid cell </a:t>
            </a:r>
            <a:r>
              <a:rPr lang="en-US" sz="1100" dirty="0" err="1" smtClean="0"/>
              <a:t>i</a:t>
            </a:r>
            <a:r>
              <a:rPr lang="en-US" sz="1100" dirty="0" smtClean="0"/>
              <a:t> in 2005</a:t>
            </a:r>
          </a:p>
          <a:p>
            <a:endParaRPr lang="en-US" sz="1100" dirty="0"/>
          </a:p>
          <a:p>
            <a:r>
              <a:rPr lang="en-US" sz="1100" dirty="0" smtClean="0"/>
              <a:t>FD ranges from -200 to 200</a:t>
            </a:r>
          </a:p>
          <a:p>
            <a:r>
              <a:rPr lang="en-US" sz="1100" dirty="0" smtClean="0"/>
              <a:t>An FD of zero means that </a:t>
            </a:r>
            <a:r>
              <a:rPr lang="en-US" sz="1100" dirty="0"/>
              <a:t>e</a:t>
            </a:r>
            <a:r>
              <a:rPr lang="en-US" sz="1100" baseline="-25000" dirty="0"/>
              <a:t>2050</a:t>
            </a:r>
            <a:r>
              <a:rPr lang="en-US" sz="1100" dirty="0"/>
              <a:t>(</a:t>
            </a:r>
            <a:r>
              <a:rPr lang="en-US" sz="1100" dirty="0" err="1"/>
              <a:t>i</a:t>
            </a:r>
            <a:r>
              <a:rPr lang="en-US" sz="1100" dirty="0" smtClean="0"/>
              <a:t>) and </a:t>
            </a:r>
            <a:r>
              <a:rPr lang="en-US" sz="1100" dirty="0"/>
              <a:t>e</a:t>
            </a:r>
            <a:r>
              <a:rPr lang="en-US" sz="1100" baseline="-25000" dirty="0"/>
              <a:t>2005</a:t>
            </a:r>
            <a:r>
              <a:rPr lang="en-US" sz="1100" dirty="0"/>
              <a:t>(</a:t>
            </a:r>
            <a:r>
              <a:rPr lang="en-US" sz="1100" dirty="0" err="1"/>
              <a:t>i</a:t>
            </a:r>
            <a:r>
              <a:rPr lang="en-US" sz="1100" dirty="0" smtClean="0"/>
              <a:t>) are equal in value.</a:t>
            </a:r>
          </a:p>
          <a:p>
            <a:r>
              <a:rPr lang="en-US" sz="1100" dirty="0" smtClean="0"/>
              <a:t>A value of 67 implies that </a:t>
            </a:r>
            <a:r>
              <a:rPr lang="en-US" sz="1100" dirty="0"/>
              <a:t>e</a:t>
            </a:r>
            <a:r>
              <a:rPr lang="en-US" sz="1100" baseline="-25000" dirty="0"/>
              <a:t>2050</a:t>
            </a:r>
            <a:r>
              <a:rPr lang="en-US" sz="1100" dirty="0"/>
              <a:t>(</a:t>
            </a:r>
            <a:r>
              <a:rPr lang="en-US" sz="1100" dirty="0" err="1"/>
              <a:t>i</a:t>
            </a:r>
            <a:r>
              <a:rPr lang="en-US" sz="1100" dirty="0" smtClean="0"/>
              <a:t>) is twice the value of </a:t>
            </a:r>
            <a:r>
              <a:rPr lang="en-US" sz="1100" dirty="0"/>
              <a:t>e</a:t>
            </a:r>
            <a:r>
              <a:rPr lang="en-US" sz="1100" baseline="-25000" dirty="0"/>
              <a:t>2005</a:t>
            </a:r>
            <a:r>
              <a:rPr lang="en-US" sz="1100" dirty="0"/>
              <a:t>(</a:t>
            </a:r>
            <a:r>
              <a:rPr lang="en-US" sz="1100" dirty="0" err="1"/>
              <a:t>i</a:t>
            </a:r>
            <a:r>
              <a:rPr lang="en-US" sz="1100" dirty="0" smtClean="0"/>
              <a:t>).    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" y="2819400"/>
            <a:ext cx="4643271" cy="30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Illustrative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352642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Changes in anthropogenic emissions, 2005 to 2050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11856" y="1785366"/>
            <a:ext cx="4320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Fractional differences at the 12 km grid cell level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562600" y="57059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0923"/>
            <a:ext cx="6315075" cy="47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000" b="0" dirty="0" smtClean="0"/>
              <a:t>We demonstrate the development of a future-year inventory that accounts for population, land use and technology change.</a:t>
            </a:r>
          </a:p>
          <a:p>
            <a:r>
              <a:rPr lang="de-DE" sz="2000" b="0" dirty="0" smtClean="0"/>
              <a:t>The addition of spatial allocation to the ESP method is important, as region-to-county </a:t>
            </a:r>
            <a:r>
              <a:rPr lang="de-DE" sz="2000" b="0" dirty="0"/>
              <a:t>growth factor disaggregation and county-to-grid allocation </a:t>
            </a:r>
            <a:r>
              <a:rPr lang="de-DE" sz="2000" b="0" dirty="0" smtClean="0"/>
              <a:t>result in a </a:t>
            </a:r>
            <a:r>
              <a:rPr lang="de-DE" sz="2000" b="0" dirty="0"/>
              <a:t>different spatial pattern of emissions.  </a:t>
            </a:r>
            <a:endParaRPr lang="de-DE" sz="2000" b="0" dirty="0" smtClean="0"/>
          </a:p>
          <a:p>
            <a:r>
              <a:rPr lang="en-US" sz="2000" b="0" dirty="0" smtClean="0"/>
              <a:t>For NOx, accounting for population and land use change generally leads to:</a:t>
            </a:r>
          </a:p>
          <a:p>
            <a:pPr lvl="2"/>
            <a:r>
              <a:rPr lang="en-US" sz="2000" b="0" dirty="0" smtClean="0"/>
              <a:t>greater reductions in emissions in rural areas</a:t>
            </a:r>
          </a:p>
          <a:p>
            <a:pPr lvl="2"/>
            <a:r>
              <a:rPr lang="en-US" sz="2000" b="0" dirty="0" smtClean="0"/>
              <a:t>fewer reductions (and even growth) in expanding urban areas</a:t>
            </a:r>
          </a:p>
          <a:p>
            <a:r>
              <a:rPr lang="en-US" sz="2000" b="0" dirty="0"/>
              <a:t>Other pollutants show similar trends.</a:t>
            </a:r>
          </a:p>
          <a:p>
            <a:r>
              <a:rPr lang="en-US" sz="2000" b="0" dirty="0" smtClean="0"/>
              <a:t>Compared to a grow-in-place approach, spatial reallocation:</a:t>
            </a:r>
          </a:p>
          <a:p>
            <a:pPr lvl="2"/>
            <a:r>
              <a:rPr lang="en-US" sz="2000" b="0" dirty="0" smtClean="0"/>
              <a:t>decreases emissions in the urban core, but increases emissions in the surrounding areas </a:t>
            </a:r>
          </a:p>
          <a:p>
            <a:r>
              <a:rPr lang="en-US" sz="2000" b="0" dirty="0" smtClean="0"/>
              <a:t>By capturing these dynamics, ESP v2.0 will allow examination of the air quality impacts of alternative scenarios, thus potentially providing valuable insights regarding future challenges and opportunities for air quality management.</a:t>
            </a:r>
          </a:p>
          <a:p>
            <a:endParaRPr lang="en-US" sz="2000" b="0" dirty="0" smtClean="0"/>
          </a:p>
          <a:p>
            <a:pPr marL="457200" lvl="1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6974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0" dirty="0" smtClean="0"/>
              <a:t>We are continuing to update the ESP methodology. Updates being explored include: </a:t>
            </a:r>
          </a:p>
          <a:p>
            <a:pPr lvl="1"/>
            <a:r>
              <a:rPr lang="en-US" sz="2400" b="0" dirty="0" smtClean="0"/>
              <a:t>Adoption of a more recent </a:t>
            </a:r>
            <a:r>
              <a:rPr lang="en-US" sz="2400" b="0" dirty="0" smtClean="0"/>
              <a:t>version </a:t>
            </a:r>
            <a:r>
              <a:rPr lang="en-US" sz="2400" b="0" dirty="0" smtClean="0"/>
              <a:t>of the U.S. EPA MARKAL database</a:t>
            </a:r>
          </a:p>
          <a:p>
            <a:pPr lvl="1"/>
            <a:r>
              <a:rPr lang="en-US" sz="2400" b="0" dirty="0" smtClean="0"/>
              <a:t>Development of temporal allocation factors for SMOKE that account for MARKAL’s technology and fuel use projections</a:t>
            </a:r>
          </a:p>
          <a:p>
            <a:pPr lvl="2"/>
            <a:r>
              <a:rPr lang="en-US" sz="2400" b="0" dirty="0" smtClean="0"/>
              <a:t>E.g., the increasing use of natural gas in the electric sector to meet baseload energy demands</a:t>
            </a:r>
          </a:p>
          <a:p>
            <a:pPr lvl="1"/>
            <a:r>
              <a:rPr lang="en-US" sz="2400" b="0" dirty="0" smtClean="0"/>
              <a:t>Consideration of commercial and industrial land use types</a:t>
            </a:r>
          </a:p>
          <a:p>
            <a:pPr lvl="1"/>
            <a:r>
              <a:rPr lang="en-US" sz="2400" b="0" dirty="0" smtClean="0"/>
              <a:t>More detailed consideration of alternative economic growth and transformation assumptions</a:t>
            </a:r>
          </a:p>
          <a:p>
            <a:pPr lvl="1"/>
            <a:r>
              <a:rPr lang="en-US" sz="2400" b="0" dirty="0" smtClean="0"/>
              <a:t>Integration of alternative climate change scenarios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1859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Bierwagen, B. G., Theobald, D. M., Pyke, C. R., Choate, A., </a:t>
            </a:r>
            <a:r>
              <a:rPr lang="en-US" b="0" dirty="0" err="1"/>
              <a:t>Groth</a:t>
            </a:r>
            <a:r>
              <a:rPr lang="en-US" b="0" dirty="0"/>
              <a:t>, P., Thomas, J. V., and Morefield, P.: National housing and impervious surface scenarios for integrated climate impact assessments, Proceedings of the National Academy of Sciences, 107(49), 20887-20892, 2010.</a:t>
            </a:r>
          </a:p>
          <a:p>
            <a:r>
              <a:rPr lang="en-US" b="0" dirty="0" err="1"/>
              <a:t>Byun</a:t>
            </a:r>
            <a:r>
              <a:rPr lang="en-US" b="0" dirty="0"/>
              <a:t>, D., </a:t>
            </a:r>
            <a:r>
              <a:rPr lang="en-US" b="0" dirty="0" err="1"/>
              <a:t>Schere</a:t>
            </a:r>
            <a:r>
              <a:rPr lang="en-US" b="0" dirty="0"/>
              <a:t>, K.: Review of the governing equations, computational algorithms, and other components of the Models-3 Community Multiscale Air Quality (CMAQ) modeling system, Applied Mechanics Reviews, 59(2), 2006.</a:t>
            </a:r>
          </a:p>
          <a:p>
            <a:r>
              <a:rPr lang="en-US" b="0" dirty="0" smtClean="0"/>
              <a:t>Houyoux</a:t>
            </a:r>
            <a:r>
              <a:rPr lang="en-US" b="0" dirty="0"/>
              <a:t>, M. R., </a:t>
            </a:r>
            <a:r>
              <a:rPr lang="en-US" b="0" dirty="0" err="1"/>
              <a:t>Vukovich</a:t>
            </a:r>
            <a:r>
              <a:rPr lang="en-US" b="0" dirty="0"/>
              <a:t>, J. M., Coats, C. J., Wheeler, N. J., and </a:t>
            </a:r>
            <a:r>
              <a:rPr lang="en-US" b="0" dirty="0" err="1"/>
              <a:t>Kasibhatla</a:t>
            </a:r>
            <a:r>
              <a:rPr lang="en-US" b="0" dirty="0"/>
              <a:t>, P. S.: Emission inventory development and processing for the Seasonal Model for Regional Air Quality (SMRAQ) project, Journal of Geophysical Research: Atmospheres (1984–2012), 105(D7), 9079-9090, 2000.</a:t>
            </a:r>
          </a:p>
          <a:p>
            <a:r>
              <a:rPr lang="en-US" b="0" dirty="0"/>
              <a:t>Loughlin, D. H., Benjey, W. G., and Nolte, C. G.: ESP v1.0: methodology for exploring emission impacts of future scenarios in the United States, </a:t>
            </a:r>
            <a:r>
              <a:rPr lang="en-US" b="0" dirty="0" err="1"/>
              <a:t>Geoscientific</a:t>
            </a:r>
            <a:r>
              <a:rPr lang="en-US" b="0" dirty="0"/>
              <a:t> Model Development, 4(2), 287-297, 2011.</a:t>
            </a:r>
          </a:p>
          <a:p>
            <a:r>
              <a:rPr lang="en-US" b="0" dirty="0" err="1"/>
              <a:t>Loulou</a:t>
            </a:r>
            <a:r>
              <a:rPr lang="en-US" b="0" dirty="0"/>
              <a:t>, R., Goldstein, G., and Noble, K.: Documentation for the MARKAL family of models, available at: </a:t>
            </a:r>
            <a:r>
              <a:rPr lang="en-US" b="0" u="sng" dirty="0">
                <a:hlinkClick r:id="rId2"/>
              </a:rPr>
              <a:t>http://www.etsap.org</a:t>
            </a:r>
            <a:r>
              <a:rPr lang="en-US" b="0" dirty="0"/>
              <a:t> (last access: March 2011), 389 pp., 2004.</a:t>
            </a:r>
          </a:p>
          <a:p>
            <a:r>
              <a:rPr lang="en-US" b="0" dirty="0"/>
              <a:t>US EPA: Land-Use Scenarios: National-Scale Housing-Density Scenarios Consistent with Climate Change Storylines, An interim report of the US EPA Global Change Research Program, National Center for Environmental Assessment, EPA/600/R-08/076F, Washington, DC. Available at: </a:t>
            </a:r>
            <a:r>
              <a:rPr lang="en-US" b="0" u="sng" dirty="0">
                <a:hlinkClick r:id="rId3"/>
              </a:rPr>
              <a:t>http://cfpub.epa.gov/ncea/global/recordisplay.cfm?deid=203458</a:t>
            </a:r>
            <a:r>
              <a:rPr lang="en-US" b="0" dirty="0"/>
              <a:t> (last access: August 2013), 2009.</a:t>
            </a:r>
          </a:p>
          <a:p>
            <a:r>
              <a:rPr lang="en-US" b="0" dirty="0"/>
              <a:t>U.S. Environmental Protection Agency (2013). </a:t>
            </a:r>
            <a:r>
              <a:rPr lang="en-US" b="0" i="1" dirty="0"/>
              <a:t>EPA U.S. nine-region MARKAL database: Database documentation</a:t>
            </a:r>
            <a:r>
              <a:rPr lang="en-US" b="0" dirty="0"/>
              <a:t>. Office of Research and Development, Risk Management Research Laboratory, Air Pollution Prevention and Control Division. EPA600/B-13/203. </a:t>
            </a:r>
          </a:p>
        </p:txBody>
      </p:sp>
    </p:spTree>
    <p:extLst>
      <p:ext uri="{BB962C8B-B14F-4D97-AF65-F5344CB8AC3E}">
        <p14:creationId xmlns:p14="http://schemas.microsoft.com/office/powerpoint/2010/main" val="409580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Purpose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b="0" dirty="0" smtClean="0"/>
              <a:t>Present a revised method for developing multi-decadal greenhouse gas and air pollution emission </a:t>
            </a:r>
            <a:r>
              <a:rPr lang="en-US" sz="2400" b="0" dirty="0" smtClean="0"/>
              <a:t>projections suitable for supporting research activities</a:t>
            </a:r>
            <a:endParaRPr lang="en-US" sz="2400" b="0" dirty="0" smtClean="0"/>
          </a:p>
          <a:p>
            <a:r>
              <a:rPr lang="en-US" sz="2400" b="0" dirty="0" smtClean="0"/>
              <a:t>Apply the method to produce a 2050 gridded air pollutant emission inventory</a:t>
            </a:r>
            <a:endParaRPr lang="en-US" sz="2400" b="0" dirty="0"/>
          </a:p>
          <a:p>
            <a:r>
              <a:rPr lang="en-US" sz="2400" b="0" dirty="0" smtClean="0"/>
              <a:t>Discuss potential applications and future research directions</a:t>
            </a:r>
          </a:p>
        </p:txBody>
      </p:sp>
    </p:spTree>
    <p:extLst>
      <p:ext uri="{BB962C8B-B14F-4D97-AF65-F5344CB8AC3E}">
        <p14:creationId xmlns:p14="http://schemas.microsoft.com/office/powerpoint/2010/main" val="127469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/>
              <a:t>Background and objective</a:t>
            </a:r>
          </a:p>
          <a:p>
            <a:r>
              <a:rPr lang="en-US" sz="2800" b="0" dirty="0" smtClean="0"/>
              <a:t>Methodology</a:t>
            </a:r>
          </a:p>
          <a:p>
            <a:r>
              <a:rPr lang="en-US" sz="2800" b="0" dirty="0" smtClean="0"/>
              <a:t>Illustrative application</a:t>
            </a:r>
          </a:p>
          <a:p>
            <a:r>
              <a:rPr lang="en-US" sz="2800" b="0" dirty="0" smtClean="0"/>
              <a:t>Conclusions and next steps</a:t>
            </a:r>
          </a:p>
          <a:p>
            <a:r>
              <a:rPr lang="en-US" sz="2800" b="0" dirty="0" smtClean="0"/>
              <a:t>References</a:t>
            </a: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42871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 and 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6096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0" dirty="0" smtClean="0"/>
              <a:t>Millions of U.S. residents live in areas that exceed air quality 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7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 and 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0" dirty="0" smtClean="0"/>
              <a:t>Factors influencing future-year emissions</a:t>
            </a:r>
          </a:p>
          <a:p>
            <a:pPr lvl="1"/>
            <a:r>
              <a:rPr lang="en-US" sz="2800" b="0" dirty="0" smtClean="0"/>
              <a:t>Population growth and migration</a:t>
            </a:r>
          </a:p>
          <a:p>
            <a:pPr lvl="1"/>
            <a:r>
              <a:rPr lang="en-US" sz="2800" b="0" dirty="0" smtClean="0"/>
              <a:t>Economic growth and transformation</a:t>
            </a:r>
          </a:p>
          <a:p>
            <a:pPr lvl="1"/>
            <a:r>
              <a:rPr lang="en-US" sz="2800" b="0" dirty="0" smtClean="0"/>
              <a:t>Technology change</a:t>
            </a:r>
          </a:p>
          <a:p>
            <a:pPr lvl="1"/>
            <a:r>
              <a:rPr lang="en-US" sz="2800" b="0" dirty="0" smtClean="0"/>
              <a:t>Land use change</a:t>
            </a:r>
          </a:p>
          <a:p>
            <a:pPr lvl="1"/>
            <a:r>
              <a:rPr lang="en-US" sz="2800" b="0" dirty="0" smtClean="0"/>
              <a:t>Climate change</a:t>
            </a:r>
          </a:p>
          <a:p>
            <a:pPr lvl="1"/>
            <a:r>
              <a:rPr lang="en-US" sz="2800" b="0" dirty="0" smtClean="0"/>
              <a:t>Current and future policies</a:t>
            </a:r>
          </a:p>
          <a:p>
            <a:pPr lvl="2"/>
            <a:r>
              <a:rPr lang="en-US" sz="2800" b="0" dirty="0" smtClean="0"/>
              <a:t>Environmental</a:t>
            </a:r>
          </a:p>
          <a:p>
            <a:pPr lvl="2"/>
            <a:r>
              <a:rPr lang="en-US" sz="2800" b="0" dirty="0" smtClean="0"/>
              <a:t>Energy</a:t>
            </a:r>
          </a:p>
          <a:p>
            <a:pPr lvl="2"/>
            <a:r>
              <a:rPr lang="en-US" sz="2800" b="0" dirty="0" smtClean="0"/>
              <a:t>Climate</a:t>
            </a:r>
          </a:p>
          <a:p>
            <a:pPr lvl="2"/>
            <a:r>
              <a:rPr lang="en-US" sz="2800" b="0" dirty="0" smtClean="0"/>
              <a:t>Land use</a:t>
            </a:r>
            <a:endParaRPr lang="en-US" sz="2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7008626" y="1303433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Impact on emissions</a:t>
            </a:r>
            <a:endParaRPr lang="en-US" u="sng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7388183" y="1981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29628" y="2697480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9628" y="3151406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7388183" y="3791031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160370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5277" y="16037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GHG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388183" y="463802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29627" y="4854714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28426" y="5732135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8288156" y="1995736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9601" y="2712016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29601" y="3165942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8288156" y="3805567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29600" y="4869250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8288155" y="549954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29600" y="5716239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9600" y="4416747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8426" y="5278209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162800" y="64008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27487" y="6275139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28661" y="6259243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0304" y="6466256"/>
            <a:ext cx="95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Overall?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315200" y="2222765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15173" y="2237301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51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 and 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0" dirty="0" smtClean="0"/>
              <a:t>Factors influencing future-year emissions</a:t>
            </a:r>
          </a:p>
          <a:p>
            <a:pPr lvl="1"/>
            <a:r>
              <a:rPr lang="en-US" sz="2800" b="0" dirty="0" smtClean="0"/>
              <a:t>Population growth and migration</a:t>
            </a:r>
          </a:p>
          <a:p>
            <a:pPr lvl="1"/>
            <a:r>
              <a:rPr lang="en-US" sz="2800" b="0" dirty="0" smtClean="0"/>
              <a:t>Economic growth and transformation</a:t>
            </a:r>
          </a:p>
          <a:p>
            <a:pPr lvl="1"/>
            <a:r>
              <a:rPr lang="en-US" sz="2800" b="0" dirty="0" smtClean="0"/>
              <a:t>Technology change</a:t>
            </a:r>
          </a:p>
          <a:p>
            <a:pPr lvl="1"/>
            <a:r>
              <a:rPr lang="en-US" sz="2800" b="0" dirty="0" smtClean="0"/>
              <a:t>Land use change</a:t>
            </a:r>
          </a:p>
          <a:p>
            <a:pPr lvl="1"/>
            <a:r>
              <a:rPr lang="en-US" sz="2800" b="0" dirty="0" smtClean="0"/>
              <a:t>Climate change</a:t>
            </a:r>
          </a:p>
          <a:p>
            <a:pPr lvl="1"/>
            <a:r>
              <a:rPr lang="en-US" sz="2800" b="0" dirty="0" smtClean="0"/>
              <a:t>Current and future policies</a:t>
            </a:r>
          </a:p>
          <a:p>
            <a:pPr lvl="2"/>
            <a:r>
              <a:rPr lang="en-US" sz="2800" b="0" dirty="0" smtClean="0"/>
              <a:t>Environmental</a:t>
            </a:r>
          </a:p>
          <a:p>
            <a:pPr lvl="2"/>
            <a:r>
              <a:rPr lang="en-US" sz="2800" b="0" dirty="0" smtClean="0"/>
              <a:t>Energy</a:t>
            </a:r>
          </a:p>
          <a:p>
            <a:pPr lvl="2"/>
            <a:r>
              <a:rPr lang="en-US" sz="2800" b="0" dirty="0" smtClean="0"/>
              <a:t>Climate</a:t>
            </a:r>
          </a:p>
          <a:p>
            <a:pPr lvl="2"/>
            <a:r>
              <a:rPr lang="en-US" sz="2800" b="0" dirty="0" smtClean="0"/>
              <a:t>Land use</a:t>
            </a:r>
            <a:endParaRPr lang="en-US" sz="2800" b="0" dirty="0"/>
          </a:p>
        </p:txBody>
      </p:sp>
      <p:sp>
        <p:nvSpPr>
          <p:cNvPr id="15" name="Right Brace 14"/>
          <p:cNvSpPr/>
          <p:nvPr/>
        </p:nvSpPr>
        <p:spPr>
          <a:xfrm>
            <a:off x="5972269" y="1447800"/>
            <a:ext cx="304800" cy="4953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7162800" y="64008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27487" y="6275139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8661" y="6259243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8626" y="1303433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Impact on emissions</a:t>
            </a:r>
            <a:endParaRPr lang="en-US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7315200" y="160370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115277" y="16037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00800" y="1981200"/>
            <a:ext cx="2743200" cy="4278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</a:t>
            </a:r>
            <a:r>
              <a:rPr lang="en-US" dirty="0" smtClean="0"/>
              <a:t> is an internally consistent storyline about how these factors “play out” over the next several decades.</a:t>
            </a:r>
          </a:p>
          <a:p>
            <a:endParaRPr lang="en-US" dirty="0"/>
          </a:p>
          <a:p>
            <a:r>
              <a:rPr lang="en-US" dirty="0" smtClean="0"/>
              <a:t>The objective of 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Scenario Projection (ESP) </a:t>
            </a:r>
            <a:r>
              <a:rPr lang="en-US" dirty="0" smtClean="0"/>
              <a:t>method is to translate such scenarios into air pollutant and GHG emissions suitable for air quality and climate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8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ESP overview</a:t>
            </a:r>
          </a:p>
          <a:p>
            <a:pPr lvl="1"/>
            <a:r>
              <a:rPr lang="en-US" sz="1800" dirty="0"/>
              <a:t>Focuses on energy-related emissions (e.g., extraction of fuel resources and the combustion of fossil fuels) as these are the primary sources of CO2 and many traditional air pollutants</a:t>
            </a:r>
          </a:p>
          <a:p>
            <a:pPr lvl="1"/>
            <a:r>
              <a:rPr lang="en-US" sz="1800" dirty="0" smtClean="0"/>
              <a:t>Projects U.S. energy-related emissions to any future year from 2005 to 2055</a:t>
            </a:r>
          </a:p>
          <a:p>
            <a:pPr lvl="2"/>
            <a:r>
              <a:rPr lang="en-US" sz="1800" b="0" dirty="0" smtClean="0"/>
              <a:t>Greenhouse gases (GHG) coverage:  </a:t>
            </a:r>
          </a:p>
          <a:p>
            <a:pPr lvl="3"/>
            <a:r>
              <a:rPr lang="en-US" sz="1800" b="0" dirty="0" smtClean="0"/>
              <a:t>Carbon dioxide (CO2), methane (CH4)</a:t>
            </a:r>
          </a:p>
          <a:p>
            <a:pPr lvl="2"/>
            <a:r>
              <a:rPr lang="en-US" sz="1800" b="0" dirty="0" smtClean="0"/>
              <a:t>Traditional air pollutants coverage: </a:t>
            </a:r>
          </a:p>
          <a:p>
            <a:pPr lvl="3"/>
            <a:r>
              <a:rPr lang="en-US" sz="1800" b="0" dirty="0" smtClean="0"/>
              <a:t>Nitrogen oxides (NOx), sulfur dioxide (SO2), carbon monoxide (CO),             volatile organic compounds (VOCs), direct particulate matter (PM)</a:t>
            </a:r>
          </a:p>
          <a:p>
            <a:pPr lvl="1"/>
            <a:r>
              <a:rPr lang="en-US" sz="1800" dirty="0" smtClean="0"/>
              <a:t>Produces a gridded, future-year inventory that is suitable for use in detailed air quality models, </a:t>
            </a:r>
            <a:r>
              <a:rPr lang="en-US" sz="1800" dirty="0"/>
              <a:t>such as the Community Multiscale Air Quality (CMAQ) model (</a:t>
            </a:r>
            <a:r>
              <a:rPr lang="en-US" sz="1800" dirty="0" err="1"/>
              <a:t>Byun</a:t>
            </a:r>
            <a:r>
              <a:rPr lang="en-US" sz="1800" dirty="0"/>
              <a:t> and </a:t>
            </a:r>
            <a:r>
              <a:rPr lang="en-US" sz="1800" dirty="0" err="1"/>
              <a:t>Schere</a:t>
            </a:r>
            <a:r>
              <a:rPr lang="en-US" sz="1800" dirty="0"/>
              <a:t>, 2006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201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ESP components</a:t>
            </a:r>
          </a:p>
          <a:p>
            <a:pPr lvl="1"/>
            <a:r>
              <a:rPr lang="en-US" dirty="0" smtClean="0"/>
              <a:t>MARKet ALlocation energy system model (MARKAL)</a:t>
            </a:r>
          </a:p>
          <a:p>
            <a:pPr lvl="2"/>
            <a:r>
              <a:rPr lang="en-US" b="0" dirty="0"/>
              <a:t>E</a:t>
            </a:r>
            <a:r>
              <a:rPr lang="en-US" b="0" dirty="0" smtClean="0"/>
              <a:t>nergy system optimization model that selects the least cost set of technologies and fuels to meet projected energy demands over a modeling horizon.</a:t>
            </a:r>
          </a:p>
          <a:p>
            <a:pPr lvl="2"/>
            <a:r>
              <a:rPr lang="en-US" b="0" dirty="0" smtClean="0"/>
              <a:t>Reference: </a:t>
            </a:r>
            <a:r>
              <a:rPr lang="en-US" b="0" dirty="0" err="1" smtClean="0"/>
              <a:t>Loulou</a:t>
            </a:r>
            <a:r>
              <a:rPr lang="en-US" b="0" dirty="0" smtClean="0"/>
              <a:t> et al. (2004)</a:t>
            </a:r>
          </a:p>
          <a:p>
            <a:pPr lvl="1"/>
            <a:r>
              <a:rPr lang="en-US" dirty="0" smtClean="0"/>
              <a:t>U.S. EPA MARKAL 9-region database</a:t>
            </a:r>
          </a:p>
          <a:p>
            <a:pPr lvl="2"/>
            <a:r>
              <a:rPr lang="en-US" b="0" dirty="0" smtClean="0"/>
              <a:t>Database developed by the U.S. EPA and used in applying MARKAL to examine U.S. energy system scenarios and resulting emissions.</a:t>
            </a:r>
          </a:p>
          <a:p>
            <a:pPr lvl="2"/>
            <a:r>
              <a:rPr lang="en-US" b="0" dirty="0" smtClean="0"/>
              <a:t>Reference: U.S. EPA (2013)</a:t>
            </a:r>
          </a:p>
          <a:p>
            <a:pPr lvl="1"/>
            <a:r>
              <a:rPr lang="en-US" dirty="0" smtClean="0"/>
              <a:t>Integrated Climate and Land Use Scenarios model (ICLUS)</a:t>
            </a:r>
          </a:p>
          <a:p>
            <a:pPr lvl="2"/>
            <a:r>
              <a:rPr lang="en-US" b="0" dirty="0"/>
              <a:t>L</a:t>
            </a:r>
            <a:r>
              <a:rPr lang="en-US" b="0" dirty="0" smtClean="0"/>
              <a:t>and use change model that characterizes U.S. future population and land use patterns at up to a 50m resolution over a wide range of assumptions.</a:t>
            </a:r>
          </a:p>
          <a:p>
            <a:pPr lvl="2"/>
            <a:r>
              <a:rPr lang="en-US" b="0" dirty="0" smtClean="0"/>
              <a:t>References: U.S. EPA (2009), Bierwagen et al. (2010) </a:t>
            </a:r>
          </a:p>
          <a:p>
            <a:pPr lvl="1"/>
            <a:r>
              <a:rPr lang="en-US" dirty="0" smtClean="0"/>
              <a:t>Sparse Matrix Operator Kernel Emission (SMOKE) processor </a:t>
            </a:r>
          </a:p>
          <a:p>
            <a:pPr lvl="2"/>
            <a:r>
              <a:rPr lang="en-US" b="0" dirty="0" smtClean="0"/>
              <a:t>Emission processing system that translates an emissions inventory into a gridded emissions file for use in the CMAQ air quality model.</a:t>
            </a:r>
          </a:p>
          <a:p>
            <a:pPr lvl="2"/>
            <a:r>
              <a:rPr lang="en-US" b="0" dirty="0" smtClean="0"/>
              <a:t>Reference: Houyoux et al. (2000)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9528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4087" y="1447800"/>
            <a:ext cx="8839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ESP v1.0  </a:t>
            </a:r>
            <a:r>
              <a:rPr lang="en-US" sz="1200" dirty="0" smtClean="0"/>
              <a:t>(Loughlin et al., </a:t>
            </a:r>
            <a:r>
              <a:rPr lang="en-US" sz="1200" i="1" dirty="0" err="1" smtClean="0"/>
              <a:t>Geoscientific</a:t>
            </a:r>
            <a:r>
              <a:rPr lang="en-US" sz="1200" i="1" dirty="0" smtClean="0"/>
              <a:t> Model Development</a:t>
            </a:r>
            <a:r>
              <a:rPr lang="en-US" sz="1200" dirty="0" smtClean="0"/>
              <a:t>, 2011)</a:t>
            </a:r>
            <a:endParaRPr lang="en-US" sz="1200" dirty="0"/>
          </a:p>
        </p:txBody>
      </p:sp>
      <p:sp>
        <p:nvSpPr>
          <p:cNvPr id="10" name="Cube 9"/>
          <p:cNvSpPr/>
          <p:nvPr/>
        </p:nvSpPr>
        <p:spPr>
          <a:xfrm>
            <a:off x="5828168" y="5257800"/>
            <a:ext cx="1676400" cy="1143000"/>
          </a:xfrm>
          <a:prstGeom prst="cube">
            <a:avLst>
              <a:gd name="adj" fmla="val 10743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 quality model</a:t>
            </a:r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7924799" y="5391338"/>
            <a:ext cx="1098487" cy="87592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Future-year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g</a:t>
            </a:r>
            <a:r>
              <a:rPr lang="en-US" sz="1100" b="1" dirty="0" smtClean="0">
                <a:solidFill>
                  <a:schemeClr val="tx1"/>
                </a:solidFill>
              </a:rPr>
              <a:t>ridded 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air quality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estimate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522114" y="2958976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76200" y="2590799"/>
            <a:ext cx="1600200" cy="12954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Scenario assumptions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1981200" y="2590799"/>
            <a:ext cx="1676400" cy="1143000"/>
          </a:xfrm>
          <a:prstGeom prst="cube">
            <a:avLst>
              <a:gd name="adj" fmla="val 10743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MARKAL</a:t>
            </a:r>
          </a:p>
          <a:p>
            <a:pPr algn="ctr"/>
            <a:r>
              <a:rPr lang="en-US" dirty="0" smtClean="0"/>
              <a:t>energy system model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410200" y="2958976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4038600" y="2590800"/>
            <a:ext cx="1447800" cy="113470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Multiplicative regional, source category and pollutant-specific emission growth and control factors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6438900" y="3602902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5867400" y="2582500"/>
            <a:ext cx="1676400" cy="1143000"/>
          </a:xfrm>
          <a:prstGeom prst="cube">
            <a:avLst>
              <a:gd name="adj" fmla="val 10743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SMOKE</a:t>
            </a:r>
            <a:r>
              <a:rPr lang="en-US" dirty="0" smtClean="0"/>
              <a:t> emission model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6438900" y="2181512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6172200" y="1468924"/>
            <a:ext cx="990600" cy="83820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Base year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emission inventory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437768" y="4870388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172200" y="4077076"/>
            <a:ext cx="990600" cy="87592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Future-year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gridded emission inventory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447984" y="5578069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81400" y="2958976"/>
            <a:ext cx="457200" cy="470024"/>
          </a:xfrm>
          <a:prstGeom prst="right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9660" y="4502154"/>
            <a:ext cx="418768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Limitation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Multiplicative growth factors increase or </a:t>
            </a:r>
          </a:p>
          <a:p>
            <a:r>
              <a:rPr lang="en-US" dirty="0" smtClean="0"/>
              <a:t>decrease emissions </a:t>
            </a:r>
            <a:r>
              <a:rPr lang="en-US" i="1" dirty="0" smtClean="0"/>
              <a:t>in place</a:t>
            </a:r>
            <a:r>
              <a:rPr lang="en-US" dirty="0" smtClean="0"/>
              <a:t>. This does not </a:t>
            </a:r>
          </a:p>
          <a:p>
            <a:r>
              <a:rPr lang="en-US" dirty="0" smtClean="0"/>
              <a:t>account for spatial redistribution from</a:t>
            </a:r>
          </a:p>
          <a:p>
            <a:r>
              <a:rPr lang="en-US" dirty="0" smtClean="0"/>
              <a:t>population growth and migration and</a:t>
            </a:r>
          </a:p>
          <a:p>
            <a:r>
              <a:rPr lang="en-US" dirty="0" smtClean="0"/>
              <a:t>from land use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03861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1523</Words>
  <Application>Microsoft Office PowerPoint</Application>
  <PresentationFormat>On-screen Show (4:3)</PresentationFormat>
  <Paragraphs>209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宋体</vt:lpstr>
      <vt:lpstr>Arial</vt:lpstr>
      <vt:lpstr>Calibri</vt:lpstr>
      <vt:lpstr>Gill Sans MT</vt:lpstr>
      <vt:lpstr>Times New Roman</vt:lpstr>
      <vt:lpstr>Completely Blanc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Loughlin, Dan</cp:lastModifiedBy>
  <cp:revision>260</cp:revision>
  <dcterms:created xsi:type="dcterms:W3CDTF">2013-09-27T18:09:44Z</dcterms:created>
  <dcterms:modified xsi:type="dcterms:W3CDTF">2014-10-16T21:30:51Z</dcterms:modified>
</cp:coreProperties>
</file>