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90" r:id="rId2"/>
    <p:sldId id="669" r:id="rId3"/>
    <p:sldId id="665" r:id="rId4"/>
    <p:sldId id="659" r:id="rId5"/>
    <p:sldId id="673" r:id="rId6"/>
    <p:sldId id="674" r:id="rId7"/>
    <p:sldId id="676" r:id="rId8"/>
    <p:sldId id="677" r:id="rId9"/>
    <p:sldId id="678" r:id="rId10"/>
    <p:sldId id="687" r:id="rId11"/>
    <p:sldId id="688" r:id="rId12"/>
    <p:sldId id="681" r:id="rId13"/>
    <p:sldId id="682" r:id="rId14"/>
    <p:sldId id="683" r:id="rId15"/>
    <p:sldId id="684" r:id="rId16"/>
    <p:sldId id="686" r:id="rId17"/>
    <p:sldId id="689" r:id="rId18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Rounded MT Bold" pitchFamily="34" charset="0"/>
        <a:ea typeface="ＭＳ Ｐゴシック" pitchFamily="1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Rounded MT Bold" pitchFamily="34" charset="0"/>
        <a:ea typeface="ＭＳ Ｐゴシック" pitchFamily="1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Rounded MT Bold" pitchFamily="34" charset="0"/>
        <a:ea typeface="ＭＳ Ｐゴシック" pitchFamily="1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Rounded MT Bold" pitchFamily="34" charset="0"/>
        <a:ea typeface="ＭＳ Ｐゴシック" pitchFamily="1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Rounded MT Bold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 Rounded MT Bold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 Rounded MT Bold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 Rounded MT Bold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 Rounded MT Bold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9"/>
    <a:srgbClr val="FF0000"/>
    <a:srgbClr val="333333"/>
    <a:srgbClr val="000000"/>
    <a:srgbClr val="336699"/>
    <a:srgbClr val="009900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9" autoAdjust="0"/>
    <p:restoredTop sz="90856" autoAdjust="0"/>
  </p:normalViewPr>
  <p:slideViewPr>
    <p:cSldViewPr snapToGrid="0">
      <p:cViewPr varScale="1">
        <p:scale>
          <a:sx n="117" d="100"/>
          <a:sy n="117" d="100"/>
        </p:scale>
        <p:origin x="6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l" defTabSz="9317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7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l" defTabSz="9317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7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C0D43DB-AE9B-44C9-B826-D0711630F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58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l" defTabSz="9317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7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6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l" defTabSz="9317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76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8B6A537-8018-4331-8D85-54855E0A2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8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E6BA34-C78F-4D09-BEF6-76D8EB37BBF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8479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explain that report, including AQ chapter,</a:t>
            </a:r>
            <a:r>
              <a:rPr lang="en-US" baseline="0" dirty="0" smtClean="0"/>
              <a:t> also draws on existing body of scientific literature.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B6A537-8018-4331-8D85-54855E0A2A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3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B6A537-8018-4331-8D85-54855E0A2A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0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B6A537-8018-4331-8D85-54855E0A2A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49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PA_Master Template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6224588"/>
            <a:ext cx="7620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33438" y="6224588"/>
            <a:ext cx="5643562" cy="228600"/>
          </a:xfrm>
          <a:prstGeom prst="rect">
            <a:avLst/>
          </a:prstGeom>
          <a:solidFill>
            <a:srgbClr val="003F69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l">
              <a:lnSpc>
                <a:spcPct val="90000"/>
              </a:lnSpc>
              <a:defRPr/>
            </a:pPr>
            <a:r>
              <a:rPr lang="en-US" sz="900" b="1">
                <a:solidFill>
                  <a:schemeClr val="bg1"/>
                </a:solidFill>
              </a:rPr>
              <a:t>Office of Research and Development</a:t>
            </a:r>
            <a:endParaRPr lang="en-US" sz="900" b="1"/>
          </a:p>
          <a:p>
            <a:pPr algn="l">
              <a:lnSpc>
                <a:spcPct val="90000"/>
              </a:lnSpc>
              <a:defRPr/>
            </a:pPr>
            <a:r>
              <a:rPr lang="en-US" sz="900">
                <a:solidFill>
                  <a:schemeClr val="bg1"/>
                </a:solidFill>
              </a:rPr>
              <a:t>National Exposure Research Laboratory, Atmospheric Modeling and Analysis Division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895600" y="3581400"/>
            <a:ext cx="6248400" cy="1676400"/>
          </a:xfrm>
          <a:prstGeom prst="rect">
            <a:avLst/>
          </a:prstGeom>
          <a:solidFill>
            <a:srgbClr val="0070B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61988" y="990600"/>
            <a:ext cx="7966075" cy="1447800"/>
          </a:xfrm>
          <a:solidFill>
            <a:srgbClr val="003F69">
              <a:alpha val="0"/>
            </a:srgbClr>
          </a:solidFill>
        </p:spPr>
        <p:txBody>
          <a:bodyPr lIns="0" tIns="0" rIns="0" bIns="0" anchor="b"/>
          <a:lstStyle>
            <a:lvl1pPr>
              <a:lnSpc>
                <a:spcPct val="9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9288" y="2559050"/>
            <a:ext cx="7978775" cy="1579563"/>
          </a:xfrm>
          <a:solidFill>
            <a:srgbClr val="003F69">
              <a:alpha val="0"/>
            </a:srgbClr>
          </a:solidFill>
        </p:spPr>
        <p:txBody>
          <a:bodyPr lIns="0" tIns="0" rIns="0" bIns="0"/>
          <a:lstStyle>
            <a:lvl1pPr marL="0" indent="0">
              <a:lnSpc>
                <a:spcPct val="70000"/>
              </a:lnSpc>
              <a:buFont typeface="Times" pitchFamily="18" charset="0"/>
              <a:buNone/>
              <a:defRPr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195DC-4683-4270-AEE8-58634869E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4813" y="96838"/>
            <a:ext cx="2182812" cy="605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5" y="96838"/>
            <a:ext cx="6396038" cy="605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02F38-A2D7-401B-8D74-A8DD35002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775" y="96838"/>
            <a:ext cx="79438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375" y="1490663"/>
            <a:ext cx="4289425" cy="4660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490663"/>
            <a:ext cx="4289425" cy="4660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22F1E-C7DC-42BB-9B03-B7DC02F97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227B-4E24-4462-A9C3-2CD9F15AC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1D40C-C4AD-4D54-AD0E-35853D5BD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375" y="1490663"/>
            <a:ext cx="4289425" cy="4660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0663"/>
            <a:ext cx="4289425" cy="4660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A9132-22C5-467F-9EAE-4F1344652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6455F-B070-4602-9548-9CB56E852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C6979-4A75-45D5-A6C3-CCED5556B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84006-84F8-48C3-8FF1-101F0697F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F1BDF-F2F7-4000-AA00-7AC9D0225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11A97-3E89-45BA-8138-C03E0C1AF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6375" y="1490663"/>
            <a:ext cx="8731250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0" y="6224588"/>
            <a:ext cx="685800" cy="228600"/>
          </a:xfrm>
          <a:prstGeom prst="rect">
            <a:avLst/>
          </a:prstGeom>
          <a:solidFill>
            <a:srgbClr val="0070B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224588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291FAF2A-7305-4169-9EB0-3D893EB00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93775" y="96838"/>
            <a:ext cx="7943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0" name="Picture 6" descr="EPA_logo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563" y="55563"/>
            <a:ext cx="8223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marL="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0B9"/>
          </a:solidFill>
          <a:latin typeface="+mj-lt"/>
          <a:ea typeface="+mj-ea"/>
          <a:cs typeface="+mj-cs"/>
        </a:defRPr>
      </a:lvl1pPr>
      <a:lvl2pPr marL="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0B9"/>
          </a:solidFill>
          <a:latin typeface="Arial Rounded MT Bold" pitchFamily="34" charset="0"/>
          <a:ea typeface="ＭＳ Ｐゴシック" pitchFamily="1" charset="-128"/>
        </a:defRPr>
      </a:lvl2pPr>
      <a:lvl3pPr marL="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0B9"/>
          </a:solidFill>
          <a:latin typeface="Arial Rounded MT Bold" pitchFamily="34" charset="0"/>
          <a:ea typeface="ＭＳ Ｐゴシック" pitchFamily="1" charset="-128"/>
        </a:defRPr>
      </a:lvl3pPr>
      <a:lvl4pPr marL="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0B9"/>
          </a:solidFill>
          <a:latin typeface="Arial Rounded MT Bold" pitchFamily="34" charset="0"/>
          <a:ea typeface="ＭＳ Ｐゴシック" pitchFamily="1" charset="-128"/>
        </a:defRPr>
      </a:lvl4pPr>
      <a:lvl5pPr marL="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0B9"/>
          </a:solidFill>
          <a:latin typeface="Arial Rounded MT Bold" pitchFamily="34" charset="0"/>
          <a:ea typeface="ＭＳ Ｐゴシック" pitchFamily="1" charset="-128"/>
        </a:defRPr>
      </a:lvl5pPr>
      <a:lvl6pPr marL="511175" algn="l" rtl="0" fontAlgn="base">
        <a:spcBef>
          <a:spcPct val="0"/>
        </a:spcBef>
        <a:spcAft>
          <a:spcPct val="0"/>
        </a:spcAft>
        <a:defRPr sz="2000" b="1">
          <a:solidFill>
            <a:srgbClr val="0070B9"/>
          </a:solidFill>
          <a:latin typeface="Arial Rounded MT Bold" pitchFamily="34" charset="0"/>
          <a:ea typeface="ＭＳ Ｐゴシック" pitchFamily="1" charset="-128"/>
        </a:defRPr>
      </a:lvl6pPr>
      <a:lvl7pPr marL="968375" algn="l" rtl="0" fontAlgn="base">
        <a:spcBef>
          <a:spcPct val="0"/>
        </a:spcBef>
        <a:spcAft>
          <a:spcPct val="0"/>
        </a:spcAft>
        <a:defRPr sz="2000" b="1">
          <a:solidFill>
            <a:srgbClr val="0070B9"/>
          </a:solidFill>
          <a:latin typeface="Arial Rounded MT Bold" pitchFamily="34" charset="0"/>
          <a:ea typeface="ＭＳ Ｐゴシック" pitchFamily="1" charset="-128"/>
        </a:defRPr>
      </a:lvl7pPr>
      <a:lvl8pPr marL="1425575" algn="l" rtl="0" fontAlgn="base">
        <a:spcBef>
          <a:spcPct val="0"/>
        </a:spcBef>
        <a:spcAft>
          <a:spcPct val="0"/>
        </a:spcAft>
        <a:defRPr sz="2000" b="1">
          <a:solidFill>
            <a:srgbClr val="0070B9"/>
          </a:solidFill>
          <a:latin typeface="Arial Rounded MT Bold" pitchFamily="34" charset="0"/>
          <a:ea typeface="ＭＳ Ｐゴシック" pitchFamily="1" charset="-128"/>
        </a:defRPr>
      </a:lvl8pPr>
      <a:lvl9pPr marL="1882775" algn="l" rtl="0" fontAlgn="base">
        <a:spcBef>
          <a:spcPct val="0"/>
        </a:spcBef>
        <a:spcAft>
          <a:spcPct val="0"/>
        </a:spcAft>
        <a:defRPr sz="2000" b="1">
          <a:solidFill>
            <a:srgbClr val="0070B9"/>
          </a:solidFill>
          <a:latin typeface="Arial Rounded MT Bold" pitchFamily="34" charset="0"/>
          <a:ea typeface="ＭＳ Ｐゴシック" pitchFamily="1" charset="-128"/>
        </a:defRPr>
      </a:lvl9pPr>
    </p:titleStyle>
    <p:bodyStyle>
      <a:lvl1pPr marL="168275" indent="-168275" algn="l" rtl="0" eaLnBrk="0" fontAlgn="base" hangingPunct="0">
        <a:spcBef>
          <a:spcPct val="20000"/>
        </a:spcBef>
        <a:spcAft>
          <a:spcPct val="0"/>
        </a:spcAft>
        <a:buClr>
          <a:srgbClr val="0070B9"/>
        </a:buClr>
        <a:buSzPct val="90000"/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8788" indent="-174625" algn="l" rtl="0" eaLnBrk="0" fontAlgn="base" hangingPunct="0">
        <a:spcBef>
          <a:spcPct val="20000"/>
        </a:spcBef>
        <a:spcAft>
          <a:spcPct val="0"/>
        </a:spcAft>
        <a:buClr>
          <a:srgbClr val="0070B9"/>
        </a:buClr>
        <a:buChar char="–"/>
        <a:defRPr>
          <a:solidFill>
            <a:schemeClr val="tx1"/>
          </a:solidFill>
          <a:latin typeface="+mn-lt"/>
          <a:ea typeface="+mn-ea"/>
        </a:defRPr>
      </a:lvl2pPr>
      <a:lvl3pPr marL="742950" indent="-168275" algn="l" rtl="0" eaLnBrk="0" fontAlgn="base" hangingPunct="0">
        <a:spcBef>
          <a:spcPct val="20000"/>
        </a:spcBef>
        <a:spcAft>
          <a:spcPct val="0"/>
        </a:spcAft>
        <a:buClr>
          <a:srgbClr val="0070B9"/>
        </a:buClr>
        <a:buSzPct val="90000"/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</a:defRPr>
      </a:lvl3pPr>
      <a:lvl4pPr marL="1027113" indent="-169863" algn="l" rtl="0" eaLnBrk="0" fontAlgn="base" hangingPunct="0">
        <a:spcBef>
          <a:spcPct val="20000"/>
        </a:spcBef>
        <a:spcAft>
          <a:spcPct val="0"/>
        </a:spcAft>
        <a:buClr>
          <a:srgbClr val="0070B9"/>
        </a:buClr>
        <a:buChar char="–"/>
        <a:defRPr>
          <a:solidFill>
            <a:schemeClr val="tx1"/>
          </a:solidFill>
          <a:latin typeface="+mn-lt"/>
          <a:ea typeface="+mn-ea"/>
        </a:defRPr>
      </a:lvl4pPr>
      <a:lvl5pPr marL="1317625" indent="-176213" algn="l" rtl="0" eaLnBrk="0" fontAlgn="base" hangingPunct="0">
        <a:spcBef>
          <a:spcPct val="20000"/>
        </a:spcBef>
        <a:spcAft>
          <a:spcPct val="0"/>
        </a:spcAft>
        <a:buClr>
          <a:srgbClr val="0070B9"/>
        </a:buClr>
        <a:buChar char="»"/>
        <a:defRPr i="1">
          <a:solidFill>
            <a:schemeClr val="tx1"/>
          </a:solidFill>
          <a:latin typeface="+mn-lt"/>
          <a:ea typeface="+mn-ea"/>
        </a:defRPr>
      </a:lvl5pPr>
      <a:lvl6pPr marL="1774825" indent="-176213" algn="l" rtl="0" fontAlgn="base">
        <a:spcBef>
          <a:spcPct val="20000"/>
        </a:spcBef>
        <a:spcAft>
          <a:spcPct val="0"/>
        </a:spcAft>
        <a:buClr>
          <a:srgbClr val="0070B9"/>
        </a:buClr>
        <a:buChar char="»"/>
        <a:defRPr i="1">
          <a:solidFill>
            <a:schemeClr val="tx1"/>
          </a:solidFill>
          <a:latin typeface="+mn-lt"/>
          <a:ea typeface="+mn-ea"/>
        </a:defRPr>
      </a:lvl6pPr>
      <a:lvl7pPr marL="2232025" indent="-176213" algn="l" rtl="0" fontAlgn="base">
        <a:spcBef>
          <a:spcPct val="20000"/>
        </a:spcBef>
        <a:spcAft>
          <a:spcPct val="0"/>
        </a:spcAft>
        <a:buClr>
          <a:srgbClr val="0070B9"/>
        </a:buClr>
        <a:buChar char="»"/>
        <a:defRPr i="1">
          <a:solidFill>
            <a:schemeClr val="tx1"/>
          </a:solidFill>
          <a:latin typeface="+mn-lt"/>
          <a:ea typeface="+mn-ea"/>
        </a:defRPr>
      </a:lvl7pPr>
      <a:lvl8pPr marL="2689225" indent="-176213" algn="l" rtl="0" fontAlgn="base">
        <a:spcBef>
          <a:spcPct val="20000"/>
        </a:spcBef>
        <a:spcAft>
          <a:spcPct val="0"/>
        </a:spcAft>
        <a:buClr>
          <a:srgbClr val="0070B9"/>
        </a:buClr>
        <a:buChar char="»"/>
        <a:defRPr i="1">
          <a:solidFill>
            <a:schemeClr val="tx1"/>
          </a:solidFill>
          <a:latin typeface="+mn-lt"/>
          <a:ea typeface="+mn-ea"/>
        </a:defRPr>
      </a:lvl8pPr>
      <a:lvl9pPr marL="3146425" indent="-176213" algn="l" rtl="0" fontAlgn="base">
        <a:spcBef>
          <a:spcPct val="20000"/>
        </a:spcBef>
        <a:spcAft>
          <a:spcPct val="0"/>
        </a:spcAft>
        <a:buClr>
          <a:srgbClr val="0070B9"/>
        </a:buClr>
        <a:buChar char="»"/>
        <a:defRPr 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4838" y="1165225"/>
            <a:ext cx="8261350" cy="990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Modeling the Health Impacts of Changes in </a:t>
            </a:r>
            <a:br>
              <a:rPr lang="en-US" sz="28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Ozone Due to Climate Change</a:t>
            </a:r>
            <a:endParaRPr lang="en-US" sz="1800" b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22300" y="2546350"/>
            <a:ext cx="8193088" cy="1398588"/>
          </a:xfrm>
        </p:spPr>
        <p:txBody>
          <a:bodyPr/>
          <a:lstStyle/>
          <a:p>
            <a:pPr algn="ctr" eaLnBrk="1" hangingPunct="1">
              <a:lnSpc>
                <a:spcPct val="85000"/>
              </a:lnSpc>
              <a:spcBef>
                <a:spcPct val="0"/>
              </a:spcBef>
            </a:pPr>
            <a:r>
              <a:rPr lang="en-US" dirty="0" smtClean="0"/>
              <a:t>Chris Nolte, Tanya Spero, Neal Fann, Pat Dolwick, </a:t>
            </a:r>
            <a:br>
              <a:rPr lang="en-US" dirty="0" smtClean="0"/>
            </a:br>
            <a:r>
              <a:rPr lang="en-US" dirty="0" smtClean="0"/>
              <a:t>Sharon Phillips, and Susan Anenberg</a:t>
            </a:r>
            <a:endParaRPr lang="en-US" baseline="30000" dirty="0" smtClean="0"/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</a:pPr>
            <a:endParaRPr lang="en-US" sz="1050" dirty="0" smtClean="0"/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</a:pPr>
            <a:r>
              <a:rPr lang="en-US" sz="1200" dirty="0" smtClean="0"/>
              <a:t>U.S. Environmental Protection Agency, Research Triangle Park, North Carolina</a:t>
            </a:r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</a:pPr>
            <a:endParaRPr lang="en-US" sz="1050" dirty="0" smtClean="0"/>
          </a:p>
          <a:p>
            <a:pPr algn="ctr" eaLnBrk="1" hangingPunct="1">
              <a:lnSpc>
                <a:spcPct val="100000"/>
              </a:lnSpc>
              <a:spcAft>
                <a:spcPct val="25000"/>
              </a:spcAft>
            </a:pPr>
            <a:endParaRPr lang="en-US" sz="1800" dirty="0" smtClean="0"/>
          </a:p>
          <a:p>
            <a:pPr algn="ctr" eaLnBrk="1" hangingPunct="1">
              <a:lnSpc>
                <a:spcPct val="100000"/>
              </a:lnSpc>
              <a:spcAft>
                <a:spcPct val="25000"/>
              </a:spcAft>
            </a:pPr>
            <a:r>
              <a:rPr lang="en-US" dirty="0" smtClean="0"/>
              <a:t>13</a:t>
            </a:r>
            <a:r>
              <a:rPr lang="en-US" baseline="30000" dirty="0" smtClean="0"/>
              <a:t>th</a:t>
            </a:r>
            <a:r>
              <a:rPr lang="en-US" dirty="0" smtClean="0"/>
              <a:t> Annual CMAS Users’ Conference</a:t>
            </a:r>
            <a:endParaRPr lang="en-US" sz="1800" dirty="0" smtClean="0"/>
          </a:p>
          <a:p>
            <a:pPr algn="ctr" eaLnBrk="1" hangingPunct="1">
              <a:lnSpc>
                <a:spcPct val="100000"/>
              </a:lnSpc>
              <a:spcAft>
                <a:spcPct val="25000"/>
              </a:spcAft>
            </a:pPr>
            <a:r>
              <a:rPr lang="en-US" sz="1800" dirty="0" smtClean="0"/>
              <a:t>28 October 2014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</a:pPr>
            <a:endParaRPr lang="en-US" baseline="30000" dirty="0" smtClean="0"/>
          </a:p>
          <a:p>
            <a:pPr eaLnBrk="1" hangingPunct="1">
              <a:lnSpc>
                <a:spcPct val="85000"/>
              </a:lnSpc>
              <a:spcBef>
                <a:spcPct val="0"/>
              </a:spcBef>
            </a:pPr>
            <a:endParaRPr lang="en-US" sz="9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EPA Benefits Mapping and Analysis Program (</a:t>
            </a:r>
            <a:r>
              <a:rPr lang="en-US" sz="2400" dirty="0" err="1" smtClean="0"/>
              <a:t>BenMAP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90663"/>
            <a:ext cx="8008621" cy="233838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Used to assess health impacts and economic benefits of possible emissions control strategies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C227B-4E24-4462-A9C3-2CD9F15AC8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5810" y="3246120"/>
                <a:ext cx="8171815" cy="37240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indent="0" algn="l">
                  <a:lnSpc>
                    <a:spcPct val="150000"/>
                  </a:lnSpc>
                  <a:buNone/>
                </a:pPr>
                <a: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  </a:t>
                </a:r>
                <a:r>
                  <a:rPr lang="en-US" sz="2400" dirty="0"/>
                  <a:t>is incidence</a:t>
                </a:r>
              </a:p>
              <a:p>
                <a:pPr marL="0" indent="0" algn="l">
                  <a:lnSpc>
                    <a:spcPct val="150000"/>
                  </a:lnSpc>
                  <a:buNone/>
                </a:pPr>
                <a: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</a:t>
                </a:r>
                <a:r>
                  <a:rPr lang="en-US" sz="2400" dirty="0"/>
                  <a:t>  is exposed population</a:t>
                </a:r>
              </a:p>
              <a:p>
                <a:pPr marL="0" indent="0" algn="l">
                  <a:lnSpc>
                    <a:spcPct val="150000"/>
                  </a:lnSpc>
                  <a:buNone/>
                </a:pPr>
                <a: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Y</a:t>
                </a:r>
                <a:r>
                  <a:rPr lang="en-US" sz="2400" i="1" baseline="-25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</a:t>
                </a:r>
                <a:r>
                  <a:rPr lang="en-US" sz="2400" dirty="0"/>
                  <a:t> is baseline incidence rate</a:t>
                </a:r>
              </a:p>
              <a:p>
                <a:pPr marL="0" indent="0" algn="l">
                  <a:lnSpc>
                    <a:spcPct val="150000"/>
                  </a:lnSpc>
                  <a:buNone/>
                </a:pPr>
                <a:r>
                  <a:rPr lang="el-G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β</a:t>
                </a:r>
                <a:r>
                  <a:rPr lang="en-US" sz="2400" dirty="0"/>
                  <a:t> is concentration-response factor from epidemiological studies</a:t>
                </a:r>
              </a:p>
              <a:p>
                <a:pPr marL="0" indent="0" algn="l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is change in pollutant concentration (here MDA8 O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10" y="3246120"/>
                <a:ext cx="8171815" cy="3724096"/>
              </a:xfrm>
              <a:prstGeom prst="rect">
                <a:avLst/>
              </a:prstGeom>
              <a:blipFill rotWithShape="0">
                <a:blip r:embed="rId2"/>
                <a:stretch>
                  <a:fillRect l="-2313" r="-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48940" y="2526030"/>
                <a:ext cx="3291840" cy="479298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β</m:t>
                          </m:r>
                          <m: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940" y="2526030"/>
                <a:ext cx="3291840" cy="4792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18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Regional analysis based on NCDC Climate Regions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C6979-4A75-45D5-A6C3-CCED5556B21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15" y="1535014"/>
            <a:ext cx="7429500" cy="489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101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Ozone-Related Premature Deaths in 2030: </a:t>
            </a:r>
            <a:r>
              <a:rPr lang="en-US" dirty="0" smtClean="0">
                <a:solidFill>
                  <a:srgbClr val="C00000"/>
                </a:solidFill>
              </a:rPr>
              <a:t>ModelE2 RCP </a:t>
            </a:r>
            <a:r>
              <a:rPr lang="en-US" b="1" dirty="0" smtClean="0">
                <a:solidFill>
                  <a:srgbClr val="C00000"/>
                </a:solidFill>
              </a:rPr>
              <a:t>6.0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2" y="1675381"/>
            <a:ext cx="5531429" cy="4274285"/>
          </a:xfr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020819"/>
              </p:ext>
            </p:extLst>
          </p:nvPr>
        </p:nvGraphicFramePr>
        <p:xfrm>
          <a:off x="5532120" y="1636293"/>
          <a:ext cx="3478429" cy="416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703"/>
                <a:gridCol w="1964726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B9"/>
                          </a:solidFill>
                        </a:rPr>
                        <a:t>Region</a:t>
                      </a:r>
                      <a:endParaRPr lang="en-US" sz="1600" dirty="0">
                        <a:solidFill>
                          <a:srgbClr val="0070B9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B9"/>
                          </a:solidFill>
                        </a:rPr>
                        <a:t>Avoided (incurred)</a:t>
                      </a:r>
                      <a:r>
                        <a:rPr lang="en-US" sz="1600" baseline="0" dirty="0" smtClean="0">
                          <a:solidFill>
                            <a:srgbClr val="0070B9"/>
                          </a:solidFill>
                        </a:rPr>
                        <a:t> premature deaths</a:t>
                      </a:r>
                      <a:r>
                        <a:rPr lang="en-US" sz="1600" baseline="30000" dirty="0" smtClean="0">
                          <a:solidFill>
                            <a:srgbClr val="0070B9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70B9"/>
                        </a:solidFill>
                      </a:endParaRPr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Northwest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Rockies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(25)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Southwest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(10)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Upper Midwest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(9)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Ohio</a:t>
                      </a:r>
                      <a:r>
                        <a:rPr lang="en-US" sz="1600" baseline="0" dirty="0" smtClean="0"/>
                        <a:t> Valley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(34)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South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(15)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Northeast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Southeast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b="1" i="1" dirty="0" smtClean="0"/>
                        <a:t>Total</a:t>
                      </a:r>
                      <a:endParaRPr lang="en-US" sz="1600" b="1" i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/>
                        <a:t>(37)</a:t>
                      </a:r>
                      <a:endParaRPr lang="en-US" sz="1600" b="1" i="1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2698" y="5852160"/>
            <a:ext cx="623171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aseline="30000" dirty="0"/>
              <a:t>1</a:t>
            </a:r>
            <a:r>
              <a:rPr lang="en-US" sz="900" dirty="0"/>
              <a:t> </a:t>
            </a:r>
            <a:r>
              <a:rPr lang="en-US" sz="1100" dirty="0"/>
              <a:t>Estimates rounded to two significant figures. Confidence intervals omitted. Impacts estimated using the Bell et al. 2004 mortality risk coefficient and the ICLUS A1 scenario projected population</a:t>
            </a:r>
          </a:p>
        </p:txBody>
      </p:sp>
    </p:spTree>
    <p:extLst>
      <p:ext uri="{BB962C8B-B14F-4D97-AF65-F5344CB8AC3E}">
        <p14:creationId xmlns:p14="http://schemas.microsoft.com/office/powerpoint/2010/main" val="42525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Ozone-Related Premature Deaths in 2030: </a:t>
            </a:r>
            <a:r>
              <a:rPr lang="en-US" dirty="0" smtClean="0">
                <a:solidFill>
                  <a:srgbClr val="C00000"/>
                </a:solidFill>
              </a:rPr>
              <a:t>CESM RCP </a:t>
            </a:r>
            <a:r>
              <a:rPr lang="en-US" b="1" dirty="0" smtClean="0">
                <a:solidFill>
                  <a:srgbClr val="C00000"/>
                </a:solidFill>
              </a:rPr>
              <a:t>8.5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" y="1673352"/>
            <a:ext cx="5531429" cy="4274285"/>
          </a:xfr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622782"/>
              </p:ext>
            </p:extLst>
          </p:nvPr>
        </p:nvGraphicFramePr>
        <p:xfrm>
          <a:off x="5532120" y="1636293"/>
          <a:ext cx="3478429" cy="416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703"/>
                <a:gridCol w="1964726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B9"/>
                          </a:solidFill>
                        </a:rPr>
                        <a:t>Region</a:t>
                      </a:r>
                      <a:endParaRPr lang="en-US" sz="1600" dirty="0">
                        <a:solidFill>
                          <a:srgbClr val="0070B9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B9"/>
                          </a:solidFill>
                        </a:rPr>
                        <a:t>Avoided (incurred)</a:t>
                      </a:r>
                      <a:r>
                        <a:rPr lang="en-US" sz="1600" baseline="0" dirty="0" smtClean="0">
                          <a:solidFill>
                            <a:srgbClr val="0070B9"/>
                          </a:solidFill>
                        </a:rPr>
                        <a:t> premature deaths</a:t>
                      </a:r>
                      <a:r>
                        <a:rPr lang="en-US" sz="1600" baseline="30000" dirty="0" smtClean="0">
                          <a:solidFill>
                            <a:srgbClr val="0070B9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70B9"/>
                        </a:solidFill>
                      </a:endParaRPr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Northwest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Rockies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(8)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(10)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Southwest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(11)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Upper Midwest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(62)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Ohio</a:t>
                      </a:r>
                      <a:r>
                        <a:rPr lang="en-US" sz="1600" baseline="0" dirty="0" smtClean="0"/>
                        <a:t> Valley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(130)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South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(25)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Northeast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(160)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Southeast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(26)</a:t>
                      </a:r>
                      <a:endParaRPr lang="en-US" sz="1600" dirty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b="1" i="1" dirty="0" smtClean="0"/>
                        <a:t>Total</a:t>
                      </a:r>
                      <a:endParaRPr lang="en-US" sz="1600" b="1" i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/>
                        <a:t>(440)</a:t>
                      </a:r>
                      <a:endParaRPr lang="en-US" sz="1600" b="1" i="1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6384" y="5852160"/>
            <a:ext cx="646031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aseline="30000" dirty="0"/>
              <a:t>1</a:t>
            </a:r>
            <a:r>
              <a:rPr lang="en-US" sz="900" dirty="0"/>
              <a:t> </a:t>
            </a:r>
            <a:r>
              <a:rPr lang="en-US" sz="1100" dirty="0"/>
              <a:t>Estimates rounded to two significant figures. Confidence intervals omitted. Impacts estimated using the Bell et al. 2004 mortality risk coefficient and the ICLUS A1 scenario projected population</a:t>
            </a:r>
          </a:p>
        </p:txBody>
      </p:sp>
    </p:spTree>
    <p:extLst>
      <p:ext uri="{BB962C8B-B14F-4D97-AF65-F5344CB8AC3E}">
        <p14:creationId xmlns:p14="http://schemas.microsoft.com/office/powerpoint/2010/main" val="327616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Avoided (Incurred) Premature Ozone Deaths by Projected Population: </a:t>
            </a:r>
            <a:r>
              <a:rPr lang="en-US" b="1" dirty="0" smtClean="0">
                <a:solidFill>
                  <a:srgbClr val="C00000"/>
                </a:solidFill>
              </a:rPr>
              <a:t>RCP6.0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012527"/>
              </p:ext>
            </p:extLst>
          </p:nvPr>
        </p:nvGraphicFramePr>
        <p:xfrm>
          <a:off x="1115678" y="1898412"/>
          <a:ext cx="7164459" cy="3944304"/>
        </p:xfrm>
        <a:graphic>
          <a:graphicData uri="http://schemas.openxmlformats.org/drawingml/2006/table">
            <a:tbl>
              <a:tblPr/>
              <a:tblGrid>
                <a:gridCol w="1532282"/>
                <a:gridCol w="1097447"/>
                <a:gridCol w="1045029"/>
                <a:gridCol w="1363830"/>
                <a:gridCol w="1097446"/>
                <a:gridCol w="1028425"/>
              </a:tblGrid>
              <a:tr h="363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Avoided (incurred)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premature deaths estimated from the average of recent-year (1995-2002) and projected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350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ICLUS A1 2030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ICLUS B2 2030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Woods &amp; Poole 2030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ICLUS A1 2050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ICLUS B2 2050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of 3 years</a:t>
                      </a:r>
                    </a:p>
                    <a:p>
                      <a:pPr algn="l" fontAlgn="b"/>
                      <a:r>
                        <a:rPr lang="en-US" sz="16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(2025-2035)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</a:tr>
              <a:tr h="363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Least conducive</a:t>
                      </a:r>
                    </a:p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(2035)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4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B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242.1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7CC57D"/>
                    </a:solidFill>
                  </a:tcPr>
                </a:tc>
              </a:tr>
              <a:tr h="5414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Moderately</a:t>
                      </a:r>
                      <a:r>
                        <a:rPr lang="en-US" sz="16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conducive</a:t>
                      </a:r>
                      <a:endParaRPr lang="en-US" sz="1600" b="0" i="1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(2027)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6.5)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</a:tr>
              <a:tr h="363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Highly conducive</a:t>
                      </a:r>
                    </a:p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(2025)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(340)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5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(320)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A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(280)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6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(440)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(400)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36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29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Avoided (Incurred) Premature Ozone Deaths by Climate Region &amp;Year: </a:t>
            </a:r>
            <a:r>
              <a:rPr lang="en-US" sz="2700" dirty="0">
                <a:solidFill>
                  <a:srgbClr val="C00000"/>
                </a:solidFill>
              </a:rPr>
              <a:t>RCP8.5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222884"/>
              </p:ext>
            </p:extLst>
          </p:nvPr>
        </p:nvGraphicFramePr>
        <p:xfrm>
          <a:off x="324855" y="1270136"/>
          <a:ext cx="8705587" cy="4039080"/>
        </p:xfrm>
        <a:graphic>
          <a:graphicData uri="http://schemas.openxmlformats.org/drawingml/2006/table">
            <a:tbl>
              <a:tblPr/>
              <a:tblGrid>
                <a:gridCol w="791417"/>
                <a:gridCol w="791417"/>
                <a:gridCol w="791417"/>
                <a:gridCol w="791417"/>
                <a:gridCol w="791417"/>
                <a:gridCol w="791417"/>
                <a:gridCol w="791417"/>
                <a:gridCol w="791417"/>
                <a:gridCol w="791417"/>
                <a:gridCol w="791417"/>
                <a:gridCol w="791417"/>
              </a:tblGrid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Climate Region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NW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Rockies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West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SW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Upper Midwest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Ohio Valley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South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D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(62)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(130)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(160)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BA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(440)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2025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5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6E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(150)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83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BA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(300)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2026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(50)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(51)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(220)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75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(350)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B87A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2027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B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1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B4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(440)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2028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7B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AA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5CD7E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2029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(91)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(200)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CE7E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(45)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(72)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(130)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(140)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(410)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3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(48)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(170)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B8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(84)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(51)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(520)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BA175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2032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(13)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E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(150)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(250)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A99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(390)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A0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(810)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8786E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(13)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(32)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(12)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(82)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(340)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BA7A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(59)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(97)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(130)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(560)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A9B74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2035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(68)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(120)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(220)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(77)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(340)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C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(66)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(920)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8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75" y="1180425"/>
            <a:ext cx="8731250" cy="4660900"/>
          </a:xfrm>
        </p:spPr>
        <p:txBody>
          <a:bodyPr/>
          <a:lstStyle/>
          <a:p>
            <a:r>
              <a:rPr lang="en-US" sz="2400" dirty="0" smtClean="0"/>
              <a:t>Warming at 2030 of 0.8 – 1.0 K projected by ModelE2 RCP 6.0 and 1.2 – 3.3 K projected by CESM RCP 8.5</a:t>
            </a:r>
          </a:p>
          <a:p>
            <a:r>
              <a:rPr lang="en-US" sz="2400" dirty="0" smtClean="0"/>
              <a:t>May-September mean MDA8 O3 increases </a:t>
            </a:r>
            <a:r>
              <a:rPr lang="en-US" sz="2400" i="1" dirty="0" smtClean="0"/>
              <a:t>due to climate change </a:t>
            </a:r>
            <a:r>
              <a:rPr lang="en-US" sz="2400" dirty="0" smtClean="0"/>
              <a:t>0.5 – 4.5 ppb</a:t>
            </a:r>
          </a:p>
          <a:p>
            <a:pPr lvl="1"/>
            <a:r>
              <a:rPr lang="en-US" sz="2000" dirty="0" smtClean="0"/>
              <a:t>Emissions are projected to decline; this will lead to larger decreases in MDA8 O3 than climate-driven increases modeled here.</a:t>
            </a:r>
          </a:p>
          <a:p>
            <a:r>
              <a:rPr lang="en-US" sz="2400" dirty="0" smtClean="0"/>
              <a:t>Modeled health impacts range from 37 – 440 additional deaths per year in the U.S. attributable to increases in 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Substantial </a:t>
            </a:r>
            <a:r>
              <a:rPr lang="en-US" sz="2400" dirty="0" err="1" smtClean="0"/>
              <a:t>interannual</a:t>
            </a:r>
            <a:r>
              <a:rPr lang="en-US" sz="2400" dirty="0" smtClean="0"/>
              <a:t> variability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C227B-4E24-4462-A9C3-2CD9F15AC8E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3775" y="5685979"/>
            <a:ext cx="6629400" cy="1077218"/>
          </a:xfrm>
          <a:prstGeom prst="rect">
            <a:avLst/>
          </a:prstGeom>
          <a:ln w="15875">
            <a:solidFill>
              <a:srgbClr val="0070B9"/>
            </a:solidFill>
          </a:ln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US" sz="1600" dirty="0"/>
              <a:t>Fann N, Nolte CG, Dolwick P, Spero TL, Curry-Brown A, Phillips S, Anenberg S, The geographic distribution and economic value of climate change-related ozone health impacts in the United States in 2030, </a:t>
            </a:r>
            <a:r>
              <a:rPr lang="en-US" sz="1600" i="1" dirty="0"/>
              <a:t>J. Air Waste Manage. Assoc.</a:t>
            </a:r>
            <a:r>
              <a:rPr lang="en-US" sz="1600" dirty="0"/>
              <a:t>, in review.</a:t>
            </a:r>
          </a:p>
        </p:txBody>
      </p:sp>
    </p:spTree>
    <p:extLst>
      <p:ext uri="{BB962C8B-B14F-4D97-AF65-F5344CB8AC3E}">
        <p14:creationId xmlns:p14="http://schemas.microsoft.com/office/powerpoint/2010/main" val="3054539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MDA8 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Interannual</a:t>
            </a:r>
            <a:r>
              <a:rPr lang="en-US" dirty="0" smtClean="0"/>
              <a:t> Variability and Emissions Sensitivity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484006-84F8-48C3-8FF1-101F0697FE6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997" y="1937490"/>
            <a:ext cx="2857500" cy="3143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12" y="1937490"/>
            <a:ext cx="5715000" cy="3143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0436" y="1239838"/>
            <a:ext cx="2674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Difference in 11-year avg</a:t>
            </a:r>
            <a:br>
              <a:rPr lang="en-US" sz="1600" dirty="0" smtClean="0"/>
            </a:br>
            <a:r>
              <a:rPr lang="en-US" sz="1600" dirty="0" smtClean="0"/>
              <a:t>using 2006 emissions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203012" y="1239838"/>
            <a:ext cx="2552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Difference in 3-year avg</a:t>
            </a:r>
            <a:br>
              <a:rPr lang="en-US" sz="1600" dirty="0" smtClean="0"/>
            </a:br>
            <a:r>
              <a:rPr lang="en-US" sz="1600" dirty="0" smtClean="0"/>
              <a:t>using 2006 emissions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152152" y="1239838"/>
            <a:ext cx="2552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Difference in 3-year avg</a:t>
            </a:r>
            <a:br>
              <a:rPr lang="en-US" sz="1600" dirty="0" smtClean="0"/>
            </a:br>
            <a:r>
              <a:rPr lang="en-US" sz="1600" dirty="0" smtClean="0"/>
              <a:t>using 2030 emissions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1868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Acknowledgments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1113" y="1490663"/>
            <a:ext cx="7119258" cy="1938337"/>
          </a:xfrm>
        </p:spPr>
        <p:txBody>
          <a:bodyPr numCol="2"/>
          <a:lstStyle/>
          <a:p>
            <a:pPr marL="0" indent="0">
              <a:buNone/>
            </a:pPr>
            <a:r>
              <a:rPr lang="en-US" dirty="0"/>
              <a:t>Kiran Alapaty</a:t>
            </a:r>
          </a:p>
          <a:p>
            <a:pPr marL="0" indent="0">
              <a:buNone/>
            </a:pPr>
            <a:r>
              <a:rPr lang="en-US" dirty="0" smtClean="0"/>
              <a:t>Jared Bowden</a:t>
            </a:r>
          </a:p>
          <a:p>
            <a:pPr marL="0" indent="0">
              <a:buNone/>
            </a:pPr>
            <a:r>
              <a:rPr lang="en-US" dirty="0"/>
              <a:t>Russ Bullock</a:t>
            </a:r>
          </a:p>
          <a:p>
            <a:pPr marL="0" indent="0">
              <a:buNone/>
            </a:pPr>
            <a:r>
              <a:rPr lang="en-US" dirty="0"/>
              <a:t>Jerry Herwehe</a:t>
            </a:r>
          </a:p>
          <a:p>
            <a:pPr marL="0" indent="0">
              <a:buNone/>
            </a:pPr>
            <a:r>
              <a:rPr lang="en-US" dirty="0" smtClean="0"/>
              <a:t>Megan Mallard</a:t>
            </a:r>
          </a:p>
          <a:p>
            <a:pPr marL="0" indent="0">
              <a:buNone/>
            </a:pPr>
            <a:r>
              <a:rPr lang="en-US" dirty="0" smtClean="0"/>
              <a:t>Lara </a:t>
            </a:r>
            <a:r>
              <a:rPr lang="en-US" dirty="0"/>
              <a:t>Reynolds</a:t>
            </a:r>
          </a:p>
          <a:p>
            <a:pPr marL="0" indent="0">
              <a:buNone/>
            </a:pPr>
            <a:r>
              <a:rPr lang="en-US" dirty="0"/>
              <a:t>Kathy </a:t>
            </a:r>
            <a:r>
              <a:rPr lang="en-US" dirty="0" smtClean="0"/>
              <a:t>Brehme</a:t>
            </a:r>
          </a:p>
          <a:p>
            <a:pPr marL="0" indent="0">
              <a:buNone/>
            </a:pPr>
            <a:r>
              <a:rPr lang="en-US" dirty="0" smtClean="0"/>
              <a:t>Nancy Hwang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Daiwen Kang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C6979-4A75-45D5-A6C3-CCED5556B21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2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0" y="381510"/>
            <a:ext cx="6659593" cy="774430"/>
          </a:xfrm>
        </p:spPr>
        <p:txBody>
          <a:bodyPr/>
          <a:lstStyle/>
          <a:p>
            <a:r>
              <a:rPr lang="en-US" sz="2400" dirty="0" smtClean="0">
                <a:solidFill>
                  <a:srgbClr val="0070C0"/>
                </a:solidFill>
              </a:rPr>
              <a:t>Introduction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75" y="1364933"/>
            <a:ext cx="4902835" cy="2359454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1800" dirty="0" smtClean="0"/>
              <a:t>In response to President’s Climate Action Plan, US Global Change Research Program is writing a special report </a:t>
            </a:r>
            <a:r>
              <a:rPr lang="en-US" sz="1800" i="1" dirty="0" smtClean="0"/>
              <a:t>Impacts of Climate Change on Human Health in the United States: A Scientific Assessment</a:t>
            </a:r>
            <a:r>
              <a:rPr lang="en-US" sz="1800" dirty="0" smtClean="0"/>
              <a:t>.  </a:t>
            </a:r>
          </a:p>
          <a:p>
            <a:pPr marL="0" lvl="1" indent="0">
              <a:spcBef>
                <a:spcPts val="1800"/>
              </a:spcBef>
              <a:buSzPct val="90000"/>
              <a:buNone/>
            </a:pPr>
            <a:r>
              <a:rPr lang="en-US" sz="1600" dirty="0" smtClean="0"/>
              <a:t>Draft for public </a:t>
            </a:r>
            <a:r>
              <a:rPr lang="en-US" sz="1600" dirty="0"/>
              <a:t>comment March </a:t>
            </a:r>
            <a:r>
              <a:rPr lang="en-US" sz="1600" dirty="0" smtClean="0"/>
              <a:t>2015</a:t>
            </a:r>
            <a:br>
              <a:rPr lang="en-US" sz="1600" dirty="0" smtClean="0"/>
            </a:br>
            <a:r>
              <a:rPr lang="en-US" sz="1600" dirty="0" smtClean="0"/>
              <a:t>Final </a:t>
            </a:r>
            <a:r>
              <a:rPr lang="en-US" sz="1600" dirty="0"/>
              <a:t>report March 2016</a:t>
            </a:r>
          </a:p>
          <a:p>
            <a:pPr marL="0" indent="0">
              <a:spcBef>
                <a:spcPts val="1800"/>
              </a:spcBef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C227B-4E24-4462-A9C3-2CD9F15AC8E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2" descr="http://3.bp.blogspot.com/-OyxI4t8D_sY/UhuRvigHx2I/AAAAAAAAAVs/cIlSTFF6ESQ/s1600/President%2BObama%2Bho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6370" y="1051560"/>
            <a:ext cx="3750116" cy="260424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82930" y="4149090"/>
            <a:ext cx="755523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algn="l">
              <a:spcBef>
                <a:spcPts val="1800"/>
              </a:spcBef>
            </a:pPr>
            <a:r>
              <a:rPr lang="en-US" sz="1800" dirty="0" smtClean="0"/>
              <a:t>Chapters </a:t>
            </a:r>
            <a:r>
              <a:rPr lang="en-US" sz="1800" dirty="0"/>
              <a:t>on: Thermal Extremes; </a:t>
            </a:r>
            <a:r>
              <a:rPr lang="en-US" sz="1800" dirty="0">
                <a:solidFill>
                  <a:srgbClr val="FF0000"/>
                </a:solidFill>
              </a:rPr>
              <a:t>Air Quality</a:t>
            </a:r>
            <a:r>
              <a:rPr lang="en-US" sz="1800" dirty="0"/>
              <a:t>; </a:t>
            </a:r>
            <a:r>
              <a:rPr lang="en-US" sz="1800" dirty="0" err="1"/>
              <a:t>Vectorborne</a:t>
            </a:r>
            <a:r>
              <a:rPr lang="en-US" sz="1800" dirty="0"/>
              <a:t> and Zoonotic Disease; Waterborne and Foodborne Disease; Food Safety, Nutrition, and Access; Extreme Weather and Climate Events; Mental Health and Stress-Related Disorders; Risk Factors and Populations of Concern</a:t>
            </a:r>
          </a:p>
          <a:p>
            <a:pPr marL="114300" lvl="1" algn="l">
              <a:spcBef>
                <a:spcPts val="1800"/>
              </a:spcBef>
            </a:pPr>
            <a:r>
              <a:rPr lang="en-US" sz="1800" dirty="0"/>
              <a:t>Air Quality chapter will include sections on </a:t>
            </a:r>
            <a:r>
              <a:rPr lang="en-US" sz="1800" dirty="0">
                <a:solidFill>
                  <a:srgbClr val="FF0000"/>
                </a:solidFill>
              </a:rPr>
              <a:t>Ambient Air Quality</a:t>
            </a:r>
            <a:r>
              <a:rPr lang="en-US" sz="1800" dirty="0"/>
              <a:t>, Indoor Air Quality, and Aeroallergens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Methods Overview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375" y="1360037"/>
            <a:ext cx="8182882" cy="46609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/>
              <a:t>Use WRF to downscale IPCC AR5 global </a:t>
            </a:r>
            <a:r>
              <a:rPr lang="en-US" sz="2400" dirty="0"/>
              <a:t>c</a:t>
            </a:r>
            <a:r>
              <a:rPr lang="en-US" sz="2400" dirty="0" smtClean="0"/>
              <a:t>limate </a:t>
            </a:r>
            <a:r>
              <a:rPr lang="en-US" sz="2400" dirty="0"/>
              <a:t>m</a:t>
            </a:r>
            <a:r>
              <a:rPr lang="en-US" sz="2400" dirty="0" smtClean="0"/>
              <a:t>odel (GCM) scenarios over North America</a:t>
            </a:r>
          </a:p>
          <a:p>
            <a:pPr>
              <a:spcBef>
                <a:spcPts val="1200"/>
              </a:spcBef>
            </a:pPr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en-US" sz="2400" dirty="0" smtClean="0"/>
              <a:t>Use downscaled meteorology to drive CMAQ to project changes in air quality over continental U.S. attributable to climate change</a:t>
            </a:r>
          </a:p>
          <a:p>
            <a:pPr>
              <a:spcBef>
                <a:spcPts val="1200"/>
              </a:spcBef>
            </a:pPr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en-US" sz="2400" dirty="0" smtClean="0"/>
              <a:t>Use change in 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as input to </a:t>
            </a:r>
            <a:r>
              <a:rPr lang="en-US" sz="2400" dirty="0" err="1" smtClean="0"/>
              <a:t>BenMAP</a:t>
            </a:r>
            <a:r>
              <a:rPr lang="en-US" sz="2400" dirty="0" smtClean="0"/>
              <a:t> to estimate effects on 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mortality and various measures of morbidity, as well as economic cost of these effects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C6979-4A75-45D5-A6C3-CCED5556B21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Modeling Configuration – Global and Regional Climate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NASA Goddard Institute for Space Studies (GISS) ModelE2</a:t>
            </a:r>
          </a:p>
          <a:p>
            <a:r>
              <a:rPr lang="en-US" sz="2400" dirty="0" smtClean="0"/>
              <a:t>NCAR/DOE Community Earth System Model (CESM)</a:t>
            </a:r>
          </a:p>
          <a:p>
            <a:endParaRPr lang="en-US" sz="2400" dirty="0"/>
          </a:p>
          <a:p>
            <a:r>
              <a:rPr lang="en-US" sz="2400" dirty="0" smtClean="0"/>
              <a:t>Downscaled two 11-year time slices from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Coupled Model Intercomparison Project (CMIP5) simulations from each model:</a:t>
            </a:r>
          </a:p>
          <a:p>
            <a:pPr lvl="1"/>
            <a:r>
              <a:rPr lang="en-US" sz="2000" dirty="0" smtClean="0"/>
              <a:t>1995-2005 from the “historical” run</a:t>
            </a:r>
          </a:p>
          <a:p>
            <a:pPr lvl="1"/>
            <a:r>
              <a:rPr lang="en-US" sz="2000" dirty="0" smtClean="0"/>
              <a:t>2025-2035 from RCP 6.0 (ModelE2) or RCP 8.5 (CESM)</a:t>
            </a:r>
          </a:p>
          <a:p>
            <a:pPr lvl="1"/>
            <a:r>
              <a:rPr lang="en-US" sz="2000" dirty="0" smtClean="0"/>
              <a:t>36 × 36 km grid cells over most of North America</a:t>
            </a:r>
          </a:p>
          <a:p>
            <a:pPr marL="284163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C227B-4E24-4462-A9C3-2CD9F15AC8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5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Air Quality Modeling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CMAQ 5.02</a:t>
            </a:r>
          </a:p>
          <a:p>
            <a:r>
              <a:rPr lang="en-US" dirty="0" smtClean="0"/>
              <a:t>Meteorology downscaled from GCMs. </a:t>
            </a:r>
          </a:p>
          <a:p>
            <a:r>
              <a:rPr lang="en-US" dirty="0" smtClean="0"/>
              <a:t>EPA OTAQ 2030 emissions incorporating existing regulations used for both historical and future CMAQ simulations</a:t>
            </a:r>
          </a:p>
          <a:p>
            <a:pPr lvl="1"/>
            <a:r>
              <a:rPr lang="en-US" dirty="0" smtClean="0"/>
              <a:t>Emissions of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en-US" dirty="0" smtClean="0"/>
              <a:t> and SO</a:t>
            </a:r>
            <a:r>
              <a:rPr lang="en-US" baseline="-25000" dirty="0" smtClean="0"/>
              <a:t>2</a:t>
            </a:r>
            <a:r>
              <a:rPr lang="en-US" dirty="0" smtClean="0"/>
              <a:t> have declined dramatically in recent years and are projected to continue to decline</a:t>
            </a:r>
          </a:p>
          <a:p>
            <a:pPr lvl="1"/>
            <a:r>
              <a:rPr lang="en-US" dirty="0" smtClean="0"/>
              <a:t>Focus of this effort is on the effect of climate change on AQ at 2030</a:t>
            </a:r>
          </a:p>
          <a:p>
            <a:pPr lvl="1"/>
            <a:r>
              <a:rPr lang="en-US" dirty="0" smtClean="0"/>
              <a:t>Where results project changes, these are not relative to present day but rather are relative to what conditions would be if climate did not change</a:t>
            </a:r>
          </a:p>
          <a:p>
            <a:pPr lvl="1"/>
            <a:endParaRPr lang="en-US" dirty="0"/>
          </a:p>
          <a:p>
            <a:r>
              <a:rPr lang="en-US" dirty="0" smtClean="0"/>
              <a:t>CMAQ simulations using CESM-WRF meteorology</a:t>
            </a:r>
          </a:p>
          <a:p>
            <a:pPr lvl="1"/>
            <a:r>
              <a:rPr lang="en-US" dirty="0" smtClean="0"/>
              <a:t>1995-2005 and RCP 8.5 2025-2035</a:t>
            </a:r>
          </a:p>
          <a:p>
            <a:r>
              <a:rPr lang="en-US" dirty="0" smtClean="0"/>
              <a:t>CMAQ simulations using ModelE2-WRF meteorology</a:t>
            </a:r>
          </a:p>
          <a:p>
            <a:pPr lvl="1"/>
            <a:r>
              <a:rPr lang="en-US" dirty="0" smtClean="0"/>
              <a:t>Leveraged previous CMAQ simulations using 2006 emissions to select low/middle/high years from each 11-year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C227B-4E24-4462-A9C3-2CD9F15AC8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49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Representations of Current Climate – Temperature Biases relative to Climate Forecast System Reanalysis (CFSR)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C6979-4A75-45D5-A6C3-CCED5556B21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1737360"/>
            <a:ext cx="5715000" cy="47625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51460" y="2547817"/>
            <a:ext cx="1198000" cy="2839514"/>
            <a:chOff x="251460" y="2547817"/>
            <a:chExt cx="1198000" cy="2839514"/>
          </a:xfrm>
        </p:grpSpPr>
        <p:sp>
          <p:nvSpPr>
            <p:cNvPr id="6" name="TextBox 5"/>
            <p:cNvSpPr txBox="1"/>
            <p:nvPr/>
          </p:nvSpPr>
          <p:spPr>
            <a:xfrm>
              <a:off x="351692" y="2547817"/>
              <a:ext cx="10863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May-Sep daily min</a:t>
              </a:r>
              <a:endParaRPr lang="en-US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1460" y="4802556"/>
              <a:ext cx="1198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May-Sep daily max</a:t>
              </a:r>
              <a:endParaRPr lang="en-US" sz="16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860631" y="1350573"/>
            <a:ext cx="1780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CESM RCP 8.5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148844" y="1350573"/>
            <a:ext cx="1780198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600" dirty="0" smtClean="0"/>
              <a:t>ModelE2 RCP 6.0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9560" y="6079740"/>
            <a:ext cx="271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9490" y="2160270"/>
            <a:ext cx="1417320" cy="1477328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sz="1800" dirty="0" smtClean="0"/>
              <a:t>Differences in May-Sep averages for </a:t>
            </a:r>
            <a:br>
              <a:rPr lang="en-US" sz="1800" dirty="0" smtClean="0"/>
            </a:br>
            <a:r>
              <a:rPr lang="en-US" sz="1800" dirty="0" smtClean="0"/>
              <a:t>1995-2005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2036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Changes in Daily Min/Max Temperatures from 2000 to 2030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C6979-4A75-45D5-A6C3-CCED5556B21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51460" y="2547817"/>
            <a:ext cx="1209430" cy="2839514"/>
            <a:chOff x="251460" y="2547817"/>
            <a:chExt cx="1209430" cy="2839514"/>
          </a:xfrm>
        </p:grpSpPr>
        <p:sp>
          <p:nvSpPr>
            <p:cNvPr id="6" name="TextBox 5"/>
            <p:cNvSpPr txBox="1"/>
            <p:nvPr/>
          </p:nvSpPr>
          <p:spPr>
            <a:xfrm>
              <a:off x="351692" y="2547817"/>
              <a:ext cx="10863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May-Sep daily min</a:t>
              </a:r>
              <a:endParaRPr lang="en-US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1460" y="4802556"/>
              <a:ext cx="12094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May-Sep daily max</a:t>
              </a:r>
              <a:endParaRPr lang="en-US" sz="16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884922" y="1350573"/>
            <a:ext cx="1623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CESM RCP 8.5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863090" y="1350573"/>
            <a:ext cx="1908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ModelE2 RCP 6.0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7210071" y="6079740"/>
            <a:ext cx="271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80" y="1737360"/>
            <a:ext cx="5715000" cy="4762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95149" y="1783080"/>
            <a:ext cx="1967526" cy="830997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600" dirty="0" smtClean="0"/>
              <a:t>Differences in </a:t>
            </a:r>
            <a:br>
              <a:rPr lang="en-US" sz="1600" dirty="0" smtClean="0"/>
            </a:br>
            <a:r>
              <a:rPr lang="en-US" sz="1600" dirty="0" smtClean="0"/>
              <a:t>11-year averages</a:t>
            </a:r>
            <a:br>
              <a:rPr lang="en-US" sz="1600" dirty="0" smtClean="0"/>
            </a:br>
            <a:r>
              <a:rPr lang="en-US" sz="1600" dirty="0" smtClean="0"/>
              <a:t>(future – historical)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52074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Change in May-September mean MDA8 O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C6979-4A75-45D5-A6C3-CCED5556B21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18" y="2969894"/>
            <a:ext cx="7143750" cy="29765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03070" y="2539293"/>
            <a:ext cx="2023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ModelE2 RCP 6.0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369798" y="2562153"/>
            <a:ext cx="1623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CESM RCP 8.5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831958" y="5468356"/>
            <a:ext cx="54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199" y="1239838"/>
            <a:ext cx="7122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/>
              <a:t>All health impacts in this study based on differences in May-September means of daily maximum 8-h O3 (MDA8)  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95524" y="5909310"/>
            <a:ext cx="5691430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/>
              <a:t>Changes in PM not considered for this assessment</a:t>
            </a:r>
          </a:p>
          <a:p>
            <a:pPr marL="285750" indent="-1143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Climate effects on PM less certain</a:t>
            </a:r>
          </a:p>
          <a:p>
            <a:pPr marL="285750" indent="-1143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Not modeling changes in wildfires or windblown dust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92488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Rounded MT Bold"/>
        <a:ea typeface="ＭＳ Ｐゴシック"/>
        <a:cs typeface=""/>
      </a:majorFont>
      <a:minorFont>
        <a:latin typeface="Arial Rounded MT Bol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20547</TotalTime>
  <Words>1403</Words>
  <Application>Microsoft Office PowerPoint</Application>
  <PresentationFormat>On-screen Show (4:3)</PresentationFormat>
  <Paragraphs>335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Arial Rounded MT Bold</vt:lpstr>
      <vt:lpstr>Cambria Math</vt:lpstr>
      <vt:lpstr>Times</vt:lpstr>
      <vt:lpstr>Blank Presentation</vt:lpstr>
      <vt:lpstr>Modeling the Health Impacts of Changes in  Ozone Due to Climate Change</vt:lpstr>
      <vt:lpstr>Acknowledgments</vt:lpstr>
      <vt:lpstr>Introduction</vt:lpstr>
      <vt:lpstr>Methods Overview</vt:lpstr>
      <vt:lpstr>Modeling Configuration – Global and Regional Climate</vt:lpstr>
      <vt:lpstr>Air Quality Modeling</vt:lpstr>
      <vt:lpstr>Representations of Current Climate – Temperature Biases relative to Climate Forecast System Reanalysis (CFSR) </vt:lpstr>
      <vt:lpstr>Projected Changes in Daily Min/Max Temperatures from 2000 to 2030</vt:lpstr>
      <vt:lpstr>Change in May-September mean MDA8 O3</vt:lpstr>
      <vt:lpstr>EPA Benefits Mapping and Analysis Program (BenMAP)</vt:lpstr>
      <vt:lpstr>Regional analysis based on NCDC Climate Regions</vt:lpstr>
      <vt:lpstr>Ozone-Related Premature Deaths in 2030: ModelE2 RCP 6.0</vt:lpstr>
      <vt:lpstr>Ozone-Related Premature Deaths in 2030: CESM RCP 8.5</vt:lpstr>
      <vt:lpstr>Avoided (Incurred) Premature Ozone Deaths by Projected Population: RCP6.0</vt:lpstr>
      <vt:lpstr>Avoided (Incurred) Premature Ozone Deaths by Climate Region &amp;Year: RCP8.5</vt:lpstr>
      <vt:lpstr>Summary</vt:lpstr>
      <vt:lpstr>MDA8 O3 Interannual Variability and Emissions Sensitivity</vt:lpstr>
    </vt:vector>
  </TitlesOfParts>
  <Company>EPA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Alice Gilliland</dc:creator>
  <cp:lastModifiedBy>Nolte, Chris</cp:lastModifiedBy>
  <cp:revision>882</cp:revision>
  <cp:lastPrinted>2014-10-28T11:37:20Z</cp:lastPrinted>
  <dcterms:created xsi:type="dcterms:W3CDTF">2008-09-29T20:29:27Z</dcterms:created>
  <dcterms:modified xsi:type="dcterms:W3CDTF">2014-10-28T11:37:57Z</dcterms:modified>
</cp:coreProperties>
</file>