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81" r:id="rId4"/>
    <p:sldId id="280" r:id="rId5"/>
    <p:sldId id="282" r:id="rId6"/>
    <p:sldId id="263" r:id="rId7"/>
    <p:sldId id="261" r:id="rId8"/>
    <p:sldId id="283" r:id="rId9"/>
    <p:sldId id="284" r:id="rId10"/>
    <p:sldId id="279" r:id="rId11"/>
    <p:sldId id="286" r:id="rId12"/>
    <p:sldId id="274" r:id="rId13"/>
    <p:sldId id="285" r:id="rId14"/>
    <p:sldId id="272" r:id="rId15"/>
    <p:sldId id="273"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8" autoAdjust="0"/>
    <p:restoredTop sz="85080" autoAdjust="0"/>
  </p:normalViewPr>
  <p:slideViewPr>
    <p:cSldViewPr>
      <p:cViewPr varScale="1">
        <p:scale>
          <a:sx n="68" d="100"/>
          <a:sy n="68" d="100"/>
        </p:scale>
        <p:origin x="7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ivey3\Downloads\FINN_SCAPE36_Emissions_2012167_v2\DailyTotal.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ivey3\Downloads\FINN_SCAPE36_Emissions_2012167_v2\DailyTot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PM 2.5 (Gg/day)</a:t>
            </a:r>
          </a:p>
        </c:rich>
      </c:tx>
      <c:overlay val="0"/>
    </c:title>
    <c:autoTitleDeleted val="0"/>
    <c:plotArea>
      <c:layout/>
      <c:barChart>
        <c:barDir val="col"/>
        <c:grouping val="clustered"/>
        <c:varyColors val="0"/>
        <c:ser>
          <c:idx val="0"/>
          <c:order val="0"/>
          <c:tx>
            <c:v>PM Fine</c:v>
          </c:tx>
          <c:invertIfNegative val="0"/>
          <c:cat>
            <c:numRef>
              <c:f>DailyTotal!$B$3:$B$24</c:f>
              <c:numCache>
                <c:formatCode>m/d/yyyy</c:formatCode>
                <c:ptCount val="22"/>
                <c:pt idx="0">
                  <c:v>41061</c:v>
                </c:pt>
                <c:pt idx="1">
                  <c:v>41062</c:v>
                </c:pt>
                <c:pt idx="2">
                  <c:v>41063</c:v>
                </c:pt>
                <c:pt idx="3">
                  <c:v>41064</c:v>
                </c:pt>
                <c:pt idx="4">
                  <c:v>41065</c:v>
                </c:pt>
                <c:pt idx="5">
                  <c:v>41066</c:v>
                </c:pt>
                <c:pt idx="6">
                  <c:v>41067</c:v>
                </c:pt>
                <c:pt idx="7">
                  <c:v>41068</c:v>
                </c:pt>
                <c:pt idx="8">
                  <c:v>41069</c:v>
                </c:pt>
                <c:pt idx="9">
                  <c:v>41070</c:v>
                </c:pt>
                <c:pt idx="10">
                  <c:v>41071</c:v>
                </c:pt>
                <c:pt idx="11">
                  <c:v>41072</c:v>
                </c:pt>
                <c:pt idx="12">
                  <c:v>41073</c:v>
                </c:pt>
                <c:pt idx="13">
                  <c:v>41074</c:v>
                </c:pt>
                <c:pt idx="14">
                  <c:v>41075</c:v>
                </c:pt>
                <c:pt idx="15">
                  <c:v>41076</c:v>
                </c:pt>
                <c:pt idx="16">
                  <c:v>41077</c:v>
                </c:pt>
                <c:pt idx="17">
                  <c:v>41078</c:v>
                </c:pt>
                <c:pt idx="18">
                  <c:v>41079</c:v>
                </c:pt>
                <c:pt idx="19">
                  <c:v>41080</c:v>
                </c:pt>
                <c:pt idx="20">
                  <c:v>41081</c:v>
                </c:pt>
                <c:pt idx="21">
                  <c:v>41082</c:v>
                </c:pt>
              </c:numCache>
            </c:numRef>
          </c:cat>
          <c:val>
            <c:numRef>
              <c:f>DailyTotal!$AS$3:$AS$24</c:f>
              <c:numCache>
                <c:formatCode>General</c:formatCode>
                <c:ptCount val="22"/>
                <c:pt idx="0">
                  <c:v>3.7307818799999999</c:v>
                </c:pt>
                <c:pt idx="1">
                  <c:v>3.8568713399999996</c:v>
                </c:pt>
                <c:pt idx="2">
                  <c:v>3.4175238399999999</c:v>
                </c:pt>
                <c:pt idx="3">
                  <c:v>3.8446031199999999</c:v>
                </c:pt>
                <c:pt idx="4">
                  <c:v>3.3594279600000001</c:v>
                </c:pt>
                <c:pt idx="5">
                  <c:v>2.4116399199999998</c:v>
                </c:pt>
                <c:pt idx="6">
                  <c:v>3.4251588539999998</c:v>
                </c:pt>
                <c:pt idx="7">
                  <c:v>3.3192606800000002</c:v>
                </c:pt>
                <c:pt idx="8">
                  <c:v>4.55</c:v>
                </c:pt>
                <c:pt idx="9">
                  <c:v>3.6731130599999999</c:v>
                </c:pt>
                <c:pt idx="10">
                  <c:v>3.4130406</c:v>
                </c:pt>
                <c:pt idx="11">
                  <c:v>3.3402152200000002</c:v>
                </c:pt>
                <c:pt idx="12">
                  <c:v>2.7531994580000001</c:v>
                </c:pt>
                <c:pt idx="13">
                  <c:v>2.0420893870000003</c:v>
                </c:pt>
                <c:pt idx="14">
                  <c:v>1.43644236</c:v>
                </c:pt>
                <c:pt idx="15">
                  <c:v>1.2802647</c:v>
                </c:pt>
                <c:pt idx="16">
                  <c:v>2.84892184</c:v>
                </c:pt>
                <c:pt idx="17">
                  <c:v>4.5590153839999994</c:v>
                </c:pt>
                <c:pt idx="18">
                  <c:v>2.7828724540000001</c:v>
                </c:pt>
                <c:pt idx="19">
                  <c:v>2.1768896200000003</c:v>
                </c:pt>
                <c:pt idx="20">
                  <c:v>2.4898773939999996</c:v>
                </c:pt>
                <c:pt idx="21">
                  <c:v>3.0110391540000001</c:v>
                </c:pt>
              </c:numCache>
            </c:numRef>
          </c:val>
        </c:ser>
        <c:dLbls>
          <c:showLegendKey val="0"/>
          <c:showVal val="0"/>
          <c:showCatName val="0"/>
          <c:showSerName val="0"/>
          <c:showPercent val="0"/>
          <c:showBubbleSize val="0"/>
        </c:dLbls>
        <c:gapWidth val="150"/>
        <c:axId val="353158552"/>
        <c:axId val="353155024"/>
      </c:barChart>
      <c:dateAx>
        <c:axId val="353158552"/>
        <c:scaling>
          <c:orientation val="minMax"/>
        </c:scaling>
        <c:delete val="0"/>
        <c:axPos val="b"/>
        <c:numFmt formatCode="m/d/yyyy" sourceLinked="1"/>
        <c:majorTickMark val="out"/>
        <c:minorTickMark val="none"/>
        <c:tickLblPos val="nextTo"/>
        <c:txPr>
          <a:bodyPr/>
          <a:lstStyle/>
          <a:p>
            <a:pPr>
              <a:defRPr sz="1100"/>
            </a:pPr>
            <a:endParaRPr lang="en-US"/>
          </a:p>
        </c:txPr>
        <c:crossAx val="353155024"/>
        <c:crosses val="autoZero"/>
        <c:auto val="1"/>
        <c:lblOffset val="100"/>
        <c:baseTimeUnit val="days"/>
      </c:dateAx>
      <c:valAx>
        <c:axId val="353155024"/>
        <c:scaling>
          <c:orientation val="minMax"/>
        </c:scaling>
        <c:delete val="0"/>
        <c:axPos val="l"/>
        <c:majorGridlines/>
        <c:numFmt formatCode="General" sourceLinked="1"/>
        <c:majorTickMark val="out"/>
        <c:minorTickMark val="none"/>
        <c:tickLblPos val="nextTo"/>
        <c:crossAx val="353158552"/>
        <c:crosses val="autoZero"/>
        <c:crossBetween val="between"/>
        <c:majorUnit val="1"/>
      </c:valAx>
      <c:spPr>
        <a:solidFill>
          <a:schemeClr val="bg1">
            <a:lumMod val="85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a:t>CO (Gmol/day)</a:t>
            </a:r>
          </a:p>
        </c:rich>
      </c:tx>
      <c:overlay val="0"/>
    </c:title>
    <c:autoTitleDeleted val="0"/>
    <c:plotArea>
      <c:layout>
        <c:manualLayout>
          <c:layoutTarget val="inner"/>
          <c:xMode val="edge"/>
          <c:yMode val="edge"/>
          <c:x val="6.0111298404414988E-2"/>
          <c:y val="0.23610353878179022"/>
          <c:w val="0.9379944350797792"/>
          <c:h val="0.50373463661869855"/>
        </c:manualLayout>
      </c:layout>
      <c:barChart>
        <c:barDir val="col"/>
        <c:grouping val="clustered"/>
        <c:varyColors val="0"/>
        <c:ser>
          <c:idx val="0"/>
          <c:order val="0"/>
          <c:tx>
            <c:v>CO</c:v>
          </c:tx>
          <c:invertIfNegative val="0"/>
          <c:cat>
            <c:numRef>
              <c:f>DailyTotal!$B$3:$B$24</c:f>
              <c:numCache>
                <c:formatCode>m/d/yyyy</c:formatCode>
                <c:ptCount val="22"/>
                <c:pt idx="0">
                  <c:v>41061</c:v>
                </c:pt>
                <c:pt idx="1">
                  <c:v>41062</c:v>
                </c:pt>
                <c:pt idx="2">
                  <c:v>41063</c:v>
                </c:pt>
                <c:pt idx="3">
                  <c:v>41064</c:v>
                </c:pt>
                <c:pt idx="4">
                  <c:v>41065</c:v>
                </c:pt>
                <c:pt idx="5">
                  <c:v>41066</c:v>
                </c:pt>
                <c:pt idx="6">
                  <c:v>41067</c:v>
                </c:pt>
                <c:pt idx="7">
                  <c:v>41068</c:v>
                </c:pt>
                <c:pt idx="8">
                  <c:v>41069</c:v>
                </c:pt>
                <c:pt idx="9">
                  <c:v>41070</c:v>
                </c:pt>
                <c:pt idx="10">
                  <c:v>41071</c:v>
                </c:pt>
                <c:pt idx="11">
                  <c:v>41072</c:v>
                </c:pt>
                <c:pt idx="12">
                  <c:v>41073</c:v>
                </c:pt>
                <c:pt idx="13">
                  <c:v>41074</c:v>
                </c:pt>
                <c:pt idx="14">
                  <c:v>41075</c:v>
                </c:pt>
                <c:pt idx="15">
                  <c:v>41076</c:v>
                </c:pt>
                <c:pt idx="16">
                  <c:v>41077</c:v>
                </c:pt>
                <c:pt idx="17">
                  <c:v>41078</c:v>
                </c:pt>
                <c:pt idx="18">
                  <c:v>41079</c:v>
                </c:pt>
                <c:pt idx="19">
                  <c:v>41080</c:v>
                </c:pt>
                <c:pt idx="20">
                  <c:v>41081</c:v>
                </c:pt>
                <c:pt idx="21">
                  <c:v>41082</c:v>
                </c:pt>
              </c:numCache>
            </c:numRef>
          </c:cat>
          <c:val>
            <c:numRef>
              <c:f>DailyTotal!$E$3:$E$24</c:f>
              <c:numCache>
                <c:formatCode>General</c:formatCode>
                <c:ptCount val="22"/>
                <c:pt idx="0">
                  <c:v>1.1490684840000001</c:v>
                </c:pt>
                <c:pt idx="1">
                  <c:v>1.1616963380000001</c:v>
                </c:pt>
                <c:pt idx="2">
                  <c:v>1.0986743999999999</c:v>
                </c:pt>
                <c:pt idx="3">
                  <c:v>1.2348249440000001</c:v>
                </c:pt>
                <c:pt idx="4">
                  <c:v>1.0548646159999999</c:v>
                </c:pt>
                <c:pt idx="5">
                  <c:v>0.78520206000000003</c:v>
                </c:pt>
                <c:pt idx="6">
                  <c:v>1.1530366679999999</c:v>
                </c:pt>
                <c:pt idx="7">
                  <c:v>1.0515550220000001</c:v>
                </c:pt>
                <c:pt idx="8">
                  <c:v>1.35</c:v>
                </c:pt>
                <c:pt idx="9">
                  <c:v>1.120780227</c:v>
                </c:pt>
                <c:pt idx="10">
                  <c:v>1.04170344</c:v>
                </c:pt>
                <c:pt idx="11">
                  <c:v>1.030850544</c:v>
                </c:pt>
                <c:pt idx="12">
                  <c:v>0.84848067820000006</c:v>
                </c:pt>
                <c:pt idx="13">
                  <c:v>0.66923825520000002</c:v>
                </c:pt>
                <c:pt idx="14">
                  <c:v>0.443736464</c:v>
                </c:pt>
                <c:pt idx="15">
                  <c:v>0.396373172</c:v>
                </c:pt>
                <c:pt idx="16">
                  <c:v>0.88008909999999996</c:v>
                </c:pt>
                <c:pt idx="17">
                  <c:v>1.363650311</c:v>
                </c:pt>
                <c:pt idx="18">
                  <c:v>0.85031200159999998</c:v>
                </c:pt>
                <c:pt idx="19">
                  <c:v>0.67626860799999999</c:v>
                </c:pt>
                <c:pt idx="20">
                  <c:v>0.83663531000000002</c:v>
                </c:pt>
                <c:pt idx="21">
                  <c:v>0.88318918220000009</c:v>
                </c:pt>
              </c:numCache>
            </c:numRef>
          </c:val>
        </c:ser>
        <c:dLbls>
          <c:showLegendKey val="0"/>
          <c:showVal val="0"/>
          <c:showCatName val="0"/>
          <c:showSerName val="0"/>
          <c:showPercent val="0"/>
          <c:showBubbleSize val="0"/>
        </c:dLbls>
        <c:gapWidth val="150"/>
        <c:axId val="353156984"/>
        <c:axId val="353163256"/>
      </c:barChart>
      <c:dateAx>
        <c:axId val="353156984"/>
        <c:scaling>
          <c:orientation val="minMax"/>
        </c:scaling>
        <c:delete val="0"/>
        <c:axPos val="b"/>
        <c:numFmt formatCode="m/d/yyyy" sourceLinked="1"/>
        <c:majorTickMark val="out"/>
        <c:minorTickMark val="none"/>
        <c:tickLblPos val="nextTo"/>
        <c:txPr>
          <a:bodyPr/>
          <a:lstStyle/>
          <a:p>
            <a:pPr>
              <a:defRPr sz="1100"/>
            </a:pPr>
            <a:endParaRPr lang="en-US"/>
          </a:p>
        </c:txPr>
        <c:crossAx val="353163256"/>
        <c:crosses val="autoZero"/>
        <c:auto val="1"/>
        <c:lblOffset val="100"/>
        <c:baseTimeUnit val="days"/>
      </c:dateAx>
      <c:valAx>
        <c:axId val="353163256"/>
        <c:scaling>
          <c:orientation val="minMax"/>
        </c:scaling>
        <c:delete val="0"/>
        <c:axPos val="l"/>
        <c:majorGridlines/>
        <c:numFmt formatCode="General" sourceLinked="1"/>
        <c:majorTickMark val="out"/>
        <c:minorTickMark val="none"/>
        <c:tickLblPos val="nextTo"/>
        <c:crossAx val="353156984"/>
        <c:crosses val="autoZero"/>
        <c:crossBetween val="between"/>
      </c:valAx>
      <c:spPr>
        <a:solidFill>
          <a:schemeClr val="bg1">
            <a:lumMod val="85000"/>
          </a:schemeClr>
        </a:solidFill>
      </c:spPr>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7BC49-4BB9-433F-914C-C255AE6BF0B8}" type="doc">
      <dgm:prSet loTypeId="urn:microsoft.com/office/officeart/2005/8/layout/hProcess9" loCatId="process" qsTypeId="urn:microsoft.com/office/officeart/2005/8/quickstyle/simple3" qsCatId="simple" csTypeId="urn:microsoft.com/office/officeart/2005/8/colors/colorful4" csCatId="colorful" phldr="1"/>
      <dgm:spPr/>
    </dgm:pt>
    <dgm:pt modelId="{B1E10676-8E03-4A20-9D5D-4D775B14079F}">
      <dgm:prSet phldrT="[Text]"/>
      <dgm:spPr/>
      <dgm:t>
        <a:bodyPr/>
        <a:lstStyle/>
        <a:p>
          <a:pPr algn="l"/>
          <a:r>
            <a:rPr lang="en-US" dirty="0" smtClean="0">
              <a:solidFill>
                <a:schemeClr val="tx2">
                  <a:lumMod val="75000"/>
                </a:schemeClr>
              </a:solidFill>
            </a:rPr>
            <a:t>Obtain annual FINN emissions and integrate with the WRAP plume profile </a:t>
          </a:r>
          <a:endParaRPr lang="en-US" dirty="0"/>
        </a:p>
      </dgm:t>
    </dgm:pt>
    <dgm:pt modelId="{2CA0DA7B-1775-4D9D-8291-CAC261493EF1}" type="parTrans" cxnId="{9EE7EE4B-8FDF-4009-B4BB-CF8253D2DC4B}">
      <dgm:prSet/>
      <dgm:spPr/>
      <dgm:t>
        <a:bodyPr/>
        <a:lstStyle/>
        <a:p>
          <a:endParaRPr lang="en-US"/>
        </a:p>
      </dgm:t>
    </dgm:pt>
    <dgm:pt modelId="{A76E8284-8E89-43D2-9B57-15F4E0BCFA8D}" type="sibTrans" cxnId="{9EE7EE4B-8FDF-4009-B4BB-CF8253D2DC4B}">
      <dgm:prSet/>
      <dgm:spPr/>
      <dgm:t>
        <a:bodyPr/>
        <a:lstStyle/>
        <a:p>
          <a:endParaRPr lang="en-US"/>
        </a:p>
      </dgm:t>
    </dgm:pt>
    <dgm:pt modelId="{EC02C221-66E3-4311-BBFE-22F66DA16EA8}">
      <dgm:prSet phldrT="[Text]"/>
      <dgm:spPr/>
      <dgm:t>
        <a:bodyPr/>
        <a:lstStyle/>
        <a:p>
          <a:pPr algn="l"/>
          <a:r>
            <a:rPr lang="en-US" dirty="0" smtClean="0">
              <a:solidFill>
                <a:schemeClr val="tx2">
                  <a:lumMod val="75000"/>
                </a:schemeClr>
              </a:solidFill>
            </a:rPr>
            <a:t>Replace NFEI fire emissions with FINN emissions</a:t>
          </a:r>
          <a:endParaRPr lang="en-US" dirty="0"/>
        </a:p>
      </dgm:t>
    </dgm:pt>
    <dgm:pt modelId="{AEF2E7B3-5C87-4769-87BB-0DD1AC363AAF}" type="parTrans" cxnId="{57CA7385-8D62-4AC8-9C01-A3EC505CF6CA}">
      <dgm:prSet/>
      <dgm:spPr/>
      <dgm:t>
        <a:bodyPr/>
        <a:lstStyle/>
        <a:p>
          <a:endParaRPr lang="en-US"/>
        </a:p>
      </dgm:t>
    </dgm:pt>
    <dgm:pt modelId="{CD3630E2-B889-4CE2-A1C4-CEFAA66E0AB1}" type="sibTrans" cxnId="{57CA7385-8D62-4AC8-9C01-A3EC505CF6CA}">
      <dgm:prSet/>
      <dgm:spPr/>
      <dgm:t>
        <a:bodyPr/>
        <a:lstStyle/>
        <a:p>
          <a:endParaRPr lang="en-US"/>
        </a:p>
      </dgm:t>
    </dgm:pt>
    <dgm:pt modelId="{4753714C-D451-41D2-A355-61BF29ECB864}">
      <dgm:prSet phldrT="[Text]"/>
      <dgm:spPr/>
      <dgm:t>
        <a:bodyPr/>
        <a:lstStyle/>
        <a:p>
          <a:pPr algn="l"/>
          <a:r>
            <a:rPr lang="en-US" dirty="0" smtClean="0">
              <a:solidFill>
                <a:schemeClr val="tx2">
                  <a:lumMod val="75000"/>
                </a:schemeClr>
              </a:solidFill>
            </a:rPr>
            <a:t>Simulate episode with both emissions using CMAQ</a:t>
          </a:r>
          <a:endParaRPr lang="en-US" dirty="0"/>
        </a:p>
      </dgm:t>
    </dgm:pt>
    <dgm:pt modelId="{F7C76741-6933-4DC9-A019-810FD6E3BDEE}" type="parTrans" cxnId="{3DFA1708-CE53-45F1-B7E7-32EF76868915}">
      <dgm:prSet/>
      <dgm:spPr/>
      <dgm:t>
        <a:bodyPr/>
        <a:lstStyle/>
        <a:p>
          <a:endParaRPr lang="en-US"/>
        </a:p>
      </dgm:t>
    </dgm:pt>
    <dgm:pt modelId="{32CE5CA3-06E9-4129-B3C8-A7A8A01354AD}" type="sibTrans" cxnId="{3DFA1708-CE53-45F1-B7E7-32EF76868915}">
      <dgm:prSet/>
      <dgm:spPr/>
      <dgm:t>
        <a:bodyPr/>
        <a:lstStyle/>
        <a:p>
          <a:endParaRPr lang="en-US"/>
        </a:p>
      </dgm:t>
    </dgm:pt>
    <dgm:pt modelId="{B9CF2BD6-2745-4B6B-BB47-6B6FAA841BFA}" type="pres">
      <dgm:prSet presAssocID="{0CF7BC49-4BB9-433F-914C-C255AE6BF0B8}" presName="CompostProcess" presStyleCnt="0">
        <dgm:presLayoutVars>
          <dgm:dir/>
          <dgm:resizeHandles val="exact"/>
        </dgm:presLayoutVars>
      </dgm:prSet>
      <dgm:spPr/>
    </dgm:pt>
    <dgm:pt modelId="{C0619EB9-9B2B-4145-A550-356242453E6C}" type="pres">
      <dgm:prSet presAssocID="{0CF7BC49-4BB9-433F-914C-C255AE6BF0B8}" presName="arrow" presStyleLbl="bgShp" presStyleIdx="0" presStyleCnt="1"/>
      <dgm:spPr/>
    </dgm:pt>
    <dgm:pt modelId="{65C36154-83E1-4CDC-806F-B21F974BD291}" type="pres">
      <dgm:prSet presAssocID="{0CF7BC49-4BB9-433F-914C-C255AE6BF0B8}" presName="linearProcess" presStyleCnt="0"/>
      <dgm:spPr/>
    </dgm:pt>
    <dgm:pt modelId="{98F8E6A9-9D4B-48C1-AA9B-F63CEE696E79}" type="pres">
      <dgm:prSet presAssocID="{B1E10676-8E03-4A20-9D5D-4D775B14079F}" presName="textNode" presStyleLbl="node1" presStyleIdx="0" presStyleCnt="3">
        <dgm:presLayoutVars>
          <dgm:bulletEnabled val="1"/>
        </dgm:presLayoutVars>
      </dgm:prSet>
      <dgm:spPr/>
      <dgm:t>
        <a:bodyPr/>
        <a:lstStyle/>
        <a:p>
          <a:endParaRPr lang="en-US"/>
        </a:p>
      </dgm:t>
    </dgm:pt>
    <dgm:pt modelId="{57BA618F-F8F0-4CF8-A4F9-58B7B533728C}" type="pres">
      <dgm:prSet presAssocID="{A76E8284-8E89-43D2-9B57-15F4E0BCFA8D}" presName="sibTrans" presStyleCnt="0"/>
      <dgm:spPr/>
    </dgm:pt>
    <dgm:pt modelId="{0E0CC902-961D-4B34-B5C8-D5F1480DDB29}" type="pres">
      <dgm:prSet presAssocID="{EC02C221-66E3-4311-BBFE-22F66DA16EA8}" presName="textNode" presStyleLbl="node1" presStyleIdx="1" presStyleCnt="3">
        <dgm:presLayoutVars>
          <dgm:bulletEnabled val="1"/>
        </dgm:presLayoutVars>
      </dgm:prSet>
      <dgm:spPr/>
      <dgm:t>
        <a:bodyPr/>
        <a:lstStyle/>
        <a:p>
          <a:endParaRPr lang="en-US"/>
        </a:p>
      </dgm:t>
    </dgm:pt>
    <dgm:pt modelId="{315881A8-8221-4C80-A017-981501CE6AF0}" type="pres">
      <dgm:prSet presAssocID="{CD3630E2-B889-4CE2-A1C4-CEFAA66E0AB1}" presName="sibTrans" presStyleCnt="0"/>
      <dgm:spPr/>
    </dgm:pt>
    <dgm:pt modelId="{4EE846CD-5261-4252-AF5A-10FCD008B721}" type="pres">
      <dgm:prSet presAssocID="{4753714C-D451-41D2-A355-61BF29ECB864}" presName="textNode" presStyleLbl="node1" presStyleIdx="2" presStyleCnt="3">
        <dgm:presLayoutVars>
          <dgm:bulletEnabled val="1"/>
        </dgm:presLayoutVars>
      </dgm:prSet>
      <dgm:spPr/>
      <dgm:t>
        <a:bodyPr/>
        <a:lstStyle/>
        <a:p>
          <a:endParaRPr lang="en-US"/>
        </a:p>
      </dgm:t>
    </dgm:pt>
  </dgm:ptLst>
  <dgm:cxnLst>
    <dgm:cxn modelId="{7B47C20F-020D-4E93-B863-61C5A03040EC}" type="presOf" srcId="{4753714C-D451-41D2-A355-61BF29ECB864}" destId="{4EE846CD-5261-4252-AF5A-10FCD008B721}" srcOrd="0" destOrd="0" presId="urn:microsoft.com/office/officeart/2005/8/layout/hProcess9"/>
    <dgm:cxn modelId="{D3679032-CC9A-4E5E-9A87-BDB216A38B43}" type="presOf" srcId="{EC02C221-66E3-4311-BBFE-22F66DA16EA8}" destId="{0E0CC902-961D-4B34-B5C8-D5F1480DDB29}" srcOrd="0" destOrd="0" presId="urn:microsoft.com/office/officeart/2005/8/layout/hProcess9"/>
    <dgm:cxn modelId="{9EE7EE4B-8FDF-4009-B4BB-CF8253D2DC4B}" srcId="{0CF7BC49-4BB9-433F-914C-C255AE6BF0B8}" destId="{B1E10676-8E03-4A20-9D5D-4D775B14079F}" srcOrd="0" destOrd="0" parTransId="{2CA0DA7B-1775-4D9D-8291-CAC261493EF1}" sibTransId="{A76E8284-8E89-43D2-9B57-15F4E0BCFA8D}"/>
    <dgm:cxn modelId="{DBCD039F-D07D-40FC-B6F7-164F0848D06A}" type="presOf" srcId="{0CF7BC49-4BB9-433F-914C-C255AE6BF0B8}" destId="{B9CF2BD6-2745-4B6B-BB47-6B6FAA841BFA}" srcOrd="0" destOrd="0" presId="urn:microsoft.com/office/officeart/2005/8/layout/hProcess9"/>
    <dgm:cxn modelId="{3D3F0666-C390-4688-8F89-08CB37574973}" type="presOf" srcId="{B1E10676-8E03-4A20-9D5D-4D775B14079F}" destId="{98F8E6A9-9D4B-48C1-AA9B-F63CEE696E79}" srcOrd="0" destOrd="0" presId="urn:microsoft.com/office/officeart/2005/8/layout/hProcess9"/>
    <dgm:cxn modelId="{3DFA1708-CE53-45F1-B7E7-32EF76868915}" srcId="{0CF7BC49-4BB9-433F-914C-C255AE6BF0B8}" destId="{4753714C-D451-41D2-A355-61BF29ECB864}" srcOrd="2" destOrd="0" parTransId="{F7C76741-6933-4DC9-A019-810FD6E3BDEE}" sibTransId="{32CE5CA3-06E9-4129-B3C8-A7A8A01354AD}"/>
    <dgm:cxn modelId="{57CA7385-8D62-4AC8-9C01-A3EC505CF6CA}" srcId="{0CF7BC49-4BB9-433F-914C-C255AE6BF0B8}" destId="{EC02C221-66E3-4311-BBFE-22F66DA16EA8}" srcOrd="1" destOrd="0" parTransId="{AEF2E7B3-5C87-4769-87BB-0DD1AC363AAF}" sibTransId="{CD3630E2-B889-4CE2-A1C4-CEFAA66E0AB1}"/>
    <dgm:cxn modelId="{4D6ECEED-0200-470E-A5BF-C189B17A7B7C}" type="presParOf" srcId="{B9CF2BD6-2745-4B6B-BB47-6B6FAA841BFA}" destId="{C0619EB9-9B2B-4145-A550-356242453E6C}" srcOrd="0" destOrd="0" presId="urn:microsoft.com/office/officeart/2005/8/layout/hProcess9"/>
    <dgm:cxn modelId="{9E4479B3-0067-496A-91F2-9222E0768C46}" type="presParOf" srcId="{B9CF2BD6-2745-4B6B-BB47-6B6FAA841BFA}" destId="{65C36154-83E1-4CDC-806F-B21F974BD291}" srcOrd="1" destOrd="0" presId="urn:microsoft.com/office/officeart/2005/8/layout/hProcess9"/>
    <dgm:cxn modelId="{5D9470E7-5921-4DA8-BA91-DED083304D4F}" type="presParOf" srcId="{65C36154-83E1-4CDC-806F-B21F974BD291}" destId="{98F8E6A9-9D4B-48C1-AA9B-F63CEE696E79}" srcOrd="0" destOrd="0" presId="urn:microsoft.com/office/officeart/2005/8/layout/hProcess9"/>
    <dgm:cxn modelId="{3B56CCFE-26F1-4E81-A67D-43B817725989}" type="presParOf" srcId="{65C36154-83E1-4CDC-806F-B21F974BD291}" destId="{57BA618F-F8F0-4CF8-A4F9-58B7B533728C}" srcOrd="1" destOrd="0" presId="urn:microsoft.com/office/officeart/2005/8/layout/hProcess9"/>
    <dgm:cxn modelId="{041E3D2A-CA02-4786-B567-30C1FED3F49F}" type="presParOf" srcId="{65C36154-83E1-4CDC-806F-B21F974BD291}" destId="{0E0CC902-961D-4B34-B5C8-D5F1480DDB29}" srcOrd="2" destOrd="0" presId="urn:microsoft.com/office/officeart/2005/8/layout/hProcess9"/>
    <dgm:cxn modelId="{6050883D-08C5-432E-9BAF-7DD5FE9E1097}" type="presParOf" srcId="{65C36154-83E1-4CDC-806F-B21F974BD291}" destId="{315881A8-8221-4C80-A017-981501CE6AF0}" srcOrd="3" destOrd="0" presId="urn:microsoft.com/office/officeart/2005/8/layout/hProcess9"/>
    <dgm:cxn modelId="{1F2242D5-C84D-42B8-98B9-004F2CDC796E}" type="presParOf" srcId="{65C36154-83E1-4CDC-806F-B21F974BD291}" destId="{4EE846CD-5261-4252-AF5A-10FCD008B721}"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38DCF9-9A4C-467E-B431-BA7EE2B95E9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A741A564-465A-424B-B75F-649773706293}">
      <dgm:prSet phldrT="[Text]" custT="1"/>
      <dgm:spPr/>
      <dgm:t>
        <a:bodyPr/>
        <a:lstStyle/>
        <a:p>
          <a:r>
            <a:rPr lang="en-US" sz="2400" dirty="0" smtClean="0"/>
            <a:t>Acres Burned (acres/day)</a:t>
          </a:r>
          <a:endParaRPr lang="en-US" sz="2400" dirty="0"/>
        </a:p>
      </dgm:t>
    </dgm:pt>
    <dgm:pt modelId="{19C2DCC8-17AA-48DE-88A8-17AF56067B6D}" type="parTrans" cxnId="{EA7E391B-708A-43B4-8DAC-6B88816CBB00}">
      <dgm:prSet/>
      <dgm:spPr/>
      <dgm:t>
        <a:bodyPr/>
        <a:lstStyle/>
        <a:p>
          <a:endParaRPr lang="en-US" sz="2800"/>
        </a:p>
      </dgm:t>
    </dgm:pt>
    <dgm:pt modelId="{73649550-1DF5-447F-848E-82EB859EA403}" type="sibTrans" cxnId="{EA7E391B-708A-43B4-8DAC-6B88816CBB00}">
      <dgm:prSet/>
      <dgm:spPr/>
      <dgm:t>
        <a:bodyPr/>
        <a:lstStyle/>
        <a:p>
          <a:endParaRPr lang="en-US" sz="2800"/>
        </a:p>
      </dgm:t>
    </dgm:pt>
    <dgm:pt modelId="{8BD36CA9-635B-444D-A673-392979AF831A}">
      <dgm:prSet phldrT="[Text]" custT="1"/>
      <dgm:spPr/>
      <dgm:t>
        <a:bodyPr/>
        <a:lstStyle/>
        <a:p>
          <a:r>
            <a:rPr lang="en-US" sz="2400" dirty="0" smtClean="0"/>
            <a:t>Heat Flux (BTU/</a:t>
          </a:r>
          <a:r>
            <a:rPr lang="en-US" sz="2400" dirty="0" err="1" smtClean="0"/>
            <a:t>hr</a:t>
          </a:r>
          <a:r>
            <a:rPr lang="en-US" sz="2400" dirty="0" smtClean="0"/>
            <a:t>/m2) </a:t>
          </a:r>
          <a:endParaRPr lang="en-US" sz="2400" dirty="0"/>
        </a:p>
      </dgm:t>
    </dgm:pt>
    <dgm:pt modelId="{425619C1-B36D-424A-BFB2-C92264BDEE31}" type="parTrans" cxnId="{ACB56585-AA7B-466D-B915-8ABC0024E2F0}">
      <dgm:prSet/>
      <dgm:spPr/>
      <dgm:t>
        <a:bodyPr/>
        <a:lstStyle/>
        <a:p>
          <a:endParaRPr lang="en-US" sz="2800"/>
        </a:p>
      </dgm:t>
    </dgm:pt>
    <dgm:pt modelId="{DE6F5CDD-A96F-480A-8619-6848715707A5}" type="sibTrans" cxnId="{ACB56585-AA7B-466D-B915-8ABC0024E2F0}">
      <dgm:prSet/>
      <dgm:spPr/>
      <dgm:t>
        <a:bodyPr/>
        <a:lstStyle/>
        <a:p>
          <a:endParaRPr lang="en-US" sz="2800"/>
        </a:p>
      </dgm:t>
    </dgm:pt>
    <dgm:pt modelId="{E351972C-2E87-41A2-A7A3-B7CA0E35E78F}">
      <dgm:prSet phldrT="[Text]" custT="1"/>
      <dgm:spPr/>
      <dgm:t>
        <a:bodyPr/>
        <a:lstStyle/>
        <a:p>
          <a:r>
            <a:rPr lang="en-US" sz="2400" dirty="0" smtClean="0"/>
            <a:t>Emissions (mole/s or g/s)</a:t>
          </a:r>
          <a:endParaRPr lang="en-US" sz="2400" dirty="0"/>
        </a:p>
      </dgm:t>
    </dgm:pt>
    <dgm:pt modelId="{B867B5A6-7A40-46C6-8819-3A0179C04598}" type="parTrans" cxnId="{05F638A4-2CDC-4670-B6A3-6AA94E489A79}">
      <dgm:prSet/>
      <dgm:spPr/>
      <dgm:t>
        <a:bodyPr/>
        <a:lstStyle/>
        <a:p>
          <a:endParaRPr lang="en-US" sz="2800"/>
        </a:p>
      </dgm:t>
    </dgm:pt>
    <dgm:pt modelId="{B9571AD4-C076-4C43-8740-3200FADC9168}" type="sibTrans" cxnId="{05F638A4-2CDC-4670-B6A3-6AA94E489A79}">
      <dgm:prSet/>
      <dgm:spPr/>
      <dgm:t>
        <a:bodyPr/>
        <a:lstStyle/>
        <a:p>
          <a:endParaRPr lang="en-US" sz="2800"/>
        </a:p>
      </dgm:t>
    </dgm:pt>
    <dgm:pt modelId="{5C647E0E-8813-4CC3-B6FB-B9D1E178C403}">
      <dgm:prSet custT="1"/>
      <dgm:spPr/>
      <dgm:t>
        <a:bodyPr/>
        <a:lstStyle/>
        <a:p>
          <a:r>
            <a:rPr lang="en-US" sz="2400" dirty="0" smtClean="0"/>
            <a:t>GIS</a:t>
          </a:r>
          <a:endParaRPr lang="en-US" sz="2400" dirty="0"/>
        </a:p>
      </dgm:t>
    </dgm:pt>
    <dgm:pt modelId="{81F2B652-FA72-4FF3-8FAC-8F2DDD761480}" type="parTrans" cxnId="{1177AD5C-C2E9-44BB-B1BE-75F6A3176CD9}">
      <dgm:prSet/>
      <dgm:spPr/>
      <dgm:t>
        <a:bodyPr/>
        <a:lstStyle/>
        <a:p>
          <a:endParaRPr lang="en-US" sz="2800"/>
        </a:p>
      </dgm:t>
    </dgm:pt>
    <dgm:pt modelId="{DE56BAF8-0B8F-4004-A2DF-A800CB5E48AE}" type="sibTrans" cxnId="{1177AD5C-C2E9-44BB-B1BE-75F6A3176CD9}">
      <dgm:prSet/>
      <dgm:spPr/>
      <dgm:t>
        <a:bodyPr/>
        <a:lstStyle/>
        <a:p>
          <a:endParaRPr lang="en-US" sz="2800"/>
        </a:p>
      </dgm:t>
    </dgm:pt>
    <dgm:pt modelId="{E1FAA6A3-0D44-4364-AD6F-1B5E911F2922}">
      <dgm:prSet custT="1"/>
      <dgm:spPr/>
      <dgm:t>
        <a:bodyPr/>
        <a:lstStyle/>
        <a:p>
          <a:r>
            <a:rPr lang="en-US" sz="2400" dirty="0" smtClean="0"/>
            <a:t>SMOKE manual</a:t>
          </a:r>
          <a:endParaRPr lang="en-US" sz="2400" dirty="0"/>
        </a:p>
      </dgm:t>
    </dgm:pt>
    <dgm:pt modelId="{5CBAED82-7F3C-4216-8ED1-9AAA5184BA26}" type="parTrans" cxnId="{25B7D118-1819-493E-B988-396372F9851B}">
      <dgm:prSet/>
      <dgm:spPr/>
      <dgm:t>
        <a:bodyPr/>
        <a:lstStyle/>
        <a:p>
          <a:endParaRPr lang="en-US" sz="2800"/>
        </a:p>
      </dgm:t>
    </dgm:pt>
    <dgm:pt modelId="{82EC2FDB-6514-4235-A7B6-4B83211D9CB0}" type="sibTrans" cxnId="{25B7D118-1819-493E-B988-396372F9851B}">
      <dgm:prSet/>
      <dgm:spPr/>
      <dgm:t>
        <a:bodyPr/>
        <a:lstStyle/>
        <a:p>
          <a:endParaRPr lang="en-US" sz="2800"/>
        </a:p>
      </dgm:t>
    </dgm:pt>
    <dgm:pt modelId="{A7404F4D-0DDC-4A19-89C7-228FB0E66E75}">
      <dgm:prSet custT="1"/>
      <dgm:spPr/>
      <dgm:t>
        <a:bodyPr/>
        <a:lstStyle/>
        <a:p>
          <a:r>
            <a:rPr lang="en-US" sz="2400" dirty="0" smtClean="0"/>
            <a:t>SAPRC99 to CB05 equivalents</a:t>
          </a:r>
          <a:endParaRPr lang="en-US" sz="2400" dirty="0"/>
        </a:p>
      </dgm:t>
    </dgm:pt>
    <dgm:pt modelId="{04EDC085-E8E7-4E4D-9A0A-3841E7D6C196}" type="parTrans" cxnId="{CF7339A0-A0C3-4035-9029-23BE52A12DB3}">
      <dgm:prSet/>
      <dgm:spPr/>
      <dgm:t>
        <a:bodyPr/>
        <a:lstStyle/>
        <a:p>
          <a:endParaRPr lang="en-US" sz="2800"/>
        </a:p>
      </dgm:t>
    </dgm:pt>
    <dgm:pt modelId="{98B46C82-E136-4E07-9BC1-8748FB973AE1}" type="sibTrans" cxnId="{CF7339A0-A0C3-4035-9029-23BE52A12DB3}">
      <dgm:prSet/>
      <dgm:spPr/>
      <dgm:t>
        <a:bodyPr/>
        <a:lstStyle/>
        <a:p>
          <a:endParaRPr lang="en-US" sz="2800"/>
        </a:p>
      </dgm:t>
    </dgm:pt>
    <dgm:pt modelId="{ADDAE8B1-1E70-4847-A5C8-2DCD3F5C78B0}">
      <dgm:prSet custT="1"/>
      <dgm:spPr/>
      <dgm:t>
        <a:bodyPr/>
        <a:lstStyle/>
        <a:p>
          <a:r>
            <a:rPr lang="en-US" sz="2400" dirty="0" smtClean="0"/>
            <a:t>Daily to hourly temporal scale using WRAP</a:t>
          </a:r>
          <a:endParaRPr lang="en-US" sz="2400" dirty="0"/>
        </a:p>
      </dgm:t>
    </dgm:pt>
    <dgm:pt modelId="{44797C1C-E382-4BA1-947B-7C80D7F81B42}" type="parTrans" cxnId="{385B4B27-BF76-41F0-97DC-DDA5D74A7821}">
      <dgm:prSet/>
      <dgm:spPr/>
      <dgm:t>
        <a:bodyPr/>
        <a:lstStyle/>
        <a:p>
          <a:endParaRPr lang="en-US"/>
        </a:p>
      </dgm:t>
    </dgm:pt>
    <dgm:pt modelId="{E8F4B2C4-E6D4-4D4A-B801-6A5EF70077DB}" type="sibTrans" cxnId="{385B4B27-BF76-41F0-97DC-DDA5D74A7821}">
      <dgm:prSet/>
      <dgm:spPr/>
      <dgm:t>
        <a:bodyPr/>
        <a:lstStyle/>
        <a:p>
          <a:endParaRPr lang="en-US"/>
        </a:p>
      </dgm:t>
    </dgm:pt>
    <dgm:pt modelId="{2E022509-B825-4E64-B2BE-5A44C50C5FB5}" type="pres">
      <dgm:prSet presAssocID="{1A38DCF9-9A4C-467E-B431-BA7EE2B95E93}" presName="linear" presStyleCnt="0">
        <dgm:presLayoutVars>
          <dgm:dir/>
          <dgm:animLvl val="lvl"/>
          <dgm:resizeHandles val="exact"/>
        </dgm:presLayoutVars>
      </dgm:prSet>
      <dgm:spPr/>
      <dgm:t>
        <a:bodyPr/>
        <a:lstStyle/>
        <a:p>
          <a:endParaRPr lang="en-US"/>
        </a:p>
      </dgm:t>
    </dgm:pt>
    <dgm:pt modelId="{CF1C9525-A1A4-4F3D-9C6B-F29576B38FFB}" type="pres">
      <dgm:prSet presAssocID="{A741A564-465A-424B-B75F-649773706293}" presName="parentLin" presStyleCnt="0"/>
      <dgm:spPr/>
    </dgm:pt>
    <dgm:pt modelId="{34F1C67F-B9AA-4122-9055-3A6CA660F3A7}" type="pres">
      <dgm:prSet presAssocID="{A741A564-465A-424B-B75F-649773706293}" presName="parentLeftMargin" presStyleLbl="node1" presStyleIdx="0" presStyleCnt="3"/>
      <dgm:spPr/>
      <dgm:t>
        <a:bodyPr/>
        <a:lstStyle/>
        <a:p>
          <a:endParaRPr lang="en-US"/>
        </a:p>
      </dgm:t>
    </dgm:pt>
    <dgm:pt modelId="{F7B8E200-05E7-4926-B45C-0B2C22443B77}" type="pres">
      <dgm:prSet presAssocID="{A741A564-465A-424B-B75F-649773706293}" presName="parentText" presStyleLbl="node1" presStyleIdx="0" presStyleCnt="3">
        <dgm:presLayoutVars>
          <dgm:chMax val="0"/>
          <dgm:bulletEnabled val="1"/>
        </dgm:presLayoutVars>
      </dgm:prSet>
      <dgm:spPr/>
      <dgm:t>
        <a:bodyPr/>
        <a:lstStyle/>
        <a:p>
          <a:endParaRPr lang="en-US"/>
        </a:p>
      </dgm:t>
    </dgm:pt>
    <dgm:pt modelId="{99F2B3EF-79CB-4915-98DE-677EE63AC8AB}" type="pres">
      <dgm:prSet presAssocID="{A741A564-465A-424B-B75F-649773706293}" presName="negativeSpace" presStyleCnt="0"/>
      <dgm:spPr/>
    </dgm:pt>
    <dgm:pt modelId="{88B888C6-D157-41CF-980C-09AF4982C8CF}" type="pres">
      <dgm:prSet presAssocID="{A741A564-465A-424B-B75F-649773706293}" presName="childText" presStyleLbl="conFgAcc1" presStyleIdx="0" presStyleCnt="3">
        <dgm:presLayoutVars>
          <dgm:bulletEnabled val="1"/>
        </dgm:presLayoutVars>
      </dgm:prSet>
      <dgm:spPr/>
      <dgm:t>
        <a:bodyPr/>
        <a:lstStyle/>
        <a:p>
          <a:endParaRPr lang="en-US"/>
        </a:p>
      </dgm:t>
    </dgm:pt>
    <dgm:pt modelId="{A1792B47-325B-4800-9BF5-EB49412685D0}" type="pres">
      <dgm:prSet presAssocID="{73649550-1DF5-447F-848E-82EB859EA403}" presName="spaceBetweenRectangles" presStyleCnt="0"/>
      <dgm:spPr/>
    </dgm:pt>
    <dgm:pt modelId="{2A7C9CDC-CC46-4511-884B-F6A5EC0C4B49}" type="pres">
      <dgm:prSet presAssocID="{8BD36CA9-635B-444D-A673-392979AF831A}" presName="parentLin" presStyleCnt="0"/>
      <dgm:spPr/>
    </dgm:pt>
    <dgm:pt modelId="{8D287778-A087-4856-A21D-CAF2D5217B1C}" type="pres">
      <dgm:prSet presAssocID="{8BD36CA9-635B-444D-A673-392979AF831A}" presName="parentLeftMargin" presStyleLbl="node1" presStyleIdx="0" presStyleCnt="3"/>
      <dgm:spPr/>
      <dgm:t>
        <a:bodyPr/>
        <a:lstStyle/>
        <a:p>
          <a:endParaRPr lang="en-US"/>
        </a:p>
      </dgm:t>
    </dgm:pt>
    <dgm:pt modelId="{572FE56B-FE39-46B3-99AE-E4520C597729}" type="pres">
      <dgm:prSet presAssocID="{8BD36CA9-635B-444D-A673-392979AF831A}" presName="parentText" presStyleLbl="node1" presStyleIdx="1" presStyleCnt="3">
        <dgm:presLayoutVars>
          <dgm:chMax val="0"/>
          <dgm:bulletEnabled val="1"/>
        </dgm:presLayoutVars>
      </dgm:prSet>
      <dgm:spPr/>
      <dgm:t>
        <a:bodyPr/>
        <a:lstStyle/>
        <a:p>
          <a:endParaRPr lang="en-US"/>
        </a:p>
      </dgm:t>
    </dgm:pt>
    <dgm:pt modelId="{5261D503-A393-4FDC-B564-536E9A577E07}" type="pres">
      <dgm:prSet presAssocID="{8BD36CA9-635B-444D-A673-392979AF831A}" presName="negativeSpace" presStyleCnt="0"/>
      <dgm:spPr/>
    </dgm:pt>
    <dgm:pt modelId="{E562CF32-99C9-412E-A62F-DC6C13063DFF}" type="pres">
      <dgm:prSet presAssocID="{8BD36CA9-635B-444D-A673-392979AF831A}" presName="childText" presStyleLbl="conFgAcc1" presStyleIdx="1" presStyleCnt="3">
        <dgm:presLayoutVars>
          <dgm:bulletEnabled val="1"/>
        </dgm:presLayoutVars>
      </dgm:prSet>
      <dgm:spPr/>
      <dgm:t>
        <a:bodyPr/>
        <a:lstStyle/>
        <a:p>
          <a:endParaRPr lang="en-US"/>
        </a:p>
      </dgm:t>
    </dgm:pt>
    <dgm:pt modelId="{70685D10-D818-407B-A9A2-3742180DB885}" type="pres">
      <dgm:prSet presAssocID="{DE6F5CDD-A96F-480A-8619-6848715707A5}" presName="spaceBetweenRectangles" presStyleCnt="0"/>
      <dgm:spPr/>
    </dgm:pt>
    <dgm:pt modelId="{E92C55A4-C416-4EFE-B838-46D97296257E}" type="pres">
      <dgm:prSet presAssocID="{E351972C-2E87-41A2-A7A3-B7CA0E35E78F}" presName="parentLin" presStyleCnt="0"/>
      <dgm:spPr/>
    </dgm:pt>
    <dgm:pt modelId="{829D381D-ED84-452A-A98F-958287AF5C86}" type="pres">
      <dgm:prSet presAssocID="{E351972C-2E87-41A2-A7A3-B7CA0E35E78F}" presName="parentLeftMargin" presStyleLbl="node1" presStyleIdx="1" presStyleCnt="3"/>
      <dgm:spPr/>
      <dgm:t>
        <a:bodyPr/>
        <a:lstStyle/>
        <a:p>
          <a:endParaRPr lang="en-US"/>
        </a:p>
      </dgm:t>
    </dgm:pt>
    <dgm:pt modelId="{AB83C5F9-32BF-40FD-9F87-BF10778CC84E}" type="pres">
      <dgm:prSet presAssocID="{E351972C-2E87-41A2-A7A3-B7CA0E35E78F}" presName="parentText" presStyleLbl="node1" presStyleIdx="2" presStyleCnt="3">
        <dgm:presLayoutVars>
          <dgm:chMax val="0"/>
          <dgm:bulletEnabled val="1"/>
        </dgm:presLayoutVars>
      </dgm:prSet>
      <dgm:spPr/>
      <dgm:t>
        <a:bodyPr/>
        <a:lstStyle/>
        <a:p>
          <a:endParaRPr lang="en-US"/>
        </a:p>
      </dgm:t>
    </dgm:pt>
    <dgm:pt modelId="{9B65E182-1C15-40C0-9241-2F40AF7A07AC}" type="pres">
      <dgm:prSet presAssocID="{E351972C-2E87-41A2-A7A3-B7CA0E35E78F}" presName="negativeSpace" presStyleCnt="0"/>
      <dgm:spPr/>
    </dgm:pt>
    <dgm:pt modelId="{7E2AB6B6-1498-41CB-B591-6EDD320800DC}" type="pres">
      <dgm:prSet presAssocID="{E351972C-2E87-41A2-A7A3-B7CA0E35E78F}" presName="childText" presStyleLbl="conFgAcc1" presStyleIdx="2" presStyleCnt="3">
        <dgm:presLayoutVars>
          <dgm:bulletEnabled val="1"/>
        </dgm:presLayoutVars>
      </dgm:prSet>
      <dgm:spPr/>
      <dgm:t>
        <a:bodyPr/>
        <a:lstStyle/>
        <a:p>
          <a:endParaRPr lang="en-US"/>
        </a:p>
      </dgm:t>
    </dgm:pt>
  </dgm:ptLst>
  <dgm:cxnLst>
    <dgm:cxn modelId="{1177AD5C-C2E9-44BB-B1BE-75F6A3176CD9}" srcId="{A741A564-465A-424B-B75F-649773706293}" destId="{5C647E0E-8813-4CC3-B6FB-B9D1E178C403}" srcOrd="0" destOrd="0" parTransId="{81F2B652-FA72-4FF3-8FAC-8F2DDD761480}" sibTransId="{DE56BAF8-0B8F-4004-A2DF-A800CB5E48AE}"/>
    <dgm:cxn modelId="{DBAEC6A5-DD80-41B9-8DFE-59DB84936A9E}" type="presOf" srcId="{E1FAA6A3-0D44-4364-AD6F-1B5E911F2922}" destId="{E562CF32-99C9-412E-A62F-DC6C13063DFF}" srcOrd="0" destOrd="0" presId="urn:microsoft.com/office/officeart/2005/8/layout/list1"/>
    <dgm:cxn modelId="{7DE19666-9885-4023-822C-D542B14CD5F6}" type="presOf" srcId="{8BD36CA9-635B-444D-A673-392979AF831A}" destId="{8D287778-A087-4856-A21D-CAF2D5217B1C}" srcOrd="0" destOrd="0" presId="urn:microsoft.com/office/officeart/2005/8/layout/list1"/>
    <dgm:cxn modelId="{5C60F244-B131-49EE-85B8-36A6F36EDC45}" type="presOf" srcId="{A7404F4D-0DDC-4A19-89C7-228FB0E66E75}" destId="{7E2AB6B6-1498-41CB-B591-6EDD320800DC}" srcOrd="0" destOrd="0" presId="urn:microsoft.com/office/officeart/2005/8/layout/list1"/>
    <dgm:cxn modelId="{EA7E391B-708A-43B4-8DAC-6B88816CBB00}" srcId="{1A38DCF9-9A4C-467E-B431-BA7EE2B95E93}" destId="{A741A564-465A-424B-B75F-649773706293}" srcOrd="0" destOrd="0" parTransId="{19C2DCC8-17AA-48DE-88A8-17AF56067B6D}" sibTransId="{73649550-1DF5-447F-848E-82EB859EA403}"/>
    <dgm:cxn modelId="{05F638A4-2CDC-4670-B6A3-6AA94E489A79}" srcId="{1A38DCF9-9A4C-467E-B431-BA7EE2B95E93}" destId="{E351972C-2E87-41A2-A7A3-B7CA0E35E78F}" srcOrd="2" destOrd="0" parTransId="{B867B5A6-7A40-46C6-8819-3A0179C04598}" sibTransId="{B9571AD4-C076-4C43-8740-3200FADC9168}"/>
    <dgm:cxn modelId="{30E26829-EF94-485C-A665-66A8E8AED50B}" type="presOf" srcId="{1A38DCF9-9A4C-467E-B431-BA7EE2B95E93}" destId="{2E022509-B825-4E64-B2BE-5A44C50C5FB5}" srcOrd="0" destOrd="0" presId="urn:microsoft.com/office/officeart/2005/8/layout/list1"/>
    <dgm:cxn modelId="{133F99D7-8CE3-451B-A0B7-78EFE419028D}" type="presOf" srcId="{8BD36CA9-635B-444D-A673-392979AF831A}" destId="{572FE56B-FE39-46B3-99AE-E4520C597729}" srcOrd="1" destOrd="0" presId="urn:microsoft.com/office/officeart/2005/8/layout/list1"/>
    <dgm:cxn modelId="{E36F2D35-2FDA-412A-BCCF-4BFD74CE0C47}" type="presOf" srcId="{E351972C-2E87-41A2-A7A3-B7CA0E35E78F}" destId="{AB83C5F9-32BF-40FD-9F87-BF10778CC84E}" srcOrd="1" destOrd="0" presId="urn:microsoft.com/office/officeart/2005/8/layout/list1"/>
    <dgm:cxn modelId="{ACB56585-AA7B-466D-B915-8ABC0024E2F0}" srcId="{1A38DCF9-9A4C-467E-B431-BA7EE2B95E93}" destId="{8BD36CA9-635B-444D-A673-392979AF831A}" srcOrd="1" destOrd="0" parTransId="{425619C1-B36D-424A-BFB2-C92264BDEE31}" sibTransId="{DE6F5CDD-A96F-480A-8619-6848715707A5}"/>
    <dgm:cxn modelId="{CF7339A0-A0C3-4035-9029-23BE52A12DB3}" srcId="{E351972C-2E87-41A2-A7A3-B7CA0E35E78F}" destId="{A7404F4D-0DDC-4A19-89C7-228FB0E66E75}" srcOrd="0" destOrd="0" parTransId="{04EDC085-E8E7-4E4D-9A0A-3841E7D6C196}" sibTransId="{98B46C82-E136-4E07-9BC1-8748FB973AE1}"/>
    <dgm:cxn modelId="{9180EF3F-FECD-4167-BBB1-ACA41BAED2FF}" type="presOf" srcId="{A741A564-465A-424B-B75F-649773706293}" destId="{34F1C67F-B9AA-4122-9055-3A6CA660F3A7}" srcOrd="0" destOrd="0" presId="urn:microsoft.com/office/officeart/2005/8/layout/list1"/>
    <dgm:cxn modelId="{BD8D41BF-7CA5-4660-A089-097D363E1808}" type="presOf" srcId="{ADDAE8B1-1E70-4847-A5C8-2DCD3F5C78B0}" destId="{7E2AB6B6-1498-41CB-B591-6EDD320800DC}" srcOrd="0" destOrd="1" presId="urn:microsoft.com/office/officeart/2005/8/layout/list1"/>
    <dgm:cxn modelId="{385B4B27-BF76-41F0-97DC-DDA5D74A7821}" srcId="{E351972C-2E87-41A2-A7A3-B7CA0E35E78F}" destId="{ADDAE8B1-1E70-4847-A5C8-2DCD3F5C78B0}" srcOrd="1" destOrd="0" parTransId="{44797C1C-E382-4BA1-947B-7C80D7F81B42}" sibTransId="{E8F4B2C4-E6D4-4D4A-B801-6A5EF70077DB}"/>
    <dgm:cxn modelId="{2CAF1E55-C5DC-4649-BD3A-BC28E278F807}" type="presOf" srcId="{A741A564-465A-424B-B75F-649773706293}" destId="{F7B8E200-05E7-4926-B45C-0B2C22443B77}" srcOrd="1" destOrd="0" presId="urn:microsoft.com/office/officeart/2005/8/layout/list1"/>
    <dgm:cxn modelId="{99CEC460-7305-4573-9727-74DBC7A1B32C}" type="presOf" srcId="{5C647E0E-8813-4CC3-B6FB-B9D1E178C403}" destId="{88B888C6-D157-41CF-980C-09AF4982C8CF}" srcOrd="0" destOrd="0" presId="urn:microsoft.com/office/officeart/2005/8/layout/list1"/>
    <dgm:cxn modelId="{E324C9DC-2AA1-43DD-BB17-2E066F20EF10}" type="presOf" srcId="{E351972C-2E87-41A2-A7A3-B7CA0E35E78F}" destId="{829D381D-ED84-452A-A98F-958287AF5C86}" srcOrd="0" destOrd="0" presId="urn:microsoft.com/office/officeart/2005/8/layout/list1"/>
    <dgm:cxn modelId="{25B7D118-1819-493E-B988-396372F9851B}" srcId="{8BD36CA9-635B-444D-A673-392979AF831A}" destId="{E1FAA6A3-0D44-4364-AD6F-1B5E911F2922}" srcOrd="0" destOrd="0" parTransId="{5CBAED82-7F3C-4216-8ED1-9AAA5184BA26}" sibTransId="{82EC2FDB-6514-4235-A7B6-4B83211D9CB0}"/>
    <dgm:cxn modelId="{19FFACF4-889D-4F6A-990B-EF1A6518FA36}" type="presParOf" srcId="{2E022509-B825-4E64-B2BE-5A44C50C5FB5}" destId="{CF1C9525-A1A4-4F3D-9C6B-F29576B38FFB}" srcOrd="0" destOrd="0" presId="urn:microsoft.com/office/officeart/2005/8/layout/list1"/>
    <dgm:cxn modelId="{D9096946-6B41-4A19-B6B5-A78BD4DDE5CF}" type="presParOf" srcId="{CF1C9525-A1A4-4F3D-9C6B-F29576B38FFB}" destId="{34F1C67F-B9AA-4122-9055-3A6CA660F3A7}" srcOrd="0" destOrd="0" presId="urn:microsoft.com/office/officeart/2005/8/layout/list1"/>
    <dgm:cxn modelId="{E1A26E50-DC6F-4AF5-8005-E9E1CFD0CB53}" type="presParOf" srcId="{CF1C9525-A1A4-4F3D-9C6B-F29576B38FFB}" destId="{F7B8E200-05E7-4926-B45C-0B2C22443B77}" srcOrd="1" destOrd="0" presId="urn:microsoft.com/office/officeart/2005/8/layout/list1"/>
    <dgm:cxn modelId="{C0983A03-B1FE-4F42-8B37-5EC232B80C95}" type="presParOf" srcId="{2E022509-B825-4E64-B2BE-5A44C50C5FB5}" destId="{99F2B3EF-79CB-4915-98DE-677EE63AC8AB}" srcOrd="1" destOrd="0" presId="urn:microsoft.com/office/officeart/2005/8/layout/list1"/>
    <dgm:cxn modelId="{BA4C88F5-A749-461D-B32F-87F1DD571925}" type="presParOf" srcId="{2E022509-B825-4E64-B2BE-5A44C50C5FB5}" destId="{88B888C6-D157-41CF-980C-09AF4982C8CF}" srcOrd="2" destOrd="0" presId="urn:microsoft.com/office/officeart/2005/8/layout/list1"/>
    <dgm:cxn modelId="{CF340FD5-A9FA-41C0-93D2-9487AF1FF0E6}" type="presParOf" srcId="{2E022509-B825-4E64-B2BE-5A44C50C5FB5}" destId="{A1792B47-325B-4800-9BF5-EB49412685D0}" srcOrd="3" destOrd="0" presId="urn:microsoft.com/office/officeart/2005/8/layout/list1"/>
    <dgm:cxn modelId="{1812900A-1D1D-4B3C-943F-F30B2EB80DF8}" type="presParOf" srcId="{2E022509-B825-4E64-B2BE-5A44C50C5FB5}" destId="{2A7C9CDC-CC46-4511-884B-F6A5EC0C4B49}" srcOrd="4" destOrd="0" presId="urn:microsoft.com/office/officeart/2005/8/layout/list1"/>
    <dgm:cxn modelId="{6162C026-DAFD-4124-BCA6-BB84CDEA09A1}" type="presParOf" srcId="{2A7C9CDC-CC46-4511-884B-F6A5EC0C4B49}" destId="{8D287778-A087-4856-A21D-CAF2D5217B1C}" srcOrd="0" destOrd="0" presId="urn:microsoft.com/office/officeart/2005/8/layout/list1"/>
    <dgm:cxn modelId="{5E28D520-03CE-4281-8864-5C2A79DC5196}" type="presParOf" srcId="{2A7C9CDC-CC46-4511-884B-F6A5EC0C4B49}" destId="{572FE56B-FE39-46B3-99AE-E4520C597729}" srcOrd="1" destOrd="0" presId="urn:microsoft.com/office/officeart/2005/8/layout/list1"/>
    <dgm:cxn modelId="{6E6119FD-01C3-419D-9657-01CC1B237571}" type="presParOf" srcId="{2E022509-B825-4E64-B2BE-5A44C50C5FB5}" destId="{5261D503-A393-4FDC-B564-536E9A577E07}" srcOrd="5" destOrd="0" presId="urn:microsoft.com/office/officeart/2005/8/layout/list1"/>
    <dgm:cxn modelId="{9F1BB9DF-D097-42B5-8749-08FFD57C74C3}" type="presParOf" srcId="{2E022509-B825-4E64-B2BE-5A44C50C5FB5}" destId="{E562CF32-99C9-412E-A62F-DC6C13063DFF}" srcOrd="6" destOrd="0" presId="urn:microsoft.com/office/officeart/2005/8/layout/list1"/>
    <dgm:cxn modelId="{97DD7C86-06BD-4F0E-8AEC-910F8C1A5D87}" type="presParOf" srcId="{2E022509-B825-4E64-B2BE-5A44C50C5FB5}" destId="{70685D10-D818-407B-A9A2-3742180DB885}" srcOrd="7" destOrd="0" presId="urn:microsoft.com/office/officeart/2005/8/layout/list1"/>
    <dgm:cxn modelId="{3E2EE1D8-D0AE-48B0-98CB-CB3AF650EF7F}" type="presParOf" srcId="{2E022509-B825-4E64-B2BE-5A44C50C5FB5}" destId="{E92C55A4-C416-4EFE-B838-46D97296257E}" srcOrd="8" destOrd="0" presId="urn:microsoft.com/office/officeart/2005/8/layout/list1"/>
    <dgm:cxn modelId="{FA864C38-39FC-4F02-B95C-4ADFD53B8EF1}" type="presParOf" srcId="{E92C55A4-C416-4EFE-B838-46D97296257E}" destId="{829D381D-ED84-452A-A98F-958287AF5C86}" srcOrd="0" destOrd="0" presId="urn:microsoft.com/office/officeart/2005/8/layout/list1"/>
    <dgm:cxn modelId="{1A020EE3-B2D1-44A6-9A06-28F20677B26D}" type="presParOf" srcId="{E92C55A4-C416-4EFE-B838-46D97296257E}" destId="{AB83C5F9-32BF-40FD-9F87-BF10778CC84E}" srcOrd="1" destOrd="0" presId="urn:microsoft.com/office/officeart/2005/8/layout/list1"/>
    <dgm:cxn modelId="{9517F05F-5511-4347-94BD-5A4ED85ECDF3}" type="presParOf" srcId="{2E022509-B825-4E64-B2BE-5A44C50C5FB5}" destId="{9B65E182-1C15-40C0-9241-2F40AF7A07AC}" srcOrd="9" destOrd="0" presId="urn:microsoft.com/office/officeart/2005/8/layout/list1"/>
    <dgm:cxn modelId="{01BE0559-CBDA-4D72-BFE2-ABB0A1AF60A0}" type="presParOf" srcId="{2E022509-B825-4E64-B2BE-5A44C50C5FB5}" destId="{7E2AB6B6-1498-41CB-B591-6EDD320800DC}"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F0E6E6-AFF9-42EC-86D8-60ACDD90A4DF}" type="datetimeFigureOut">
              <a:rPr lang="en-US" smtClean="0"/>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EE18D-0D3D-4C19-86F2-6C0781A4196E}" type="slidenum">
              <a:rPr lang="en-US" smtClean="0"/>
              <a:t>‹#›</a:t>
            </a:fld>
            <a:endParaRPr lang="en-US"/>
          </a:p>
        </p:txBody>
      </p:sp>
    </p:spTree>
    <p:extLst>
      <p:ext uri="{BB962C8B-B14F-4D97-AF65-F5344CB8AC3E}">
        <p14:creationId xmlns:p14="http://schemas.microsoft.com/office/powerpoint/2010/main" val="25885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B4EE18D-0D3D-4C19-86F2-6C0781A4196E}" type="slidenum">
              <a:rPr lang="en-US" smtClean="0"/>
              <a:t>1</a:t>
            </a:fld>
            <a:endParaRPr lang="en-US"/>
          </a:p>
        </p:txBody>
      </p:sp>
    </p:spTree>
    <p:extLst>
      <p:ext uri="{BB962C8B-B14F-4D97-AF65-F5344CB8AC3E}">
        <p14:creationId xmlns:p14="http://schemas.microsoft.com/office/powerpoint/2010/main" val="55237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Ptfire</a:t>
            </a:r>
            <a:r>
              <a:rPr lang="en-US" dirty="0" smtClean="0"/>
              <a:t>: new fire file inside SMOKE (still</a:t>
            </a:r>
            <a:r>
              <a:rPr lang="en-US" baseline="0" dirty="0" smtClean="0"/>
              <a:t> uses the structure of </a:t>
            </a:r>
            <a:r>
              <a:rPr lang="en-US" baseline="0" dirty="0" err="1" smtClean="0"/>
              <a:t>ptipm</a:t>
            </a:r>
            <a:r>
              <a:rPr lang="en-US" baseline="0" dirty="0" smtClean="0"/>
              <a:t> files (power plants)) : emissions, heat flux (?)</a:t>
            </a:r>
            <a:endParaRPr lang="en-US" dirty="0" smtClean="0"/>
          </a:p>
          <a:p>
            <a:r>
              <a:rPr lang="en-US" dirty="0" err="1" smtClean="0"/>
              <a:t>Stackfile</a:t>
            </a:r>
            <a:r>
              <a:rPr lang="en-US" dirty="0" smtClean="0"/>
              <a:t> for </a:t>
            </a:r>
            <a:r>
              <a:rPr lang="en-US" dirty="0" err="1" smtClean="0"/>
              <a:t>ptfire</a:t>
            </a:r>
            <a:r>
              <a:rPr lang="en-US" baseline="0" dirty="0" smtClean="0"/>
              <a:t> : height, location/</a:t>
            </a:r>
            <a:r>
              <a:rPr lang="en-US" baseline="0" dirty="0" err="1" smtClean="0"/>
              <a:t>Col,Row</a:t>
            </a:r>
            <a:r>
              <a:rPr lang="en-US" baseline="0" dirty="0" smtClean="0"/>
              <a:t>, area</a:t>
            </a:r>
          </a:p>
          <a:p>
            <a:r>
              <a:rPr lang="en-US" baseline="0" dirty="0" smtClean="0"/>
              <a:t>Creating new fire location for each smoke layer </a:t>
            </a:r>
          </a:p>
          <a:p>
            <a:r>
              <a:rPr lang="en-US" baseline="0" dirty="0" smtClean="0"/>
              <a:t>CMAQ directly reads the two files above</a:t>
            </a:r>
          </a:p>
          <a:p>
            <a:r>
              <a:rPr lang="en-US" baseline="0" dirty="0" smtClean="0"/>
              <a:t>FINN(saprc99) vs SMOKE(cb05) forced into cb05 by taking average MW for saprc99 species</a:t>
            </a:r>
          </a:p>
          <a:p>
            <a:endParaRPr lang="en-US" dirty="0"/>
          </a:p>
        </p:txBody>
      </p:sp>
      <p:sp>
        <p:nvSpPr>
          <p:cNvPr id="4" name="Slide Number Placeholder 3"/>
          <p:cNvSpPr>
            <a:spLocks noGrp="1"/>
          </p:cNvSpPr>
          <p:nvPr>
            <p:ph type="sldNum" sz="quarter" idx="10"/>
          </p:nvPr>
        </p:nvSpPr>
        <p:spPr/>
        <p:txBody>
          <a:bodyPr/>
          <a:lstStyle/>
          <a:p>
            <a:fld id="{0F3DB959-E61D-4029-BD4B-E1DED2BB573A}" type="slidenum">
              <a:rPr lang="en-US" smtClean="0"/>
              <a:t>10</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DB959-E61D-4029-BD4B-E1DED2BB573A}" type="slidenum">
              <a:rPr lang="en-US" smtClean="0"/>
              <a:t>11</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DB959-E61D-4029-BD4B-E1DED2BB573A}" type="slidenum">
              <a:rPr lang="en-US" smtClean="0"/>
              <a:t>12</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DB959-E61D-4029-BD4B-E1DED2BB573A}" type="slidenum">
              <a:rPr lang="en-US" smtClean="0"/>
              <a:t>13</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DB959-E61D-4029-BD4B-E1DED2BB573A}" type="slidenum">
              <a:rPr lang="en-US" smtClean="0"/>
              <a:t>14</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updated version of the emissions and concentrations will be presented at the 2014 AGU Fall </a:t>
            </a:r>
            <a:r>
              <a:rPr lang="en-US" baseline="0" smtClean="0"/>
              <a:t>Meeting.</a:t>
            </a:r>
            <a:endParaRPr lang="en-US" dirty="0" smtClean="0"/>
          </a:p>
        </p:txBody>
      </p:sp>
      <p:sp>
        <p:nvSpPr>
          <p:cNvPr id="4" name="Slide Number Placeholder 3"/>
          <p:cNvSpPr>
            <a:spLocks noGrp="1"/>
          </p:cNvSpPr>
          <p:nvPr>
            <p:ph type="sldNum" sz="quarter" idx="10"/>
          </p:nvPr>
        </p:nvSpPr>
        <p:spPr/>
        <p:txBody>
          <a:bodyPr/>
          <a:lstStyle/>
          <a:p>
            <a:fld id="{0F3DB959-E61D-4029-BD4B-E1DED2BB573A}" type="slidenum">
              <a:rPr lang="en-US" smtClean="0"/>
              <a:t>15</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Thanks</a:t>
            </a:r>
            <a:r>
              <a:rPr lang="en-CA" baseline="0" dirty="0" smtClean="0"/>
              <a:t> to Lucas and Cong for WRF and 2011 NEI</a:t>
            </a:r>
          </a:p>
        </p:txBody>
      </p:sp>
      <p:sp>
        <p:nvSpPr>
          <p:cNvPr id="4" name="Slide Number Placeholder 3"/>
          <p:cNvSpPr>
            <a:spLocks noGrp="1"/>
          </p:cNvSpPr>
          <p:nvPr>
            <p:ph type="sldNum" sz="quarter" idx="10"/>
          </p:nvPr>
        </p:nvSpPr>
        <p:spPr/>
        <p:txBody>
          <a:bodyPr/>
          <a:lstStyle/>
          <a:p>
            <a:fld id="{8B4EE18D-0D3D-4C19-86F2-6C0781A4196E}" type="slidenum">
              <a:rPr lang="en-US" smtClean="0"/>
              <a:t>16</a:t>
            </a:fld>
            <a:endParaRPr lang="en-US"/>
          </a:p>
        </p:txBody>
      </p:sp>
    </p:spTree>
    <p:extLst>
      <p:ext uri="{BB962C8B-B14F-4D97-AF65-F5344CB8AC3E}">
        <p14:creationId xmlns:p14="http://schemas.microsoft.com/office/powerpoint/2010/main" val="39704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a:t>
            </a:r>
            <a:r>
              <a:rPr lang="en-US" dirty="0" smtClean="0"/>
              <a:t>ork in progress.  Goal here was to develop the code and the method</a:t>
            </a:r>
            <a:r>
              <a:rPr lang="en-US" baseline="0" dirty="0" smtClean="0"/>
              <a:t> to integrate FINN emissions in CMAQ model. And interface between the 2 modeling programs.</a:t>
            </a:r>
            <a:endParaRPr lang="en-US" dirty="0" smtClean="0"/>
          </a:p>
          <a:p>
            <a:endParaRPr lang="en-US" dirty="0" smtClean="0"/>
          </a:p>
          <a:p>
            <a:r>
              <a:rPr lang="en-CA" dirty="0" smtClean="0"/>
              <a:t>For experiments, go to: http://www-air.larc.nasa.gov</a:t>
            </a:r>
          </a:p>
          <a:p>
            <a:r>
              <a:rPr lang="en-CA" dirty="0" smtClean="0"/>
              <a:t>- DC3: </a:t>
            </a:r>
            <a:r>
              <a:rPr lang="en-CA" dirty="0" err="1" smtClean="0"/>
              <a:t>exp</a:t>
            </a:r>
            <a:r>
              <a:rPr lang="en-CA" dirty="0" smtClean="0"/>
              <a:t> ended 30 June 2012</a:t>
            </a:r>
          </a:p>
          <a:p>
            <a:r>
              <a:rPr lang="en-CA" dirty="0" smtClean="0"/>
              <a:t>- SEAC4RS (NCAR) : Mary said they encountered plumes</a:t>
            </a:r>
          </a:p>
          <a:p>
            <a:r>
              <a:rPr lang="en-CA" dirty="0" smtClean="0"/>
              <a:t>Define field experiment domains and superimpose (MODIS, GOES) smoke plumes of active fires in 2012 during experiments</a:t>
            </a:r>
          </a:p>
        </p:txBody>
      </p:sp>
      <p:sp>
        <p:nvSpPr>
          <p:cNvPr id="4" name="Slide Number Placeholder 3"/>
          <p:cNvSpPr>
            <a:spLocks noGrp="1"/>
          </p:cNvSpPr>
          <p:nvPr>
            <p:ph type="sldNum" sz="quarter" idx="10"/>
          </p:nvPr>
        </p:nvSpPr>
        <p:spPr/>
        <p:txBody>
          <a:bodyPr/>
          <a:lstStyle/>
          <a:p>
            <a:fld id="{0F3DB959-E61D-4029-BD4B-E1DED2BB573A}" type="slidenum">
              <a:rPr lang="en-US" smtClean="0"/>
              <a:t>2</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a:t>
            </a:r>
            <a:r>
              <a:rPr lang="en-US" dirty="0" smtClean="0"/>
              <a:t>ork in progress.  Goal here was to develop the code and the method</a:t>
            </a:r>
            <a:r>
              <a:rPr lang="en-US" baseline="0" dirty="0" smtClean="0"/>
              <a:t> to integrate FINN emissions in CMAQ model. And interface between the 2 programs.</a:t>
            </a:r>
            <a:endParaRPr lang="en-US" dirty="0" smtClean="0"/>
          </a:p>
          <a:p>
            <a:endParaRPr lang="en-US" dirty="0" smtClean="0"/>
          </a:p>
          <a:p>
            <a:r>
              <a:rPr lang="en-CA" dirty="0" smtClean="0"/>
              <a:t>For experiments, go to: http://www-air.larc.nasa.gov</a:t>
            </a:r>
          </a:p>
          <a:p>
            <a:r>
              <a:rPr lang="en-CA" dirty="0" smtClean="0"/>
              <a:t>- DC3: </a:t>
            </a:r>
            <a:r>
              <a:rPr lang="en-CA" dirty="0" err="1" smtClean="0"/>
              <a:t>exp</a:t>
            </a:r>
            <a:r>
              <a:rPr lang="en-CA" dirty="0" smtClean="0"/>
              <a:t> ended 30 June 2012</a:t>
            </a:r>
          </a:p>
          <a:p>
            <a:r>
              <a:rPr lang="en-CA" dirty="0" smtClean="0"/>
              <a:t>- SEAC4RS (NCAR) : Mary said they encountered plumes</a:t>
            </a:r>
          </a:p>
          <a:p>
            <a:r>
              <a:rPr lang="en-CA" dirty="0" smtClean="0"/>
              <a:t>Define field experiment domains and superimpose (MODIS, GOES) smoke plumes of active fires in 2012 during experiments</a:t>
            </a:r>
          </a:p>
        </p:txBody>
      </p:sp>
      <p:sp>
        <p:nvSpPr>
          <p:cNvPr id="4" name="Slide Number Placeholder 3"/>
          <p:cNvSpPr>
            <a:spLocks noGrp="1"/>
          </p:cNvSpPr>
          <p:nvPr>
            <p:ph type="sldNum" sz="quarter" idx="10"/>
          </p:nvPr>
        </p:nvSpPr>
        <p:spPr/>
        <p:txBody>
          <a:bodyPr/>
          <a:lstStyle/>
          <a:p>
            <a:fld id="{0F3DB959-E61D-4029-BD4B-E1DED2BB573A}" type="slidenum">
              <a:rPr lang="en-US" smtClean="0"/>
              <a:t>3</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a:t>
            </a:r>
            <a:r>
              <a:rPr lang="en-US" dirty="0" smtClean="0"/>
              <a:t>ork in progress.  Goal here was to develop the code and the method</a:t>
            </a:r>
            <a:r>
              <a:rPr lang="en-US" baseline="0" dirty="0" smtClean="0"/>
              <a:t> to integrate FINN emissions in CMAQ model. And interface between the 2 modeling programs.</a:t>
            </a:r>
            <a:endParaRPr lang="en-US" dirty="0" smtClean="0"/>
          </a:p>
          <a:p>
            <a:endParaRPr lang="en-US" dirty="0" smtClean="0"/>
          </a:p>
          <a:p>
            <a:r>
              <a:rPr lang="en-CA" dirty="0" smtClean="0"/>
              <a:t>For experiments, go to: http://www-air.larc.nasa.gov</a:t>
            </a:r>
          </a:p>
          <a:p>
            <a:r>
              <a:rPr lang="en-CA" dirty="0" smtClean="0"/>
              <a:t>- DC3: </a:t>
            </a:r>
            <a:r>
              <a:rPr lang="en-CA" dirty="0" err="1" smtClean="0"/>
              <a:t>exp</a:t>
            </a:r>
            <a:r>
              <a:rPr lang="en-CA" dirty="0" smtClean="0"/>
              <a:t> ended 30 June 2012</a:t>
            </a:r>
          </a:p>
          <a:p>
            <a:r>
              <a:rPr lang="en-CA" dirty="0" smtClean="0"/>
              <a:t>- SEAC4RS (NCAR) : Mary said they encountered plumes</a:t>
            </a:r>
          </a:p>
          <a:p>
            <a:r>
              <a:rPr lang="en-CA" dirty="0" smtClean="0"/>
              <a:t>Define field experiment domains and superimpose (MODIS, GOES) smoke plumes of active fires in 2012 during experiments</a:t>
            </a:r>
          </a:p>
        </p:txBody>
      </p:sp>
      <p:sp>
        <p:nvSpPr>
          <p:cNvPr id="4" name="Slide Number Placeholder 3"/>
          <p:cNvSpPr>
            <a:spLocks noGrp="1"/>
          </p:cNvSpPr>
          <p:nvPr>
            <p:ph type="sldNum" sz="quarter" idx="10"/>
          </p:nvPr>
        </p:nvSpPr>
        <p:spPr/>
        <p:txBody>
          <a:bodyPr/>
          <a:lstStyle/>
          <a:p>
            <a:fld id="{0F3DB959-E61D-4029-BD4B-E1DED2BB573A}" type="slidenum">
              <a:rPr lang="en-US" smtClean="0"/>
              <a:t>4</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a:t>
            </a:r>
            <a:r>
              <a:rPr lang="en-US" dirty="0" smtClean="0"/>
              <a:t>ork in progress.  Goal here was to develop the code and the method</a:t>
            </a:r>
            <a:r>
              <a:rPr lang="en-US" baseline="0" dirty="0" smtClean="0"/>
              <a:t> to integrate FINN emissions in CMAQ model. And interface between the 2 modeling programs.</a:t>
            </a:r>
            <a:endParaRPr lang="en-US" dirty="0" smtClean="0"/>
          </a:p>
          <a:p>
            <a:endParaRPr lang="en-US" dirty="0" smtClean="0"/>
          </a:p>
          <a:p>
            <a:r>
              <a:rPr lang="en-CA" dirty="0" smtClean="0"/>
              <a:t>For experiments, go to: http://www-air.larc.nasa.gov</a:t>
            </a:r>
          </a:p>
          <a:p>
            <a:r>
              <a:rPr lang="en-CA" dirty="0" smtClean="0"/>
              <a:t>- DC3: </a:t>
            </a:r>
            <a:r>
              <a:rPr lang="en-CA" dirty="0" err="1" smtClean="0"/>
              <a:t>exp</a:t>
            </a:r>
            <a:r>
              <a:rPr lang="en-CA" dirty="0" smtClean="0"/>
              <a:t> ended 30 June 2012</a:t>
            </a:r>
          </a:p>
          <a:p>
            <a:r>
              <a:rPr lang="en-CA" dirty="0" smtClean="0"/>
              <a:t>- SEAC4RS (NCAR) : Mary said they encountered plumes</a:t>
            </a:r>
          </a:p>
          <a:p>
            <a:r>
              <a:rPr lang="en-CA" dirty="0" smtClean="0"/>
              <a:t>Define field experiment domains and superimpose (MODIS, GOES) smoke plumes of active fires in 2012 during experiments</a:t>
            </a:r>
          </a:p>
        </p:txBody>
      </p:sp>
      <p:sp>
        <p:nvSpPr>
          <p:cNvPr id="4" name="Slide Number Placeholder 3"/>
          <p:cNvSpPr>
            <a:spLocks noGrp="1"/>
          </p:cNvSpPr>
          <p:nvPr>
            <p:ph type="sldNum" sz="quarter" idx="10"/>
          </p:nvPr>
        </p:nvSpPr>
        <p:spPr/>
        <p:txBody>
          <a:bodyPr/>
          <a:lstStyle/>
          <a:p>
            <a:fld id="{0F3DB959-E61D-4029-BD4B-E1DED2BB573A}" type="slidenum">
              <a:rPr lang="en-US" smtClean="0"/>
              <a:t>5</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information from the NEI technical document to put here</a:t>
            </a:r>
          </a:p>
          <a:p>
            <a:r>
              <a:rPr lang="en-US" dirty="0" smtClean="0"/>
              <a:t>http://www.epa.gov/ttn/chief/net/2011nei/2011_nei_tsdv1_draft2_june2014.pdf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3DB959-E61D-4029-BD4B-E1DED2BB573A}" type="slidenum">
              <a:rPr lang="en-US" smtClean="0"/>
              <a:t>6</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Why</a:t>
            </a:r>
            <a:r>
              <a:rPr lang="en-US" baseline="0" dirty="0" smtClean="0"/>
              <a:t> do we use FINN: daily (NOT a monthly average) emissions, and this is based on satellite, available for many years (2002-2014)</a:t>
            </a:r>
          </a:p>
          <a:p>
            <a:pPr marL="0" indent="0">
              <a:buFontTx/>
              <a:buNone/>
            </a:pPr>
            <a:r>
              <a:rPr lang="en-US" baseline="0" dirty="0" smtClean="0"/>
              <a:t>- All hotspots for 2012 plotted in 12-km eastern US domain</a:t>
            </a:r>
          </a:p>
          <a:p>
            <a:pPr marL="0" indent="0">
              <a:buFontTx/>
              <a:buNone/>
            </a:pPr>
            <a:r>
              <a:rPr lang="en-US" baseline="0" dirty="0" smtClean="0"/>
              <a:t>- Daily no. hotspots for 2012  show that June was a month with moderate fire activity (</a:t>
            </a:r>
            <a:r>
              <a:rPr lang="en-US" dirty="0" smtClean="0"/>
              <a:t>June</a:t>
            </a:r>
            <a:r>
              <a:rPr lang="en-US" baseline="0" dirty="0" smtClean="0"/>
              <a:t> is usually a month with low fire activity in Georgia)</a:t>
            </a:r>
            <a:endParaRPr lang="en-US"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0F3DB959-E61D-4029-BD4B-E1DED2BB573A}" type="slidenum">
              <a:rPr lang="en-US" smtClean="0"/>
              <a:t>7</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 we use FINN: daily (NOT a monthly average) and based on satellite, available  2002-2014</a:t>
            </a:r>
          </a:p>
          <a:p>
            <a:pPr marL="0" indent="0">
              <a:buFontTx/>
              <a:buNone/>
            </a:pPr>
            <a:r>
              <a:rPr lang="en-US" baseline="0" dirty="0" smtClean="0"/>
              <a:t>All hotspots for 2012 in domain eastern US at 12 km</a:t>
            </a:r>
          </a:p>
          <a:p>
            <a:pPr marL="0" indent="0">
              <a:buFontTx/>
              <a:buNone/>
            </a:pPr>
            <a:r>
              <a:rPr lang="en-US" baseline="0" dirty="0" smtClean="0"/>
              <a:t>No. hotspots per day -&gt; June is a month with moderate fire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CAUTION</a:t>
            </a:r>
            <a:r>
              <a:rPr lang="en-US" dirty="0" smtClean="0"/>
              <a:t>: June</a:t>
            </a:r>
            <a:r>
              <a:rPr lang="en-US" baseline="0" dirty="0" smtClean="0"/>
              <a:t> is usually a month with low fire activity in Georgia (see pdf from DI Tian)</a:t>
            </a:r>
            <a:endParaRPr lang="en-US"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0F3DB959-E61D-4029-BD4B-E1DED2BB573A}" type="slidenum">
              <a:rPr lang="en-US" smtClean="0"/>
              <a:t>8</a:t>
            </a:fld>
            <a:endParaRPr lang="en-US"/>
          </a:p>
        </p:txBody>
      </p:sp>
    </p:spTree>
    <p:extLst>
      <p:ext uri="{BB962C8B-B14F-4D97-AF65-F5344CB8AC3E}">
        <p14:creationId xmlns:p14="http://schemas.microsoft.com/office/powerpoint/2010/main" val="262524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 we use FINN: daily (NOT a monthly average) and based on satellite, available  2002-2014</a:t>
            </a:r>
          </a:p>
          <a:p>
            <a:pPr marL="0" indent="0">
              <a:buFontTx/>
              <a:buNone/>
            </a:pPr>
            <a:r>
              <a:rPr lang="en-US" baseline="0" dirty="0" smtClean="0"/>
              <a:t>All hotspots for 2012 in domain eastern US at 12 km</a:t>
            </a:r>
          </a:p>
          <a:p>
            <a:pPr marL="0" indent="0">
              <a:buFontTx/>
              <a:buNone/>
            </a:pPr>
            <a:r>
              <a:rPr lang="en-US" baseline="0" dirty="0" smtClean="0"/>
              <a:t>No. hotspots per day -&gt; June is a month with moderate fire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CAUTION</a:t>
            </a:r>
            <a:r>
              <a:rPr lang="en-US" dirty="0" smtClean="0"/>
              <a:t>: June</a:t>
            </a:r>
            <a:r>
              <a:rPr lang="en-US" baseline="0" dirty="0" smtClean="0"/>
              <a:t> is usually a month with low fire activity in Georgia (see pdf from DI Tian)</a:t>
            </a:r>
            <a:endParaRPr lang="en-US"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0F3DB959-E61D-4029-BD4B-E1DED2BB573A}" type="slidenum">
              <a:rPr lang="en-US" smtClean="0"/>
              <a:t>9</a:t>
            </a:fld>
            <a:endParaRPr lang="en-US"/>
          </a:p>
        </p:txBody>
      </p:sp>
    </p:spTree>
    <p:extLst>
      <p:ext uri="{BB962C8B-B14F-4D97-AF65-F5344CB8AC3E}">
        <p14:creationId xmlns:p14="http://schemas.microsoft.com/office/powerpoint/2010/main" val="262524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D8E5B-3ADA-413C-B5CC-366327BF324A}"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4D50-2C7C-4444-8CF8-8C4AA72EEE65}" type="slidenum">
              <a:rPr lang="en-US" smtClean="0"/>
              <a:t>‹#›</a:t>
            </a:fld>
            <a:endParaRPr lang="en-US"/>
          </a:p>
        </p:txBody>
      </p:sp>
    </p:spTree>
    <p:extLst>
      <p:ext uri="{BB962C8B-B14F-4D97-AF65-F5344CB8AC3E}">
        <p14:creationId xmlns:p14="http://schemas.microsoft.com/office/powerpoint/2010/main" val="381349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D8E5B-3ADA-413C-B5CC-366327BF324A}"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4D50-2C7C-4444-8CF8-8C4AA72EEE65}" type="slidenum">
              <a:rPr lang="en-US" smtClean="0"/>
              <a:t>‹#›</a:t>
            </a:fld>
            <a:endParaRPr lang="en-US"/>
          </a:p>
        </p:txBody>
      </p:sp>
    </p:spTree>
    <p:extLst>
      <p:ext uri="{BB962C8B-B14F-4D97-AF65-F5344CB8AC3E}">
        <p14:creationId xmlns:p14="http://schemas.microsoft.com/office/powerpoint/2010/main" val="61181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D8E5B-3ADA-413C-B5CC-366327BF324A}"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4D50-2C7C-4444-8CF8-8C4AA72EEE65}" type="slidenum">
              <a:rPr lang="en-US" smtClean="0"/>
              <a:t>‹#›</a:t>
            </a:fld>
            <a:endParaRPr lang="en-US"/>
          </a:p>
        </p:txBody>
      </p:sp>
    </p:spTree>
    <p:extLst>
      <p:ext uri="{BB962C8B-B14F-4D97-AF65-F5344CB8AC3E}">
        <p14:creationId xmlns:p14="http://schemas.microsoft.com/office/powerpoint/2010/main" val="377638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D8E5B-3ADA-413C-B5CC-366327BF324A}"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4D50-2C7C-4444-8CF8-8C4AA72EEE65}" type="slidenum">
              <a:rPr lang="en-US" smtClean="0"/>
              <a:t>‹#›</a:t>
            </a:fld>
            <a:endParaRPr lang="en-US"/>
          </a:p>
        </p:txBody>
      </p:sp>
    </p:spTree>
    <p:extLst>
      <p:ext uri="{BB962C8B-B14F-4D97-AF65-F5344CB8AC3E}">
        <p14:creationId xmlns:p14="http://schemas.microsoft.com/office/powerpoint/2010/main" val="331015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D8E5B-3ADA-413C-B5CC-366327BF324A}"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4D50-2C7C-4444-8CF8-8C4AA72EEE65}" type="slidenum">
              <a:rPr lang="en-US" smtClean="0"/>
              <a:t>‹#›</a:t>
            </a:fld>
            <a:endParaRPr lang="en-US"/>
          </a:p>
        </p:txBody>
      </p:sp>
    </p:spTree>
    <p:extLst>
      <p:ext uri="{BB962C8B-B14F-4D97-AF65-F5344CB8AC3E}">
        <p14:creationId xmlns:p14="http://schemas.microsoft.com/office/powerpoint/2010/main" val="325286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7D8E5B-3ADA-413C-B5CC-366327BF324A}"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34D50-2C7C-4444-8CF8-8C4AA72EEE65}" type="slidenum">
              <a:rPr lang="en-US" smtClean="0"/>
              <a:t>‹#›</a:t>
            </a:fld>
            <a:endParaRPr lang="en-US"/>
          </a:p>
        </p:txBody>
      </p:sp>
    </p:spTree>
    <p:extLst>
      <p:ext uri="{BB962C8B-B14F-4D97-AF65-F5344CB8AC3E}">
        <p14:creationId xmlns:p14="http://schemas.microsoft.com/office/powerpoint/2010/main" val="329025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D8E5B-3ADA-413C-B5CC-366327BF324A}" type="datetimeFigureOut">
              <a:rPr lang="en-US" smtClean="0"/>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34D50-2C7C-4444-8CF8-8C4AA72EEE65}" type="slidenum">
              <a:rPr lang="en-US" smtClean="0"/>
              <a:t>‹#›</a:t>
            </a:fld>
            <a:endParaRPr lang="en-US"/>
          </a:p>
        </p:txBody>
      </p:sp>
    </p:spTree>
    <p:extLst>
      <p:ext uri="{BB962C8B-B14F-4D97-AF65-F5344CB8AC3E}">
        <p14:creationId xmlns:p14="http://schemas.microsoft.com/office/powerpoint/2010/main" val="331365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D8E5B-3ADA-413C-B5CC-366327BF324A}" type="datetimeFigureOut">
              <a:rPr lang="en-US" smtClean="0"/>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34D50-2C7C-4444-8CF8-8C4AA72EEE65}" type="slidenum">
              <a:rPr lang="en-US" smtClean="0"/>
              <a:t>‹#›</a:t>
            </a:fld>
            <a:endParaRPr lang="en-US"/>
          </a:p>
        </p:txBody>
      </p:sp>
    </p:spTree>
    <p:extLst>
      <p:ext uri="{BB962C8B-B14F-4D97-AF65-F5344CB8AC3E}">
        <p14:creationId xmlns:p14="http://schemas.microsoft.com/office/powerpoint/2010/main" val="60510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D8E5B-3ADA-413C-B5CC-366327BF324A}" type="datetimeFigureOut">
              <a:rPr lang="en-US" smtClean="0"/>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34D50-2C7C-4444-8CF8-8C4AA72EEE65}" type="slidenum">
              <a:rPr lang="en-US" smtClean="0"/>
              <a:t>‹#›</a:t>
            </a:fld>
            <a:endParaRPr lang="en-US"/>
          </a:p>
        </p:txBody>
      </p:sp>
    </p:spTree>
    <p:extLst>
      <p:ext uri="{BB962C8B-B14F-4D97-AF65-F5344CB8AC3E}">
        <p14:creationId xmlns:p14="http://schemas.microsoft.com/office/powerpoint/2010/main" val="427904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D8E5B-3ADA-413C-B5CC-366327BF324A}"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34D50-2C7C-4444-8CF8-8C4AA72EEE65}" type="slidenum">
              <a:rPr lang="en-US" smtClean="0"/>
              <a:t>‹#›</a:t>
            </a:fld>
            <a:endParaRPr lang="en-US"/>
          </a:p>
        </p:txBody>
      </p:sp>
    </p:spTree>
    <p:extLst>
      <p:ext uri="{BB962C8B-B14F-4D97-AF65-F5344CB8AC3E}">
        <p14:creationId xmlns:p14="http://schemas.microsoft.com/office/powerpoint/2010/main" val="134374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D8E5B-3ADA-413C-B5CC-366327BF324A}"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34D50-2C7C-4444-8CF8-8C4AA72EEE65}" type="slidenum">
              <a:rPr lang="en-US" smtClean="0"/>
              <a:t>‹#›</a:t>
            </a:fld>
            <a:endParaRPr lang="en-US"/>
          </a:p>
        </p:txBody>
      </p:sp>
    </p:spTree>
    <p:extLst>
      <p:ext uri="{BB962C8B-B14F-4D97-AF65-F5344CB8AC3E}">
        <p14:creationId xmlns:p14="http://schemas.microsoft.com/office/powerpoint/2010/main" val="417672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D8E5B-3ADA-413C-B5CC-366327BF324A}" type="datetimeFigureOut">
              <a:rPr lang="en-US" smtClean="0"/>
              <a:t>10/29/2014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34D50-2C7C-4444-8CF8-8C4AA72EEE65}" type="slidenum">
              <a:rPr lang="en-US" smtClean="0"/>
              <a:t>‹#›</a:t>
            </a:fld>
            <a:endParaRPr lang="en-US"/>
          </a:p>
        </p:txBody>
      </p:sp>
    </p:spTree>
    <p:extLst>
      <p:ext uri="{BB962C8B-B14F-4D97-AF65-F5344CB8AC3E}">
        <p14:creationId xmlns:p14="http://schemas.microsoft.com/office/powerpoint/2010/main" val="12736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media" Target="../media/media2.gif"/><Relationship Id="rId7" Type="http://schemas.openxmlformats.org/officeDocument/2006/relationships/image" Target="../media/image1.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notesSlide" Target="../notesSlides/notesSlide11.xml"/><Relationship Id="rId5" Type="http://schemas.openxmlformats.org/officeDocument/2006/relationships/slideLayout" Target="../slideLayouts/slideLayout7.xml"/><Relationship Id="rId10" Type="http://schemas.openxmlformats.org/officeDocument/2006/relationships/image" Target="../media/image15.png"/><Relationship Id="rId4" Type="http://schemas.openxmlformats.org/officeDocument/2006/relationships/video" Target="../media/media2.gif"/><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g"/><Relationship Id="rId5" Type="http://schemas.microsoft.com/office/2007/relationships/hdphoto" Target="../media/hdphoto1.wdp"/><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1.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bai.acd.ucar.edu/Data/fire/" TargetMode="External"/><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2.png"/><Relationship Id="rId4" Type="http://schemas.microsoft.com/office/2007/relationships/hdphoto" Target="../media/hdphoto1.wdp"/><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4" y="1524000"/>
            <a:ext cx="8901112" cy="1470025"/>
          </a:xfrm>
        </p:spPr>
        <p:txBody>
          <a:bodyPr>
            <a:normAutofit/>
          </a:bodyPr>
          <a:lstStyle/>
          <a:p>
            <a:r>
              <a:rPr lang="en-US" b="1" dirty="0" smtClean="0">
                <a:solidFill>
                  <a:schemeClr val="tx2">
                    <a:lumMod val="75000"/>
                  </a:schemeClr>
                </a:solidFill>
              </a:rPr>
              <a:t>CMAQ Simulations using Fire Inventory of NCAR (FINN) Emissions</a:t>
            </a:r>
            <a:endParaRPr lang="en-US" b="1" dirty="0">
              <a:solidFill>
                <a:schemeClr val="tx2">
                  <a:lumMod val="75000"/>
                </a:schemeClr>
              </a:solidFill>
            </a:endParaRPr>
          </a:p>
        </p:txBody>
      </p:sp>
      <p:sp>
        <p:nvSpPr>
          <p:cNvPr id="3" name="Subtitle 2"/>
          <p:cNvSpPr>
            <a:spLocks noGrp="1"/>
          </p:cNvSpPr>
          <p:nvPr>
            <p:ph type="subTitle" idx="1"/>
          </p:nvPr>
        </p:nvSpPr>
        <p:spPr>
          <a:xfrm>
            <a:off x="592336" y="3733800"/>
            <a:ext cx="7959328" cy="2514600"/>
          </a:xfrm>
        </p:spPr>
        <p:txBody>
          <a:bodyPr>
            <a:noAutofit/>
          </a:bodyPr>
          <a:lstStyle/>
          <a:p>
            <a:pPr>
              <a:spcBef>
                <a:spcPts val="0"/>
              </a:spcBef>
            </a:pPr>
            <a:r>
              <a:rPr lang="en-US" sz="2800" dirty="0" err="1"/>
              <a:t>Cesunica</a:t>
            </a:r>
            <a:r>
              <a:rPr lang="en-US" sz="2800" dirty="0"/>
              <a:t> </a:t>
            </a:r>
            <a:r>
              <a:rPr lang="en-US" sz="2800" dirty="0" smtClean="0"/>
              <a:t>Ivey, </a:t>
            </a:r>
            <a:r>
              <a:rPr lang="en-US" sz="2800" dirty="0"/>
              <a:t>David </a:t>
            </a:r>
            <a:r>
              <a:rPr lang="en-US" sz="2800" dirty="0" smtClean="0"/>
              <a:t>Lavoué, </a:t>
            </a:r>
            <a:r>
              <a:rPr lang="en-US" sz="2800" dirty="0" err="1"/>
              <a:t>Aika</a:t>
            </a:r>
            <a:r>
              <a:rPr lang="en-US" sz="2800" dirty="0"/>
              <a:t> </a:t>
            </a:r>
            <a:r>
              <a:rPr lang="en-US" sz="2800" dirty="0" smtClean="0"/>
              <a:t>Davis,</a:t>
            </a:r>
            <a:r>
              <a:rPr lang="en-US" sz="2800" dirty="0"/>
              <a:t> </a:t>
            </a:r>
            <a:r>
              <a:rPr lang="en-US" sz="2800" dirty="0" err="1"/>
              <a:t>Yongtao</a:t>
            </a:r>
            <a:r>
              <a:rPr lang="en-US" sz="2800" dirty="0"/>
              <a:t> </a:t>
            </a:r>
            <a:r>
              <a:rPr lang="en-US" sz="2800" dirty="0" smtClean="0"/>
              <a:t>Hu, </a:t>
            </a:r>
            <a:r>
              <a:rPr lang="en-US" sz="2800" dirty="0"/>
              <a:t>Armistead </a:t>
            </a:r>
            <a:r>
              <a:rPr lang="en-US" sz="2800" dirty="0" smtClean="0"/>
              <a:t>Russell</a:t>
            </a:r>
            <a:endParaRPr lang="en-US" sz="1100" dirty="0" smtClean="0">
              <a:cs typeface="BrowalliaUPC" panose="020B0604020202020204" pitchFamily="34" charset="-34"/>
            </a:endParaRPr>
          </a:p>
          <a:p>
            <a:pPr>
              <a:spcBef>
                <a:spcPts val="0"/>
              </a:spcBef>
            </a:pPr>
            <a:r>
              <a:rPr lang="en-US" sz="2000" dirty="0" smtClean="0">
                <a:cs typeface="BrowalliaUPC" panose="020B0604020202020204" pitchFamily="34" charset="-34"/>
              </a:rPr>
              <a:t>Georgia </a:t>
            </a:r>
            <a:r>
              <a:rPr lang="en-US" sz="2000" dirty="0">
                <a:cs typeface="BrowalliaUPC" panose="020B0604020202020204" pitchFamily="34" charset="-34"/>
              </a:rPr>
              <a:t>Institute of </a:t>
            </a:r>
            <a:r>
              <a:rPr lang="en-US" sz="2000" dirty="0" smtClean="0">
                <a:cs typeface="BrowalliaUPC" panose="020B0604020202020204" pitchFamily="34" charset="-34"/>
              </a:rPr>
              <a:t>Technology, Atlanta, GA</a:t>
            </a:r>
          </a:p>
          <a:p>
            <a:endParaRPr lang="en-US" sz="1000" dirty="0">
              <a:cs typeface="BrowalliaUPC" panose="020B0604020202020204" pitchFamily="34" charset="-34"/>
            </a:endParaRPr>
          </a:p>
          <a:p>
            <a:pPr>
              <a:spcBef>
                <a:spcPts val="0"/>
              </a:spcBef>
            </a:pPr>
            <a:r>
              <a:rPr lang="en-US" sz="2000" i="1" dirty="0" smtClean="0">
                <a:cs typeface="BrowalliaUPC" panose="020B0604020202020204" pitchFamily="34" charset="-34"/>
              </a:rPr>
              <a:t>CMAS Meeting</a:t>
            </a:r>
            <a:endParaRPr lang="en-US" sz="2000" i="1" dirty="0">
              <a:cs typeface="BrowalliaUPC" panose="020B0604020202020204" pitchFamily="34" charset="-34"/>
            </a:endParaRPr>
          </a:p>
          <a:p>
            <a:pPr>
              <a:spcBef>
                <a:spcPts val="0"/>
              </a:spcBef>
            </a:pPr>
            <a:r>
              <a:rPr lang="en-US" sz="2000" i="1" dirty="0" smtClean="0">
                <a:cs typeface="BrowalliaUPC" panose="020B0604020202020204" pitchFamily="34" charset="-34"/>
              </a:rPr>
              <a:t>Chapel Hill, NC</a:t>
            </a:r>
            <a:endParaRPr lang="en-US" sz="2000" i="1" dirty="0">
              <a:cs typeface="BrowalliaUPC" panose="020B0604020202020204" pitchFamily="34" charset="-34"/>
            </a:endParaRPr>
          </a:p>
          <a:p>
            <a:pPr>
              <a:spcBef>
                <a:spcPts val="0"/>
              </a:spcBef>
            </a:pPr>
            <a:r>
              <a:rPr lang="en-US" sz="2000" i="1" dirty="0" smtClean="0">
                <a:cs typeface="BrowalliaUPC" panose="020B0604020202020204" pitchFamily="34" charset="-34"/>
              </a:rPr>
              <a:t>Wednesday October 29</a:t>
            </a:r>
            <a:r>
              <a:rPr lang="en-US" sz="2000" i="1" baseline="30000" dirty="0" smtClean="0">
                <a:cs typeface="BrowalliaUPC" panose="020B0604020202020204" pitchFamily="34" charset="-34"/>
              </a:rPr>
              <a:t>th</a:t>
            </a:r>
            <a:r>
              <a:rPr lang="en-US" sz="2000" i="1" dirty="0" smtClean="0">
                <a:cs typeface="BrowalliaUPC" panose="020B0604020202020204" pitchFamily="34" charset="-34"/>
              </a:rPr>
              <a:t>, 2014</a:t>
            </a:r>
          </a:p>
          <a:p>
            <a:endParaRPr lang="en-US" sz="1100" dirty="0"/>
          </a:p>
        </p:txBody>
      </p:sp>
      <p:grpSp>
        <p:nvGrpSpPr>
          <p:cNvPr id="13" name="Group 12"/>
          <p:cNvGrpSpPr/>
          <p:nvPr/>
        </p:nvGrpSpPr>
        <p:grpSpPr>
          <a:xfrm>
            <a:off x="69283" y="45720"/>
            <a:ext cx="9074717" cy="704087"/>
            <a:chOff x="69283" y="45720"/>
            <a:chExt cx="9074717" cy="704087"/>
          </a:xfrm>
        </p:grpSpPr>
        <p:sp>
          <p:nvSpPr>
            <p:cNvPr id="4" name="Rectangle 3"/>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105508"/>
            <a:ext cx="4019341" cy="351692"/>
          </a:xfrm>
          <a:prstGeom prst="rect">
            <a:avLst/>
          </a:prstGeom>
        </p:spPr>
      </p:pic>
    </p:spTree>
    <p:extLst>
      <p:ext uri="{BB962C8B-B14F-4D97-AF65-F5344CB8AC3E}">
        <p14:creationId xmlns:p14="http://schemas.microsoft.com/office/powerpoint/2010/main" val="994187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562600"/>
          </a:xfrm>
        </p:spPr>
        <p:txBody>
          <a:bodyPr>
            <a:normAutofit fontScale="92500" lnSpcReduction="20000"/>
          </a:bodyPr>
          <a:lstStyle/>
          <a:p>
            <a:pPr marL="0" indent="0">
              <a:buNone/>
            </a:pPr>
            <a:r>
              <a:rPr lang="en-US" dirty="0" smtClean="0">
                <a:solidFill>
                  <a:schemeClr val="tx2">
                    <a:lumMod val="75000"/>
                  </a:schemeClr>
                </a:solidFill>
              </a:rPr>
              <a:t>Temporal and Spatial Metadata</a:t>
            </a:r>
          </a:p>
          <a:p>
            <a:r>
              <a:rPr lang="en-US" dirty="0" smtClean="0">
                <a:solidFill>
                  <a:schemeClr val="tx2">
                    <a:lumMod val="75000"/>
                  </a:schemeClr>
                </a:solidFill>
              </a:rPr>
              <a:t>1-22 </a:t>
            </a:r>
            <a:r>
              <a:rPr lang="en-US" dirty="0">
                <a:solidFill>
                  <a:schemeClr val="tx2">
                    <a:lumMod val="75000"/>
                  </a:schemeClr>
                </a:solidFill>
              </a:rPr>
              <a:t>June 2012</a:t>
            </a:r>
          </a:p>
          <a:p>
            <a:r>
              <a:rPr lang="en-US" dirty="0" smtClean="0">
                <a:solidFill>
                  <a:schemeClr val="tx2">
                    <a:lumMod val="75000"/>
                  </a:schemeClr>
                </a:solidFill>
              </a:rPr>
              <a:t>12 km horizontal resolution</a:t>
            </a:r>
          </a:p>
          <a:p>
            <a:r>
              <a:rPr lang="en-US" dirty="0" smtClean="0">
                <a:solidFill>
                  <a:schemeClr val="tx2">
                    <a:lumMod val="75000"/>
                  </a:schemeClr>
                </a:solidFill>
              </a:rPr>
              <a:t>13 vertical layers</a:t>
            </a:r>
          </a:p>
          <a:p>
            <a:endParaRPr lang="en-US" dirty="0" smtClean="0">
              <a:solidFill>
                <a:schemeClr val="tx2">
                  <a:lumMod val="75000"/>
                </a:schemeClr>
              </a:solidFill>
            </a:endParaRPr>
          </a:p>
          <a:p>
            <a:pPr marL="0" indent="0">
              <a:buNone/>
            </a:pPr>
            <a:r>
              <a:rPr lang="en-US" dirty="0" smtClean="0">
                <a:solidFill>
                  <a:schemeClr val="tx2">
                    <a:lumMod val="75000"/>
                  </a:schemeClr>
                </a:solidFill>
              </a:rPr>
              <a:t>Models</a:t>
            </a:r>
          </a:p>
          <a:p>
            <a:r>
              <a:rPr lang="en-US" dirty="0" smtClean="0">
                <a:solidFill>
                  <a:schemeClr val="tx2">
                    <a:lumMod val="75000"/>
                  </a:schemeClr>
                </a:solidFill>
              </a:rPr>
              <a:t>WRF meteorological inputs</a:t>
            </a:r>
          </a:p>
          <a:p>
            <a:r>
              <a:rPr lang="en-US" dirty="0" smtClean="0">
                <a:solidFill>
                  <a:schemeClr val="tx2">
                    <a:lumMod val="75000"/>
                  </a:schemeClr>
                </a:solidFill>
              </a:rPr>
              <a:t>SMOKE v3.5 emissions, NEI 2011 (excluding FINN substitutions)</a:t>
            </a:r>
            <a:endParaRPr lang="en-US" dirty="0">
              <a:solidFill>
                <a:schemeClr val="tx2">
                  <a:lumMod val="75000"/>
                </a:schemeClr>
              </a:solidFill>
            </a:endParaRPr>
          </a:p>
          <a:p>
            <a:r>
              <a:rPr lang="en-US" dirty="0" smtClean="0">
                <a:solidFill>
                  <a:schemeClr val="tx2">
                    <a:lumMod val="75000"/>
                  </a:schemeClr>
                </a:solidFill>
              </a:rPr>
              <a:t>CMAQ v5.0.2</a:t>
            </a:r>
          </a:p>
          <a:p>
            <a:pPr lvl="1"/>
            <a:r>
              <a:rPr lang="en-US" dirty="0" smtClean="0">
                <a:solidFill>
                  <a:schemeClr val="tx2">
                    <a:lumMod val="75000"/>
                  </a:schemeClr>
                </a:solidFill>
              </a:rPr>
              <a:t>Chemical Mechanism: CB05</a:t>
            </a:r>
          </a:p>
          <a:p>
            <a:pPr lvl="1"/>
            <a:r>
              <a:rPr lang="en-US" dirty="0" smtClean="0">
                <a:solidFill>
                  <a:schemeClr val="tx2">
                    <a:lumMod val="75000"/>
                  </a:schemeClr>
                </a:solidFill>
              </a:rPr>
              <a:t>Aerosol Module 6</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133C7D0A-5601-4F23-9BFC-AA6A5EEBBCCD}" type="slidenum">
              <a:rPr lang="en-US" smtClean="0"/>
              <a:t>10</a:t>
            </a:fld>
            <a:endParaRPr lang="en-US"/>
          </a:p>
        </p:txBody>
      </p:sp>
      <p:grpSp>
        <p:nvGrpSpPr>
          <p:cNvPr id="5" name="Group 4"/>
          <p:cNvGrpSpPr/>
          <p:nvPr/>
        </p:nvGrpSpPr>
        <p:grpSpPr>
          <a:xfrm>
            <a:off x="69283" y="0"/>
            <a:ext cx="9074717" cy="749807"/>
            <a:chOff x="69283" y="0"/>
            <a:chExt cx="9074717" cy="749807"/>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5859511" y="0"/>
              <a:ext cx="3284489" cy="646331"/>
            </a:xfrm>
            <a:prstGeom prst="rect">
              <a:avLst/>
            </a:prstGeom>
            <a:noFill/>
          </p:spPr>
          <p:txBody>
            <a:bodyPr wrap="none" rtlCol="0">
              <a:spAutoFit/>
            </a:bodyPr>
            <a:lstStyle/>
            <a:p>
              <a:r>
                <a:rPr lang="en-US" sz="3600" dirty="0" smtClean="0">
                  <a:solidFill>
                    <a:schemeClr val="tx2">
                      <a:lumMod val="75000"/>
                    </a:schemeClr>
                  </a:solidFill>
                </a:rPr>
                <a:t>CMAQ Modeling</a:t>
              </a:r>
              <a:endParaRPr lang="en-US" sz="3600" dirty="0">
                <a:solidFill>
                  <a:schemeClr val="tx2">
                    <a:lumMod val="75000"/>
                  </a:schemeClr>
                </a:solidFill>
              </a:endParaRPr>
            </a:p>
          </p:txBody>
        </p:sp>
      </p:grpSp>
      <p:pic>
        <p:nvPicPr>
          <p:cNvPr id="10" name="Picture 2" descr="F:\Emissions\FINNv1_SAPRC99\2012\Top 5 Wildfires.jpg"/>
          <p:cNvPicPr>
            <a:picLocks noChangeAspect="1" noChangeArrowheads="1"/>
          </p:cNvPicPr>
          <p:nvPr/>
        </p:nvPicPr>
        <p:blipFill rotWithShape="1">
          <a:blip r:embed="rId5">
            <a:extLst>
              <a:ext uri="{28A0092B-C50C-407E-A947-70E740481C1C}">
                <a14:useLocalDpi xmlns:a14="http://schemas.microsoft.com/office/drawing/2010/main" val="0"/>
              </a:ext>
            </a:extLst>
          </a:blip>
          <a:srcRect l="46768" t="25446" r="4177" b="13818"/>
          <a:stretch/>
        </p:blipFill>
        <p:spPr bwMode="auto">
          <a:xfrm>
            <a:off x="5715000" y="1082040"/>
            <a:ext cx="3045075"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13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3C7D0A-5601-4F23-9BFC-AA6A5EEBBCCD}" type="slidenum">
              <a:rPr lang="en-US" smtClean="0"/>
              <a:t>11</a:t>
            </a:fld>
            <a:endParaRPr lang="en-US"/>
          </a:p>
        </p:txBody>
      </p:sp>
      <p:grpSp>
        <p:nvGrpSpPr>
          <p:cNvPr id="5" name="Group 4"/>
          <p:cNvGrpSpPr/>
          <p:nvPr/>
        </p:nvGrpSpPr>
        <p:grpSpPr>
          <a:xfrm>
            <a:off x="69283" y="-1"/>
            <a:ext cx="9074717" cy="749808"/>
            <a:chOff x="69283" y="-1"/>
            <a:chExt cx="9074717" cy="749808"/>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cstate="print">
                <a:extLst>
                  <a:ext uri="{BEBA8EAE-BF5A-486C-A8C5-ECC9F3942E4B}">
                    <a14:imgProps xmlns:a14="http://schemas.microsoft.com/office/drawing/2010/main">
                      <a14:imgLayer r:embed="rId8">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7624160" y="-1"/>
              <a:ext cx="1519840" cy="646331"/>
            </a:xfrm>
            <a:prstGeom prst="rect">
              <a:avLst/>
            </a:prstGeom>
            <a:noFill/>
          </p:spPr>
          <p:txBody>
            <a:bodyPr wrap="none" rtlCol="0">
              <a:spAutoFit/>
            </a:bodyPr>
            <a:lstStyle/>
            <a:p>
              <a:r>
                <a:rPr lang="en-US" sz="3600" dirty="0" smtClean="0">
                  <a:solidFill>
                    <a:schemeClr val="tx2">
                      <a:lumMod val="75000"/>
                    </a:schemeClr>
                  </a:solidFill>
                </a:rPr>
                <a:t>Results</a:t>
              </a:r>
              <a:endParaRPr lang="en-US" sz="3600" dirty="0">
                <a:solidFill>
                  <a:schemeClr val="tx2">
                    <a:lumMod val="75000"/>
                  </a:schemeClr>
                </a:solidFill>
              </a:endParaRPr>
            </a:p>
          </p:txBody>
        </p:sp>
      </p:grpSp>
      <p:sp>
        <p:nvSpPr>
          <p:cNvPr id="12" name="TextBox 11"/>
          <p:cNvSpPr txBox="1"/>
          <p:nvPr/>
        </p:nvSpPr>
        <p:spPr>
          <a:xfrm>
            <a:off x="838200" y="1916668"/>
            <a:ext cx="2347630" cy="461665"/>
          </a:xfrm>
          <a:prstGeom prst="rect">
            <a:avLst/>
          </a:prstGeom>
          <a:noFill/>
        </p:spPr>
        <p:txBody>
          <a:bodyPr wrap="none" rtlCol="0">
            <a:spAutoFit/>
          </a:bodyPr>
          <a:lstStyle/>
          <a:p>
            <a:r>
              <a:rPr lang="en-US" sz="2400" dirty="0" smtClean="0">
                <a:solidFill>
                  <a:schemeClr val="tx2">
                    <a:lumMod val="75000"/>
                  </a:schemeClr>
                </a:solidFill>
              </a:rPr>
              <a:t>NEI Surface Layer</a:t>
            </a:r>
            <a:endParaRPr lang="en-US" sz="2400" dirty="0">
              <a:solidFill>
                <a:schemeClr val="tx2">
                  <a:lumMod val="75000"/>
                </a:schemeClr>
              </a:solidFill>
            </a:endParaRPr>
          </a:p>
        </p:txBody>
      </p:sp>
      <p:sp>
        <p:nvSpPr>
          <p:cNvPr id="13" name="TextBox 12"/>
          <p:cNvSpPr txBox="1"/>
          <p:nvPr/>
        </p:nvSpPr>
        <p:spPr>
          <a:xfrm>
            <a:off x="5334000" y="1905000"/>
            <a:ext cx="2536785" cy="461665"/>
          </a:xfrm>
          <a:prstGeom prst="rect">
            <a:avLst/>
          </a:prstGeom>
          <a:noFill/>
        </p:spPr>
        <p:txBody>
          <a:bodyPr wrap="none" rtlCol="0">
            <a:spAutoFit/>
          </a:bodyPr>
          <a:lstStyle/>
          <a:p>
            <a:r>
              <a:rPr lang="en-US" sz="2400" dirty="0" smtClean="0">
                <a:solidFill>
                  <a:schemeClr val="tx2">
                    <a:lumMod val="75000"/>
                  </a:schemeClr>
                </a:solidFill>
              </a:rPr>
              <a:t>FINN Surface Layer</a:t>
            </a:r>
            <a:endParaRPr lang="en-US" sz="2400" dirty="0">
              <a:solidFill>
                <a:schemeClr val="tx2">
                  <a:lumMod val="75000"/>
                </a:schemeClr>
              </a:solidFill>
            </a:endParaRPr>
          </a:p>
        </p:txBody>
      </p:sp>
      <p:sp>
        <p:nvSpPr>
          <p:cNvPr id="15" name="TextBox 14"/>
          <p:cNvSpPr txBox="1"/>
          <p:nvPr/>
        </p:nvSpPr>
        <p:spPr>
          <a:xfrm>
            <a:off x="3282801" y="1018168"/>
            <a:ext cx="2578398" cy="523220"/>
          </a:xfrm>
          <a:prstGeom prst="rect">
            <a:avLst/>
          </a:prstGeom>
          <a:noFill/>
        </p:spPr>
        <p:txBody>
          <a:bodyPr wrap="none" rtlCol="0">
            <a:spAutoFit/>
          </a:bodyPr>
          <a:lstStyle/>
          <a:p>
            <a:r>
              <a:rPr lang="en-US" sz="2800" b="1" dirty="0" smtClean="0">
                <a:solidFill>
                  <a:schemeClr val="tx2">
                    <a:lumMod val="75000"/>
                  </a:schemeClr>
                </a:solidFill>
              </a:rPr>
              <a:t>CO Mixing Ratio</a:t>
            </a:r>
            <a:endParaRPr lang="en-US" sz="2800" b="1" dirty="0">
              <a:solidFill>
                <a:schemeClr val="tx2">
                  <a:lumMod val="75000"/>
                </a:schemeClr>
              </a:solidFill>
            </a:endParaRPr>
          </a:p>
        </p:txBody>
      </p:sp>
      <p:pic>
        <p:nvPicPr>
          <p:cNvPr id="2" name="Jun3NEI_CO_lay1.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5224" t="13002" r="38209"/>
          <a:stretch/>
        </p:blipFill>
        <p:spPr>
          <a:xfrm>
            <a:off x="76200" y="2438400"/>
            <a:ext cx="4495800" cy="3657600"/>
          </a:xfrm>
          <a:prstGeom prst="rect">
            <a:avLst/>
          </a:prstGeom>
        </p:spPr>
      </p:pic>
      <p:pic>
        <p:nvPicPr>
          <p:cNvPr id="10" name="Jun3FINN_CO_lay1.gif">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0"/>
          <a:srcRect l="5522" t="11694" r="37463"/>
          <a:stretch/>
        </p:blipFill>
        <p:spPr>
          <a:xfrm>
            <a:off x="4572000" y="2362200"/>
            <a:ext cx="4495800" cy="3810000"/>
          </a:xfrm>
          <a:prstGeom prst="rect">
            <a:avLst/>
          </a:prstGeom>
        </p:spPr>
      </p:pic>
    </p:spTree>
    <p:extLst>
      <p:ext uri="{BB962C8B-B14F-4D97-AF65-F5344CB8AC3E}">
        <p14:creationId xmlns:p14="http://schemas.microsoft.com/office/powerpoint/2010/main" val="272265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0" fill="hold"/>
                                        <p:tgtEl>
                                          <p:spTgt spid="2"/>
                                        </p:tgtEl>
                                      </p:cBhvr>
                                    </p:cmd>
                                  </p:childTnLst>
                                </p:cTn>
                              </p:par>
                              <p:par>
                                <p:cTn id="7" presetID="1" presetClass="mediacall" presetSubtype="0" fill="hold" nodeType="withEffect">
                                  <p:stCondLst>
                                    <p:cond delay="0"/>
                                  </p:stCondLst>
                                  <p:childTnLst>
                                    <p:cmd type="call" cmd="playFrom(0.0)">
                                      <p:cBhvr>
                                        <p:cTn id="8" dur="120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endCondLst>
                    <p:cond evt="onNext" delay="0">
                      <p:tgtEl>
                        <p:sldTgt/>
                      </p:tgtEl>
                    </p:cond>
                  </p:endCondLst>
                </p:cTn>
                <p:tgtEl>
                  <p:spTgt spid="2"/>
                </p:tgtEl>
              </p:cMediaNode>
            </p:video>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2"/>
                                        </p:tgtEl>
                                      </p:cBhvr>
                                    </p:cmd>
                                  </p:childTnLst>
                                </p:cTn>
                              </p:par>
                            </p:childTnLst>
                          </p:cTn>
                        </p:par>
                      </p:childTnLst>
                    </p:cTn>
                  </p:par>
                </p:childTnLst>
              </p:cTn>
              <p:nextCondLst>
                <p:cond evt="onClick" delay="0">
                  <p:tgtEl>
                    <p:spTgt spid="2"/>
                  </p:tgtEl>
                </p:cond>
              </p:nextCondLst>
            </p:seq>
            <p:video>
              <p:cMediaNode vol="80000">
                <p:cTn id="15" repeatCount="indefinite" fill="hold" display="0">
                  <p:stCondLst>
                    <p:cond delay="indefinite"/>
                  </p:stCondLst>
                  <p:endCondLst>
                    <p:cond evt="onNext" delay="0">
                      <p:tgtEl>
                        <p:sldTgt/>
                      </p:tgtEl>
                    </p:cond>
                  </p:endCondLst>
                </p:cTn>
                <p:tgtEl>
                  <p:spTgt spid="10"/>
                </p:tgtEl>
              </p:cMediaNode>
            </p:vide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withEffect">
                                  <p:stCondLst>
                                    <p:cond delay="0"/>
                                  </p:stCondLst>
                                  <p:childTnLst>
                                    <p:cmd type="call" cmd="togglePause">
                                      <p:cBhvr>
                                        <p:cTn id="20"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3C7D0A-5601-4F23-9BFC-AA6A5EEBBCCD}" type="slidenum">
              <a:rPr lang="en-US" smtClean="0"/>
              <a:t>12</a:t>
            </a:fld>
            <a:endParaRPr lang="en-US"/>
          </a:p>
        </p:txBody>
      </p:sp>
      <p:grpSp>
        <p:nvGrpSpPr>
          <p:cNvPr id="5" name="Group 4"/>
          <p:cNvGrpSpPr/>
          <p:nvPr/>
        </p:nvGrpSpPr>
        <p:grpSpPr>
          <a:xfrm>
            <a:off x="69283" y="-1"/>
            <a:ext cx="9074717" cy="749808"/>
            <a:chOff x="69283" y="-1"/>
            <a:chExt cx="9074717" cy="749808"/>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7624160" y="-1"/>
              <a:ext cx="1519840" cy="646331"/>
            </a:xfrm>
            <a:prstGeom prst="rect">
              <a:avLst/>
            </a:prstGeom>
            <a:noFill/>
          </p:spPr>
          <p:txBody>
            <a:bodyPr wrap="none" rtlCol="0">
              <a:spAutoFit/>
            </a:bodyPr>
            <a:lstStyle/>
            <a:p>
              <a:r>
                <a:rPr lang="en-US" sz="3600" dirty="0" smtClean="0">
                  <a:solidFill>
                    <a:schemeClr val="tx2">
                      <a:lumMod val="75000"/>
                    </a:schemeClr>
                  </a:solidFill>
                </a:rPr>
                <a:t>Results</a:t>
              </a:r>
              <a:endParaRPr lang="en-US" sz="3600" dirty="0">
                <a:solidFill>
                  <a:schemeClr val="tx2">
                    <a:lumMod val="75000"/>
                  </a:schemeClr>
                </a:solidFill>
              </a:endParaRPr>
            </a:p>
          </p:txBody>
        </p:sp>
      </p:gr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2197" t="11286" r="16801"/>
          <a:stretch/>
        </p:blipFill>
        <p:spPr>
          <a:xfrm>
            <a:off x="4408226" y="2276605"/>
            <a:ext cx="4735773" cy="3840479"/>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7538" t="11166" r="31606"/>
          <a:stretch/>
        </p:blipFill>
        <p:spPr>
          <a:xfrm>
            <a:off x="31670" y="2276605"/>
            <a:ext cx="4171945" cy="3840480"/>
          </a:xfrm>
          <a:prstGeom prst="rect">
            <a:avLst/>
          </a:prstGeom>
        </p:spPr>
      </p:pic>
      <p:sp>
        <p:nvSpPr>
          <p:cNvPr id="12" name="TextBox 11"/>
          <p:cNvSpPr txBox="1"/>
          <p:nvPr/>
        </p:nvSpPr>
        <p:spPr>
          <a:xfrm>
            <a:off x="1271898" y="1828800"/>
            <a:ext cx="1852302" cy="461665"/>
          </a:xfrm>
          <a:prstGeom prst="rect">
            <a:avLst/>
          </a:prstGeom>
          <a:noFill/>
        </p:spPr>
        <p:txBody>
          <a:bodyPr wrap="none" rtlCol="0">
            <a:spAutoFit/>
          </a:bodyPr>
          <a:lstStyle/>
          <a:p>
            <a:r>
              <a:rPr lang="en-US" sz="2400" dirty="0" smtClean="0">
                <a:solidFill>
                  <a:schemeClr val="tx2">
                    <a:lumMod val="75000"/>
                  </a:schemeClr>
                </a:solidFill>
              </a:rPr>
              <a:t>Surface Layer</a:t>
            </a:r>
            <a:endParaRPr lang="en-US" sz="2400" dirty="0">
              <a:solidFill>
                <a:schemeClr val="tx2">
                  <a:lumMod val="75000"/>
                </a:schemeClr>
              </a:solidFill>
            </a:endParaRPr>
          </a:p>
        </p:txBody>
      </p:sp>
      <p:sp>
        <p:nvSpPr>
          <p:cNvPr id="13" name="TextBox 12"/>
          <p:cNvSpPr txBox="1"/>
          <p:nvPr/>
        </p:nvSpPr>
        <p:spPr>
          <a:xfrm>
            <a:off x="6038545" y="1905000"/>
            <a:ext cx="819455" cy="461665"/>
          </a:xfrm>
          <a:prstGeom prst="rect">
            <a:avLst/>
          </a:prstGeom>
          <a:noFill/>
        </p:spPr>
        <p:txBody>
          <a:bodyPr wrap="none" rtlCol="0">
            <a:spAutoFit/>
          </a:bodyPr>
          <a:lstStyle/>
          <a:p>
            <a:r>
              <a:rPr lang="en-US" sz="2400" dirty="0" smtClean="0">
                <a:solidFill>
                  <a:schemeClr val="tx2">
                    <a:lumMod val="75000"/>
                  </a:schemeClr>
                </a:solidFill>
              </a:rPr>
              <a:t>1-km</a:t>
            </a:r>
            <a:endParaRPr lang="en-US" sz="2400" dirty="0">
              <a:solidFill>
                <a:schemeClr val="tx2">
                  <a:lumMod val="75000"/>
                </a:schemeClr>
              </a:solidFill>
            </a:endParaRPr>
          </a:p>
        </p:txBody>
      </p:sp>
      <mc:AlternateContent xmlns:mc="http://schemas.openxmlformats.org/markup-compatibility/2006" xmlns:a14="http://schemas.microsoft.com/office/drawing/2010/main">
        <mc:Choice Requires="a14">
          <p:sp>
            <p:nvSpPr>
              <p:cNvPr id="15" name="TextBox 14"/>
              <p:cNvSpPr txBox="1"/>
              <p:nvPr/>
            </p:nvSpPr>
            <p:spPr>
              <a:xfrm>
                <a:off x="3186108" y="914400"/>
                <a:ext cx="2771784" cy="8628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tx2">
                                  <a:lumMod val="75000"/>
                                </a:schemeClr>
                              </a:solidFill>
                              <a:latin typeface="Cambria Math" panose="02040503050406030204" pitchFamily="18" charset="0"/>
                            </a:rPr>
                          </m:ctrlPr>
                        </m:fPr>
                        <m:num>
                          <m:sSub>
                            <m:sSubPr>
                              <m:ctrlPr>
                                <a:rPr lang="en-US" sz="2400" b="1" i="1" smtClean="0">
                                  <a:solidFill>
                                    <a:schemeClr val="tx2">
                                      <a:lumMod val="75000"/>
                                    </a:schemeClr>
                                  </a:solidFill>
                                  <a:latin typeface="Cambria Math" panose="02040503050406030204" pitchFamily="18" charset="0"/>
                                </a:rPr>
                              </m:ctrlPr>
                            </m:sSubPr>
                            <m:e>
                              <m:r>
                                <a:rPr lang="en-US" sz="2400" b="1" i="1" smtClean="0">
                                  <a:solidFill>
                                    <a:schemeClr val="tx2">
                                      <a:lumMod val="75000"/>
                                    </a:schemeClr>
                                  </a:solidFill>
                                  <a:latin typeface="Cambria Math"/>
                                </a:rPr>
                                <m:t>[</m:t>
                              </m:r>
                              <m:r>
                                <a:rPr lang="en-US" sz="2400" b="1" i="1" smtClean="0">
                                  <a:solidFill>
                                    <a:schemeClr val="tx2">
                                      <a:lumMod val="75000"/>
                                    </a:schemeClr>
                                  </a:solidFill>
                                  <a:latin typeface="Cambria Math"/>
                                </a:rPr>
                                <m:t>𝑪𝑶</m:t>
                              </m:r>
                              <m:r>
                                <a:rPr lang="en-US" sz="2400" b="1" i="1" smtClean="0">
                                  <a:solidFill>
                                    <a:schemeClr val="tx2">
                                      <a:lumMod val="75000"/>
                                    </a:schemeClr>
                                  </a:solidFill>
                                  <a:latin typeface="Cambria Math"/>
                                </a:rPr>
                                <m:t>]</m:t>
                              </m:r>
                            </m:e>
                            <m:sub>
                              <m:r>
                                <a:rPr lang="en-US" sz="2400" b="1" i="1" smtClean="0">
                                  <a:solidFill>
                                    <a:schemeClr val="tx2">
                                      <a:lumMod val="75000"/>
                                    </a:schemeClr>
                                  </a:solidFill>
                                  <a:latin typeface="Cambria Math"/>
                                </a:rPr>
                                <m:t>𝑭𝑰𝑵𝑵</m:t>
                              </m:r>
                            </m:sub>
                          </m:sSub>
                          <m:r>
                            <a:rPr lang="en-US" sz="2400" b="1" i="1" smtClean="0">
                              <a:solidFill>
                                <a:schemeClr val="tx2">
                                  <a:lumMod val="75000"/>
                                </a:schemeClr>
                              </a:solidFill>
                              <a:latin typeface="Cambria Math"/>
                            </a:rPr>
                            <m:t>−</m:t>
                          </m:r>
                          <m:sSub>
                            <m:sSubPr>
                              <m:ctrlPr>
                                <a:rPr lang="en-US" sz="2400" b="1" i="1" smtClean="0">
                                  <a:solidFill>
                                    <a:schemeClr val="tx2">
                                      <a:lumMod val="75000"/>
                                    </a:schemeClr>
                                  </a:solidFill>
                                  <a:latin typeface="Cambria Math" panose="02040503050406030204" pitchFamily="18" charset="0"/>
                                </a:rPr>
                              </m:ctrlPr>
                            </m:sSubPr>
                            <m:e>
                              <m:r>
                                <a:rPr lang="en-US" sz="2400" b="1" i="1" smtClean="0">
                                  <a:solidFill>
                                    <a:schemeClr val="tx2">
                                      <a:lumMod val="75000"/>
                                    </a:schemeClr>
                                  </a:solidFill>
                                  <a:latin typeface="Cambria Math"/>
                                </a:rPr>
                                <m:t>[</m:t>
                              </m:r>
                              <m:r>
                                <a:rPr lang="en-US" sz="2400" b="1" i="1" smtClean="0">
                                  <a:solidFill>
                                    <a:schemeClr val="tx2">
                                      <a:lumMod val="75000"/>
                                    </a:schemeClr>
                                  </a:solidFill>
                                  <a:latin typeface="Cambria Math"/>
                                </a:rPr>
                                <m:t>𝑪𝑶</m:t>
                              </m:r>
                              <m:r>
                                <a:rPr lang="en-US" sz="2400" b="1" i="1" smtClean="0">
                                  <a:solidFill>
                                    <a:schemeClr val="tx2">
                                      <a:lumMod val="75000"/>
                                    </a:schemeClr>
                                  </a:solidFill>
                                  <a:latin typeface="Cambria Math"/>
                                </a:rPr>
                                <m:t>]</m:t>
                              </m:r>
                            </m:e>
                            <m:sub>
                              <m:r>
                                <a:rPr lang="en-US" sz="2400" b="1" i="1" smtClean="0">
                                  <a:solidFill>
                                    <a:schemeClr val="tx2">
                                      <a:lumMod val="75000"/>
                                    </a:schemeClr>
                                  </a:solidFill>
                                  <a:latin typeface="Cambria Math"/>
                                </a:rPr>
                                <m:t>𝑵𝑬𝑰</m:t>
                              </m:r>
                            </m:sub>
                          </m:sSub>
                        </m:num>
                        <m:den>
                          <m:sSub>
                            <m:sSubPr>
                              <m:ctrlPr>
                                <a:rPr lang="en-US" sz="2400" b="1" i="1" smtClean="0">
                                  <a:solidFill>
                                    <a:schemeClr val="tx2">
                                      <a:lumMod val="75000"/>
                                    </a:schemeClr>
                                  </a:solidFill>
                                  <a:latin typeface="Cambria Math" panose="02040503050406030204" pitchFamily="18" charset="0"/>
                                </a:rPr>
                              </m:ctrlPr>
                            </m:sSubPr>
                            <m:e>
                              <m:r>
                                <a:rPr lang="en-US" sz="2400" b="1" i="1" smtClean="0">
                                  <a:solidFill>
                                    <a:schemeClr val="tx2">
                                      <a:lumMod val="75000"/>
                                    </a:schemeClr>
                                  </a:solidFill>
                                  <a:latin typeface="Cambria Math"/>
                                </a:rPr>
                                <m:t>[</m:t>
                              </m:r>
                              <m:r>
                                <a:rPr lang="en-US" sz="2400" b="1" i="1" smtClean="0">
                                  <a:solidFill>
                                    <a:schemeClr val="tx2">
                                      <a:lumMod val="75000"/>
                                    </a:schemeClr>
                                  </a:solidFill>
                                  <a:latin typeface="Cambria Math"/>
                                </a:rPr>
                                <m:t>𝑪𝑶</m:t>
                              </m:r>
                              <m:r>
                                <a:rPr lang="en-US" sz="2400" b="1" i="1" smtClean="0">
                                  <a:solidFill>
                                    <a:schemeClr val="tx2">
                                      <a:lumMod val="75000"/>
                                    </a:schemeClr>
                                  </a:solidFill>
                                  <a:latin typeface="Cambria Math"/>
                                </a:rPr>
                                <m:t>]</m:t>
                              </m:r>
                            </m:e>
                            <m:sub>
                              <m:r>
                                <a:rPr lang="en-US" sz="2400" b="1" i="1" smtClean="0">
                                  <a:solidFill>
                                    <a:schemeClr val="tx2">
                                      <a:lumMod val="75000"/>
                                    </a:schemeClr>
                                  </a:solidFill>
                                  <a:latin typeface="Cambria Math"/>
                                </a:rPr>
                                <m:t>𝑨𝑽𝑮</m:t>
                              </m:r>
                            </m:sub>
                          </m:sSub>
                        </m:den>
                      </m:f>
                    </m:oMath>
                  </m:oMathPara>
                </a14:m>
                <a:endParaRPr lang="en-US" sz="2400" b="1" dirty="0">
                  <a:solidFill>
                    <a:schemeClr val="tx2">
                      <a:lumMod val="75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186108" y="914400"/>
                <a:ext cx="2771784" cy="862865"/>
              </a:xfrm>
              <a:prstGeom prst="rect">
                <a:avLst/>
              </a:prstGeom>
              <a:blipFill rotWithShape="1">
                <a:blip r:embed="rId7"/>
                <a:stretch>
                  <a:fillRect/>
                </a:stretch>
              </a:blipFill>
            </p:spPr>
            <p:txBody>
              <a:bodyPr/>
              <a:lstStyle/>
              <a:p>
                <a:r>
                  <a:rPr lang="en-US">
                    <a:noFill/>
                  </a:rPr>
                  <a:t> </a:t>
                </a:r>
              </a:p>
            </p:txBody>
          </p:sp>
        </mc:Fallback>
      </mc:AlternateContent>
      <p:sp>
        <p:nvSpPr>
          <p:cNvPr id="17" name="Down Arrow 16"/>
          <p:cNvSpPr/>
          <p:nvPr/>
        </p:nvSpPr>
        <p:spPr>
          <a:xfrm rot="5400000" flipH="1">
            <a:off x="3383280" y="4434840"/>
            <a:ext cx="182880" cy="54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5400000" flipH="1">
            <a:off x="7635239" y="4511040"/>
            <a:ext cx="182880" cy="54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125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3C7D0A-5601-4F23-9BFC-AA6A5EEBBCCD}" type="slidenum">
              <a:rPr lang="en-US" smtClean="0"/>
              <a:t>13</a:t>
            </a:fld>
            <a:endParaRPr lang="en-US"/>
          </a:p>
        </p:txBody>
      </p:sp>
      <p:grpSp>
        <p:nvGrpSpPr>
          <p:cNvPr id="5" name="Group 4"/>
          <p:cNvGrpSpPr/>
          <p:nvPr/>
        </p:nvGrpSpPr>
        <p:grpSpPr>
          <a:xfrm>
            <a:off x="69283" y="-1"/>
            <a:ext cx="9074717" cy="749808"/>
            <a:chOff x="69283" y="-1"/>
            <a:chExt cx="9074717" cy="749808"/>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7624160" y="-1"/>
              <a:ext cx="1519840" cy="646331"/>
            </a:xfrm>
            <a:prstGeom prst="rect">
              <a:avLst/>
            </a:prstGeom>
            <a:noFill/>
          </p:spPr>
          <p:txBody>
            <a:bodyPr wrap="none" rtlCol="0">
              <a:spAutoFit/>
            </a:bodyPr>
            <a:lstStyle/>
            <a:p>
              <a:r>
                <a:rPr lang="en-US" sz="3600" dirty="0" smtClean="0">
                  <a:solidFill>
                    <a:schemeClr val="tx2">
                      <a:lumMod val="75000"/>
                    </a:schemeClr>
                  </a:solidFill>
                </a:rPr>
                <a:t>Results</a:t>
              </a:r>
              <a:endParaRPr lang="en-US" sz="3600" dirty="0">
                <a:solidFill>
                  <a:schemeClr val="tx2">
                    <a:lumMod val="75000"/>
                  </a:schemeClr>
                </a:solidFill>
              </a:endParaRPr>
            </a:p>
          </p:txBody>
        </p:sp>
      </p:gr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2316" t="11250" r="15201"/>
          <a:stretch/>
        </p:blipFill>
        <p:spPr>
          <a:xfrm>
            <a:off x="4449362" y="2225039"/>
            <a:ext cx="4618438" cy="3901440"/>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7108" t="12776" r="31714"/>
          <a:stretch/>
        </p:blipFill>
        <p:spPr>
          <a:xfrm>
            <a:off x="71911" y="2285999"/>
            <a:ext cx="4271489" cy="3840480"/>
          </a:xfrm>
          <a:prstGeom prst="rect">
            <a:avLst/>
          </a:prstGeom>
        </p:spPr>
      </p:pic>
      <p:sp>
        <p:nvSpPr>
          <p:cNvPr id="12" name="TextBox 11"/>
          <p:cNvSpPr txBox="1"/>
          <p:nvPr/>
        </p:nvSpPr>
        <p:spPr>
          <a:xfrm>
            <a:off x="1404871" y="1840468"/>
            <a:ext cx="1852302" cy="461665"/>
          </a:xfrm>
          <a:prstGeom prst="rect">
            <a:avLst/>
          </a:prstGeom>
          <a:noFill/>
        </p:spPr>
        <p:txBody>
          <a:bodyPr wrap="none" rtlCol="0">
            <a:spAutoFit/>
          </a:bodyPr>
          <a:lstStyle/>
          <a:p>
            <a:r>
              <a:rPr lang="en-US" sz="2400" dirty="0" smtClean="0">
                <a:solidFill>
                  <a:schemeClr val="tx2">
                    <a:lumMod val="75000"/>
                  </a:schemeClr>
                </a:solidFill>
              </a:rPr>
              <a:t>Surface Layer</a:t>
            </a:r>
            <a:endParaRPr lang="en-US" sz="2400" dirty="0">
              <a:solidFill>
                <a:schemeClr val="tx2">
                  <a:lumMod val="75000"/>
                </a:schemeClr>
              </a:solidFill>
            </a:endParaRPr>
          </a:p>
        </p:txBody>
      </p:sp>
      <p:sp>
        <p:nvSpPr>
          <p:cNvPr id="13" name="TextBox 12"/>
          <p:cNvSpPr txBox="1"/>
          <p:nvPr/>
        </p:nvSpPr>
        <p:spPr>
          <a:xfrm>
            <a:off x="6142740" y="1828800"/>
            <a:ext cx="819455" cy="461665"/>
          </a:xfrm>
          <a:prstGeom prst="rect">
            <a:avLst/>
          </a:prstGeom>
          <a:noFill/>
        </p:spPr>
        <p:txBody>
          <a:bodyPr wrap="none" rtlCol="0">
            <a:spAutoFit/>
          </a:bodyPr>
          <a:lstStyle/>
          <a:p>
            <a:r>
              <a:rPr lang="en-US" sz="2400" dirty="0" smtClean="0">
                <a:solidFill>
                  <a:schemeClr val="tx2">
                    <a:lumMod val="75000"/>
                  </a:schemeClr>
                </a:solidFill>
              </a:rPr>
              <a:t>1-km</a:t>
            </a:r>
            <a:endParaRPr lang="en-US" sz="2400" dirty="0">
              <a:solidFill>
                <a:schemeClr val="tx2">
                  <a:lumMod val="75000"/>
                </a:schemeClr>
              </a:solidFill>
            </a:endParaRPr>
          </a:p>
        </p:txBody>
      </p:sp>
      <mc:AlternateContent xmlns:mc="http://schemas.openxmlformats.org/markup-compatibility/2006" xmlns:a14="http://schemas.microsoft.com/office/drawing/2010/main">
        <mc:Choice Requires="a14">
          <p:sp>
            <p:nvSpPr>
              <p:cNvPr id="15" name="TextBox 14"/>
              <p:cNvSpPr txBox="1"/>
              <p:nvPr/>
            </p:nvSpPr>
            <p:spPr>
              <a:xfrm>
                <a:off x="2629866" y="990600"/>
                <a:ext cx="3884268" cy="8628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tx2">
                                  <a:lumMod val="75000"/>
                                </a:schemeClr>
                              </a:solidFill>
                              <a:latin typeface="Cambria Math" panose="02040503050406030204" pitchFamily="18" charset="0"/>
                            </a:rPr>
                          </m:ctrlPr>
                        </m:fPr>
                        <m:num>
                          <m:sSub>
                            <m:sSubPr>
                              <m:ctrlPr>
                                <a:rPr lang="en-US" sz="2400" b="1" i="1" smtClean="0">
                                  <a:solidFill>
                                    <a:schemeClr val="tx2">
                                      <a:lumMod val="75000"/>
                                    </a:schemeClr>
                                  </a:solidFill>
                                  <a:latin typeface="Cambria Math" panose="02040503050406030204" pitchFamily="18" charset="0"/>
                                </a:rPr>
                              </m:ctrlPr>
                            </m:sSubPr>
                            <m:e>
                              <m:r>
                                <a:rPr lang="en-US" sz="2400" b="1" i="1" smtClean="0">
                                  <a:solidFill>
                                    <a:schemeClr val="tx2">
                                      <a:lumMod val="75000"/>
                                    </a:schemeClr>
                                  </a:solidFill>
                                  <a:latin typeface="Cambria Math"/>
                                </a:rPr>
                                <m:t>[</m:t>
                              </m:r>
                              <m:r>
                                <a:rPr lang="en-US" sz="2400" b="1" i="1" smtClean="0">
                                  <a:solidFill>
                                    <a:schemeClr val="tx2">
                                      <a:lumMod val="75000"/>
                                    </a:schemeClr>
                                  </a:solidFill>
                                  <a:latin typeface="Cambria Math"/>
                                </a:rPr>
                                <m:t>𝑷𝑴</m:t>
                              </m:r>
                              <m:r>
                                <a:rPr lang="en-US" sz="2400" b="1" i="1" smtClean="0">
                                  <a:solidFill>
                                    <a:schemeClr val="tx2">
                                      <a:lumMod val="75000"/>
                                    </a:schemeClr>
                                  </a:solidFill>
                                  <a:latin typeface="Cambria Math"/>
                                </a:rPr>
                                <m:t>𝟐</m:t>
                              </m:r>
                              <m:r>
                                <a:rPr lang="en-US" sz="2400" b="1" i="1" smtClean="0">
                                  <a:solidFill>
                                    <a:schemeClr val="tx2">
                                      <a:lumMod val="75000"/>
                                    </a:schemeClr>
                                  </a:solidFill>
                                  <a:latin typeface="Cambria Math"/>
                                </a:rPr>
                                <m:t>.</m:t>
                              </m:r>
                              <m:r>
                                <a:rPr lang="en-US" sz="2400" b="1" i="1" smtClean="0">
                                  <a:solidFill>
                                    <a:schemeClr val="tx2">
                                      <a:lumMod val="75000"/>
                                    </a:schemeClr>
                                  </a:solidFill>
                                  <a:latin typeface="Cambria Math"/>
                                </a:rPr>
                                <m:t>𝟓</m:t>
                              </m:r>
                              <m:r>
                                <a:rPr lang="en-US" sz="2400" b="1" i="1" smtClean="0">
                                  <a:solidFill>
                                    <a:schemeClr val="tx2">
                                      <a:lumMod val="75000"/>
                                    </a:schemeClr>
                                  </a:solidFill>
                                  <a:latin typeface="Cambria Math"/>
                                </a:rPr>
                                <m:t>]</m:t>
                              </m:r>
                            </m:e>
                            <m:sub>
                              <m:r>
                                <a:rPr lang="en-US" sz="2400" b="1" i="1" smtClean="0">
                                  <a:solidFill>
                                    <a:schemeClr val="tx2">
                                      <a:lumMod val="75000"/>
                                    </a:schemeClr>
                                  </a:solidFill>
                                  <a:latin typeface="Cambria Math"/>
                                </a:rPr>
                                <m:t>𝑭𝑰𝑵𝑵</m:t>
                              </m:r>
                            </m:sub>
                          </m:sSub>
                          <m:r>
                            <a:rPr lang="en-US" sz="2400" b="1" i="1" smtClean="0">
                              <a:solidFill>
                                <a:schemeClr val="tx2">
                                  <a:lumMod val="75000"/>
                                </a:schemeClr>
                              </a:solidFill>
                              <a:latin typeface="Cambria Math"/>
                            </a:rPr>
                            <m:t>−</m:t>
                          </m:r>
                          <m:sSub>
                            <m:sSubPr>
                              <m:ctrlPr>
                                <a:rPr lang="en-US" sz="2400" b="1" i="1" smtClean="0">
                                  <a:solidFill>
                                    <a:schemeClr val="tx2">
                                      <a:lumMod val="75000"/>
                                    </a:schemeClr>
                                  </a:solidFill>
                                  <a:latin typeface="Cambria Math" panose="02040503050406030204" pitchFamily="18" charset="0"/>
                                </a:rPr>
                              </m:ctrlPr>
                            </m:sSubPr>
                            <m:e>
                              <m:r>
                                <a:rPr lang="en-US" sz="2400" b="1" i="1" smtClean="0">
                                  <a:solidFill>
                                    <a:schemeClr val="tx2">
                                      <a:lumMod val="75000"/>
                                    </a:schemeClr>
                                  </a:solidFill>
                                  <a:latin typeface="Cambria Math"/>
                                </a:rPr>
                                <m:t>[</m:t>
                              </m:r>
                              <m:r>
                                <a:rPr lang="en-US" sz="2400" b="1" i="1" smtClean="0">
                                  <a:solidFill>
                                    <a:schemeClr val="tx2">
                                      <a:lumMod val="75000"/>
                                    </a:schemeClr>
                                  </a:solidFill>
                                  <a:latin typeface="Cambria Math"/>
                                </a:rPr>
                                <m:t>𝑷𝑴</m:t>
                              </m:r>
                              <m:r>
                                <a:rPr lang="en-US" sz="2400" b="1" i="1" smtClean="0">
                                  <a:solidFill>
                                    <a:schemeClr val="tx2">
                                      <a:lumMod val="75000"/>
                                    </a:schemeClr>
                                  </a:solidFill>
                                  <a:latin typeface="Cambria Math"/>
                                </a:rPr>
                                <m:t>𝟐</m:t>
                              </m:r>
                              <m:r>
                                <a:rPr lang="en-US" sz="2400" b="1" i="1" smtClean="0">
                                  <a:solidFill>
                                    <a:schemeClr val="tx2">
                                      <a:lumMod val="75000"/>
                                    </a:schemeClr>
                                  </a:solidFill>
                                  <a:latin typeface="Cambria Math"/>
                                </a:rPr>
                                <m:t>.</m:t>
                              </m:r>
                              <m:r>
                                <a:rPr lang="en-US" sz="2400" b="1" i="1" smtClean="0">
                                  <a:solidFill>
                                    <a:schemeClr val="tx2">
                                      <a:lumMod val="75000"/>
                                    </a:schemeClr>
                                  </a:solidFill>
                                  <a:latin typeface="Cambria Math"/>
                                </a:rPr>
                                <m:t>𝟓</m:t>
                              </m:r>
                              <m:r>
                                <a:rPr lang="en-US" sz="2400" b="1" i="1" smtClean="0">
                                  <a:solidFill>
                                    <a:schemeClr val="tx2">
                                      <a:lumMod val="75000"/>
                                    </a:schemeClr>
                                  </a:solidFill>
                                  <a:latin typeface="Cambria Math"/>
                                </a:rPr>
                                <m:t>]</m:t>
                              </m:r>
                            </m:e>
                            <m:sub>
                              <m:r>
                                <a:rPr lang="en-US" sz="2400" b="1" i="1" smtClean="0">
                                  <a:solidFill>
                                    <a:schemeClr val="tx2">
                                      <a:lumMod val="75000"/>
                                    </a:schemeClr>
                                  </a:solidFill>
                                  <a:latin typeface="Cambria Math"/>
                                </a:rPr>
                                <m:t>𝑵𝑬𝑰</m:t>
                              </m:r>
                            </m:sub>
                          </m:sSub>
                        </m:num>
                        <m:den>
                          <m:sSub>
                            <m:sSubPr>
                              <m:ctrlPr>
                                <a:rPr lang="en-US" sz="2400" b="1" i="1" smtClean="0">
                                  <a:solidFill>
                                    <a:schemeClr val="tx2">
                                      <a:lumMod val="75000"/>
                                    </a:schemeClr>
                                  </a:solidFill>
                                  <a:latin typeface="Cambria Math" panose="02040503050406030204" pitchFamily="18" charset="0"/>
                                </a:rPr>
                              </m:ctrlPr>
                            </m:sSubPr>
                            <m:e>
                              <m:r>
                                <a:rPr lang="en-US" sz="2400" b="1" i="1" smtClean="0">
                                  <a:solidFill>
                                    <a:schemeClr val="tx2">
                                      <a:lumMod val="75000"/>
                                    </a:schemeClr>
                                  </a:solidFill>
                                  <a:latin typeface="Cambria Math"/>
                                </a:rPr>
                                <m:t>[</m:t>
                              </m:r>
                              <m:r>
                                <a:rPr lang="en-US" sz="2400" b="1" i="1" smtClean="0">
                                  <a:solidFill>
                                    <a:schemeClr val="tx2">
                                      <a:lumMod val="75000"/>
                                    </a:schemeClr>
                                  </a:solidFill>
                                  <a:latin typeface="Cambria Math"/>
                                </a:rPr>
                                <m:t>𝑷𝑴</m:t>
                              </m:r>
                              <m:r>
                                <a:rPr lang="en-US" sz="2400" b="1" i="1" smtClean="0">
                                  <a:solidFill>
                                    <a:schemeClr val="tx2">
                                      <a:lumMod val="75000"/>
                                    </a:schemeClr>
                                  </a:solidFill>
                                  <a:latin typeface="Cambria Math"/>
                                </a:rPr>
                                <m:t>𝟐</m:t>
                              </m:r>
                              <m:r>
                                <a:rPr lang="en-US" sz="2400" b="1" i="1" smtClean="0">
                                  <a:solidFill>
                                    <a:schemeClr val="tx2">
                                      <a:lumMod val="75000"/>
                                    </a:schemeClr>
                                  </a:solidFill>
                                  <a:latin typeface="Cambria Math"/>
                                </a:rPr>
                                <m:t>.</m:t>
                              </m:r>
                              <m:r>
                                <a:rPr lang="en-US" sz="2400" b="1" i="1" smtClean="0">
                                  <a:solidFill>
                                    <a:schemeClr val="tx2">
                                      <a:lumMod val="75000"/>
                                    </a:schemeClr>
                                  </a:solidFill>
                                  <a:latin typeface="Cambria Math"/>
                                </a:rPr>
                                <m:t>𝟓</m:t>
                              </m:r>
                              <m:r>
                                <a:rPr lang="en-US" sz="2400" b="1" i="1" smtClean="0">
                                  <a:solidFill>
                                    <a:schemeClr val="tx2">
                                      <a:lumMod val="75000"/>
                                    </a:schemeClr>
                                  </a:solidFill>
                                  <a:latin typeface="Cambria Math"/>
                                </a:rPr>
                                <m:t>]</m:t>
                              </m:r>
                            </m:e>
                            <m:sub>
                              <m:r>
                                <a:rPr lang="en-US" sz="2400" b="1" i="1" smtClean="0">
                                  <a:solidFill>
                                    <a:schemeClr val="tx2">
                                      <a:lumMod val="75000"/>
                                    </a:schemeClr>
                                  </a:solidFill>
                                  <a:latin typeface="Cambria Math"/>
                                </a:rPr>
                                <m:t>𝑨𝑽𝑮</m:t>
                              </m:r>
                            </m:sub>
                          </m:sSub>
                        </m:den>
                      </m:f>
                    </m:oMath>
                  </m:oMathPara>
                </a14:m>
                <a:endParaRPr lang="en-US" sz="2400" b="1" dirty="0">
                  <a:solidFill>
                    <a:schemeClr val="tx2">
                      <a:lumMod val="75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629866" y="990600"/>
                <a:ext cx="3884268" cy="862865"/>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7802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2198" t="11286" r="30623"/>
          <a:stretch/>
        </p:blipFill>
        <p:spPr>
          <a:xfrm>
            <a:off x="6024293" y="3877792"/>
            <a:ext cx="2814907" cy="2834640"/>
          </a:xfrm>
          <a:prstGeom prst="rect">
            <a:avLst/>
          </a:prstGeom>
        </p:spPr>
      </p:pic>
      <p:sp>
        <p:nvSpPr>
          <p:cNvPr id="4" name="Slide Number Placeholder 3"/>
          <p:cNvSpPr>
            <a:spLocks noGrp="1"/>
          </p:cNvSpPr>
          <p:nvPr>
            <p:ph type="sldNum" sz="quarter" idx="12"/>
          </p:nvPr>
        </p:nvSpPr>
        <p:spPr/>
        <p:txBody>
          <a:bodyPr/>
          <a:lstStyle/>
          <a:p>
            <a:fld id="{133C7D0A-5601-4F23-9BFC-AA6A5EEBBCCD}" type="slidenum">
              <a:rPr lang="en-US" smtClean="0"/>
              <a:t>14</a:t>
            </a:fld>
            <a:endParaRPr lang="en-US"/>
          </a:p>
        </p:txBody>
      </p:sp>
      <p:grpSp>
        <p:nvGrpSpPr>
          <p:cNvPr id="5" name="Group 4"/>
          <p:cNvGrpSpPr/>
          <p:nvPr/>
        </p:nvGrpSpPr>
        <p:grpSpPr>
          <a:xfrm>
            <a:off x="69283" y="0"/>
            <a:ext cx="9074717" cy="749807"/>
            <a:chOff x="69283" y="0"/>
            <a:chExt cx="9074717" cy="749807"/>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7176154" y="0"/>
              <a:ext cx="1967846" cy="646331"/>
            </a:xfrm>
            <a:prstGeom prst="rect">
              <a:avLst/>
            </a:prstGeom>
            <a:noFill/>
          </p:spPr>
          <p:txBody>
            <a:bodyPr wrap="none" rtlCol="0">
              <a:spAutoFit/>
            </a:bodyPr>
            <a:lstStyle/>
            <a:p>
              <a:r>
                <a:rPr lang="en-US" sz="3600" dirty="0" smtClean="0">
                  <a:solidFill>
                    <a:schemeClr val="tx2">
                      <a:lumMod val="75000"/>
                    </a:schemeClr>
                  </a:solidFill>
                </a:rPr>
                <a:t>Summary</a:t>
              </a:r>
              <a:endParaRPr lang="en-US" sz="3600" dirty="0">
                <a:solidFill>
                  <a:schemeClr val="tx2">
                    <a:lumMod val="75000"/>
                  </a:schemeClr>
                </a:solidFill>
              </a:endParaRPr>
            </a:p>
          </p:txBody>
        </p:sp>
      </p:grpSp>
      <p:sp>
        <p:nvSpPr>
          <p:cNvPr id="10" name="Content Placeholder 2"/>
          <p:cNvSpPr>
            <a:spLocks noGrp="1"/>
          </p:cNvSpPr>
          <p:nvPr>
            <p:ph idx="1"/>
          </p:nvPr>
        </p:nvSpPr>
        <p:spPr>
          <a:xfrm>
            <a:off x="111324" y="923834"/>
            <a:ext cx="5908476" cy="5324565"/>
          </a:xfrm>
        </p:spPr>
        <p:txBody>
          <a:bodyPr>
            <a:normAutofit/>
          </a:bodyPr>
          <a:lstStyle/>
          <a:p>
            <a:pPr marL="514350" indent="-514350">
              <a:buFont typeface="+mj-lt"/>
              <a:buAutoNum type="arabicPeriod"/>
            </a:pPr>
            <a:r>
              <a:rPr lang="en-US" sz="2800" dirty="0" smtClean="0">
                <a:solidFill>
                  <a:schemeClr val="tx2">
                    <a:lumMod val="75000"/>
                  </a:schemeClr>
                </a:solidFill>
              </a:rPr>
              <a:t>Most current NEI emissions capture spatial and temporal variability in fire activity</a:t>
            </a:r>
          </a:p>
          <a:p>
            <a:pPr marL="514350" indent="-514350">
              <a:buFont typeface="+mj-lt"/>
              <a:buAutoNum type="arabicPeriod"/>
            </a:pPr>
            <a:r>
              <a:rPr lang="en-US" sz="2800" dirty="0" smtClean="0">
                <a:solidFill>
                  <a:schemeClr val="tx2">
                    <a:lumMod val="75000"/>
                  </a:schemeClr>
                </a:solidFill>
              </a:rPr>
              <a:t>FINN provides added information for off-years and historical simulations</a:t>
            </a:r>
            <a:endParaRPr lang="en-US" sz="2800" dirty="0">
              <a:solidFill>
                <a:schemeClr val="tx2">
                  <a:lumMod val="75000"/>
                </a:schemeClr>
              </a:solidFill>
            </a:endParaRPr>
          </a:p>
          <a:p>
            <a:pPr marL="514350" indent="-514350">
              <a:buFont typeface="+mj-lt"/>
              <a:buAutoNum type="arabicPeriod"/>
            </a:pPr>
            <a:r>
              <a:rPr lang="en-US" sz="2800" dirty="0" smtClean="0">
                <a:solidFill>
                  <a:schemeClr val="tx2">
                    <a:lumMod val="75000"/>
                  </a:schemeClr>
                </a:solidFill>
              </a:rPr>
              <a:t>Updated historical fire emissions will improve simulations for exposure estimates in health studies </a:t>
            </a:r>
          </a:p>
          <a:p>
            <a:endParaRPr lang="en-US" sz="2800" dirty="0" smtClean="0">
              <a:solidFill>
                <a:schemeClr val="tx2">
                  <a:lumMod val="75000"/>
                </a:schemeClr>
              </a:solidFill>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7538" t="11166" r="31606"/>
          <a:stretch/>
        </p:blipFill>
        <p:spPr>
          <a:xfrm>
            <a:off x="5912307" y="1024759"/>
            <a:ext cx="3079293" cy="2834640"/>
          </a:xfrm>
          <a:prstGeom prst="rect">
            <a:avLst/>
          </a:prstGeom>
        </p:spPr>
      </p:pic>
    </p:spTree>
    <p:extLst>
      <p:ext uri="{BB962C8B-B14F-4D97-AF65-F5344CB8AC3E}">
        <p14:creationId xmlns:p14="http://schemas.microsoft.com/office/powerpoint/2010/main" val="3163191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3C7D0A-5601-4F23-9BFC-AA6A5EEBBCCD}" type="slidenum">
              <a:rPr lang="en-US" smtClean="0"/>
              <a:t>15</a:t>
            </a:fld>
            <a:endParaRPr lang="en-US"/>
          </a:p>
        </p:txBody>
      </p:sp>
      <p:grpSp>
        <p:nvGrpSpPr>
          <p:cNvPr id="5" name="Group 4"/>
          <p:cNvGrpSpPr/>
          <p:nvPr/>
        </p:nvGrpSpPr>
        <p:grpSpPr>
          <a:xfrm>
            <a:off x="69283" y="0"/>
            <a:ext cx="9074717" cy="749807"/>
            <a:chOff x="69283" y="0"/>
            <a:chExt cx="9074717" cy="749807"/>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6617154" y="0"/>
              <a:ext cx="2526846" cy="646331"/>
            </a:xfrm>
            <a:prstGeom prst="rect">
              <a:avLst/>
            </a:prstGeom>
            <a:noFill/>
          </p:spPr>
          <p:txBody>
            <a:bodyPr wrap="none" rtlCol="0">
              <a:spAutoFit/>
            </a:bodyPr>
            <a:lstStyle/>
            <a:p>
              <a:r>
                <a:rPr lang="en-US" sz="3600" dirty="0" smtClean="0">
                  <a:solidFill>
                    <a:schemeClr val="tx2">
                      <a:lumMod val="75000"/>
                    </a:schemeClr>
                  </a:solidFill>
                </a:rPr>
                <a:t>Future Work</a:t>
              </a:r>
              <a:endParaRPr lang="en-US" sz="3600" dirty="0">
                <a:solidFill>
                  <a:schemeClr val="tx2">
                    <a:lumMod val="75000"/>
                  </a:schemeClr>
                </a:solidFill>
              </a:endParaRPr>
            </a:p>
          </p:txBody>
        </p:sp>
      </p:grpSp>
      <p:sp>
        <p:nvSpPr>
          <p:cNvPr id="12" name="Content Placeholder 2"/>
          <p:cNvSpPr>
            <a:spLocks noGrp="1"/>
          </p:cNvSpPr>
          <p:nvPr>
            <p:ph idx="1"/>
          </p:nvPr>
        </p:nvSpPr>
        <p:spPr>
          <a:xfrm>
            <a:off x="111324" y="923835"/>
            <a:ext cx="8880276" cy="3048000"/>
          </a:xfrm>
        </p:spPr>
        <p:txBody>
          <a:bodyPr>
            <a:normAutofit/>
          </a:bodyPr>
          <a:lstStyle/>
          <a:p>
            <a:pPr marL="514350" indent="-514350">
              <a:buFont typeface="+mj-lt"/>
              <a:buAutoNum type="arabicPeriod"/>
            </a:pPr>
            <a:r>
              <a:rPr lang="en-US" sz="2800" dirty="0" smtClean="0">
                <a:solidFill>
                  <a:schemeClr val="tx2">
                    <a:lumMod val="75000"/>
                  </a:schemeClr>
                </a:solidFill>
              </a:rPr>
              <a:t>Apply methods over CONUS at 36 km to study transport of smoke plumes from western US wildland fires</a:t>
            </a:r>
          </a:p>
          <a:p>
            <a:pPr marL="514350" indent="-514350">
              <a:buFont typeface="+mj-lt"/>
              <a:buAutoNum type="arabicPeriod"/>
            </a:pPr>
            <a:r>
              <a:rPr lang="en-US" sz="2800" dirty="0" smtClean="0">
                <a:solidFill>
                  <a:schemeClr val="tx2">
                    <a:lumMod val="75000"/>
                  </a:schemeClr>
                </a:solidFill>
              </a:rPr>
              <a:t>Integrate all hotspots detected by MODIS when building daily burned areas</a:t>
            </a:r>
            <a:endParaRPr lang="en-US" sz="2800" dirty="0">
              <a:solidFill>
                <a:schemeClr val="tx2">
                  <a:lumMod val="75000"/>
                </a:schemeClr>
              </a:solidFill>
            </a:endParaRPr>
          </a:p>
          <a:p>
            <a:pPr marL="514350" indent="-514350">
              <a:buFont typeface="+mj-lt"/>
              <a:buAutoNum type="arabicPeriod"/>
            </a:pPr>
            <a:r>
              <a:rPr lang="en-US" sz="2800" dirty="0" smtClean="0">
                <a:solidFill>
                  <a:schemeClr val="tx2">
                    <a:lumMod val="75000"/>
                  </a:schemeClr>
                </a:solidFill>
              </a:rPr>
              <a:t>Integrate a sub-plume model (i.e., Daysmoke) to calculate injection heights of fire emissions</a:t>
            </a:r>
          </a:p>
          <a:p>
            <a:endParaRPr lang="en-US" sz="2800" dirty="0" smtClean="0">
              <a:solidFill>
                <a:schemeClr val="tx2">
                  <a:lumMod val="75000"/>
                </a:schemeClr>
              </a:solidFill>
            </a:endParaRPr>
          </a:p>
        </p:txBody>
      </p:sp>
      <p:sp>
        <p:nvSpPr>
          <p:cNvPr id="14" name="Rectangle 13"/>
          <p:cNvSpPr/>
          <p:nvPr/>
        </p:nvSpPr>
        <p:spPr>
          <a:xfrm>
            <a:off x="170128" y="6191486"/>
            <a:ext cx="476084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b="1" dirty="0" smtClean="0">
                <a:solidFill>
                  <a:srgbClr val="FF0000"/>
                </a:solidFill>
              </a:rPr>
              <a:t>AGU Fall Meeting: Abstract ID 30977, “Modeling </a:t>
            </a:r>
            <a:r>
              <a:rPr lang="en-US" sz="1400" b="1" dirty="0">
                <a:solidFill>
                  <a:srgbClr val="FF0000"/>
                </a:solidFill>
              </a:rPr>
              <a:t>of Biomass Burning Aerosols over Southeastern United </a:t>
            </a:r>
            <a:r>
              <a:rPr lang="en-US" sz="1400" b="1" dirty="0" smtClean="0">
                <a:solidFill>
                  <a:srgbClr val="FF0000"/>
                </a:solidFill>
              </a:rPr>
              <a:t>States”</a:t>
            </a:r>
          </a:p>
        </p:txBody>
      </p:sp>
      <p:grpSp>
        <p:nvGrpSpPr>
          <p:cNvPr id="10" name="Group 9"/>
          <p:cNvGrpSpPr/>
          <p:nvPr/>
        </p:nvGrpSpPr>
        <p:grpSpPr>
          <a:xfrm>
            <a:off x="5194363" y="3745609"/>
            <a:ext cx="3162135" cy="2930719"/>
            <a:chOff x="5181600" y="3652961"/>
            <a:chExt cx="3162135" cy="2930719"/>
          </a:xfrm>
        </p:grpSpPr>
        <p:pic>
          <p:nvPicPr>
            <p:cNvPr id="1026" name="Picture 2" descr="F:\Emissions\FINNv1_SAPRC99\2012\Top 5 Wildfir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3976127"/>
              <a:ext cx="3162135" cy="26075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47760" y="3652961"/>
              <a:ext cx="2829814" cy="646331"/>
            </a:xfrm>
            <a:prstGeom prst="rect">
              <a:avLst/>
            </a:prstGeom>
            <a:solidFill>
              <a:schemeClr val="bg1"/>
            </a:solidFill>
          </p:spPr>
          <p:txBody>
            <a:bodyPr wrap="none" rtlCol="0">
              <a:spAutoFit/>
            </a:bodyPr>
            <a:lstStyle/>
            <a:p>
              <a:pPr algn="ctr"/>
              <a:r>
                <a:rPr lang="en-CA" dirty="0" smtClean="0"/>
                <a:t>Top 5 US wildfires of 2012:</a:t>
              </a:r>
            </a:p>
            <a:p>
              <a:pPr algn="ctr"/>
              <a:r>
                <a:rPr lang="en-CA" dirty="0" smtClean="0"/>
                <a:t>about 800,000 acres burned</a:t>
              </a:r>
              <a:endParaRPr lang="en-CA" dirty="0"/>
            </a:p>
          </p:txBody>
        </p:sp>
      </p:grpSp>
      <p:grpSp>
        <p:nvGrpSpPr>
          <p:cNvPr id="15" name="Group 14"/>
          <p:cNvGrpSpPr/>
          <p:nvPr/>
        </p:nvGrpSpPr>
        <p:grpSpPr>
          <a:xfrm>
            <a:off x="1215855" y="3867143"/>
            <a:ext cx="2886734" cy="2292975"/>
            <a:chOff x="-513747" y="3889599"/>
            <a:chExt cx="3570836" cy="2932179"/>
          </a:xfrm>
        </p:grpSpPr>
        <p:pic>
          <p:nvPicPr>
            <p:cNvPr id="16" name="Picture 2" descr="F:\Publi&amp;Comm\Communication\Conferences\CMAS Chapel Hill 2014\Sunni\6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747" y="3889599"/>
              <a:ext cx="3570836" cy="23418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14885" y="6231416"/>
              <a:ext cx="2904261" cy="590362"/>
            </a:xfrm>
            <a:prstGeom prst="rect">
              <a:avLst/>
            </a:prstGeom>
            <a:noFill/>
          </p:spPr>
          <p:txBody>
            <a:bodyPr wrap="square" rtlCol="0">
              <a:spAutoFit/>
            </a:bodyPr>
            <a:lstStyle/>
            <a:p>
              <a:pPr algn="ctr"/>
              <a:r>
                <a:rPr lang="en-CA" sz="1200" i="1" dirty="0" smtClean="0"/>
                <a:t>High Park Fire (CO) smoke plume (http://www.wunderground.com)</a:t>
              </a:r>
              <a:endParaRPr lang="en-CA" sz="1200" i="1" dirty="0"/>
            </a:p>
          </p:txBody>
        </p:sp>
      </p:grpSp>
    </p:spTree>
    <p:extLst>
      <p:ext uri="{BB962C8B-B14F-4D97-AF65-F5344CB8AC3E}">
        <p14:creationId xmlns:p14="http://schemas.microsoft.com/office/powerpoint/2010/main" val="1883862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half" idx="1"/>
          </p:nvPr>
        </p:nvSpPr>
        <p:spPr>
          <a:xfrm>
            <a:off x="152400" y="976582"/>
            <a:ext cx="6223026" cy="4814618"/>
          </a:xfrm>
        </p:spPr>
        <p:txBody>
          <a:bodyPr>
            <a:noAutofit/>
          </a:bodyPr>
          <a:lstStyle/>
          <a:p>
            <a:r>
              <a:rPr lang="en-US" sz="2400" dirty="0" smtClean="0">
                <a:solidFill>
                  <a:schemeClr val="tx2">
                    <a:lumMod val="75000"/>
                  </a:schemeClr>
                </a:solidFill>
                <a:cs typeface="BrowalliaUPC" panose="020B0604020202020204" pitchFamily="34" charset="-34"/>
              </a:rPr>
              <a:t>EPA STAR Graduate Fellowship Program</a:t>
            </a:r>
          </a:p>
          <a:p>
            <a:endParaRPr lang="en-US" sz="2400" dirty="0" smtClean="0">
              <a:solidFill>
                <a:schemeClr val="tx2">
                  <a:lumMod val="75000"/>
                </a:schemeClr>
              </a:solidFill>
              <a:cs typeface="BrowalliaUPC" panose="020B0604020202020204" pitchFamily="34" charset="-34"/>
            </a:endParaRPr>
          </a:p>
          <a:p>
            <a:r>
              <a:rPr lang="en-US" sz="2400" dirty="0" smtClean="0">
                <a:solidFill>
                  <a:schemeClr val="tx2">
                    <a:lumMod val="75000"/>
                  </a:schemeClr>
                </a:solidFill>
                <a:cs typeface="BrowalliaUPC" panose="020B0604020202020204" pitchFamily="34" charset="-34"/>
              </a:rPr>
              <a:t>Alfred P. Sloan Foundation</a:t>
            </a:r>
          </a:p>
          <a:p>
            <a:endParaRPr lang="en-US" sz="2400" dirty="0" smtClean="0">
              <a:solidFill>
                <a:schemeClr val="tx2">
                  <a:lumMod val="75000"/>
                </a:schemeClr>
              </a:solidFill>
              <a:cs typeface="BrowalliaUPC" panose="020B0604020202020204" pitchFamily="34" charset="-34"/>
            </a:endParaRPr>
          </a:p>
          <a:p>
            <a:r>
              <a:rPr lang="en-US" sz="2400" dirty="0" smtClean="0">
                <a:solidFill>
                  <a:schemeClr val="tx2">
                    <a:lumMod val="75000"/>
                  </a:schemeClr>
                </a:solidFill>
                <a:cs typeface="BrowalliaUPC" panose="020B0604020202020204" pitchFamily="34" charset="-34"/>
              </a:rPr>
              <a:t>Air &amp; Waste Management Association</a:t>
            </a:r>
          </a:p>
          <a:p>
            <a:endParaRPr lang="en-US" sz="2400" dirty="0" smtClean="0">
              <a:solidFill>
                <a:schemeClr val="tx2">
                  <a:lumMod val="75000"/>
                </a:schemeClr>
              </a:solidFill>
              <a:cs typeface="BrowalliaUPC" panose="020B0604020202020204" pitchFamily="34" charset="-34"/>
            </a:endParaRPr>
          </a:p>
          <a:p>
            <a:r>
              <a:rPr lang="en-US" sz="2400" dirty="0" smtClean="0">
                <a:solidFill>
                  <a:schemeClr val="tx2">
                    <a:lumMod val="75000"/>
                  </a:schemeClr>
                </a:solidFill>
                <a:cs typeface="BrowalliaUPC" panose="020B0604020202020204" pitchFamily="34" charset="-34"/>
              </a:rPr>
              <a:t>National Center for Atmospheric Research: Christine </a:t>
            </a:r>
            <a:r>
              <a:rPr lang="en-US" sz="2400" dirty="0" err="1" smtClean="0">
                <a:solidFill>
                  <a:schemeClr val="tx2">
                    <a:lumMod val="75000"/>
                  </a:schemeClr>
                </a:solidFill>
                <a:cs typeface="BrowalliaUPC" panose="020B0604020202020204" pitchFamily="34" charset="-34"/>
              </a:rPr>
              <a:t>Wiedinmeyer</a:t>
            </a:r>
            <a:endParaRPr lang="en-US" sz="2400" dirty="0" smtClean="0">
              <a:solidFill>
                <a:schemeClr val="tx2">
                  <a:lumMod val="75000"/>
                </a:schemeClr>
              </a:solidFill>
              <a:cs typeface="BrowalliaUPC" panose="020B0604020202020204" pitchFamily="34" charset="-34"/>
            </a:endParaRPr>
          </a:p>
          <a:p>
            <a:endParaRPr lang="en-US" sz="2400" dirty="0">
              <a:solidFill>
                <a:schemeClr val="tx2">
                  <a:lumMod val="75000"/>
                </a:schemeClr>
              </a:solidFill>
              <a:cs typeface="BrowalliaUPC" panose="020B0604020202020204" pitchFamily="34" charset="-34"/>
            </a:endParaRPr>
          </a:p>
          <a:p>
            <a:r>
              <a:rPr lang="en-US" sz="2400" dirty="0" smtClean="0">
                <a:solidFill>
                  <a:schemeClr val="tx2">
                    <a:lumMod val="75000"/>
                  </a:schemeClr>
                </a:solidFill>
                <a:cs typeface="BrowalliaUPC" panose="020B0604020202020204" pitchFamily="34" charset="-34"/>
              </a:rPr>
              <a:t>Georgia Tech: Cong Liu, Lucas </a:t>
            </a:r>
            <a:r>
              <a:rPr lang="en-US" sz="2400" dirty="0" err="1" smtClean="0">
                <a:solidFill>
                  <a:schemeClr val="tx2">
                    <a:lumMod val="75000"/>
                  </a:schemeClr>
                </a:solidFill>
                <a:cs typeface="BrowalliaUPC" panose="020B0604020202020204" pitchFamily="34" charset="-34"/>
              </a:rPr>
              <a:t>Henneman</a:t>
            </a:r>
            <a:endParaRPr lang="en-US" sz="2400" dirty="0" smtClean="0">
              <a:solidFill>
                <a:schemeClr val="tx2">
                  <a:lumMod val="75000"/>
                </a:schemeClr>
              </a:solidFill>
              <a:cs typeface="BrowalliaUPC" panose="020B0604020202020204" pitchFamily="34" charset="-34"/>
            </a:endParaRPr>
          </a:p>
          <a:p>
            <a:endParaRPr lang="en-US" sz="2400"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133C7D0A-5601-4F23-9BFC-AA6A5EEBBCCD}" type="slidenum">
              <a:rPr lang="en-US" smtClean="0"/>
              <a:t>16</a:t>
            </a:fld>
            <a:endParaRPr lang="en-US"/>
          </a:p>
        </p:txBody>
      </p:sp>
      <p:grpSp>
        <p:nvGrpSpPr>
          <p:cNvPr id="15" name="Group 14"/>
          <p:cNvGrpSpPr/>
          <p:nvPr/>
        </p:nvGrpSpPr>
        <p:grpSpPr>
          <a:xfrm>
            <a:off x="69283" y="0"/>
            <a:ext cx="9074717" cy="749807"/>
            <a:chOff x="69283" y="0"/>
            <a:chExt cx="9074717" cy="749807"/>
          </a:xfrm>
        </p:grpSpPr>
        <p:grpSp>
          <p:nvGrpSpPr>
            <p:cNvPr id="5" name="Group 4"/>
            <p:cNvGrpSpPr/>
            <p:nvPr/>
          </p:nvGrpSpPr>
          <p:grpSpPr>
            <a:xfrm>
              <a:off x="69283" y="45720"/>
              <a:ext cx="9074717" cy="704087"/>
              <a:chOff x="69283" y="45720"/>
              <a:chExt cx="9074717" cy="704087"/>
            </a:xfrm>
          </p:grpSpPr>
          <p:sp>
            <p:nvSpPr>
              <p:cNvPr id="6" name="Rectangle 5"/>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8" name="TextBox 7"/>
            <p:cNvSpPr txBox="1"/>
            <p:nvPr/>
          </p:nvSpPr>
          <p:spPr>
            <a:xfrm>
              <a:off x="5257800" y="0"/>
              <a:ext cx="3863237" cy="646331"/>
            </a:xfrm>
            <a:prstGeom prst="rect">
              <a:avLst/>
            </a:prstGeom>
            <a:noFill/>
          </p:spPr>
          <p:txBody>
            <a:bodyPr wrap="none" rtlCol="0">
              <a:spAutoFit/>
            </a:bodyPr>
            <a:lstStyle/>
            <a:p>
              <a:r>
                <a:rPr lang="en-US" sz="3600" dirty="0" smtClean="0">
                  <a:solidFill>
                    <a:schemeClr val="tx2">
                      <a:lumMod val="75000"/>
                    </a:schemeClr>
                  </a:solidFill>
                </a:rPr>
                <a:t>Acknowledgements</a:t>
              </a:r>
              <a:endParaRPr lang="en-US" sz="3600" dirty="0">
                <a:solidFill>
                  <a:schemeClr val="tx2">
                    <a:lumMod val="75000"/>
                  </a:schemeClr>
                </a:solidFill>
              </a:endParaRPr>
            </a:p>
          </p:txBody>
        </p:sp>
      </p:grpSp>
      <p:sp>
        <p:nvSpPr>
          <p:cNvPr id="13" name="Text Box 14"/>
          <p:cNvSpPr txBox="1">
            <a:spLocks noChangeArrowheads="1"/>
          </p:cNvSpPr>
          <p:nvPr/>
        </p:nvSpPr>
        <p:spPr bwMode="auto">
          <a:xfrm>
            <a:off x="457200" y="5791200"/>
            <a:ext cx="7696200" cy="830997"/>
          </a:xfrm>
          <a:prstGeom prst="rect">
            <a:avLst/>
          </a:prstGeom>
          <a:noFill/>
          <a:ln w="9525">
            <a:noFill/>
            <a:miter lim="800000"/>
            <a:headEnd/>
            <a:tailEnd/>
          </a:ln>
          <a:effectLst/>
        </p:spPr>
        <p:txBody>
          <a:bodyPr>
            <a:spAutoFit/>
          </a:bodyPr>
          <a:lstStyle/>
          <a:p>
            <a:pPr algn="just"/>
            <a:r>
              <a:rPr lang="en-US" altLang="ko-KR" sz="1200" dirty="0">
                <a:solidFill>
                  <a:schemeClr val="tx1">
                    <a:lumMod val="65000"/>
                    <a:lumOff val="35000"/>
                  </a:schemeClr>
                </a:solidFill>
                <a:latin typeface="+mj-lt"/>
                <a:ea typeface="굴림" charset="-127"/>
              </a:rPr>
              <a:t>This presentation was made possible in part by </a:t>
            </a:r>
            <a:r>
              <a:rPr lang="en-US" sz="1200" dirty="0" smtClean="0">
                <a:solidFill>
                  <a:schemeClr val="tx1">
                    <a:lumMod val="65000"/>
                    <a:lumOff val="35000"/>
                  </a:schemeClr>
                </a:solidFill>
                <a:latin typeface="+mj-lt"/>
                <a:ea typeface="굴림" charset="-127"/>
              </a:rPr>
              <a:t>STAR </a:t>
            </a:r>
            <a:r>
              <a:rPr lang="en-US" sz="1200" dirty="0">
                <a:solidFill>
                  <a:schemeClr val="tx1">
                    <a:lumMod val="65000"/>
                    <a:lumOff val="35000"/>
                  </a:schemeClr>
                </a:solidFill>
                <a:latin typeface="+mj-lt"/>
                <a:ea typeface="굴림" charset="-127"/>
              </a:rPr>
              <a:t>Fellowship Assistance Agreement no. </a:t>
            </a:r>
            <a:r>
              <a:rPr lang="en-US" sz="1200" dirty="0" smtClean="0">
                <a:solidFill>
                  <a:schemeClr val="tx1">
                    <a:lumMod val="65000"/>
                    <a:lumOff val="35000"/>
                  </a:schemeClr>
                </a:solidFill>
                <a:latin typeface="+mj-lt"/>
                <a:ea typeface="굴림" charset="-127"/>
              </a:rPr>
              <a:t>FP-91761401-0</a:t>
            </a:r>
            <a:r>
              <a:rPr lang="en-US" altLang="ko-KR" sz="1200" dirty="0" smtClean="0">
                <a:solidFill>
                  <a:schemeClr val="tx1">
                    <a:lumMod val="65000"/>
                    <a:lumOff val="35000"/>
                  </a:schemeClr>
                </a:solidFill>
                <a:latin typeface="+mj-lt"/>
                <a:ea typeface="굴림" charset="-127"/>
              </a:rPr>
              <a:t>. </a:t>
            </a:r>
            <a:r>
              <a:rPr lang="en-US" sz="1200" dirty="0">
                <a:solidFill>
                  <a:schemeClr val="tx1">
                    <a:lumMod val="65000"/>
                    <a:lumOff val="35000"/>
                  </a:schemeClr>
                </a:solidFill>
                <a:latin typeface="+mj-lt"/>
                <a:ea typeface="굴림" charset="-127"/>
              </a:rPr>
              <a:t>It has not been formally reviewed by EPA.  </a:t>
            </a:r>
            <a:r>
              <a:rPr lang="en-US" altLang="ko-KR" sz="1200" dirty="0" smtClean="0">
                <a:solidFill>
                  <a:schemeClr val="tx1">
                    <a:lumMod val="65000"/>
                    <a:lumOff val="35000"/>
                  </a:schemeClr>
                </a:solidFill>
                <a:latin typeface="+mj-lt"/>
                <a:ea typeface="굴림" charset="-127"/>
              </a:rPr>
              <a:t>Its </a:t>
            </a:r>
            <a:r>
              <a:rPr lang="en-US" altLang="ko-KR" sz="1200" dirty="0">
                <a:solidFill>
                  <a:schemeClr val="tx1">
                    <a:lumMod val="65000"/>
                    <a:lumOff val="35000"/>
                  </a:schemeClr>
                </a:solidFill>
                <a:latin typeface="+mj-lt"/>
                <a:ea typeface="굴림" charset="-127"/>
              </a:rPr>
              <a:t>contents are solely the responsibility of the grantee and do not necessarily represent the official views of the funding sources and those sources do not endorse the purchase of any commercial products or services mentioned in the publication. </a:t>
            </a:r>
            <a:endParaRPr lang="en-US" altLang="ko-KR" sz="1200" dirty="0" smtClean="0">
              <a:solidFill>
                <a:schemeClr val="tx1">
                  <a:lumMod val="65000"/>
                  <a:lumOff val="35000"/>
                </a:schemeClr>
              </a:solidFill>
              <a:latin typeface="+mj-lt"/>
              <a:ea typeface="굴림" charset="-127"/>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2056986"/>
            <a:ext cx="1005840" cy="1067214"/>
          </a:xfrm>
          <a:prstGeom prst="rect">
            <a:avLst/>
          </a:prstGeom>
        </p:spPr>
      </p:pic>
      <p:grpSp>
        <p:nvGrpSpPr>
          <p:cNvPr id="14" name="Group 10"/>
          <p:cNvGrpSpPr>
            <a:grpSpLocks noChangeAspect="1"/>
          </p:cNvGrpSpPr>
          <p:nvPr/>
        </p:nvGrpSpPr>
        <p:grpSpPr bwMode="auto">
          <a:xfrm>
            <a:off x="6248400" y="939343"/>
            <a:ext cx="1981200" cy="996601"/>
            <a:chOff x="-25934" y="8860"/>
            <a:chExt cx="1888" cy="758"/>
          </a:xfrm>
        </p:grpSpPr>
        <p:pic>
          <p:nvPicPr>
            <p:cNvPr id="17" name="Picture 11" descr="Starblock"/>
            <p:cNvPicPr>
              <a:picLocks noChangeAspect="1" noChangeArrowheads="1"/>
            </p:cNvPicPr>
            <p:nvPr/>
          </p:nvPicPr>
          <p:blipFill>
            <a:blip r:embed="rId6"/>
            <a:srcRect/>
            <a:stretch>
              <a:fillRect/>
            </a:stretch>
          </p:blipFill>
          <p:spPr bwMode="auto">
            <a:xfrm>
              <a:off x="-25934" y="8860"/>
              <a:ext cx="1888" cy="758"/>
            </a:xfrm>
            <a:prstGeom prst="rect">
              <a:avLst/>
            </a:prstGeom>
            <a:noFill/>
            <a:ln w="28575">
              <a:solidFill>
                <a:schemeClr val="bg1"/>
              </a:solidFill>
              <a:miter lim="800000"/>
              <a:headEnd/>
              <a:tailEnd/>
            </a:ln>
          </p:spPr>
        </p:pic>
        <p:sp>
          <p:nvSpPr>
            <p:cNvPr id="18" name="Rectangle 12"/>
            <p:cNvSpPr>
              <a:spLocks noChangeArrowheads="1"/>
            </p:cNvSpPr>
            <p:nvPr/>
          </p:nvSpPr>
          <p:spPr bwMode="auto">
            <a:xfrm>
              <a:off x="-24746" y="9333"/>
              <a:ext cx="685" cy="140"/>
            </a:xfrm>
            <a:prstGeom prst="rect">
              <a:avLst/>
            </a:prstGeom>
            <a:noFill/>
            <a:ln w="9525">
              <a:noFill/>
              <a:miter lim="800000"/>
              <a:headEnd/>
              <a:tailEnd/>
            </a:ln>
          </p:spPr>
          <p:txBody>
            <a:bodyPr wrap="square" anchor="ctr">
              <a:prstTxWarp prst="textNoShape">
                <a:avLst/>
              </a:prstTxWarp>
              <a:spAutoFit/>
            </a:bodyPr>
            <a:lstStyle/>
            <a:p>
              <a:pPr algn="just"/>
              <a:r>
                <a:rPr lang="en-US" sz="600" dirty="0">
                  <a:latin typeface="Arial Unicode MS" charset="0"/>
                  <a:ea typeface="Arial Unicode MS" charset="0"/>
                  <a:cs typeface="Arial Unicode MS" charset="0"/>
                </a:rPr>
                <a:t>FP-91761401-0</a:t>
              </a:r>
            </a:p>
          </p:txBody>
        </p:sp>
      </p:grpSp>
      <p:pic>
        <p:nvPicPr>
          <p:cNvPr id="20" name="Picture 4" descr="https://wiki.ucar.edu/download/attachments/52004557/ncar-logo-lg.jpg?api=v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3896" y="4284480"/>
            <a:ext cx="2559104" cy="8209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Publi&amp;Comm\Communication\Conferences\CMAS Chapel Hill 2014\Sunni\AWMA 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9423" y="3332526"/>
            <a:ext cx="2665977" cy="62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30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447800"/>
            <a:ext cx="3657600" cy="4953000"/>
          </a:xfrm>
        </p:spPr>
        <p:txBody>
          <a:bodyPr>
            <a:normAutofit fontScale="77500" lnSpcReduction="20000"/>
          </a:bodyPr>
          <a:lstStyle/>
          <a:p>
            <a:r>
              <a:rPr lang="en-US" dirty="0" smtClean="0">
                <a:solidFill>
                  <a:schemeClr val="tx2">
                    <a:lumMod val="50000"/>
                  </a:schemeClr>
                </a:solidFill>
              </a:rPr>
              <a:t>CDC PHASE CMAQ runs show plumes over GA</a:t>
            </a:r>
          </a:p>
          <a:p>
            <a:endParaRPr lang="en-US" dirty="0" smtClean="0">
              <a:solidFill>
                <a:schemeClr val="tx2">
                  <a:lumMod val="50000"/>
                </a:schemeClr>
              </a:solidFill>
            </a:endParaRPr>
          </a:p>
          <a:p>
            <a:r>
              <a:rPr lang="en-US" dirty="0" smtClean="0">
                <a:solidFill>
                  <a:schemeClr val="tx2">
                    <a:lumMod val="50000"/>
                  </a:schemeClr>
                </a:solidFill>
              </a:rPr>
              <a:t>National Emissions Inventory (NEI) represents 3 years of emissions</a:t>
            </a:r>
          </a:p>
          <a:p>
            <a:endParaRPr lang="en-US" dirty="0" smtClean="0">
              <a:solidFill>
                <a:schemeClr val="tx2">
                  <a:lumMod val="50000"/>
                </a:schemeClr>
              </a:solidFill>
            </a:endParaRPr>
          </a:p>
          <a:p>
            <a:r>
              <a:rPr lang="en-US" dirty="0" smtClean="0">
                <a:solidFill>
                  <a:schemeClr val="tx2">
                    <a:lumMod val="50000"/>
                  </a:schemeClr>
                </a:solidFill>
              </a:rPr>
              <a:t>Vertical distribution of emissions oftentimes misrepresented</a:t>
            </a:r>
          </a:p>
          <a:p>
            <a:endParaRPr lang="en-US" dirty="0" smtClean="0">
              <a:solidFill>
                <a:schemeClr val="tx2">
                  <a:lumMod val="50000"/>
                </a:schemeClr>
              </a:solidFill>
            </a:endParaRPr>
          </a:p>
          <a:p>
            <a:r>
              <a:rPr lang="en-US" dirty="0" smtClean="0">
                <a:solidFill>
                  <a:schemeClr val="tx2">
                    <a:lumMod val="50000"/>
                  </a:schemeClr>
                </a:solidFill>
              </a:rPr>
              <a:t>Human exposure to biomass burning may have strong correlations with adverse health impacts</a:t>
            </a:r>
          </a:p>
          <a:p>
            <a:pPr marL="0" indent="0">
              <a:buNone/>
            </a:pPr>
            <a:endParaRPr lang="en-US" dirty="0" smtClean="0">
              <a:solidFill>
                <a:schemeClr val="tx2">
                  <a:lumMod val="50000"/>
                </a:schemeClr>
              </a:solidFill>
            </a:endParaRPr>
          </a:p>
          <a:p>
            <a:endParaRPr lang="en-US" dirty="0">
              <a:solidFill>
                <a:schemeClr val="tx2">
                  <a:lumMod val="50000"/>
                </a:schemeClr>
              </a:solidFill>
            </a:endParaRPr>
          </a:p>
        </p:txBody>
      </p:sp>
      <p:pic>
        <p:nvPicPr>
          <p:cNvPr id="11" name="Content Placeholder 10"/>
          <p:cNvPicPr>
            <a:picLocks noGrp="1" noChangeAspect="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57607" y="1508760"/>
            <a:ext cx="5510194" cy="5044440"/>
          </a:xfrm>
        </p:spPr>
      </p:pic>
      <p:sp>
        <p:nvSpPr>
          <p:cNvPr id="4" name="Slide Number Placeholder 3"/>
          <p:cNvSpPr>
            <a:spLocks noGrp="1"/>
          </p:cNvSpPr>
          <p:nvPr>
            <p:ph type="sldNum" sz="quarter" idx="12"/>
          </p:nvPr>
        </p:nvSpPr>
        <p:spPr/>
        <p:txBody>
          <a:bodyPr/>
          <a:lstStyle/>
          <a:p>
            <a:fld id="{133C7D0A-5601-4F23-9BFC-AA6A5EEBBCCD}" type="slidenum">
              <a:rPr lang="en-US" smtClean="0"/>
              <a:t>2</a:t>
            </a:fld>
            <a:endParaRPr lang="en-US"/>
          </a:p>
        </p:txBody>
      </p:sp>
      <p:grpSp>
        <p:nvGrpSpPr>
          <p:cNvPr id="5" name="Group 4"/>
          <p:cNvGrpSpPr/>
          <p:nvPr/>
        </p:nvGrpSpPr>
        <p:grpSpPr>
          <a:xfrm>
            <a:off x="69283" y="39468"/>
            <a:ext cx="9074717" cy="710339"/>
            <a:chOff x="69283" y="39468"/>
            <a:chExt cx="9074717" cy="710339"/>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6897679" y="39468"/>
              <a:ext cx="2246321" cy="646331"/>
            </a:xfrm>
            <a:prstGeom prst="rect">
              <a:avLst/>
            </a:prstGeom>
            <a:noFill/>
          </p:spPr>
          <p:txBody>
            <a:bodyPr wrap="none" rtlCol="0">
              <a:spAutoFit/>
            </a:bodyPr>
            <a:lstStyle/>
            <a:p>
              <a:r>
                <a:rPr lang="en-US" sz="3600" dirty="0" smtClean="0">
                  <a:solidFill>
                    <a:schemeClr val="tx2">
                      <a:lumMod val="75000"/>
                    </a:schemeClr>
                  </a:solidFill>
                </a:rPr>
                <a:t>Motivation</a:t>
              </a:r>
              <a:endParaRPr lang="en-US" sz="3600" dirty="0">
                <a:solidFill>
                  <a:schemeClr val="tx2">
                    <a:lumMod val="75000"/>
                  </a:schemeClr>
                </a:solidFill>
              </a:endParaRPr>
            </a:p>
          </p:txBody>
        </p:sp>
      </p:grpSp>
      <p:sp>
        <p:nvSpPr>
          <p:cNvPr id="13" name="Down Arrow 12"/>
          <p:cNvSpPr/>
          <p:nvPr/>
        </p:nvSpPr>
        <p:spPr>
          <a:xfrm rot="-5400000">
            <a:off x="3619501" y="368046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5400000">
            <a:off x="3619501" y="520446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57600" y="968514"/>
            <a:ext cx="5524500" cy="707886"/>
          </a:xfrm>
          <a:prstGeom prst="rect">
            <a:avLst/>
          </a:prstGeom>
          <a:noFill/>
        </p:spPr>
        <p:txBody>
          <a:bodyPr wrap="square" rtlCol="0">
            <a:spAutoFit/>
          </a:bodyPr>
          <a:lstStyle/>
          <a:p>
            <a:pPr algn="ctr"/>
            <a:r>
              <a:rPr lang="en-US" sz="1200" i="1" dirty="0" smtClean="0">
                <a:solidFill>
                  <a:schemeClr val="tx2">
                    <a:lumMod val="75000"/>
                  </a:schemeClr>
                </a:solidFill>
              </a:rPr>
              <a:t>Poster: </a:t>
            </a:r>
            <a:r>
              <a:rPr lang="en-US" sz="1200" dirty="0" smtClean="0">
                <a:solidFill>
                  <a:schemeClr val="tx2">
                    <a:lumMod val="75000"/>
                  </a:schemeClr>
                </a:solidFill>
              </a:rPr>
              <a:t>Spatiotemporal </a:t>
            </a:r>
            <a:r>
              <a:rPr lang="en-US" sz="1200" dirty="0">
                <a:solidFill>
                  <a:schemeClr val="tx2">
                    <a:lumMod val="75000"/>
                  </a:schemeClr>
                </a:solidFill>
              </a:rPr>
              <a:t>Error Assessment for Ambient Air Pollution Estimates obtained using an Observation-CMAQ Data Fusion </a:t>
            </a:r>
            <a:r>
              <a:rPr lang="en-US" sz="1200" dirty="0" smtClean="0">
                <a:solidFill>
                  <a:schemeClr val="tx2">
                    <a:lumMod val="75000"/>
                  </a:schemeClr>
                </a:solidFill>
              </a:rPr>
              <a:t>Technique</a:t>
            </a:r>
            <a:endParaRPr lang="en-US" sz="1200" dirty="0">
              <a:solidFill>
                <a:schemeClr val="tx2">
                  <a:lumMod val="75000"/>
                </a:schemeClr>
              </a:solidFill>
            </a:endParaRPr>
          </a:p>
          <a:p>
            <a:pPr algn="ctr"/>
            <a:r>
              <a:rPr lang="en-US" sz="1600" dirty="0" smtClean="0">
                <a:solidFill>
                  <a:schemeClr val="tx2">
                    <a:lumMod val="75000"/>
                  </a:schemeClr>
                </a:solidFill>
              </a:rPr>
              <a:t>(</a:t>
            </a:r>
            <a:r>
              <a:rPr lang="en-US" sz="1600" dirty="0" err="1" smtClean="0">
                <a:solidFill>
                  <a:schemeClr val="tx2">
                    <a:lumMod val="75000"/>
                  </a:schemeClr>
                </a:solidFill>
              </a:rPr>
              <a:t>Xinxin</a:t>
            </a:r>
            <a:r>
              <a:rPr lang="en-US" sz="1600" dirty="0" smtClean="0">
                <a:solidFill>
                  <a:schemeClr val="tx2">
                    <a:lumMod val="75000"/>
                  </a:schemeClr>
                </a:solidFill>
              </a:rPr>
              <a:t> </a:t>
            </a:r>
            <a:r>
              <a:rPr lang="en-US" sz="1600" dirty="0" err="1" smtClean="0">
                <a:solidFill>
                  <a:schemeClr val="tx2">
                    <a:lumMod val="75000"/>
                  </a:schemeClr>
                </a:solidFill>
              </a:rPr>
              <a:t>Zhai</a:t>
            </a:r>
            <a:r>
              <a:rPr lang="en-US" sz="1600" dirty="0" smtClean="0">
                <a:solidFill>
                  <a:schemeClr val="tx2">
                    <a:lumMod val="75000"/>
                  </a:schemeClr>
                </a:solidFill>
              </a:rPr>
              <a:t>, Georgia Tech)</a:t>
            </a:r>
            <a:endParaRPr lang="en-US" sz="1600" dirty="0">
              <a:solidFill>
                <a:schemeClr val="tx2">
                  <a:lumMod val="75000"/>
                </a:schemeClr>
              </a:solidFill>
            </a:endParaRPr>
          </a:p>
        </p:txBody>
      </p:sp>
    </p:spTree>
    <p:extLst>
      <p:ext uri="{BB962C8B-B14F-4D97-AF65-F5344CB8AC3E}">
        <p14:creationId xmlns:p14="http://schemas.microsoft.com/office/powerpoint/2010/main" val="8477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3C7D0A-5601-4F23-9BFC-AA6A5EEBBCCD}" type="slidenum">
              <a:rPr lang="en-US" smtClean="0"/>
              <a:t>3</a:t>
            </a:fld>
            <a:endParaRPr lang="en-US"/>
          </a:p>
        </p:txBody>
      </p:sp>
      <p:grpSp>
        <p:nvGrpSpPr>
          <p:cNvPr id="5" name="Group 4"/>
          <p:cNvGrpSpPr/>
          <p:nvPr/>
        </p:nvGrpSpPr>
        <p:grpSpPr>
          <a:xfrm>
            <a:off x="69283" y="45720"/>
            <a:ext cx="9074717" cy="704087"/>
            <a:chOff x="69283" y="45720"/>
            <a:chExt cx="9074717" cy="704087"/>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2438401" y="55178"/>
              <a:ext cx="6705599" cy="630942"/>
            </a:xfrm>
            <a:prstGeom prst="rect">
              <a:avLst/>
            </a:prstGeom>
            <a:noFill/>
          </p:spPr>
          <p:txBody>
            <a:bodyPr wrap="square" rtlCol="0">
              <a:spAutoFit/>
            </a:bodyPr>
            <a:lstStyle/>
            <a:p>
              <a:pPr algn="r"/>
              <a:r>
                <a:rPr lang="en-US" sz="3500" dirty="0" smtClean="0">
                  <a:solidFill>
                    <a:schemeClr val="tx2">
                      <a:lumMod val="75000"/>
                    </a:schemeClr>
                  </a:solidFill>
                </a:rPr>
                <a:t>Modeling Smoke in N. America</a:t>
              </a:r>
              <a:endParaRPr lang="en-US" sz="3500" dirty="0">
                <a:solidFill>
                  <a:schemeClr val="tx2">
                    <a:lumMod val="75000"/>
                  </a:schemeClr>
                </a:solidFill>
              </a:endParaRPr>
            </a:p>
          </p:txBody>
        </p:sp>
      </p:grpSp>
      <p:sp>
        <p:nvSpPr>
          <p:cNvPr id="10" name="Content Placeholder 9"/>
          <p:cNvSpPr>
            <a:spLocks noGrp="1"/>
          </p:cNvSpPr>
          <p:nvPr>
            <p:ph sz="half" idx="1"/>
          </p:nvPr>
        </p:nvSpPr>
        <p:spPr>
          <a:xfrm>
            <a:off x="228600" y="1143000"/>
            <a:ext cx="8610600" cy="5257800"/>
          </a:xfrm>
        </p:spPr>
        <p:txBody>
          <a:bodyPr>
            <a:noAutofit/>
          </a:bodyPr>
          <a:lstStyle/>
          <a:p>
            <a:pPr algn="just"/>
            <a:r>
              <a:rPr lang="en-US" dirty="0" smtClean="0">
                <a:solidFill>
                  <a:schemeClr val="tx2">
                    <a:lumMod val="75000"/>
                  </a:schemeClr>
                </a:solidFill>
              </a:rPr>
              <a:t>Fire emissions from satellite retrieval: GFED (</a:t>
            </a:r>
            <a:r>
              <a:rPr lang="en-US" i="1" dirty="0" smtClean="0">
                <a:solidFill>
                  <a:schemeClr val="tx2">
                    <a:lumMod val="75000"/>
                  </a:schemeClr>
                </a:solidFill>
              </a:rPr>
              <a:t>van der Werf et al. </a:t>
            </a:r>
            <a:r>
              <a:rPr lang="en-US" dirty="0" smtClean="0">
                <a:solidFill>
                  <a:schemeClr val="tx2">
                    <a:lumMod val="75000"/>
                  </a:schemeClr>
                </a:solidFill>
              </a:rPr>
              <a:t>2010), FINN (</a:t>
            </a:r>
            <a:r>
              <a:rPr lang="en-US" i="1" dirty="0" err="1" smtClean="0">
                <a:solidFill>
                  <a:schemeClr val="tx2">
                    <a:lumMod val="75000"/>
                  </a:schemeClr>
                </a:solidFill>
              </a:rPr>
              <a:t>Wiedinmyer</a:t>
            </a:r>
            <a:r>
              <a:rPr lang="en-US" i="1" dirty="0" smtClean="0">
                <a:solidFill>
                  <a:schemeClr val="tx2">
                    <a:lumMod val="75000"/>
                  </a:schemeClr>
                </a:solidFill>
              </a:rPr>
              <a:t> et al. </a:t>
            </a:r>
            <a:r>
              <a:rPr lang="en-US" dirty="0" smtClean="0">
                <a:solidFill>
                  <a:schemeClr val="tx2">
                    <a:lumMod val="75000"/>
                  </a:schemeClr>
                </a:solidFill>
              </a:rPr>
              <a:t>2011), GBBEP-Geo (</a:t>
            </a:r>
            <a:r>
              <a:rPr lang="en-US" i="1" dirty="0" smtClean="0">
                <a:solidFill>
                  <a:schemeClr val="tx2">
                    <a:lumMod val="75000"/>
                  </a:schemeClr>
                </a:solidFill>
              </a:rPr>
              <a:t>Zhang et al.</a:t>
            </a:r>
            <a:r>
              <a:rPr lang="en-US" dirty="0" smtClean="0">
                <a:solidFill>
                  <a:schemeClr val="tx2">
                    <a:lumMod val="75000"/>
                  </a:schemeClr>
                </a:solidFill>
              </a:rPr>
              <a:t> 2012).</a:t>
            </a:r>
          </a:p>
          <a:p>
            <a:pPr algn="just"/>
            <a:endParaRPr lang="en-US" dirty="0" smtClean="0">
              <a:solidFill>
                <a:schemeClr val="tx2">
                  <a:lumMod val="75000"/>
                </a:schemeClr>
              </a:solidFill>
            </a:endParaRPr>
          </a:p>
          <a:p>
            <a:pPr algn="just"/>
            <a:r>
              <a:rPr lang="en-US" dirty="0" smtClean="0">
                <a:solidFill>
                  <a:schemeClr val="tx2">
                    <a:lumMod val="75000"/>
                  </a:schemeClr>
                </a:solidFill>
              </a:rPr>
              <a:t>Smoke plume modeling: CALPUFF, HYSPLIT (</a:t>
            </a:r>
            <a:r>
              <a:rPr lang="en-US" i="1" dirty="0" smtClean="0">
                <a:solidFill>
                  <a:schemeClr val="tx2">
                    <a:lumMod val="75000"/>
                  </a:schemeClr>
                </a:solidFill>
              </a:rPr>
              <a:t>NOAA</a:t>
            </a:r>
            <a:r>
              <a:rPr lang="en-US" dirty="0" smtClean="0">
                <a:solidFill>
                  <a:schemeClr val="tx2">
                    <a:lumMod val="75000"/>
                  </a:schemeClr>
                </a:solidFill>
              </a:rPr>
              <a:t>), Daysmoke (</a:t>
            </a:r>
            <a:r>
              <a:rPr lang="en-US" i="1" dirty="0" err="1" smtClean="0">
                <a:solidFill>
                  <a:schemeClr val="tx2">
                    <a:lumMod val="75000"/>
                  </a:schemeClr>
                </a:solidFill>
              </a:rPr>
              <a:t>Goodrick</a:t>
            </a:r>
            <a:r>
              <a:rPr lang="en-US" i="1" dirty="0" smtClean="0">
                <a:solidFill>
                  <a:schemeClr val="tx2">
                    <a:lumMod val="75000"/>
                  </a:schemeClr>
                </a:solidFill>
              </a:rPr>
              <a:t> et al. </a:t>
            </a:r>
            <a:r>
              <a:rPr lang="en-US" dirty="0" smtClean="0">
                <a:solidFill>
                  <a:schemeClr val="tx2">
                    <a:lumMod val="75000"/>
                  </a:schemeClr>
                </a:solidFill>
              </a:rPr>
              <a:t>2012), ATHAM (</a:t>
            </a:r>
            <a:r>
              <a:rPr lang="en-US" i="1" dirty="0" err="1" smtClean="0">
                <a:solidFill>
                  <a:schemeClr val="tx2">
                    <a:lumMod val="75000"/>
                  </a:schemeClr>
                </a:solidFill>
              </a:rPr>
              <a:t>Trentmann</a:t>
            </a:r>
            <a:r>
              <a:rPr lang="en-US" i="1" dirty="0" smtClean="0">
                <a:solidFill>
                  <a:schemeClr val="tx2">
                    <a:lumMod val="75000"/>
                  </a:schemeClr>
                </a:solidFill>
              </a:rPr>
              <a:t> et al. </a:t>
            </a:r>
            <a:r>
              <a:rPr lang="en-US" dirty="0" smtClean="0">
                <a:solidFill>
                  <a:schemeClr val="tx2">
                    <a:lumMod val="75000"/>
                  </a:schemeClr>
                </a:solidFill>
              </a:rPr>
              <a:t>2002)</a:t>
            </a:r>
          </a:p>
          <a:p>
            <a:pPr algn="just"/>
            <a:endParaRPr lang="en-US" dirty="0" smtClean="0">
              <a:solidFill>
                <a:schemeClr val="tx2">
                  <a:lumMod val="75000"/>
                </a:schemeClr>
              </a:solidFill>
            </a:endParaRPr>
          </a:p>
          <a:p>
            <a:pPr algn="just"/>
            <a:r>
              <a:rPr lang="en-US" dirty="0" smtClean="0">
                <a:solidFill>
                  <a:schemeClr val="tx2">
                    <a:lumMod val="75000"/>
                  </a:schemeClr>
                </a:solidFill>
              </a:rPr>
              <a:t>Smoke forecasting: </a:t>
            </a:r>
            <a:r>
              <a:rPr lang="en-US" dirty="0" err="1" smtClean="0">
                <a:solidFill>
                  <a:schemeClr val="tx2">
                    <a:lumMod val="75000"/>
                  </a:schemeClr>
                </a:solidFill>
              </a:rPr>
              <a:t>BlueSky</a:t>
            </a:r>
            <a:r>
              <a:rPr lang="en-US" dirty="0" smtClean="0">
                <a:solidFill>
                  <a:schemeClr val="tx2">
                    <a:lumMod val="75000"/>
                  </a:schemeClr>
                </a:solidFill>
              </a:rPr>
              <a:t> (</a:t>
            </a:r>
            <a:r>
              <a:rPr lang="en-US" i="1" dirty="0" smtClean="0">
                <a:solidFill>
                  <a:schemeClr val="tx2">
                    <a:lumMod val="75000"/>
                  </a:schemeClr>
                </a:solidFill>
              </a:rPr>
              <a:t>Larkin et al.</a:t>
            </a:r>
            <a:r>
              <a:rPr lang="en-US" dirty="0" smtClean="0">
                <a:solidFill>
                  <a:schemeClr val="tx2">
                    <a:lumMod val="75000"/>
                  </a:schemeClr>
                </a:solidFill>
              </a:rPr>
              <a:t> 2009), FLAMBE (</a:t>
            </a:r>
            <a:r>
              <a:rPr lang="en-US" i="1" dirty="0" smtClean="0">
                <a:solidFill>
                  <a:schemeClr val="tx2">
                    <a:lumMod val="75000"/>
                  </a:schemeClr>
                </a:solidFill>
              </a:rPr>
              <a:t>Reid et al. </a:t>
            </a:r>
            <a:r>
              <a:rPr lang="en-US" dirty="0" smtClean="0">
                <a:solidFill>
                  <a:schemeClr val="tx2">
                    <a:lumMod val="75000"/>
                  </a:schemeClr>
                </a:solidFill>
              </a:rPr>
              <a:t>2009), NOAA Smoke Forecasting System (READY)</a:t>
            </a:r>
            <a:endParaRPr lang="en-US" dirty="0">
              <a:solidFill>
                <a:schemeClr val="tx2">
                  <a:lumMod val="75000"/>
                </a:schemeClr>
              </a:solidFill>
            </a:endParaRPr>
          </a:p>
        </p:txBody>
      </p:sp>
    </p:spTree>
    <p:extLst>
      <p:ext uri="{BB962C8B-B14F-4D97-AF65-F5344CB8AC3E}">
        <p14:creationId xmlns:p14="http://schemas.microsoft.com/office/powerpoint/2010/main" val="174175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1" y="1143000"/>
            <a:ext cx="5181599" cy="5334000"/>
          </a:xfrm>
        </p:spPr>
        <p:txBody>
          <a:bodyPr>
            <a:normAutofit/>
          </a:bodyPr>
          <a:lstStyle/>
          <a:p>
            <a:pPr marL="514350" indent="-514350">
              <a:buFont typeface="+mj-lt"/>
              <a:buAutoNum type="arabicPeriod"/>
            </a:pPr>
            <a:r>
              <a:rPr lang="en-US" sz="2800" dirty="0">
                <a:solidFill>
                  <a:schemeClr val="tx2">
                    <a:lumMod val="75000"/>
                  </a:schemeClr>
                </a:solidFill>
              </a:rPr>
              <a:t>I</a:t>
            </a:r>
            <a:r>
              <a:rPr lang="en-US" sz="2800" dirty="0" smtClean="0">
                <a:solidFill>
                  <a:schemeClr val="tx2">
                    <a:lumMod val="75000"/>
                  </a:schemeClr>
                </a:solidFill>
              </a:rPr>
              <a:t>mprove </a:t>
            </a:r>
            <a:r>
              <a:rPr lang="en-US" sz="2800" dirty="0">
                <a:solidFill>
                  <a:schemeClr val="tx2">
                    <a:lumMod val="75000"/>
                  </a:schemeClr>
                </a:solidFill>
              </a:rPr>
              <a:t>simulated concentrations </a:t>
            </a:r>
            <a:r>
              <a:rPr lang="en-US" sz="2800" dirty="0" smtClean="0">
                <a:solidFill>
                  <a:schemeClr val="tx2">
                    <a:lumMod val="75000"/>
                  </a:schemeClr>
                </a:solidFill>
              </a:rPr>
              <a:t>and model sensitivities from fires</a:t>
            </a:r>
          </a:p>
          <a:p>
            <a:pPr marL="514350" indent="-514350">
              <a:buFont typeface="+mj-lt"/>
              <a:buAutoNum type="arabicPeriod"/>
            </a:pPr>
            <a:endParaRPr lang="en-US" sz="2800" dirty="0" smtClean="0">
              <a:solidFill>
                <a:schemeClr val="tx2">
                  <a:lumMod val="75000"/>
                </a:schemeClr>
              </a:solidFill>
            </a:endParaRPr>
          </a:p>
          <a:p>
            <a:pPr marL="514350" indent="-514350">
              <a:buFont typeface="+mj-lt"/>
              <a:buAutoNum type="arabicPeriod"/>
            </a:pPr>
            <a:r>
              <a:rPr lang="en-US" sz="2800" dirty="0" smtClean="0">
                <a:solidFill>
                  <a:schemeClr val="tx2">
                    <a:lumMod val="75000"/>
                  </a:schemeClr>
                </a:solidFill>
              </a:rPr>
              <a:t>Evaluate model outputs using available field experiments and satellite imagery</a:t>
            </a:r>
          </a:p>
          <a:p>
            <a:pPr marL="514350" indent="-514350">
              <a:buFont typeface="+mj-lt"/>
              <a:buAutoNum type="arabicPeriod"/>
            </a:pPr>
            <a:endParaRPr lang="en-US" sz="2800" dirty="0" smtClean="0">
              <a:solidFill>
                <a:schemeClr val="tx2">
                  <a:lumMod val="75000"/>
                </a:schemeClr>
              </a:solidFill>
            </a:endParaRPr>
          </a:p>
          <a:p>
            <a:pPr marL="514350" indent="-514350">
              <a:buFont typeface="+mj-lt"/>
              <a:buAutoNum type="arabicPeriod"/>
            </a:pPr>
            <a:r>
              <a:rPr lang="en-US" sz="2800" dirty="0" smtClean="0">
                <a:solidFill>
                  <a:schemeClr val="tx2">
                    <a:lumMod val="75000"/>
                  </a:schemeClr>
                </a:solidFill>
              </a:rPr>
              <a:t>Investigate the impact of changing climate on fires, which in turn affects AQ</a:t>
            </a:r>
          </a:p>
          <a:p>
            <a:pPr marL="0" indent="0">
              <a:buNone/>
            </a:pPr>
            <a:endParaRPr lang="en-US" sz="2800" dirty="0" smtClean="0">
              <a:solidFill>
                <a:schemeClr val="tx2">
                  <a:lumMod val="75000"/>
                </a:schemeClr>
              </a:solidFill>
            </a:endParaRPr>
          </a:p>
          <a:p>
            <a:endParaRPr lang="en-US" sz="2800"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133C7D0A-5601-4F23-9BFC-AA6A5EEBBCCD}" type="slidenum">
              <a:rPr lang="en-US" smtClean="0"/>
              <a:t>4</a:t>
            </a:fld>
            <a:endParaRPr lang="en-US"/>
          </a:p>
        </p:txBody>
      </p:sp>
      <p:grpSp>
        <p:nvGrpSpPr>
          <p:cNvPr id="5" name="Group 4"/>
          <p:cNvGrpSpPr/>
          <p:nvPr/>
        </p:nvGrpSpPr>
        <p:grpSpPr>
          <a:xfrm>
            <a:off x="69283" y="39468"/>
            <a:ext cx="9074717" cy="710339"/>
            <a:chOff x="69283" y="39468"/>
            <a:chExt cx="9074717" cy="710339"/>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6117659" y="39468"/>
              <a:ext cx="3026341" cy="646331"/>
            </a:xfrm>
            <a:prstGeom prst="rect">
              <a:avLst/>
            </a:prstGeom>
            <a:noFill/>
          </p:spPr>
          <p:txBody>
            <a:bodyPr wrap="none" rtlCol="0">
              <a:spAutoFit/>
            </a:bodyPr>
            <a:lstStyle/>
            <a:p>
              <a:r>
                <a:rPr lang="en-US" sz="3600" dirty="0" smtClean="0">
                  <a:solidFill>
                    <a:schemeClr val="tx2">
                      <a:lumMod val="75000"/>
                    </a:schemeClr>
                  </a:solidFill>
                </a:rPr>
                <a:t>Research Goals</a:t>
              </a:r>
              <a:endParaRPr lang="en-US" sz="3600" dirty="0">
                <a:solidFill>
                  <a:schemeClr val="tx2">
                    <a:lumMod val="75000"/>
                  </a:schemeClr>
                </a:solidFill>
              </a:endParaRPr>
            </a:p>
          </p:txBody>
        </p:sp>
      </p:gr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51903" t="17667" r="18646" b="20500"/>
          <a:stretch/>
        </p:blipFill>
        <p:spPr>
          <a:xfrm>
            <a:off x="5457364" y="1661160"/>
            <a:ext cx="3263496" cy="4282440"/>
          </a:xfrm>
          <a:prstGeom prst="rect">
            <a:avLst/>
          </a:prstGeom>
        </p:spPr>
      </p:pic>
      <p:sp>
        <p:nvSpPr>
          <p:cNvPr id="13" name="TextBox 12"/>
          <p:cNvSpPr txBox="1"/>
          <p:nvPr/>
        </p:nvSpPr>
        <p:spPr>
          <a:xfrm>
            <a:off x="5179178" y="956882"/>
            <a:ext cx="3578896" cy="615553"/>
          </a:xfrm>
          <a:prstGeom prst="rect">
            <a:avLst/>
          </a:prstGeom>
          <a:noFill/>
        </p:spPr>
        <p:txBody>
          <a:bodyPr wrap="square" rtlCol="0">
            <a:spAutoFit/>
          </a:bodyPr>
          <a:lstStyle/>
          <a:p>
            <a:pPr algn="ctr"/>
            <a:r>
              <a:rPr lang="en-US" sz="1700" dirty="0" smtClean="0">
                <a:solidFill>
                  <a:schemeClr val="tx2">
                    <a:lumMod val="75000"/>
                  </a:schemeClr>
                </a:solidFill>
              </a:rPr>
              <a:t>Example of wildfire plume detected</a:t>
            </a:r>
          </a:p>
          <a:p>
            <a:pPr algn="ctr"/>
            <a:r>
              <a:rPr lang="en-US" sz="1700" dirty="0" smtClean="0">
                <a:solidFill>
                  <a:schemeClr val="tx2">
                    <a:lumMod val="75000"/>
                  </a:schemeClr>
                </a:solidFill>
              </a:rPr>
              <a:t>by MODIS overlaid with hotspots (red)</a:t>
            </a:r>
            <a:endParaRPr lang="en-US" sz="1700" dirty="0">
              <a:solidFill>
                <a:schemeClr val="tx2">
                  <a:lumMod val="75000"/>
                </a:schemeClr>
              </a:solidFill>
            </a:endParaRPr>
          </a:p>
        </p:txBody>
      </p:sp>
      <p:sp>
        <p:nvSpPr>
          <p:cNvPr id="14" name="TextBox 13"/>
          <p:cNvSpPr txBox="1"/>
          <p:nvPr/>
        </p:nvSpPr>
        <p:spPr>
          <a:xfrm>
            <a:off x="5751402" y="6096000"/>
            <a:ext cx="2686051" cy="523220"/>
          </a:xfrm>
          <a:prstGeom prst="rect">
            <a:avLst/>
          </a:prstGeom>
          <a:noFill/>
        </p:spPr>
        <p:txBody>
          <a:bodyPr wrap="square" rtlCol="0">
            <a:spAutoFit/>
          </a:bodyPr>
          <a:lstStyle/>
          <a:p>
            <a:pPr algn="ctr"/>
            <a:r>
              <a:rPr lang="en-US" sz="1400" i="1" dirty="0" smtClean="0">
                <a:solidFill>
                  <a:schemeClr val="tx2">
                    <a:lumMod val="75000"/>
                  </a:schemeClr>
                </a:solidFill>
              </a:rPr>
              <a:t>NASA image courtesy of MODIS Rapid Response Team  </a:t>
            </a:r>
            <a:endParaRPr lang="en-US" sz="1400" i="1" dirty="0">
              <a:solidFill>
                <a:schemeClr val="tx2">
                  <a:lumMod val="75000"/>
                </a:schemeClr>
              </a:solidFill>
            </a:endParaRPr>
          </a:p>
        </p:txBody>
      </p:sp>
    </p:spTree>
    <p:extLst>
      <p:ext uri="{BB962C8B-B14F-4D97-AF65-F5344CB8AC3E}">
        <p14:creationId xmlns:p14="http://schemas.microsoft.com/office/powerpoint/2010/main" val="913248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0771"/>
            <a:ext cx="9144000" cy="6057229"/>
          </a:xfrm>
          <a:prstGeom prst="rect">
            <a:avLst/>
          </a:prstGeom>
        </p:spPr>
      </p:pic>
      <p:sp>
        <p:nvSpPr>
          <p:cNvPr id="4" name="Slide Number Placeholder 3"/>
          <p:cNvSpPr>
            <a:spLocks noGrp="1"/>
          </p:cNvSpPr>
          <p:nvPr>
            <p:ph type="sldNum" sz="quarter" idx="12"/>
          </p:nvPr>
        </p:nvSpPr>
        <p:spPr/>
        <p:txBody>
          <a:bodyPr/>
          <a:lstStyle/>
          <a:p>
            <a:fld id="{133C7D0A-5601-4F23-9BFC-AA6A5EEBBCCD}" type="slidenum">
              <a:rPr lang="en-US" smtClean="0"/>
              <a:t>5</a:t>
            </a:fld>
            <a:endParaRPr lang="en-US"/>
          </a:p>
        </p:txBody>
      </p:sp>
      <p:grpSp>
        <p:nvGrpSpPr>
          <p:cNvPr id="5" name="Group 4"/>
          <p:cNvGrpSpPr/>
          <p:nvPr/>
        </p:nvGrpSpPr>
        <p:grpSpPr>
          <a:xfrm>
            <a:off x="69283" y="39468"/>
            <a:ext cx="9074717" cy="710339"/>
            <a:chOff x="69283" y="39468"/>
            <a:chExt cx="9074717" cy="710339"/>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5582191" y="39468"/>
              <a:ext cx="3561809" cy="646331"/>
            </a:xfrm>
            <a:prstGeom prst="rect">
              <a:avLst/>
            </a:prstGeom>
            <a:noFill/>
          </p:spPr>
          <p:txBody>
            <a:bodyPr wrap="none" rtlCol="0">
              <a:spAutoFit/>
            </a:bodyPr>
            <a:lstStyle/>
            <a:p>
              <a:r>
                <a:rPr lang="en-US" sz="3600" dirty="0" smtClean="0">
                  <a:solidFill>
                    <a:schemeClr val="tx2">
                      <a:lumMod val="75000"/>
                    </a:schemeClr>
                  </a:solidFill>
                </a:rPr>
                <a:t>Primary Approach</a:t>
              </a:r>
              <a:endParaRPr lang="en-US" sz="3600" dirty="0">
                <a:solidFill>
                  <a:schemeClr val="tx2">
                    <a:lumMod val="75000"/>
                  </a:schemeClr>
                </a:solidFill>
              </a:endParaRPr>
            </a:p>
          </p:txBody>
        </p:sp>
      </p:grpSp>
      <p:graphicFrame>
        <p:nvGraphicFramePr>
          <p:cNvPr id="2" name="Diagram 1"/>
          <p:cNvGraphicFramePr/>
          <p:nvPr>
            <p:extLst>
              <p:ext uri="{D42A27DB-BD31-4B8C-83A1-F6EECF244321}">
                <p14:modId xmlns:p14="http://schemas.microsoft.com/office/powerpoint/2010/main" val="2731988448"/>
              </p:ext>
            </p:extLst>
          </p:nvPr>
        </p:nvGraphicFramePr>
        <p:xfrm>
          <a:off x="228600" y="990600"/>
          <a:ext cx="8686800"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Rectangle 11"/>
          <p:cNvSpPr/>
          <p:nvPr/>
        </p:nvSpPr>
        <p:spPr>
          <a:xfrm>
            <a:off x="61825" y="6324600"/>
            <a:ext cx="3362459" cy="369332"/>
          </a:xfrm>
          <a:prstGeom prst="rect">
            <a:avLst/>
          </a:prstGeom>
        </p:spPr>
        <p:txBody>
          <a:bodyPr wrap="none">
            <a:spAutoFit/>
          </a:bodyPr>
          <a:lstStyle/>
          <a:p>
            <a:r>
              <a:rPr lang="en-US" dirty="0" smtClean="0">
                <a:solidFill>
                  <a:schemeClr val="bg1"/>
                </a:solidFill>
              </a:rPr>
              <a:t>Image Credit: calaveraswines.org</a:t>
            </a:r>
            <a:endParaRPr lang="en-US" dirty="0">
              <a:solidFill>
                <a:schemeClr val="bg1"/>
              </a:solidFill>
            </a:endParaRPr>
          </a:p>
        </p:txBody>
      </p:sp>
    </p:spTree>
    <p:extLst>
      <p:ext uri="{BB962C8B-B14F-4D97-AF65-F5344CB8AC3E}">
        <p14:creationId xmlns:p14="http://schemas.microsoft.com/office/powerpoint/2010/main" val="1031162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4572000" cy="3047999"/>
          </a:xfrm>
        </p:spPr>
        <p:txBody>
          <a:bodyPr>
            <a:noAutofit/>
          </a:bodyPr>
          <a:lstStyle/>
          <a:p>
            <a:r>
              <a:rPr lang="en-US" sz="2400" dirty="0" err="1" smtClean="0">
                <a:solidFill>
                  <a:schemeClr val="tx2">
                    <a:lumMod val="75000"/>
                  </a:schemeClr>
                </a:solidFill>
              </a:rPr>
              <a:t>BlueSky</a:t>
            </a:r>
            <a:r>
              <a:rPr lang="en-US" sz="2400" dirty="0" smtClean="0">
                <a:solidFill>
                  <a:schemeClr val="tx2">
                    <a:lumMod val="75000"/>
                  </a:schemeClr>
                </a:solidFill>
              </a:rPr>
              <a:t> framework: fuel load, fuel consumed, emission factors</a:t>
            </a:r>
          </a:p>
          <a:p>
            <a:r>
              <a:rPr lang="en-US" sz="2400" dirty="0" smtClean="0">
                <a:solidFill>
                  <a:schemeClr val="tx2">
                    <a:lumMod val="75000"/>
                  </a:schemeClr>
                </a:solidFill>
              </a:rPr>
              <a:t>SF2 software for area burned</a:t>
            </a:r>
          </a:p>
          <a:p>
            <a:r>
              <a:rPr lang="en-US" sz="2400" dirty="0" smtClean="0">
                <a:solidFill>
                  <a:schemeClr val="tx2">
                    <a:lumMod val="75000"/>
                  </a:schemeClr>
                </a:solidFill>
              </a:rPr>
              <a:t>FEPS model for emissions estimates</a:t>
            </a:r>
          </a:p>
          <a:p>
            <a:endParaRPr lang="en-US" sz="2400"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133C7D0A-5601-4F23-9BFC-AA6A5EEBBCCD}" type="slidenum">
              <a:rPr lang="en-US" smtClean="0"/>
              <a:t>6</a:t>
            </a:fld>
            <a:endParaRPr lang="en-US"/>
          </a:p>
        </p:txBody>
      </p:sp>
      <p:grpSp>
        <p:nvGrpSpPr>
          <p:cNvPr id="5" name="Group 4"/>
          <p:cNvGrpSpPr/>
          <p:nvPr/>
        </p:nvGrpSpPr>
        <p:grpSpPr>
          <a:xfrm>
            <a:off x="69283" y="3411"/>
            <a:ext cx="9074717" cy="746396"/>
            <a:chOff x="69283" y="3411"/>
            <a:chExt cx="13669950" cy="746396"/>
          </a:xfrm>
        </p:grpSpPr>
        <p:grpSp>
          <p:nvGrpSpPr>
            <p:cNvPr id="6" name="Group 5"/>
            <p:cNvGrpSpPr/>
            <p:nvPr/>
          </p:nvGrpSpPr>
          <p:grpSpPr>
            <a:xfrm>
              <a:off x="69283" y="45720"/>
              <a:ext cx="13669949" cy="704087"/>
              <a:chOff x="69283" y="45720"/>
              <a:chExt cx="13669949" cy="704087"/>
            </a:xfrm>
          </p:grpSpPr>
          <p:sp>
            <p:nvSpPr>
              <p:cNvPr id="8" name="Rectangle 7"/>
              <p:cNvSpPr/>
              <p:nvPr/>
            </p:nvSpPr>
            <p:spPr>
              <a:xfrm>
                <a:off x="1828800" y="685800"/>
                <a:ext cx="11910432" cy="64007"/>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10525226" y="3411"/>
              <a:ext cx="3214007" cy="646331"/>
            </a:xfrm>
            <a:prstGeom prst="rect">
              <a:avLst/>
            </a:prstGeom>
            <a:noFill/>
          </p:spPr>
          <p:txBody>
            <a:bodyPr wrap="square" rtlCol="0">
              <a:spAutoFit/>
            </a:bodyPr>
            <a:lstStyle/>
            <a:p>
              <a:pPr algn="r"/>
              <a:r>
                <a:rPr lang="en-US" sz="3600" dirty="0" smtClean="0">
                  <a:solidFill>
                    <a:schemeClr val="tx2">
                      <a:lumMod val="75000"/>
                    </a:schemeClr>
                  </a:solidFill>
                </a:rPr>
                <a:t>NFEI 2011</a:t>
              </a:r>
              <a:endParaRPr lang="en-US" sz="3600" dirty="0">
                <a:solidFill>
                  <a:schemeClr val="tx2">
                    <a:lumMod val="75000"/>
                  </a:schemeClr>
                </a:solidFill>
              </a:endParaRPr>
            </a:p>
          </p:txBody>
        </p:sp>
      </p:grpSp>
      <p:sp>
        <p:nvSpPr>
          <p:cNvPr id="2" name="Rectangle 1"/>
          <p:cNvSpPr/>
          <p:nvPr/>
        </p:nvSpPr>
        <p:spPr>
          <a:xfrm>
            <a:off x="342900" y="6135469"/>
            <a:ext cx="8458200" cy="646331"/>
          </a:xfrm>
          <a:prstGeom prst="rect">
            <a:avLst/>
          </a:prstGeom>
        </p:spPr>
        <p:txBody>
          <a:bodyPr wrap="square">
            <a:spAutoFit/>
          </a:bodyPr>
          <a:lstStyle/>
          <a:p>
            <a:r>
              <a:rPr lang="en-US" b="1" dirty="0">
                <a:solidFill>
                  <a:schemeClr val="tx2">
                    <a:lumMod val="50000"/>
                  </a:schemeClr>
                </a:solidFill>
              </a:rPr>
              <a:t>Emissions </a:t>
            </a:r>
            <a:r>
              <a:rPr lang="en-US" b="1" dirty="0" smtClean="0">
                <a:solidFill>
                  <a:schemeClr val="tx2">
                    <a:lumMod val="50000"/>
                  </a:schemeClr>
                </a:solidFill>
              </a:rPr>
              <a:t> =  Area </a:t>
            </a:r>
            <a:r>
              <a:rPr lang="en-US" b="1" dirty="0">
                <a:solidFill>
                  <a:schemeClr val="tx2">
                    <a:lumMod val="50000"/>
                  </a:schemeClr>
                </a:solidFill>
              </a:rPr>
              <a:t>burned * Fuel Load Available * Fuel Consumed (Burn Efficiency) * Emission Factors</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3135" t="20345" r="34019" b="26414"/>
          <a:stretch/>
        </p:blipFill>
        <p:spPr>
          <a:xfrm>
            <a:off x="5304963" y="1066800"/>
            <a:ext cx="3610437" cy="3657600"/>
          </a:xfrm>
          <a:prstGeom prst="rect">
            <a:avLst/>
          </a:prstGeom>
        </p:spPr>
      </p:pic>
      <p:sp>
        <p:nvSpPr>
          <p:cNvPr id="11" name="Rectangle 10"/>
          <p:cNvSpPr/>
          <p:nvPr/>
        </p:nvSpPr>
        <p:spPr>
          <a:xfrm>
            <a:off x="5190663" y="4724400"/>
            <a:ext cx="3953337" cy="523220"/>
          </a:xfrm>
          <a:prstGeom prst="rect">
            <a:avLst/>
          </a:prstGeom>
        </p:spPr>
        <p:txBody>
          <a:bodyPr wrap="square">
            <a:spAutoFit/>
          </a:bodyPr>
          <a:lstStyle/>
          <a:p>
            <a:r>
              <a:rPr lang="en-US" sz="1400" dirty="0" smtClean="0">
                <a:solidFill>
                  <a:schemeClr val="tx2">
                    <a:lumMod val="50000"/>
                  </a:schemeClr>
                </a:solidFill>
              </a:rPr>
              <a:t>Source:  </a:t>
            </a:r>
            <a:r>
              <a:rPr lang="fr-FR" sz="1400" dirty="0">
                <a:solidFill>
                  <a:schemeClr val="tx2">
                    <a:lumMod val="50000"/>
                  </a:schemeClr>
                </a:solidFill>
              </a:rPr>
              <a:t>2011 National Emissions Inventory, version </a:t>
            </a:r>
            <a:r>
              <a:rPr lang="fr-FR" sz="1400" dirty="0" smtClean="0">
                <a:solidFill>
                  <a:schemeClr val="tx2">
                    <a:lumMod val="50000"/>
                  </a:schemeClr>
                </a:solidFill>
              </a:rPr>
              <a:t>1, </a:t>
            </a:r>
            <a:r>
              <a:rPr lang="fr-FR" sz="1400" dirty="0" err="1" smtClean="0">
                <a:solidFill>
                  <a:schemeClr val="tx2">
                    <a:lumMod val="50000"/>
                  </a:schemeClr>
                </a:solidFill>
              </a:rPr>
              <a:t>Technical</a:t>
            </a:r>
            <a:r>
              <a:rPr lang="fr-FR" sz="1400" dirty="0" smtClean="0">
                <a:solidFill>
                  <a:schemeClr val="tx2">
                    <a:lumMod val="50000"/>
                  </a:schemeClr>
                </a:solidFill>
              </a:rPr>
              <a:t> </a:t>
            </a:r>
            <a:r>
              <a:rPr lang="fr-FR" sz="1400" dirty="0">
                <a:solidFill>
                  <a:schemeClr val="tx2">
                    <a:lumMod val="50000"/>
                  </a:schemeClr>
                </a:solidFill>
              </a:rPr>
              <a:t>Support </a:t>
            </a:r>
            <a:r>
              <a:rPr lang="fr-FR" sz="1400" dirty="0" smtClean="0">
                <a:solidFill>
                  <a:schemeClr val="tx2">
                    <a:lumMod val="50000"/>
                  </a:schemeClr>
                </a:solidFill>
              </a:rPr>
              <a:t>Document</a:t>
            </a:r>
            <a:endParaRPr lang="en-US" sz="1400" dirty="0">
              <a:solidFill>
                <a:schemeClr val="tx2">
                  <a:lumMod val="50000"/>
                </a:schemeClr>
              </a:solidFill>
            </a:endParaRPr>
          </a:p>
        </p:txBody>
      </p:sp>
      <p:pic>
        <p:nvPicPr>
          <p:cNvPr id="12" name="Picture 11"/>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5977" t="23103" r="27471" b="27333"/>
          <a:stretch/>
        </p:blipFill>
        <p:spPr>
          <a:xfrm>
            <a:off x="99968" y="3095236"/>
            <a:ext cx="4853032" cy="3229364"/>
          </a:xfrm>
          <a:prstGeom prst="rect">
            <a:avLst/>
          </a:prstGeom>
        </p:spPr>
      </p:pic>
    </p:spTree>
    <p:extLst>
      <p:ext uri="{BB962C8B-B14F-4D97-AF65-F5344CB8AC3E}">
        <p14:creationId xmlns:p14="http://schemas.microsoft.com/office/powerpoint/2010/main" val="588899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35" y="990600"/>
            <a:ext cx="5287350" cy="3236420"/>
          </a:xfrm>
        </p:spPr>
        <p:txBody>
          <a:bodyPr>
            <a:noAutofit/>
          </a:bodyPr>
          <a:lstStyle/>
          <a:p>
            <a:r>
              <a:rPr lang="en-US" sz="2000" dirty="0" smtClean="0">
                <a:solidFill>
                  <a:schemeClr val="tx2">
                    <a:lumMod val="75000"/>
                  </a:schemeClr>
                </a:solidFill>
              </a:rPr>
              <a:t>Available </a:t>
            </a:r>
            <a:r>
              <a:rPr lang="en-US" sz="2000" dirty="0" smtClean="0">
                <a:solidFill>
                  <a:schemeClr val="tx2">
                    <a:lumMod val="75000"/>
                  </a:schemeClr>
                </a:solidFill>
                <a:hlinkClick r:id="rId3"/>
              </a:rPr>
              <a:t>http</a:t>
            </a:r>
            <a:r>
              <a:rPr lang="en-US" sz="2000" dirty="0">
                <a:solidFill>
                  <a:schemeClr val="tx2">
                    <a:lumMod val="75000"/>
                  </a:schemeClr>
                </a:solidFill>
                <a:hlinkClick r:id="rId3"/>
              </a:rPr>
              <a:t>://bai.acd.ucar.edu/Data/fire</a:t>
            </a:r>
            <a:r>
              <a:rPr lang="en-US" sz="2000" dirty="0" smtClean="0">
                <a:solidFill>
                  <a:schemeClr val="tx2">
                    <a:lumMod val="75000"/>
                  </a:schemeClr>
                </a:solidFill>
                <a:hlinkClick r:id="rId3"/>
              </a:rPr>
              <a:t>/</a:t>
            </a:r>
            <a:endParaRPr lang="en-US" sz="2000" dirty="0" smtClean="0">
              <a:solidFill>
                <a:schemeClr val="tx2">
                  <a:lumMod val="75000"/>
                </a:schemeClr>
              </a:solidFill>
            </a:endParaRPr>
          </a:p>
          <a:p>
            <a:r>
              <a:rPr lang="en-US" sz="2000" dirty="0" smtClean="0">
                <a:solidFill>
                  <a:schemeClr val="tx2">
                    <a:lumMod val="75000"/>
                  </a:schemeClr>
                </a:solidFill>
              </a:rPr>
              <a:t>Daily emissions based on satellite from 2002-2014</a:t>
            </a:r>
          </a:p>
          <a:p>
            <a:r>
              <a:rPr lang="en-US" sz="2000" dirty="0" smtClean="0">
                <a:solidFill>
                  <a:schemeClr val="tx2">
                    <a:lumMod val="75000"/>
                  </a:schemeClr>
                </a:solidFill>
              </a:rPr>
              <a:t>The </a:t>
            </a:r>
            <a:r>
              <a:rPr lang="en-US" sz="2000" dirty="0">
                <a:solidFill>
                  <a:schemeClr val="tx2">
                    <a:lumMod val="75000"/>
                  </a:schemeClr>
                </a:solidFill>
              </a:rPr>
              <a:t>2012 fire season was the 3</a:t>
            </a:r>
            <a:r>
              <a:rPr lang="en-US" sz="2000" baseline="30000" dirty="0">
                <a:solidFill>
                  <a:schemeClr val="tx2">
                    <a:lumMod val="75000"/>
                  </a:schemeClr>
                </a:solidFill>
              </a:rPr>
              <a:t>rd</a:t>
            </a:r>
            <a:r>
              <a:rPr lang="en-US" sz="2000" dirty="0">
                <a:solidFill>
                  <a:schemeClr val="tx2">
                    <a:lumMod val="75000"/>
                  </a:schemeClr>
                </a:solidFill>
              </a:rPr>
              <a:t> worst in US </a:t>
            </a:r>
            <a:r>
              <a:rPr lang="en-US" sz="2000" dirty="0" smtClean="0">
                <a:solidFill>
                  <a:schemeClr val="tx2">
                    <a:lumMod val="75000"/>
                  </a:schemeClr>
                </a:solidFill>
              </a:rPr>
              <a:t>history</a:t>
            </a:r>
          </a:p>
          <a:p>
            <a:r>
              <a:rPr lang="en-US" sz="2000" dirty="0" smtClean="0">
                <a:solidFill>
                  <a:schemeClr val="tx2">
                    <a:lumMod val="75000"/>
                  </a:schemeClr>
                </a:solidFill>
              </a:rPr>
              <a:t>Cluster hotspots to get areas burned (</a:t>
            </a:r>
            <a:r>
              <a:rPr lang="en-US" sz="2000" i="1" dirty="0" smtClean="0">
                <a:solidFill>
                  <a:schemeClr val="tx2">
                    <a:lumMod val="75000"/>
                  </a:schemeClr>
                </a:solidFill>
              </a:rPr>
              <a:t>Kerry Anderson,</a:t>
            </a:r>
            <a:r>
              <a:rPr lang="en-US" sz="2000" dirty="0" smtClean="0">
                <a:solidFill>
                  <a:schemeClr val="tx2">
                    <a:lumMod val="75000"/>
                  </a:schemeClr>
                </a:solidFill>
              </a:rPr>
              <a:t> </a:t>
            </a:r>
            <a:r>
              <a:rPr lang="en-US" sz="2000" i="1" dirty="0" smtClean="0">
                <a:solidFill>
                  <a:schemeClr val="tx2">
                    <a:lumMod val="75000"/>
                  </a:schemeClr>
                </a:solidFill>
              </a:rPr>
              <a:t>Canadian Forest Service</a:t>
            </a:r>
            <a:r>
              <a:rPr lang="en-US" sz="2000" dirty="0" smtClean="0">
                <a:solidFill>
                  <a:schemeClr val="tx2">
                    <a:lumMod val="75000"/>
                  </a:schemeClr>
                </a:solidFill>
              </a:rPr>
              <a:t>)</a:t>
            </a:r>
          </a:p>
          <a:p>
            <a:r>
              <a:rPr lang="en-US" sz="2000" dirty="0" smtClean="0">
                <a:solidFill>
                  <a:schemeClr val="tx2">
                    <a:lumMod val="75000"/>
                  </a:schemeClr>
                </a:solidFill>
              </a:rPr>
              <a:t>Plume rise calculated from fire size (</a:t>
            </a:r>
            <a:r>
              <a:rPr lang="en-US" sz="2000" i="1" dirty="0" smtClean="0">
                <a:solidFill>
                  <a:schemeClr val="tx2">
                    <a:lumMod val="75000"/>
                  </a:schemeClr>
                </a:solidFill>
              </a:rPr>
              <a:t>WRAP</a:t>
            </a:r>
            <a:r>
              <a:rPr lang="en-US" sz="2000" dirty="0" smtClean="0">
                <a:solidFill>
                  <a:schemeClr val="tx2">
                    <a:lumMod val="75000"/>
                  </a:schemeClr>
                </a:solidFill>
              </a:rPr>
              <a:t> 2005)</a:t>
            </a:r>
            <a:endParaRPr lang="en-US" sz="2000"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133C7D0A-5601-4F23-9BFC-AA6A5EEBBCCD}" type="slidenum">
              <a:rPr lang="en-US" smtClean="0"/>
              <a:t>7</a:t>
            </a:fld>
            <a:endParaRPr lang="en-US"/>
          </a:p>
        </p:txBody>
      </p:sp>
      <p:grpSp>
        <p:nvGrpSpPr>
          <p:cNvPr id="5" name="Group 4"/>
          <p:cNvGrpSpPr/>
          <p:nvPr/>
        </p:nvGrpSpPr>
        <p:grpSpPr>
          <a:xfrm>
            <a:off x="69283" y="0"/>
            <a:ext cx="9074717" cy="749807"/>
            <a:chOff x="69283" y="0"/>
            <a:chExt cx="9074717" cy="749807"/>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3340295" y="0"/>
              <a:ext cx="5803705" cy="646331"/>
            </a:xfrm>
            <a:prstGeom prst="rect">
              <a:avLst/>
            </a:prstGeom>
            <a:noFill/>
          </p:spPr>
          <p:txBody>
            <a:bodyPr wrap="none" rtlCol="0">
              <a:spAutoFit/>
            </a:bodyPr>
            <a:lstStyle/>
            <a:p>
              <a:r>
                <a:rPr lang="en-US" sz="3600" dirty="0">
                  <a:solidFill>
                    <a:schemeClr val="tx2">
                      <a:lumMod val="75000"/>
                    </a:schemeClr>
                  </a:solidFill>
                </a:rPr>
                <a:t>Fire INventory </a:t>
              </a:r>
              <a:r>
                <a:rPr lang="en-US" sz="3600" dirty="0" smtClean="0">
                  <a:solidFill>
                    <a:schemeClr val="tx2">
                      <a:lumMod val="75000"/>
                    </a:schemeClr>
                  </a:solidFill>
                </a:rPr>
                <a:t>of NCAR </a:t>
              </a:r>
              <a:r>
                <a:rPr lang="en-US" sz="3600" dirty="0">
                  <a:solidFill>
                    <a:schemeClr val="tx2">
                      <a:lumMod val="75000"/>
                    </a:schemeClr>
                  </a:solidFill>
                </a:rPr>
                <a:t>(FINN)</a:t>
              </a:r>
            </a:p>
          </p:txBody>
        </p:sp>
      </p:grpSp>
      <p:pic>
        <p:nvPicPr>
          <p:cNvPr id="1027" name="Picture 3" descr="F:\Emissions\FINNv1_SAPRC99\2012\FINN_SCAPE12_AllHotspots_Corrected_20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6633" y="884476"/>
            <a:ext cx="3770270" cy="36968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229840" y="4460564"/>
            <a:ext cx="3913816" cy="2214984"/>
            <a:chOff x="4648200" y="4419600"/>
            <a:chExt cx="3712833" cy="2083387"/>
          </a:xfrm>
        </p:grpSpPr>
        <p:pic>
          <p:nvPicPr>
            <p:cNvPr id="11" name="Picture 2" descr="F:\Emissions\FINNv1_SAPRC99\2012\FINN_SCAPE12_HotspotsNo_Corrected_20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4419600"/>
              <a:ext cx="3712833" cy="20833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24600" y="5715000"/>
              <a:ext cx="304800" cy="60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6159603" y="5410200"/>
              <a:ext cx="617477" cy="369332"/>
            </a:xfrm>
            <a:prstGeom prst="rect">
              <a:avLst/>
            </a:prstGeom>
            <a:noFill/>
          </p:spPr>
          <p:txBody>
            <a:bodyPr wrap="none" rtlCol="0">
              <a:spAutoFit/>
            </a:bodyPr>
            <a:lstStyle/>
            <a:p>
              <a:r>
                <a:rPr lang="en-CA" dirty="0" smtClean="0"/>
                <a:t>June</a:t>
              </a:r>
              <a:endParaRPr lang="en-CA" dirty="0"/>
            </a:p>
          </p:txBody>
        </p:sp>
      </p:grpSp>
      <p:grpSp>
        <p:nvGrpSpPr>
          <p:cNvPr id="16" name="Group 15"/>
          <p:cNvGrpSpPr/>
          <p:nvPr/>
        </p:nvGrpSpPr>
        <p:grpSpPr>
          <a:xfrm>
            <a:off x="531738" y="4189749"/>
            <a:ext cx="3125862" cy="2606020"/>
            <a:chOff x="533400" y="4099352"/>
            <a:chExt cx="3125862" cy="2606020"/>
          </a:xfrm>
        </p:grpSpPr>
        <p:pic>
          <p:nvPicPr>
            <p:cNvPr id="17" name="Picture 4" descr="smoke_plu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4099352"/>
              <a:ext cx="3124200" cy="2082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33400" y="6182152"/>
              <a:ext cx="3125862" cy="523220"/>
            </a:xfrm>
            <a:prstGeom prst="rect">
              <a:avLst/>
            </a:prstGeom>
          </p:spPr>
          <p:txBody>
            <a:bodyPr wrap="square">
              <a:spAutoFit/>
            </a:bodyPr>
            <a:lstStyle/>
            <a:p>
              <a:pPr algn="ctr"/>
              <a:r>
                <a:rPr lang="en-CA" sz="1400" i="1" dirty="0" smtClean="0"/>
                <a:t>Example of fire smoke plume</a:t>
              </a:r>
            </a:p>
            <a:p>
              <a:pPr algn="ctr"/>
              <a:r>
                <a:rPr lang="en-CA" sz="1400" i="1" dirty="0" smtClean="0"/>
                <a:t>(Courtesy of Brian J. Stocks)</a:t>
              </a:r>
              <a:endParaRPr lang="en-CA" sz="1400" i="1" dirty="0"/>
            </a:p>
          </p:txBody>
        </p:sp>
      </p:grpSp>
    </p:spTree>
    <p:extLst>
      <p:ext uri="{BB962C8B-B14F-4D97-AF65-F5344CB8AC3E}">
        <p14:creationId xmlns:p14="http://schemas.microsoft.com/office/powerpoint/2010/main" val="2132934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3C7D0A-5601-4F23-9BFC-AA6A5EEBBCCD}" type="slidenum">
              <a:rPr lang="en-US" smtClean="0"/>
              <a:t>8</a:t>
            </a:fld>
            <a:endParaRPr lang="en-US"/>
          </a:p>
        </p:txBody>
      </p:sp>
      <p:grpSp>
        <p:nvGrpSpPr>
          <p:cNvPr id="5" name="Group 4"/>
          <p:cNvGrpSpPr/>
          <p:nvPr/>
        </p:nvGrpSpPr>
        <p:grpSpPr>
          <a:xfrm>
            <a:off x="69283" y="0"/>
            <a:ext cx="9074717" cy="749807"/>
            <a:chOff x="69283" y="0"/>
            <a:chExt cx="9074717" cy="749807"/>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3236101" y="0"/>
              <a:ext cx="5907899" cy="646331"/>
            </a:xfrm>
            <a:prstGeom prst="rect">
              <a:avLst/>
            </a:prstGeom>
            <a:noFill/>
          </p:spPr>
          <p:txBody>
            <a:bodyPr wrap="none" rtlCol="0">
              <a:spAutoFit/>
            </a:bodyPr>
            <a:lstStyle/>
            <a:p>
              <a:r>
                <a:rPr lang="en-US" sz="3600" dirty="0">
                  <a:solidFill>
                    <a:schemeClr val="tx2">
                      <a:lumMod val="75000"/>
                    </a:schemeClr>
                  </a:solidFill>
                </a:rPr>
                <a:t>Fire INventory </a:t>
              </a:r>
              <a:r>
                <a:rPr lang="en-US" sz="3600" dirty="0" smtClean="0">
                  <a:solidFill>
                    <a:schemeClr val="tx2">
                      <a:lumMod val="75000"/>
                    </a:schemeClr>
                  </a:solidFill>
                </a:rPr>
                <a:t>of NCAR </a:t>
              </a:r>
              <a:r>
                <a:rPr lang="en-US" sz="3600" dirty="0">
                  <a:solidFill>
                    <a:schemeClr val="tx2">
                      <a:lumMod val="75000"/>
                    </a:schemeClr>
                  </a:solidFill>
                </a:rPr>
                <a:t>(FINN)</a:t>
              </a:r>
            </a:p>
          </p:txBody>
        </p:sp>
      </p:grpSp>
      <p:graphicFrame>
        <p:nvGraphicFramePr>
          <p:cNvPr id="18" name="Chart 17"/>
          <p:cNvGraphicFramePr>
            <a:graphicFrameLocks noGrp="1"/>
          </p:cNvGraphicFramePr>
          <p:nvPr>
            <p:extLst>
              <p:ext uri="{D42A27DB-BD31-4B8C-83A1-F6EECF244321}">
                <p14:modId xmlns:p14="http://schemas.microsoft.com/office/powerpoint/2010/main" val="1036042312"/>
              </p:ext>
            </p:extLst>
          </p:nvPr>
        </p:nvGraphicFramePr>
        <p:xfrm>
          <a:off x="228600" y="1447800"/>
          <a:ext cx="8661400" cy="2667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noGrp="1"/>
          </p:cNvGraphicFramePr>
          <p:nvPr>
            <p:extLst>
              <p:ext uri="{D42A27DB-BD31-4B8C-83A1-F6EECF244321}">
                <p14:modId xmlns:p14="http://schemas.microsoft.com/office/powerpoint/2010/main" val="2052686376"/>
              </p:ext>
            </p:extLst>
          </p:nvPr>
        </p:nvGraphicFramePr>
        <p:xfrm>
          <a:off x="228600" y="4095750"/>
          <a:ext cx="8661400" cy="2762250"/>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266700" y="990600"/>
            <a:ext cx="8610600" cy="707886"/>
          </a:xfrm>
          <a:prstGeom prst="rect">
            <a:avLst/>
          </a:prstGeom>
        </p:spPr>
        <p:txBody>
          <a:bodyPr wrap="square">
            <a:spAutoFit/>
          </a:bodyPr>
          <a:lstStyle/>
          <a:p>
            <a:r>
              <a:rPr lang="en-US" sz="2000" b="1" dirty="0" err="1" smtClean="0">
                <a:solidFill>
                  <a:schemeClr val="tx2">
                    <a:lumMod val="50000"/>
                  </a:schemeClr>
                </a:solidFill>
              </a:rPr>
              <a:t>Emissions,i</a:t>
            </a:r>
            <a:r>
              <a:rPr lang="en-US" sz="2000" b="1" dirty="0" smtClean="0">
                <a:solidFill>
                  <a:schemeClr val="tx2">
                    <a:lumMod val="50000"/>
                  </a:schemeClr>
                </a:solidFill>
              </a:rPr>
              <a:t> </a:t>
            </a:r>
            <a:r>
              <a:rPr lang="en-US" sz="2000" b="1" dirty="0">
                <a:solidFill>
                  <a:schemeClr val="tx2">
                    <a:lumMod val="50000"/>
                  </a:schemeClr>
                </a:solidFill>
              </a:rPr>
              <a:t>= </a:t>
            </a:r>
            <a:r>
              <a:rPr lang="en-US" sz="2000" b="1" dirty="0" smtClean="0">
                <a:solidFill>
                  <a:schemeClr val="tx2">
                    <a:lumMod val="50000"/>
                  </a:schemeClr>
                </a:solidFill>
              </a:rPr>
              <a:t>Area Burned(</a:t>
            </a:r>
            <a:r>
              <a:rPr lang="en-US" sz="2000" b="1" dirty="0" err="1" smtClean="0">
                <a:solidFill>
                  <a:schemeClr val="tx2">
                    <a:lumMod val="50000"/>
                  </a:schemeClr>
                </a:solidFill>
              </a:rPr>
              <a:t>x,t</a:t>
            </a:r>
            <a:r>
              <a:rPr lang="en-US" sz="2000" b="1" dirty="0" smtClean="0">
                <a:solidFill>
                  <a:schemeClr val="tx2">
                    <a:lumMod val="50000"/>
                  </a:schemeClr>
                </a:solidFill>
              </a:rPr>
              <a:t>) × Biomass Loading(x) × Burn Fraction × Emission Factor</a:t>
            </a:r>
            <a:endParaRPr lang="en-US" sz="2000" b="1" dirty="0">
              <a:solidFill>
                <a:schemeClr val="tx2">
                  <a:lumMod val="50000"/>
                </a:schemeClr>
              </a:solidFill>
            </a:endParaRPr>
          </a:p>
        </p:txBody>
      </p:sp>
    </p:spTree>
    <p:extLst>
      <p:ext uri="{BB962C8B-B14F-4D97-AF65-F5344CB8AC3E}">
        <p14:creationId xmlns:p14="http://schemas.microsoft.com/office/powerpoint/2010/main" val="391473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3C7D0A-5601-4F23-9BFC-AA6A5EEBBCCD}" type="slidenum">
              <a:rPr lang="en-US" smtClean="0"/>
              <a:t>9</a:t>
            </a:fld>
            <a:endParaRPr lang="en-US"/>
          </a:p>
        </p:txBody>
      </p:sp>
      <p:grpSp>
        <p:nvGrpSpPr>
          <p:cNvPr id="5" name="Group 4"/>
          <p:cNvGrpSpPr/>
          <p:nvPr/>
        </p:nvGrpSpPr>
        <p:grpSpPr>
          <a:xfrm>
            <a:off x="69283" y="0"/>
            <a:ext cx="9074717" cy="749807"/>
            <a:chOff x="69283" y="0"/>
            <a:chExt cx="9074717" cy="749807"/>
          </a:xfrm>
        </p:grpSpPr>
        <p:grpSp>
          <p:nvGrpSpPr>
            <p:cNvPr id="6" name="Group 5"/>
            <p:cNvGrpSpPr/>
            <p:nvPr/>
          </p:nvGrpSpPr>
          <p:grpSpPr>
            <a:xfrm>
              <a:off x="69283" y="45720"/>
              <a:ext cx="9074717" cy="704087"/>
              <a:chOff x="69283" y="45720"/>
              <a:chExt cx="9074717" cy="704087"/>
            </a:xfrm>
          </p:grpSpPr>
          <p:sp>
            <p:nvSpPr>
              <p:cNvPr id="8" name="Rectangle 7"/>
              <p:cNvSpPr/>
              <p:nvPr/>
            </p:nvSpPr>
            <p:spPr>
              <a:xfrm>
                <a:off x="1828800" y="685799"/>
                <a:ext cx="7315200" cy="64008"/>
              </a:xfrm>
              <a:prstGeom prst="rect">
                <a:avLst/>
              </a:prstGeom>
              <a:solidFill>
                <a:srgbClr val="DD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artisticPhotocopy trans="48000"/>
                        </a14:imgEffect>
                      </a14:imgLayer>
                    </a14:imgProps>
                  </a:ext>
                  <a:ext uri="{28A0092B-C50C-407E-A947-70E740481C1C}">
                    <a14:useLocalDpi xmlns:a14="http://schemas.microsoft.com/office/drawing/2010/main" val="0"/>
                  </a:ext>
                </a:extLst>
              </a:blip>
              <a:stretch>
                <a:fillRect/>
              </a:stretch>
            </p:blipFill>
            <p:spPr>
              <a:xfrm>
                <a:off x="69283" y="45720"/>
                <a:ext cx="2673917" cy="640080"/>
              </a:xfrm>
              <a:prstGeom prst="rect">
                <a:avLst/>
              </a:prstGeom>
              <a:noFill/>
              <a:effectLst/>
            </p:spPr>
          </p:pic>
        </p:grpSp>
        <p:sp>
          <p:nvSpPr>
            <p:cNvPr id="7" name="TextBox 6"/>
            <p:cNvSpPr txBox="1"/>
            <p:nvPr/>
          </p:nvSpPr>
          <p:spPr>
            <a:xfrm>
              <a:off x="4178858" y="0"/>
              <a:ext cx="4965142" cy="646331"/>
            </a:xfrm>
            <a:prstGeom prst="rect">
              <a:avLst/>
            </a:prstGeom>
            <a:noFill/>
          </p:spPr>
          <p:txBody>
            <a:bodyPr wrap="none" rtlCol="0">
              <a:spAutoFit/>
            </a:bodyPr>
            <a:lstStyle/>
            <a:p>
              <a:r>
                <a:rPr lang="en-US" sz="3600" dirty="0" smtClean="0">
                  <a:solidFill>
                    <a:schemeClr val="tx2">
                      <a:lumMod val="75000"/>
                    </a:schemeClr>
                  </a:solidFill>
                </a:rPr>
                <a:t>Preparing FINN Emissions</a:t>
              </a:r>
              <a:endParaRPr lang="en-US" sz="3600" dirty="0">
                <a:solidFill>
                  <a:schemeClr val="tx2">
                    <a:lumMod val="75000"/>
                  </a:schemeClr>
                </a:solidFill>
              </a:endParaRPr>
            </a:p>
          </p:txBody>
        </p:sp>
      </p:grpSp>
      <p:graphicFrame>
        <p:nvGraphicFramePr>
          <p:cNvPr id="3" name="Diagram 2"/>
          <p:cNvGraphicFramePr/>
          <p:nvPr>
            <p:extLst>
              <p:ext uri="{D42A27DB-BD31-4B8C-83A1-F6EECF244321}">
                <p14:modId xmlns:p14="http://schemas.microsoft.com/office/powerpoint/2010/main" val="2043237739"/>
              </p:ext>
            </p:extLst>
          </p:nvPr>
        </p:nvGraphicFramePr>
        <p:xfrm>
          <a:off x="388883" y="1354082"/>
          <a:ext cx="5334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ounded Rectangle 9"/>
          <p:cNvSpPr/>
          <p:nvPr/>
        </p:nvSpPr>
        <p:spPr>
          <a:xfrm>
            <a:off x="6832223" y="1658882"/>
            <a:ext cx="1872971" cy="9906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Daily </a:t>
            </a:r>
            <a:r>
              <a:rPr lang="en-US" dirty="0" err="1" smtClean="0"/>
              <a:t>ptfire</a:t>
            </a:r>
            <a:r>
              <a:rPr lang="en-US" dirty="0" smtClean="0"/>
              <a:t> </a:t>
            </a:r>
          </a:p>
          <a:p>
            <a:pPr algn="ctr"/>
            <a:r>
              <a:rPr lang="en-US" dirty="0" smtClean="0"/>
              <a:t>Stack File</a:t>
            </a:r>
            <a:endParaRPr lang="en-US" dirty="0"/>
          </a:p>
        </p:txBody>
      </p:sp>
      <p:sp>
        <p:nvSpPr>
          <p:cNvPr id="13" name="Rounded Rectangle 12"/>
          <p:cNvSpPr/>
          <p:nvPr/>
        </p:nvSpPr>
        <p:spPr>
          <a:xfrm>
            <a:off x="6832222" y="3868682"/>
            <a:ext cx="1872971" cy="990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Daily </a:t>
            </a:r>
            <a:r>
              <a:rPr lang="en-US" dirty="0" err="1" smtClean="0"/>
              <a:t>ptfire</a:t>
            </a:r>
            <a:r>
              <a:rPr lang="en-US" dirty="0" smtClean="0"/>
              <a:t> </a:t>
            </a:r>
          </a:p>
          <a:p>
            <a:pPr algn="ctr"/>
            <a:r>
              <a:rPr lang="en-US" dirty="0" smtClean="0"/>
              <a:t>Inline File</a:t>
            </a:r>
            <a:endParaRPr lang="en-US" dirty="0"/>
          </a:p>
        </p:txBody>
      </p:sp>
      <p:sp>
        <p:nvSpPr>
          <p:cNvPr id="11" name="Right Arrow Callout 10"/>
          <p:cNvSpPr/>
          <p:nvPr/>
        </p:nvSpPr>
        <p:spPr>
          <a:xfrm>
            <a:off x="5951483" y="1506482"/>
            <a:ext cx="565428" cy="1001110"/>
          </a:xfrm>
          <a:prstGeom prst="rightArrowCallout">
            <a:avLst>
              <a:gd name="adj1" fmla="val 20608"/>
              <a:gd name="adj2" fmla="val 33785"/>
              <a:gd name="adj3" fmla="val 60140"/>
              <a:gd name="adj4" fmla="val 64977"/>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a:t>
            </a:r>
            <a:endParaRPr lang="en-US" dirty="0">
              <a:solidFill>
                <a:schemeClr val="tx1"/>
              </a:solidFill>
            </a:endParaRPr>
          </a:p>
        </p:txBody>
      </p:sp>
      <p:sp>
        <p:nvSpPr>
          <p:cNvPr id="15" name="Right Arrow Callout 14"/>
          <p:cNvSpPr/>
          <p:nvPr/>
        </p:nvSpPr>
        <p:spPr>
          <a:xfrm>
            <a:off x="5951484" y="2954282"/>
            <a:ext cx="565428" cy="2220310"/>
          </a:xfrm>
          <a:prstGeom prst="rightArrowCallout">
            <a:avLst>
              <a:gd name="adj1" fmla="val 20608"/>
              <a:gd name="adj2" fmla="val 33785"/>
              <a:gd name="adj3" fmla="val 60140"/>
              <a:gd name="adj4" fmla="val 64977"/>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grpSp>
        <p:nvGrpSpPr>
          <p:cNvPr id="12" name="Group 11"/>
          <p:cNvGrpSpPr/>
          <p:nvPr/>
        </p:nvGrpSpPr>
        <p:grpSpPr>
          <a:xfrm>
            <a:off x="2590800" y="5923820"/>
            <a:ext cx="3861142" cy="568420"/>
            <a:chOff x="2909580" y="6140395"/>
            <a:chExt cx="3861142" cy="568420"/>
          </a:xfrm>
        </p:grpSpPr>
        <p:pic>
          <p:nvPicPr>
            <p:cNvPr id="2050" name="Picture 2" descr="https://www.python.org/static/community_logos/python-logo-master-v3-TM.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9580" y="6160175"/>
              <a:ext cx="1624300" cy="5486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01034" y="6140395"/>
              <a:ext cx="2369688" cy="461665"/>
            </a:xfrm>
            <a:prstGeom prst="rect">
              <a:avLst/>
            </a:prstGeom>
            <a:noFill/>
          </p:spPr>
          <p:txBody>
            <a:bodyPr wrap="none" rtlCol="0">
              <a:spAutoFit/>
            </a:bodyPr>
            <a:lstStyle/>
            <a:p>
              <a:r>
                <a:rPr lang="en-US" sz="2400" dirty="0" smtClean="0">
                  <a:solidFill>
                    <a:schemeClr val="tx2">
                      <a:lumMod val="50000"/>
                    </a:schemeClr>
                  </a:solidFill>
                </a:rPr>
                <a:t>NETCDF4 Module</a:t>
              </a:r>
              <a:endParaRPr lang="en-US" sz="2400" dirty="0">
                <a:solidFill>
                  <a:schemeClr val="tx2">
                    <a:lumMod val="50000"/>
                  </a:schemeClr>
                </a:solidFill>
              </a:endParaRPr>
            </a:p>
          </p:txBody>
        </p:sp>
      </p:grpSp>
    </p:spTree>
    <p:extLst>
      <p:ext uri="{BB962C8B-B14F-4D97-AF65-F5344CB8AC3E}">
        <p14:creationId xmlns:p14="http://schemas.microsoft.com/office/powerpoint/2010/main" val="3833314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4581</TotalTime>
  <Words>1396</Words>
  <Application>Microsoft Office PowerPoint</Application>
  <PresentationFormat>On-screen Show (4:3)</PresentationFormat>
  <Paragraphs>195</Paragraphs>
  <Slides>16</Slides>
  <Notes>16</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 Unicode MS</vt:lpstr>
      <vt:lpstr>굴림</vt:lpstr>
      <vt:lpstr>Arial</vt:lpstr>
      <vt:lpstr>BrowalliaUPC</vt:lpstr>
      <vt:lpstr>Calibri</vt:lpstr>
      <vt:lpstr>Cambria Math</vt:lpstr>
      <vt:lpstr>Office Theme</vt:lpstr>
      <vt:lpstr>CMAQ Simulations using Fire Inventory of NCAR (FINN) Emissions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Georgia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Ivey, Cesunica E</dc:creator>
  <cp:lastModifiedBy>Friday Center</cp:lastModifiedBy>
  <cp:revision>251</cp:revision>
  <dcterms:created xsi:type="dcterms:W3CDTF">2014-10-08T19:15:06Z</dcterms:created>
  <dcterms:modified xsi:type="dcterms:W3CDTF">2014-10-29T12:27:30Z</dcterms:modified>
</cp:coreProperties>
</file>