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74" r:id="rId6"/>
    <p:sldId id="257" r:id="rId7"/>
    <p:sldId id="282" r:id="rId8"/>
    <p:sldId id="258" r:id="rId9"/>
    <p:sldId id="259" r:id="rId10"/>
    <p:sldId id="292" r:id="rId11"/>
    <p:sldId id="293" r:id="rId12"/>
    <p:sldId id="260" r:id="rId13"/>
    <p:sldId id="295" r:id="rId14"/>
    <p:sldId id="296" r:id="rId15"/>
    <p:sldId id="297" r:id="rId16"/>
    <p:sldId id="310" r:id="rId17"/>
    <p:sldId id="299" r:id="rId18"/>
    <p:sldId id="300" r:id="rId19"/>
    <p:sldId id="305" r:id="rId20"/>
    <p:sldId id="301" r:id="rId21"/>
    <p:sldId id="271" r:id="rId22"/>
    <p:sldId id="270" r:id="rId23"/>
    <p:sldId id="275" r:id="rId24"/>
    <p:sldId id="276" r:id="rId25"/>
    <p:sldId id="277" r:id="rId26"/>
    <p:sldId id="278" r:id="rId27"/>
    <p:sldId id="302" r:id="rId28"/>
    <p:sldId id="303" r:id="rId29"/>
    <p:sldId id="304" r:id="rId30"/>
    <p:sldId id="306" r:id="rId31"/>
    <p:sldId id="307" r:id="rId32"/>
    <p:sldId id="308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7826" autoAdjust="0"/>
  </p:normalViewPr>
  <p:slideViewPr>
    <p:cSldViewPr>
      <p:cViewPr varScale="1">
        <p:scale>
          <a:sx n="80" d="100"/>
          <a:sy n="80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0E13-2F02-4B72-8DC0-99E28FACDD9E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19CB-6F14-4D87-803E-DB34D9D9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96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76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27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1: conservative and doesn’t provide</a:t>
            </a:r>
            <a:r>
              <a:rPr lang="en-US" baseline="0" dirty="0" smtClean="0"/>
              <a:t> variation by vehicle type.  Option 2: difficult to develop mapping of representative counties.  Option 3: clean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79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how there is</a:t>
            </a:r>
            <a:r>
              <a:rPr lang="en-US" baseline="0" dirty="0" smtClean="0"/>
              <a:t> greater variability across MOVES source types and counties in NJ than in PA.  Weekday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390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3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07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</a:t>
            </a:r>
            <a:r>
              <a:rPr lang="en-US" baseline="0" dirty="0" smtClean="0"/>
              <a:t> using ARB profiles. Note: some states we are not using their profiles for “self”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424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36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647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78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4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1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888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Weekday profiles</a:t>
            </a:r>
            <a:r>
              <a:rPr lang="en-US" baseline="0" dirty="0" smtClean="0"/>
              <a:t> composed of: ID, ME, MI, NJ, OH, PA.  Weekend profiles composed of: ID, ME, 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69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MOVES has only weekday </a:t>
            </a:r>
            <a:r>
              <a:rPr lang="en-US" dirty="0" err="1" smtClean="0"/>
              <a:t>vs</a:t>
            </a:r>
            <a:r>
              <a:rPr lang="en-US" dirty="0" smtClean="0"/>
              <a:t> weekend.  SMOKE has 7 days possible,</a:t>
            </a:r>
            <a:r>
              <a:rPr lang="en-US" baseline="0" dirty="0" smtClean="0"/>
              <a:t> though in reality they are (M-</a:t>
            </a:r>
            <a:r>
              <a:rPr lang="en-US" baseline="0" dirty="0" err="1" smtClean="0"/>
              <a:t>Th,Fri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Sat,Sun</a:t>
            </a:r>
            <a:r>
              <a:rPr lang="en-US" baseline="0" dirty="0" smtClean="0"/>
              <a:t>).  Currently using 4 profiles: light/rural, heavy/rural, light/urban, and heavy/urban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40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89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8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roadtype</a:t>
            </a:r>
            <a:r>
              <a:rPr lang="en-US" baseline="0" dirty="0" smtClean="0"/>
              <a:t> 1 (off-network) is mapped to </a:t>
            </a:r>
            <a:r>
              <a:rPr lang="en-US" baseline="0" dirty="0" err="1" smtClean="0"/>
              <a:t>SCC_road</a:t>
            </a:r>
            <a:r>
              <a:rPr lang="en-US" baseline="0" dirty="0" smtClean="0"/>
              <a:t> 390.  This is used for RPV and RPP and doesn’t use SMOKE </a:t>
            </a:r>
            <a:r>
              <a:rPr lang="en-US" baseline="0" dirty="0" err="1" smtClean="0"/>
              <a:t>temporalization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88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8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Newark,</a:t>
            </a:r>
            <a:r>
              <a:rPr lang="en-US" baseline="0" dirty="0" smtClean="0"/>
              <a:t> 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64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93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non-default MOVES inputs to 2011 NEI.  Variation across vehicle, road, and day. Doesn’t show variation across county.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0DF8D0-5EDF-4E82-8764-DE5349C66A2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PA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1" y="76200"/>
            <a:ext cx="936522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9D952-7E73-47C5-B8D6-C07E057C9F23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63083C-34B8-4945-BF82-B3DC88305E8D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B15330-5223-412F-98C0-DD0F288E8B2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7" descr="EPA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1" y="76200"/>
            <a:ext cx="936522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BF388-C4D2-4E78-8FE3-50BAC9D2F983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393C7-116B-4613-8E8B-2A52B335E71F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2AA6F-CEB7-48B9-B13E-60DD31FEB155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FCFBA-75D6-4BEE-AA91-9E03A839EFB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AAD60-B3C3-43CC-935C-6F4AF40052D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255AEE-8994-416D-8D84-D76B01FEB24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DFB0C2-F64A-4B8F-BE55-475E72FBAC1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25C404-57E4-4017-AF85-A4CF68E57430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D4B1CE-4584-4940-B22B-1A52A204C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Car Time: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Updating </a:t>
            </a:r>
            <a:r>
              <a:rPr lang="en-US" sz="4000" dirty="0" err="1" smtClean="0"/>
              <a:t>onroad</a:t>
            </a:r>
            <a:r>
              <a:rPr lang="en-US" sz="4000" dirty="0" smtClean="0"/>
              <a:t> temporal profiles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655593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Alexis Zubrow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Chris Allen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and James Beidler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6397823"/>
            <a:ext cx="431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1. EPA OAQPS and Region 1; 2. CSC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should we use submitted profiles for “self”?</a:t>
            </a:r>
          </a:p>
          <a:p>
            <a:r>
              <a:rPr lang="en-US" dirty="0" smtClean="0"/>
              <a:t>Criteria: </a:t>
            </a:r>
          </a:p>
          <a:p>
            <a:pPr lvl="1"/>
            <a:r>
              <a:rPr lang="en-US" dirty="0" smtClean="0"/>
              <a:t>At least as much variability as the previous SMOKE profiles</a:t>
            </a:r>
          </a:p>
          <a:p>
            <a:pPr lvl="1"/>
            <a:r>
              <a:rPr lang="en-US" dirty="0" smtClean="0"/>
              <a:t>Vary by road type and/or vehicle type</a:t>
            </a:r>
          </a:p>
          <a:p>
            <a:r>
              <a:rPr lang="en-US" dirty="0" smtClean="0"/>
              <a:t>Minor transformation from MOVES</a:t>
            </a:r>
          </a:p>
          <a:p>
            <a:pPr lvl="1"/>
            <a:r>
              <a:rPr lang="en-US" dirty="0" smtClean="0"/>
              <a:t>Averaging over source type to get SCC7 (SMOKE vehicle type)</a:t>
            </a:r>
          </a:p>
          <a:p>
            <a:r>
              <a:rPr lang="en-US" dirty="0" smtClean="0"/>
              <a:t>NJ example:</a:t>
            </a:r>
          </a:p>
          <a:p>
            <a:pPr lvl="1"/>
            <a:r>
              <a:rPr lang="en-US" dirty="0" smtClean="0"/>
              <a:t>Varies by county, road, and vehicle (for most counties)</a:t>
            </a:r>
          </a:p>
          <a:p>
            <a:pPr lvl="1"/>
            <a:r>
              <a:rPr lang="en-US" dirty="0" smtClean="0"/>
              <a:t>Doesn’t vary by weekday/weekend</a:t>
            </a:r>
          </a:p>
          <a:p>
            <a:pPr lvl="1"/>
            <a:r>
              <a:rPr lang="en-US" dirty="0" smtClean="0"/>
              <a:t>Used county specific profiles for all weekday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S/L/T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we do for states that didn’t submit or for S/L/T that didn’t satisfy our criteria?</a:t>
            </a:r>
          </a:p>
          <a:p>
            <a:r>
              <a:rPr lang="en-US" dirty="0" smtClean="0"/>
              <a:t>Options: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Use historic SMOKE profiles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Map counties to similar counties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Develop national profiles from subset of S/L/T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Profiles for “the rest”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S/L/T profiles to create national profiles</a:t>
            </a:r>
          </a:p>
          <a:p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Varies by road</a:t>
            </a:r>
          </a:p>
          <a:p>
            <a:pPr lvl="1"/>
            <a:r>
              <a:rPr lang="en-US" dirty="0" smtClean="0"/>
              <a:t>Varies by vehicle</a:t>
            </a:r>
          </a:p>
          <a:p>
            <a:pPr lvl="1"/>
            <a:r>
              <a:rPr lang="en-US" dirty="0" smtClean="0"/>
              <a:t>May or may not vary by county</a:t>
            </a:r>
          </a:p>
          <a:p>
            <a:pPr lvl="1"/>
            <a:r>
              <a:rPr lang="en-US" dirty="0" smtClean="0"/>
              <a:t>Treat weekday and weekend separately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Develop state average profile by vehicle/road/weekday or weekend</a:t>
            </a:r>
          </a:p>
          <a:p>
            <a:pPr lvl="1"/>
            <a:r>
              <a:rPr lang="en-US" dirty="0" smtClean="0"/>
              <a:t>Average state profiles to develop national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</a:t>
            </a:r>
            <a:r>
              <a:rPr lang="en-US" dirty="0" smtClean="0"/>
              <a:t>profiles: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like cooking…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profiles: overview</a:t>
            </a:r>
            <a:endParaRPr lang="en-US" dirty="0"/>
          </a:p>
        </p:txBody>
      </p:sp>
      <p:pic>
        <p:nvPicPr>
          <p:cNvPr id="5" name="Picture 4" descr="gnoc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5704" y="2172208"/>
            <a:ext cx="2901696" cy="438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</a:t>
            </a:r>
            <a:r>
              <a:rPr lang="en-US" dirty="0" smtClean="0"/>
              <a:t>profiles: state averages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NJ, average HHDDV urban restricted, weekday</a:t>
            </a:r>
            <a:endParaRPr lang="en-US" dirty="0"/>
          </a:p>
        </p:txBody>
      </p:sp>
      <p:pic>
        <p:nvPicPr>
          <p:cNvPr id="10" name="Content Placeholder 9" descr="NJ_avg_2230074_230-250_weekday_hourl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1737353"/>
            <a:ext cx="4389129" cy="3291847"/>
          </a:xfrm>
        </p:spPr>
      </p:pic>
      <p:pic>
        <p:nvPicPr>
          <p:cNvPr id="11" name="Picture 10" descr="PA_avg_2230074_230-250_weekday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6271" y="1737353"/>
            <a:ext cx="4389129" cy="3291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PA, average HHDDV urban restricted, weekday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</a:t>
            </a:r>
            <a:r>
              <a:rPr lang="en-US" dirty="0" smtClean="0"/>
              <a:t>profiles: weekday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urban restricted, weekday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urban restricted, weekday</a:t>
            </a:r>
            <a:endParaRPr lang="en-US" dirty="0"/>
          </a:p>
        </p:txBody>
      </p:sp>
      <p:pic>
        <p:nvPicPr>
          <p:cNvPr id="12" name="Picture 11" descr="multi_comp_2201001_230-250_weekday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4953"/>
            <a:ext cx="4389129" cy="3291847"/>
          </a:xfrm>
          <a:prstGeom prst="rect">
            <a:avLst/>
          </a:prstGeom>
        </p:spPr>
      </p:pic>
      <p:pic>
        <p:nvPicPr>
          <p:cNvPr id="13" name="Picture 12" descr="multi_comp_2230074_230-250_weekday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671" y="1584953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</a:t>
            </a:r>
            <a:r>
              <a:rPr lang="en-US" dirty="0" smtClean="0"/>
              <a:t>profiles: weekend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urban restricted, weekend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urban restricted, weekend</a:t>
            </a:r>
          </a:p>
        </p:txBody>
      </p:sp>
      <p:pic>
        <p:nvPicPr>
          <p:cNvPr id="11" name="Picture 10" descr="multi_comp_2201020_230-250_weekend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4389129" cy="3291847"/>
          </a:xfrm>
          <a:prstGeom prst="rect">
            <a:avLst/>
          </a:prstGeom>
        </p:spPr>
      </p:pic>
      <p:pic>
        <p:nvPicPr>
          <p:cNvPr id="12" name="Picture 11" descr="multi_comp_2230074_230-250_weekend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871" y="1661153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platform profiles</a:t>
            </a:r>
            <a:endParaRPr lang="en-US" dirty="0"/>
          </a:p>
        </p:txBody>
      </p:sp>
      <p:pic>
        <p:nvPicPr>
          <p:cNvPr id="7" name="Content Placeholder 6" descr="2011ec_MOVES_temporal_profile_diurnal_u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6315"/>
            <a:ext cx="8229600" cy="4275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AQ sensitivities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later versions of 2011 platform</a:t>
            </a:r>
          </a:p>
          <a:p>
            <a:pPr lvl="1"/>
            <a:r>
              <a:rPr lang="en-US" dirty="0" smtClean="0"/>
              <a:t>Outreach to S/L/T on specific questions about submissions</a:t>
            </a:r>
          </a:p>
          <a:p>
            <a:pPr lvl="1"/>
            <a:r>
              <a:rPr lang="en-US" dirty="0" smtClean="0"/>
              <a:t>2011 NEI v2: </a:t>
            </a:r>
          </a:p>
          <a:p>
            <a:pPr lvl="2"/>
            <a:r>
              <a:rPr lang="en-US" dirty="0" smtClean="0"/>
              <a:t>Outreach to S/L/T on potential uses of MOVES inputs</a:t>
            </a:r>
          </a:p>
          <a:p>
            <a:pPr lvl="2"/>
            <a:r>
              <a:rPr lang="en-US" dirty="0" smtClean="0"/>
              <a:t>Specific outreach to update temporal related tables</a:t>
            </a:r>
          </a:p>
          <a:p>
            <a:pPr lvl="1"/>
            <a:r>
              <a:rPr lang="en-US" dirty="0" smtClean="0"/>
              <a:t>Incorporate temporal profiles from specific studies</a:t>
            </a:r>
          </a:p>
          <a:p>
            <a:r>
              <a:rPr lang="en-US" dirty="0" smtClean="0"/>
              <a:t>For 2014 platform</a:t>
            </a:r>
          </a:p>
          <a:p>
            <a:pPr lvl="1"/>
            <a:r>
              <a:rPr lang="en-US" dirty="0" smtClean="0"/>
              <a:t>New SCCs simplify process (MOVES 2013)</a:t>
            </a:r>
          </a:p>
          <a:p>
            <a:pPr lvl="1"/>
            <a:r>
              <a:rPr lang="en-US" dirty="0" smtClean="0"/>
              <a:t>Continue with outreach to S/L/T on need for this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Dave Brzezinski and Harvey Michaels (OTAQ)</a:t>
            </a:r>
          </a:p>
          <a:p>
            <a:r>
              <a:rPr lang="en-US" dirty="0" smtClean="0"/>
              <a:t>Alison Eyth, Marc Houyoux, Rich Mason, Norm Possiel, and Brian Timin (OAQPS)</a:t>
            </a:r>
          </a:p>
          <a:p>
            <a:r>
              <a:rPr lang="en-US" dirty="0" smtClean="0"/>
              <a:t>Vernon Hughes (ARB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Click and Clack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5" name="Content Placeholder 8" descr="best-second-car-talk-with-click-clack-ray-magliozzi-audio-cover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0"/>
            <a:ext cx="1905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temporal profiles do?</a:t>
            </a:r>
          </a:p>
          <a:p>
            <a:pPr lvl="1"/>
            <a:r>
              <a:rPr lang="en-US" dirty="0"/>
              <a:t>Generally: </a:t>
            </a:r>
          </a:p>
          <a:p>
            <a:pPr lvl="2"/>
            <a:r>
              <a:rPr lang="en-US" dirty="0"/>
              <a:t>distribute emissions annual -&gt; month, month -&gt; day, day -&gt; hour</a:t>
            </a:r>
          </a:p>
          <a:p>
            <a:pPr lvl="2"/>
            <a:r>
              <a:rPr lang="en-US" dirty="0"/>
              <a:t>the “when” of emissions</a:t>
            </a:r>
          </a:p>
          <a:p>
            <a:pPr lvl="1"/>
            <a:r>
              <a:rPr lang="en-US" dirty="0" err="1"/>
              <a:t>Onroad</a:t>
            </a:r>
            <a:r>
              <a:rPr lang="en-US" dirty="0"/>
              <a:t> (i.e. SMOKE-MOVES): </a:t>
            </a:r>
          </a:p>
          <a:p>
            <a:pPr lvl="2"/>
            <a:r>
              <a:rPr lang="en-US" dirty="0"/>
              <a:t>distribute vehicle miles traveled (VMT) from month-&gt; day, day-&gt;hour</a:t>
            </a:r>
          </a:p>
          <a:p>
            <a:pPr lvl="2"/>
            <a:r>
              <a:rPr lang="en-US" dirty="0"/>
              <a:t>impacts rate-per-distance (RPD) processes, i.e. emissions from on-network</a:t>
            </a:r>
          </a:p>
          <a:p>
            <a:pPr lvl="2"/>
            <a:r>
              <a:rPr lang="en-US" dirty="0"/>
              <a:t>impacts total emissions: how much VMT </a:t>
            </a:r>
            <a:r>
              <a:rPr lang="en-US" dirty="0" err="1"/>
              <a:t>vs</a:t>
            </a:r>
            <a:r>
              <a:rPr lang="en-US" dirty="0"/>
              <a:t> what is the temperature at a specific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Problem: previous </a:t>
            </a:r>
            <a:r>
              <a:rPr lang="en-US" dirty="0" err="1" smtClean="0"/>
              <a:t>onroad</a:t>
            </a:r>
            <a:r>
              <a:rPr lang="en-US" dirty="0" smtClean="0"/>
              <a:t> diurnal profiles vary by road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profile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3570127" cy="22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weekly profiles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446" y="2667000"/>
            <a:ext cx="4013954" cy="22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564" y="1258570"/>
            <a:ext cx="6370872" cy="293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SMOKE diurnal profiles weekday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4165600"/>
            <a:ext cx="637698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660" y="1295400"/>
            <a:ext cx="6358679" cy="27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SMOKE diurnal profiles weekend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238" y="4089400"/>
            <a:ext cx="6357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rural restricted, weekday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rural restricted, weekday</a:t>
            </a:r>
            <a:endParaRPr lang="en-US" dirty="0"/>
          </a:p>
        </p:txBody>
      </p:sp>
      <p:pic>
        <p:nvPicPr>
          <p:cNvPr id="9" name="Picture 8" descr="multi_comp_2201001_110_weekday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389129" cy="3291847"/>
          </a:xfrm>
          <a:prstGeom prst="rect">
            <a:avLst/>
          </a:prstGeom>
        </p:spPr>
      </p:pic>
      <p:pic>
        <p:nvPicPr>
          <p:cNvPr id="10" name="Picture 9" descr="multi_comp_2230074_110_weekday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rural restricted, weekend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rural restricted, weekend</a:t>
            </a:r>
            <a:endParaRPr lang="en-US" dirty="0"/>
          </a:p>
        </p:txBody>
      </p:sp>
      <p:pic>
        <p:nvPicPr>
          <p:cNvPr id="11" name="Picture 10" descr="multi_comp_2201001_110_weekend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8753"/>
            <a:ext cx="4389129" cy="3291847"/>
          </a:xfrm>
          <a:prstGeom prst="rect">
            <a:avLst/>
          </a:prstGeom>
        </p:spPr>
      </p:pic>
      <p:pic>
        <p:nvPicPr>
          <p:cNvPr id="12" name="Picture 11" descr="multi_comp_2230074_110_weekend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08753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rural unrestricted, weekday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rural unrestricted, weekday</a:t>
            </a:r>
            <a:endParaRPr lang="en-US" dirty="0"/>
          </a:p>
        </p:txBody>
      </p:sp>
      <p:pic>
        <p:nvPicPr>
          <p:cNvPr id="9" name="Picture 8" descr="multi_comp_2201001_130-210_weekday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389129" cy="3291847"/>
          </a:xfrm>
          <a:prstGeom prst="rect">
            <a:avLst/>
          </a:prstGeom>
        </p:spPr>
      </p:pic>
      <p:pic>
        <p:nvPicPr>
          <p:cNvPr id="10" name="Picture 9" descr="multi_comp_2230074_130-210_weekday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671" y="1447800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rural unrestricted, weekend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rural unrestricted, weekend</a:t>
            </a:r>
            <a:endParaRPr lang="en-US" dirty="0"/>
          </a:p>
        </p:txBody>
      </p:sp>
      <p:pic>
        <p:nvPicPr>
          <p:cNvPr id="11" name="Picture 10" descr="multi_comp_2201001_130-210_weekend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1153"/>
            <a:ext cx="4389129" cy="3291847"/>
          </a:xfrm>
          <a:prstGeom prst="rect">
            <a:avLst/>
          </a:prstGeom>
        </p:spPr>
      </p:pic>
      <p:pic>
        <p:nvPicPr>
          <p:cNvPr id="12" name="Picture 11" descr="multi_comp_2230074_130-210_weekend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671" y="1661153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urban unrestricted, weekday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urban unrestricted, weekday</a:t>
            </a:r>
          </a:p>
        </p:txBody>
      </p:sp>
      <p:pic>
        <p:nvPicPr>
          <p:cNvPr id="9" name="Picture 8" descr="multi_comp_2201001_270-330_weekday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2553"/>
            <a:ext cx="4389129" cy="3291847"/>
          </a:xfrm>
          <a:prstGeom prst="rect">
            <a:avLst/>
          </a:prstGeom>
        </p:spPr>
      </p:pic>
      <p:pic>
        <p:nvPicPr>
          <p:cNvPr id="10" name="Picture 9" descr="multi_comp_2230074_270-330_weekday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471" y="1432553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profiles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LDGV urban unrestricted, weekend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HHDDV urban unrestricted, weekend</a:t>
            </a:r>
          </a:p>
        </p:txBody>
      </p:sp>
      <p:pic>
        <p:nvPicPr>
          <p:cNvPr id="11" name="Picture 10" descr="multi_comp_2201001_270-330_weekend_hour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8753"/>
            <a:ext cx="4389129" cy="3291847"/>
          </a:xfrm>
          <a:prstGeom prst="rect">
            <a:avLst/>
          </a:prstGeom>
        </p:spPr>
      </p:pic>
      <p:pic>
        <p:nvPicPr>
          <p:cNvPr id="12" name="Picture 11" descr="multi_comp_2230074_270-330_weekend_hour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24000"/>
            <a:ext cx="4389129" cy="329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2011NEI: first time EIS accepted MOVES inputs</a:t>
            </a:r>
          </a:p>
          <a:p>
            <a:r>
              <a:rPr lang="en-US" dirty="0"/>
              <a:t>32 S/L/T provided MOVES inputs for 2011NEI v1</a:t>
            </a:r>
          </a:p>
          <a:p>
            <a:r>
              <a:rPr lang="en-US" dirty="0"/>
              <a:t>Individual submissions consisted of series of county databases (CDBs)</a:t>
            </a:r>
          </a:p>
          <a:p>
            <a:r>
              <a:rPr lang="en-US" dirty="0"/>
              <a:t>Each CDB consisted of set of tables</a:t>
            </a:r>
          </a:p>
          <a:p>
            <a:pPr lvl="1"/>
            <a:r>
              <a:rPr lang="en-US" dirty="0"/>
              <a:t>e.g. VMT, VPOP, speed distributions, age distributions, I/M programs, etc.</a:t>
            </a:r>
          </a:p>
          <a:p>
            <a:pPr lvl="1"/>
            <a:r>
              <a:rPr lang="en-US" dirty="0" err="1"/>
              <a:t>dayvmtfraction</a:t>
            </a:r>
            <a:r>
              <a:rPr lang="en-US" dirty="0"/>
              <a:t> – distribution VMT within week</a:t>
            </a:r>
          </a:p>
          <a:p>
            <a:pPr lvl="1"/>
            <a:r>
              <a:rPr lang="en-US" dirty="0" err="1"/>
              <a:t>hourvmtfraction</a:t>
            </a:r>
            <a:r>
              <a:rPr lang="en-US" dirty="0"/>
              <a:t> – distribution VMT within day</a:t>
            </a:r>
          </a:p>
          <a:p>
            <a:pPr lvl="1"/>
            <a:r>
              <a:rPr lang="en-US" dirty="0"/>
              <a:t>Not all tables were updated by S/L/T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2011NEI and MOVES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zubrow\data\modeling_platform\2011_platform\temporal\GA_subset_daily\13121\GA_13121_2230074_230-250_dail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71" y="1737353"/>
            <a:ext cx="4389129" cy="329184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Fulton, GA weekly profile</a:t>
            </a:r>
            <a:endParaRPr lang="en-US" dirty="0"/>
          </a:p>
        </p:txBody>
      </p:sp>
      <p:pic>
        <p:nvPicPr>
          <p:cNvPr id="1027" name="Picture 3" descr="C:\Users\azubrow\data\modeling_platform\2011_platform\temporal\GA_subset_daily\13121\GA_13121_2201001_230-250_dai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7353"/>
            <a:ext cx="4389129" cy="329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mining opportunity</a:t>
            </a:r>
          </a:p>
          <a:p>
            <a:pPr lvl="1"/>
            <a:r>
              <a:rPr lang="en-US" dirty="0"/>
              <a:t>1,363 CDBs</a:t>
            </a:r>
          </a:p>
          <a:p>
            <a:pPr lvl="1"/>
            <a:r>
              <a:rPr lang="en-US" dirty="0"/>
              <a:t>1,839,097 </a:t>
            </a:r>
            <a:r>
              <a:rPr lang="en-US" dirty="0" err="1"/>
              <a:t>hrvmtfraction</a:t>
            </a:r>
            <a:r>
              <a:rPr lang="en-US" dirty="0"/>
              <a:t> records (non default)</a:t>
            </a:r>
          </a:p>
          <a:p>
            <a:pPr lvl="1"/>
            <a:r>
              <a:rPr lang="en-US" dirty="0"/>
              <a:t>1,013,853 </a:t>
            </a:r>
            <a:r>
              <a:rPr lang="en-US" dirty="0" err="1"/>
              <a:t>dayvmtfraction</a:t>
            </a:r>
            <a:r>
              <a:rPr lang="en-US" dirty="0"/>
              <a:t> records (non default)</a:t>
            </a:r>
          </a:p>
          <a:p>
            <a:pPr lvl="1"/>
            <a:r>
              <a:rPr lang="en-US" dirty="0"/>
              <a:t>Flagged “bad” profiles</a:t>
            </a:r>
          </a:p>
          <a:p>
            <a:pPr lvl="1"/>
            <a:r>
              <a:rPr lang="en-US" dirty="0" smtClean="0"/>
              <a:t>Consolidated </a:t>
            </a:r>
            <a:r>
              <a:rPr lang="en-US" dirty="0"/>
              <a:t>duplicate profiles</a:t>
            </a:r>
          </a:p>
          <a:p>
            <a:pPr lvl="2"/>
            <a:r>
              <a:rPr lang="en-US" dirty="0"/>
              <a:t>627,550 day profiles</a:t>
            </a:r>
          </a:p>
          <a:p>
            <a:pPr lvl="2"/>
            <a:r>
              <a:rPr lang="en-US" dirty="0"/>
              <a:t>89,304 hour profiles</a:t>
            </a:r>
          </a:p>
          <a:p>
            <a:pPr lvl="1"/>
            <a:r>
              <a:rPr lang="en-US" dirty="0"/>
              <a:t>Developed scripts to average across various dimensions and to create </a:t>
            </a:r>
            <a:r>
              <a:rPr lang="en-US" b="1" dirty="0"/>
              <a:t>LOTS</a:t>
            </a:r>
            <a:r>
              <a:rPr lang="en-US" dirty="0"/>
              <a:t> of plots</a:t>
            </a:r>
          </a:p>
          <a:p>
            <a:r>
              <a:rPr lang="en-US" dirty="0"/>
              <a:t>Focused on diurnal profiles</a:t>
            </a:r>
          </a:p>
          <a:p>
            <a:r>
              <a:rPr lang="en-US" dirty="0">
                <a:cs typeface="Lucida Sans Unicode"/>
              </a:rPr>
              <a:t>Day of week profiles were unchanged</a:t>
            </a:r>
          </a:p>
          <a:p>
            <a:endParaRPr lang="en-US" dirty="0">
              <a:cs typeface="Lucida Sans Unico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2011NEI and MOVES (cont)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/>
          </a:bodyPr>
          <a:lstStyle/>
          <a:p>
            <a:r>
              <a:rPr lang="en-US" dirty="0" smtClean="0"/>
              <a:t>1-to-many mapping</a:t>
            </a:r>
          </a:p>
          <a:p>
            <a:r>
              <a:rPr lang="en-US" dirty="0" smtClean="0"/>
              <a:t>SCCs have more road types, but may not be useful to differentiate to this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type and SCC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1500903"/>
              </p:ext>
            </p:extLst>
          </p:nvPr>
        </p:nvGraphicFramePr>
        <p:xfrm>
          <a:off x="762000" y="2743200"/>
          <a:ext cx="2273300" cy="809625"/>
        </p:xfrm>
        <a:graphic>
          <a:graphicData uri="http://schemas.openxmlformats.org/drawingml/2006/table">
            <a:tbl>
              <a:tblPr/>
              <a:tblGrid>
                <a:gridCol w="685800"/>
                <a:gridCol w="15875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latin typeface="Arial"/>
                        </a:rPr>
                        <a:t>roadTypeID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roadDesc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Rural Restricted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Rural Unrestricted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Urban Restricted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Urban Unrestricted Access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32400" y="1981200"/>
          <a:ext cx="3378200" cy="2476500"/>
        </p:xfrm>
        <a:graphic>
          <a:graphicData uri="http://schemas.openxmlformats.org/drawingml/2006/table">
            <a:tbl>
              <a:tblPr/>
              <a:tblGrid>
                <a:gridCol w="609600"/>
                <a:gridCol w="2768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SCC_road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scc_tier4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Interstate: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Other Principal Arterial: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Minor Arterial: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Major Collector: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Minor Collector: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Local: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Interstate: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Other Freeways and Expressways: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Other Principal Arterial: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Minor Arterial: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Collector: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Urban Local: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200400" y="2971800"/>
            <a:ext cx="18288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797" y="1515662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 b="1">
                <a:cs typeface="Lucida Sans Unicode"/>
              </a:rPr>
              <a:t>MOVES</a:t>
            </a:r>
            <a:r>
              <a:rPr lang="en-US" sz="2025">
                <a:cs typeface="Lucida Sans Unicode"/>
              </a:rPr>
              <a:t> </a:t>
            </a:r>
            <a:endParaRPr lang="en-US" sz="2025"/>
          </a:p>
        </p:txBody>
      </p:sp>
      <p:sp>
        <p:nvSpPr>
          <p:cNvPr id="6" name="TextBox 5"/>
          <p:cNvSpPr txBox="1"/>
          <p:nvPr/>
        </p:nvSpPr>
        <p:spPr>
          <a:xfrm>
            <a:off x="5428890" y="1511327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 b="1">
                <a:cs typeface="Lucida Sans Unicode"/>
              </a:rPr>
              <a:t>SMOKE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1828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many-to-many mapping</a:t>
            </a:r>
          </a:p>
          <a:p>
            <a:pPr lvl="1"/>
            <a:r>
              <a:rPr lang="en-US" dirty="0"/>
              <a:t>Overlapping definitions source type (MOVES sourceTypeID) and vehicle type (SMOKE SCC7)</a:t>
            </a:r>
          </a:p>
          <a:p>
            <a:pPr lvl="1"/>
            <a:r>
              <a:rPr lang="en-US" dirty="0"/>
              <a:t>Complicates comparison of MOVES and SMOKE temporal profiles</a:t>
            </a:r>
          </a:p>
          <a:p>
            <a:r>
              <a:rPr lang="en-US" dirty="0"/>
              <a:t>Plan to revise SCCs for MOVES2013 to make mapping 1-to-1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type and SCC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847850"/>
          <a:ext cx="2565400" cy="2266950"/>
        </p:xfrm>
        <a:graphic>
          <a:graphicData uri="http://schemas.openxmlformats.org/drawingml/2006/table">
            <a:tbl>
              <a:tblPr/>
              <a:tblGrid>
                <a:gridCol w="825500"/>
                <a:gridCol w="17399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sourceTypeID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sourceTypeName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Motorcycle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Passenger Car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Passenger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Light Commercial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Intercity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Transit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School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Refuse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Single Unit Short-haul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Single Unit Long-haul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Motor Home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Combination Short-haul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Combination Long-haul Truck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13300" y="1714500"/>
          <a:ext cx="4102100" cy="2476500"/>
        </p:xfrm>
        <a:graphic>
          <a:graphicData uri="http://schemas.openxmlformats.org/drawingml/2006/table">
            <a:tbl>
              <a:tblPr/>
              <a:tblGrid>
                <a:gridCol w="609600"/>
                <a:gridCol w="3492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SCC7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Duty Gasoline Vehicles (LDGV)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Duty Gasoline Trucks 1 &amp; 2 (M6) = LDGT1 (M5)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Duty Gasoline Trucks 3 &amp; 4 (M6) = LDGT2 (M5)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Heavy Duty Gasoline Vehicles 2B thru 8B &amp; Buses (HDGV)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Motorcycles (MC)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Duty Diesel Vehicles (LDDV)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Light Duty Diesel Trucks 1 thru 4 (M6) (LDDT)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Heavy Duty Diesel Vehicles (HDDV) Class 2B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Heavy Duty Diesel Vehicles (HDDV) Class 3, 4, &amp;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Heavy Duty Diesel Vehicles (HDDV) Class 6 &amp;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Heavy Duty Diesel Vehicles (HDDV) Class 8A &amp; 8B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2230075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Heavy Duty Diesel Buses (School &amp; Transit)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Curved Connector 8"/>
          <p:cNvCxnSpPr/>
          <p:nvPr/>
        </p:nvCxnSpPr>
        <p:spPr>
          <a:xfrm>
            <a:off x="3200400" y="2514600"/>
            <a:ext cx="1143000" cy="609600"/>
          </a:xfrm>
          <a:prstGeom prst="curvedConnector3">
            <a:avLst>
              <a:gd name="adj1" fmla="val 34762"/>
            </a:avLst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3124200" y="2667000"/>
            <a:ext cx="1371600" cy="990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3200400" y="2743200"/>
            <a:ext cx="1295400" cy="228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200400" y="2362200"/>
            <a:ext cx="1219200" cy="609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3200400" y="2514600"/>
            <a:ext cx="1371600" cy="10668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8150" y="1293961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 b="1">
                <a:cs typeface="Lucida Sans Unicode"/>
              </a:rPr>
              <a:t>MOVES</a:t>
            </a:r>
            <a:r>
              <a:rPr lang="en-US" sz="2025">
                <a:cs typeface="Lucida Sans Unicode"/>
              </a:rPr>
              <a:t> </a:t>
            </a:r>
            <a:endParaRPr lang="en-US" sz="2025"/>
          </a:p>
        </p:txBody>
      </p:sp>
      <p:sp>
        <p:nvSpPr>
          <p:cNvPr id="13" name="TextBox 12"/>
          <p:cNvSpPr txBox="1"/>
          <p:nvPr/>
        </p:nvSpPr>
        <p:spPr>
          <a:xfrm>
            <a:off x="5405887" y="1293962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 b="1">
                <a:cs typeface="Lucida Sans Unicode"/>
              </a:rPr>
              <a:t>SMOKE</a:t>
            </a:r>
            <a:endParaRPr lang="en-US" sz="20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zubrow\data\modeling_platform\2011_platform\temporal\NJ_onroad_temporal_plots\34013\NJ_34013_2201001_230-250_weekday_hourl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7353"/>
            <a:ext cx="4389129" cy="329184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Essex NJ,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LDGV urban restricted, weekday</a:t>
            </a:r>
            <a:endParaRPr lang="en-US" dirty="0"/>
          </a:p>
        </p:txBody>
      </p:sp>
      <p:pic>
        <p:nvPicPr>
          <p:cNvPr id="9" name="Picture 1" descr="C:\Users\azubrow\data\modeling_platform\2011_platform\temporal\NJ_onroad_temporal_plots\34013\NJ_34013_2230074_230-250_weekday_hour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71" y="1752600"/>
            <a:ext cx="4389129" cy="32918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HHDDV urban restricted, weekday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diurnal profiles varied across road type and day only</a:t>
            </a:r>
          </a:p>
          <a:p>
            <a:r>
              <a:rPr lang="en-US" dirty="0" smtClean="0"/>
              <a:t>MOVES based profiles could vary across:</a:t>
            </a:r>
          </a:p>
          <a:p>
            <a:pPr lvl="1"/>
            <a:r>
              <a:rPr lang="en-US" dirty="0" smtClean="0"/>
              <a:t>Vehicle type</a:t>
            </a:r>
          </a:p>
          <a:p>
            <a:pPr lvl="1"/>
            <a:r>
              <a:rPr lang="en-US" dirty="0" smtClean="0"/>
              <a:t>Road type </a:t>
            </a:r>
          </a:p>
          <a:p>
            <a:pPr lvl="1"/>
            <a:r>
              <a:rPr lang="en-US" dirty="0" smtClean="0"/>
              <a:t>Day (weekday </a:t>
            </a:r>
            <a:r>
              <a:rPr lang="en-US" dirty="0" err="1" smtClean="0"/>
              <a:t>vs</a:t>
            </a:r>
            <a:r>
              <a:rPr lang="en-US" dirty="0" smtClean="0"/>
              <a:t> weekend)</a:t>
            </a:r>
          </a:p>
          <a:p>
            <a:pPr lvl="1"/>
            <a:r>
              <a:rPr lang="en-US" dirty="0" smtClean="0"/>
              <a:t>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in MOVES Inputs</a:t>
            </a:r>
            <a:endParaRPr lang="en-US" dirty="0"/>
          </a:p>
        </p:txBody>
      </p:sp>
      <p:pic>
        <p:nvPicPr>
          <p:cNvPr id="6" name="Content Placeholder 5" descr="2011ec_MOVES_temporal_profile_diurnal_submittal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59041"/>
            <a:ext cx="8229600" cy="4170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AQPS_EI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3552C484FB546B6FA84BDC69163D2" ma:contentTypeVersion="1" ma:contentTypeDescription="Create a new document." ma:contentTypeScope="" ma:versionID="1d45344306307591fa3aa3f4c52f9ebd">
  <xsd:schema xmlns:xsd="http://www.w3.org/2001/XMLSchema" xmlns:xs="http://www.w3.org/2001/XMLSchema" xmlns:p="http://schemas.microsoft.com/office/2006/metadata/properties" xmlns:ns3="328c8701-efdf-45b7-87d3-7f212ed1070f" targetNamespace="http://schemas.microsoft.com/office/2006/metadata/properties" ma:root="true" ma:fieldsID="d44a379d5b47532759c96f59d5e691e8" ns3:_="">
    <xsd:import namespace="328c8701-efdf-45b7-87d3-7f212ed1070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c8701-efdf-45b7-87d3-7f212ed107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8c8701-efdf-45b7-87d3-7f212ed1070f">
      <UserInfo>
        <DisplayName>Allen, Chris</DisplayName>
        <AccountId>15</AccountId>
        <AccountType/>
      </UserInfo>
      <UserInfo>
        <DisplayName>Beidler, James</DisplayName>
        <AccountId>16</AccountId>
        <AccountType/>
      </UserInfo>
      <UserInfo>
        <DisplayName>Eyth, Alison</DisplayName>
        <AccountId>8</AccountId>
        <AccountType/>
      </UserInfo>
      <UserInfo>
        <DisplayName>Mason, Rich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3DFD7C3-1BA9-40AC-BD01-F071005AF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FE181-0C5F-4C6A-A5E5-FA4D90AD0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c8701-efdf-45b7-87d3-7f212ed10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84F5C7-56C6-422B-94F1-926DBDA070A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28c8701-efdf-45b7-87d3-7f212ed1070f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OAQPS_EIAG</Template>
  <TotalTime>1418</TotalTime>
  <Words>1498</Words>
  <Application>Microsoft Office PowerPoint</Application>
  <PresentationFormat>On-screen Show (4:3)</PresentationFormat>
  <Paragraphs>293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OAQPS_EIAG</vt:lpstr>
      <vt:lpstr>Car Time: Updating onroad temporal profiles</vt:lpstr>
      <vt:lpstr>Temporal profile overview</vt:lpstr>
      <vt:lpstr>2011NEI and MOVES</vt:lpstr>
      <vt:lpstr>2011NEI and MOVES (cont)</vt:lpstr>
      <vt:lpstr>Road type and SCC</vt:lpstr>
      <vt:lpstr>Source type and SCC</vt:lpstr>
      <vt:lpstr>Essex NJ, example</vt:lpstr>
      <vt:lpstr>Dimensions of variation</vt:lpstr>
      <vt:lpstr>Variation in MOVES Inputs</vt:lpstr>
      <vt:lpstr>Using S/L/T profiles</vt:lpstr>
      <vt:lpstr>Profiles for “the rest”</vt:lpstr>
      <vt:lpstr>National profiles: overview</vt:lpstr>
      <vt:lpstr>National profiles: overview</vt:lpstr>
      <vt:lpstr>National profiles: state averages</vt:lpstr>
      <vt:lpstr>National profiles: weekday example</vt:lpstr>
      <vt:lpstr>National profiles: weekend example</vt:lpstr>
      <vt:lpstr>2011 platform profiles</vt:lpstr>
      <vt:lpstr>Future work</vt:lpstr>
      <vt:lpstr>Acknowledgments</vt:lpstr>
      <vt:lpstr>Extra Slides</vt:lpstr>
      <vt:lpstr>SMOKE weekly profiles</vt:lpstr>
      <vt:lpstr>SMOKE diurnal profiles weekday</vt:lpstr>
      <vt:lpstr>SMOKE diurnal profiles weekend</vt:lpstr>
      <vt:lpstr>National profiles</vt:lpstr>
      <vt:lpstr>National profiles</vt:lpstr>
      <vt:lpstr>National profiles</vt:lpstr>
      <vt:lpstr>National profiles</vt:lpstr>
      <vt:lpstr>National profiles</vt:lpstr>
      <vt:lpstr>National profiles</vt:lpstr>
      <vt:lpstr>Fulton, GA weekly profile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SMOKE onroad temporal profiles for 2011 platform</dc:title>
  <dc:creator>manage1</dc:creator>
  <cp:lastModifiedBy>manage1</cp:lastModifiedBy>
  <cp:revision>144</cp:revision>
  <dcterms:created xsi:type="dcterms:W3CDTF">2013-07-24T09:50:40Z</dcterms:created>
  <dcterms:modified xsi:type="dcterms:W3CDTF">2013-10-29T13:17:22Z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0x010100FF53552C484FB546B6FA84BDC69163D2</vt:lpwstr>
  </property>
  <property fmtid="{D5CDD505-2E9C-101B-9397-08002B2CF9AE}" pid="3" name="IsMyDocuments">
    <vt:bool>true</vt:bool>
  </property>
</Properties>
</file>