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00" r:id="rId2"/>
    <p:sldId id="386" r:id="rId3"/>
    <p:sldId id="680" r:id="rId4"/>
    <p:sldId id="681" r:id="rId5"/>
    <p:sldId id="691" r:id="rId6"/>
    <p:sldId id="682" r:id="rId7"/>
    <p:sldId id="683" r:id="rId8"/>
    <p:sldId id="685" r:id="rId9"/>
    <p:sldId id="686" r:id="rId10"/>
    <p:sldId id="687" r:id="rId11"/>
    <p:sldId id="688" r:id="rId12"/>
    <p:sldId id="689" r:id="rId13"/>
    <p:sldId id="690" r:id="rId14"/>
    <p:sldId id="653" r:id="rId15"/>
    <p:sldId id="614" r:id="rId16"/>
  </p:sldIdLst>
  <p:sldSz cx="9144000" cy="6858000" type="screen4x3"/>
  <p:notesSz cx="7010400" cy="9296400"/>
  <p:embeddedFontLst>
    <p:embeddedFont>
      <p:font typeface="Comic Sans MS" pitchFamily="66" charset="0"/>
      <p:regular r:id="rId19"/>
      <p:bold r:id="rId20"/>
    </p:embeddedFont>
    <p:embeddedFont>
      <p:font typeface="Arial Unicode MS" pitchFamily="34" charset="-128"/>
      <p:regular r:id="rId21"/>
    </p:embeddedFont>
    <p:embeddedFont>
      <p:font typeface="Helvetica" pitchFamily="34" charset="0"/>
      <p:regular r:id="rId22"/>
      <p:bold r:id="rId23"/>
      <p:italic r:id="rId24"/>
      <p:boldItalic r:id="rId25"/>
    </p:embeddedFont>
  </p:embeddedFont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0000FF"/>
    <a:srgbClr val="3A601B"/>
    <a:srgbClr val="009900"/>
    <a:srgbClr val="003399"/>
    <a:srgbClr val="3AE6B9"/>
    <a:srgbClr val="CC3300"/>
    <a:srgbClr val="D6AD00"/>
    <a:srgbClr val="3366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0" autoAdjust="0"/>
    <p:restoredTop sz="94618" autoAdjust="0"/>
  </p:normalViewPr>
  <p:slideViewPr>
    <p:cSldViewPr>
      <p:cViewPr>
        <p:scale>
          <a:sx n="75" d="100"/>
          <a:sy n="75" d="100"/>
        </p:scale>
        <p:origin x="-3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0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fld id="{77E74CCE-B79E-4069-866D-76FB87ACE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1" sz="1200" b="0">
                <a:latin typeface="Arial" charset="0"/>
              </a:defRPr>
            </a:lvl1pPr>
          </a:lstStyle>
          <a:p>
            <a:pPr>
              <a:defRPr/>
            </a:pPr>
            <a:fld id="{F865429B-0541-4642-9EA8-9AA42A2C3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AA724-AB3A-4490-BC62-D4A7AA9D455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2975"/>
          </a:xfrm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808" tIns="46905" rIns="93808" bIns="46905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1245FA-99DF-4AC0-AF8D-F7DDF0820D6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CA" smtClean="0"/>
              <a:t>FEVER traffic count: Aug. 17 – Sep. 17, 2010</a:t>
            </a: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0DAC31-0732-4FDD-99AA-47C971AF6C14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697873-4A68-49DC-81F4-327F58235CA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28E6F-41A1-44FE-B3A8-F4BD71E2975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8175" y="1412875"/>
            <a:ext cx="633571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TITLE </a:t>
            </a:r>
            <a:endParaRPr lang="fr-CA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3438" y="3717925"/>
            <a:ext cx="3600450" cy="1655763"/>
          </a:xfrm>
        </p:spPr>
        <p:txBody>
          <a:bodyPr/>
          <a:lstStyle>
            <a:lvl1pPr marL="0" indent="0">
              <a:buFontTx/>
              <a:buNone/>
              <a:defRPr sz="1800" b="1"/>
            </a:lvl1pPr>
          </a:lstStyle>
          <a:p>
            <a:r>
              <a:rPr lang="fr-CA"/>
              <a:t>Click to edit the sub-titles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274638"/>
            <a:ext cx="2038350" cy="596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962650" cy="596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53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557338"/>
            <a:ext cx="8153400" cy="46799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57338"/>
            <a:ext cx="4000500" cy="4679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74638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557338"/>
            <a:ext cx="8153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42" name="Text Box 18"/>
          <p:cNvSpPr txBox="1">
            <a:spLocks noChangeArrowheads="1"/>
          </p:cNvSpPr>
          <p:nvPr userDrawn="1"/>
        </p:nvSpPr>
        <p:spPr bwMode="auto">
          <a:xfrm>
            <a:off x="755650" y="6237288"/>
            <a:ext cx="8137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CA" sz="1000" b="0"/>
              <a:t>Page </a:t>
            </a:r>
            <a:fld id="{C3F52A22-01BC-4FE2-8DB2-F95E029CD715}" type="slidenum">
              <a:rPr kumimoji="1" lang="en-CA" sz="1000" b="0"/>
              <a:pPr>
                <a:defRPr/>
              </a:pPr>
              <a:t>‹#›</a:t>
            </a:fld>
            <a:r>
              <a:rPr kumimoji="1" lang="en-CA" sz="1000" b="0"/>
              <a:t> – </a:t>
            </a:r>
            <a:fld id="{06DF1810-6298-43FB-8F3D-251B2BC8B84A}" type="datetime4">
              <a:rPr kumimoji="1" lang="en-CA" sz="1000" b="0"/>
              <a:pPr>
                <a:defRPr/>
              </a:pPr>
              <a:t>October 27, 2013</a:t>
            </a:fld>
            <a:endParaRPr kumimoji="1" lang="en-CA" sz="10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rgbClr val="3A601B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87338" indent="-287338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0000"/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65175" indent="-287338" algn="l" rtl="0" eaLnBrk="0" fontAlgn="base" hangingPunct="0">
        <a:spcBef>
          <a:spcPct val="20000"/>
        </a:spcBef>
        <a:spcAft>
          <a:spcPct val="0"/>
        </a:spcAft>
        <a:buClr>
          <a:srgbClr val="3A601B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184150" algn="l" rtl="0" eaLnBrk="0" fontAlgn="base" hangingPunct="0">
        <a:spcBef>
          <a:spcPct val="20000"/>
        </a:spcBef>
        <a:spcAft>
          <a:spcPct val="0"/>
        </a:spcAft>
        <a:buClr>
          <a:srgbClr val="B89500"/>
        </a:buClr>
        <a:buFont typeface="Arial" charset="0"/>
        <a:buChar char="▪"/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603375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905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5pPr>
      <a:lvl6pPr marL="24574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6pPr>
      <a:lvl7pPr marL="29146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7pPr>
      <a:lvl8pPr marL="33718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8pPr>
      <a:lvl9pPr marL="3829050" indent="-1905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914400"/>
            <a:ext cx="7772400" cy="1470025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 sz="4000" smtClean="0">
                <a:latin typeface="Comic Sans MS" pitchFamily="66" charset="0"/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1052513"/>
            <a:ext cx="8137525" cy="4392612"/>
          </a:xfrm>
        </p:spPr>
        <p:txBody>
          <a:bodyPr lIns="92075" tIns="46038" rIns="92075" bIns="46038"/>
          <a:lstStyle/>
          <a:p>
            <a:pPr marL="342900" indent="-342900" eaLnBrk="1" hangingPunct="1">
              <a:defRPr/>
            </a:pPr>
            <a:endParaRPr lang="fr-CA" sz="400" b="0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lnSpc>
                <a:spcPct val="115000"/>
              </a:lnSpc>
              <a:spcBef>
                <a:spcPct val="3500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Sensitivity of Simulated Cloud Properties to Meteorological Model Configurations</a:t>
            </a:r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endParaRPr lang="en-US" sz="2400" i="1" u="sng" dirty="0" smtClean="0"/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defRPr/>
            </a:pPr>
            <a:r>
              <a:rPr lang="en-US" sz="2400" i="1" u="sng" dirty="0" err="1" smtClean="0"/>
              <a:t>Junhua</a:t>
            </a:r>
            <a:r>
              <a:rPr lang="en-US" sz="2400" i="1" u="sng" dirty="0" smtClean="0"/>
              <a:t> Zhang</a:t>
            </a:r>
            <a:r>
              <a:rPr lang="en-US" sz="2400" i="1" dirty="0" smtClean="0"/>
              <a:t> and </a:t>
            </a:r>
            <a:r>
              <a:rPr lang="en-US" sz="2400" dirty="0" err="1" smtClean="0"/>
              <a:t>Wanmin</a:t>
            </a:r>
            <a:r>
              <a:rPr lang="en-US" sz="2400" dirty="0" smtClean="0"/>
              <a:t> Gong</a:t>
            </a:r>
            <a:endParaRPr lang="en-US" sz="2400" i="1" baseline="30000" dirty="0" smtClean="0"/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defRPr/>
            </a:pPr>
            <a:endParaRPr lang="en-US" sz="1400" dirty="0" smtClean="0"/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defRPr/>
            </a:pPr>
            <a:r>
              <a:rPr lang="en-US" sz="1600" dirty="0" smtClean="0"/>
              <a:t>Air Quality Research Division, Environment Canada, Toronto, Ontario, Canada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150000"/>
              <a:defRPr/>
            </a:pPr>
            <a:endParaRPr lang="en-US" sz="1600" i="1" u="sng" dirty="0" smtClean="0">
              <a:solidFill>
                <a:srgbClr val="3366CC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150000"/>
              <a:defRPr/>
            </a:pPr>
            <a:r>
              <a:rPr lang="en-US" sz="1600" i="1" u="sng" dirty="0" smtClean="0">
                <a:solidFill>
                  <a:srgbClr val="FF0000"/>
                </a:solidFill>
              </a:rPr>
              <a:t>Acknowledgement:</a:t>
            </a:r>
          </a:p>
          <a:p>
            <a:pPr eaLnBrk="1" hangingPunct="1">
              <a:lnSpc>
                <a:spcPct val="90000"/>
              </a:lnSpc>
              <a:spcAft>
                <a:spcPct val="20000"/>
              </a:spcAft>
              <a:buSzPct val="150000"/>
              <a:defRPr/>
            </a:pPr>
            <a:r>
              <a:rPr lang="en-US" sz="1600" dirty="0" smtClean="0"/>
              <a:t>Dr. Jason </a:t>
            </a:r>
            <a:r>
              <a:rPr lang="en-US" sz="1600" dirty="0" err="1" smtClean="0"/>
              <a:t>Milbrandt</a:t>
            </a:r>
            <a:r>
              <a:rPr lang="en-US" sz="1600" dirty="0" smtClean="0"/>
              <a:t> and </a:t>
            </a:r>
            <a:r>
              <a:rPr lang="en-US" sz="1600" dirty="0" err="1" smtClean="0"/>
              <a:t>Manon</a:t>
            </a:r>
            <a:r>
              <a:rPr lang="en-US" sz="1600" dirty="0" smtClean="0"/>
              <a:t> </a:t>
            </a:r>
            <a:r>
              <a:rPr lang="en-US" sz="1600" dirty="0" err="1" smtClean="0"/>
              <a:t>Faucher</a:t>
            </a:r>
            <a:r>
              <a:rPr lang="en-US" sz="1600" dirty="0" smtClean="0"/>
              <a:t> (EC) for GEM v4 model setup</a:t>
            </a:r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defRPr/>
            </a:pPr>
            <a:endParaRPr lang="en-US" sz="1600" dirty="0" smtClean="0"/>
          </a:p>
          <a:p>
            <a:pPr marL="342900" indent="-342900" algn="ctr"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defRPr/>
            </a:pPr>
            <a:endParaRPr lang="en-US" sz="1200" dirty="0" smtClean="0"/>
          </a:p>
          <a:p>
            <a:pPr marL="342900" indent="-342900" eaLnBrk="1" hangingPunct="1">
              <a:spcBef>
                <a:spcPct val="10000"/>
              </a:spcBef>
              <a:defRPr/>
            </a:pPr>
            <a:endParaRPr lang="en-US" sz="1200" dirty="0" smtClean="0"/>
          </a:p>
          <a:p>
            <a:pPr marL="342900" indent="-342900" eaLnBrk="1" hangingPunct="1">
              <a:spcBef>
                <a:spcPct val="10000"/>
              </a:spcBef>
              <a:defRPr/>
            </a:pPr>
            <a:endParaRPr lang="en-US" sz="1400" dirty="0" smtClean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7088" y="5516563"/>
            <a:ext cx="8316912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kumimoji="1" lang="en-CA" sz="1600" i="1">
                <a:solidFill>
                  <a:srgbClr val="003399"/>
                </a:solidFill>
                <a:latin typeface="Helvetica" pitchFamily="34" charset="0"/>
              </a:rPr>
              <a:t>12</a:t>
            </a:r>
            <a:r>
              <a:rPr kumimoji="1" lang="en-CA" sz="1600" i="1" baseline="30000">
                <a:solidFill>
                  <a:srgbClr val="003399"/>
                </a:solidFill>
                <a:latin typeface="Helvetica" pitchFamily="34" charset="0"/>
              </a:rPr>
              <a:t>th</a:t>
            </a:r>
            <a:r>
              <a:rPr kumimoji="1" lang="en-CA" sz="1600" i="1">
                <a:solidFill>
                  <a:srgbClr val="003399"/>
                </a:solidFill>
                <a:latin typeface="Helvetica" pitchFamily="34" charset="0"/>
              </a:rPr>
              <a:t> Annual CMAS Conference, Chapel Hill, NC, Oct. 28-30, 2013</a:t>
            </a:r>
            <a:endParaRPr kumimoji="1" lang="en-US" sz="1600" i="1">
              <a:solidFill>
                <a:srgbClr val="003399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95153" y="170080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FF0000"/>
                </a:solidFill>
              </a:rPr>
              <a:t>Relative Humidity (RH) - GEM4 15km Domain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4" name="Picture 13" descr="GEM2_5_grid_old_new_15kmR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060848"/>
            <a:ext cx="4312384" cy="370255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 bwMode="auto">
          <a:xfrm>
            <a:off x="2411760" y="2564904"/>
            <a:ext cx="1656184" cy="1152128"/>
          </a:xfrm>
          <a:prstGeom prst="straightConnector1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51520" y="2283837"/>
            <a:ext cx="2160240" cy="2585323"/>
          </a:xfrm>
          <a:prstGeom prst="rect">
            <a:avLst/>
          </a:prstGeom>
          <a:noFill/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rgbClr val="0000FF"/>
                </a:solidFill>
              </a:rPr>
              <a:t>New GEM4 Grid</a:t>
            </a:r>
          </a:p>
          <a:p>
            <a:pPr algn="l"/>
            <a:r>
              <a:rPr lang="en-US" sz="1600" dirty="0"/>
              <a:t>upstream </a:t>
            </a:r>
            <a:r>
              <a:rPr lang="en-US" sz="1600" dirty="0" smtClean="0"/>
              <a:t>boundaries, i.e</a:t>
            </a:r>
            <a:r>
              <a:rPr lang="en-US" sz="1600" dirty="0"/>
              <a:t>., the upper </a:t>
            </a:r>
            <a:r>
              <a:rPr lang="en-US" sz="1600" dirty="0" smtClean="0"/>
              <a:t>western </a:t>
            </a:r>
            <a:r>
              <a:rPr lang="en-US" sz="1600" dirty="0"/>
              <a:t>and northern </a:t>
            </a:r>
            <a:r>
              <a:rPr lang="en-US" sz="1600" dirty="0" smtClean="0"/>
              <a:t>boundaries, </a:t>
            </a:r>
            <a:r>
              <a:rPr lang="en-US" sz="1600" dirty="0"/>
              <a:t>of the </a:t>
            </a:r>
            <a:r>
              <a:rPr lang="en-US" sz="1600" dirty="0" smtClean="0"/>
              <a:t>new GEM4 </a:t>
            </a:r>
            <a:r>
              <a:rPr lang="en-US" sz="1600" dirty="0"/>
              <a:t>2.5-km domain are located somewhat at the edge of the system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7559824" y="2420888"/>
            <a:ext cx="720080" cy="6491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5660" y="2276872"/>
            <a:ext cx="2160240" cy="258532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800" dirty="0" smtClean="0"/>
              <a:t>Old GEM3 Grid</a:t>
            </a:r>
          </a:p>
          <a:p>
            <a:pPr algn="l"/>
            <a:r>
              <a:rPr lang="en-US" sz="1600" dirty="0"/>
              <a:t>upstream </a:t>
            </a:r>
            <a:r>
              <a:rPr lang="en-US" sz="1600" dirty="0" smtClean="0"/>
              <a:t>boundaries, i.e</a:t>
            </a:r>
            <a:r>
              <a:rPr lang="en-US" sz="1600" dirty="0"/>
              <a:t>., the upper </a:t>
            </a:r>
            <a:r>
              <a:rPr lang="en-US" sz="1600" dirty="0" smtClean="0"/>
              <a:t>western </a:t>
            </a:r>
            <a:r>
              <a:rPr lang="en-US" sz="1600" dirty="0"/>
              <a:t>and northern </a:t>
            </a:r>
            <a:r>
              <a:rPr lang="en-US" sz="1600" dirty="0" smtClean="0"/>
              <a:t>boundaries, </a:t>
            </a:r>
            <a:r>
              <a:rPr lang="en-US" sz="1600" dirty="0"/>
              <a:t>of the old GEM3 2.5-km domain are located in the middle of the cloud system</a:t>
            </a:r>
            <a:r>
              <a:rPr lang="en-CA" sz="1600" dirty="0" smtClean="0"/>
              <a:t> </a:t>
            </a:r>
            <a:endParaRPr lang="en-US" sz="1600" dirty="0"/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5354563" y="2492896"/>
            <a:ext cx="1584176" cy="1008112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755576" y="476672"/>
            <a:ext cx="8388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dirty="0" smtClean="0">
                <a:solidFill>
                  <a:srgbClr val="FF0000"/>
                </a:solidFill>
              </a:rPr>
              <a:t>3. Sensitivity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location </a:t>
            </a:r>
            <a:r>
              <a:rPr lang="en-US" dirty="0">
                <a:solidFill>
                  <a:srgbClr val="FF0000"/>
                </a:solidFill>
              </a:rPr>
              <a:t>of the upstream </a:t>
            </a:r>
            <a:r>
              <a:rPr lang="en-US" dirty="0" smtClean="0">
                <a:solidFill>
                  <a:srgbClr val="FF0000"/>
                </a:solidFill>
              </a:rPr>
              <a:t>boundaries </a:t>
            </a:r>
            <a:endParaRPr lang="en-CA" dirty="0" smtClean="0">
              <a:solidFill>
                <a:srgbClr val="FF0000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New 2.5km model</a:t>
            </a:r>
            <a:r>
              <a:rPr kumimoji="1" lang="en-CA" sz="18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domain  (blue) 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Old 2.5km model</a:t>
            </a:r>
            <a:r>
              <a:rPr kumimoji="1" lang="en-CA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domain (black)</a:t>
            </a:r>
            <a:endParaRPr kumimoji="1" lang="en-CA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07368" y="1484784"/>
            <a:ext cx="3168352" cy="2231132"/>
            <a:chOff x="1183432" y="1484784"/>
            <a:chExt cx="3168352" cy="2231132"/>
          </a:xfrm>
        </p:grpSpPr>
        <p:pic>
          <p:nvPicPr>
            <p:cNvPr id="9" name="Picture 8" descr="GEM4_18Z_0.8502_LWC_KY_18h_forest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3648" y="1772816"/>
              <a:ext cx="2715895" cy="1943100"/>
            </a:xfrm>
            <a:prstGeom prst="rect">
              <a:avLst/>
            </a:prstGeom>
          </p:spPr>
        </p:pic>
        <p:grpSp>
          <p:nvGrpSpPr>
            <p:cNvPr id="21" name="Group 20"/>
            <p:cNvGrpSpPr/>
            <p:nvPr/>
          </p:nvGrpSpPr>
          <p:grpSpPr>
            <a:xfrm>
              <a:off x="1183432" y="1484784"/>
              <a:ext cx="3168352" cy="1843832"/>
              <a:chOff x="1183432" y="1484784"/>
              <a:chExt cx="3168352" cy="184383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183432" y="1484784"/>
                <a:ext cx="31683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600" dirty="0" smtClean="0">
                    <a:solidFill>
                      <a:srgbClr val="FF0000"/>
                    </a:solidFill>
                  </a:rPr>
                  <a:t>GEM4 - New 2.5km domain</a:t>
                </a:r>
                <a:endParaRPr lang="en-US" sz="1600" dirty="0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 rot="6983307">
                <a:off x="1809323" y="2356942"/>
                <a:ext cx="1294160" cy="649188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3563888" y="1484784"/>
            <a:ext cx="3168352" cy="2232248"/>
            <a:chOff x="4644008" y="1484784"/>
            <a:chExt cx="3168352" cy="2232248"/>
          </a:xfrm>
        </p:grpSpPr>
        <p:sp>
          <p:nvSpPr>
            <p:cNvPr id="7" name="TextBox 6"/>
            <p:cNvSpPr txBox="1"/>
            <p:nvPr/>
          </p:nvSpPr>
          <p:spPr>
            <a:xfrm>
              <a:off x="4644008" y="1484784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GEM4 - Old 2.5km domain</a:t>
              </a:r>
              <a:endParaRPr lang="en-US" sz="1600" dirty="0"/>
            </a:p>
          </p:txBody>
        </p:sp>
        <p:pic>
          <p:nvPicPr>
            <p:cNvPr id="8" name="Picture 7" descr="GEM4_2p5km_18Z_0.8502_LWC_18h_forecast_old_grid_1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024" y="1772816"/>
              <a:ext cx="2700000" cy="1944216"/>
            </a:xfrm>
            <a:prstGeom prst="rect">
              <a:avLst/>
            </a:prstGeom>
          </p:spPr>
        </p:pic>
        <p:sp>
          <p:nvSpPr>
            <p:cNvPr id="11" name="Oval 10"/>
            <p:cNvSpPr/>
            <p:nvPr/>
          </p:nvSpPr>
          <p:spPr bwMode="auto">
            <a:xfrm rot="6983307">
              <a:off x="5151362" y="2354261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55576" y="3779731"/>
            <a:ext cx="2880320" cy="2241557"/>
            <a:chOff x="1331640" y="3717032"/>
            <a:chExt cx="2880320" cy="2241557"/>
          </a:xfrm>
        </p:grpSpPr>
        <p:sp>
          <p:nvSpPr>
            <p:cNvPr id="13" name="TextBox 12"/>
            <p:cNvSpPr txBox="1"/>
            <p:nvPr/>
          </p:nvSpPr>
          <p:spPr>
            <a:xfrm>
              <a:off x="1331640" y="3717032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>
                  <a:solidFill>
                    <a:srgbClr val="FF0000"/>
                  </a:solidFill>
                </a:rPr>
                <a:t>GEM4 - New 15km domain</a:t>
              </a:r>
              <a:endParaRPr lang="en-US" sz="1600" dirty="0"/>
            </a:p>
          </p:txBody>
        </p:sp>
        <p:pic>
          <p:nvPicPr>
            <p:cNvPr id="15" name="Picture 14" descr="GEM4_15km_new_domain_18Z_18h_forecast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03648" y="4014589"/>
              <a:ext cx="2700000" cy="19440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472830" y="3788525"/>
            <a:ext cx="3168352" cy="2232763"/>
            <a:chOff x="4563616" y="3721457"/>
            <a:chExt cx="3168352" cy="2232763"/>
          </a:xfrm>
        </p:grpSpPr>
        <p:sp>
          <p:nvSpPr>
            <p:cNvPr id="14" name="TextBox 13"/>
            <p:cNvSpPr txBox="1"/>
            <p:nvPr/>
          </p:nvSpPr>
          <p:spPr>
            <a:xfrm>
              <a:off x="4563616" y="3721457"/>
              <a:ext cx="3168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GEM4 - Old 15km domain</a:t>
              </a:r>
              <a:endParaRPr lang="en-US" sz="1600" dirty="0"/>
            </a:p>
          </p:txBody>
        </p:sp>
        <p:pic>
          <p:nvPicPr>
            <p:cNvPr id="16" name="Picture 15" descr="GEM4_15km_old_domain_18Z_18h_forecast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5278" y="4010220"/>
              <a:ext cx="2700000" cy="1944000"/>
            </a:xfrm>
            <a:prstGeom prst="rect">
              <a:avLst/>
            </a:prstGeom>
          </p:spPr>
        </p:pic>
      </p:grp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516216" y="1556792"/>
            <a:ext cx="2627784" cy="5301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With the old 2.5km domain, more </a:t>
            </a:r>
            <a:r>
              <a:rPr lang="en-US" sz="1600" dirty="0"/>
              <a:t>LWC is predicted in the area east of Lake Michigan at 18Z after 18 hours of simulation.</a:t>
            </a:r>
          </a:p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piloting regional 15-km model </a:t>
            </a:r>
            <a:r>
              <a:rPr lang="en-US" sz="1600" dirty="0" smtClean="0"/>
              <a:t>grid has </a:t>
            </a:r>
            <a:r>
              <a:rPr lang="en-US" sz="1600" dirty="0"/>
              <a:t>the same </a:t>
            </a:r>
            <a:r>
              <a:rPr lang="en-US" sz="1600" dirty="0" smtClean="0"/>
              <a:t>rotation as the 2.5-km domain </a:t>
            </a:r>
          </a:p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LWC predicted by the two </a:t>
            </a:r>
            <a:r>
              <a:rPr lang="en-US" sz="1600" dirty="0"/>
              <a:t>piloting </a:t>
            </a:r>
            <a:r>
              <a:rPr lang="en-US" sz="1600" dirty="0" smtClean="0"/>
              <a:t>15-km runs have very </a:t>
            </a:r>
            <a:r>
              <a:rPr lang="en-US" sz="1600" dirty="0"/>
              <a:t>little difference </a:t>
            </a:r>
            <a:endParaRPr lang="en-US" sz="1600" dirty="0" smtClean="0"/>
          </a:p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/>
              <a:t>T</a:t>
            </a:r>
            <a:r>
              <a:rPr lang="en-US" sz="1600" dirty="0" smtClean="0"/>
              <a:t>he </a:t>
            </a:r>
            <a:r>
              <a:rPr lang="en-US" sz="1600" dirty="0"/>
              <a:t>difference </a:t>
            </a:r>
            <a:r>
              <a:rPr lang="en-US" sz="1600" dirty="0" smtClean="0"/>
              <a:t>seen in the 2.5km runs seems to be due </a:t>
            </a:r>
            <a:r>
              <a:rPr lang="en-US" sz="1600" dirty="0"/>
              <a:t>to the differences in upstream boundary </a:t>
            </a:r>
            <a:r>
              <a:rPr lang="en-US" sz="1600" dirty="0" smtClean="0"/>
              <a:t>placement rather </a:t>
            </a:r>
            <a:r>
              <a:rPr lang="en-US" sz="1600" dirty="0"/>
              <a:t>than differences in piloting </a:t>
            </a:r>
            <a:r>
              <a:rPr lang="en-US" sz="1600" dirty="0" smtClean="0"/>
              <a:t>fields</a:t>
            </a:r>
            <a:endParaRPr lang="en-US" sz="1600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5576" y="476672"/>
            <a:ext cx="838842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dirty="0" smtClean="0">
                <a:solidFill>
                  <a:srgbClr val="FF0000"/>
                </a:solidFill>
              </a:rPr>
              <a:t>3. Sensitivity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location </a:t>
            </a:r>
            <a:r>
              <a:rPr lang="en-US" dirty="0">
                <a:solidFill>
                  <a:srgbClr val="FF0000"/>
                </a:solidFill>
              </a:rPr>
              <a:t>of the upstream </a:t>
            </a:r>
            <a:r>
              <a:rPr lang="en-US" dirty="0" smtClean="0">
                <a:solidFill>
                  <a:srgbClr val="FF0000"/>
                </a:solidFill>
              </a:rPr>
              <a:t>boundaries </a:t>
            </a:r>
            <a:endParaRPr lang="en-CA" dirty="0" smtClean="0">
              <a:solidFill>
                <a:srgbClr val="FF0000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New 2.5km model</a:t>
            </a:r>
            <a:r>
              <a:rPr kumimoji="1" lang="en-CA" sz="180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domain 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Old 2.5km model</a:t>
            </a:r>
            <a:r>
              <a:rPr kumimoji="1" lang="en-CA" sz="18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domain</a:t>
            </a:r>
            <a:endParaRPr kumimoji="1" lang="en-CA" sz="18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27584" y="2492896"/>
            <a:ext cx="720080" cy="6491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51520" y="1484784"/>
            <a:ext cx="3816424" cy="2232032"/>
            <a:chOff x="899592" y="1484784"/>
            <a:chExt cx="3816424" cy="2232032"/>
          </a:xfrm>
        </p:grpSpPr>
        <p:pic>
          <p:nvPicPr>
            <p:cNvPr id="18" name="Picture 17" descr="GEM4_2p5km_old_domain_18Z_18h_forecast_ISBA_LWC_0.8502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960" y="1772816"/>
              <a:ext cx="2700000" cy="194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99592" y="1484784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ISBA</a:t>
              </a:r>
              <a:endParaRPr lang="en-US" sz="1800" dirty="0"/>
            </a:p>
          </p:txBody>
        </p:sp>
        <p:sp>
          <p:nvSpPr>
            <p:cNvPr id="10" name="Oval 9"/>
            <p:cNvSpPr/>
            <p:nvPr/>
          </p:nvSpPr>
          <p:spPr bwMode="auto">
            <a:xfrm rot="6983307">
              <a:off x="2055018" y="2676200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1680" y="3789040"/>
            <a:ext cx="3816424" cy="2431157"/>
            <a:chOff x="2747417" y="3717032"/>
            <a:chExt cx="3816424" cy="2431157"/>
          </a:xfrm>
        </p:grpSpPr>
        <p:sp>
          <p:nvSpPr>
            <p:cNvPr id="13" name="TextBox 12"/>
            <p:cNvSpPr txBox="1"/>
            <p:nvPr/>
          </p:nvSpPr>
          <p:spPr>
            <a:xfrm>
              <a:off x="2747417" y="3717032"/>
              <a:ext cx="38164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ISBA – Force Restore</a:t>
              </a:r>
              <a:endParaRPr lang="en-US" sz="1800" dirty="0"/>
            </a:p>
          </p:txBody>
        </p:sp>
        <p:pic>
          <p:nvPicPr>
            <p:cNvPr id="17" name="Picture 16" descr="ISBA-ForeceRestor_LWC_18Z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75856" y="4005064"/>
              <a:ext cx="2752725" cy="21431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419872" y="1484784"/>
            <a:ext cx="3168352" cy="2232032"/>
            <a:chOff x="4644008" y="1484784"/>
            <a:chExt cx="3168352" cy="2232032"/>
          </a:xfrm>
        </p:grpSpPr>
        <p:sp>
          <p:nvSpPr>
            <p:cNvPr id="7" name="TextBox 6"/>
            <p:cNvSpPr txBox="1"/>
            <p:nvPr/>
          </p:nvSpPr>
          <p:spPr>
            <a:xfrm>
              <a:off x="4644008" y="1484784"/>
              <a:ext cx="3168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Force Restore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18" descr="GEM4_2p5km_old_domain_18Z_18h_forecast_Force_Restore_LWC_0.8502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96336" y="1772816"/>
              <a:ext cx="2700000" cy="194400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 bwMode="auto">
            <a:xfrm rot="6983307">
              <a:off x="5434782" y="2681534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6444208" y="1700808"/>
            <a:ext cx="259228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 Interaction </a:t>
            </a:r>
            <a:r>
              <a:rPr lang="en-US" sz="1600" dirty="0"/>
              <a:t>Soil Biosphere Atmosphere </a:t>
            </a:r>
            <a:r>
              <a:rPr lang="en-US" sz="1600" dirty="0" smtClean="0"/>
              <a:t>(</a:t>
            </a:r>
            <a:r>
              <a:rPr kumimoji="1" lang="en-CA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ISBA) land surface</a:t>
            </a:r>
            <a:r>
              <a:rPr kumimoji="1" lang="en-CA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system is currently being used in the GEM model</a:t>
            </a:r>
          </a:p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kumimoji="1" lang="en-CA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ISBA was replaced by the Force-Restore land</a:t>
            </a:r>
            <a:r>
              <a:rPr kumimoji="1" lang="en-CA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surface system for sensitivity testing</a:t>
            </a:r>
            <a:r>
              <a:rPr kumimoji="1" lang="en-CA" sz="1600" kern="0" dirty="0" smtClean="0">
                <a:latin typeface="+mn-lt"/>
                <a:ea typeface="+mn-ea"/>
                <a:cs typeface="+mn-cs"/>
              </a:rPr>
              <a:t> purposes</a:t>
            </a:r>
          </a:p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kumimoji="1" lang="en-CA" sz="1600" kern="0" dirty="0" smtClean="0">
                <a:latin typeface="+mn-lt"/>
                <a:ea typeface="+mn-ea"/>
                <a:cs typeface="+mn-cs"/>
              </a:rPr>
              <a:t>Model with Force-Restore scheme predicted slightly less LWC over the area south- east of Lake Michigan</a:t>
            </a:r>
            <a:endParaRPr kumimoji="1" lang="en-CA" sz="160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827584" y="496128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dirty="0" smtClean="0">
                <a:solidFill>
                  <a:srgbClr val="FF0000"/>
                </a:solidFill>
              </a:rPr>
              <a:t>4. Sensitivity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land surface parameterization</a:t>
            </a:r>
            <a:endParaRPr lang="en-CA" dirty="0" smtClean="0">
              <a:solidFill>
                <a:srgbClr val="FF0000"/>
              </a:solidFill>
            </a:endParaRPr>
          </a:p>
          <a:p>
            <a:pPr marL="287338" lvl="0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</a:rPr>
              <a:t>Interaction </a:t>
            </a:r>
            <a:r>
              <a:rPr lang="en-US" sz="1800" dirty="0">
                <a:solidFill>
                  <a:srgbClr val="0000FF"/>
                </a:solidFill>
              </a:rPr>
              <a:t>Soil Biosphere Atmosphere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ISBA) vs. Force-Restore (FR)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 bwMode="auto">
          <a:xfrm>
            <a:off x="827584" y="2492896"/>
            <a:ext cx="720080" cy="6491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11560" y="1484784"/>
            <a:ext cx="3096344" cy="2270132"/>
            <a:chOff x="1403648" y="1484784"/>
            <a:chExt cx="3096344" cy="2270132"/>
          </a:xfrm>
        </p:grpSpPr>
        <p:pic>
          <p:nvPicPr>
            <p:cNvPr id="14" name="Picture 13" descr="GEM4_2p5km_old_domain_18Z_18h_forecast_ISBA_TT_surface.png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19672" y="1810916"/>
              <a:ext cx="2700000" cy="19440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03648" y="1484784"/>
              <a:ext cx="30963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ISBA, surface temperature</a:t>
              </a:r>
              <a:endParaRPr lang="en-US" sz="1600" dirty="0"/>
            </a:p>
          </p:txBody>
        </p:sp>
        <p:sp>
          <p:nvSpPr>
            <p:cNvPr id="10" name="Oval 9"/>
            <p:cNvSpPr/>
            <p:nvPr/>
          </p:nvSpPr>
          <p:spPr bwMode="auto">
            <a:xfrm rot="6983307">
              <a:off x="1838994" y="2676200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44255" y="1484784"/>
            <a:ext cx="2880320" cy="2275681"/>
            <a:chOff x="4716016" y="1484784"/>
            <a:chExt cx="2880320" cy="2275681"/>
          </a:xfrm>
        </p:grpSpPr>
        <p:pic>
          <p:nvPicPr>
            <p:cNvPr id="15" name="Picture 14" descr="GEM4_2p5km_old_domain_18Z_18h_forecast_Force_Restore_TT_surface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2" y="1816465"/>
              <a:ext cx="2700000" cy="1944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716016" y="1484784"/>
              <a:ext cx="28803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FR, surface temperature </a:t>
              </a:r>
              <a:endParaRPr lang="en-US" sz="1600" dirty="0"/>
            </a:p>
          </p:txBody>
        </p:sp>
        <p:sp>
          <p:nvSpPr>
            <p:cNvPr id="20" name="Oval 19"/>
            <p:cNvSpPr/>
            <p:nvPr/>
          </p:nvSpPr>
          <p:spPr bwMode="auto">
            <a:xfrm rot="6983307">
              <a:off x="5079354" y="2676201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3867" y="3880331"/>
            <a:ext cx="2736304" cy="2284973"/>
            <a:chOff x="1619672" y="3880331"/>
            <a:chExt cx="2736304" cy="2284973"/>
          </a:xfrm>
        </p:grpSpPr>
        <p:sp>
          <p:nvSpPr>
            <p:cNvPr id="16" name="TextBox 15"/>
            <p:cNvSpPr txBox="1"/>
            <p:nvPr/>
          </p:nvSpPr>
          <p:spPr>
            <a:xfrm>
              <a:off x="1619672" y="3880331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ISBA, surface RH</a:t>
              </a:r>
              <a:endParaRPr lang="en-US" sz="1600" dirty="0"/>
            </a:p>
          </p:txBody>
        </p:sp>
        <p:pic>
          <p:nvPicPr>
            <p:cNvPr id="22" name="Picture 21" descr="GEM4_2p5km_old_domain_18Z_18h_forecast_ISBA_RH_surface.png"/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3864" y="4221304"/>
              <a:ext cx="2700000" cy="1944000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 bwMode="auto">
            <a:xfrm rot="6983307">
              <a:off x="1834382" y="5087514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88271" y="3861048"/>
            <a:ext cx="2700000" cy="2294515"/>
            <a:chOff x="4860032" y="3861048"/>
            <a:chExt cx="2700000" cy="2294515"/>
          </a:xfrm>
        </p:grpSpPr>
        <p:sp>
          <p:nvSpPr>
            <p:cNvPr id="21" name="TextBox 20"/>
            <p:cNvSpPr txBox="1"/>
            <p:nvPr/>
          </p:nvSpPr>
          <p:spPr>
            <a:xfrm>
              <a:off x="4932040" y="3861048"/>
              <a:ext cx="2520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600" dirty="0" smtClean="0"/>
                <a:t>FR, surface RH </a:t>
              </a:r>
              <a:endParaRPr lang="en-US" sz="1600" dirty="0"/>
            </a:p>
          </p:txBody>
        </p:sp>
        <p:pic>
          <p:nvPicPr>
            <p:cNvPr id="23" name="Picture 22" descr="GEM4_2p5km_old_domain_18Z_18h_forecast_Force_Restore_RH_surface.png"/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60032" y="4211563"/>
              <a:ext cx="2700000" cy="1944000"/>
            </a:xfrm>
            <a:prstGeom prst="rect">
              <a:avLst/>
            </a:prstGeom>
          </p:spPr>
        </p:pic>
        <p:sp>
          <p:nvSpPr>
            <p:cNvPr id="25" name="Oval 24"/>
            <p:cNvSpPr/>
            <p:nvPr/>
          </p:nvSpPr>
          <p:spPr bwMode="auto">
            <a:xfrm rot="6983307">
              <a:off x="5079354" y="5071515"/>
              <a:ext cx="1294160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6444208" y="1700808"/>
            <a:ext cx="259228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144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600" dirty="0" smtClean="0"/>
              <a:t>Model with </a:t>
            </a:r>
            <a:r>
              <a:rPr kumimoji="1" lang="en-CA" sz="1600" kern="0" dirty="0"/>
              <a:t>Force-Restore land surface </a:t>
            </a:r>
            <a:r>
              <a:rPr kumimoji="1" lang="en-CA" sz="1600" kern="0" dirty="0" smtClean="0"/>
              <a:t>system predicted slightly higher</a:t>
            </a:r>
            <a:r>
              <a:rPr lang="en-US" sz="1600" dirty="0" smtClean="0"/>
              <a:t> </a:t>
            </a:r>
            <a:r>
              <a:rPr lang="en-US" sz="1600" dirty="0"/>
              <a:t>s</a:t>
            </a:r>
            <a:r>
              <a:rPr lang="en-US" sz="1600" dirty="0" smtClean="0"/>
              <a:t>urface temperatures and lower relative humidity </a:t>
            </a:r>
            <a:r>
              <a:rPr kumimoji="1" lang="en-CA" sz="1600" kern="0" dirty="0" smtClean="0">
                <a:latin typeface="+mn-lt"/>
                <a:ea typeface="+mn-ea"/>
                <a:cs typeface="+mn-cs"/>
              </a:rPr>
              <a:t>over the area where clouds were sampled by the aircraft</a:t>
            </a:r>
            <a:endParaRPr kumimoji="1" lang="en-CA" sz="1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827584" y="496128"/>
            <a:ext cx="81369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dirty="0" smtClean="0">
                <a:solidFill>
                  <a:srgbClr val="FF0000"/>
                </a:solidFill>
              </a:rPr>
              <a:t>4. Sensitivity to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land surface parameterization</a:t>
            </a:r>
            <a:endParaRPr lang="en-CA" dirty="0" smtClean="0">
              <a:solidFill>
                <a:srgbClr val="FF0000"/>
              </a:solidFill>
            </a:endParaRPr>
          </a:p>
          <a:p>
            <a:pPr marL="287338" lvl="0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1800" dirty="0" smtClean="0">
                <a:solidFill>
                  <a:srgbClr val="0000FF"/>
                </a:solidFill>
              </a:rPr>
              <a:t>Interaction </a:t>
            </a:r>
            <a:r>
              <a:rPr lang="en-US" sz="1800" dirty="0">
                <a:solidFill>
                  <a:srgbClr val="0000FF"/>
                </a:solidFill>
              </a:rPr>
              <a:t>Soil Biosphere Atmosphere </a:t>
            </a:r>
            <a:r>
              <a:rPr lang="en-US" sz="1800" dirty="0" smtClean="0">
                <a:solidFill>
                  <a:srgbClr val="0000FF"/>
                </a:solidFill>
              </a:rPr>
              <a:t>(</a:t>
            </a:r>
            <a:r>
              <a:rPr kumimoji="1" lang="en-CA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ISBA) vs. Force-Restore (FR)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0538"/>
            <a:ext cx="8153400" cy="1066800"/>
          </a:xfrm>
        </p:spPr>
        <p:txBody>
          <a:bodyPr/>
          <a:lstStyle/>
          <a:p>
            <a:pPr eaLnBrk="1" hangingPunct="1"/>
            <a:r>
              <a:rPr lang="en-CA" sz="4000" dirty="0" smtClean="0"/>
              <a:t>  Conclusions:</a:t>
            </a:r>
            <a:endParaRPr lang="en-US" sz="2800" dirty="0" smtClean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755650" y="1484313"/>
            <a:ext cx="2808288" cy="5373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27088" y="1557338"/>
            <a:ext cx="8208962" cy="41088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3000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en-US" sz="1800" b="0" dirty="0" smtClean="0"/>
              <a:t>The </a:t>
            </a:r>
            <a:r>
              <a:rPr lang="en-US" sz="1800" b="0" dirty="0"/>
              <a:t>ability of </a:t>
            </a:r>
            <a:r>
              <a:rPr lang="en-US" sz="1800" b="0" dirty="0" smtClean="0"/>
              <a:t>meteorological models </a:t>
            </a:r>
            <a:r>
              <a:rPr lang="en-US" sz="1800" b="0" dirty="0"/>
              <a:t>to adequately predict </a:t>
            </a:r>
            <a:r>
              <a:rPr lang="en-US" sz="1800" b="0" dirty="0" smtClean="0"/>
              <a:t>cloud </a:t>
            </a:r>
            <a:r>
              <a:rPr lang="en-US" sz="1800" b="0" dirty="0"/>
              <a:t>fields </a:t>
            </a:r>
            <a:r>
              <a:rPr lang="en-US" sz="1800" b="0" dirty="0" smtClean="0"/>
              <a:t>is critical for accurate representation of cloud processing in air quality </a:t>
            </a:r>
            <a:r>
              <a:rPr lang="en-US" sz="1800" b="0" dirty="0" err="1" smtClean="0"/>
              <a:t>modelling</a:t>
            </a:r>
            <a:endParaRPr lang="en-US" sz="1800" b="0" dirty="0" smtClean="0"/>
          </a:p>
          <a:p>
            <a:pPr marL="342900" indent="-342900" algn="l">
              <a:spcBef>
                <a:spcPct val="30000"/>
              </a:spcBef>
              <a:spcAft>
                <a:spcPct val="15000"/>
              </a:spcAft>
              <a:buFont typeface="Wingdings" pitchFamily="2" charset="2"/>
              <a:buChar char="v"/>
            </a:pPr>
            <a:r>
              <a:rPr lang="en-US" sz="1800" b="0" dirty="0"/>
              <a:t>C</a:t>
            </a:r>
            <a:r>
              <a:rPr lang="en-US" sz="1800" b="0" dirty="0" smtClean="0"/>
              <a:t>hanging from the double-moment cloud scheme to the single-moment cloud scheme has little impact on simulated LWC for the case studied here </a:t>
            </a:r>
            <a:endParaRPr lang="en-CA" sz="1800" b="0" dirty="0"/>
          </a:p>
          <a:p>
            <a:pPr marL="342900" indent="-342900" algn="l"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1800" b="0" dirty="0"/>
              <a:t>To allow clouds to develop, enough spin-up time is </a:t>
            </a:r>
            <a:r>
              <a:rPr lang="en-US" sz="1800" b="0" dirty="0" smtClean="0"/>
              <a:t>needed</a:t>
            </a:r>
            <a:r>
              <a:rPr lang="en-US" sz="1800" b="0" dirty="0"/>
              <a:t>. The often used 6-hour spin up does not seem to be long enough for cloud simulation, a 10- to 12-hour spin-up may be </a:t>
            </a:r>
            <a:r>
              <a:rPr lang="en-US" sz="1800" b="0" dirty="0" smtClean="0"/>
              <a:t>sufficient</a:t>
            </a:r>
            <a:endParaRPr lang="en-US" sz="1800" b="0" dirty="0"/>
          </a:p>
          <a:p>
            <a:pPr marL="342900" indent="-342900" algn="l"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1800" b="0" dirty="0"/>
              <a:t>The selection of the location of model domain, i.e., the locations of the upstream boundaries, can be important for simulation of clouds over a small model </a:t>
            </a:r>
            <a:r>
              <a:rPr lang="en-US" sz="1800" b="0" dirty="0" smtClean="0"/>
              <a:t>domain </a:t>
            </a:r>
          </a:p>
          <a:p>
            <a:pPr marL="342900" indent="-342900" algn="l">
              <a:spcBef>
                <a:spcPct val="30000"/>
              </a:spcBef>
              <a:buFont typeface="Wingdings" pitchFamily="2" charset="2"/>
              <a:buChar char="v"/>
            </a:pPr>
            <a:r>
              <a:rPr lang="en-US" sz="1800" b="0" dirty="0"/>
              <a:t>The land surface scheme also impacts </a:t>
            </a:r>
            <a:r>
              <a:rPr lang="en-US" sz="1800" b="0" dirty="0" smtClean="0"/>
              <a:t>cloud </a:t>
            </a:r>
            <a:r>
              <a:rPr lang="en-US" sz="1800" b="0" dirty="0"/>
              <a:t>formation due to its role in determining the moisture and heat balance at the </a:t>
            </a:r>
            <a:r>
              <a:rPr lang="en-US" sz="1800" b="0" dirty="0" smtClean="0"/>
              <a:t>surface</a:t>
            </a:r>
            <a:endParaRPr lang="en-US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093" y="2276871"/>
            <a:ext cx="6049291" cy="194421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7200" dirty="0" smtClean="0">
                <a:solidFill>
                  <a:srgbClr val="FF0000"/>
                </a:solidFill>
              </a:rPr>
              <a:t>Thank You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sz="3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8088312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  Overview: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280400" cy="467995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r>
              <a:rPr lang="en-CA" sz="2800" dirty="0" smtClean="0"/>
              <a:t>Introduction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r>
              <a:rPr lang="en-CA" sz="2800" dirty="0" smtClean="0"/>
              <a:t>Study Case and Meteorological Model Setup </a:t>
            </a:r>
            <a:endParaRPr lang="en-US" sz="2800" dirty="0" smtClean="0"/>
          </a:p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r>
              <a:rPr lang="en-CA" sz="2800" dirty="0" smtClean="0"/>
              <a:t>Sensitivity of Cloud Properties to Model Configurations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 typeface="Wingdings" pitchFamily="2" charset="2"/>
              <a:buChar char="Ø"/>
            </a:pPr>
            <a:r>
              <a:rPr lang="en-CA" sz="2000" dirty="0" smtClean="0"/>
              <a:t>Sensitivity to Cloud Microphysics Scheme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 typeface="Wingdings" pitchFamily="2" charset="2"/>
              <a:buChar char="Ø"/>
            </a:pPr>
            <a:r>
              <a:rPr lang="en-US" sz="2000" dirty="0" smtClean="0"/>
              <a:t>Sensitivity to Initialization and Forecast Lead Time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 typeface="Wingdings" pitchFamily="2" charset="2"/>
              <a:buChar char="Ø"/>
            </a:pPr>
            <a:r>
              <a:rPr lang="en-US" sz="2000" dirty="0" smtClean="0"/>
              <a:t>Sensitivity to the Location of the Upstream Boundaries of the Domain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 typeface="Wingdings" pitchFamily="2" charset="2"/>
              <a:buChar char="Ø"/>
            </a:pPr>
            <a:r>
              <a:rPr lang="en-CA" sz="2000" dirty="0" smtClean="0"/>
              <a:t>Sensitivity to </a:t>
            </a:r>
            <a:r>
              <a:rPr lang="en-US" sz="2000" dirty="0" smtClean="0"/>
              <a:t>Land Surface Processes</a:t>
            </a:r>
            <a:endParaRPr lang="en-CA" sz="2000" dirty="0" smtClean="0"/>
          </a:p>
          <a:p>
            <a:pPr eaLnBrk="1" hangingPunct="1">
              <a:spcBef>
                <a:spcPct val="0"/>
              </a:spcBef>
              <a:spcAft>
                <a:spcPct val="45000"/>
              </a:spcAft>
            </a:pPr>
            <a:r>
              <a:rPr lang="en-CA" sz="2800" dirty="0" smtClean="0"/>
              <a:t>Conclusions</a:t>
            </a:r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Tx/>
              <a:buNone/>
            </a:pPr>
            <a:endParaRPr lang="en-US" sz="2800" dirty="0" smtClean="0"/>
          </a:p>
          <a:p>
            <a:pPr eaLnBrk="1" hangingPunct="1">
              <a:spcBef>
                <a:spcPct val="0"/>
              </a:spcBef>
              <a:spcAft>
                <a:spcPct val="45000"/>
              </a:spcAft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8088312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8243887" cy="4969023"/>
          </a:xfrm>
          <a:solidFill>
            <a:schemeClr val="bg1"/>
          </a:solidFill>
        </p:spPr>
        <p:txBody>
          <a:bodyPr/>
          <a:lstStyle/>
          <a:p>
            <a:pPr eaLnBrk="1" hangingPunct="1">
              <a:spcAft>
                <a:spcPct val="15000"/>
              </a:spcAft>
            </a:pPr>
            <a:r>
              <a:rPr lang="en-US" sz="2000" b="1" dirty="0" smtClean="0"/>
              <a:t>Clouds play an important role in the processing and cycling of atmospheric gaseous and aerosol tracers, which impacts aerosol mass, size distribution, and chemical composition</a:t>
            </a:r>
            <a:endParaRPr lang="en-CA" sz="2000" b="1" dirty="0" smtClean="0"/>
          </a:p>
          <a:p>
            <a:pPr eaLnBrk="1" hangingPunct="1">
              <a:spcAft>
                <a:spcPct val="15000"/>
              </a:spcAft>
            </a:pPr>
            <a:r>
              <a:rPr lang="en-CA" sz="2000" b="1" dirty="0" smtClean="0"/>
              <a:t>It is important to adequately predict clouds  by meteorological model for air quality modelling.</a:t>
            </a:r>
          </a:p>
          <a:p>
            <a:pPr eaLnBrk="1" hangingPunct="1">
              <a:spcAft>
                <a:spcPct val="15000"/>
              </a:spcAft>
            </a:pPr>
            <a:r>
              <a:rPr lang="en-CA" sz="2000" b="1" dirty="0" smtClean="0"/>
              <a:t>Canadian off-line air quality model AURAMS (</a:t>
            </a:r>
            <a:r>
              <a:rPr lang="en-US" sz="2000" b="1" dirty="0" smtClean="0"/>
              <a:t>A Unified Regional Air-quality </a:t>
            </a:r>
            <a:r>
              <a:rPr lang="en-CA" sz="2000" b="1" dirty="0" smtClean="0"/>
              <a:t>Modelling System) is driven by the Canadian meteorological model GEM </a:t>
            </a:r>
            <a:r>
              <a:rPr lang="en-US" sz="2000" b="1" dirty="0" smtClean="0"/>
              <a:t>(Global Environmental </a:t>
            </a:r>
            <a:r>
              <a:rPr lang="en-US" sz="2000" b="1" dirty="0" err="1" smtClean="0"/>
              <a:t>Multiscale</a:t>
            </a:r>
            <a:r>
              <a:rPr lang="en-US" sz="2000" b="1" dirty="0" smtClean="0"/>
              <a:t> model)</a:t>
            </a:r>
          </a:p>
          <a:p>
            <a:pPr eaLnBrk="1" hangingPunct="1">
              <a:spcAft>
                <a:spcPct val="15000"/>
              </a:spcAft>
            </a:pPr>
            <a:r>
              <a:rPr lang="en-US" sz="2000" b="1" dirty="0" smtClean="0"/>
              <a:t>GEM (v3.2.2) was previously evaluated for its ability to predict cloud microphysical properties against aircraft observations conducted during the 2004 ICARTT </a:t>
            </a:r>
            <a:r>
              <a:rPr lang="en-US" sz="2000" dirty="0" smtClean="0"/>
              <a:t>(</a:t>
            </a:r>
            <a:r>
              <a:rPr lang="en-US" sz="1800" i="1" dirty="0" smtClean="0"/>
              <a:t>International Consortium for Atmospheric Research on Transport and Transformation </a:t>
            </a:r>
            <a:r>
              <a:rPr lang="en-US" sz="2000" dirty="0" smtClean="0"/>
              <a:t>) </a:t>
            </a:r>
            <a:r>
              <a:rPr lang="en-US" sz="2000" b="1" dirty="0" smtClean="0"/>
              <a:t>field study for 5 stratocumulus (</a:t>
            </a:r>
            <a:r>
              <a:rPr lang="en-US" sz="2000" b="1" dirty="0" err="1" smtClean="0"/>
              <a:t>SCu</a:t>
            </a:r>
            <a:r>
              <a:rPr lang="en-US" sz="2000" b="1" dirty="0" smtClean="0"/>
              <a:t>) and 5 towering cumulus (</a:t>
            </a:r>
            <a:r>
              <a:rPr lang="en-US" sz="2000" b="1" dirty="0" err="1" smtClean="0"/>
              <a:t>TCu</a:t>
            </a:r>
            <a:r>
              <a:rPr lang="en-US" sz="2000" b="1" dirty="0" smtClean="0"/>
              <a:t>) cases. (</a:t>
            </a:r>
            <a:r>
              <a:rPr lang="en-US" sz="2000" b="1" i="1" dirty="0" smtClean="0"/>
              <a:t>Zhang et al., 2007</a:t>
            </a:r>
            <a:r>
              <a:rPr lang="en-US" sz="2000" b="1" dirty="0" smtClean="0"/>
              <a:t>)</a:t>
            </a:r>
          </a:p>
          <a:p>
            <a:pPr eaLnBrk="1" hangingPunct="1">
              <a:spcAft>
                <a:spcPct val="15000"/>
              </a:spcAft>
            </a:pPr>
            <a:endParaRPr lang="en-CA" sz="1800" b="1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ct val="15000"/>
              </a:spcAft>
            </a:pPr>
            <a:endParaRPr lang="en-CA" sz="2000" b="1" dirty="0" smtClean="0">
              <a:solidFill>
                <a:srgbClr val="FF0000"/>
              </a:solidFill>
            </a:endParaRPr>
          </a:p>
          <a:p>
            <a:pPr eaLnBrk="1" hangingPunct="1">
              <a:spcAft>
                <a:spcPct val="15000"/>
              </a:spcAft>
              <a:buNone/>
            </a:pPr>
            <a:endParaRPr lang="en-CA" sz="1800" dirty="0" smtClean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452320" y="486916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99592" y="4653136"/>
            <a:ext cx="799288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644008" y="3573016"/>
            <a:ext cx="288032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5283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8088312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Introduction: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452320" y="486916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755576" y="3635296"/>
            <a:ext cx="842493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2000" dirty="0" smtClean="0"/>
              <a:t>Since the previous evaluation, GEM has undergone many updates. In particular, a new generation of GEM (</a:t>
            </a:r>
            <a:r>
              <a:rPr lang="en-US" sz="2000" dirty="0" smtClean="0">
                <a:solidFill>
                  <a:srgbClr val="FF0000"/>
                </a:solidFill>
              </a:rPr>
              <a:t>version 4</a:t>
            </a:r>
            <a:r>
              <a:rPr lang="en-US" sz="2000" dirty="0" smtClean="0"/>
              <a:t> vs.</a:t>
            </a:r>
            <a:r>
              <a:rPr lang="en-US" sz="2000" dirty="0" smtClean="0">
                <a:solidFill>
                  <a:srgbClr val="FF0000"/>
                </a:solidFill>
              </a:rPr>
              <a:t> version 3</a:t>
            </a:r>
            <a:r>
              <a:rPr lang="en-US" sz="2000" smtClean="0"/>
              <a:t>) has </a:t>
            </a:r>
            <a:r>
              <a:rPr lang="en-US" sz="2000" dirty="0" smtClean="0"/>
              <a:t>been developed.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2000" dirty="0" smtClean="0"/>
              <a:t>Amongst various </a:t>
            </a:r>
            <a:r>
              <a:rPr lang="en-US" sz="2000" dirty="0"/>
              <a:t>important changes, the single-moment explicit bulk cloud microphysical scheme </a:t>
            </a:r>
            <a:r>
              <a:rPr lang="en-US" sz="2000" dirty="0" smtClean="0"/>
              <a:t>(</a:t>
            </a:r>
            <a:r>
              <a:rPr lang="en-US" sz="2000" i="1" dirty="0" smtClean="0"/>
              <a:t>Kong </a:t>
            </a:r>
            <a:r>
              <a:rPr lang="en-US" sz="2000" i="1" dirty="0"/>
              <a:t>&amp; </a:t>
            </a:r>
            <a:r>
              <a:rPr lang="en-US" sz="2000" i="1" dirty="0" err="1"/>
              <a:t>Yau</a:t>
            </a:r>
            <a:r>
              <a:rPr lang="en-US" sz="2000" i="1" dirty="0"/>
              <a:t>, </a:t>
            </a:r>
            <a:r>
              <a:rPr lang="en-US" sz="2000" i="1" dirty="0" smtClean="0"/>
              <a:t>1997</a:t>
            </a:r>
            <a:r>
              <a:rPr lang="en-US" sz="2000" dirty="0" smtClean="0"/>
              <a:t>) </a:t>
            </a:r>
            <a:r>
              <a:rPr lang="en-US" sz="2000" dirty="0"/>
              <a:t>is being replaced by a double-moment scheme </a:t>
            </a:r>
            <a:r>
              <a:rPr lang="en-US" sz="2000" dirty="0" smtClean="0"/>
              <a:t>(</a:t>
            </a:r>
            <a:r>
              <a:rPr lang="en-US" sz="2000" i="1" dirty="0" err="1" smtClean="0"/>
              <a:t>Milbrandt</a:t>
            </a:r>
            <a:r>
              <a:rPr lang="en-US" sz="2000" i="1" dirty="0" smtClean="0"/>
              <a:t> </a:t>
            </a:r>
            <a:r>
              <a:rPr lang="en-US" sz="2000" i="1" dirty="0"/>
              <a:t>&amp;</a:t>
            </a:r>
            <a:r>
              <a:rPr lang="en-US" sz="2000" i="1" dirty="0" smtClean="0"/>
              <a:t> </a:t>
            </a:r>
            <a:r>
              <a:rPr lang="en-US" sz="2000" i="1" dirty="0" err="1"/>
              <a:t>Yau</a:t>
            </a:r>
            <a:r>
              <a:rPr lang="en-US" sz="2000" i="1" dirty="0"/>
              <a:t>, </a:t>
            </a:r>
            <a:r>
              <a:rPr lang="en-US" sz="2000" i="1" dirty="0" smtClean="0"/>
              <a:t>2005</a:t>
            </a:r>
            <a:r>
              <a:rPr lang="en-US" sz="2000" dirty="0" smtClean="0"/>
              <a:t>) </a:t>
            </a:r>
            <a:r>
              <a:rPr lang="en-US" sz="2000" dirty="0"/>
              <a:t>for high-resolution simulations. </a:t>
            </a:r>
            <a:endParaRPr lang="en-US" sz="2000" dirty="0" smtClean="0"/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2000" dirty="0" smtClean="0"/>
              <a:t>Performance of GEM4 in predicting cloud fields will be examined.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sz="2000" dirty="0" smtClean="0"/>
              <a:t>    </a:t>
            </a:r>
            <a:endParaRPr lang="en-US" sz="2000" dirty="0">
              <a:solidFill>
                <a:srgbClr val="0000FF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5675679" y="3933056"/>
            <a:ext cx="720080" cy="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552880"/>
            <a:ext cx="3528392" cy="2088232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8088312" cy="1066800"/>
          </a:xfrm>
        </p:spPr>
        <p:txBody>
          <a:bodyPr/>
          <a:lstStyle/>
          <a:p>
            <a:r>
              <a:rPr lang="en-CA" dirty="0" smtClean="0"/>
              <a:t>Study Case: 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452320" y="486916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99592" y="1484784"/>
            <a:ext cx="79928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fr-FR" sz="2000" dirty="0" smtClean="0"/>
              <a:t>ICARTT-CTC </a:t>
            </a:r>
            <a:r>
              <a:rPr lang="fr-FR" sz="2000" dirty="0" err="1" smtClean="0"/>
              <a:t>Convair</a:t>
            </a:r>
            <a:r>
              <a:rPr lang="fr-FR" sz="2000" dirty="0" smtClean="0"/>
              <a:t> 580 FLT 16 &amp; 17 (16 Z, 2004-08-10 – 00 Z, 2004-08-11) </a:t>
            </a:r>
            <a:r>
              <a:rPr lang="en-US" sz="2000" dirty="0" smtClean="0"/>
              <a:t>studying chemical processing by clouds (</a:t>
            </a:r>
            <a:r>
              <a:rPr lang="en-US" sz="2000" i="1" dirty="0" smtClean="0"/>
              <a:t>Gong et al., 2013</a:t>
            </a:r>
            <a:r>
              <a:rPr lang="en-US" sz="2000" dirty="0" smtClean="0"/>
              <a:t>)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2000" dirty="0" smtClean="0"/>
              <a:t>Trace gases, aerosol physics &amp; chemistry, and cloud microphysics &amp; chemistry were sampled along </a:t>
            </a:r>
            <a:r>
              <a:rPr lang="en-US" sz="2000" dirty="0" smtClean="0">
                <a:solidFill>
                  <a:srgbClr val="FF0000"/>
                </a:solidFill>
              </a:rPr>
              <a:t>two north-south lines </a:t>
            </a:r>
            <a:r>
              <a:rPr lang="en-US" sz="2000" dirty="0" smtClean="0"/>
              <a:t>(~ 86W and 84W) in and below clouds. Multiple plumes from the Chicago area were encountered across the aircraft sampling lines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endParaRPr lang="en-US" sz="2000" dirty="0" smtClean="0"/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endParaRPr lang="en-US" sz="2000" dirty="0" smtClean="0"/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endParaRPr lang="en-US" sz="2000" dirty="0" smtClean="0"/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endParaRPr lang="en-US" sz="2000" dirty="0">
              <a:solidFill>
                <a:srgbClr val="0000FF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63688" y="4077072"/>
            <a:ext cx="5904656" cy="2520280"/>
            <a:chOff x="1763688" y="3933056"/>
            <a:chExt cx="5512821" cy="2232248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675679" y="3933056"/>
              <a:ext cx="720080" cy="0"/>
            </a:xfrm>
            <a:prstGeom prst="straightConnector1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" name="Group 13"/>
            <p:cNvGrpSpPr/>
            <p:nvPr/>
          </p:nvGrpSpPr>
          <p:grpSpPr>
            <a:xfrm>
              <a:off x="4644008" y="3933056"/>
              <a:ext cx="2632501" cy="2204992"/>
              <a:chOff x="1979712" y="4511052"/>
              <a:chExt cx="2632501" cy="2204992"/>
            </a:xfrm>
          </p:grpSpPr>
          <p:pic>
            <p:nvPicPr>
              <p:cNvPr id="9" name="Picture 8" descr="GEM3_18Z_0.8571_LWC_KY_0_backgroud.png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003271" y="4713401"/>
                <a:ext cx="2608942" cy="2002643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1979712" y="4511052"/>
                <a:ext cx="254383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000" dirty="0" smtClean="0">
                    <a:solidFill>
                      <a:srgbClr val="FF0000"/>
                    </a:solidFill>
                  </a:rPr>
                  <a:t>LWC – GEM3, 18:00Z August 10, 2004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" name="Group 12"/>
            <p:cNvGrpSpPr/>
            <p:nvPr/>
          </p:nvGrpSpPr>
          <p:grpSpPr>
            <a:xfrm>
              <a:off x="1763688" y="3933056"/>
              <a:ext cx="2520280" cy="2232248"/>
              <a:chOff x="4523551" y="4509120"/>
              <a:chExt cx="2520280" cy="2232248"/>
            </a:xfrm>
          </p:grpSpPr>
          <p:cxnSp>
            <p:nvCxnSpPr>
              <p:cNvPr id="7" name="Straight Arrow Connector 6"/>
              <p:cNvCxnSpPr/>
              <p:nvPr/>
            </p:nvCxnSpPr>
            <p:spPr bwMode="auto">
              <a:xfrm>
                <a:off x="4984919" y="6005428"/>
                <a:ext cx="248471" cy="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8" name="Straight Arrow Connector 7"/>
              <p:cNvCxnSpPr/>
              <p:nvPr/>
            </p:nvCxnSpPr>
            <p:spPr bwMode="auto">
              <a:xfrm>
                <a:off x="4860684" y="6070030"/>
                <a:ext cx="621177" cy="0"/>
              </a:xfrm>
              <a:prstGeom prst="straightConnector1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arrow"/>
              </a:ln>
              <a:effectLst/>
            </p:spPr>
          </p:cxnSp>
          <p:pic>
            <p:nvPicPr>
              <p:cNvPr id="10" name="Picture 9" descr="GOES_Satellite_1815Z_visible.png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739575" y="4519597"/>
                <a:ext cx="2152785" cy="2221771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523551" y="4509120"/>
                <a:ext cx="2520280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CA" sz="1000" dirty="0" smtClean="0">
                    <a:solidFill>
                      <a:srgbClr val="FF0000"/>
                    </a:solidFill>
                  </a:rPr>
                  <a:t> GOES Image, 18:15Z August 10, 2004</a:t>
                </a:r>
                <a:endParaRPr lang="en-US" sz="10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7088" y="490538"/>
            <a:ext cx="8088312" cy="1066800"/>
          </a:xfrm>
        </p:spPr>
        <p:txBody>
          <a:bodyPr/>
          <a:lstStyle/>
          <a:p>
            <a:pPr eaLnBrk="1" hangingPunct="1"/>
            <a:r>
              <a:rPr lang="en-US" dirty="0" smtClean="0"/>
              <a:t>GEM4 Model Setup: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452320" y="486916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5" name="Picture 14" descr="15-15-2p5km_grids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080" y="2852936"/>
            <a:ext cx="3528392" cy="24482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87624" y="2670008"/>
            <a:ext cx="3888432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CA" kern="0" dirty="0"/>
              <a:t> </a:t>
            </a:r>
            <a:r>
              <a:rPr kumimoji="1" lang="en-CA" kern="0" dirty="0" smtClean="0">
                <a:solidFill>
                  <a:srgbClr val="0000FF"/>
                </a:solidFill>
              </a:rPr>
              <a:t>C</a:t>
            </a:r>
            <a:r>
              <a:rPr lang="en-US" dirty="0" err="1" smtClean="0">
                <a:solidFill>
                  <a:srgbClr val="0000FF"/>
                </a:solidFill>
              </a:rPr>
              <a:t>ontinental</a:t>
            </a:r>
            <a:r>
              <a:rPr lang="en-US" dirty="0" smtClean="0">
                <a:solidFill>
                  <a:srgbClr val="0000FF"/>
                </a:solidFill>
              </a:rPr>
              <a:t> 15-km (blue)</a:t>
            </a:r>
          </a:p>
          <a:p>
            <a:r>
              <a:rPr lang="en-US" sz="1600" b="0" dirty="0" smtClean="0"/>
              <a:t>Cloud microphysical scheme:</a:t>
            </a:r>
          </a:p>
          <a:p>
            <a:r>
              <a:rPr lang="en-US" sz="1600" b="0" dirty="0" err="1" smtClean="0"/>
              <a:t>Sundqvist</a:t>
            </a:r>
            <a:r>
              <a:rPr lang="en-US" sz="1600" b="0" dirty="0" smtClean="0"/>
              <a:t> + </a:t>
            </a:r>
            <a:r>
              <a:rPr lang="en-US" sz="1600" b="0" dirty="0" err="1" smtClean="0"/>
              <a:t>Kain</a:t>
            </a:r>
            <a:r>
              <a:rPr lang="en-US" sz="1600" b="0" dirty="0" smtClean="0"/>
              <a:t> Fritsch convection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97149" y="3953965"/>
            <a:ext cx="3888432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 15-km (yellow)</a:t>
            </a:r>
          </a:p>
          <a:p>
            <a:r>
              <a:rPr lang="en-US" sz="1600" b="0" dirty="0" err="1" smtClean="0"/>
              <a:t>Milbrandt</a:t>
            </a:r>
            <a:r>
              <a:rPr lang="en-US" sz="1600" b="0" dirty="0" smtClean="0"/>
              <a:t>  &amp; </a:t>
            </a:r>
            <a:r>
              <a:rPr lang="en-US" sz="1600" b="0" dirty="0" err="1" smtClean="0"/>
              <a:t>Yau</a:t>
            </a:r>
            <a:r>
              <a:rPr lang="en-US" sz="1600" b="0" dirty="0" smtClean="0"/>
              <a:t> double-moment scheme + </a:t>
            </a:r>
            <a:r>
              <a:rPr lang="en-US" sz="1600" b="0" dirty="0" err="1" smtClean="0"/>
              <a:t>Kain</a:t>
            </a:r>
            <a:r>
              <a:rPr lang="en-US" sz="1600" b="0" dirty="0" smtClean="0"/>
              <a:t> Fritsch convection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16199" y="5211197"/>
            <a:ext cx="3888432" cy="9541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AE6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2.5-km (light green)</a:t>
            </a:r>
          </a:p>
          <a:p>
            <a:pPr lvl="0"/>
            <a:r>
              <a:rPr lang="en-US" sz="1600" b="0" dirty="0" err="1">
                <a:solidFill>
                  <a:srgbClr val="000000"/>
                </a:solidFill>
              </a:rPr>
              <a:t>Milbrandt</a:t>
            </a:r>
            <a:r>
              <a:rPr lang="en-US" sz="1600" b="0" dirty="0">
                <a:solidFill>
                  <a:srgbClr val="000000"/>
                </a:solidFill>
              </a:rPr>
              <a:t>  &amp; </a:t>
            </a:r>
            <a:r>
              <a:rPr lang="en-US" sz="1600" b="0" dirty="0" err="1">
                <a:solidFill>
                  <a:srgbClr val="000000"/>
                </a:solidFill>
              </a:rPr>
              <a:t>Yau</a:t>
            </a:r>
            <a:r>
              <a:rPr lang="en-US" sz="1600" b="0" dirty="0">
                <a:solidFill>
                  <a:srgbClr val="000000"/>
                </a:solidFill>
              </a:rPr>
              <a:t> double-moment </a:t>
            </a:r>
            <a:r>
              <a:rPr lang="en-US" sz="1600" b="0" dirty="0" smtClean="0">
                <a:solidFill>
                  <a:srgbClr val="000000"/>
                </a:solidFill>
              </a:rPr>
              <a:t>microphysical scheme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82291" y="1638528"/>
            <a:ext cx="3888432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CA" kern="0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Objective </a:t>
            </a:r>
            <a:r>
              <a:rPr lang="en-US" dirty="0">
                <a:solidFill>
                  <a:srgbClr val="FF0000"/>
                </a:solidFill>
              </a:rPr>
              <a:t>reanalysis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600" b="0" dirty="0" smtClean="0"/>
              <a:t>@ 00</a:t>
            </a:r>
            <a:r>
              <a:rPr lang="en-US" sz="1600" b="0" dirty="0"/>
              <a:t>, 06, </a:t>
            </a:r>
            <a:r>
              <a:rPr lang="en-US" sz="1600" b="0" dirty="0" smtClean="0"/>
              <a:t>12, </a:t>
            </a:r>
            <a:r>
              <a:rPr lang="en-US" sz="1600" b="0" dirty="0"/>
              <a:t>and 18 UTC</a:t>
            </a:r>
            <a:endParaRPr lang="en-US" sz="1600" b="0" dirty="0" smtClean="0"/>
          </a:p>
        </p:txBody>
      </p:sp>
      <p:sp>
        <p:nvSpPr>
          <p:cNvPr id="27" name="Right Arrow 26"/>
          <p:cNvSpPr/>
          <p:nvPr/>
        </p:nvSpPr>
        <p:spPr bwMode="auto">
          <a:xfrm rot="5400000">
            <a:off x="3005832" y="2412608"/>
            <a:ext cx="288000" cy="180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3005832" y="3695112"/>
            <a:ext cx="288000" cy="180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5400000">
            <a:off x="3005832" y="4966016"/>
            <a:ext cx="288000" cy="180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title"/>
          </p:nvPr>
        </p:nvSpPr>
        <p:spPr>
          <a:xfrm>
            <a:off x="827584" y="116632"/>
            <a:ext cx="8088312" cy="648618"/>
          </a:xfrm>
        </p:spPr>
        <p:txBody>
          <a:bodyPr/>
          <a:lstStyle/>
          <a:p>
            <a:pPr eaLnBrk="1" hangingPunct="1"/>
            <a:r>
              <a:rPr lang="en-US" dirty="0" smtClean="0"/>
              <a:t>Initial </a:t>
            </a:r>
            <a:r>
              <a:rPr lang="en-US" dirty="0" smtClean="0"/>
              <a:t>2.5km Model </a:t>
            </a:r>
            <a:r>
              <a:rPr lang="en-US" dirty="0" smtClean="0"/>
              <a:t>Results: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99592" y="692696"/>
            <a:ext cx="77048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CA" sz="1800" dirty="0" smtClean="0">
                <a:solidFill>
                  <a:srgbClr val="FF0000"/>
                </a:solidFill>
              </a:rPr>
              <a:t>Comparison of simulated Liquid Water Content (LWC) between GEM4 and the previous version, GEM3</a:t>
            </a:r>
            <a:endParaRPr kumimoji="1" lang="en-CA" sz="18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7452320" y="409877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5004048" y="1556792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LWC – GEM4 @18Z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31640" y="1556792"/>
            <a:ext cx="3240360" cy="2952048"/>
            <a:chOff x="5076056" y="1578496"/>
            <a:chExt cx="3240360" cy="2952048"/>
          </a:xfrm>
        </p:grpSpPr>
        <p:pic>
          <p:nvPicPr>
            <p:cNvPr id="7" name="Picture 6" descr="GEM3_18Z_0.8571_LWC_KY_0_backgroud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6056" y="2010544"/>
              <a:ext cx="3240360" cy="2520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096247" y="1578496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dirty="0" smtClean="0">
                  <a:solidFill>
                    <a:srgbClr val="FF0000"/>
                  </a:solidFill>
                </a:rPr>
                <a:t>LWC – GEM3 @18Z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899592" y="4653136"/>
            <a:ext cx="77048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8000" indent="-28733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1800" b="0" dirty="0" smtClean="0"/>
              <a:t>At 18:00Z </a:t>
            </a:r>
            <a:r>
              <a:rPr lang="en-US" sz="1800" b="0" dirty="0"/>
              <a:t>on August 10, 2004  </a:t>
            </a:r>
            <a:endParaRPr lang="en-US" sz="1800" b="0" dirty="0" smtClean="0"/>
          </a:p>
          <a:p>
            <a:pPr marL="288000" indent="-28733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US" sz="1800" b="0" dirty="0" smtClean="0"/>
              <a:t>About </a:t>
            </a:r>
            <a:r>
              <a:rPr lang="en-US" sz="1800" b="0" dirty="0"/>
              <a:t>1400m above surface, </a:t>
            </a:r>
            <a:r>
              <a:rPr lang="en-US" sz="1800" b="0" dirty="0" smtClean="0"/>
              <a:t>the </a:t>
            </a:r>
            <a:r>
              <a:rPr lang="en-US" sz="1800" b="0" dirty="0"/>
              <a:t>level where most of the clouds were encountered and sampled by the </a:t>
            </a:r>
            <a:r>
              <a:rPr lang="en-US" sz="1800" b="0" dirty="0" smtClean="0"/>
              <a:t>aircraft</a:t>
            </a:r>
          </a:p>
          <a:p>
            <a:pPr marL="288000" indent="-287338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20000"/>
              <a:buFontTx/>
              <a:buChar char="•"/>
            </a:pPr>
            <a:r>
              <a:rPr lang="en-CA" sz="1800" b="0" dirty="0" smtClean="0"/>
              <a:t>The new version, GEM4, predicted much less LWC than the previous version, GEM3, especially in the area where clouds were sampled by aircraft</a:t>
            </a:r>
            <a:endParaRPr lang="en-US" sz="1800" b="0" dirty="0" smtClean="0"/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Char char="•"/>
            </a:pPr>
            <a:endParaRPr kumimoji="1" lang="en-CA" sz="180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GEM4_2_5km_18Z_0.8502_LWC_MY_6h_forecast_whole_gr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988840"/>
            <a:ext cx="2935059" cy="2520000"/>
          </a:xfrm>
          <a:prstGeom prst="rect">
            <a:avLst/>
          </a:prstGeom>
        </p:spPr>
      </p:pic>
      <p:pic>
        <p:nvPicPr>
          <p:cNvPr id="6" name="Picture 5" descr="GEM4_18Z_0.8502_LWC_MY_6h_forest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04048" y="1988840"/>
            <a:ext cx="3240000" cy="25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260648"/>
            <a:ext cx="81369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CA" dirty="0" smtClean="0">
                <a:solidFill>
                  <a:srgbClr val="FF0000"/>
                </a:solidFill>
              </a:rPr>
              <a:t>1. Sensitivity to cloud microphysical scheme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kumimoji="1" lang="en-CA" sz="1800" kern="0" dirty="0" smtClean="0">
                <a:solidFill>
                  <a:srgbClr val="0000FF"/>
                </a:solidFill>
              </a:rPr>
              <a:t>     Double-moment scheme (MY-DM)</a:t>
            </a:r>
            <a:r>
              <a:rPr kumimoji="1" lang="en-CA" sz="1800" kern="0" dirty="0">
                <a:solidFill>
                  <a:srgbClr val="0000FF"/>
                </a:solidFill>
              </a:rPr>
              <a:t> </a:t>
            </a:r>
            <a:r>
              <a:rPr kumimoji="1" lang="en-CA" sz="1800" kern="0" dirty="0" smtClean="0">
                <a:solidFill>
                  <a:srgbClr val="0000FF"/>
                </a:solidFill>
              </a:rPr>
              <a:t>vs. Single-moment </a:t>
            </a:r>
            <a:r>
              <a:rPr kumimoji="1" lang="en-CA" sz="1800" kern="0" dirty="0">
                <a:solidFill>
                  <a:srgbClr val="0000FF"/>
                </a:solidFill>
              </a:rPr>
              <a:t>scheme (KY-SM)</a:t>
            </a: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1600" y="1441352"/>
            <a:ext cx="2592288" cy="2520000"/>
            <a:chOff x="1259632" y="2221571"/>
            <a:chExt cx="3312368" cy="2935340"/>
          </a:xfrm>
        </p:grpSpPr>
        <p:sp>
          <p:nvSpPr>
            <p:cNvPr id="12" name="TextBox 11"/>
            <p:cNvSpPr txBox="1"/>
            <p:nvPr/>
          </p:nvSpPr>
          <p:spPr>
            <a:xfrm>
              <a:off x="1331640" y="2221571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LWC – GEM4 MY-DM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grpSp>
          <p:nvGrpSpPr>
            <p:cNvPr id="13" name="Group 16"/>
            <p:cNvGrpSpPr/>
            <p:nvPr/>
          </p:nvGrpSpPr>
          <p:grpSpPr>
            <a:xfrm>
              <a:off x="1259632" y="2492895"/>
              <a:ext cx="3240000" cy="2664016"/>
              <a:chOff x="1259632" y="2492896"/>
              <a:chExt cx="3240000" cy="2664016"/>
            </a:xfrm>
          </p:grpSpPr>
          <p:pic>
            <p:nvPicPr>
              <p:cNvPr id="14" name="Picture 13" descr="GEM4_18Z_0.8502_LWC_MY_6h_forest.png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259632" y="2636912"/>
                <a:ext cx="3240000" cy="2520000"/>
              </a:xfrm>
              <a:prstGeom prst="rect">
                <a:avLst/>
              </a:prstGeom>
            </p:spPr>
          </p:pic>
          <p:sp>
            <p:nvSpPr>
              <p:cNvPr id="15" name="Oval 14"/>
              <p:cNvSpPr/>
              <p:nvPr/>
            </p:nvSpPr>
            <p:spPr bwMode="auto">
              <a:xfrm>
                <a:off x="1403648" y="2492896"/>
                <a:ext cx="792088" cy="648072"/>
              </a:xfrm>
              <a:prstGeom prst="ellips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 bwMode="auto">
              <a:xfrm rot="19240911">
                <a:off x="1839949" y="2579237"/>
                <a:ext cx="504057" cy="648072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3923928" y="1437159"/>
            <a:ext cx="2520281" cy="2476567"/>
            <a:chOff x="5004047" y="2243254"/>
            <a:chExt cx="3240001" cy="2913658"/>
          </a:xfrm>
        </p:grpSpPr>
        <p:sp>
          <p:nvSpPr>
            <p:cNvPr id="19" name="TextBox 18"/>
            <p:cNvSpPr txBox="1"/>
            <p:nvPr/>
          </p:nvSpPr>
          <p:spPr>
            <a:xfrm>
              <a:off x="5004047" y="2243254"/>
              <a:ext cx="3220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LWC – GEM4 KY-SM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 descr="GEM4_18Z_0.8502_LWC_KY_6h_forest.png"/>
            <p:cNvPicPr>
              <a:picLocks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048" y="2636912"/>
              <a:ext cx="3240000" cy="2520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 bwMode="auto">
            <a:xfrm rot="19240911">
              <a:off x="5618272" y="2574756"/>
              <a:ext cx="504056" cy="648072"/>
            </a:xfrm>
            <a:prstGeom prst="ellipse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370956" y="3933056"/>
            <a:ext cx="2705100" cy="2436490"/>
            <a:chOff x="3563888" y="3933056"/>
            <a:chExt cx="2705100" cy="2436490"/>
          </a:xfrm>
        </p:grpSpPr>
        <p:pic>
          <p:nvPicPr>
            <p:cNvPr id="22" name="Picture 21" descr="KY-MY_LWC_18Z_6h_forecast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63888" y="4293096"/>
              <a:ext cx="2705100" cy="207645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35896" y="3933056"/>
              <a:ext cx="25359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KY-SM </a:t>
              </a:r>
              <a:r>
                <a:rPr lang="en-CA" sz="2000" dirty="0" smtClean="0">
                  <a:solidFill>
                    <a:srgbClr val="FF0000"/>
                  </a:solidFill>
                </a:rPr>
                <a:t>- </a:t>
              </a:r>
              <a:r>
                <a:rPr lang="en-CA" sz="1800" dirty="0" smtClean="0">
                  <a:solidFill>
                    <a:srgbClr val="FF0000"/>
                  </a:solidFill>
                </a:rPr>
                <a:t>MY-DM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16216" y="1484784"/>
            <a:ext cx="253593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1800" dirty="0" smtClean="0">
                <a:solidFill>
                  <a:srgbClr val="FF0000"/>
                </a:solidFill>
              </a:rPr>
              <a:t> </a:t>
            </a:r>
            <a:r>
              <a:rPr lang="en-CA" sz="1600" dirty="0" smtClean="0"/>
              <a:t>Microphysical scheme in GEM4 is switched from the double-moment (MY-DM) scheme back to the single-moment scheme (KY-SM)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1600" dirty="0">
                <a:solidFill>
                  <a:srgbClr val="FF0000"/>
                </a:solidFill>
              </a:rPr>
              <a:t> </a:t>
            </a:r>
            <a:r>
              <a:rPr lang="en-CA" sz="1600" dirty="0" smtClean="0"/>
              <a:t>Very little difference of LWC simulated by the two schemes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en-CA" sz="1600" dirty="0" smtClean="0">
                <a:solidFill>
                  <a:srgbClr val="FF0000"/>
                </a:solidFill>
              </a:rPr>
              <a:t> </a:t>
            </a:r>
            <a:r>
              <a:rPr lang="en-CA" sz="1600" dirty="0" smtClean="0"/>
              <a:t>KY-SM seems to have  predicted slightly more LWC in the cloudy area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en-CA" sz="1600" dirty="0" smtClean="0"/>
              <a:t>KY-SM will be used for the following 3 sensitivity runs to be consistent with the previous GEM3 run</a:t>
            </a:r>
          </a:p>
          <a:p>
            <a:pPr algn="l">
              <a:buFont typeface="Arial" pitchFamily="34" charset="0"/>
              <a:buChar char="•"/>
            </a:pPr>
            <a:endParaRPr 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55576" y="188640"/>
            <a:ext cx="838842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lang="en-US" dirty="0" smtClean="0">
                <a:solidFill>
                  <a:srgbClr val="FF0000"/>
                </a:solidFill>
              </a:rPr>
              <a:t>2. Sensitivity to initialization and forecast lead time</a:t>
            </a:r>
            <a:endParaRPr lang="en-CA" dirty="0" smtClean="0">
              <a:solidFill>
                <a:srgbClr val="FF0000"/>
              </a:solidFill>
            </a:endParaRP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kumimoji="1" lang="en-CA" sz="1800" kern="0" dirty="0" smtClean="0">
                <a:solidFill>
                  <a:srgbClr val="0000FF"/>
                </a:solidFill>
              </a:rPr>
              <a:t>     GEM3 Initialized at 00Z, 18h forecast valid at 18Z</a:t>
            </a:r>
          </a:p>
          <a:p>
            <a:pPr marL="287338" indent="-287338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</a:pPr>
            <a:r>
              <a:rPr kumimoji="1" lang="en-CA" sz="1800" kern="0" dirty="0" smtClean="0">
                <a:solidFill>
                  <a:srgbClr val="0000FF"/>
                </a:solidFill>
              </a:rPr>
              <a:t>     GEM4 Initialized at 12Z, 6h forecast valid  at 18Z</a:t>
            </a:r>
            <a:endParaRPr kumimoji="1" lang="en-CA" sz="1800" kern="0" dirty="0">
              <a:solidFill>
                <a:srgbClr val="0000FF"/>
              </a:solidFill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Tx/>
              <a:buNone/>
              <a:tabLst/>
              <a:defRPr/>
            </a:pPr>
            <a:endParaRPr kumimoji="1" lang="en-CA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827584" y="2492896"/>
            <a:ext cx="720080" cy="64918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3851920" y="1556792"/>
            <a:ext cx="2715895" cy="2265039"/>
            <a:chOff x="1701205" y="1441352"/>
            <a:chExt cx="2715895" cy="2265039"/>
          </a:xfrm>
        </p:grpSpPr>
        <p:sp>
          <p:nvSpPr>
            <p:cNvPr id="12" name="TextBox 11"/>
            <p:cNvSpPr txBox="1"/>
            <p:nvPr/>
          </p:nvSpPr>
          <p:spPr>
            <a:xfrm>
              <a:off x="1820042" y="1441352"/>
              <a:ext cx="2535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GEM4 18Z, Ini@00Z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18" name="Picture 17" descr="GEM4_18Z_0.8502_LWC_KY_18h_forest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205" y="1763291"/>
              <a:ext cx="2715895" cy="1943100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 bwMode="auto">
            <a:xfrm rot="11987137">
              <a:off x="1979110" y="2337295"/>
              <a:ext cx="1337995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99592" y="1556792"/>
            <a:ext cx="2715895" cy="2335907"/>
            <a:chOff x="5292080" y="1437159"/>
            <a:chExt cx="2715895" cy="2335907"/>
          </a:xfrm>
        </p:grpSpPr>
        <p:sp>
          <p:nvSpPr>
            <p:cNvPr id="19" name="TextBox 18"/>
            <p:cNvSpPr txBox="1"/>
            <p:nvPr/>
          </p:nvSpPr>
          <p:spPr>
            <a:xfrm>
              <a:off x="5436096" y="1437159"/>
              <a:ext cx="2504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GEM4 18Z, Ini@12Z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 descr="GEM4_18Z_0.8502_LWC_KY_6h_forest.pn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2080" y="1763291"/>
              <a:ext cx="2715895" cy="2009775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 bwMode="auto">
            <a:xfrm rot="11987137">
              <a:off x="5539887" y="2340151"/>
              <a:ext cx="1337995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47728" y="3933056"/>
            <a:ext cx="2724150" cy="2307332"/>
            <a:chOff x="1710730" y="3933056"/>
            <a:chExt cx="2724150" cy="2307332"/>
          </a:xfrm>
        </p:grpSpPr>
        <p:pic>
          <p:nvPicPr>
            <p:cNvPr id="27" name="Picture 26" descr="GEM4_22Z_0.8502_LWC_KY_22h_forest.png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0730" y="4278238"/>
              <a:ext cx="2724150" cy="1962150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820042" y="3933056"/>
              <a:ext cx="2535934" cy="1514450"/>
              <a:chOff x="1820042" y="3933056"/>
              <a:chExt cx="2535934" cy="1514450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820042" y="3933056"/>
                <a:ext cx="25359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1800" dirty="0" smtClean="0">
                    <a:solidFill>
                      <a:srgbClr val="FF0000"/>
                    </a:solidFill>
                  </a:rPr>
                  <a:t>GEM4 22Z, Ini@00Z</a:t>
                </a:r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 rot="17510845">
                <a:off x="2324578" y="4272204"/>
                <a:ext cx="549286" cy="649188"/>
              </a:xfrm>
              <a:prstGeom prst="ellipse">
                <a:avLst/>
              </a:prstGeom>
              <a:noFill/>
              <a:ln w="2222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 rot="17510845">
                <a:off x="2180562" y="4848269"/>
                <a:ext cx="549286" cy="649188"/>
              </a:xfrm>
              <a:prstGeom prst="ellipse">
                <a:avLst/>
              </a:prstGeom>
              <a:noFill/>
              <a:ln w="22225" cap="flat" cmpd="sng" algn="ctr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909117" y="3933056"/>
            <a:ext cx="2724150" cy="2302907"/>
            <a:chOff x="5304234" y="3889856"/>
            <a:chExt cx="2724150" cy="2302907"/>
          </a:xfrm>
        </p:grpSpPr>
        <p:sp>
          <p:nvSpPr>
            <p:cNvPr id="26" name="TextBox 25"/>
            <p:cNvSpPr txBox="1"/>
            <p:nvPr/>
          </p:nvSpPr>
          <p:spPr>
            <a:xfrm>
              <a:off x="5436096" y="3889856"/>
              <a:ext cx="25048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800" dirty="0" smtClean="0">
                  <a:solidFill>
                    <a:srgbClr val="FF0000"/>
                  </a:solidFill>
                </a:rPr>
                <a:t>GEM4 22Z, Ini@12Z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pic>
          <p:nvPicPr>
            <p:cNvPr id="28" name="Picture 27" descr="GEM4_22Z_0.8502_LWC_KY_10h_forest.png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04234" y="4230613"/>
              <a:ext cx="2724150" cy="1962150"/>
            </a:xfrm>
            <a:prstGeom prst="rect">
              <a:avLst/>
            </a:prstGeom>
          </p:spPr>
        </p:pic>
        <p:sp>
          <p:nvSpPr>
            <p:cNvPr id="34" name="Oval 33"/>
            <p:cNvSpPr/>
            <p:nvPr/>
          </p:nvSpPr>
          <p:spPr bwMode="auto">
            <a:xfrm rot="17510845">
              <a:off x="5996987" y="4221813"/>
              <a:ext cx="549286" cy="649188"/>
            </a:xfrm>
            <a:prstGeom prst="ellipse">
              <a:avLst/>
            </a:prstGeom>
            <a:noFill/>
            <a:ln w="222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 rot="17510845">
              <a:off x="5766079" y="4776261"/>
              <a:ext cx="549286" cy="649188"/>
            </a:xfrm>
            <a:prstGeom prst="ellipse">
              <a:avLst/>
            </a:prstGeom>
            <a:noFill/>
            <a:ln w="2222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6660232" y="1556792"/>
            <a:ext cx="248376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-216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lang="en-US" sz="1500" dirty="0" smtClean="0"/>
              <a:t>GEM4 was initialized at 00Z, Aug.20, the same as previously done for GEM3.</a:t>
            </a:r>
          </a:p>
          <a:p>
            <a:pPr indent="-216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kumimoji="1" lang="en-CA" sz="1500" kern="0" dirty="0" smtClean="0"/>
              <a:t>Initialization of GEM4 at 00Z dramatically increased the LWC predicted at 18Z after 18 hours of simulation.</a:t>
            </a:r>
          </a:p>
          <a:p>
            <a:pPr indent="-216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kumimoji="1" lang="en-CA" sz="1500" kern="0" dirty="0" smtClean="0"/>
              <a:t> The amount of LWC are comparable at 22Z after 10 and 22 hours of simulation for the model initialized at 12Z and 00Z, respectively.</a:t>
            </a:r>
          </a:p>
          <a:p>
            <a:pPr indent="-216000" algn="l"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</a:pPr>
            <a:r>
              <a:rPr kumimoji="1" lang="en-CA" sz="1500" kern="0" dirty="0" smtClean="0"/>
              <a:t> However, the spatial distribution of clouds are different due to different initial conditions and forecast hours  </a:t>
            </a:r>
            <a:endParaRPr kumimoji="1" lang="en-CA" sz="1500" kern="0" dirty="0"/>
          </a:p>
          <a:p>
            <a:pPr marL="144000" marR="0" lvl="0" indent="-720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FF0000"/>
              </a:buClr>
              <a:buSzPct val="120000"/>
              <a:buFont typeface="Wingdings" pitchFamily="2" charset="2"/>
              <a:buChar char="Ø"/>
              <a:tabLst/>
              <a:defRPr/>
            </a:pPr>
            <a:endParaRPr kumimoji="1" lang="en-CA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23633</TotalTime>
  <Words>1296</Words>
  <Application>Microsoft Office PowerPoint</Application>
  <PresentationFormat>On-screen Show (4:3)</PresentationFormat>
  <Paragraphs>134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Comic Sans MS</vt:lpstr>
      <vt:lpstr>Arial Unicode MS</vt:lpstr>
      <vt:lpstr>Times New Roman</vt:lpstr>
      <vt:lpstr>Helvetica</vt:lpstr>
      <vt:lpstr>Wingdings</vt:lpstr>
      <vt:lpstr>Default Design</vt:lpstr>
      <vt:lpstr> </vt:lpstr>
      <vt:lpstr>  Overview:</vt:lpstr>
      <vt:lpstr>Introduction:</vt:lpstr>
      <vt:lpstr>Introduction:</vt:lpstr>
      <vt:lpstr>Study Case: </vt:lpstr>
      <vt:lpstr>GEM4 Model Setup:</vt:lpstr>
      <vt:lpstr>Initial 2.5km Model Results:</vt:lpstr>
      <vt:lpstr>Slide 8</vt:lpstr>
      <vt:lpstr>Slide 9</vt:lpstr>
      <vt:lpstr>Slide 10</vt:lpstr>
      <vt:lpstr>Slide 11</vt:lpstr>
      <vt:lpstr>Slide 12</vt:lpstr>
      <vt:lpstr>Slide 13</vt:lpstr>
      <vt:lpstr>  Conclusions:</vt:lpstr>
      <vt:lpstr>Thank You </vt:lpstr>
    </vt:vector>
  </TitlesOfParts>
  <Manager/>
  <Company>Environment Canada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Environment Canada</dc:creator>
  <cp:keywords/>
  <dc:description/>
  <cp:lastModifiedBy>JunhuaZ</cp:lastModifiedBy>
  <cp:revision>664</cp:revision>
  <dcterms:created xsi:type="dcterms:W3CDTF">2006-02-27T19:58:49Z</dcterms:created>
  <dcterms:modified xsi:type="dcterms:W3CDTF">2013-10-28T02:02:34Z</dcterms:modified>
  <cp:category/>
</cp:coreProperties>
</file>