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6" r:id="rId2"/>
    <p:sldId id="285" r:id="rId3"/>
    <p:sldId id="257" r:id="rId4"/>
    <p:sldId id="288" r:id="rId5"/>
    <p:sldId id="270" r:id="rId6"/>
    <p:sldId id="297" r:id="rId7"/>
    <p:sldId id="298" r:id="rId8"/>
    <p:sldId id="267" r:id="rId9"/>
    <p:sldId id="265" r:id="rId10"/>
    <p:sldId id="260" r:id="rId11"/>
    <p:sldId id="263" r:id="rId12"/>
    <p:sldId id="271" r:id="rId13"/>
    <p:sldId id="289" r:id="rId14"/>
    <p:sldId id="294" r:id="rId15"/>
    <p:sldId id="273" r:id="rId16"/>
    <p:sldId id="274" r:id="rId17"/>
    <p:sldId id="276" r:id="rId18"/>
    <p:sldId id="277" r:id="rId19"/>
    <p:sldId id="295" r:id="rId20"/>
    <p:sldId id="291" r:id="rId21"/>
    <p:sldId id="292" r:id="rId22"/>
    <p:sldId id="296" r:id="rId23"/>
    <p:sldId id="301" r:id="rId24"/>
    <p:sldId id="302" r:id="rId25"/>
    <p:sldId id="275" r:id="rId26"/>
    <p:sldId id="299" r:id="rId27"/>
    <p:sldId id="258" r:id="rId28"/>
    <p:sldId id="280"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7" autoAdjust="0"/>
    <p:restoredTop sz="83382" autoAdjust="0"/>
  </p:normalViewPr>
  <p:slideViewPr>
    <p:cSldViewPr snapToGrid="0" snapToObjects="1">
      <p:cViewPr>
        <p:scale>
          <a:sx n="100" d="100"/>
          <a:sy n="100" d="100"/>
        </p:scale>
        <p:origin x="-1912" y="-128"/>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DF53092-9C7D-3C4D-B3C0-CA09ECF40AC5}" type="datetimeFigureOut">
              <a:rPr lang="en-US" smtClean="0"/>
              <a:t>10/29/13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F7DC955-8B7C-EA4B-B872-07B6AC734EBA}" type="slidenum">
              <a:rPr lang="en-US" smtClean="0"/>
              <a:t>‹#›</a:t>
            </a:fld>
            <a:endParaRPr lang="en-US"/>
          </a:p>
        </p:txBody>
      </p:sp>
    </p:spTree>
    <p:extLst>
      <p:ext uri="{BB962C8B-B14F-4D97-AF65-F5344CB8AC3E}">
        <p14:creationId xmlns:p14="http://schemas.microsoft.com/office/powerpoint/2010/main" val="26124381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8619F-497B-0B4E-9812-E2CD4C0441F5}" type="datetimeFigureOut">
              <a:rPr lang="en-US" smtClean="0"/>
              <a:t>10/29/13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73ABA7-47BD-1B48-96B1-49D6F01C116A}" type="slidenum">
              <a:rPr lang="en-US" smtClean="0"/>
              <a:t>‹#›</a:t>
            </a:fld>
            <a:endParaRPr lang="en-US" dirty="0"/>
          </a:p>
        </p:txBody>
      </p:sp>
    </p:spTree>
    <p:extLst>
      <p:ext uri="{BB962C8B-B14F-4D97-AF65-F5344CB8AC3E}">
        <p14:creationId xmlns:p14="http://schemas.microsoft.com/office/powerpoint/2010/main" val="30045403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smtClean="0"/>
              <a:t>Backround</a:t>
            </a:r>
            <a:r>
              <a:rPr lang="en-US" dirty="0" smtClean="0"/>
              <a:t> is the regional background without  for the domain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Previous </a:t>
            </a:r>
            <a:r>
              <a:rPr lang="en-US" dirty="0" smtClean="0"/>
              <a:t>work estimating background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smtClean="0"/>
              <a:t>Prefered</a:t>
            </a:r>
            <a:r>
              <a:rPr lang="en-US" baseline="0" dirty="0" smtClean="0"/>
              <a:t> method  - </a:t>
            </a:r>
            <a:r>
              <a:rPr lang="en-US" dirty="0" smtClean="0"/>
              <a:t>Highly dependent</a:t>
            </a:r>
            <a:r>
              <a:rPr lang="en-US" baseline="0" dirty="0" smtClean="0"/>
              <a:t> of  quality and availability of sites</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Spatially </a:t>
            </a:r>
            <a:r>
              <a:rPr lang="en-US" dirty="0" smtClean="0"/>
              <a:t>coarse, and potentially resource-intensive</a:t>
            </a:r>
          </a:p>
          <a:p>
            <a:pPr lvl="0"/>
            <a:endParaRPr lang="en-US" dirty="0" smtClean="0"/>
          </a:p>
        </p:txBody>
      </p:sp>
      <p:sp>
        <p:nvSpPr>
          <p:cNvPr id="4" name="Slide Number Placeholder 3"/>
          <p:cNvSpPr>
            <a:spLocks noGrp="1"/>
          </p:cNvSpPr>
          <p:nvPr>
            <p:ph type="sldNum" sz="quarter" idx="10"/>
          </p:nvPr>
        </p:nvSpPr>
        <p:spPr/>
        <p:txBody>
          <a:bodyPr/>
          <a:lstStyle/>
          <a:p>
            <a:fld id="{2B73ABA7-47BD-1B48-96B1-49D6F01C116A}" type="slidenum">
              <a:rPr lang="en-US" smtClean="0"/>
              <a:t>2</a:t>
            </a:fld>
            <a:endParaRPr lang="en-US" dirty="0"/>
          </a:p>
        </p:txBody>
      </p:sp>
    </p:spTree>
    <p:extLst>
      <p:ext uri="{BB962C8B-B14F-4D97-AF65-F5344CB8AC3E}">
        <p14:creationId xmlns:p14="http://schemas.microsoft.com/office/powerpoint/2010/main" val="2990505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Kept </a:t>
            </a:r>
            <a:r>
              <a:rPr lang="en-US" dirty="0" err="1" smtClean="0"/>
              <a:t>biogenics</a:t>
            </a:r>
            <a:endParaRPr lang="en-US" dirty="0" smtClean="0"/>
          </a:p>
          <a:p>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12</a:t>
            </a:fld>
            <a:endParaRPr lang="en-US" dirty="0"/>
          </a:p>
        </p:txBody>
      </p:sp>
    </p:spTree>
    <p:extLst>
      <p:ext uri="{BB962C8B-B14F-4D97-AF65-F5344CB8AC3E}">
        <p14:creationId xmlns:p14="http://schemas.microsoft.com/office/powerpoint/2010/main" val="2670661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PM25</a:t>
            </a:r>
            <a:r>
              <a:rPr lang="en-US" baseline="0" dirty="0" smtClean="0"/>
              <a:t> and </a:t>
            </a:r>
            <a:r>
              <a:rPr lang="en-US" baseline="0" dirty="0" err="1" smtClean="0"/>
              <a:t>NOx</a:t>
            </a:r>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13</a:t>
            </a:fld>
            <a:endParaRPr lang="en-US" dirty="0"/>
          </a:p>
        </p:txBody>
      </p:sp>
    </p:spTree>
    <p:extLst>
      <p:ext uri="{BB962C8B-B14F-4D97-AF65-F5344CB8AC3E}">
        <p14:creationId xmlns:p14="http://schemas.microsoft.com/office/powerpoint/2010/main" val="3504362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Annual CMAQ divided</a:t>
            </a:r>
          </a:p>
          <a:p>
            <a:r>
              <a:rPr lang="en-US" dirty="0" smtClean="0"/>
              <a:t>Ratio shows decrease due to </a:t>
            </a:r>
            <a:r>
              <a:rPr lang="en-US" dirty="0" err="1" smtClean="0"/>
              <a:t>removla</a:t>
            </a:r>
            <a:r>
              <a:rPr lang="en-US" baseline="0" dirty="0" smtClean="0"/>
              <a:t> of local source</a:t>
            </a:r>
            <a:endParaRPr lang="en-US" dirty="0" smtClean="0"/>
          </a:p>
          <a:p>
            <a:r>
              <a:rPr lang="en-US" dirty="0" smtClean="0"/>
              <a:t>Shows </a:t>
            </a:r>
            <a:r>
              <a:rPr lang="en-US" dirty="0" smtClean="0"/>
              <a:t>temporal </a:t>
            </a:r>
            <a:r>
              <a:rPr lang="en-US" dirty="0" smtClean="0"/>
              <a:t>variability of R</a:t>
            </a:r>
            <a:endParaRPr lang="en-US" dirty="0" smtClean="0"/>
          </a:p>
          <a:p>
            <a:r>
              <a:rPr lang="en-US" dirty="0" smtClean="0"/>
              <a:t>PM2.5 shows less reduction </a:t>
            </a:r>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14</a:t>
            </a:fld>
            <a:endParaRPr lang="en-US" dirty="0"/>
          </a:p>
        </p:txBody>
      </p:sp>
    </p:spTree>
    <p:extLst>
      <p:ext uri="{BB962C8B-B14F-4D97-AF65-F5344CB8AC3E}">
        <p14:creationId xmlns:p14="http://schemas.microsoft.com/office/powerpoint/2010/main" val="3692191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Actual values that are paired with Observations that are not background</a:t>
            </a:r>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15</a:t>
            </a:fld>
            <a:endParaRPr lang="en-US" dirty="0"/>
          </a:p>
        </p:txBody>
      </p:sp>
    </p:spTree>
    <p:extLst>
      <p:ext uri="{BB962C8B-B14F-4D97-AF65-F5344CB8AC3E}">
        <p14:creationId xmlns:p14="http://schemas.microsoft.com/office/powerpoint/2010/main" val="1297717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Soft</a:t>
            </a:r>
            <a:r>
              <a:rPr lang="en-US" baseline="0" dirty="0" smtClean="0"/>
              <a:t> mean</a:t>
            </a:r>
            <a:endParaRPr lang="en-US" dirty="0" smtClean="0"/>
          </a:p>
          <a:p>
            <a:r>
              <a:rPr lang="en-US" dirty="0" smtClean="0"/>
              <a:t>Spatial variation</a:t>
            </a:r>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17</a:t>
            </a:fld>
            <a:endParaRPr lang="en-US" dirty="0"/>
          </a:p>
        </p:txBody>
      </p:sp>
    </p:spTree>
    <p:extLst>
      <p:ext uri="{BB962C8B-B14F-4D97-AF65-F5344CB8AC3E}">
        <p14:creationId xmlns:p14="http://schemas.microsoft.com/office/powerpoint/2010/main" val="2481409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18</a:t>
            </a:fld>
            <a:endParaRPr lang="en-US" dirty="0"/>
          </a:p>
        </p:txBody>
      </p:sp>
    </p:spTree>
    <p:extLst>
      <p:ext uri="{BB962C8B-B14F-4D97-AF65-F5344CB8AC3E}">
        <p14:creationId xmlns:p14="http://schemas.microsoft.com/office/powerpoint/2010/main" val="637930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19</a:t>
            </a:fld>
            <a:endParaRPr lang="en-US" dirty="0"/>
          </a:p>
        </p:txBody>
      </p:sp>
    </p:spTree>
    <p:extLst>
      <p:ext uri="{BB962C8B-B14F-4D97-AF65-F5344CB8AC3E}">
        <p14:creationId xmlns:p14="http://schemas.microsoft.com/office/powerpoint/2010/main" val="4208734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Fast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an ideal world AQS sites everywhere</a:t>
            </a:r>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20</a:t>
            </a:fld>
            <a:endParaRPr lang="en-US" dirty="0"/>
          </a:p>
        </p:txBody>
      </p:sp>
    </p:spTree>
    <p:extLst>
      <p:ext uri="{BB962C8B-B14F-4D97-AF65-F5344CB8AC3E}">
        <p14:creationId xmlns:p14="http://schemas.microsoft.com/office/powerpoint/2010/main" val="2989631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Annual CMAQ divided</a:t>
            </a:r>
          </a:p>
          <a:p>
            <a:r>
              <a:rPr lang="en-US" dirty="0" smtClean="0"/>
              <a:t>Shows </a:t>
            </a:r>
            <a:r>
              <a:rPr lang="en-US" dirty="0" smtClean="0"/>
              <a:t>temporal </a:t>
            </a:r>
            <a:r>
              <a:rPr lang="en-US" dirty="0" smtClean="0"/>
              <a:t>variability of R</a:t>
            </a:r>
            <a:endParaRPr lang="en-US" dirty="0" smtClean="0"/>
          </a:p>
          <a:p>
            <a:r>
              <a:rPr lang="en-US" dirty="0" smtClean="0"/>
              <a:t>PM2.5 shows less reduction </a:t>
            </a:r>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23</a:t>
            </a:fld>
            <a:endParaRPr lang="en-US" dirty="0"/>
          </a:p>
        </p:txBody>
      </p:sp>
    </p:spTree>
    <p:extLst>
      <p:ext uri="{BB962C8B-B14F-4D97-AF65-F5344CB8AC3E}">
        <p14:creationId xmlns:p14="http://schemas.microsoft.com/office/powerpoint/2010/main" val="3692191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Annual CMAQ divided</a:t>
            </a:r>
          </a:p>
          <a:p>
            <a:r>
              <a:rPr lang="en-US" dirty="0" smtClean="0"/>
              <a:t>Shows </a:t>
            </a:r>
            <a:r>
              <a:rPr lang="en-US" dirty="0" smtClean="0"/>
              <a:t>temporal </a:t>
            </a:r>
            <a:r>
              <a:rPr lang="en-US" dirty="0" smtClean="0"/>
              <a:t>variability of R</a:t>
            </a:r>
            <a:endParaRPr lang="en-US" dirty="0" smtClean="0"/>
          </a:p>
          <a:p>
            <a:r>
              <a:rPr lang="en-US" dirty="0" smtClean="0"/>
              <a:t>PM2.5 shows less reduction </a:t>
            </a:r>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24</a:t>
            </a:fld>
            <a:endParaRPr lang="en-US" dirty="0"/>
          </a:p>
        </p:txBody>
      </p:sp>
    </p:spTree>
    <p:extLst>
      <p:ext uri="{BB962C8B-B14F-4D97-AF65-F5344CB8AC3E}">
        <p14:creationId xmlns:p14="http://schemas.microsoft.com/office/powerpoint/2010/main" val="3692191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 quality</a:t>
            </a:r>
            <a:r>
              <a:rPr lang="en-US" baseline="0" dirty="0" smtClean="0"/>
              <a:t> </a:t>
            </a:r>
            <a:r>
              <a:rPr lang="en-US" dirty="0" smtClean="0"/>
              <a:t>Support exposure study.</a:t>
            </a:r>
          </a:p>
          <a:p>
            <a:r>
              <a:rPr lang="en-US" dirty="0" smtClean="0"/>
              <a:t>CMAQ coarse</a:t>
            </a:r>
          </a:p>
          <a:p>
            <a:r>
              <a:rPr lang="en-US" dirty="0" smtClean="0"/>
              <a:t>Devloped what stok</a:t>
            </a:r>
          </a:p>
          <a:p>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3</a:t>
            </a:fld>
            <a:endParaRPr lang="en-US" dirty="0"/>
          </a:p>
        </p:txBody>
      </p:sp>
    </p:spTree>
    <p:extLst>
      <p:ext uri="{BB962C8B-B14F-4D97-AF65-F5344CB8AC3E}">
        <p14:creationId xmlns:p14="http://schemas.microsoft.com/office/powerpoint/2010/main" val="966250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Range  of soft</a:t>
            </a:r>
            <a:r>
              <a:rPr lang="en-US" baseline="0" dirty="0" smtClean="0"/>
              <a:t> mean </a:t>
            </a:r>
            <a:r>
              <a:rPr lang="en-US" baseline="0" dirty="0" err="1" smtClean="0"/>
              <a:t>NOx</a:t>
            </a:r>
            <a:r>
              <a:rPr lang="en-US" baseline="0" dirty="0" smtClean="0"/>
              <a:t> </a:t>
            </a:r>
            <a:r>
              <a:rPr lang="en-US" baseline="0" dirty="0" err="1" smtClean="0"/>
              <a:t>vs</a:t>
            </a:r>
            <a:r>
              <a:rPr lang="en-US" baseline="0" dirty="0" smtClean="0"/>
              <a:t> PM25</a:t>
            </a:r>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26</a:t>
            </a:fld>
            <a:endParaRPr lang="en-US" dirty="0"/>
          </a:p>
        </p:txBody>
      </p:sp>
    </p:spTree>
    <p:extLst>
      <p:ext uri="{BB962C8B-B14F-4D97-AF65-F5344CB8AC3E}">
        <p14:creationId xmlns:p14="http://schemas.microsoft.com/office/powerpoint/2010/main" val="1348124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Hourly and Daily Pollutants. Label table better </a:t>
            </a:r>
          </a:p>
          <a:p>
            <a:endParaRPr lang="en-US" dirty="0" smtClean="0"/>
          </a:p>
          <a:p>
            <a:r>
              <a:rPr lang="en-US" dirty="0" smtClean="0"/>
              <a:t>Not</a:t>
            </a:r>
            <a:r>
              <a:rPr lang="en-US" baseline="0" dirty="0" smtClean="0"/>
              <a:t> background curly brace other</a:t>
            </a:r>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27</a:t>
            </a:fld>
            <a:endParaRPr lang="en-US" dirty="0"/>
          </a:p>
        </p:txBody>
      </p:sp>
    </p:spTree>
    <p:extLst>
      <p:ext uri="{BB962C8B-B14F-4D97-AF65-F5344CB8AC3E}">
        <p14:creationId xmlns:p14="http://schemas.microsoft.com/office/powerpoint/2010/main" val="1540731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Glimpse of the study domain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1km grid </a:t>
            </a:r>
          </a:p>
          <a:p>
            <a:r>
              <a:rPr lang="en-US" dirty="0" smtClean="0"/>
              <a:t>#</a:t>
            </a:r>
            <a:r>
              <a:rPr lang="en-US" baseline="0" dirty="0" smtClean="0"/>
              <a:t> of estimation locations were we want to estimate background </a:t>
            </a:r>
            <a:r>
              <a:rPr lang="en-US" baseline="0" dirty="0" smtClean="0"/>
              <a:t>concentrations</a:t>
            </a:r>
          </a:p>
          <a:p>
            <a:r>
              <a:rPr lang="en-US" baseline="0" dirty="0" smtClean="0"/>
              <a:t>50m green</a:t>
            </a:r>
          </a:p>
          <a:p>
            <a:endParaRPr lang="en-US" baseline="0" dirty="0" smtClean="0"/>
          </a:p>
        </p:txBody>
      </p:sp>
      <p:sp>
        <p:nvSpPr>
          <p:cNvPr id="4" name="Slide Number Placeholder 3"/>
          <p:cNvSpPr>
            <a:spLocks noGrp="1"/>
          </p:cNvSpPr>
          <p:nvPr>
            <p:ph type="sldNum" sz="quarter" idx="10"/>
          </p:nvPr>
        </p:nvSpPr>
        <p:spPr/>
        <p:txBody>
          <a:bodyPr/>
          <a:lstStyle/>
          <a:p>
            <a:fld id="{2B73ABA7-47BD-1B48-96B1-49D6F01C116A}" type="slidenum">
              <a:rPr lang="en-US" smtClean="0"/>
              <a:t>5</a:t>
            </a:fld>
            <a:endParaRPr lang="en-US" dirty="0"/>
          </a:p>
        </p:txBody>
      </p:sp>
    </p:spTree>
    <p:extLst>
      <p:ext uri="{BB962C8B-B14F-4D97-AF65-F5344CB8AC3E}">
        <p14:creationId xmlns:p14="http://schemas.microsoft.com/office/powerpoint/2010/main" val="1706741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Constant </a:t>
            </a:r>
            <a:r>
              <a:rPr lang="en-US" b="1" dirty="0" smtClean="0"/>
              <a:t>global mean =  </a:t>
            </a:r>
            <a:r>
              <a:rPr lang="en-US" dirty="0" smtClean="0"/>
              <a:t>average of all the </a:t>
            </a:r>
            <a:r>
              <a:rPr lang="en-US" dirty="0" smtClean="0"/>
              <a:t>observations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a:t>
            </a:r>
            <a:r>
              <a:rPr lang="en-US" dirty="0" smtClean="0"/>
              <a:t>implies that the </a:t>
            </a:r>
            <a:r>
              <a:rPr lang="en-US" b="1" dirty="0" smtClean="0"/>
              <a:t>space/time covariance </a:t>
            </a:r>
            <a:r>
              <a:rPr lang="en-US" b="1" dirty="0" smtClean="0"/>
              <a:t>function </a:t>
            </a:r>
            <a:r>
              <a:rPr lang="en-US" dirty="0" smtClean="0"/>
              <a:t>of the residuals is dependent on the spatial and temporal distance between two space/time points   </a:t>
            </a:r>
          </a:p>
          <a:p>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6</a:t>
            </a:fld>
            <a:endParaRPr lang="en-US" dirty="0"/>
          </a:p>
        </p:txBody>
      </p:sp>
    </p:spTree>
    <p:extLst>
      <p:ext uri="{BB962C8B-B14F-4D97-AF65-F5344CB8AC3E}">
        <p14:creationId xmlns:p14="http://schemas.microsoft.com/office/powerpoint/2010/main" val="2583587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range parameter characterizes the extent of the influence of spatial and temporal autocorrelation and is given by the separation distance at which the covariance decreases to 5% of the sill. First we obtained the spatial component of the sample covariance function at temporal lag </a:t>
            </a:r>
            <a:r>
              <a:rPr lang="en-US" sz="1200" i="1" kern="1200" dirty="0" smtClean="0">
                <a:solidFill>
                  <a:schemeClr val="tx1"/>
                </a:solidFill>
                <a:effectLst/>
                <a:latin typeface="+mn-lt"/>
                <a:ea typeface="+mn-ea"/>
                <a:cs typeface="+mn-cs"/>
              </a:rPr>
              <a:t>τ=0</a:t>
            </a:r>
            <a:r>
              <a:rPr lang="en-US" sz="1200" kern="1200" dirty="0" smtClean="0">
                <a:solidFill>
                  <a:schemeClr val="tx1"/>
                </a:solidFill>
                <a:effectLst/>
                <a:latin typeface="+mn-lt"/>
                <a:ea typeface="+mn-ea"/>
                <a:cs typeface="+mn-cs"/>
              </a:rPr>
              <a:t> and the temporal component at spatial lag </a:t>
            </a:r>
            <a:r>
              <a:rPr lang="en-US" sz="1200" i="1" kern="1200" dirty="0" smtClean="0">
                <a:solidFill>
                  <a:schemeClr val="tx1"/>
                </a:solidFill>
                <a:effectLst/>
                <a:latin typeface="+mn-lt"/>
                <a:ea typeface="+mn-ea"/>
                <a:cs typeface="+mn-cs"/>
              </a:rPr>
              <a:t>r=0</a:t>
            </a:r>
            <a:r>
              <a:rPr lang="en-US" sz="1200" kern="1200" dirty="0" smtClean="0">
                <a:solidFill>
                  <a:schemeClr val="tx1"/>
                </a:solidFill>
                <a:effectLst/>
                <a:latin typeface="+mn-lt"/>
                <a:ea typeface="+mn-ea"/>
                <a:cs typeface="+mn-cs"/>
              </a:rPr>
              <a:t>. Then, these sample covariance functions were used to fit the model.</a:t>
            </a:r>
            <a:r>
              <a:rPr lang="en-US" dirty="0" smtClean="0">
                <a:effectLst/>
              </a:rPr>
              <a:t> </a:t>
            </a:r>
          </a:p>
          <a:p>
            <a:endParaRPr lang="en-US" dirty="0" smtClean="0">
              <a:effectLst/>
            </a:endParaRPr>
          </a:p>
        </p:txBody>
      </p:sp>
      <p:sp>
        <p:nvSpPr>
          <p:cNvPr id="4" name="Slide Number Placeholder 3"/>
          <p:cNvSpPr>
            <a:spLocks noGrp="1"/>
          </p:cNvSpPr>
          <p:nvPr>
            <p:ph type="sldNum" sz="quarter" idx="10"/>
          </p:nvPr>
        </p:nvSpPr>
        <p:spPr/>
        <p:txBody>
          <a:bodyPr/>
          <a:lstStyle/>
          <a:p>
            <a:fld id="{2B73ABA7-47BD-1B48-96B1-49D6F01C116A}" type="slidenum">
              <a:rPr lang="en-US" smtClean="0"/>
              <a:t>7</a:t>
            </a:fld>
            <a:endParaRPr lang="en-US" dirty="0"/>
          </a:p>
        </p:txBody>
      </p:sp>
    </p:spTree>
    <p:extLst>
      <p:ext uri="{BB962C8B-B14F-4D97-AF65-F5344CB8AC3E}">
        <p14:creationId xmlns:p14="http://schemas.microsoft.com/office/powerpoint/2010/main" val="2583587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STOK  </a:t>
            </a:r>
            <a:r>
              <a:rPr lang="en-US" dirty="0" err="1" smtClean="0">
                <a:effectLst/>
              </a:rPr>
              <a:t>Matlab</a:t>
            </a:r>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8</a:t>
            </a:fld>
            <a:endParaRPr lang="en-US" dirty="0"/>
          </a:p>
        </p:txBody>
      </p:sp>
    </p:spTree>
    <p:extLst>
      <p:ext uri="{BB962C8B-B14F-4D97-AF65-F5344CB8AC3E}">
        <p14:creationId xmlns:p14="http://schemas.microsoft.com/office/powerpoint/2010/main" val="2583587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types of a priori data   </a:t>
            </a:r>
          </a:p>
          <a:p>
            <a:r>
              <a:rPr lang="en-US" dirty="0" smtClean="0"/>
              <a:t>CONFIDENCE</a:t>
            </a:r>
          </a:p>
          <a:p>
            <a:r>
              <a:rPr lang="en-US" dirty="0" smtClean="0"/>
              <a:t>Conveniently for </a:t>
            </a:r>
            <a:r>
              <a:rPr lang="en-US" dirty="0" err="1" smtClean="0"/>
              <a:t>detroit</a:t>
            </a:r>
            <a:r>
              <a:rPr lang="en-US" dirty="0" smtClean="0"/>
              <a:t> domain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Removed extreme outliers</a:t>
            </a:r>
            <a:endParaRPr lang="en-US" dirty="0" smtClean="0"/>
          </a:p>
          <a:p>
            <a:r>
              <a:rPr lang="en-US" dirty="0" smtClean="0"/>
              <a:t>Mean in time</a:t>
            </a:r>
          </a:p>
          <a:p>
            <a:r>
              <a:rPr lang="en-US" dirty="0" smtClean="0"/>
              <a:t>Variance</a:t>
            </a:r>
            <a:r>
              <a:rPr lang="en-US" baseline="0" dirty="0" smtClean="0"/>
              <a:t> in time</a:t>
            </a:r>
          </a:p>
        </p:txBody>
      </p:sp>
      <p:sp>
        <p:nvSpPr>
          <p:cNvPr id="4" name="Slide Number Placeholder 3"/>
          <p:cNvSpPr>
            <a:spLocks noGrp="1"/>
          </p:cNvSpPr>
          <p:nvPr>
            <p:ph type="sldNum" sz="quarter" idx="10"/>
          </p:nvPr>
        </p:nvSpPr>
        <p:spPr/>
        <p:txBody>
          <a:bodyPr/>
          <a:lstStyle/>
          <a:p>
            <a:fld id="{2B73ABA7-47BD-1B48-96B1-49D6F01C116A}" type="slidenum">
              <a:rPr lang="en-US" smtClean="0"/>
              <a:t>9</a:t>
            </a:fld>
            <a:endParaRPr lang="en-US" dirty="0"/>
          </a:p>
        </p:txBody>
      </p:sp>
    </p:spTree>
    <p:extLst>
      <p:ext uri="{BB962C8B-B14F-4D97-AF65-F5344CB8AC3E}">
        <p14:creationId xmlns:p14="http://schemas.microsoft.com/office/powerpoint/2010/main" val="2583587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40 </a:t>
            </a:r>
            <a:r>
              <a:rPr lang="en-US" baseline="0" dirty="0" smtClean="0"/>
              <a:t>to 50 sites per pollutant</a:t>
            </a:r>
          </a:p>
          <a:p>
            <a:r>
              <a:rPr lang="en-US" dirty="0" smtClean="0"/>
              <a:t>Colored</a:t>
            </a:r>
            <a:r>
              <a:rPr lang="en-US" baseline="0" dirty="0" smtClean="0"/>
              <a:t> by monitor objective</a:t>
            </a:r>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10</a:t>
            </a:fld>
            <a:endParaRPr lang="en-US" dirty="0"/>
          </a:p>
        </p:txBody>
      </p:sp>
    </p:spTree>
    <p:extLst>
      <p:ext uri="{BB962C8B-B14F-4D97-AF65-F5344CB8AC3E}">
        <p14:creationId xmlns:p14="http://schemas.microsoft.com/office/powerpoint/2010/main" val="1454518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evaluation utilized two 2005 full year simulations using CMAQ v4.7.1. The modeling domain covered the eastern half of the contiguous US using a 12km x 12km horizontal grid resolution. One simulation, provided by EPA, modeled all emission source (CMAQ Total) for the entire domain. The other simulation ,run by IE, modeled the same domain removing local emission sources in 16 grid cells covering the Detroit Metropolitan area (CMAQ Background).</a:t>
            </a:r>
          </a:p>
          <a:p>
            <a:endParaRPr lang="en-US" dirty="0"/>
          </a:p>
        </p:txBody>
      </p:sp>
      <p:sp>
        <p:nvSpPr>
          <p:cNvPr id="4" name="Slide Number Placeholder 3"/>
          <p:cNvSpPr>
            <a:spLocks noGrp="1"/>
          </p:cNvSpPr>
          <p:nvPr>
            <p:ph type="sldNum" sz="quarter" idx="10"/>
          </p:nvPr>
        </p:nvSpPr>
        <p:spPr/>
        <p:txBody>
          <a:bodyPr/>
          <a:lstStyle/>
          <a:p>
            <a:fld id="{2B73ABA7-47BD-1B48-96B1-49D6F01C116A}" type="slidenum">
              <a:rPr lang="en-US" smtClean="0"/>
              <a:t>11</a:t>
            </a:fld>
            <a:endParaRPr lang="en-US" dirty="0"/>
          </a:p>
        </p:txBody>
      </p:sp>
    </p:spTree>
    <p:extLst>
      <p:ext uri="{BB962C8B-B14F-4D97-AF65-F5344CB8AC3E}">
        <p14:creationId xmlns:p14="http://schemas.microsoft.com/office/powerpoint/2010/main" val="1540731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7F2517-C29D-6442-9496-92C2FA61E78D}" type="datetime1">
              <a:rPr lang="en-US" smtClean="0"/>
              <a:t>10/29/13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4699ED-031C-794F-93C4-473E15780DAF}" type="slidenum">
              <a:rPr lang="en-US" smtClean="0"/>
              <a:t>‹#›</a:t>
            </a:fld>
            <a:endParaRPr lang="en-US" dirty="0"/>
          </a:p>
        </p:txBody>
      </p:sp>
    </p:spTree>
    <p:extLst>
      <p:ext uri="{BB962C8B-B14F-4D97-AF65-F5344CB8AC3E}">
        <p14:creationId xmlns:p14="http://schemas.microsoft.com/office/powerpoint/2010/main" val="3708078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345A8C-A11B-124A-B1C6-65F48CAE63E0}" type="datetime1">
              <a:rPr lang="en-US" smtClean="0"/>
              <a:t>10/29/13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4699ED-031C-794F-93C4-473E15780DAF}" type="slidenum">
              <a:rPr lang="en-US" smtClean="0"/>
              <a:t>‹#›</a:t>
            </a:fld>
            <a:endParaRPr lang="en-US" dirty="0"/>
          </a:p>
        </p:txBody>
      </p:sp>
    </p:spTree>
    <p:extLst>
      <p:ext uri="{BB962C8B-B14F-4D97-AF65-F5344CB8AC3E}">
        <p14:creationId xmlns:p14="http://schemas.microsoft.com/office/powerpoint/2010/main" val="2366747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3D6D31-05AB-A044-B3DF-8673D100031F}" type="datetime1">
              <a:rPr lang="en-US" smtClean="0"/>
              <a:t>10/29/13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4699ED-031C-794F-93C4-473E15780DAF}" type="slidenum">
              <a:rPr lang="en-US" smtClean="0"/>
              <a:t>‹#›</a:t>
            </a:fld>
            <a:endParaRPr lang="en-US" dirty="0"/>
          </a:p>
        </p:txBody>
      </p:sp>
    </p:spTree>
    <p:extLst>
      <p:ext uri="{BB962C8B-B14F-4D97-AF65-F5344CB8AC3E}">
        <p14:creationId xmlns:p14="http://schemas.microsoft.com/office/powerpoint/2010/main" val="2596930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F5B891-F0FD-0E4F-9ED0-744F80E40002}" type="datetime1">
              <a:rPr lang="en-US" smtClean="0"/>
              <a:t>10/29/13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4699ED-031C-794F-93C4-473E15780DAF}" type="slidenum">
              <a:rPr lang="en-US" smtClean="0"/>
              <a:t>‹#›</a:t>
            </a:fld>
            <a:endParaRPr lang="en-US" dirty="0"/>
          </a:p>
        </p:txBody>
      </p:sp>
    </p:spTree>
    <p:extLst>
      <p:ext uri="{BB962C8B-B14F-4D97-AF65-F5344CB8AC3E}">
        <p14:creationId xmlns:p14="http://schemas.microsoft.com/office/powerpoint/2010/main" val="3520168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EC80C7-EA65-DA48-A867-8B3CF325B5D2}" type="datetime1">
              <a:rPr lang="en-US" smtClean="0"/>
              <a:t>10/29/13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4699ED-031C-794F-93C4-473E15780DAF}" type="slidenum">
              <a:rPr lang="en-US" smtClean="0"/>
              <a:t>‹#›</a:t>
            </a:fld>
            <a:endParaRPr lang="en-US" dirty="0"/>
          </a:p>
        </p:txBody>
      </p:sp>
    </p:spTree>
    <p:extLst>
      <p:ext uri="{BB962C8B-B14F-4D97-AF65-F5344CB8AC3E}">
        <p14:creationId xmlns:p14="http://schemas.microsoft.com/office/powerpoint/2010/main" val="479857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DA0667-624E-3845-9B78-68D5BBED98D1}" type="datetime1">
              <a:rPr lang="en-US" smtClean="0"/>
              <a:t>10/29/13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4699ED-031C-794F-93C4-473E15780DAF}" type="slidenum">
              <a:rPr lang="en-US" smtClean="0"/>
              <a:t>‹#›</a:t>
            </a:fld>
            <a:endParaRPr lang="en-US" dirty="0"/>
          </a:p>
        </p:txBody>
      </p:sp>
    </p:spTree>
    <p:extLst>
      <p:ext uri="{BB962C8B-B14F-4D97-AF65-F5344CB8AC3E}">
        <p14:creationId xmlns:p14="http://schemas.microsoft.com/office/powerpoint/2010/main" val="319214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FBA994-8C24-D447-9E9C-F4EDD47BF031}" type="datetime1">
              <a:rPr lang="en-US" smtClean="0"/>
              <a:t>10/29/13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4699ED-031C-794F-93C4-473E15780DAF}" type="slidenum">
              <a:rPr lang="en-US" smtClean="0"/>
              <a:t>‹#›</a:t>
            </a:fld>
            <a:endParaRPr lang="en-US" dirty="0"/>
          </a:p>
        </p:txBody>
      </p:sp>
    </p:spTree>
    <p:extLst>
      <p:ext uri="{BB962C8B-B14F-4D97-AF65-F5344CB8AC3E}">
        <p14:creationId xmlns:p14="http://schemas.microsoft.com/office/powerpoint/2010/main" val="1144377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D88FF6-1CA3-604F-9268-E04244C29839}" type="datetime1">
              <a:rPr lang="en-US" smtClean="0"/>
              <a:t>10/29/13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4699ED-031C-794F-93C4-473E15780DAF}" type="slidenum">
              <a:rPr lang="en-US" smtClean="0"/>
              <a:t>‹#›</a:t>
            </a:fld>
            <a:endParaRPr lang="en-US" dirty="0"/>
          </a:p>
        </p:txBody>
      </p:sp>
    </p:spTree>
    <p:extLst>
      <p:ext uri="{BB962C8B-B14F-4D97-AF65-F5344CB8AC3E}">
        <p14:creationId xmlns:p14="http://schemas.microsoft.com/office/powerpoint/2010/main" val="105837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DE0431-450C-0C4C-ABC9-7A182A4DD341}" type="datetime1">
              <a:rPr lang="en-US" smtClean="0"/>
              <a:t>10/29/13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4699ED-031C-794F-93C4-473E15780DAF}" type="slidenum">
              <a:rPr lang="en-US" smtClean="0"/>
              <a:t>‹#›</a:t>
            </a:fld>
            <a:endParaRPr lang="en-US" dirty="0"/>
          </a:p>
        </p:txBody>
      </p:sp>
    </p:spTree>
    <p:extLst>
      <p:ext uri="{BB962C8B-B14F-4D97-AF65-F5344CB8AC3E}">
        <p14:creationId xmlns:p14="http://schemas.microsoft.com/office/powerpoint/2010/main" val="377595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CD8F8E-6CBF-244D-87E2-2DD64FC8583D}" type="datetime1">
              <a:rPr lang="en-US" smtClean="0"/>
              <a:t>10/29/13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4699ED-031C-794F-93C4-473E15780DAF}" type="slidenum">
              <a:rPr lang="en-US" smtClean="0"/>
              <a:t>‹#›</a:t>
            </a:fld>
            <a:endParaRPr lang="en-US" dirty="0"/>
          </a:p>
        </p:txBody>
      </p:sp>
    </p:spTree>
    <p:extLst>
      <p:ext uri="{BB962C8B-B14F-4D97-AF65-F5344CB8AC3E}">
        <p14:creationId xmlns:p14="http://schemas.microsoft.com/office/powerpoint/2010/main" val="1137349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9555BA-FDF6-BF4F-B884-00F97100D28E}" type="datetime1">
              <a:rPr lang="en-US" smtClean="0"/>
              <a:t>10/29/13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4699ED-031C-794F-93C4-473E15780DAF}" type="slidenum">
              <a:rPr lang="en-US" smtClean="0"/>
              <a:t>‹#›</a:t>
            </a:fld>
            <a:endParaRPr lang="en-US" dirty="0"/>
          </a:p>
        </p:txBody>
      </p:sp>
    </p:spTree>
    <p:extLst>
      <p:ext uri="{BB962C8B-B14F-4D97-AF65-F5344CB8AC3E}">
        <p14:creationId xmlns:p14="http://schemas.microsoft.com/office/powerpoint/2010/main" val="15572518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F118C-2AA7-6045-9B62-3B25119A7E91}" type="datetime1">
              <a:rPr lang="en-US" smtClean="0"/>
              <a:t>10/29/13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699ED-031C-794F-93C4-473E15780DAF}" type="slidenum">
              <a:rPr lang="en-US" smtClean="0"/>
              <a:t>‹#›</a:t>
            </a:fld>
            <a:endParaRPr lang="en-US" dirty="0"/>
          </a:p>
        </p:txBody>
      </p:sp>
      <p:pic>
        <p:nvPicPr>
          <p:cNvPr id="7" name="Picture 6"/>
          <p:cNvPicPr>
            <a:picLocks noChangeAspect="1"/>
          </p:cNvPicPr>
          <p:nvPr userDrawn="1"/>
        </p:nvPicPr>
        <p:blipFill>
          <a:blip r:embed="rId13">
            <a:clrChange>
              <a:clrFrom>
                <a:srgbClr val="FFFFFF"/>
              </a:clrFrom>
              <a:clrTo>
                <a:srgbClr val="FFFFFF">
                  <a:alpha val="0"/>
                </a:srgbClr>
              </a:clrTo>
            </a:clrChange>
          </a:blip>
          <a:stretch>
            <a:fillRect/>
          </a:stretch>
        </p:blipFill>
        <p:spPr>
          <a:xfrm>
            <a:off x="7142890" y="0"/>
            <a:ext cx="2001110" cy="597647"/>
          </a:xfrm>
          <a:prstGeom prst="rect">
            <a:avLst/>
          </a:prstGeom>
        </p:spPr>
      </p:pic>
    </p:spTree>
    <p:extLst>
      <p:ext uri="{BB962C8B-B14F-4D97-AF65-F5344CB8AC3E}">
        <p14:creationId xmlns:p14="http://schemas.microsoft.com/office/powerpoint/2010/main" val="1264586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4" Type="http://schemas.openxmlformats.org/officeDocument/2006/relationships/image" Target="../media/image12.gif"/><Relationship Id="rId5" Type="http://schemas.openxmlformats.org/officeDocument/2006/relationships/image" Target="../media/image13.gif"/><Relationship Id="rId6" Type="http://schemas.openxmlformats.org/officeDocument/2006/relationships/image" Target="../media/image14.gif"/><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4" Type="http://schemas.openxmlformats.org/officeDocument/2006/relationships/image" Target="../media/image24.gif"/><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26.gif"/><Relationship Id="rId5" Type="http://schemas.openxmlformats.org/officeDocument/2006/relationships/image" Target="../media/image11.gif"/><Relationship Id="rId6" Type="http://schemas.openxmlformats.org/officeDocument/2006/relationships/image" Target="../media/image13.gif"/><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4.gif"/><Relationship Id="rId5" Type="http://schemas.openxmlformats.org/officeDocument/2006/relationships/image" Target="../media/image27.gif"/><Relationship Id="rId6" Type="http://schemas.openxmlformats.org/officeDocument/2006/relationships/image" Target="../media/image28.gif"/><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03892"/>
            <a:ext cx="7772400" cy="1470025"/>
          </a:xfrm>
        </p:spPr>
        <p:txBody>
          <a:bodyPr>
            <a:normAutofit fontScale="90000"/>
          </a:bodyPr>
          <a:lstStyle/>
          <a:p>
            <a:r>
              <a:rPr lang="en-US" b="1" dirty="0"/>
              <a:t>Estimating Regional Background Air Quality using Space/Time Ordinary Kriging to Support Exposure Studies</a:t>
            </a:r>
            <a:r>
              <a:rPr lang="en-US" dirty="0"/>
              <a:t/>
            </a:r>
            <a:br>
              <a:rPr lang="en-US" dirty="0"/>
            </a:br>
            <a:endParaRPr lang="en-US" dirty="0"/>
          </a:p>
        </p:txBody>
      </p:sp>
      <p:sp>
        <p:nvSpPr>
          <p:cNvPr id="3" name="Subtitle 2"/>
          <p:cNvSpPr>
            <a:spLocks noGrp="1"/>
          </p:cNvSpPr>
          <p:nvPr>
            <p:ph type="subTitle" idx="1"/>
          </p:nvPr>
        </p:nvSpPr>
        <p:spPr>
          <a:xfrm>
            <a:off x="626533" y="3386666"/>
            <a:ext cx="7831667" cy="2421467"/>
          </a:xfrm>
        </p:spPr>
        <p:txBody>
          <a:bodyPr>
            <a:normAutofit fontScale="77500" lnSpcReduction="20000"/>
          </a:bodyPr>
          <a:lstStyle/>
          <a:p>
            <a:r>
              <a:rPr lang="en-US" sz="2400" dirty="0"/>
              <a:t>Alejandro Valencia, </a:t>
            </a:r>
            <a:r>
              <a:rPr lang="en-US" sz="2400" dirty="0" err="1"/>
              <a:t>Saravanan</a:t>
            </a:r>
            <a:r>
              <a:rPr lang="en-US" sz="2400" dirty="0"/>
              <a:t> </a:t>
            </a:r>
            <a:r>
              <a:rPr lang="en-US" sz="2400" dirty="0" smtClean="0"/>
              <a:t>Arunachalam</a:t>
            </a:r>
            <a:endParaRPr lang="en-US" sz="2400" dirty="0"/>
          </a:p>
          <a:p>
            <a:r>
              <a:rPr lang="en-US" sz="2400" dirty="0" smtClean="0"/>
              <a:t>Institute for the Environment, UNC Chapel Hill</a:t>
            </a:r>
          </a:p>
          <a:p>
            <a:endParaRPr lang="en-US" sz="2400" dirty="0" smtClean="0"/>
          </a:p>
          <a:p>
            <a:r>
              <a:rPr lang="en-US" sz="2400" dirty="0" err="1" smtClean="0"/>
              <a:t>Yasuyuki</a:t>
            </a:r>
            <a:r>
              <a:rPr lang="en-US" sz="2400" dirty="0" smtClean="0"/>
              <a:t> </a:t>
            </a:r>
            <a:r>
              <a:rPr lang="en-US" sz="2400" dirty="0"/>
              <a:t>Akita, Marc </a:t>
            </a:r>
            <a:r>
              <a:rPr lang="en-US" sz="2400" dirty="0" err="1" smtClean="0"/>
              <a:t>Serre</a:t>
            </a:r>
            <a:endParaRPr lang="en-US" sz="2400" dirty="0" smtClean="0"/>
          </a:p>
          <a:p>
            <a:r>
              <a:rPr lang="en-US" sz="2400" dirty="0" smtClean="0"/>
              <a:t>Department of Environmental Sciences and Engineering, UNC Chapel Hill </a:t>
            </a:r>
          </a:p>
          <a:p>
            <a:endParaRPr lang="en-US" sz="2400" dirty="0" smtClean="0"/>
          </a:p>
          <a:p>
            <a:r>
              <a:rPr lang="en-US" sz="2400" dirty="0" smtClean="0"/>
              <a:t>Valerie </a:t>
            </a:r>
            <a:r>
              <a:rPr lang="en-US" sz="2400" dirty="0"/>
              <a:t>Garcia, </a:t>
            </a:r>
            <a:r>
              <a:rPr lang="en-US" sz="2400" dirty="0" err="1"/>
              <a:t>Vlad</a:t>
            </a:r>
            <a:r>
              <a:rPr lang="en-US" sz="2400" dirty="0"/>
              <a:t> </a:t>
            </a:r>
            <a:r>
              <a:rPr lang="en-US" sz="2400" dirty="0" err="1" smtClean="0"/>
              <a:t>Isakov</a:t>
            </a:r>
            <a:endParaRPr lang="en-US" sz="2400" dirty="0" smtClean="0"/>
          </a:p>
          <a:p>
            <a:r>
              <a:rPr lang="en-US" sz="2400" dirty="0" smtClean="0"/>
              <a:t>Office of Research and Development, U.S. EPA</a:t>
            </a:r>
            <a:endParaRPr lang="en-US" sz="2400" dirty="0"/>
          </a:p>
          <a:p>
            <a:endParaRPr lang="en-US" sz="2400" dirty="0"/>
          </a:p>
        </p:txBody>
      </p:sp>
      <p:sp>
        <p:nvSpPr>
          <p:cNvPr id="4" name="TextBox 3"/>
          <p:cNvSpPr txBox="1"/>
          <p:nvPr/>
        </p:nvSpPr>
        <p:spPr>
          <a:xfrm>
            <a:off x="1363133" y="6002867"/>
            <a:ext cx="6375400" cy="646331"/>
          </a:xfrm>
          <a:prstGeom prst="rect">
            <a:avLst/>
          </a:prstGeom>
          <a:noFill/>
        </p:spPr>
        <p:txBody>
          <a:bodyPr wrap="square" rtlCol="0">
            <a:spAutoFit/>
          </a:bodyPr>
          <a:lstStyle/>
          <a:p>
            <a:pPr algn="ctr"/>
            <a:r>
              <a:rPr lang="en-US" dirty="0" smtClean="0"/>
              <a:t>Presented at the Annual CMAS Conference, Chapel Hill</a:t>
            </a:r>
          </a:p>
          <a:p>
            <a:pPr algn="ctr"/>
            <a:r>
              <a:rPr lang="en-US" dirty="0" smtClean="0"/>
              <a:t>October 28 – 30, 2013</a:t>
            </a:r>
            <a:endParaRPr lang="en-US" dirty="0"/>
          </a:p>
        </p:txBody>
      </p:sp>
      <p:sp>
        <p:nvSpPr>
          <p:cNvPr id="5" name="Slide Number Placeholder 4"/>
          <p:cNvSpPr>
            <a:spLocks noGrp="1"/>
          </p:cNvSpPr>
          <p:nvPr>
            <p:ph type="sldNum" sz="quarter" idx="12"/>
          </p:nvPr>
        </p:nvSpPr>
        <p:spPr/>
        <p:txBody>
          <a:bodyPr/>
          <a:lstStyle/>
          <a:p>
            <a:fld id="{E34699ED-031C-794F-93C4-473E15780DAF}" type="slidenum">
              <a:rPr lang="en-US" smtClean="0"/>
              <a:t>1</a:t>
            </a:fld>
            <a:endParaRPr lang="en-US" dirty="0"/>
          </a:p>
        </p:txBody>
      </p:sp>
    </p:spTree>
    <p:extLst>
      <p:ext uri="{BB962C8B-B14F-4D97-AF65-F5344CB8AC3E}">
        <p14:creationId xmlns:p14="http://schemas.microsoft.com/office/powerpoint/2010/main" val="22519251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AQS Sites by Monitor Objective</a:t>
            </a:r>
            <a:endParaRPr lang="en-US" dirty="0"/>
          </a:p>
        </p:txBody>
      </p:sp>
      <p:pic>
        <p:nvPicPr>
          <p:cNvPr id="5" name="Content Placeholder 4" descr="Screen Shot 2013-10-03 at 5.06.16 PM.png"/>
          <p:cNvPicPr>
            <a:picLocks noGrp="1" noChangeAspect="1"/>
          </p:cNvPicPr>
          <p:nvPr>
            <p:ph idx="1"/>
          </p:nvPr>
        </p:nvPicPr>
        <p:blipFill>
          <a:blip r:embed="rId3">
            <a:extLst>
              <a:ext uri="{28A0092B-C50C-407E-A947-70E740481C1C}">
                <a14:useLocalDpi xmlns:a14="http://schemas.microsoft.com/office/drawing/2010/main" val="0"/>
              </a:ext>
            </a:extLst>
          </a:blip>
          <a:srcRect t="14024" b="14024"/>
          <a:stretch>
            <a:fillRect/>
          </a:stretch>
        </p:blipFill>
        <p:spPr>
          <a:xfrm>
            <a:off x="457200" y="1257300"/>
            <a:ext cx="8229600" cy="4525963"/>
          </a:xfrm>
        </p:spPr>
      </p:pic>
      <p:sp>
        <p:nvSpPr>
          <p:cNvPr id="6" name="TextBox 5"/>
          <p:cNvSpPr txBox="1"/>
          <p:nvPr/>
        </p:nvSpPr>
        <p:spPr>
          <a:xfrm>
            <a:off x="6267484" y="1277074"/>
            <a:ext cx="2419316" cy="147732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t>Background</a:t>
            </a:r>
            <a:endParaRPr lang="en-US" dirty="0"/>
          </a:p>
          <a:p>
            <a:r>
              <a:rPr lang="en-US" dirty="0" smtClean="0">
                <a:solidFill>
                  <a:srgbClr val="00FF00"/>
                </a:solidFill>
              </a:rPr>
              <a:t>Regional Transport</a:t>
            </a:r>
            <a:r>
              <a:rPr lang="en-US" dirty="0"/>
              <a:t>	</a:t>
            </a:r>
            <a:endParaRPr lang="en-US" dirty="0" smtClean="0"/>
          </a:p>
          <a:p>
            <a:r>
              <a:rPr lang="en-US" dirty="0" smtClean="0">
                <a:solidFill>
                  <a:srgbClr val="FFFF00"/>
                </a:solidFill>
              </a:rPr>
              <a:t>Population Exposure</a:t>
            </a:r>
          </a:p>
          <a:p>
            <a:r>
              <a:rPr lang="en-US" dirty="0" smtClean="0">
                <a:solidFill>
                  <a:srgbClr val="FF0000"/>
                </a:solidFill>
              </a:rPr>
              <a:t>Highest Concentration</a:t>
            </a:r>
          </a:p>
          <a:p>
            <a:r>
              <a:rPr lang="en-US" dirty="0" smtClean="0">
                <a:solidFill>
                  <a:srgbClr val="0000FF"/>
                </a:solidFill>
              </a:rPr>
              <a:t>Other </a:t>
            </a:r>
            <a:endParaRPr lang="en-US" dirty="0">
              <a:solidFill>
                <a:srgbClr val="0000FF"/>
              </a:solidFill>
            </a:endParaRPr>
          </a:p>
        </p:txBody>
      </p:sp>
      <p:sp>
        <p:nvSpPr>
          <p:cNvPr id="3" name="Slide Number Placeholder 2"/>
          <p:cNvSpPr>
            <a:spLocks noGrp="1"/>
          </p:cNvSpPr>
          <p:nvPr>
            <p:ph type="sldNum" sz="quarter" idx="12"/>
          </p:nvPr>
        </p:nvSpPr>
        <p:spPr/>
        <p:txBody>
          <a:bodyPr/>
          <a:lstStyle/>
          <a:p>
            <a:fld id="{E34699ED-031C-794F-93C4-473E15780DAF}" type="slidenum">
              <a:rPr lang="en-US" smtClean="0"/>
              <a:t>10</a:t>
            </a:fld>
            <a:endParaRPr lang="en-US" dirty="0"/>
          </a:p>
        </p:txBody>
      </p:sp>
      <p:sp>
        <p:nvSpPr>
          <p:cNvPr id="4" name="TextBox 3"/>
          <p:cNvSpPr txBox="1"/>
          <p:nvPr/>
        </p:nvSpPr>
        <p:spPr>
          <a:xfrm>
            <a:off x="677333" y="6033184"/>
            <a:ext cx="7145867" cy="646331"/>
          </a:xfrm>
          <a:prstGeom prst="rect">
            <a:avLst/>
          </a:prstGeom>
          <a:noFill/>
        </p:spPr>
        <p:txBody>
          <a:bodyPr wrap="square" rtlCol="0">
            <a:spAutoFit/>
          </a:bodyPr>
          <a:lstStyle/>
          <a:p>
            <a:pPr marL="285750" indent="-285750">
              <a:buFont typeface="Arial"/>
              <a:buChar char="•"/>
            </a:pPr>
            <a:r>
              <a:rPr lang="en-US" dirty="0" smtClean="0"/>
              <a:t>Collected data from 2009 – 2011 for </a:t>
            </a:r>
            <a:r>
              <a:rPr lang="en-US" dirty="0" smtClean="0"/>
              <a:t>4 States</a:t>
            </a:r>
          </a:p>
          <a:p>
            <a:pPr marL="285750" indent="-285750">
              <a:buFont typeface="Arial"/>
              <a:buChar char="•"/>
            </a:pPr>
            <a:r>
              <a:rPr lang="en-US" dirty="0"/>
              <a:t>Only 2 – 6 “Background” AQS per </a:t>
            </a:r>
            <a:r>
              <a:rPr lang="en-US" dirty="0" smtClean="0"/>
              <a:t>pollutant</a:t>
            </a:r>
            <a:endParaRPr lang="en-US" dirty="0"/>
          </a:p>
        </p:txBody>
      </p:sp>
      <p:pic>
        <p:nvPicPr>
          <p:cNvPr id="9" name="Content Placeholder 9" descr="Screen Shot 2013-10-03 at 5.07.44 PM.png"/>
          <p:cNvPicPr>
            <a:picLocks noChangeAspect="1"/>
          </p:cNvPicPr>
          <p:nvPr/>
        </p:nvPicPr>
        <p:blipFill>
          <a:blip r:embed="rId4">
            <a:extLst>
              <a:ext uri="{28A0092B-C50C-407E-A947-70E740481C1C}">
                <a14:useLocalDpi xmlns:a14="http://schemas.microsoft.com/office/drawing/2010/main" val="0"/>
              </a:ext>
            </a:extLst>
          </a:blip>
          <a:srcRect t="7145" b="7145"/>
          <a:stretch>
            <a:fillRect/>
          </a:stretch>
        </p:blipFill>
        <p:spPr>
          <a:xfrm>
            <a:off x="457200" y="1257300"/>
            <a:ext cx="8229600" cy="4525963"/>
          </a:xfrm>
          <a:prstGeom prst="rect">
            <a:avLst/>
          </a:prstGeom>
        </p:spPr>
      </p:pic>
      <p:sp>
        <p:nvSpPr>
          <p:cNvPr id="10" name="TextBox 9"/>
          <p:cNvSpPr txBox="1"/>
          <p:nvPr/>
        </p:nvSpPr>
        <p:spPr>
          <a:xfrm>
            <a:off x="6243966" y="1274838"/>
            <a:ext cx="2442834" cy="147732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smtClean="0"/>
              <a:t>Background</a:t>
            </a:r>
            <a:endParaRPr lang="en-US" dirty="0"/>
          </a:p>
          <a:p>
            <a:r>
              <a:rPr lang="en-US" dirty="0" smtClean="0">
                <a:solidFill>
                  <a:srgbClr val="00FF00"/>
                </a:solidFill>
              </a:rPr>
              <a:t>Regional Transport</a:t>
            </a:r>
            <a:r>
              <a:rPr lang="en-US" dirty="0"/>
              <a:t>	</a:t>
            </a:r>
            <a:endParaRPr lang="en-US" dirty="0" smtClean="0"/>
          </a:p>
          <a:p>
            <a:r>
              <a:rPr lang="en-US" dirty="0" smtClean="0">
                <a:solidFill>
                  <a:srgbClr val="FFFF00"/>
                </a:solidFill>
              </a:rPr>
              <a:t>Population Exposure</a:t>
            </a:r>
          </a:p>
          <a:p>
            <a:r>
              <a:rPr lang="en-US" dirty="0">
                <a:solidFill>
                  <a:srgbClr val="FF0000"/>
                </a:solidFill>
              </a:rPr>
              <a:t>Highest Concentration</a:t>
            </a:r>
          </a:p>
          <a:p>
            <a:r>
              <a:rPr lang="en-US" dirty="0" smtClean="0">
                <a:solidFill>
                  <a:srgbClr val="0000FF"/>
                </a:solidFill>
              </a:rPr>
              <a:t>Other</a:t>
            </a:r>
            <a:endParaRPr lang="en-US" dirty="0">
              <a:solidFill>
                <a:srgbClr val="0000FF"/>
              </a:solidFill>
            </a:endParaRPr>
          </a:p>
        </p:txBody>
      </p:sp>
    </p:spTree>
    <p:extLst>
      <p:ext uri="{BB962C8B-B14F-4D97-AF65-F5344CB8AC3E}">
        <p14:creationId xmlns:p14="http://schemas.microsoft.com/office/powerpoint/2010/main" val="1667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CMAQ Model Application</a:t>
            </a:r>
            <a:endParaRPr lang="en-US" dirty="0"/>
          </a:p>
        </p:txBody>
      </p:sp>
      <p:sp>
        <p:nvSpPr>
          <p:cNvPr id="3" name="Content Placeholder 2"/>
          <p:cNvSpPr>
            <a:spLocks noGrp="1"/>
          </p:cNvSpPr>
          <p:nvPr>
            <p:ph idx="1"/>
          </p:nvPr>
        </p:nvSpPr>
        <p:spPr/>
        <p:txBody>
          <a:bodyPr>
            <a:normAutofit/>
          </a:bodyPr>
          <a:lstStyle/>
          <a:p>
            <a:r>
              <a:rPr lang="en-US" dirty="0" smtClean="0">
                <a:solidFill>
                  <a:srgbClr val="000000"/>
                </a:solidFill>
              </a:rPr>
              <a:t>CMAQ Simulations for annual 2005</a:t>
            </a:r>
          </a:p>
          <a:p>
            <a:pPr lvl="1"/>
            <a:r>
              <a:rPr lang="en-US" dirty="0" smtClean="0"/>
              <a:t>Using </a:t>
            </a:r>
            <a:r>
              <a:rPr lang="en-US" dirty="0"/>
              <a:t>CMAQ v4.7.1</a:t>
            </a:r>
          </a:p>
          <a:p>
            <a:pPr lvl="1"/>
            <a:r>
              <a:rPr lang="en-US" dirty="0" smtClean="0"/>
              <a:t>12km x 12 km</a:t>
            </a:r>
          </a:p>
          <a:p>
            <a:pPr lvl="1"/>
            <a:r>
              <a:rPr lang="en-US" dirty="0" smtClean="0"/>
              <a:t>PM</a:t>
            </a:r>
            <a:r>
              <a:rPr lang="en-US" baseline="-25000" dirty="0" smtClean="0"/>
              <a:t>2.5</a:t>
            </a:r>
            <a:r>
              <a:rPr lang="en-US" dirty="0" smtClean="0"/>
              <a:t>, </a:t>
            </a:r>
            <a:r>
              <a:rPr lang="en-US" dirty="0"/>
              <a:t>CO, NOx, Benzene, EC and OC</a:t>
            </a:r>
          </a:p>
          <a:p>
            <a:pPr lvl="1"/>
            <a:r>
              <a:rPr lang="en-US" dirty="0" smtClean="0"/>
              <a:t>2 CMAQ Simulations</a:t>
            </a:r>
          </a:p>
          <a:p>
            <a:pPr lvl="2"/>
            <a:r>
              <a:rPr lang="en-US" dirty="0"/>
              <a:t>CMAQ</a:t>
            </a:r>
            <a:r>
              <a:rPr lang="en-US" baseline="-25000" dirty="0"/>
              <a:t>Total</a:t>
            </a:r>
            <a:r>
              <a:rPr lang="en-US" dirty="0"/>
              <a:t> </a:t>
            </a:r>
            <a:r>
              <a:rPr lang="en-US" dirty="0" smtClean="0"/>
              <a:t> </a:t>
            </a:r>
          </a:p>
          <a:p>
            <a:pPr lvl="3"/>
            <a:r>
              <a:rPr lang="en-US" dirty="0" smtClean="0"/>
              <a:t>Base </a:t>
            </a:r>
            <a:r>
              <a:rPr lang="en-US" dirty="0"/>
              <a:t>C</a:t>
            </a:r>
            <a:r>
              <a:rPr lang="en-US" dirty="0" smtClean="0"/>
              <a:t>ase</a:t>
            </a:r>
          </a:p>
          <a:p>
            <a:pPr lvl="2"/>
            <a:r>
              <a:rPr lang="en-US" dirty="0" err="1" smtClean="0"/>
              <a:t>CMAQ</a:t>
            </a:r>
            <a:r>
              <a:rPr lang="en-US" baseline="-25000" dirty="0" err="1" smtClean="0"/>
              <a:t>Background</a:t>
            </a:r>
            <a:r>
              <a:rPr lang="en-US" dirty="0" smtClean="0"/>
              <a:t>  </a:t>
            </a:r>
          </a:p>
          <a:p>
            <a:pPr lvl="3"/>
            <a:r>
              <a:rPr lang="en-US" dirty="0" smtClean="0"/>
              <a:t>Local Sources in </a:t>
            </a:r>
            <a:r>
              <a:rPr lang="en-US" dirty="0"/>
              <a:t>D</a:t>
            </a:r>
            <a:r>
              <a:rPr lang="en-US" dirty="0" smtClean="0"/>
              <a:t>etroit have been zeroed out</a:t>
            </a:r>
          </a:p>
        </p:txBody>
      </p:sp>
      <p:sp>
        <p:nvSpPr>
          <p:cNvPr id="4" name="Slide Number Placeholder 3"/>
          <p:cNvSpPr>
            <a:spLocks noGrp="1"/>
          </p:cNvSpPr>
          <p:nvPr>
            <p:ph type="sldNum" sz="quarter" idx="12"/>
          </p:nvPr>
        </p:nvSpPr>
        <p:spPr/>
        <p:txBody>
          <a:bodyPr/>
          <a:lstStyle/>
          <a:p>
            <a:fld id="{E34699ED-031C-794F-93C4-473E15780DAF}" type="slidenum">
              <a:rPr lang="en-US" smtClean="0"/>
              <a:t>11</a:t>
            </a:fld>
            <a:endParaRPr lang="en-US" dirty="0"/>
          </a:p>
        </p:txBody>
      </p:sp>
    </p:spTree>
    <p:extLst>
      <p:ext uri="{BB962C8B-B14F-4D97-AF65-F5344CB8AC3E}">
        <p14:creationId xmlns:p14="http://schemas.microsoft.com/office/powerpoint/2010/main" val="16113067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00"/>
                </a:solidFill>
              </a:rPr>
              <a:t>CMAQ Modeling Domain</a:t>
            </a:r>
            <a:br>
              <a:rPr lang="en-US" dirty="0" smtClean="0">
                <a:solidFill>
                  <a:srgbClr val="000000"/>
                </a:solidFill>
              </a:rPr>
            </a:br>
            <a:r>
              <a:rPr lang="en-US" sz="3100" dirty="0" smtClean="0">
                <a:solidFill>
                  <a:srgbClr val="000000"/>
                </a:solidFill>
              </a:rPr>
              <a:t>Study location for NEXUS</a:t>
            </a:r>
            <a:endParaRPr lang="en-US" sz="3100" dirty="0">
              <a:solidFill>
                <a:srgbClr val="000000"/>
              </a:solidFill>
            </a:endParaRPr>
          </a:p>
        </p:txBody>
      </p:sp>
      <p:pic>
        <p:nvPicPr>
          <p:cNvPr id="4" name="Picture 3" descr="Screen shot 2013-10-04 at 12.39.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12" y="1979985"/>
            <a:ext cx="4387458" cy="3835102"/>
          </a:xfrm>
          <a:prstGeom prst="rect">
            <a:avLst/>
          </a:prstGeom>
        </p:spPr>
      </p:pic>
      <p:sp>
        <p:nvSpPr>
          <p:cNvPr id="3" name="Slide Number Placeholder 2"/>
          <p:cNvSpPr>
            <a:spLocks noGrp="1"/>
          </p:cNvSpPr>
          <p:nvPr>
            <p:ph type="sldNum" sz="quarter" idx="12"/>
          </p:nvPr>
        </p:nvSpPr>
        <p:spPr/>
        <p:txBody>
          <a:bodyPr/>
          <a:lstStyle/>
          <a:p>
            <a:fld id="{E34699ED-031C-794F-93C4-473E15780DAF}" type="slidenum">
              <a:rPr lang="en-US" smtClean="0"/>
              <a:t>12</a:t>
            </a:fld>
            <a:endParaRPr lang="en-US" dirty="0"/>
          </a:p>
        </p:txBody>
      </p:sp>
      <p:pic>
        <p:nvPicPr>
          <p:cNvPr id="6"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87150" y="1974608"/>
            <a:ext cx="3716299" cy="3840479"/>
          </a:xfrm>
        </p:spPr>
      </p:pic>
      <p:sp>
        <p:nvSpPr>
          <p:cNvPr id="7" name="TextBox 6"/>
          <p:cNvSpPr txBox="1"/>
          <p:nvPr/>
        </p:nvSpPr>
        <p:spPr>
          <a:xfrm>
            <a:off x="5177367" y="6104467"/>
            <a:ext cx="2904066" cy="646331"/>
          </a:xfrm>
          <a:prstGeom prst="rect">
            <a:avLst/>
          </a:prstGeom>
          <a:noFill/>
        </p:spPr>
        <p:txBody>
          <a:bodyPr wrap="square" rtlCol="0">
            <a:spAutoFit/>
          </a:bodyPr>
          <a:lstStyle/>
          <a:p>
            <a:r>
              <a:rPr lang="en-US" dirty="0" smtClean="0"/>
              <a:t>Estimation </a:t>
            </a:r>
            <a:r>
              <a:rPr lang="en-US" dirty="0" smtClean="0"/>
              <a:t>locations for </a:t>
            </a:r>
            <a:r>
              <a:rPr lang="en-US" dirty="0"/>
              <a:t>d</a:t>
            </a:r>
            <a:r>
              <a:rPr lang="en-US" dirty="0" smtClean="0"/>
              <a:t>emonstration purposes</a:t>
            </a:r>
            <a:endParaRPr lang="en-US" dirty="0"/>
          </a:p>
        </p:txBody>
      </p:sp>
      <p:cxnSp>
        <p:nvCxnSpPr>
          <p:cNvPr id="8" name="Straight Connector 7"/>
          <p:cNvCxnSpPr/>
          <p:nvPr/>
        </p:nvCxnSpPr>
        <p:spPr>
          <a:xfrm flipV="1">
            <a:off x="5363633" y="4072468"/>
            <a:ext cx="1388534" cy="2099732"/>
          </a:xfrm>
          <a:prstGeom prst="line">
            <a:avLst/>
          </a:prstGeom>
          <a:ln w="28575" cmpd="sng">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20628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Results</a:t>
            </a:r>
            <a:endParaRPr lang="en-US" dirty="0"/>
          </a:p>
        </p:txBody>
      </p:sp>
      <p:sp>
        <p:nvSpPr>
          <p:cNvPr id="5" name="Text Placeholder 4"/>
          <p:cNvSpPr>
            <a:spLocks noGrp="1"/>
          </p:cNvSpPr>
          <p:nvPr>
            <p:ph type="body" idx="1"/>
          </p:nvPr>
        </p:nvSpPr>
        <p:spPr/>
        <p:txBody>
          <a:bodyPr/>
          <a:lstStyle/>
          <a:p>
            <a:r>
              <a:rPr lang="en-US" dirty="0" smtClean="0"/>
              <a:t>Focus on PM25 and </a:t>
            </a:r>
            <a:r>
              <a:rPr lang="en-US" dirty="0" err="1" smtClean="0"/>
              <a:t>NOx</a:t>
            </a:r>
            <a:endParaRPr lang="en-US" dirty="0"/>
          </a:p>
        </p:txBody>
      </p:sp>
      <p:sp>
        <p:nvSpPr>
          <p:cNvPr id="2" name="Slide Number Placeholder 1"/>
          <p:cNvSpPr>
            <a:spLocks noGrp="1"/>
          </p:cNvSpPr>
          <p:nvPr>
            <p:ph type="sldNum" sz="quarter" idx="12"/>
          </p:nvPr>
        </p:nvSpPr>
        <p:spPr/>
        <p:txBody>
          <a:bodyPr/>
          <a:lstStyle/>
          <a:p>
            <a:fld id="{E34699ED-031C-794F-93C4-473E15780DAF}" type="slidenum">
              <a:rPr lang="en-US" smtClean="0"/>
              <a:t>13</a:t>
            </a:fld>
            <a:endParaRPr lang="en-US" dirty="0"/>
          </a:p>
        </p:txBody>
      </p:sp>
    </p:spTree>
    <p:extLst>
      <p:ext uri="{BB962C8B-B14F-4D97-AF65-F5344CB8AC3E}">
        <p14:creationId xmlns:p14="http://schemas.microsoft.com/office/powerpoint/2010/main" val="34354004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820"/>
            <a:ext cx="8229600" cy="1143000"/>
          </a:xfrm>
        </p:spPr>
        <p:txBody>
          <a:bodyPr>
            <a:normAutofit fontScale="90000"/>
          </a:bodyPr>
          <a:lstStyle/>
          <a:p>
            <a:r>
              <a:rPr lang="en-US" dirty="0" smtClean="0"/>
              <a:t>Monthly Average </a:t>
            </a:r>
            <a:r>
              <a:rPr lang="en-US" dirty="0" smtClean="0"/>
              <a:t>R</a:t>
            </a:r>
            <a:r>
              <a:rPr lang="en-US" baseline="-25000" dirty="0" smtClean="0"/>
              <a:t>Background</a:t>
            </a:r>
            <a:r>
              <a:rPr lang="en-US" baseline="-25000" dirty="0" smtClean="0"/>
              <a:t>/</a:t>
            </a:r>
            <a:r>
              <a:rPr lang="en-US" baseline="-25000" dirty="0" smtClean="0"/>
              <a:t>Total</a:t>
            </a:r>
            <a:br>
              <a:rPr lang="en-US" baseline="-25000" dirty="0" smtClean="0"/>
            </a:br>
            <a:r>
              <a:rPr lang="en-US" dirty="0" smtClean="0"/>
              <a:t>4x4 Domain</a:t>
            </a:r>
            <a:endParaRPr lang="en-US" baseline="-25000" dirty="0"/>
          </a:p>
        </p:txBody>
      </p:sp>
      <p:sp>
        <p:nvSpPr>
          <p:cNvPr id="3" name="Text Placeholder 2"/>
          <p:cNvSpPr>
            <a:spLocks noGrp="1"/>
          </p:cNvSpPr>
          <p:nvPr>
            <p:ph type="body" idx="1"/>
          </p:nvPr>
        </p:nvSpPr>
        <p:spPr>
          <a:xfrm>
            <a:off x="901700" y="3369785"/>
            <a:ext cx="2741074" cy="250137"/>
          </a:xfrm>
          <a:solidFill>
            <a:srgbClr val="FFFFFF">
              <a:alpha val="0"/>
            </a:srgbClr>
          </a:solidFill>
        </p:spPr>
        <p:txBody>
          <a:bodyPr>
            <a:normAutofit fontScale="55000" lnSpcReduction="20000"/>
          </a:bodyPr>
          <a:lstStyle/>
          <a:p>
            <a:pPr algn="ctr"/>
            <a:r>
              <a:rPr lang="en-US" dirty="0" smtClean="0"/>
              <a:t>Summer NOX</a:t>
            </a:r>
            <a:endParaRPr lang="en-US" dirty="0"/>
          </a:p>
        </p:txBody>
      </p:sp>
      <p:sp>
        <p:nvSpPr>
          <p:cNvPr id="5" name="Text Placeholder 4"/>
          <p:cNvSpPr>
            <a:spLocks noGrp="1"/>
          </p:cNvSpPr>
          <p:nvPr>
            <p:ph type="body" sz="quarter" idx="3"/>
          </p:nvPr>
        </p:nvSpPr>
        <p:spPr>
          <a:xfrm>
            <a:off x="5089525" y="3362605"/>
            <a:ext cx="2742151" cy="250137"/>
          </a:xfrm>
          <a:solidFill>
            <a:schemeClr val="bg1"/>
          </a:solidFill>
        </p:spPr>
        <p:txBody>
          <a:bodyPr>
            <a:normAutofit fontScale="55000" lnSpcReduction="20000"/>
          </a:bodyPr>
          <a:lstStyle/>
          <a:p>
            <a:pPr algn="ctr"/>
            <a:r>
              <a:rPr lang="en-US" dirty="0" smtClean="0"/>
              <a:t>Summer PM</a:t>
            </a:r>
            <a:r>
              <a:rPr lang="en-US" baseline="-25000" dirty="0" smtClean="0"/>
              <a:t>2.5</a:t>
            </a:r>
            <a:endParaRPr lang="en-US" dirty="0"/>
          </a:p>
        </p:txBody>
      </p:sp>
      <p:pic>
        <p:nvPicPr>
          <p:cNvPr id="8" name="Content Placeholder 7" descr="NOX.mave.12km_Zoom.200505.gif"/>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9832" b="8543"/>
          <a:stretch/>
        </p:blipFill>
        <p:spPr>
          <a:xfrm>
            <a:off x="901700" y="1399320"/>
            <a:ext cx="2741074" cy="1963285"/>
          </a:xfrm>
        </p:spPr>
      </p:pic>
      <p:pic>
        <p:nvPicPr>
          <p:cNvPr id="7" name="Content Placeholder 6" descr="PM25.mave.12km_Zoom.200505.gif"/>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9968" b="8434"/>
          <a:stretch/>
        </p:blipFill>
        <p:spPr>
          <a:xfrm>
            <a:off x="5089525" y="1399320"/>
            <a:ext cx="2742151" cy="1963285"/>
          </a:xfrm>
        </p:spPr>
      </p:pic>
      <p:sp>
        <p:nvSpPr>
          <p:cNvPr id="9" name="TextBox 8"/>
          <p:cNvSpPr txBox="1"/>
          <p:nvPr/>
        </p:nvSpPr>
        <p:spPr>
          <a:xfrm>
            <a:off x="486833" y="6043083"/>
            <a:ext cx="7468711" cy="923330"/>
          </a:xfrm>
          <a:prstGeom prst="rect">
            <a:avLst/>
          </a:prstGeom>
          <a:noFill/>
        </p:spPr>
        <p:txBody>
          <a:bodyPr wrap="none" rtlCol="0">
            <a:spAutoFit/>
          </a:bodyPr>
          <a:lstStyle/>
          <a:p>
            <a:pPr marL="285750" indent="-285750">
              <a:buFont typeface="Arial"/>
              <a:buChar char="•"/>
            </a:pPr>
            <a:r>
              <a:rPr lang="en-US" dirty="0" smtClean="0"/>
              <a:t>R</a:t>
            </a:r>
            <a:r>
              <a:rPr lang="en-US" baseline="-25000" dirty="0" smtClean="0"/>
              <a:t>Background</a:t>
            </a:r>
            <a:r>
              <a:rPr lang="en-US" baseline="-25000" dirty="0"/>
              <a:t>/</a:t>
            </a:r>
            <a:r>
              <a:rPr lang="en-US" baseline="-25000" dirty="0" smtClean="0"/>
              <a:t>Total </a:t>
            </a:r>
            <a:r>
              <a:rPr lang="en-US" dirty="0" smtClean="0"/>
              <a:t> &lt;  1 due to removal of local sources</a:t>
            </a:r>
          </a:p>
          <a:p>
            <a:pPr marL="285750" indent="-285750">
              <a:buFont typeface="Arial"/>
              <a:buChar char="•"/>
            </a:pPr>
            <a:r>
              <a:rPr lang="en-US" dirty="0" smtClean="0"/>
              <a:t>PM</a:t>
            </a:r>
            <a:r>
              <a:rPr lang="en-US" baseline="-25000" dirty="0" smtClean="0"/>
              <a:t>2.5</a:t>
            </a:r>
            <a:r>
              <a:rPr lang="en-US" dirty="0" smtClean="0"/>
              <a:t> background </a:t>
            </a:r>
            <a:r>
              <a:rPr lang="en-US" dirty="0"/>
              <a:t>concentration accounts for more of total concentration</a:t>
            </a:r>
          </a:p>
          <a:p>
            <a:pPr marL="285750" indent="-285750">
              <a:buFont typeface="Arial"/>
              <a:buChar char="•"/>
            </a:pPr>
            <a:endParaRPr lang="en-US" dirty="0" smtClean="0"/>
          </a:p>
        </p:txBody>
      </p:sp>
      <p:sp>
        <p:nvSpPr>
          <p:cNvPr id="14" name="Text Placeholder 2"/>
          <p:cNvSpPr txBox="1">
            <a:spLocks/>
          </p:cNvSpPr>
          <p:nvPr/>
        </p:nvSpPr>
        <p:spPr>
          <a:xfrm>
            <a:off x="901700" y="5742787"/>
            <a:ext cx="2741074" cy="250137"/>
          </a:xfrm>
          <a:prstGeom prst="rect">
            <a:avLst/>
          </a:prstGeom>
          <a:solidFill>
            <a:srgbClr val="FFFFFF">
              <a:alpha val="0"/>
            </a:srgbClr>
          </a:solidFill>
        </p:spPr>
        <p:txBody>
          <a:bodyPr vert="horz" lIns="91440" tIns="45720" rIns="91440" bIns="45720" rtlCol="0" anchor="b">
            <a:normAutofit fontScale="55000" lnSpcReduction="20000"/>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smtClean="0"/>
              <a:t>Winter NOX</a:t>
            </a:r>
            <a:endParaRPr lang="en-US" dirty="0"/>
          </a:p>
        </p:txBody>
      </p:sp>
      <p:sp>
        <p:nvSpPr>
          <p:cNvPr id="15" name="Text Placeholder 4"/>
          <p:cNvSpPr txBox="1">
            <a:spLocks/>
          </p:cNvSpPr>
          <p:nvPr/>
        </p:nvSpPr>
        <p:spPr>
          <a:xfrm>
            <a:off x="5089525" y="5735607"/>
            <a:ext cx="2742151" cy="250137"/>
          </a:xfrm>
          <a:prstGeom prst="rect">
            <a:avLst/>
          </a:prstGeom>
          <a:solidFill>
            <a:schemeClr val="bg1"/>
          </a:solidFill>
        </p:spPr>
        <p:txBody>
          <a:bodyPr vert="horz" lIns="91440" tIns="45720" rIns="91440" bIns="45720" rtlCol="0" anchor="b">
            <a:normAutofit fontScale="55000" lnSpcReduction="20000"/>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smtClean="0"/>
              <a:t>Winter PM</a:t>
            </a:r>
            <a:r>
              <a:rPr lang="en-US" baseline="-25000" dirty="0" smtClean="0"/>
              <a:t>2.5</a:t>
            </a:r>
            <a:endParaRPr lang="en-US" dirty="0"/>
          </a:p>
        </p:txBody>
      </p:sp>
      <p:pic>
        <p:nvPicPr>
          <p:cNvPr id="16" name="Content Placeholder 7"/>
          <p:cNvPicPr>
            <a:picLocks noChangeAspect="1"/>
          </p:cNvPicPr>
          <p:nvPr/>
        </p:nvPicPr>
        <p:blipFill rotWithShape="1">
          <a:blip r:embed="rId5">
            <a:extLst>
              <a:ext uri="{28A0092B-C50C-407E-A947-70E740481C1C}">
                <a14:useLocalDpi xmlns:a14="http://schemas.microsoft.com/office/drawing/2010/main" val="0"/>
              </a:ext>
            </a:extLst>
          </a:blip>
          <a:srcRect t="20419" b="8224"/>
          <a:stretch/>
        </p:blipFill>
        <p:spPr>
          <a:xfrm>
            <a:off x="901700" y="3694391"/>
            <a:ext cx="2751342" cy="1963285"/>
          </a:xfrm>
          <a:prstGeom prst="rect">
            <a:avLst/>
          </a:prstGeom>
        </p:spPr>
      </p:pic>
      <p:pic>
        <p:nvPicPr>
          <p:cNvPr id="17" name="Content Placeholder 6"/>
          <p:cNvPicPr>
            <a:picLocks noChangeAspect="1"/>
          </p:cNvPicPr>
          <p:nvPr/>
        </p:nvPicPr>
        <p:blipFill rotWithShape="1">
          <a:blip r:embed="rId6">
            <a:extLst>
              <a:ext uri="{28A0092B-C50C-407E-A947-70E740481C1C}">
                <a14:useLocalDpi xmlns:a14="http://schemas.microsoft.com/office/drawing/2010/main" val="0"/>
              </a:ext>
            </a:extLst>
          </a:blip>
          <a:srcRect t="20494" b="8350"/>
          <a:stretch/>
        </p:blipFill>
        <p:spPr>
          <a:xfrm>
            <a:off x="5089525" y="3694391"/>
            <a:ext cx="2759118" cy="1963285"/>
          </a:xfrm>
          <a:prstGeom prst="rect">
            <a:avLst/>
          </a:prstGeom>
        </p:spPr>
      </p:pic>
      <p:sp>
        <p:nvSpPr>
          <p:cNvPr id="4" name="Slide Number Placeholder 3"/>
          <p:cNvSpPr>
            <a:spLocks noGrp="1"/>
          </p:cNvSpPr>
          <p:nvPr>
            <p:ph type="sldNum" sz="quarter" idx="12"/>
          </p:nvPr>
        </p:nvSpPr>
        <p:spPr/>
        <p:txBody>
          <a:bodyPr/>
          <a:lstStyle/>
          <a:p>
            <a:fld id="{E34699ED-031C-794F-93C4-473E15780DAF}" type="slidenum">
              <a:rPr lang="en-US" smtClean="0"/>
              <a:t>14</a:t>
            </a:fld>
            <a:endParaRPr lang="en-US" dirty="0"/>
          </a:p>
        </p:txBody>
      </p:sp>
    </p:spTree>
    <p:extLst>
      <p:ext uri="{BB962C8B-B14F-4D97-AF65-F5344CB8AC3E}">
        <p14:creationId xmlns:p14="http://schemas.microsoft.com/office/powerpoint/2010/main" val="9728935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62"/>
            <a:ext cx="8229600" cy="1143000"/>
          </a:xfrm>
        </p:spPr>
        <p:txBody>
          <a:bodyPr>
            <a:normAutofit fontScale="90000"/>
          </a:bodyPr>
          <a:lstStyle/>
          <a:p>
            <a:r>
              <a:rPr lang="en-US" dirty="0" err="1" smtClean="0"/>
              <a:t>NOx</a:t>
            </a:r>
            <a:r>
              <a:rPr lang="en-US" dirty="0" smtClean="0"/>
              <a:t> </a:t>
            </a:r>
            <a:r>
              <a:rPr lang="en-US" dirty="0"/>
              <a:t>R</a:t>
            </a:r>
            <a:r>
              <a:rPr lang="en-US" baseline="-25000" dirty="0"/>
              <a:t>Background/Total</a:t>
            </a:r>
            <a:r>
              <a:rPr lang="en-US" dirty="0" smtClean="0"/>
              <a:t/>
            </a:r>
            <a:br>
              <a:rPr lang="en-US" dirty="0" smtClean="0"/>
            </a:br>
            <a:r>
              <a:rPr lang="en-US" dirty="0" smtClean="0"/>
              <a:t>4x4 </a:t>
            </a:r>
            <a:r>
              <a:rPr lang="en-US" dirty="0" smtClean="0"/>
              <a:t>Domain</a:t>
            </a:r>
            <a:endParaRPr lang="en-US" dirty="0"/>
          </a:p>
        </p:txBody>
      </p:sp>
      <p:sp>
        <p:nvSpPr>
          <p:cNvPr id="3" name="Text Placeholder 2"/>
          <p:cNvSpPr>
            <a:spLocks noGrp="1"/>
          </p:cNvSpPr>
          <p:nvPr>
            <p:ph type="body" idx="1"/>
          </p:nvPr>
        </p:nvSpPr>
        <p:spPr>
          <a:xfrm>
            <a:off x="457200" y="5166363"/>
            <a:ext cx="4040188" cy="639762"/>
          </a:xfrm>
        </p:spPr>
        <p:txBody>
          <a:bodyPr/>
          <a:lstStyle/>
          <a:p>
            <a:pPr algn="ctr"/>
            <a:r>
              <a:rPr lang="en-US" dirty="0"/>
              <a:t>Mean(R</a:t>
            </a:r>
            <a:r>
              <a:rPr lang="en-US" baseline="-25000" dirty="0"/>
              <a:t>Background/Total</a:t>
            </a:r>
            <a:r>
              <a:rPr lang="en-US" dirty="0" smtClean="0"/>
              <a:t>)</a:t>
            </a:r>
            <a:endParaRPr lang="en-US" dirty="0"/>
          </a:p>
        </p:txBody>
      </p:sp>
      <p:pic>
        <p:nvPicPr>
          <p:cNvPr id="7" name="Content Placeholder 6" descr="bargridplot_STOK_ratioMean2005.ncf_NOX.png"/>
          <p:cNvPicPr>
            <a:picLocks noGrp="1" noChangeAspect="1"/>
          </p:cNvPicPr>
          <p:nvPr>
            <p:ph sz="half" idx="2"/>
          </p:nvPr>
        </p:nvPicPr>
        <p:blipFill>
          <a:blip r:embed="rId3">
            <a:extLst>
              <a:ext uri="{28A0092B-C50C-407E-A947-70E740481C1C}">
                <a14:useLocalDpi xmlns:a14="http://schemas.microsoft.com/office/drawing/2010/main" val="0"/>
              </a:ext>
            </a:extLst>
          </a:blip>
          <a:srcRect t="1100" b="1100"/>
          <a:stretch>
            <a:fillRect/>
          </a:stretch>
        </p:blipFill>
        <p:spPr>
          <a:xfrm>
            <a:off x="457200" y="1268882"/>
            <a:ext cx="4040188" cy="3951288"/>
          </a:xfrm>
        </p:spPr>
      </p:pic>
      <p:sp>
        <p:nvSpPr>
          <p:cNvPr id="5" name="Text Placeholder 4"/>
          <p:cNvSpPr>
            <a:spLocks noGrp="1"/>
          </p:cNvSpPr>
          <p:nvPr>
            <p:ph type="body" sz="quarter" idx="3"/>
          </p:nvPr>
        </p:nvSpPr>
        <p:spPr>
          <a:xfrm>
            <a:off x="4645025" y="5172903"/>
            <a:ext cx="4041775" cy="639762"/>
          </a:xfrm>
        </p:spPr>
        <p:txBody>
          <a:bodyPr/>
          <a:lstStyle/>
          <a:p>
            <a:pPr algn="ctr"/>
            <a:r>
              <a:rPr lang="en-US" dirty="0"/>
              <a:t>Variance(R</a:t>
            </a:r>
            <a:r>
              <a:rPr lang="en-US" baseline="-25000" dirty="0"/>
              <a:t>Background/Total</a:t>
            </a:r>
            <a:r>
              <a:rPr lang="en-US" dirty="0" smtClean="0"/>
              <a:t>)</a:t>
            </a:r>
            <a:endParaRPr lang="en-US" dirty="0"/>
          </a:p>
        </p:txBody>
      </p:sp>
      <p:pic>
        <p:nvPicPr>
          <p:cNvPr id="8" name="Content Placeholder 7" descr="bargridplot_STOK_ratioVar2005.ncf_NOX.png"/>
          <p:cNvPicPr>
            <a:picLocks noGrp="1" noChangeAspect="1"/>
          </p:cNvPicPr>
          <p:nvPr>
            <p:ph sz="quarter" idx="4"/>
          </p:nvPr>
        </p:nvPicPr>
        <p:blipFill>
          <a:blip r:embed="rId4">
            <a:extLst>
              <a:ext uri="{28A0092B-C50C-407E-A947-70E740481C1C}">
                <a14:useLocalDpi xmlns:a14="http://schemas.microsoft.com/office/drawing/2010/main" val="0"/>
              </a:ext>
            </a:extLst>
          </a:blip>
          <a:srcRect t="1119" b="1119"/>
          <a:stretch>
            <a:fillRect/>
          </a:stretch>
        </p:blipFill>
        <p:spPr>
          <a:xfrm>
            <a:off x="4645025" y="1268882"/>
            <a:ext cx="4041775" cy="3951288"/>
          </a:xfrm>
        </p:spPr>
      </p:pic>
      <p:sp>
        <p:nvSpPr>
          <p:cNvPr id="9" name="TextBox 8"/>
          <p:cNvSpPr txBox="1"/>
          <p:nvPr/>
        </p:nvSpPr>
        <p:spPr>
          <a:xfrm>
            <a:off x="486833" y="5903383"/>
            <a:ext cx="6455613" cy="646331"/>
          </a:xfrm>
          <a:prstGeom prst="rect">
            <a:avLst/>
          </a:prstGeom>
          <a:noFill/>
        </p:spPr>
        <p:txBody>
          <a:bodyPr wrap="none" rtlCol="0">
            <a:spAutoFit/>
          </a:bodyPr>
          <a:lstStyle/>
          <a:p>
            <a:pPr marL="285750" indent="-285750">
              <a:buFont typeface="Arial"/>
              <a:buChar char="•"/>
            </a:pPr>
            <a:r>
              <a:rPr lang="en-US" dirty="0"/>
              <a:t>R</a:t>
            </a:r>
            <a:r>
              <a:rPr lang="en-US" baseline="-25000" dirty="0"/>
              <a:t>Background/Total </a:t>
            </a:r>
            <a:r>
              <a:rPr lang="en-US" dirty="0"/>
              <a:t>m</a:t>
            </a:r>
            <a:r>
              <a:rPr lang="en-US" dirty="0" smtClean="0"/>
              <a:t>ean </a:t>
            </a:r>
            <a:r>
              <a:rPr lang="en-US" dirty="0" smtClean="0"/>
              <a:t>shows most reduction at Detroit metro area</a:t>
            </a:r>
          </a:p>
          <a:p>
            <a:pPr marL="285750" indent="-285750">
              <a:buFont typeface="Arial"/>
              <a:buChar char="•"/>
            </a:pPr>
            <a:r>
              <a:rPr lang="en-US" dirty="0"/>
              <a:t>R</a:t>
            </a:r>
            <a:r>
              <a:rPr lang="en-US" baseline="-25000" dirty="0"/>
              <a:t>Background/Total </a:t>
            </a:r>
            <a:r>
              <a:rPr lang="en-US" dirty="0" smtClean="0"/>
              <a:t>shows </a:t>
            </a:r>
            <a:r>
              <a:rPr lang="en-US" dirty="0" smtClean="0"/>
              <a:t>least variance at </a:t>
            </a:r>
            <a:r>
              <a:rPr lang="en-US" dirty="0"/>
              <a:t>Detroit </a:t>
            </a:r>
            <a:r>
              <a:rPr lang="en-US" dirty="0" smtClean="0"/>
              <a:t>metro area</a:t>
            </a:r>
          </a:p>
        </p:txBody>
      </p:sp>
      <p:sp>
        <p:nvSpPr>
          <p:cNvPr id="4" name="Slide Number Placeholder 3"/>
          <p:cNvSpPr>
            <a:spLocks noGrp="1"/>
          </p:cNvSpPr>
          <p:nvPr>
            <p:ph type="sldNum" sz="quarter" idx="12"/>
          </p:nvPr>
        </p:nvSpPr>
        <p:spPr/>
        <p:txBody>
          <a:bodyPr/>
          <a:lstStyle/>
          <a:p>
            <a:fld id="{E34699ED-031C-794F-93C4-473E15780DAF}" type="slidenum">
              <a:rPr lang="en-US" smtClean="0"/>
              <a:t>15</a:t>
            </a:fld>
            <a:endParaRPr lang="en-US" dirty="0"/>
          </a:p>
        </p:txBody>
      </p:sp>
      <p:sp>
        <p:nvSpPr>
          <p:cNvPr id="10" name="TextBox 9"/>
          <p:cNvSpPr txBox="1"/>
          <p:nvPr/>
        </p:nvSpPr>
        <p:spPr>
          <a:xfrm>
            <a:off x="3969385" y="1803006"/>
            <a:ext cx="528003" cy="3099194"/>
          </a:xfrm>
          <a:prstGeom prst="rect">
            <a:avLst/>
          </a:prstGeom>
          <a:solidFill>
            <a:schemeClr val="bg1"/>
          </a:solidFill>
        </p:spPr>
        <p:txBody>
          <a:bodyPr wrap="square" rtlCol="0">
            <a:spAutoFit/>
          </a:bodyPr>
          <a:lstStyle/>
          <a:p>
            <a:endParaRPr lang="en-US" sz="1200" b="1" dirty="0"/>
          </a:p>
        </p:txBody>
      </p:sp>
      <p:sp>
        <p:nvSpPr>
          <p:cNvPr id="11" name="TextBox 10"/>
          <p:cNvSpPr txBox="1"/>
          <p:nvPr/>
        </p:nvSpPr>
        <p:spPr>
          <a:xfrm>
            <a:off x="8158797" y="1803006"/>
            <a:ext cx="528003" cy="3099194"/>
          </a:xfrm>
          <a:prstGeom prst="rect">
            <a:avLst/>
          </a:prstGeom>
          <a:solidFill>
            <a:schemeClr val="bg1"/>
          </a:solidFill>
        </p:spPr>
        <p:txBody>
          <a:bodyPr wrap="square" rtlCol="0">
            <a:spAutoFit/>
          </a:bodyPr>
          <a:lstStyle/>
          <a:p>
            <a:endParaRPr lang="en-US" sz="1200" b="1" dirty="0"/>
          </a:p>
        </p:txBody>
      </p:sp>
    </p:spTree>
    <p:extLst>
      <p:ext uri="{BB962C8B-B14F-4D97-AF65-F5344CB8AC3E}">
        <p14:creationId xmlns:p14="http://schemas.microsoft.com/office/powerpoint/2010/main" val="30742013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86833" y="5903383"/>
            <a:ext cx="4788490" cy="646331"/>
          </a:xfrm>
          <a:prstGeom prst="rect">
            <a:avLst/>
          </a:prstGeom>
          <a:noFill/>
        </p:spPr>
        <p:txBody>
          <a:bodyPr wrap="none" rtlCol="0">
            <a:spAutoFit/>
          </a:bodyPr>
          <a:lstStyle/>
          <a:p>
            <a:pPr marL="285750" indent="-285750">
              <a:buFont typeface="Arial"/>
              <a:buChar char="•"/>
            </a:pPr>
            <a:r>
              <a:rPr lang="en-US" dirty="0"/>
              <a:t>R</a:t>
            </a:r>
            <a:r>
              <a:rPr lang="en-US" baseline="-25000" dirty="0"/>
              <a:t>Background/Total </a:t>
            </a:r>
            <a:r>
              <a:rPr lang="en-US" dirty="0"/>
              <a:t>m</a:t>
            </a:r>
            <a:r>
              <a:rPr lang="en-US" dirty="0" smtClean="0"/>
              <a:t>ean </a:t>
            </a:r>
            <a:r>
              <a:rPr lang="en-US" dirty="0" smtClean="0"/>
              <a:t>higher than </a:t>
            </a:r>
            <a:r>
              <a:rPr lang="en-US" dirty="0" err="1" smtClean="0"/>
              <a:t>NOx</a:t>
            </a:r>
            <a:r>
              <a:rPr lang="en-US" dirty="0" smtClean="0"/>
              <a:t> </a:t>
            </a:r>
            <a:endParaRPr lang="en-US" dirty="0" smtClean="0"/>
          </a:p>
          <a:p>
            <a:pPr marL="285750" indent="-285750">
              <a:buFont typeface="Arial"/>
              <a:buChar char="•"/>
            </a:pPr>
            <a:r>
              <a:rPr lang="en-US" dirty="0"/>
              <a:t>R</a:t>
            </a:r>
            <a:r>
              <a:rPr lang="en-US" baseline="-25000" dirty="0"/>
              <a:t>Background/Total </a:t>
            </a:r>
            <a:r>
              <a:rPr lang="en-US" dirty="0"/>
              <a:t>v</a:t>
            </a:r>
            <a:r>
              <a:rPr lang="en-US" dirty="0" smtClean="0"/>
              <a:t>ariance </a:t>
            </a:r>
            <a:r>
              <a:rPr lang="en-US" dirty="0" smtClean="0"/>
              <a:t>is also higher than </a:t>
            </a:r>
            <a:r>
              <a:rPr lang="en-US" dirty="0" err="1" smtClean="0"/>
              <a:t>NOx</a:t>
            </a:r>
            <a:endParaRPr lang="en-US" dirty="0" smtClean="0"/>
          </a:p>
        </p:txBody>
      </p:sp>
      <p:sp>
        <p:nvSpPr>
          <p:cNvPr id="2" name="Title 1"/>
          <p:cNvSpPr>
            <a:spLocks noGrp="1"/>
          </p:cNvSpPr>
          <p:nvPr>
            <p:ph type="title"/>
          </p:nvPr>
        </p:nvSpPr>
        <p:spPr>
          <a:xfrm>
            <a:off x="457200" y="27720"/>
            <a:ext cx="8229600" cy="1143000"/>
          </a:xfrm>
        </p:spPr>
        <p:txBody>
          <a:bodyPr>
            <a:normAutofit fontScale="90000"/>
          </a:bodyPr>
          <a:lstStyle/>
          <a:p>
            <a:r>
              <a:rPr lang="en-US" dirty="0" smtClean="0"/>
              <a:t>PM</a:t>
            </a:r>
            <a:r>
              <a:rPr lang="en-US" baseline="-25000" dirty="0" smtClean="0"/>
              <a:t>2.5</a:t>
            </a:r>
            <a:r>
              <a:rPr lang="en-US" dirty="0" smtClean="0"/>
              <a:t> </a:t>
            </a:r>
            <a:r>
              <a:rPr lang="en-US" dirty="0"/>
              <a:t>R</a:t>
            </a:r>
            <a:r>
              <a:rPr lang="en-US" baseline="-25000" dirty="0"/>
              <a:t>Background/Total</a:t>
            </a:r>
            <a:r>
              <a:rPr lang="en-US" dirty="0"/>
              <a:t/>
            </a:r>
            <a:br>
              <a:rPr lang="en-US" dirty="0"/>
            </a:br>
            <a:r>
              <a:rPr lang="en-US" dirty="0"/>
              <a:t>4x4 </a:t>
            </a:r>
            <a:r>
              <a:rPr lang="en-US" dirty="0" smtClean="0"/>
              <a:t>Domain</a:t>
            </a:r>
            <a:endParaRPr lang="en-US" dirty="0"/>
          </a:p>
        </p:txBody>
      </p:sp>
      <p:sp>
        <p:nvSpPr>
          <p:cNvPr id="3" name="Text Placeholder 2"/>
          <p:cNvSpPr>
            <a:spLocks noGrp="1"/>
          </p:cNvSpPr>
          <p:nvPr>
            <p:ph type="body" idx="1"/>
          </p:nvPr>
        </p:nvSpPr>
        <p:spPr>
          <a:xfrm>
            <a:off x="457200" y="5146724"/>
            <a:ext cx="4040188" cy="639762"/>
          </a:xfrm>
        </p:spPr>
        <p:txBody>
          <a:bodyPr/>
          <a:lstStyle/>
          <a:p>
            <a:pPr algn="ctr"/>
            <a:r>
              <a:rPr lang="en-US" dirty="0" smtClean="0"/>
              <a:t>Mean</a:t>
            </a:r>
            <a:r>
              <a:rPr lang="en-US" dirty="0"/>
              <a:t>(R</a:t>
            </a:r>
            <a:r>
              <a:rPr lang="en-US" baseline="-25000" dirty="0"/>
              <a:t>Background/Total</a:t>
            </a:r>
            <a:r>
              <a:rPr lang="en-US" dirty="0" smtClean="0"/>
              <a:t>)</a:t>
            </a:r>
            <a:endParaRPr lang="en-US" dirty="0"/>
          </a:p>
        </p:txBody>
      </p:sp>
      <p:pic>
        <p:nvPicPr>
          <p:cNvPr id="7" name="Content Placeholder 6" descr="bargridplot_STOK_ratioMean2005.ncf_PM25.png"/>
          <p:cNvPicPr>
            <a:picLocks noGrp="1" noChangeAspect="1"/>
          </p:cNvPicPr>
          <p:nvPr>
            <p:ph sz="half" idx="2"/>
          </p:nvPr>
        </p:nvPicPr>
        <p:blipFill>
          <a:blip r:embed="rId2">
            <a:extLst>
              <a:ext uri="{28A0092B-C50C-407E-A947-70E740481C1C}">
                <a14:useLocalDpi xmlns:a14="http://schemas.microsoft.com/office/drawing/2010/main" val="0"/>
              </a:ext>
            </a:extLst>
          </a:blip>
          <a:srcRect t="1100" b="1100"/>
          <a:stretch>
            <a:fillRect/>
          </a:stretch>
        </p:blipFill>
        <p:spPr>
          <a:xfrm>
            <a:off x="457200" y="1237149"/>
            <a:ext cx="4040188" cy="3951288"/>
          </a:xfrm>
        </p:spPr>
      </p:pic>
      <p:sp>
        <p:nvSpPr>
          <p:cNvPr id="5" name="Text Placeholder 4"/>
          <p:cNvSpPr>
            <a:spLocks noGrp="1"/>
          </p:cNvSpPr>
          <p:nvPr>
            <p:ph type="body" sz="quarter" idx="3"/>
          </p:nvPr>
        </p:nvSpPr>
        <p:spPr>
          <a:xfrm>
            <a:off x="4645025" y="5153264"/>
            <a:ext cx="4041775" cy="639762"/>
          </a:xfrm>
        </p:spPr>
        <p:txBody>
          <a:bodyPr/>
          <a:lstStyle/>
          <a:p>
            <a:pPr algn="ctr"/>
            <a:r>
              <a:rPr lang="en-US" dirty="0"/>
              <a:t>Variance(R</a:t>
            </a:r>
            <a:r>
              <a:rPr lang="en-US" baseline="-25000" dirty="0"/>
              <a:t>Background/Total</a:t>
            </a:r>
            <a:r>
              <a:rPr lang="en-US" dirty="0" smtClean="0"/>
              <a:t>)</a:t>
            </a:r>
            <a:endParaRPr lang="en-US" dirty="0"/>
          </a:p>
        </p:txBody>
      </p:sp>
      <p:pic>
        <p:nvPicPr>
          <p:cNvPr id="8" name="Content Placeholder 7" descr="bargridplot_STOK_ratioVar2005.ncf_PM25.png"/>
          <p:cNvPicPr>
            <a:picLocks noGrp="1" noChangeAspect="1"/>
          </p:cNvPicPr>
          <p:nvPr>
            <p:ph sz="quarter" idx="4"/>
          </p:nvPr>
        </p:nvPicPr>
        <p:blipFill>
          <a:blip r:embed="rId3">
            <a:extLst>
              <a:ext uri="{28A0092B-C50C-407E-A947-70E740481C1C}">
                <a14:useLocalDpi xmlns:a14="http://schemas.microsoft.com/office/drawing/2010/main" val="0"/>
              </a:ext>
            </a:extLst>
          </a:blip>
          <a:srcRect t="1119" b="1119"/>
          <a:stretch>
            <a:fillRect/>
          </a:stretch>
        </p:blipFill>
        <p:spPr>
          <a:xfrm>
            <a:off x="4645025" y="1237149"/>
            <a:ext cx="4041775" cy="3951288"/>
          </a:xfrm>
        </p:spPr>
      </p:pic>
      <p:sp>
        <p:nvSpPr>
          <p:cNvPr id="4" name="Slide Number Placeholder 3"/>
          <p:cNvSpPr>
            <a:spLocks noGrp="1"/>
          </p:cNvSpPr>
          <p:nvPr>
            <p:ph type="sldNum" sz="quarter" idx="12"/>
          </p:nvPr>
        </p:nvSpPr>
        <p:spPr/>
        <p:txBody>
          <a:bodyPr/>
          <a:lstStyle/>
          <a:p>
            <a:fld id="{E34699ED-031C-794F-93C4-473E15780DAF}" type="slidenum">
              <a:rPr lang="en-US" smtClean="0"/>
              <a:t>16</a:t>
            </a:fld>
            <a:endParaRPr lang="en-US" dirty="0"/>
          </a:p>
        </p:txBody>
      </p:sp>
      <p:sp>
        <p:nvSpPr>
          <p:cNvPr id="9" name="TextBox 8"/>
          <p:cNvSpPr txBox="1"/>
          <p:nvPr/>
        </p:nvSpPr>
        <p:spPr>
          <a:xfrm>
            <a:off x="3969385" y="1803006"/>
            <a:ext cx="528003" cy="3099194"/>
          </a:xfrm>
          <a:prstGeom prst="rect">
            <a:avLst/>
          </a:prstGeom>
          <a:solidFill>
            <a:schemeClr val="bg1"/>
          </a:solidFill>
        </p:spPr>
        <p:txBody>
          <a:bodyPr wrap="square" rtlCol="0">
            <a:spAutoFit/>
          </a:bodyPr>
          <a:lstStyle/>
          <a:p>
            <a:endParaRPr lang="en-US" sz="1200" b="1" dirty="0"/>
          </a:p>
        </p:txBody>
      </p:sp>
      <p:sp>
        <p:nvSpPr>
          <p:cNvPr id="11" name="TextBox 10"/>
          <p:cNvSpPr txBox="1"/>
          <p:nvPr/>
        </p:nvSpPr>
        <p:spPr>
          <a:xfrm>
            <a:off x="8158797" y="1803006"/>
            <a:ext cx="528003" cy="3099194"/>
          </a:xfrm>
          <a:prstGeom prst="rect">
            <a:avLst/>
          </a:prstGeom>
          <a:solidFill>
            <a:schemeClr val="bg1"/>
          </a:solidFill>
        </p:spPr>
        <p:txBody>
          <a:bodyPr wrap="square" rtlCol="0">
            <a:spAutoFit/>
          </a:bodyPr>
          <a:lstStyle/>
          <a:p>
            <a:endParaRPr lang="en-US" sz="1200" b="1" dirty="0"/>
          </a:p>
        </p:txBody>
      </p:sp>
    </p:spTree>
    <p:extLst>
      <p:ext uri="{BB962C8B-B14F-4D97-AF65-F5344CB8AC3E}">
        <p14:creationId xmlns:p14="http://schemas.microsoft.com/office/powerpoint/2010/main" val="31908920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20"/>
            <a:ext cx="8229600" cy="1143000"/>
          </a:xfrm>
        </p:spPr>
        <p:txBody>
          <a:bodyPr/>
          <a:lstStyle/>
          <a:p>
            <a:r>
              <a:rPr lang="en-US" dirty="0" smtClean="0"/>
              <a:t>STOK Background – NOx</a:t>
            </a:r>
            <a:endParaRPr lang="en-US" dirty="0"/>
          </a:p>
        </p:txBody>
      </p:sp>
      <p:pic>
        <p:nvPicPr>
          <p:cNvPr id="12" name="Content Placeholder 11" descr="boxplot_NOX_DETGrid_MI_Monitors_wo.png"/>
          <p:cNvPicPr>
            <a:picLocks noGrp="1" noChangeAspect="1"/>
          </p:cNvPicPr>
          <p:nvPr>
            <p:ph sz="half" idx="2"/>
          </p:nvPr>
        </p:nvPicPr>
        <p:blipFill>
          <a:blip r:embed="rId3">
            <a:extLst>
              <a:ext uri="{28A0092B-C50C-407E-A947-70E740481C1C}">
                <a14:useLocalDpi xmlns:a14="http://schemas.microsoft.com/office/drawing/2010/main" val="0"/>
              </a:ext>
            </a:extLst>
          </a:blip>
          <a:srcRect t="-15200" b="-15200"/>
          <a:stretch>
            <a:fillRect/>
          </a:stretch>
        </p:blipFill>
        <p:spPr>
          <a:xfrm>
            <a:off x="0" y="1104561"/>
            <a:ext cx="4497388" cy="4398428"/>
          </a:xfrm>
        </p:spPr>
      </p:pic>
      <p:pic>
        <p:nvPicPr>
          <p:cNvPr id="11" name="Content Placeholder 10"/>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645025" y="1616592"/>
            <a:ext cx="4499155" cy="3374366"/>
          </a:xfrm>
        </p:spPr>
      </p:pic>
      <p:sp>
        <p:nvSpPr>
          <p:cNvPr id="7" name="TextBox 6"/>
          <p:cNvSpPr txBox="1"/>
          <p:nvPr/>
        </p:nvSpPr>
        <p:spPr>
          <a:xfrm>
            <a:off x="486833" y="5418686"/>
            <a:ext cx="8045792" cy="646331"/>
          </a:xfrm>
          <a:prstGeom prst="rect">
            <a:avLst/>
          </a:prstGeom>
          <a:noFill/>
        </p:spPr>
        <p:txBody>
          <a:bodyPr wrap="none" rtlCol="0">
            <a:spAutoFit/>
          </a:bodyPr>
          <a:lstStyle/>
          <a:p>
            <a:pPr marL="285750" indent="-285750">
              <a:buFont typeface="Arial"/>
              <a:buChar char="•"/>
            </a:pPr>
            <a:r>
              <a:rPr lang="en-US" dirty="0" smtClean="0"/>
              <a:t>STOK Background distribution is comparable </a:t>
            </a:r>
            <a:r>
              <a:rPr lang="en-US" smtClean="0"/>
              <a:t>to monitors </a:t>
            </a:r>
            <a:r>
              <a:rPr lang="en-US" dirty="0" smtClean="0"/>
              <a:t>classified as background</a:t>
            </a:r>
          </a:p>
          <a:p>
            <a:pPr marL="285750" indent="-285750">
              <a:buFont typeface="Arial"/>
              <a:buChar char="•"/>
            </a:pPr>
            <a:r>
              <a:rPr lang="en-US" dirty="0" smtClean="0"/>
              <a:t>Spatial concentration gradient influenced by non-background monitors</a:t>
            </a:r>
            <a:endParaRPr lang="en-US" dirty="0"/>
          </a:p>
        </p:txBody>
      </p:sp>
      <p:sp>
        <p:nvSpPr>
          <p:cNvPr id="4" name="TextBox 3"/>
          <p:cNvSpPr txBox="1"/>
          <p:nvPr/>
        </p:nvSpPr>
        <p:spPr>
          <a:xfrm rot="16200000">
            <a:off x="29920" y="3180750"/>
            <a:ext cx="548498" cy="230832"/>
          </a:xfrm>
          <a:prstGeom prst="rect">
            <a:avLst/>
          </a:prstGeom>
          <a:solidFill>
            <a:schemeClr val="bg1"/>
          </a:solidFill>
        </p:spPr>
        <p:txBody>
          <a:bodyPr wrap="square" rtlCol="0">
            <a:spAutoFit/>
          </a:bodyPr>
          <a:lstStyle/>
          <a:p>
            <a:r>
              <a:rPr lang="en-US" sz="900" dirty="0" smtClean="0"/>
              <a:t>ppb</a:t>
            </a:r>
            <a:endParaRPr lang="en-US" sz="900" dirty="0"/>
          </a:p>
        </p:txBody>
      </p:sp>
      <p:sp>
        <p:nvSpPr>
          <p:cNvPr id="3" name="Slide Number Placeholder 2"/>
          <p:cNvSpPr>
            <a:spLocks noGrp="1"/>
          </p:cNvSpPr>
          <p:nvPr>
            <p:ph type="sldNum" sz="quarter" idx="12"/>
          </p:nvPr>
        </p:nvSpPr>
        <p:spPr/>
        <p:txBody>
          <a:bodyPr/>
          <a:lstStyle/>
          <a:p>
            <a:fld id="{E34699ED-031C-794F-93C4-473E15780DAF}" type="slidenum">
              <a:rPr lang="en-US" smtClean="0"/>
              <a:t>17</a:t>
            </a:fld>
            <a:endParaRPr lang="en-US" dirty="0"/>
          </a:p>
        </p:txBody>
      </p:sp>
      <p:sp>
        <p:nvSpPr>
          <p:cNvPr id="8" name="TextBox 7"/>
          <p:cNvSpPr txBox="1"/>
          <p:nvPr/>
        </p:nvSpPr>
        <p:spPr>
          <a:xfrm>
            <a:off x="5659121" y="1904607"/>
            <a:ext cx="2485817" cy="246221"/>
          </a:xfrm>
          <a:prstGeom prst="rect">
            <a:avLst/>
          </a:prstGeom>
          <a:solidFill>
            <a:schemeClr val="bg1"/>
          </a:solidFill>
        </p:spPr>
        <p:txBody>
          <a:bodyPr wrap="square" rtlCol="0">
            <a:spAutoFit/>
          </a:bodyPr>
          <a:lstStyle/>
          <a:p>
            <a:r>
              <a:rPr lang="en-US" sz="1000" dirty="0" smtClean="0"/>
              <a:t>NOX (ppb) Annual Average - </a:t>
            </a:r>
            <a:r>
              <a:rPr lang="en-US" sz="1000" dirty="0" err="1" smtClean="0"/>
              <a:t>DetGrid</a:t>
            </a:r>
            <a:endParaRPr lang="en-US" sz="1000" dirty="0"/>
          </a:p>
        </p:txBody>
      </p:sp>
    </p:spTree>
    <p:extLst>
      <p:ext uri="{BB962C8B-B14F-4D97-AF65-F5344CB8AC3E}">
        <p14:creationId xmlns:p14="http://schemas.microsoft.com/office/powerpoint/2010/main" val="319089209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20"/>
            <a:ext cx="8229600" cy="1143000"/>
          </a:xfrm>
        </p:spPr>
        <p:txBody>
          <a:bodyPr/>
          <a:lstStyle/>
          <a:p>
            <a:r>
              <a:rPr lang="en-US" dirty="0" smtClean="0"/>
              <a:t>STOK Background </a:t>
            </a:r>
            <a:r>
              <a:rPr lang="en-US" dirty="0"/>
              <a:t>– PM</a:t>
            </a:r>
            <a:r>
              <a:rPr lang="en-US" baseline="-25000" dirty="0"/>
              <a:t>2.5</a:t>
            </a:r>
            <a:endParaRPr lang="en-US" dirty="0"/>
          </a:p>
        </p:txBody>
      </p:sp>
      <p:pic>
        <p:nvPicPr>
          <p:cNvPr id="12" name="Content Placeholder 11" descr="boxplot_PM25_DETGrid_MI_Monitors_wo.png"/>
          <p:cNvPicPr>
            <a:picLocks noGrp="1" noChangeAspect="1"/>
          </p:cNvPicPr>
          <p:nvPr>
            <p:ph sz="half" idx="2"/>
          </p:nvPr>
        </p:nvPicPr>
        <p:blipFill>
          <a:blip r:embed="rId3">
            <a:extLst>
              <a:ext uri="{28A0092B-C50C-407E-A947-70E740481C1C}">
                <a14:useLocalDpi xmlns:a14="http://schemas.microsoft.com/office/drawing/2010/main" val="0"/>
              </a:ext>
            </a:extLst>
          </a:blip>
          <a:srcRect t="-15200" b="-15200"/>
          <a:stretch>
            <a:fillRect/>
          </a:stretch>
        </p:blipFill>
        <p:spPr>
          <a:xfrm>
            <a:off x="0" y="999466"/>
            <a:ext cx="4497388" cy="4398428"/>
          </a:xfrm>
        </p:spPr>
      </p:pic>
      <p:pic>
        <p:nvPicPr>
          <p:cNvPr id="11" name="Content Placeholder 10"/>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645025" y="1505079"/>
            <a:ext cx="4522466" cy="3391849"/>
          </a:xfrm>
        </p:spPr>
      </p:pic>
      <p:sp>
        <p:nvSpPr>
          <p:cNvPr id="8" name="TextBox 7"/>
          <p:cNvSpPr txBox="1"/>
          <p:nvPr/>
        </p:nvSpPr>
        <p:spPr>
          <a:xfrm>
            <a:off x="486833" y="5418686"/>
            <a:ext cx="6904454" cy="646331"/>
          </a:xfrm>
          <a:prstGeom prst="rect">
            <a:avLst/>
          </a:prstGeom>
          <a:noFill/>
        </p:spPr>
        <p:txBody>
          <a:bodyPr wrap="none" rtlCol="0">
            <a:spAutoFit/>
          </a:bodyPr>
          <a:lstStyle/>
          <a:p>
            <a:pPr marL="285750" indent="-285750">
              <a:buFont typeface="Arial"/>
              <a:buChar char="•"/>
            </a:pPr>
            <a:r>
              <a:rPr lang="en-US" dirty="0" smtClean="0"/>
              <a:t>Lower </a:t>
            </a:r>
            <a:r>
              <a:rPr lang="en-US" dirty="0"/>
              <a:t>background concentrations closer to Detroit </a:t>
            </a:r>
            <a:r>
              <a:rPr lang="en-US" dirty="0" smtClean="0"/>
              <a:t>center</a:t>
            </a:r>
          </a:p>
          <a:p>
            <a:pPr marL="285750" indent="-285750">
              <a:buFont typeface="Arial"/>
              <a:buChar char="•"/>
            </a:pPr>
            <a:r>
              <a:rPr lang="en-US" dirty="0" smtClean="0"/>
              <a:t>Monitors with less variability highly influence background estimation</a:t>
            </a:r>
            <a:endParaRPr lang="en-US" dirty="0" smtClean="0"/>
          </a:p>
        </p:txBody>
      </p:sp>
      <p:sp>
        <p:nvSpPr>
          <p:cNvPr id="3" name="Slide Number Placeholder 2"/>
          <p:cNvSpPr>
            <a:spLocks noGrp="1"/>
          </p:cNvSpPr>
          <p:nvPr>
            <p:ph type="sldNum" sz="quarter" idx="12"/>
          </p:nvPr>
        </p:nvSpPr>
        <p:spPr/>
        <p:txBody>
          <a:bodyPr/>
          <a:lstStyle/>
          <a:p>
            <a:fld id="{E34699ED-031C-794F-93C4-473E15780DAF}" type="slidenum">
              <a:rPr lang="en-US" smtClean="0"/>
              <a:t>18</a:t>
            </a:fld>
            <a:endParaRPr lang="en-US" dirty="0"/>
          </a:p>
        </p:txBody>
      </p:sp>
    </p:spTree>
    <p:extLst>
      <p:ext uri="{BB962C8B-B14F-4D97-AF65-F5344CB8AC3E}">
        <p14:creationId xmlns:p14="http://schemas.microsoft.com/office/powerpoint/2010/main" val="31908920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Total Concentration  </a:t>
            </a:r>
            <a:br>
              <a:rPr lang="en-US" dirty="0" smtClean="0"/>
            </a:br>
            <a:r>
              <a:rPr lang="en-US" dirty="0" smtClean="0"/>
              <a:t>Local Sources + Background</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2347913"/>
            <a:ext cx="4038600" cy="3028950"/>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2348706"/>
            <a:ext cx="4038600" cy="3028950"/>
          </a:xfrm>
        </p:spPr>
      </p:pic>
      <p:sp>
        <p:nvSpPr>
          <p:cNvPr id="4" name="Slide Number Placeholder 3"/>
          <p:cNvSpPr>
            <a:spLocks noGrp="1"/>
          </p:cNvSpPr>
          <p:nvPr>
            <p:ph type="sldNum" sz="quarter" idx="12"/>
          </p:nvPr>
        </p:nvSpPr>
        <p:spPr/>
        <p:txBody>
          <a:bodyPr/>
          <a:lstStyle/>
          <a:p>
            <a:fld id="{E34699ED-031C-794F-93C4-473E15780DAF}" type="slidenum">
              <a:rPr lang="en-US" smtClean="0"/>
              <a:t>19</a:t>
            </a:fld>
            <a:endParaRPr lang="en-US" dirty="0"/>
          </a:p>
        </p:txBody>
      </p:sp>
      <p:sp>
        <p:nvSpPr>
          <p:cNvPr id="8" name="TextBox 7"/>
          <p:cNvSpPr txBox="1"/>
          <p:nvPr/>
        </p:nvSpPr>
        <p:spPr>
          <a:xfrm>
            <a:off x="486833" y="5418686"/>
            <a:ext cx="7109639" cy="646331"/>
          </a:xfrm>
          <a:prstGeom prst="rect">
            <a:avLst/>
          </a:prstGeom>
          <a:noFill/>
        </p:spPr>
        <p:txBody>
          <a:bodyPr wrap="none" rtlCol="0">
            <a:spAutoFit/>
          </a:bodyPr>
          <a:lstStyle/>
          <a:p>
            <a:pPr marL="285750" indent="-285750">
              <a:buFont typeface="Arial"/>
              <a:buChar char="•"/>
            </a:pPr>
            <a:r>
              <a:rPr lang="en-US" dirty="0" smtClean="0"/>
              <a:t>Total concentration are comparable to AQS sites</a:t>
            </a:r>
          </a:p>
          <a:p>
            <a:pPr marL="285750" indent="-285750">
              <a:buFont typeface="Arial"/>
              <a:buChar char="•"/>
            </a:pPr>
            <a:r>
              <a:rPr lang="en-US" dirty="0" smtClean="0"/>
              <a:t>Model is </a:t>
            </a:r>
            <a:r>
              <a:rPr lang="en-US" dirty="0"/>
              <a:t>c</a:t>
            </a:r>
            <a:r>
              <a:rPr lang="en-US" dirty="0" smtClean="0"/>
              <a:t>apturing </a:t>
            </a:r>
            <a:r>
              <a:rPr lang="en-US" dirty="0"/>
              <a:t>higher concentration </a:t>
            </a:r>
            <a:r>
              <a:rPr lang="en-US" dirty="0" smtClean="0"/>
              <a:t>but </a:t>
            </a:r>
            <a:r>
              <a:rPr lang="en-US" dirty="0" smtClean="0"/>
              <a:t>overestimating </a:t>
            </a:r>
            <a:r>
              <a:rPr lang="en-US" dirty="0" smtClean="0"/>
              <a:t>some days</a:t>
            </a:r>
            <a:endParaRPr lang="en-US" dirty="0"/>
          </a:p>
        </p:txBody>
      </p:sp>
    </p:spTree>
    <p:extLst>
      <p:ext uri="{BB962C8B-B14F-4D97-AF65-F5344CB8AC3E}">
        <p14:creationId xmlns:p14="http://schemas.microsoft.com/office/powerpoint/2010/main" val="9452199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BACKGROUND</a:t>
            </a:r>
            <a:endParaRPr lang="en-US" b="1" dirty="0"/>
          </a:p>
        </p:txBody>
      </p:sp>
      <p:sp>
        <p:nvSpPr>
          <p:cNvPr id="3" name="Content Placeholder 2"/>
          <p:cNvSpPr>
            <a:spLocks noGrp="1"/>
          </p:cNvSpPr>
          <p:nvPr>
            <p:ph idx="1"/>
          </p:nvPr>
        </p:nvSpPr>
        <p:spPr>
          <a:xfrm>
            <a:off x="457200" y="1600200"/>
            <a:ext cx="8229600" cy="4991100"/>
          </a:xfrm>
        </p:spPr>
        <p:txBody>
          <a:bodyPr>
            <a:normAutofit fontScale="70000" lnSpcReduction="20000"/>
          </a:bodyPr>
          <a:lstStyle/>
          <a:p>
            <a:r>
              <a:rPr lang="en-US" dirty="0" smtClean="0"/>
              <a:t>Motivation </a:t>
            </a:r>
            <a:endParaRPr lang="en-US" dirty="0" smtClean="0"/>
          </a:p>
          <a:p>
            <a:pPr lvl="1"/>
            <a:r>
              <a:rPr lang="en-US" dirty="0" smtClean="0"/>
              <a:t>Exposure studies rely on detailed </a:t>
            </a:r>
            <a:r>
              <a:rPr lang="en-US" dirty="0" err="1" smtClean="0"/>
              <a:t>spatio</a:t>
            </a:r>
            <a:r>
              <a:rPr lang="en-US" dirty="0" smtClean="0"/>
              <a:t>-temporal characterization of air quality fields</a:t>
            </a:r>
          </a:p>
          <a:p>
            <a:pPr lvl="1"/>
            <a:r>
              <a:rPr lang="en-US" dirty="0" smtClean="0"/>
              <a:t>While this is potentially easily done for targeted emissions sources, characterization of </a:t>
            </a:r>
            <a:r>
              <a:rPr lang="en-US" b="1" dirty="0" smtClean="0"/>
              <a:t>regional background </a:t>
            </a:r>
            <a:r>
              <a:rPr lang="en-US" dirty="0" smtClean="0"/>
              <a:t>is a challenging task at the scales of the </a:t>
            </a:r>
            <a:r>
              <a:rPr lang="en-US" dirty="0" smtClean="0"/>
              <a:t>study</a:t>
            </a:r>
          </a:p>
          <a:p>
            <a:r>
              <a:rPr lang="en-US" dirty="0" smtClean="0"/>
              <a:t>What is Regional Background ?</a:t>
            </a:r>
          </a:p>
          <a:p>
            <a:pPr lvl="1"/>
            <a:r>
              <a:rPr lang="en-US" dirty="0"/>
              <a:t>Concentrations that would occur in the absence of </a:t>
            </a:r>
            <a:r>
              <a:rPr lang="en-US" dirty="0" smtClean="0"/>
              <a:t>local source emissions in our exposure domain</a:t>
            </a:r>
          </a:p>
          <a:p>
            <a:r>
              <a:rPr lang="en-US" dirty="0" smtClean="0"/>
              <a:t>Previous </a:t>
            </a:r>
            <a:r>
              <a:rPr lang="en-US" dirty="0" smtClean="0"/>
              <a:t>work</a:t>
            </a:r>
          </a:p>
          <a:p>
            <a:pPr lvl="1"/>
            <a:r>
              <a:rPr lang="en-US" dirty="0"/>
              <a:t>Ambient-based </a:t>
            </a:r>
            <a:r>
              <a:rPr lang="en-US" dirty="0" smtClean="0"/>
              <a:t>method</a:t>
            </a:r>
          </a:p>
          <a:p>
            <a:pPr lvl="2"/>
            <a:r>
              <a:rPr lang="en-US" dirty="0" smtClean="0"/>
              <a:t>Percentile of observed concentration</a:t>
            </a:r>
            <a:endParaRPr lang="en-US" dirty="0"/>
          </a:p>
          <a:p>
            <a:pPr lvl="1"/>
            <a:r>
              <a:rPr lang="en-US" dirty="0" smtClean="0"/>
              <a:t>Emissions</a:t>
            </a:r>
            <a:r>
              <a:rPr lang="en-US" dirty="0" smtClean="0"/>
              <a:t>-based </a:t>
            </a:r>
            <a:r>
              <a:rPr lang="en-US" dirty="0" smtClean="0"/>
              <a:t>method</a:t>
            </a:r>
          </a:p>
          <a:p>
            <a:pPr lvl="2"/>
            <a:r>
              <a:rPr lang="en-US" dirty="0" smtClean="0"/>
              <a:t>Emission inventory data</a:t>
            </a:r>
            <a:endParaRPr lang="en-US" dirty="0" smtClean="0"/>
          </a:p>
          <a:p>
            <a:pPr lvl="1"/>
            <a:r>
              <a:rPr lang="en-US" dirty="0" smtClean="0"/>
              <a:t>Chemistry </a:t>
            </a:r>
            <a:r>
              <a:rPr lang="en-US" dirty="0" smtClean="0"/>
              <a:t>transport model </a:t>
            </a:r>
            <a:r>
              <a:rPr lang="en-US" dirty="0"/>
              <a:t>based </a:t>
            </a:r>
            <a:r>
              <a:rPr lang="en-US" dirty="0" smtClean="0"/>
              <a:t>method</a:t>
            </a:r>
          </a:p>
          <a:p>
            <a:pPr lvl="2"/>
            <a:r>
              <a:rPr lang="en-US" dirty="0" smtClean="0"/>
              <a:t>Run Model (i.e. CMAQ) without local sources</a:t>
            </a:r>
            <a:endParaRPr lang="en-US" dirty="0"/>
          </a:p>
        </p:txBody>
      </p:sp>
      <p:sp>
        <p:nvSpPr>
          <p:cNvPr id="4" name="Slide Number Placeholder 3"/>
          <p:cNvSpPr>
            <a:spLocks noGrp="1"/>
          </p:cNvSpPr>
          <p:nvPr>
            <p:ph type="sldNum" sz="quarter" idx="12"/>
          </p:nvPr>
        </p:nvSpPr>
        <p:spPr/>
        <p:txBody>
          <a:bodyPr/>
          <a:lstStyle/>
          <a:p>
            <a:fld id="{E34699ED-031C-794F-93C4-473E15780DAF}" type="slidenum">
              <a:rPr lang="en-US" smtClean="0"/>
              <a:t>2</a:t>
            </a:fld>
            <a:endParaRPr lang="en-US" dirty="0"/>
          </a:p>
        </p:txBody>
      </p:sp>
    </p:spTree>
    <p:extLst>
      <p:ext uri="{BB962C8B-B14F-4D97-AF65-F5344CB8AC3E}">
        <p14:creationId xmlns:p14="http://schemas.microsoft.com/office/powerpoint/2010/main" val="24585129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CONCLUSIONS</a:t>
            </a:r>
            <a:endParaRPr lang="en-US" b="1" dirty="0"/>
          </a:p>
        </p:txBody>
      </p:sp>
      <p:sp>
        <p:nvSpPr>
          <p:cNvPr id="5" name="Content Placeholder 4"/>
          <p:cNvSpPr>
            <a:spLocks noGrp="1"/>
          </p:cNvSpPr>
          <p:nvPr>
            <p:ph idx="1"/>
          </p:nvPr>
        </p:nvSpPr>
        <p:spPr/>
        <p:txBody>
          <a:bodyPr>
            <a:normAutofit fontScale="92500" lnSpcReduction="10000"/>
          </a:bodyPr>
          <a:lstStyle/>
          <a:p>
            <a:r>
              <a:rPr lang="en-US" dirty="0" smtClean="0"/>
              <a:t>Developed a new approach that relies on both observations and model to estimate fine-scale background concentrations</a:t>
            </a:r>
          </a:p>
          <a:p>
            <a:r>
              <a:rPr lang="en-US" dirty="0" smtClean="0"/>
              <a:t>Successfully applied for ongoing exposure study in Detroit for a 29-month period for multiple pollutants</a:t>
            </a:r>
          </a:p>
          <a:p>
            <a:r>
              <a:rPr lang="en-US" dirty="0"/>
              <a:t>STOK provides spatially resolved field of background concentrations at study locations, and these estimates are comparable to AQS sites in the region, classified as background</a:t>
            </a:r>
            <a:endParaRPr lang="en-US" dirty="0" smtClean="0"/>
          </a:p>
          <a:p>
            <a:pPr marL="0" indent="0">
              <a:buNone/>
            </a:pPr>
            <a:endParaRPr lang="en-US" dirty="0"/>
          </a:p>
          <a:p>
            <a:pPr marL="0" indent="0">
              <a:buNone/>
            </a:pPr>
            <a:endParaRPr lang="en-US" dirty="0"/>
          </a:p>
        </p:txBody>
      </p:sp>
      <p:sp>
        <p:nvSpPr>
          <p:cNvPr id="2" name="Slide Number Placeholder 1"/>
          <p:cNvSpPr>
            <a:spLocks noGrp="1"/>
          </p:cNvSpPr>
          <p:nvPr>
            <p:ph type="sldNum" sz="quarter" idx="12"/>
          </p:nvPr>
        </p:nvSpPr>
        <p:spPr/>
        <p:txBody>
          <a:bodyPr/>
          <a:lstStyle/>
          <a:p>
            <a:fld id="{E34699ED-031C-794F-93C4-473E15780DAF}" type="slidenum">
              <a:rPr lang="en-US" smtClean="0"/>
              <a:t>20</a:t>
            </a:fld>
            <a:endParaRPr lang="en-US" dirty="0"/>
          </a:p>
        </p:txBody>
      </p:sp>
    </p:spTree>
    <p:extLst>
      <p:ext uri="{BB962C8B-B14F-4D97-AF65-F5344CB8AC3E}">
        <p14:creationId xmlns:p14="http://schemas.microsoft.com/office/powerpoint/2010/main" val="26468773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ACKNOWLEDGEMENTS</a:t>
            </a:r>
            <a:endParaRPr lang="en-US" b="1" dirty="0"/>
          </a:p>
        </p:txBody>
      </p:sp>
      <p:sp>
        <p:nvSpPr>
          <p:cNvPr id="5" name="Content Placeholder 4"/>
          <p:cNvSpPr>
            <a:spLocks noGrp="1"/>
          </p:cNvSpPr>
          <p:nvPr>
            <p:ph idx="1"/>
          </p:nvPr>
        </p:nvSpPr>
        <p:spPr/>
        <p:txBody>
          <a:bodyPr/>
          <a:lstStyle/>
          <a:p>
            <a:r>
              <a:rPr lang="en-US" dirty="0" smtClean="0"/>
              <a:t>U.S. EPA Contracts EPW09023 and EPD12044</a:t>
            </a:r>
          </a:p>
          <a:p>
            <a:r>
              <a:rPr lang="en-US" dirty="0" smtClean="0"/>
              <a:t>David Heist, U.S. EPA</a:t>
            </a:r>
          </a:p>
          <a:p>
            <a:r>
              <a:rPr lang="en-US" dirty="0" smtClean="0"/>
              <a:t>UNC-IE Colleagues</a:t>
            </a:r>
          </a:p>
          <a:p>
            <a:pPr lvl="1"/>
            <a:r>
              <a:rPr lang="en-US" dirty="0" smtClean="0"/>
              <a:t>Mohammad </a:t>
            </a:r>
            <a:r>
              <a:rPr lang="en-US" dirty="0" err="1" smtClean="0"/>
              <a:t>Omary</a:t>
            </a:r>
            <a:endParaRPr lang="en-US" dirty="0" smtClean="0"/>
          </a:p>
          <a:p>
            <a:pPr lvl="1"/>
            <a:r>
              <a:rPr lang="en-US" dirty="0" smtClean="0"/>
              <a:t>Kevin </a:t>
            </a:r>
            <a:r>
              <a:rPr lang="en-US" dirty="0" err="1" smtClean="0"/>
              <a:t>Talgo</a:t>
            </a:r>
            <a:endParaRPr lang="en-US" dirty="0" smtClean="0"/>
          </a:p>
          <a:p>
            <a:pPr lvl="1"/>
            <a:r>
              <a:rPr lang="en-US" dirty="0" smtClean="0"/>
              <a:t>Brian </a:t>
            </a:r>
            <a:r>
              <a:rPr lang="en-US" dirty="0" err="1" smtClean="0"/>
              <a:t>Naess</a:t>
            </a:r>
            <a:endParaRPr lang="en-US" dirty="0"/>
          </a:p>
        </p:txBody>
      </p:sp>
      <p:sp>
        <p:nvSpPr>
          <p:cNvPr id="2" name="Slide Number Placeholder 1"/>
          <p:cNvSpPr>
            <a:spLocks noGrp="1"/>
          </p:cNvSpPr>
          <p:nvPr>
            <p:ph type="sldNum" sz="quarter" idx="12"/>
          </p:nvPr>
        </p:nvSpPr>
        <p:spPr/>
        <p:txBody>
          <a:bodyPr/>
          <a:lstStyle/>
          <a:p>
            <a:fld id="{E34699ED-031C-794F-93C4-473E15780DAF}" type="slidenum">
              <a:rPr lang="en-US" smtClean="0"/>
              <a:t>21</a:t>
            </a:fld>
            <a:endParaRPr lang="en-US" dirty="0"/>
          </a:p>
        </p:txBody>
      </p:sp>
    </p:spTree>
    <p:extLst>
      <p:ext uri="{BB962C8B-B14F-4D97-AF65-F5344CB8AC3E}">
        <p14:creationId xmlns:p14="http://schemas.microsoft.com/office/powerpoint/2010/main" val="6268404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4" name="Slide Number Placeholder 3"/>
          <p:cNvSpPr>
            <a:spLocks noGrp="1"/>
          </p:cNvSpPr>
          <p:nvPr>
            <p:ph type="sldNum" sz="quarter" idx="12"/>
          </p:nvPr>
        </p:nvSpPr>
        <p:spPr/>
        <p:txBody>
          <a:bodyPr/>
          <a:lstStyle/>
          <a:p>
            <a:fld id="{E34699ED-031C-794F-93C4-473E15780DAF}" type="slidenum">
              <a:rPr lang="en-US" smtClean="0"/>
              <a:t>22</a:t>
            </a:fld>
            <a:endParaRPr lang="en-US" dirty="0"/>
          </a:p>
        </p:txBody>
      </p:sp>
    </p:spTree>
    <p:extLst>
      <p:ext uri="{BB962C8B-B14F-4D97-AF65-F5344CB8AC3E}">
        <p14:creationId xmlns:p14="http://schemas.microsoft.com/office/powerpoint/2010/main" val="8649760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820"/>
            <a:ext cx="8229600" cy="1143000"/>
          </a:xfrm>
        </p:spPr>
        <p:txBody>
          <a:bodyPr>
            <a:normAutofit fontScale="90000"/>
          </a:bodyPr>
          <a:lstStyle/>
          <a:p>
            <a:r>
              <a:rPr lang="en-US" dirty="0" smtClean="0"/>
              <a:t>Monthly Average </a:t>
            </a:r>
            <a:r>
              <a:rPr lang="en-US" dirty="0" smtClean="0"/>
              <a:t>R</a:t>
            </a:r>
            <a:r>
              <a:rPr lang="en-US" baseline="-25000" dirty="0" smtClean="0"/>
              <a:t>Background</a:t>
            </a:r>
            <a:r>
              <a:rPr lang="en-US" baseline="-25000" dirty="0" smtClean="0"/>
              <a:t>/</a:t>
            </a:r>
            <a:r>
              <a:rPr lang="en-US" baseline="-25000" dirty="0" smtClean="0"/>
              <a:t>Total</a:t>
            </a:r>
            <a:br>
              <a:rPr lang="en-US" baseline="-25000" dirty="0" smtClean="0"/>
            </a:br>
            <a:r>
              <a:rPr lang="en-US" dirty="0"/>
              <a:t>4x4 CMAQ Domain</a:t>
            </a:r>
            <a:endParaRPr lang="en-US" baseline="-25000" dirty="0"/>
          </a:p>
        </p:txBody>
      </p:sp>
      <p:sp>
        <p:nvSpPr>
          <p:cNvPr id="3" name="Text Placeholder 2"/>
          <p:cNvSpPr>
            <a:spLocks noGrp="1"/>
          </p:cNvSpPr>
          <p:nvPr>
            <p:ph type="body" idx="1"/>
          </p:nvPr>
        </p:nvSpPr>
        <p:spPr>
          <a:xfrm>
            <a:off x="901700" y="3369785"/>
            <a:ext cx="2741074" cy="250137"/>
          </a:xfrm>
          <a:solidFill>
            <a:srgbClr val="FFFFFF">
              <a:alpha val="0"/>
            </a:srgbClr>
          </a:solidFill>
        </p:spPr>
        <p:txBody>
          <a:bodyPr>
            <a:normAutofit fontScale="55000" lnSpcReduction="20000"/>
          </a:bodyPr>
          <a:lstStyle/>
          <a:p>
            <a:pPr algn="ctr"/>
            <a:r>
              <a:rPr lang="en-US" dirty="0" smtClean="0"/>
              <a:t>Summer NOX</a:t>
            </a:r>
            <a:endParaRPr lang="en-US" dirty="0"/>
          </a:p>
        </p:txBody>
      </p:sp>
      <p:sp>
        <p:nvSpPr>
          <p:cNvPr id="5" name="Text Placeholder 4"/>
          <p:cNvSpPr>
            <a:spLocks noGrp="1"/>
          </p:cNvSpPr>
          <p:nvPr>
            <p:ph type="body" sz="quarter" idx="3"/>
          </p:nvPr>
        </p:nvSpPr>
        <p:spPr>
          <a:xfrm>
            <a:off x="5089525" y="3440536"/>
            <a:ext cx="2742151" cy="250137"/>
          </a:xfrm>
          <a:solidFill>
            <a:schemeClr val="bg1"/>
          </a:solidFill>
        </p:spPr>
        <p:txBody>
          <a:bodyPr>
            <a:normAutofit fontScale="55000" lnSpcReduction="20000"/>
          </a:bodyPr>
          <a:lstStyle/>
          <a:p>
            <a:pPr algn="ctr"/>
            <a:r>
              <a:rPr lang="en-US" dirty="0" smtClean="0"/>
              <a:t>Summer </a:t>
            </a:r>
            <a:r>
              <a:rPr lang="en-US" dirty="0" err="1" smtClean="0"/>
              <a:t>NOx</a:t>
            </a:r>
            <a:endParaRPr lang="en-US" dirty="0"/>
          </a:p>
        </p:txBody>
      </p:sp>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0614" r="8366" b="7093"/>
          <a:stretch/>
        </p:blipFill>
        <p:spPr>
          <a:xfrm>
            <a:off x="853007" y="1471017"/>
            <a:ext cx="2872516" cy="1891588"/>
          </a:xfrm>
        </p:spPr>
      </p:pic>
      <p:sp>
        <p:nvSpPr>
          <p:cNvPr id="9" name="TextBox 8"/>
          <p:cNvSpPr txBox="1"/>
          <p:nvPr/>
        </p:nvSpPr>
        <p:spPr>
          <a:xfrm>
            <a:off x="486833" y="6043083"/>
            <a:ext cx="6776214" cy="369332"/>
          </a:xfrm>
          <a:prstGeom prst="rect">
            <a:avLst/>
          </a:prstGeom>
          <a:noFill/>
        </p:spPr>
        <p:txBody>
          <a:bodyPr wrap="none" rtlCol="0">
            <a:spAutoFit/>
          </a:bodyPr>
          <a:lstStyle/>
          <a:p>
            <a:pPr marL="285750" indent="-285750">
              <a:buFont typeface="Arial"/>
              <a:buChar char="•"/>
            </a:pPr>
            <a:r>
              <a:rPr lang="en-US" dirty="0" smtClean="0"/>
              <a:t>Background/Total ratio shows decrease due to zero out of emission  </a:t>
            </a:r>
            <a:endParaRPr lang="en-US" dirty="0"/>
          </a:p>
        </p:txBody>
      </p:sp>
      <p:sp>
        <p:nvSpPr>
          <p:cNvPr id="14" name="Text Placeholder 2"/>
          <p:cNvSpPr txBox="1">
            <a:spLocks/>
          </p:cNvSpPr>
          <p:nvPr/>
        </p:nvSpPr>
        <p:spPr>
          <a:xfrm>
            <a:off x="901700" y="5742787"/>
            <a:ext cx="2741074" cy="250137"/>
          </a:xfrm>
          <a:prstGeom prst="rect">
            <a:avLst/>
          </a:prstGeom>
          <a:solidFill>
            <a:srgbClr val="FFFFFF">
              <a:alpha val="0"/>
            </a:srgbClr>
          </a:solidFill>
        </p:spPr>
        <p:txBody>
          <a:bodyPr vert="horz" lIns="91440" tIns="45720" rIns="91440" bIns="45720" rtlCol="0" anchor="b">
            <a:normAutofit fontScale="55000" lnSpcReduction="20000"/>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smtClean="0"/>
              <a:t>Winter NOX</a:t>
            </a:r>
            <a:endParaRPr lang="en-US" dirty="0"/>
          </a:p>
        </p:txBody>
      </p:sp>
      <p:sp>
        <p:nvSpPr>
          <p:cNvPr id="15" name="Text Placeholder 4"/>
          <p:cNvSpPr txBox="1">
            <a:spLocks/>
          </p:cNvSpPr>
          <p:nvPr/>
        </p:nvSpPr>
        <p:spPr>
          <a:xfrm>
            <a:off x="5089525" y="5735607"/>
            <a:ext cx="2742151" cy="250137"/>
          </a:xfrm>
          <a:prstGeom prst="rect">
            <a:avLst/>
          </a:prstGeom>
          <a:solidFill>
            <a:schemeClr val="bg1"/>
          </a:solidFill>
        </p:spPr>
        <p:txBody>
          <a:bodyPr vert="horz" lIns="91440" tIns="45720" rIns="91440" bIns="45720" rtlCol="0" anchor="b">
            <a:normAutofit fontScale="55000" lnSpcReduction="20000"/>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smtClean="0"/>
              <a:t>Winter </a:t>
            </a:r>
            <a:r>
              <a:rPr lang="en-US" dirty="0" err="1" smtClean="0"/>
              <a:t>NOx</a:t>
            </a:r>
            <a:endParaRPr lang="en-US" dirty="0"/>
          </a:p>
        </p:txBody>
      </p:sp>
      <p:pic>
        <p:nvPicPr>
          <p:cNvPr id="16" name="Content Placeholder 7"/>
          <p:cNvPicPr>
            <a:picLocks noChangeAspect="1"/>
          </p:cNvPicPr>
          <p:nvPr/>
        </p:nvPicPr>
        <p:blipFill rotWithShape="1">
          <a:blip r:embed="rId4">
            <a:extLst>
              <a:ext uri="{28A0092B-C50C-407E-A947-70E740481C1C}">
                <a14:useLocalDpi xmlns:a14="http://schemas.microsoft.com/office/drawing/2010/main" val="0"/>
              </a:ext>
            </a:extLst>
          </a:blip>
          <a:srcRect t="20551" r="9023" b="7861"/>
          <a:stretch/>
        </p:blipFill>
        <p:spPr>
          <a:xfrm>
            <a:off x="853005" y="3612742"/>
            <a:ext cx="2789769" cy="2195195"/>
          </a:xfrm>
          <a:prstGeom prst="rect">
            <a:avLst/>
          </a:prstGeom>
        </p:spPr>
      </p:pic>
      <p:sp>
        <p:nvSpPr>
          <p:cNvPr id="4" name="Slide Number Placeholder 3"/>
          <p:cNvSpPr>
            <a:spLocks noGrp="1"/>
          </p:cNvSpPr>
          <p:nvPr>
            <p:ph type="sldNum" sz="quarter" idx="12"/>
          </p:nvPr>
        </p:nvSpPr>
        <p:spPr/>
        <p:txBody>
          <a:bodyPr/>
          <a:lstStyle/>
          <a:p>
            <a:fld id="{E34699ED-031C-794F-93C4-473E15780DAF}" type="slidenum">
              <a:rPr lang="en-US" smtClean="0"/>
              <a:t>23</a:t>
            </a:fld>
            <a:endParaRPr lang="en-US" dirty="0"/>
          </a:p>
        </p:txBody>
      </p:sp>
      <p:pic>
        <p:nvPicPr>
          <p:cNvPr id="18" name="Content Placeholder 7" descr="NOX.mave.12km_Zoom.200505.gif"/>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t="19832" b="8543"/>
          <a:stretch/>
        </p:blipFill>
        <p:spPr>
          <a:xfrm>
            <a:off x="5182663" y="1477251"/>
            <a:ext cx="2741074" cy="1963285"/>
          </a:xfrm>
        </p:spPr>
      </p:pic>
      <p:pic>
        <p:nvPicPr>
          <p:cNvPr id="19" name="Content Placeholder 7"/>
          <p:cNvPicPr>
            <a:picLocks noChangeAspect="1"/>
          </p:cNvPicPr>
          <p:nvPr/>
        </p:nvPicPr>
        <p:blipFill rotWithShape="1">
          <a:blip r:embed="rId6">
            <a:extLst>
              <a:ext uri="{28A0092B-C50C-407E-A947-70E740481C1C}">
                <a14:useLocalDpi xmlns:a14="http://schemas.microsoft.com/office/drawing/2010/main" val="0"/>
              </a:ext>
            </a:extLst>
          </a:blip>
          <a:srcRect t="20419" b="8224"/>
          <a:stretch/>
        </p:blipFill>
        <p:spPr>
          <a:xfrm>
            <a:off x="5182663" y="3772322"/>
            <a:ext cx="2751342" cy="1963285"/>
          </a:xfrm>
          <a:prstGeom prst="rect">
            <a:avLst/>
          </a:prstGeom>
        </p:spPr>
      </p:pic>
    </p:spTree>
    <p:extLst>
      <p:ext uri="{BB962C8B-B14F-4D97-AF65-F5344CB8AC3E}">
        <p14:creationId xmlns:p14="http://schemas.microsoft.com/office/powerpoint/2010/main" val="32509068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820"/>
            <a:ext cx="8229600" cy="1143000"/>
          </a:xfrm>
        </p:spPr>
        <p:txBody>
          <a:bodyPr>
            <a:normAutofit fontScale="90000"/>
          </a:bodyPr>
          <a:lstStyle/>
          <a:p>
            <a:r>
              <a:rPr lang="en-US" dirty="0" smtClean="0"/>
              <a:t>Monthly Average </a:t>
            </a:r>
            <a:r>
              <a:rPr lang="en-US" dirty="0" smtClean="0"/>
              <a:t>R</a:t>
            </a:r>
            <a:r>
              <a:rPr lang="en-US" baseline="-25000" dirty="0" smtClean="0"/>
              <a:t>Background</a:t>
            </a:r>
            <a:r>
              <a:rPr lang="en-US" baseline="-25000" dirty="0" smtClean="0"/>
              <a:t>/</a:t>
            </a:r>
            <a:r>
              <a:rPr lang="en-US" baseline="-25000" dirty="0" smtClean="0"/>
              <a:t>Total</a:t>
            </a:r>
            <a:br>
              <a:rPr lang="en-US" baseline="-25000" dirty="0" smtClean="0"/>
            </a:br>
            <a:r>
              <a:rPr lang="en-US" dirty="0"/>
              <a:t>4x4 CMAQ Domain</a:t>
            </a:r>
            <a:endParaRPr lang="en-US" baseline="-25000" dirty="0"/>
          </a:p>
        </p:txBody>
      </p:sp>
      <p:sp>
        <p:nvSpPr>
          <p:cNvPr id="3" name="Text Placeholder 2"/>
          <p:cNvSpPr>
            <a:spLocks noGrp="1"/>
          </p:cNvSpPr>
          <p:nvPr>
            <p:ph type="body" idx="1"/>
          </p:nvPr>
        </p:nvSpPr>
        <p:spPr>
          <a:xfrm>
            <a:off x="901700" y="3369785"/>
            <a:ext cx="2741074" cy="250137"/>
          </a:xfrm>
          <a:solidFill>
            <a:srgbClr val="FFFFFF">
              <a:alpha val="0"/>
            </a:srgbClr>
          </a:solidFill>
        </p:spPr>
        <p:txBody>
          <a:bodyPr>
            <a:normAutofit fontScale="55000" lnSpcReduction="20000"/>
          </a:bodyPr>
          <a:lstStyle/>
          <a:p>
            <a:pPr algn="ctr"/>
            <a:r>
              <a:rPr lang="en-US" dirty="0" smtClean="0"/>
              <a:t>Summer NOX</a:t>
            </a:r>
            <a:endParaRPr lang="en-US" dirty="0"/>
          </a:p>
        </p:txBody>
      </p:sp>
      <p:sp>
        <p:nvSpPr>
          <p:cNvPr id="5" name="Text Placeholder 4"/>
          <p:cNvSpPr>
            <a:spLocks noGrp="1"/>
          </p:cNvSpPr>
          <p:nvPr>
            <p:ph type="body" sz="quarter" idx="3"/>
          </p:nvPr>
        </p:nvSpPr>
        <p:spPr>
          <a:xfrm>
            <a:off x="5089525" y="3362605"/>
            <a:ext cx="2742151" cy="250137"/>
          </a:xfrm>
          <a:solidFill>
            <a:schemeClr val="bg1"/>
          </a:solidFill>
        </p:spPr>
        <p:txBody>
          <a:bodyPr>
            <a:normAutofit fontScale="55000" lnSpcReduction="20000"/>
          </a:bodyPr>
          <a:lstStyle/>
          <a:p>
            <a:pPr algn="ctr"/>
            <a:r>
              <a:rPr lang="en-US" dirty="0" smtClean="0"/>
              <a:t>Summer PM</a:t>
            </a:r>
            <a:r>
              <a:rPr lang="en-US" baseline="-25000" dirty="0" smtClean="0"/>
              <a:t>2.5</a:t>
            </a:r>
            <a:endParaRPr lang="en-US" dirty="0"/>
          </a:p>
        </p:txBody>
      </p:sp>
      <p:pic>
        <p:nvPicPr>
          <p:cNvPr id="7" name="Content Placeholder 6" descr="PM25.mave.12km_Zoom.200505.gif"/>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19968" b="8434"/>
          <a:stretch/>
        </p:blipFill>
        <p:spPr>
          <a:xfrm>
            <a:off x="5089525" y="1399320"/>
            <a:ext cx="2742151" cy="1963285"/>
          </a:xfrm>
        </p:spPr>
      </p:pic>
      <p:sp>
        <p:nvSpPr>
          <p:cNvPr id="9" name="TextBox 8"/>
          <p:cNvSpPr txBox="1"/>
          <p:nvPr/>
        </p:nvSpPr>
        <p:spPr>
          <a:xfrm>
            <a:off x="486833" y="6043083"/>
            <a:ext cx="6776214" cy="369332"/>
          </a:xfrm>
          <a:prstGeom prst="rect">
            <a:avLst/>
          </a:prstGeom>
          <a:noFill/>
        </p:spPr>
        <p:txBody>
          <a:bodyPr wrap="none" rtlCol="0">
            <a:spAutoFit/>
          </a:bodyPr>
          <a:lstStyle/>
          <a:p>
            <a:pPr marL="285750" indent="-285750">
              <a:buFont typeface="Arial"/>
              <a:buChar char="•"/>
            </a:pPr>
            <a:r>
              <a:rPr lang="en-US" dirty="0" smtClean="0"/>
              <a:t>Background/Total ratio shows decrease due to zero out of emission  </a:t>
            </a:r>
            <a:endParaRPr lang="en-US" dirty="0"/>
          </a:p>
        </p:txBody>
      </p:sp>
      <p:sp>
        <p:nvSpPr>
          <p:cNvPr id="14" name="Text Placeholder 2"/>
          <p:cNvSpPr txBox="1">
            <a:spLocks/>
          </p:cNvSpPr>
          <p:nvPr/>
        </p:nvSpPr>
        <p:spPr>
          <a:xfrm>
            <a:off x="901700" y="5742787"/>
            <a:ext cx="2741074" cy="250137"/>
          </a:xfrm>
          <a:prstGeom prst="rect">
            <a:avLst/>
          </a:prstGeom>
          <a:solidFill>
            <a:srgbClr val="FFFFFF">
              <a:alpha val="0"/>
            </a:srgbClr>
          </a:solidFill>
        </p:spPr>
        <p:txBody>
          <a:bodyPr vert="horz" lIns="91440" tIns="45720" rIns="91440" bIns="45720" rtlCol="0" anchor="b">
            <a:normAutofit fontScale="55000" lnSpcReduction="20000"/>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smtClean="0"/>
              <a:t>Winter NOX</a:t>
            </a:r>
            <a:endParaRPr lang="en-US" dirty="0"/>
          </a:p>
        </p:txBody>
      </p:sp>
      <p:sp>
        <p:nvSpPr>
          <p:cNvPr id="15" name="Text Placeholder 4"/>
          <p:cNvSpPr txBox="1">
            <a:spLocks/>
          </p:cNvSpPr>
          <p:nvPr/>
        </p:nvSpPr>
        <p:spPr>
          <a:xfrm>
            <a:off x="5089525" y="5735607"/>
            <a:ext cx="2742151" cy="250137"/>
          </a:xfrm>
          <a:prstGeom prst="rect">
            <a:avLst/>
          </a:prstGeom>
          <a:solidFill>
            <a:schemeClr val="bg1"/>
          </a:solidFill>
        </p:spPr>
        <p:txBody>
          <a:bodyPr vert="horz" lIns="91440" tIns="45720" rIns="91440" bIns="45720" rtlCol="0" anchor="b">
            <a:normAutofit fontScale="55000" lnSpcReduction="20000"/>
          </a:bodyPr>
          <a:lstStyle>
            <a:lvl1pPr marL="0" indent="0" algn="l" defTabSz="457200" rtl="0" eaLnBrk="1" latinLnBrk="0" hangingPunct="1">
              <a:spcBef>
                <a:spcPct val="20000"/>
              </a:spcBef>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a:r>
              <a:rPr lang="en-US" dirty="0" smtClean="0"/>
              <a:t>Winter PM</a:t>
            </a:r>
            <a:r>
              <a:rPr lang="en-US" baseline="-25000" dirty="0" smtClean="0"/>
              <a:t>2.5</a:t>
            </a:r>
            <a:endParaRPr lang="en-US" dirty="0"/>
          </a:p>
        </p:txBody>
      </p:sp>
      <p:pic>
        <p:nvPicPr>
          <p:cNvPr id="17" name="Content Placeholder 6"/>
          <p:cNvPicPr>
            <a:picLocks noChangeAspect="1"/>
          </p:cNvPicPr>
          <p:nvPr/>
        </p:nvPicPr>
        <p:blipFill rotWithShape="1">
          <a:blip r:embed="rId4">
            <a:extLst>
              <a:ext uri="{28A0092B-C50C-407E-A947-70E740481C1C}">
                <a14:useLocalDpi xmlns:a14="http://schemas.microsoft.com/office/drawing/2010/main" val="0"/>
              </a:ext>
            </a:extLst>
          </a:blip>
          <a:srcRect t="20494" b="8350"/>
          <a:stretch/>
        </p:blipFill>
        <p:spPr>
          <a:xfrm>
            <a:off x="5089525" y="3694391"/>
            <a:ext cx="2759118" cy="1963285"/>
          </a:xfrm>
          <a:prstGeom prst="rect">
            <a:avLst/>
          </a:prstGeom>
        </p:spPr>
      </p:pic>
      <p:sp>
        <p:nvSpPr>
          <p:cNvPr id="4" name="Slide Number Placeholder 3"/>
          <p:cNvSpPr>
            <a:spLocks noGrp="1"/>
          </p:cNvSpPr>
          <p:nvPr>
            <p:ph type="sldNum" sz="quarter" idx="12"/>
          </p:nvPr>
        </p:nvSpPr>
        <p:spPr/>
        <p:txBody>
          <a:bodyPr/>
          <a:lstStyle/>
          <a:p>
            <a:fld id="{E34699ED-031C-794F-93C4-473E15780DAF}" type="slidenum">
              <a:rPr lang="en-US" smtClean="0"/>
              <a:t>24</a:t>
            </a:fld>
            <a:endParaRPr lang="en-US" dirty="0"/>
          </a:p>
        </p:txBody>
      </p:sp>
      <p:pic>
        <p:nvPicPr>
          <p:cNvPr id="10" name="Picture 9" descr="abmp.PM2_5.12km.mon05_diff_ratio.gif"/>
          <p:cNvPicPr>
            <a:picLocks noChangeAspect="1"/>
          </p:cNvPicPr>
          <p:nvPr/>
        </p:nvPicPr>
        <p:blipFill rotWithShape="1">
          <a:blip r:embed="rId5">
            <a:extLst>
              <a:ext uri="{28A0092B-C50C-407E-A947-70E740481C1C}">
                <a14:useLocalDpi xmlns:a14="http://schemas.microsoft.com/office/drawing/2010/main" val="0"/>
              </a:ext>
            </a:extLst>
          </a:blip>
          <a:srcRect t="20476" r="8790" b="7342"/>
          <a:stretch/>
        </p:blipFill>
        <p:spPr>
          <a:xfrm>
            <a:off x="914414" y="1399320"/>
            <a:ext cx="2489901" cy="1970465"/>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t="20753" r="7910" b="7920"/>
          <a:stretch/>
        </p:blipFill>
        <p:spPr>
          <a:xfrm>
            <a:off x="914414" y="3694390"/>
            <a:ext cx="2489901" cy="1928507"/>
          </a:xfrm>
          <a:prstGeom prst="rect">
            <a:avLst/>
          </a:prstGeom>
        </p:spPr>
      </p:pic>
    </p:spTree>
    <p:extLst>
      <p:ext uri="{BB962C8B-B14F-4D97-AF65-F5344CB8AC3E}">
        <p14:creationId xmlns:p14="http://schemas.microsoft.com/office/powerpoint/2010/main" val="20889286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48493" y="1077940"/>
            <a:ext cx="3951288" cy="3951288"/>
          </a:xfrm>
        </p:spPr>
      </p:pic>
      <p:sp>
        <p:nvSpPr>
          <p:cNvPr id="2" name="Title 1"/>
          <p:cNvSpPr>
            <a:spLocks noGrp="1"/>
          </p:cNvSpPr>
          <p:nvPr>
            <p:ph type="title"/>
          </p:nvPr>
        </p:nvSpPr>
        <p:spPr>
          <a:xfrm>
            <a:off x="457200" y="62994"/>
            <a:ext cx="8229600" cy="1143000"/>
          </a:xfrm>
        </p:spPr>
        <p:txBody>
          <a:bodyPr/>
          <a:lstStyle/>
          <a:p>
            <a:r>
              <a:rPr lang="en-US" dirty="0" smtClean="0"/>
              <a:t>Spatial Variability of Soft Data</a:t>
            </a:r>
            <a:endParaRPr lang="en-US" dirty="0"/>
          </a:p>
        </p:txBody>
      </p:sp>
      <p:sp>
        <p:nvSpPr>
          <p:cNvPr id="3" name="Text Placeholder 2"/>
          <p:cNvSpPr>
            <a:spLocks noGrp="1"/>
          </p:cNvSpPr>
          <p:nvPr>
            <p:ph type="body" idx="1"/>
          </p:nvPr>
        </p:nvSpPr>
        <p:spPr>
          <a:xfrm>
            <a:off x="457200" y="4713698"/>
            <a:ext cx="4040188" cy="639762"/>
          </a:xfrm>
        </p:spPr>
        <p:txBody>
          <a:bodyPr>
            <a:normAutofit/>
          </a:bodyPr>
          <a:lstStyle/>
          <a:p>
            <a:pPr algn="ctr"/>
            <a:r>
              <a:rPr lang="en-US" dirty="0" err="1" smtClean="0"/>
              <a:t>NOx</a:t>
            </a:r>
            <a:endParaRPr lang="en-US" dirty="0"/>
          </a:p>
        </p:txBody>
      </p:sp>
      <p:sp>
        <p:nvSpPr>
          <p:cNvPr id="5" name="Text Placeholder 4"/>
          <p:cNvSpPr>
            <a:spLocks noGrp="1"/>
          </p:cNvSpPr>
          <p:nvPr>
            <p:ph type="body" sz="quarter" idx="3"/>
          </p:nvPr>
        </p:nvSpPr>
        <p:spPr>
          <a:xfrm>
            <a:off x="4645025" y="4709347"/>
            <a:ext cx="4041775" cy="639762"/>
          </a:xfrm>
        </p:spPr>
        <p:txBody>
          <a:bodyPr>
            <a:normAutofit/>
          </a:bodyPr>
          <a:lstStyle/>
          <a:p>
            <a:pPr algn="ctr"/>
            <a:r>
              <a:rPr lang="en-US" dirty="0" smtClean="0"/>
              <a:t>PM</a:t>
            </a:r>
            <a:r>
              <a:rPr lang="en-US" baseline="-25000" dirty="0" smtClean="0"/>
              <a:t>2.5</a:t>
            </a:r>
          </a:p>
        </p:txBody>
      </p:sp>
      <p:sp>
        <p:nvSpPr>
          <p:cNvPr id="9" name="TextBox 8"/>
          <p:cNvSpPr txBox="1"/>
          <p:nvPr/>
        </p:nvSpPr>
        <p:spPr>
          <a:xfrm>
            <a:off x="457200" y="5586915"/>
            <a:ext cx="7699544" cy="369332"/>
          </a:xfrm>
          <a:prstGeom prst="rect">
            <a:avLst/>
          </a:prstGeom>
          <a:noFill/>
        </p:spPr>
        <p:txBody>
          <a:bodyPr wrap="none" rtlCol="0">
            <a:spAutoFit/>
          </a:bodyPr>
          <a:lstStyle/>
          <a:p>
            <a:pPr marL="285750" indent="-285750">
              <a:buFont typeface="Arial"/>
              <a:buChar char="•"/>
            </a:pPr>
            <a:r>
              <a:rPr lang="en-US" dirty="0" smtClean="0"/>
              <a:t>Both </a:t>
            </a:r>
            <a:r>
              <a:rPr lang="en-US" dirty="0" err="1" smtClean="0"/>
              <a:t>NOx</a:t>
            </a:r>
            <a:r>
              <a:rPr lang="en-US" dirty="0" smtClean="0"/>
              <a:t> and PM2.5 have high variance as you move away from </a:t>
            </a:r>
            <a:r>
              <a:rPr lang="en-US" dirty="0"/>
              <a:t>Detroit area </a:t>
            </a:r>
          </a:p>
        </p:txBody>
      </p:sp>
      <p:sp>
        <p:nvSpPr>
          <p:cNvPr id="4" name="Slide Number Placeholder 3"/>
          <p:cNvSpPr>
            <a:spLocks noGrp="1"/>
          </p:cNvSpPr>
          <p:nvPr>
            <p:ph type="sldNum" sz="quarter" idx="12"/>
          </p:nvPr>
        </p:nvSpPr>
        <p:spPr/>
        <p:txBody>
          <a:bodyPr/>
          <a:lstStyle/>
          <a:p>
            <a:fld id="{E34699ED-031C-794F-93C4-473E15780DAF}" type="slidenum">
              <a:rPr lang="en-US" smtClean="0"/>
              <a:t>25</a:t>
            </a:fld>
            <a:endParaRPr lang="en-US" dirty="0"/>
          </a:p>
        </p:txBody>
      </p:sp>
      <p:pic>
        <p:nvPicPr>
          <p:cNvPr id="10"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735512" y="1010825"/>
            <a:ext cx="3951288" cy="3951288"/>
          </a:xfrm>
        </p:spPr>
      </p:pic>
      <p:sp>
        <p:nvSpPr>
          <p:cNvPr id="11" name="TextBox 10"/>
          <p:cNvSpPr txBox="1"/>
          <p:nvPr/>
        </p:nvSpPr>
        <p:spPr>
          <a:xfrm>
            <a:off x="922021" y="1904606"/>
            <a:ext cx="3357879" cy="276999"/>
          </a:xfrm>
          <a:prstGeom prst="rect">
            <a:avLst/>
          </a:prstGeom>
          <a:solidFill>
            <a:schemeClr val="bg1"/>
          </a:solidFill>
        </p:spPr>
        <p:txBody>
          <a:bodyPr wrap="square" rtlCol="0">
            <a:spAutoFit/>
          </a:bodyPr>
          <a:lstStyle/>
          <a:p>
            <a:r>
              <a:rPr lang="en-US" sz="1200" b="1" dirty="0" smtClean="0"/>
              <a:t>		</a:t>
            </a:r>
            <a:r>
              <a:rPr lang="en-US" sz="1200" b="1" dirty="0" err="1" smtClean="0"/>
              <a:t>NOx</a:t>
            </a:r>
            <a:r>
              <a:rPr lang="en-US" sz="1200" b="1" dirty="0" smtClean="0"/>
              <a:t> (ppb) Annual Soft Mean</a:t>
            </a:r>
            <a:endParaRPr lang="en-US" sz="1200" b="1" dirty="0"/>
          </a:p>
        </p:txBody>
      </p:sp>
      <p:sp>
        <p:nvSpPr>
          <p:cNvPr id="12" name="TextBox 11"/>
          <p:cNvSpPr txBox="1"/>
          <p:nvPr/>
        </p:nvSpPr>
        <p:spPr>
          <a:xfrm>
            <a:off x="4874260" y="939440"/>
            <a:ext cx="3357879" cy="276999"/>
          </a:xfrm>
          <a:prstGeom prst="rect">
            <a:avLst/>
          </a:prstGeom>
          <a:solidFill>
            <a:schemeClr val="bg1"/>
          </a:solidFill>
        </p:spPr>
        <p:txBody>
          <a:bodyPr wrap="square" rtlCol="0">
            <a:spAutoFit/>
          </a:bodyPr>
          <a:lstStyle/>
          <a:p>
            <a:r>
              <a:rPr lang="en-US" sz="1200" b="1" dirty="0" smtClean="0"/>
              <a:t>		PM25(</a:t>
            </a:r>
            <a:r>
              <a:rPr lang="en-US" sz="1200" b="1" dirty="0" err="1" smtClean="0"/>
              <a:t>ug</a:t>
            </a:r>
            <a:r>
              <a:rPr lang="en-US" sz="1200" b="1" dirty="0" smtClean="0"/>
              <a:t>/m3) Annual Soft Mean</a:t>
            </a:r>
            <a:endParaRPr lang="en-US" sz="1200" b="1" dirty="0"/>
          </a:p>
        </p:txBody>
      </p:sp>
    </p:spTree>
    <p:extLst>
      <p:ext uri="{BB962C8B-B14F-4D97-AF65-F5344CB8AC3E}">
        <p14:creationId xmlns:p14="http://schemas.microsoft.com/office/powerpoint/2010/main" val="31908920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48493" y="1077940"/>
            <a:ext cx="3951288" cy="3951288"/>
          </a:xfrm>
        </p:spPr>
      </p:pic>
      <p:sp>
        <p:nvSpPr>
          <p:cNvPr id="2" name="Title 1"/>
          <p:cNvSpPr>
            <a:spLocks noGrp="1"/>
          </p:cNvSpPr>
          <p:nvPr>
            <p:ph type="title"/>
          </p:nvPr>
        </p:nvSpPr>
        <p:spPr>
          <a:xfrm>
            <a:off x="457200" y="62994"/>
            <a:ext cx="8229600" cy="1143000"/>
          </a:xfrm>
        </p:spPr>
        <p:txBody>
          <a:bodyPr>
            <a:normAutofit fontScale="90000"/>
          </a:bodyPr>
          <a:lstStyle/>
          <a:p>
            <a:r>
              <a:rPr lang="en-US" dirty="0" smtClean="0"/>
              <a:t>Spatial </a:t>
            </a:r>
            <a:r>
              <a:rPr lang="en-US" dirty="0" smtClean="0"/>
              <a:t>Variability of </a:t>
            </a:r>
            <a:r>
              <a:rPr lang="en-US" dirty="0" smtClean="0"/>
              <a:t>Soft </a:t>
            </a:r>
            <a:r>
              <a:rPr lang="en-US" dirty="0" smtClean="0"/>
              <a:t>Data Mean</a:t>
            </a:r>
            <a:endParaRPr lang="en-US" dirty="0"/>
          </a:p>
        </p:txBody>
      </p:sp>
      <p:sp>
        <p:nvSpPr>
          <p:cNvPr id="3" name="Text Placeholder 2"/>
          <p:cNvSpPr>
            <a:spLocks noGrp="1"/>
          </p:cNvSpPr>
          <p:nvPr>
            <p:ph type="body" idx="1"/>
          </p:nvPr>
        </p:nvSpPr>
        <p:spPr>
          <a:xfrm>
            <a:off x="457200" y="4713698"/>
            <a:ext cx="4040188" cy="639762"/>
          </a:xfrm>
        </p:spPr>
        <p:txBody>
          <a:bodyPr>
            <a:normAutofit/>
          </a:bodyPr>
          <a:lstStyle/>
          <a:p>
            <a:pPr algn="ctr"/>
            <a:r>
              <a:rPr lang="en-US" dirty="0" err="1" smtClean="0"/>
              <a:t>NOx</a:t>
            </a:r>
            <a:endParaRPr lang="en-US" dirty="0"/>
          </a:p>
        </p:txBody>
      </p:sp>
      <p:sp>
        <p:nvSpPr>
          <p:cNvPr id="5" name="Text Placeholder 4"/>
          <p:cNvSpPr>
            <a:spLocks noGrp="1"/>
          </p:cNvSpPr>
          <p:nvPr>
            <p:ph type="body" sz="quarter" idx="3"/>
          </p:nvPr>
        </p:nvSpPr>
        <p:spPr>
          <a:xfrm>
            <a:off x="4645025" y="4709347"/>
            <a:ext cx="4041775" cy="639762"/>
          </a:xfrm>
        </p:spPr>
        <p:txBody>
          <a:bodyPr>
            <a:normAutofit/>
          </a:bodyPr>
          <a:lstStyle/>
          <a:p>
            <a:pPr algn="ctr"/>
            <a:r>
              <a:rPr lang="en-US" dirty="0" smtClean="0"/>
              <a:t>PM</a:t>
            </a:r>
            <a:r>
              <a:rPr lang="en-US" baseline="-25000" dirty="0" smtClean="0"/>
              <a:t>2.5</a:t>
            </a:r>
          </a:p>
        </p:txBody>
      </p:sp>
      <p:sp>
        <p:nvSpPr>
          <p:cNvPr id="9" name="TextBox 8"/>
          <p:cNvSpPr txBox="1"/>
          <p:nvPr/>
        </p:nvSpPr>
        <p:spPr>
          <a:xfrm>
            <a:off x="457200" y="5586915"/>
            <a:ext cx="4121641" cy="923330"/>
          </a:xfrm>
          <a:prstGeom prst="rect">
            <a:avLst/>
          </a:prstGeom>
          <a:noFill/>
        </p:spPr>
        <p:txBody>
          <a:bodyPr wrap="none" rtlCol="0">
            <a:spAutoFit/>
          </a:bodyPr>
          <a:lstStyle/>
          <a:p>
            <a:pPr marL="285750" indent="-285750">
              <a:buFont typeface="Arial"/>
              <a:buChar char="•"/>
            </a:pPr>
            <a:r>
              <a:rPr lang="en-US" dirty="0"/>
              <a:t>Soft Data </a:t>
            </a:r>
            <a:r>
              <a:rPr lang="en-US" dirty="0" smtClean="0"/>
              <a:t>Mean = </a:t>
            </a:r>
            <a:r>
              <a:rPr lang="en-US" dirty="0" err="1" smtClean="0"/>
              <a:t>Z</a:t>
            </a:r>
            <a:r>
              <a:rPr lang="en-US" i="1" baseline="-25000" dirty="0" err="1" smtClean="0"/>
              <a:t>i</a:t>
            </a:r>
            <a:r>
              <a:rPr lang="en-US" dirty="0" smtClean="0"/>
              <a:t> </a:t>
            </a:r>
            <a:r>
              <a:rPr lang="en-US" dirty="0"/>
              <a:t>* mean(R</a:t>
            </a:r>
            <a:r>
              <a:rPr lang="en-US" i="1" baseline="-25000" dirty="0"/>
              <a:t>2005</a:t>
            </a:r>
            <a:r>
              <a:rPr lang="en-US" dirty="0"/>
              <a:t>) </a:t>
            </a:r>
            <a:endParaRPr lang="en-US" dirty="0" smtClean="0"/>
          </a:p>
          <a:p>
            <a:pPr marL="285750" indent="-285750">
              <a:buFont typeface="Arial"/>
              <a:buChar char="•"/>
            </a:pPr>
            <a:r>
              <a:rPr lang="en-US" dirty="0" err="1" smtClean="0"/>
              <a:t>NOx</a:t>
            </a:r>
            <a:r>
              <a:rPr lang="en-US" dirty="0" smtClean="0"/>
              <a:t> Soft mean range wider than PM25</a:t>
            </a:r>
          </a:p>
          <a:p>
            <a:pPr marL="285750" indent="-285750">
              <a:buFont typeface="Arial"/>
              <a:buChar char="•"/>
            </a:pPr>
            <a:endParaRPr lang="en-US" dirty="0"/>
          </a:p>
        </p:txBody>
      </p:sp>
      <p:sp>
        <p:nvSpPr>
          <p:cNvPr id="4" name="Slide Number Placeholder 3"/>
          <p:cNvSpPr>
            <a:spLocks noGrp="1"/>
          </p:cNvSpPr>
          <p:nvPr>
            <p:ph type="sldNum" sz="quarter" idx="12"/>
          </p:nvPr>
        </p:nvSpPr>
        <p:spPr/>
        <p:txBody>
          <a:bodyPr/>
          <a:lstStyle/>
          <a:p>
            <a:fld id="{E34699ED-031C-794F-93C4-473E15780DAF}" type="slidenum">
              <a:rPr lang="en-US" smtClean="0"/>
              <a:t>26</a:t>
            </a:fld>
            <a:endParaRPr lang="en-US" dirty="0"/>
          </a:p>
        </p:txBody>
      </p:sp>
      <p:pic>
        <p:nvPicPr>
          <p:cNvPr id="10"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735512" y="1010825"/>
            <a:ext cx="3951288" cy="3951288"/>
          </a:xfrm>
        </p:spPr>
      </p:pic>
      <p:sp>
        <p:nvSpPr>
          <p:cNvPr id="11" name="TextBox 10"/>
          <p:cNvSpPr txBox="1"/>
          <p:nvPr/>
        </p:nvSpPr>
        <p:spPr>
          <a:xfrm>
            <a:off x="922021" y="1904606"/>
            <a:ext cx="3357879" cy="276999"/>
          </a:xfrm>
          <a:prstGeom prst="rect">
            <a:avLst/>
          </a:prstGeom>
          <a:solidFill>
            <a:schemeClr val="bg1"/>
          </a:solidFill>
        </p:spPr>
        <p:txBody>
          <a:bodyPr wrap="square" rtlCol="0">
            <a:spAutoFit/>
          </a:bodyPr>
          <a:lstStyle/>
          <a:p>
            <a:r>
              <a:rPr lang="en-US" sz="1200" b="1" dirty="0" smtClean="0"/>
              <a:t>		</a:t>
            </a:r>
            <a:r>
              <a:rPr lang="en-US" sz="1200" b="1" dirty="0" err="1" smtClean="0"/>
              <a:t>NOx</a:t>
            </a:r>
            <a:r>
              <a:rPr lang="en-US" sz="1200" b="1" dirty="0" smtClean="0"/>
              <a:t> (ppb) Annual Soft Mean</a:t>
            </a:r>
            <a:endParaRPr lang="en-US" sz="1200" b="1" dirty="0"/>
          </a:p>
        </p:txBody>
      </p:sp>
      <p:sp>
        <p:nvSpPr>
          <p:cNvPr id="12" name="TextBox 11"/>
          <p:cNvSpPr txBox="1"/>
          <p:nvPr/>
        </p:nvSpPr>
        <p:spPr>
          <a:xfrm>
            <a:off x="4874260" y="939440"/>
            <a:ext cx="3545840" cy="276999"/>
          </a:xfrm>
          <a:prstGeom prst="rect">
            <a:avLst/>
          </a:prstGeom>
          <a:solidFill>
            <a:schemeClr val="bg1"/>
          </a:solidFill>
        </p:spPr>
        <p:txBody>
          <a:bodyPr wrap="square" rtlCol="0">
            <a:spAutoFit/>
          </a:bodyPr>
          <a:lstStyle/>
          <a:p>
            <a:r>
              <a:rPr lang="en-US" sz="1200" b="1" dirty="0" smtClean="0"/>
              <a:t>		PM25(</a:t>
            </a:r>
            <a:r>
              <a:rPr lang="en-US" sz="1200" b="1" dirty="0" err="1" smtClean="0"/>
              <a:t>ug</a:t>
            </a:r>
            <a:r>
              <a:rPr lang="en-US" sz="1200" b="1" dirty="0" smtClean="0"/>
              <a:t>/m3) Annual Soft Mean</a:t>
            </a:r>
            <a:endParaRPr lang="en-US" sz="1200" b="1" dirty="0"/>
          </a:p>
        </p:txBody>
      </p:sp>
    </p:spTree>
    <p:extLst>
      <p:ext uri="{BB962C8B-B14F-4D97-AF65-F5344CB8AC3E}">
        <p14:creationId xmlns:p14="http://schemas.microsoft.com/office/powerpoint/2010/main" val="381518034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AQS Monitor Count</a:t>
            </a:r>
            <a:endParaRPr lang="en-US" dirty="0"/>
          </a:p>
        </p:txBody>
      </p:sp>
      <p:sp>
        <p:nvSpPr>
          <p:cNvPr id="3" name="Content Placeholder 2"/>
          <p:cNvSpPr>
            <a:spLocks noGrp="1"/>
          </p:cNvSpPr>
          <p:nvPr>
            <p:ph idx="1"/>
          </p:nvPr>
        </p:nvSpPr>
        <p:spPr>
          <a:xfrm>
            <a:off x="298450" y="5726694"/>
            <a:ext cx="8229600" cy="750306"/>
          </a:xfrm>
        </p:spPr>
        <p:txBody>
          <a:bodyPr>
            <a:normAutofit/>
          </a:bodyPr>
          <a:lstStyle/>
          <a:p>
            <a:r>
              <a:rPr lang="en-US" dirty="0" smtClean="0"/>
              <a:t>AQS Data 2009, 2010 and 2011</a:t>
            </a:r>
          </a:p>
        </p:txBody>
      </p:sp>
      <p:graphicFrame>
        <p:nvGraphicFramePr>
          <p:cNvPr id="4" name="Table 3"/>
          <p:cNvGraphicFramePr>
            <a:graphicFrameLocks noGrp="1"/>
          </p:cNvGraphicFramePr>
          <p:nvPr>
            <p:extLst>
              <p:ext uri="{D42A27DB-BD31-4B8C-83A1-F6EECF244321}">
                <p14:modId xmlns:p14="http://schemas.microsoft.com/office/powerpoint/2010/main" val="3476343495"/>
              </p:ext>
            </p:extLst>
          </p:nvPr>
        </p:nvGraphicFramePr>
        <p:xfrm>
          <a:off x="184317" y="2244386"/>
          <a:ext cx="8835877" cy="3356868"/>
        </p:xfrm>
        <a:graphic>
          <a:graphicData uri="http://schemas.openxmlformats.org/drawingml/2006/table">
            <a:tbl>
              <a:tblPr firstRow="1" bandRow="1">
                <a:tableStyleId>{073A0DAA-6AF3-43AB-8588-CEC1D06C72B9}</a:tableStyleId>
              </a:tblPr>
              <a:tblGrid>
                <a:gridCol w="1056427"/>
                <a:gridCol w="1443640"/>
                <a:gridCol w="1309807"/>
                <a:gridCol w="1110116"/>
                <a:gridCol w="1221179"/>
                <a:gridCol w="1535616"/>
                <a:gridCol w="1159092"/>
              </a:tblGrid>
              <a:tr h="452798">
                <a:tc>
                  <a:txBody>
                    <a:bodyPr/>
                    <a:lstStyle/>
                    <a:p>
                      <a:r>
                        <a:rPr lang="en-US" dirty="0" smtClean="0"/>
                        <a:t>Pollutant</a:t>
                      </a:r>
                      <a:endParaRPr lang="en-US" dirty="0"/>
                    </a:p>
                  </a:txBody>
                  <a:tcPr/>
                </a:tc>
                <a:tc>
                  <a:txBody>
                    <a:bodyPr/>
                    <a:lstStyle/>
                    <a:p>
                      <a:r>
                        <a:rPr lang="en-US" dirty="0" smtClean="0"/>
                        <a:t>Collection</a:t>
                      </a:r>
                    </a:p>
                    <a:p>
                      <a:r>
                        <a:rPr lang="en-US" dirty="0" smtClean="0"/>
                        <a:t>Frequency</a:t>
                      </a:r>
                      <a:endParaRPr lang="en-US" dirty="0"/>
                    </a:p>
                  </a:txBody>
                  <a:tcPr/>
                </a:tc>
                <a:tc>
                  <a:txBody>
                    <a:bodyPr/>
                    <a:lstStyle/>
                    <a:p>
                      <a:r>
                        <a:rPr lang="en-US" dirty="0" smtClean="0"/>
                        <a:t>Background</a:t>
                      </a:r>
                      <a:endParaRPr lang="en-US" dirty="0"/>
                    </a:p>
                  </a:txBody>
                  <a:tcPr/>
                </a:tc>
                <a:tc>
                  <a:txBody>
                    <a:bodyPr/>
                    <a:lstStyle/>
                    <a:p>
                      <a:r>
                        <a:rPr lang="en-US" dirty="0" smtClean="0"/>
                        <a:t>Regional</a:t>
                      </a:r>
                    </a:p>
                    <a:p>
                      <a:r>
                        <a:rPr lang="en-US" dirty="0" smtClean="0"/>
                        <a:t>Transport</a:t>
                      </a:r>
                      <a:endParaRPr lang="en-US" dirty="0"/>
                    </a:p>
                  </a:txBody>
                  <a:tcPr/>
                </a:tc>
                <a:tc>
                  <a:txBody>
                    <a:bodyPr/>
                    <a:lstStyle/>
                    <a:p>
                      <a:r>
                        <a:rPr lang="en-US" dirty="0" smtClean="0"/>
                        <a:t>Population</a:t>
                      </a:r>
                    </a:p>
                    <a:p>
                      <a:r>
                        <a:rPr lang="en-US" dirty="0" smtClean="0"/>
                        <a:t>Exposure</a:t>
                      </a:r>
                      <a:endParaRPr lang="en-US" dirty="0"/>
                    </a:p>
                  </a:txBody>
                  <a:tcPr/>
                </a:tc>
                <a:tc>
                  <a:txBody>
                    <a:bodyPr/>
                    <a:lstStyle/>
                    <a:p>
                      <a:r>
                        <a:rPr lang="en-US" dirty="0" smtClean="0"/>
                        <a:t>Highest</a:t>
                      </a:r>
                    </a:p>
                    <a:p>
                      <a:r>
                        <a:rPr lang="en-US" dirty="0" smtClean="0"/>
                        <a:t>Concentration</a:t>
                      </a:r>
                      <a:endParaRPr lang="en-US" dirty="0"/>
                    </a:p>
                  </a:txBody>
                  <a:tcPr/>
                </a:tc>
                <a:tc>
                  <a:txBody>
                    <a:bodyPr/>
                    <a:lstStyle/>
                    <a:p>
                      <a:r>
                        <a:rPr lang="en-US" dirty="0" smtClean="0"/>
                        <a:t>Other</a:t>
                      </a:r>
                    </a:p>
                    <a:p>
                      <a:r>
                        <a:rPr lang="en-US" dirty="0" smtClean="0"/>
                        <a:t>Objective</a:t>
                      </a:r>
                      <a:endParaRPr lang="en-US" dirty="0"/>
                    </a:p>
                  </a:txBody>
                  <a:tcPr/>
                </a:tc>
              </a:tr>
              <a:tr h="452798">
                <a:tc>
                  <a:txBody>
                    <a:bodyPr/>
                    <a:lstStyle/>
                    <a:p>
                      <a:r>
                        <a:rPr lang="en-US" dirty="0" smtClean="0"/>
                        <a:t>NOx</a:t>
                      </a:r>
                      <a:endParaRPr lang="en-US" dirty="0"/>
                    </a:p>
                  </a:txBody>
                  <a:tcPr/>
                </a:tc>
                <a:tc>
                  <a:txBody>
                    <a:bodyPr/>
                    <a:lstStyle/>
                    <a:p>
                      <a:r>
                        <a:rPr lang="en-US" dirty="0" smtClean="0"/>
                        <a:t>Hourly</a:t>
                      </a:r>
                      <a:endParaRPr lang="en-US" dirty="0"/>
                    </a:p>
                  </a:txBody>
                  <a:tcPr/>
                </a:tc>
                <a:tc>
                  <a:txBody>
                    <a:bodyPr/>
                    <a:lstStyle/>
                    <a:p>
                      <a:r>
                        <a:rPr lang="en-US" dirty="0" smtClean="0"/>
                        <a:t>2</a:t>
                      </a:r>
                      <a:endParaRPr lang="en-US" dirty="0"/>
                    </a:p>
                  </a:txBody>
                  <a:tcPr/>
                </a:tc>
                <a:tc>
                  <a:txBody>
                    <a:bodyPr/>
                    <a:lstStyle/>
                    <a:p>
                      <a:r>
                        <a:rPr lang="en-US" dirty="0" smtClean="0"/>
                        <a:t>1</a:t>
                      </a:r>
                      <a:endParaRPr lang="en-US" dirty="0"/>
                    </a:p>
                  </a:txBody>
                  <a:tcPr/>
                </a:tc>
                <a:tc>
                  <a:txBody>
                    <a:bodyPr/>
                    <a:lstStyle/>
                    <a:p>
                      <a:r>
                        <a:rPr lang="en-US" dirty="0" smtClean="0"/>
                        <a:t>19</a:t>
                      </a:r>
                      <a:endParaRPr lang="en-US" dirty="0"/>
                    </a:p>
                  </a:txBody>
                  <a:tcPr/>
                </a:tc>
                <a:tc>
                  <a:txBody>
                    <a:bodyPr/>
                    <a:lstStyle/>
                    <a:p>
                      <a:r>
                        <a:rPr lang="en-US" dirty="0" smtClean="0"/>
                        <a:t>4</a:t>
                      </a:r>
                      <a:endParaRPr lang="en-US" dirty="0"/>
                    </a:p>
                  </a:txBody>
                  <a:tcPr/>
                </a:tc>
                <a:tc>
                  <a:txBody>
                    <a:bodyPr/>
                    <a:lstStyle/>
                    <a:p>
                      <a:r>
                        <a:rPr lang="en-US" dirty="0" smtClean="0"/>
                        <a:t>16</a:t>
                      </a:r>
                      <a:endParaRPr lang="en-US" dirty="0"/>
                    </a:p>
                  </a:txBody>
                  <a:tcPr/>
                </a:tc>
              </a:tr>
              <a:tr h="452798">
                <a:tc>
                  <a:txBody>
                    <a:bodyPr/>
                    <a:lstStyle/>
                    <a:p>
                      <a:r>
                        <a:rPr lang="en-US" dirty="0" smtClean="0"/>
                        <a:t>CO</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Hourly</a:t>
                      </a:r>
                    </a:p>
                  </a:txBody>
                  <a:tcPr/>
                </a:tc>
                <a:tc>
                  <a:txBody>
                    <a:bodyPr/>
                    <a:lstStyle/>
                    <a:p>
                      <a:r>
                        <a:rPr lang="en-US" dirty="0" smtClean="0"/>
                        <a:t>2</a:t>
                      </a:r>
                      <a:endParaRPr lang="en-US" dirty="0"/>
                    </a:p>
                  </a:txBody>
                  <a:tcPr/>
                </a:tc>
                <a:tc>
                  <a:txBody>
                    <a:bodyPr/>
                    <a:lstStyle/>
                    <a:p>
                      <a:r>
                        <a:rPr lang="en-US" dirty="0" smtClean="0"/>
                        <a:t>1</a:t>
                      </a:r>
                      <a:endParaRPr lang="en-US" dirty="0"/>
                    </a:p>
                  </a:txBody>
                  <a:tcPr/>
                </a:tc>
                <a:tc>
                  <a:txBody>
                    <a:bodyPr/>
                    <a:lstStyle/>
                    <a:p>
                      <a:r>
                        <a:rPr lang="en-US" dirty="0" smtClean="0"/>
                        <a:t>23</a:t>
                      </a:r>
                      <a:endParaRPr lang="en-US" dirty="0"/>
                    </a:p>
                  </a:txBody>
                  <a:tcPr/>
                </a:tc>
                <a:tc>
                  <a:txBody>
                    <a:bodyPr/>
                    <a:lstStyle/>
                    <a:p>
                      <a:r>
                        <a:rPr lang="en-US" dirty="0" smtClean="0"/>
                        <a:t>13</a:t>
                      </a:r>
                      <a:endParaRPr lang="en-US" dirty="0"/>
                    </a:p>
                  </a:txBody>
                  <a:tcPr/>
                </a:tc>
                <a:tc>
                  <a:txBody>
                    <a:bodyPr/>
                    <a:lstStyle/>
                    <a:p>
                      <a:r>
                        <a:rPr lang="en-US" dirty="0" smtClean="0"/>
                        <a:t>10</a:t>
                      </a:r>
                      <a:endParaRPr lang="en-US" dirty="0"/>
                    </a:p>
                  </a:txBody>
                  <a:tcPr/>
                </a:tc>
              </a:tr>
              <a:tr h="452798">
                <a:tc>
                  <a:txBody>
                    <a:bodyPr/>
                    <a:lstStyle/>
                    <a:p>
                      <a:r>
                        <a:rPr lang="en-US" dirty="0" smtClean="0"/>
                        <a:t>PM</a:t>
                      </a:r>
                      <a:r>
                        <a:rPr lang="en-US" baseline="-25000" dirty="0" smtClean="0"/>
                        <a:t>2.5</a:t>
                      </a:r>
                      <a:endParaRPr lang="en-US" baseline="-25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Hourly</a:t>
                      </a:r>
                    </a:p>
                  </a:txBody>
                  <a:tcPr/>
                </a:tc>
                <a:tc>
                  <a:txBody>
                    <a:bodyPr/>
                    <a:lstStyle/>
                    <a:p>
                      <a:r>
                        <a:rPr lang="en-US" dirty="0" smtClean="0"/>
                        <a:t>6</a:t>
                      </a:r>
                      <a:endParaRPr lang="en-US" dirty="0"/>
                    </a:p>
                  </a:txBody>
                  <a:tcPr/>
                </a:tc>
                <a:tc>
                  <a:txBody>
                    <a:bodyPr/>
                    <a:lstStyle/>
                    <a:p>
                      <a:r>
                        <a:rPr lang="en-US" dirty="0" smtClean="0"/>
                        <a:t>3</a:t>
                      </a:r>
                      <a:endParaRPr lang="en-US" dirty="0"/>
                    </a:p>
                  </a:txBody>
                  <a:tcPr/>
                </a:tc>
                <a:tc>
                  <a:txBody>
                    <a:bodyPr/>
                    <a:lstStyle/>
                    <a:p>
                      <a:r>
                        <a:rPr lang="en-US" dirty="0" smtClean="0"/>
                        <a:t>23</a:t>
                      </a:r>
                      <a:endParaRPr lang="en-US" dirty="0"/>
                    </a:p>
                  </a:txBody>
                  <a:tcPr/>
                </a:tc>
                <a:tc>
                  <a:txBody>
                    <a:bodyPr/>
                    <a:lstStyle/>
                    <a:p>
                      <a:r>
                        <a:rPr lang="en-US" dirty="0" smtClean="0"/>
                        <a:t>5</a:t>
                      </a:r>
                      <a:endParaRPr lang="en-US" dirty="0"/>
                    </a:p>
                  </a:txBody>
                  <a:tcPr/>
                </a:tc>
                <a:tc>
                  <a:txBody>
                    <a:bodyPr/>
                    <a:lstStyle/>
                    <a:p>
                      <a:r>
                        <a:rPr lang="en-US" dirty="0" smtClean="0"/>
                        <a:t>8</a:t>
                      </a:r>
                      <a:endParaRPr lang="en-US" dirty="0"/>
                    </a:p>
                  </a:txBody>
                  <a:tcPr/>
                </a:tc>
              </a:tr>
              <a:tr h="452798">
                <a:tc>
                  <a:txBody>
                    <a:bodyPr/>
                    <a:lstStyle/>
                    <a:p>
                      <a:r>
                        <a:rPr lang="en-US" dirty="0" smtClean="0"/>
                        <a:t>BENZENE</a:t>
                      </a:r>
                      <a:endParaRPr lang="en-US" dirty="0"/>
                    </a:p>
                  </a:txBody>
                  <a:tcPr/>
                </a:tc>
                <a:tc>
                  <a:txBody>
                    <a:bodyPr/>
                    <a:lstStyle/>
                    <a:p>
                      <a:r>
                        <a:rPr lang="en-US" dirty="0" smtClean="0"/>
                        <a:t>Every 6th day</a:t>
                      </a:r>
                      <a:endParaRPr lang="en-US" dirty="0"/>
                    </a:p>
                  </a:txBody>
                  <a:tcPr/>
                </a:tc>
                <a:tc>
                  <a:txBody>
                    <a:bodyPr/>
                    <a:lstStyle/>
                    <a:p>
                      <a:r>
                        <a:rPr lang="en-US" dirty="0" smtClean="0"/>
                        <a:t>1</a:t>
                      </a:r>
                      <a:endParaRPr lang="en-US" dirty="0"/>
                    </a:p>
                  </a:txBody>
                  <a:tcPr/>
                </a:tc>
                <a:tc>
                  <a:txBody>
                    <a:bodyPr/>
                    <a:lstStyle/>
                    <a:p>
                      <a:r>
                        <a:rPr lang="en-US" dirty="0" smtClean="0"/>
                        <a:t>0</a:t>
                      </a:r>
                      <a:endParaRPr lang="en-US" dirty="0"/>
                    </a:p>
                  </a:txBody>
                  <a:tcPr/>
                </a:tc>
                <a:tc>
                  <a:txBody>
                    <a:bodyPr/>
                    <a:lstStyle/>
                    <a:p>
                      <a:r>
                        <a:rPr lang="en-US" dirty="0" smtClean="0"/>
                        <a:t>5</a:t>
                      </a:r>
                      <a:endParaRPr lang="en-US" dirty="0"/>
                    </a:p>
                  </a:txBody>
                  <a:tcPr/>
                </a:tc>
                <a:tc>
                  <a:txBody>
                    <a:bodyPr/>
                    <a:lstStyle/>
                    <a:p>
                      <a:r>
                        <a:rPr lang="en-US" dirty="0" smtClean="0"/>
                        <a:t>0</a:t>
                      </a:r>
                      <a:endParaRPr lang="en-US" dirty="0"/>
                    </a:p>
                  </a:txBody>
                  <a:tcPr/>
                </a:tc>
                <a:tc>
                  <a:txBody>
                    <a:bodyPr/>
                    <a:lstStyle/>
                    <a:p>
                      <a:r>
                        <a:rPr lang="en-US" dirty="0" smtClean="0"/>
                        <a:t>40</a:t>
                      </a:r>
                      <a:endParaRPr lang="en-US" dirty="0"/>
                    </a:p>
                  </a:txBody>
                  <a:tcPr/>
                </a:tc>
              </a:tr>
              <a:tr h="452798">
                <a:tc>
                  <a:txBody>
                    <a:bodyPr/>
                    <a:lstStyle/>
                    <a:p>
                      <a:r>
                        <a:rPr lang="en-US" dirty="0" smtClean="0"/>
                        <a:t>EC</a:t>
                      </a:r>
                      <a:endParaRPr lang="en-US" dirty="0"/>
                    </a:p>
                  </a:txBody>
                  <a:tcPr/>
                </a:tc>
                <a:tc>
                  <a:txBody>
                    <a:bodyPr/>
                    <a:lstStyle/>
                    <a:p>
                      <a:r>
                        <a:rPr lang="en-US" dirty="0" smtClean="0"/>
                        <a:t>Every 6th day</a:t>
                      </a:r>
                      <a:endParaRPr lang="en-US" dirty="0"/>
                    </a:p>
                  </a:txBody>
                  <a:tcPr/>
                </a:tc>
                <a:tc>
                  <a:txBody>
                    <a:bodyPr/>
                    <a:lstStyle/>
                    <a:p>
                      <a:r>
                        <a:rPr lang="en-US" dirty="0" smtClean="0"/>
                        <a:t>2</a:t>
                      </a:r>
                      <a:endParaRPr lang="en-US" dirty="0"/>
                    </a:p>
                  </a:txBody>
                  <a:tcPr/>
                </a:tc>
                <a:tc>
                  <a:txBody>
                    <a:bodyPr/>
                    <a:lstStyle/>
                    <a:p>
                      <a:r>
                        <a:rPr lang="en-US" dirty="0" smtClean="0"/>
                        <a:t>4</a:t>
                      </a:r>
                      <a:endParaRPr lang="en-US" dirty="0"/>
                    </a:p>
                  </a:txBody>
                  <a:tcPr/>
                </a:tc>
                <a:tc>
                  <a:txBody>
                    <a:bodyPr/>
                    <a:lstStyle/>
                    <a:p>
                      <a:r>
                        <a:rPr lang="en-US" dirty="0" smtClean="0"/>
                        <a:t>22</a:t>
                      </a:r>
                      <a:endParaRPr lang="en-US" dirty="0"/>
                    </a:p>
                  </a:txBody>
                  <a:tcPr/>
                </a:tc>
                <a:tc>
                  <a:txBody>
                    <a:bodyPr/>
                    <a:lstStyle/>
                    <a:p>
                      <a:r>
                        <a:rPr lang="en-US" dirty="0" smtClean="0"/>
                        <a:t>0</a:t>
                      </a:r>
                      <a:endParaRPr lang="en-US" dirty="0"/>
                    </a:p>
                  </a:txBody>
                  <a:tcPr/>
                </a:tc>
                <a:tc>
                  <a:txBody>
                    <a:bodyPr/>
                    <a:lstStyle/>
                    <a:p>
                      <a:r>
                        <a:rPr lang="en-US" dirty="0" smtClean="0"/>
                        <a:t>7</a:t>
                      </a:r>
                      <a:endParaRPr lang="en-US" dirty="0"/>
                    </a:p>
                  </a:txBody>
                  <a:tcPr/>
                </a:tc>
              </a:tr>
              <a:tr h="452798">
                <a:tc>
                  <a:txBody>
                    <a:bodyPr/>
                    <a:lstStyle/>
                    <a:p>
                      <a:r>
                        <a:rPr lang="en-US" dirty="0" smtClean="0"/>
                        <a:t>OC</a:t>
                      </a:r>
                      <a:endParaRPr lang="en-US" dirty="0"/>
                    </a:p>
                  </a:txBody>
                  <a:tcPr/>
                </a:tc>
                <a:tc>
                  <a:txBody>
                    <a:bodyPr/>
                    <a:lstStyle/>
                    <a:p>
                      <a:r>
                        <a:rPr lang="en-US" dirty="0" smtClean="0"/>
                        <a:t>Every 6th day</a:t>
                      </a:r>
                      <a:endParaRPr lang="en-US" dirty="0"/>
                    </a:p>
                  </a:txBody>
                  <a:tcPr/>
                </a:tc>
                <a:tc>
                  <a:txBody>
                    <a:bodyPr/>
                    <a:lstStyle/>
                    <a:p>
                      <a:r>
                        <a:rPr lang="en-US" dirty="0" smtClean="0"/>
                        <a:t>2</a:t>
                      </a:r>
                      <a:endParaRPr lang="en-US" dirty="0"/>
                    </a:p>
                  </a:txBody>
                  <a:tcPr/>
                </a:tc>
                <a:tc>
                  <a:txBody>
                    <a:bodyPr/>
                    <a:lstStyle/>
                    <a:p>
                      <a:r>
                        <a:rPr lang="en-US" dirty="0" smtClean="0"/>
                        <a:t>4</a:t>
                      </a:r>
                      <a:endParaRPr lang="en-US" dirty="0"/>
                    </a:p>
                  </a:txBody>
                  <a:tcPr/>
                </a:tc>
                <a:tc>
                  <a:txBody>
                    <a:bodyPr/>
                    <a:lstStyle/>
                    <a:p>
                      <a:r>
                        <a:rPr lang="en-US" dirty="0" smtClean="0"/>
                        <a:t>22</a:t>
                      </a:r>
                      <a:endParaRPr lang="en-US" dirty="0"/>
                    </a:p>
                  </a:txBody>
                  <a:tcPr/>
                </a:tc>
                <a:tc>
                  <a:txBody>
                    <a:bodyPr/>
                    <a:lstStyle/>
                    <a:p>
                      <a:r>
                        <a:rPr lang="en-US" dirty="0" smtClean="0"/>
                        <a:t>0</a:t>
                      </a:r>
                      <a:endParaRPr lang="en-US" dirty="0"/>
                    </a:p>
                  </a:txBody>
                  <a:tcPr/>
                </a:tc>
                <a:tc>
                  <a:txBody>
                    <a:bodyPr/>
                    <a:lstStyle/>
                    <a:p>
                      <a:r>
                        <a:rPr lang="en-US" dirty="0" smtClean="0"/>
                        <a:t>7</a:t>
                      </a:r>
                      <a:endParaRPr lang="en-US" dirty="0"/>
                    </a:p>
                  </a:txBody>
                  <a:tcPr/>
                </a:tc>
              </a:tr>
            </a:tbl>
          </a:graphicData>
        </a:graphic>
      </p:graphicFrame>
      <p:sp>
        <p:nvSpPr>
          <p:cNvPr id="5" name="Right Brace 4"/>
          <p:cNvSpPr/>
          <p:nvPr/>
        </p:nvSpPr>
        <p:spPr>
          <a:xfrm rot="16200000">
            <a:off x="6187290" y="-588518"/>
            <a:ext cx="646113" cy="501969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TextBox 5"/>
          <p:cNvSpPr txBox="1"/>
          <p:nvPr/>
        </p:nvSpPr>
        <p:spPr>
          <a:xfrm>
            <a:off x="5630334" y="1232972"/>
            <a:ext cx="1698264" cy="369332"/>
          </a:xfrm>
          <a:prstGeom prst="rect">
            <a:avLst/>
          </a:prstGeom>
          <a:noFill/>
        </p:spPr>
        <p:txBody>
          <a:bodyPr wrap="none" rtlCol="0">
            <a:spAutoFit/>
          </a:bodyPr>
          <a:lstStyle/>
          <a:p>
            <a:r>
              <a:rPr lang="en-US" dirty="0" smtClean="0"/>
              <a:t>Not Background</a:t>
            </a:r>
            <a:endParaRPr lang="en-US" dirty="0"/>
          </a:p>
        </p:txBody>
      </p:sp>
      <p:sp>
        <p:nvSpPr>
          <p:cNvPr id="7" name="Slide Number Placeholder 6"/>
          <p:cNvSpPr>
            <a:spLocks noGrp="1"/>
          </p:cNvSpPr>
          <p:nvPr>
            <p:ph type="sldNum" sz="quarter" idx="12"/>
          </p:nvPr>
        </p:nvSpPr>
        <p:spPr/>
        <p:txBody>
          <a:bodyPr/>
          <a:lstStyle/>
          <a:p>
            <a:fld id="{E34699ED-031C-794F-93C4-473E15780DAF}" type="slidenum">
              <a:rPr lang="en-US" smtClean="0"/>
              <a:t>27</a:t>
            </a:fld>
            <a:endParaRPr lang="en-US" dirty="0"/>
          </a:p>
        </p:txBody>
      </p:sp>
    </p:spTree>
    <p:extLst>
      <p:ext uri="{BB962C8B-B14F-4D97-AF65-F5344CB8AC3E}">
        <p14:creationId xmlns:p14="http://schemas.microsoft.com/office/powerpoint/2010/main" val="164483729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20"/>
            <a:ext cx="8229600" cy="1143000"/>
          </a:xfrm>
        </p:spPr>
        <p:txBody>
          <a:bodyPr>
            <a:normAutofit fontScale="90000"/>
          </a:bodyPr>
          <a:lstStyle/>
          <a:p>
            <a:r>
              <a:rPr lang="en-US" dirty="0" smtClean="0"/>
              <a:t>Illustration of Background at AQS Site</a:t>
            </a:r>
            <a:endParaRPr lang="en-US" dirty="0"/>
          </a:p>
        </p:txBody>
      </p:sp>
      <p:sp>
        <p:nvSpPr>
          <p:cNvPr id="3" name="Text Placeholder 2"/>
          <p:cNvSpPr>
            <a:spLocks noGrp="1"/>
          </p:cNvSpPr>
          <p:nvPr>
            <p:ph type="body" idx="1"/>
          </p:nvPr>
        </p:nvSpPr>
        <p:spPr>
          <a:xfrm>
            <a:off x="457200" y="4973871"/>
            <a:ext cx="4040188" cy="639762"/>
          </a:xfrm>
        </p:spPr>
        <p:txBody>
          <a:bodyPr/>
          <a:lstStyle/>
          <a:p>
            <a:pPr algn="ctr"/>
            <a:r>
              <a:rPr lang="en-US" dirty="0" smtClean="0"/>
              <a:t>NOX</a:t>
            </a:r>
            <a:endParaRPr lang="en-US" dirty="0"/>
          </a:p>
        </p:txBody>
      </p:sp>
      <p:sp>
        <p:nvSpPr>
          <p:cNvPr id="5" name="Text Placeholder 4"/>
          <p:cNvSpPr>
            <a:spLocks noGrp="1"/>
          </p:cNvSpPr>
          <p:nvPr>
            <p:ph type="body" sz="quarter" idx="3"/>
          </p:nvPr>
        </p:nvSpPr>
        <p:spPr>
          <a:xfrm>
            <a:off x="4645025" y="4980411"/>
            <a:ext cx="4041775" cy="639762"/>
          </a:xfrm>
        </p:spPr>
        <p:txBody>
          <a:bodyPr/>
          <a:lstStyle/>
          <a:p>
            <a:pPr algn="ctr"/>
            <a:r>
              <a:rPr lang="en-US" dirty="0"/>
              <a:t>PM</a:t>
            </a:r>
            <a:r>
              <a:rPr lang="en-US" baseline="-25000" dirty="0"/>
              <a:t>2.5</a:t>
            </a:r>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1650" y="1029123"/>
            <a:ext cx="3951288" cy="3951288"/>
          </a:xfrm>
        </p:spPr>
      </p:pic>
      <p:pic>
        <p:nvPicPr>
          <p:cNvPr id="12" name="Content Placeholder 11" descr="timeseries_bysite_ZMeanVarSoft_2010_PM25_261630038.png"/>
          <p:cNvPicPr>
            <a:picLocks noGrp="1" noChangeAspect="1"/>
          </p:cNvPicPr>
          <p:nvPr>
            <p:ph sz="quarter" idx="4"/>
          </p:nvPr>
        </p:nvPicPr>
        <p:blipFill>
          <a:blip r:embed="rId3">
            <a:extLst>
              <a:ext uri="{28A0092B-C50C-407E-A947-70E740481C1C}">
                <a14:useLocalDpi xmlns:a14="http://schemas.microsoft.com/office/drawing/2010/main" val="0"/>
              </a:ext>
            </a:extLst>
          </a:blip>
          <a:srcRect t="1119" b="1119"/>
          <a:stretch>
            <a:fillRect/>
          </a:stretch>
        </p:blipFill>
        <p:spPr>
          <a:xfrm>
            <a:off x="4645025" y="1029123"/>
            <a:ext cx="4041775" cy="3951288"/>
          </a:xfrm>
        </p:spPr>
      </p:pic>
      <p:sp>
        <p:nvSpPr>
          <p:cNvPr id="10" name="TextBox 9"/>
          <p:cNvSpPr txBox="1"/>
          <p:nvPr/>
        </p:nvSpPr>
        <p:spPr>
          <a:xfrm>
            <a:off x="486833" y="6043083"/>
            <a:ext cx="7455887" cy="369332"/>
          </a:xfrm>
          <a:prstGeom prst="rect">
            <a:avLst/>
          </a:prstGeom>
          <a:noFill/>
        </p:spPr>
        <p:txBody>
          <a:bodyPr wrap="none" rtlCol="0">
            <a:spAutoFit/>
          </a:bodyPr>
          <a:lstStyle/>
          <a:p>
            <a:pPr marL="285750" indent="-285750">
              <a:buFont typeface="Arial"/>
              <a:buChar char="•"/>
            </a:pPr>
            <a:r>
              <a:rPr lang="en-US" dirty="0" smtClean="0"/>
              <a:t>Shows soft Mean and Variance for NOx and  PM</a:t>
            </a:r>
            <a:r>
              <a:rPr lang="en-US" baseline="-25000" dirty="0" smtClean="0"/>
              <a:t>2.5</a:t>
            </a:r>
            <a:r>
              <a:rPr lang="en-US" dirty="0" smtClean="0"/>
              <a:t> for a Monitor in Detroit.</a:t>
            </a:r>
            <a:endParaRPr lang="en-US" dirty="0"/>
          </a:p>
        </p:txBody>
      </p:sp>
      <p:sp>
        <p:nvSpPr>
          <p:cNvPr id="4" name="Slide Number Placeholder 3"/>
          <p:cNvSpPr>
            <a:spLocks noGrp="1"/>
          </p:cNvSpPr>
          <p:nvPr>
            <p:ph type="sldNum" sz="quarter" idx="12"/>
          </p:nvPr>
        </p:nvSpPr>
        <p:spPr/>
        <p:txBody>
          <a:bodyPr/>
          <a:lstStyle/>
          <a:p>
            <a:fld id="{E34699ED-031C-794F-93C4-473E15780DAF}" type="slidenum">
              <a:rPr lang="en-US" smtClean="0"/>
              <a:t>28</a:t>
            </a:fld>
            <a:endParaRPr lang="en-US" dirty="0"/>
          </a:p>
        </p:txBody>
      </p:sp>
    </p:spTree>
    <p:extLst>
      <p:ext uri="{BB962C8B-B14F-4D97-AF65-F5344CB8AC3E}">
        <p14:creationId xmlns:p14="http://schemas.microsoft.com/office/powerpoint/2010/main" val="13535620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OBJECTIVE</a:t>
            </a:r>
            <a:endParaRPr lang="en-US" b="1" dirty="0"/>
          </a:p>
        </p:txBody>
      </p:sp>
      <p:sp>
        <p:nvSpPr>
          <p:cNvPr id="3" name="Content Placeholder 2"/>
          <p:cNvSpPr>
            <a:spLocks noGrp="1"/>
          </p:cNvSpPr>
          <p:nvPr>
            <p:ph idx="1"/>
          </p:nvPr>
        </p:nvSpPr>
        <p:spPr/>
        <p:txBody>
          <a:bodyPr>
            <a:normAutofit/>
          </a:bodyPr>
          <a:lstStyle/>
          <a:p>
            <a:r>
              <a:rPr lang="en-US" dirty="0" smtClean="0"/>
              <a:t>To develop a method to estimate background concentration for the Near-Roadways Exposure to Urban Air Pollutants (NEXUS) Study in Detroit</a:t>
            </a:r>
            <a:endParaRPr lang="en-US" dirty="0"/>
          </a:p>
          <a:p>
            <a:pPr lvl="2"/>
            <a:r>
              <a:rPr lang="en-US" dirty="0" smtClean="0"/>
              <a:t>At very fine spatial scales at numerous cohort locations, as well as receptors near roadways</a:t>
            </a:r>
          </a:p>
          <a:p>
            <a:pPr lvl="2"/>
            <a:r>
              <a:rPr lang="en-US" dirty="0" smtClean="0"/>
              <a:t>29-month period from January 2010 – May 2012</a:t>
            </a:r>
          </a:p>
          <a:p>
            <a:r>
              <a:rPr lang="en-US" dirty="0"/>
              <a:t>Analyses presented today will focus only on </a:t>
            </a:r>
            <a:r>
              <a:rPr lang="en-US" dirty="0" smtClean="0"/>
              <a:t> </a:t>
            </a:r>
            <a:r>
              <a:rPr lang="en-US" dirty="0"/>
              <a:t>2010</a:t>
            </a:r>
            <a:endParaRPr lang="en-US" dirty="0" smtClean="0"/>
          </a:p>
          <a:p>
            <a:pPr marL="457200" lvl="1" indent="0">
              <a:buNone/>
            </a:pPr>
            <a:endParaRPr lang="en-US" dirty="0" smtClean="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E34699ED-031C-794F-93C4-473E15780DAF}" type="slidenum">
              <a:rPr lang="en-US" smtClean="0"/>
              <a:t>3</a:t>
            </a:fld>
            <a:endParaRPr lang="en-US" dirty="0"/>
          </a:p>
        </p:txBody>
      </p:sp>
    </p:spTree>
    <p:extLst>
      <p:ext uri="{BB962C8B-B14F-4D97-AF65-F5344CB8AC3E}">
        <p14:creationId xmlns:p14="http://schemas.microsoft.com/office/powerpoint/2010/main" val="87246877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Methodology </a:t>
            </a:r>
            <a:endParaRPr lang="en-US" b="0" dirty="0"/>
          </a:p>
        </p:txBody>
      </p:sp>
      <p:sp>
        <p:nvSpPr>
          <p:cNvPr id="5" name="Text Placeholder 4"/>
          <p:cNvSpPr>
            <a:spLocks noGrp="1"/>
          </p:cNvSpPr>
          <p:nvPr>
            <p:ph type="body" idx="1"/>
          </p:nvPr>
        </p:nvSpPr>
        <p:spPr/>
        <p:txBody>
          <a:bodyPr/>
          <a:lstStyle/>
          <a:p>
            <a:endParaRPr lang="en-US" dirty="0"/>
          </a:p>
        </p:txBody>
      </p:sp>
      <p:sp>
        <p:nvSpPr>
          <p:cNvPr id="2" name="Slide Number Placeholder 1"/>
          <p:cNvSpPr>
            <a:spLocks noGrp="1"/>
          </p:cNvSpPr>
          <p:nvPr>
            <p:ph type="sldNum" sz="quarter" idx="12"/>
          </p:nvPr>
        </p:nvSpPr>
        <p:spPr/>
        <p:txBody>
          <a:bodyPr/>
          <a:lstStyle/>
          <a:p>
            <a:fld id="{E34699ED-031C-794F-93C4-473E15780DAF}" type="slidenum">
              <a:rPr lang="en-US" smtClean="0"/>
              <a:t>4</a:t>
            </a:fld>
            <a:endParaRPr lang="en-US" dirty="0"/>
          </a:p>
        </p:txBody>
      </p:sp>
    </p:spTree>
    <p:extLst>
      <p:ext uri="{BB962C8B-B14F-4D97-AF65-F5344CB8AC3E}">
        <p14:creationId xmlns:p14="http://schemas.microsoft.com/office/powerpoint/2010/main" val="34873624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73"/>
            <a:ext cx="8229600" cy="1143000"/>
          </a:xfrm>
        </p:spPr>
        <p:txBody>
          <a:bodyPr>
            <a:normAutofit/>
          </a:bodyPr>
          <a:lstStyle/>
          <a:p>
            <a:r>
              <a:rPr lang="en-US" dirty="0" smtClean="0"/>
              <a:t>Detroit </a:t>
            </a:r>
            <a:r>
              <a:rPr lang="en-US" dirty="0"/>
              <a:t>Study Domain</a:t>
            </a:r>
          </a:p>
        </p:txBody>
      </p:sp>
      <p:pic>
        <p:nvPicPr>
          <p:cNvPr id="13" name="Content Placeholder 12" descr="Screen Shot 2013-10-03 at 4.41.21 PM.png"/>
          <p:cNvPicPr>
            <a:picLocks noGrp="1" noChangeAspect="1"/>
          </p:cNvPicPr>
          <p:nvPr>
            <p:ph idx="1"/>
          </p:nvPr>
        </p:nvPicPr>
        <p:blipFill>
          <a:blip r:embed="rId3">
            <a:extLst>
              <a:ext uri="{28A0092B-C50C-407E-A947-70E740481C1C}">
                <a14:useLocalDpi xmlns:a14="http://schemas.microsoft.com/office/drawing/2010/main" val="0"/>
              </a:ext>
            </a:extLst>
          </a:blip>
          <a:srcRect t="15005" b="15005"/>
          <a:stretch>
            <a:fillRect/>
          </a:stretch>
        </p:blipFill>
        <p:spPr>
          <a:xfrm>
            <a:off x="457200" y="1309928"/>
            <a:ext cx="8229600" cy="4525963"/>
          </a:xfrm>
        </p:spPr>
      </p:pic>
      <p:pic>
        <p:nvPicPr>
          <p:cNvPr id="5" name="Picture 4" descr="Screen Shot 2013-10-03 at 4.52.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6929" y="1191482"/>
            <a:ext cx="5023249" cy="3329498"/>
          </a:xfrm>
          <a:prstGeom prst="rect">
            <a:avLst/>
          </a:prstGeom>
        </p:spPr>
      </p:pic>
      <p:sp>
        <p:nvSpPr>
          <p:cNvPr id="3" name="TextBox 2"/>
          <p:cNvSpPr txBox="1"/>
          <p:nvPr/>
        </p:nvSpPr>
        <p:spPr>
          <a:xfrm>
            <a:off x="749682" y="6003183"/>
            <a:ext cx="3057247" cy="584776"/>
          </a:xfrm>
          <a:prstGeom prst="rect">
            <a:avLst/>
          </a:prstGeom>
          <a:noFill/>
        </p:spPr>
        <p:txBody>
          <a:bodyPr wrap="none" rtlCol="0">
            <a:spAutoFit/>
          </a:bodyPr>
          <a:lstStyle/>
          <a:p>
            <a:pPr marL="285750" indent="-285750">
              <a:buFont typeface="Arial"/>
              <a:buChar char="•"/>
            </a:pPr>
            <a:r>
              <a:rPr lang="en-US" sz="3200" dirty="0" smtClean="0"/>
              <a:t>4122 Receptors </a:t>
            </a:r>
            <a:endParaRPr lang="en-US" sz="3200" dirty="0"/>
          </a:p>
        </p:txBody>
      </p:sp>
      <p:sp>
        <p:nvSpPr>
          <p:cNvPr id="4" name="Slide Number Placeholder 3"/>
          <p:cNvSpPr>
            <a:spLocks noGrp="1"/>
          </p:cNvSpPr>
          <p:nvPr>
            <p:ph type="sldNum" sz="quarter" idx="12"/>
          </p:nvPr>
        </p:nvSpPr>
        <p:spPr/>
        <p:txBody>
          <a:bodyPr/>
          <a:lstStyle/>
          <a:p>
            <a:fld id="{E34699ED-031C-794F-93C4-473E15780DAF}" type="slidenum">
              <a:rPr lang="en-US" smtClean="0"/>
              <a:t>5</a:t>
            </a:fld>
            <a:endParaRPr lang="en-US" dirty="0"/>
          </a:p>
        </p:txBody>
      </p:sp>
    </p:spTree>
    <p:extLst>
      <p:ext uri="{BB962C8B-B14F-4D97-AF65-F5344CB8AC3E}">
        <p14:creationId xmlns:p14="http://schemas.microsoft.com/office/powerpoint/2010/main" val="748864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Space</a:t>
            </a:r>
            <a:r>
              <a:rPr lang="en-US" dirty="0"/>
              <a:t>/Time Variability Modeling </a:t>
            </a:r>
          </a:p>
        </p:txBody>
      </p:sp>
      <p:sp>
        <p:nvSpPr>
          <p:cNvPr id="3" name="Content Placeholder 2"/>
          <p:cNvSpPr>
            <a:spLocks noGrp="1"/>
          </p:cNvSpPr>
          <p:nvPr>
            <p:ph idx="1"/>
          </p:nvPr>
        </p:nvSpPr>
        <p:spPr>
          <a:xfrm>
            <a:off x="457200" y="1229806"/>
            <a:ext cx="8229600" cy="2908277"/>
          </a:xfrm>
        </p:spPr>
        <p:txBody>
          <a:bodyPr>
            <a:normAutofit fontScale="62500" lnSpcReduction="20000"/>
          </a:bodyPr>
          <a:lstStyle/>
          <a:p>
            <a:r>
              <a:rPr lang="en-US" dirty="0"/>
              <a:t>The </a:t>
            </a:r>
            <a:r>
              <a:rPr lang="en-US" dirty="0" smtClean="0"/>
              <a:t>spatial and temporal </a:t>
            </a:r>
            <a:r>
              <a:rPr lang="en-US" dirty="0"/>
              <a:t>dependency is characterized by the means of its </a:t>
            </a:r>
            <a:r>
              <a:rPr lang="en-US" b="1" dirty="0"/>
              <a:t>covariance </a:t>
            </a:r>
            <a:r>
              <a:rPr lang="en-US" b="1" dirty="0" smtClean="0"/>
              <a:t>function. </a:t>
            </a:r>
          </a:p>
          <a:p>
            <a:r>
              <a:rPr lang="en-US" dirty="0" smtClean="0"/>
              <a:t>The </a:t>
            </a:r>
            <a:r>
              <a:rPr lang="en-US" b="1" dirty="0" smtClean="0"/>
              <a:t>sample </a:t>
            </a:r>
            <a:r>
              <a:rPr lang="en-US" b="1" dirty="0"/>
              <a:t>covariance </a:t>
            </a:r>
            <a:r>
              <a:rPr lang="en-US" b="1" dirty="0" smtClean="0"/>
              <a:t>function </a:t>
            </a:r>
            <a:r>
              <a:rPr lang="en-US" dirty="0" smtClean="0"/>
              <a:t>is </a:t>
            </a:r>
            <a:r>
              <a:rPr lang="en-US" dirty="0" smtClean="0"/>
              <a:t>dependent </a:t>
            </a:r>
            <a:r>
              <a:rPr lang="en-US" dirty="0" smtClean="0"/>
              <a:t>on the </a:t>
            </a:r>
            <a:r>
              <a:rPr lang="en-US" b="1" dirty="0" smtClean="0"/>
              <a:t>residual concentration </a:t>
            </a:r>
            <a:r>
              <a:rPr lang="en-US" i="1" dirty="0"/>
              <a:t>Y</a:t>
            </a:r>
            <a:endParaRPr lang="en-US" i="1" dirty="0" smtClean="0"/>
          </a:p>
          <a:p>
            <a:pPr marL="457200" lvl="1" indent="0">
              <a:buNone/>
            </a:pPr>
            <a:r>
              <a:rPr lang="en-US" i="1" dirty="0" smtClean="0"/>
              <a:t>		Y</a:t>
            </a:r>
            <a:r>
              <a:rPr lang="en-US" dirty="0" smtClean="0"/>
              <a:t>(</a:t>
            </a:r>
            <a:r>
              <a:rPr lang="en-US" i="1" dirty="0" err="1" smtClean="0"/>
              <a:t>s</a:t>
            </a:r>
            <a:r>
              <a:rPr lang="en-US" i="1" baseline="-25000" dirty="0" err="1" smtClean="0"/>
              <a:t>i</a:t>
            </a:r>
            <a:r>
              <a:rPr lang="en-US" dirty="0" smtClean="0"/>
              <a:t>)</a:t>
            </a:r>
            <a:r>
              <a:rPr lang="en-US" i="1" dirty="0" smtClean="0"/>
              <a:t> = Z</a:t>
            </a:r>
            <a:r>
              <a:rPr lang="en-US" dirty="0" smtClean="0"/>
              <a:t>(</a:t>
            </a:r>
            <a:r>
              <a:rPr lang="en-US" i="1" dirty="0" err="1" smtClean="0"/>
              <a:t>s</a:t>
            </a:r>
            <a:r>
              <a:rPr lang="en-US" i="1" baseline="-25000" dirty="0" err="1" smtClean="0"/>
              <a:t>i</a:t>
            </a:r>
            <a:r>
              <a:rPr lang="en-US" dirty="0" smtClean="0"/>
              <a:t>) - </a:t>
            </a:r>
            <a:r>
              <a:rPr lang="en-US" i="1" dirty="0" smtClean="0"/>
              <a:t>m </a:t>
            </a:r>
          </a:p>
          <a:p>
            <a:pPr marL="114300" indent="0">
              <a:buNone/>
            </a:pPr>
            <a:r>
              <a:rPr lang="en-US" i="1" dirty="0" smtClean="0"/>
              <a:t>		</a:t>
            </a:r>
            <a:r>
              <a:rPr lang="en-US" i="1" dirty="0"/>
              <a:t>	</a:t>
            </a:r>
            <a:r>
              <a:rPr lang="en-US" i="1" dirty="0" smtClean="0"/>
              <a:t>    Z</a:t>
            </a:r>
            <a:r>
              <a:rPr lang="en-US" dirty="0" smtClean="0"/>
              <a:t>(</a:t>
            </a:r>
            <a:r>
              <a:rPr lang="en-US" i="1" dirty="0" smtClean="0"/>
              <a:t>s</a:t>
            </a:r>
            <a:r>
              <a:rPr lang="en-US" i="1" baseline="-25000" dirty="0" smtClean="0"/>
              <a:t>i</a:t>
            </a:r>
            <a:r>
              <a:rPr lang="en-US" dirty="0" smtClean="0"/>
              <a:t>)   observation at (</a:t>
            </a:r>
            <a:r>
              <a:rPr lang="en-US" i="1" dirty="0" smtClean="0"/>
              <a:t>p</a:t>
            </a:r>
            <a:r>
              <a:rPr lang="en-US" i="1" baseline="-25000" dirty="0" smtClean="0"/>
              <a:t>i,</a:t>
            </a:r>
            <a:r>
              <a:rPr lang="en-US" i="1" dirty="0" smtClean="0"/>
              <a:t>t</a:t>
            </a:r>
            <a:r>
              <a:rPr lang="en-US" i="1" baseline="-25000" dirty="0" smtClean="0"/>
              <a:t>i</a:t>
            </a:r>
            <a:r>
              <a:rPr lang="en-US" dirty="0"/>
              <a:t>) </a:t>
            </a:r>
            <a:endParaRPr lang="en-US" dirty="0" smtClean="0"/>
          </a:p>
          <a:p>
            <a:pPr marL="114300" indent="0">
              <a:buNone/>
            </a:pPr>
            <a:r>
              <a:rPr lang="en-US" i="1" dirty="0" smtClean="0"/>
              <a:t>	       		   	m</a:t>
            </a:r>
            <a:r>
              <a:rPr lang="en-US" dirty="0" smtClean="0"/>
              <a:t>    </a:t>
            </a:r>
            <a:r>
              <a:rPr lang="en-US" b="1" dirty="0" smtClean="0"/>
              <a:t>global </a:t>
            </a:r>
            <a:r>
              <a:rPr lang="en-US" b="1" dirty="0" smtClean="0"/>
              <a:t>mean </a:t>
            </a:r>
          </a:p>
          <a:p>
            <a:r>
              <a:rPr lang="en-US" b="1" dirty="0" smtClean="0"/>
              <a:t>Residuals </a:t>
            </a:r>
            <a:r>
              <a:rPr lang="en-US" b="1" dirty="0"/>
              <a:t>concentrations</a:t>
            </a:r>
            <a:r>
              <a:rPr lang="en-US" dirty="0"/>
              <a:t> </a:t>
            </a:r>
            <a:r>
              <a:rPr lang="en-US" dirty="0" smtClean="0"/>
              <a:t>- isotropic </a:t>
            </a:r>
            <a:r>
              <a:rPr lang="en-US" dirty="0"/>
              <a:t>and homogeneous-</a:t>
            </a:r>
            <a:r>
              <a:rPr lang="en-US" dirty="0" smtClean="0"/>
              <a:t>stationary</a:t>
            </a:r>
          </a:p>
          <a:p>
            <a:r>
              <a:rPr lang="en-US" dirty="0" smtClean="0"/>
              <a:t>The </a:t>
            </a:r>
            <a:r>
              <a:rPr lang="en-US" b="1" dirty="0"/>
              <a:t>sample covariance function </a:t>
            </a:r>
            <a:r>
              <a:rPr lang="en-US" dirty="0" smtClean="0"/>
              <a:t>is m</a:t>
            </a:r>
            <a:r>
              <a:rPr lang="en-US" dirty="0" smtClean="0"/>
              <a:t>odeled </a:t>
            </a:r>
            <a:r>
              <a:rPr lang="en-US" dirty="0"/>
              <a:t>by the method-of-moments estimator Ĉ</a:t>
            </a:r>
            <a:r>
              <a:rPr lang="en-US" dirty="0" smtClean="0"/>
              <a:t> </a:t>
            </a:r>
            <a:r>
              <a:rPr lang="en-US" dirty="0"/>
              <a:t>at various spatial </a:t>
            </a:r>
            <a:r>
              <a:rPr lang="en-US" dirty="0" smtClean="0"/>
              <a:t> (</a:t>
            </a:r>
            <a:r>
              <a:rPr lang="en-US" i="1" dirty="0" err="1" smtClean="0"/>
              <a:t>ϒ</a:t>
            </a:r>
            <a:r>
              <a:rPr lang="en-US" i="1" dirty="0" smtClean="0"/>
              <a:t>) </a:t>
            </a:r>
            <a:r>
              <a:rPr lang="en-US" dirty="0" smtClean="0"/>
              <a:t>and </a:t>
            </a:r>
            <a:r>
              <a:rPr lang="en-US" dirty="0"/>
              <a:t>temporal </a:t>
            </a:r>
            <a:r>
              <a:rPr lang="en-US" dirty="0" smtClean="0"/>
              <a:t>(</a:t>
            </a:r>
            <a:r>
              <a:rPr lang="en-US" i="1" dirty="0" err="1" smtClean="0"/>
              <a:t>τ</a:t>
            </a:r>
            <a:r>
              <a:rPr lang="en-US" i="1" dirty="0" smtClean="0"/>
              <a:t>) </a:t>
            </a:r>
            <a:r>
              <a:rPr lang="en-US" dirty="0" smtClean="0"/>
              <a:t>lag. </a:t>
            </a:r>
            <a:endParaRPr lang="en-US" b="1" dirty="0"/>
          </a:p>
          <a:p>
            <a:pPr marL="914400" lvl="2" indent="0">
              <a:buNone/>
            </a:pPr>
            <a:endParaRPr lang="en-US" b="1" dirty="0"/>
          </a:p>
          <a:p>
            <a:pPr lvl="2"/>
            <a:endParaRPr lang="en-US" b="1" dirty="0" smtClean="0"/>
          </a:p>
          <a:p>
            <a:pPr marL="914400" lvl="2" indent="0">
              <a:buNone/>
            </a:pPr>
            <a:endParaRPr lang="en-US" b="1" dirty="0" smtClean="0"/>
          </a:p>
        </p:txBody>
      </p:sp>
      <p:pic>
        <p:nvPicPr>
          <p:cNvPr id="4" name="Picture 3" descr="Screen shot 2013-10-11 at 4.25.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683" y="4138082"/>
            <a:ext cx="5425294" cy="2719917"/>
          </a:xfrm>
          <a:prstGeom prst="rect">
            <a:avLst/>
          </a:prstGeom>
        </p:spPr>
      </p:pic>
    </p:spTree>
    <p:extLst>
      <p:ext uri="{BB962C8B-B14F-4D97-AF65-F5344CB8AC3E}">
        <p14:creationId xmlns:p14="http://schemas.microsoft.com/office/powerpoint/2010/main" val="40179812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Space</a:t>
            </a:r>
            <a:r>
              <a:rPr lang="en-US" dirty="0"/>
              <a:t>/Time Variability Modeling </a:t>
            </a:r>
          </a:p>
        </p:txBody>
      </p:sp>
      <p:sp>
        <p:nvSpPr>
          <p:cNvPr id="3" name="Content Placeholder 2"/>
          <p:cNvSpPr>
            <a:spLocks noGrp="1"/>
          </p:cNvSpPr>
          <p:nvPr>
            <p:ph idx="1"/>
          </p:nvPr>
        </p:nvSpPr>
        <p:spPr>
          <a:xfrm>
            <a:off x="457200" y="1417638"/>
            <a:ext cx="8229600" cy="5218111"/>
          </a:xfrm>
        </p:spPr>
        <p:txBody>
          <a:bodyPr>
            <a:normAutofit fontScale="85000" lnSpcReduction="10000"/>
          </a:bodyPr>
          <a:lstStyle/>
          <a:p>
            <a:r>
              <a:rPr lang="en-US" dirty="0" smtClean="0"/>
              <a:t>The </a:t>
            </a:r>
            <a:r>
              <a:rPr lang="en-US" b="1" dirty="0"/>
              <a:t>sample covariance function </a:t>
            </a:r>
            <a:r>
              <a:rPr lang="en-US" dirty="0"/>
              <a:t>i</a:t>
            </a:r>
            <a:r>
              <a:rPr lang="en-US" dirty="0" smtClean="0"/>
              <a:t>s </a:t>
            </a:r>
            <a:r>
              <a:rPr lang="en-US" dirty="0"/>
              <a:t>then used to fit a positive definite covariance </a:t>
            </a:r>
            <a:r>
              <a:rPr lang="en-US" dirty="0" smtClean="0"/>
              <a:t>model.</a:t>
            </a:r>
          </a:p>
          <a:p>
            <a:r>
              <a:rPr lang="en-US" dirty="0"/>
              <a:t>In this work, we </a:t>
            </a:r>
            <a:r>
              <a:rPr lang="en-US" dirty="0" smtClean="0"/>
              <a:t>use </a:t>
            </a:r>
            <a:r>
              <a:rPr lang="en-US" dirty="0"/>
              <a:t>the space/time separable two component exponential covariance model defined as </a:t>
            </a:r>
          </a:p>
          <a:p>
            <a:pPr lvl="2"/>
            <a:endParaRPr lang="en-US" dirty="0" smtClean="0"/>
          </a:p>
          <a:p>
            <a:pPr lvl="2"/>
            <a:endParaRPr lang="en-US" dirty="0" smtClean="0"/>
          </a:p>
          <a:p>
            <a:pPr marL="274320" lvl="2" indent="0">
              <a:buNone/>
            </a:pPr>
            <a:endParaRPr lang="en-US" sz="2000" i="1" dirty="0" smtClean="0"/>
          </a:p>
          <a:p>
            <a:pPr marL="274320" lvl="2" indent="0">
              <a:buNone/>
            </a:pPr>
            <a:r>
              <a:rPr lang="en-US" sz="2000" i="1" dirty="0"/>
              <a:t>w</a:t>
            </a:r>
            <a:r>
              <a:rPr lang="en-US" sz="2000" i="1" dirty="0" smtClean="0"/>
              <a:t>here,</a:t>
            </a:r>
          </a:p>
          <a:p>
            <a:pPr marL="274320" lvl="2" indent="0">
              <a:buNone/>
            </a:pPr>
            <a:r>
              <a:rPr lang="en-US" sz="2000" i="1" dirty="0" smtClean="0"/>
              <a:t>	C</a:t>
            </a:r>
            <a:r>
              <a:rPr lang="en-US" sz="2000" i="1" baseline="-25000" dirty="0" smtClean="0"/>
              <a:t>1</a:t>
            </a:r>
            <a:r>
              <a:rPr lang="en-US" sz="2000" dirty="0" smtClean="0"/>
              <a:t> </a:t>
            </a:r>
            <a:r>
              <a:rPr lang="en-US" sz="2000" dirty="0"/>
              <a:t>and </a:t>
            </a:r>
            <a:r>
              <a:rPr lang="en-US" sz="2000" i="1" dirty="0"/>
              <a:t>C</a:t>
            </a:r>
            <a:r>
              <a:rPr lang="en-US" sz="2000" i="1" baseline="-25000" dirty="0"/>
              <a:t>2</a:t>
            </a:r>
            <a:r>
              <a:rPr lang="en-US" sz="2000" dirty="0"/>
              <a:t> </a:t>
            </a:r>
            <a:r>
              <a:rPr lang="en-US" sz="2000" dirty="0" smtClean="0"/>
              <a:t>are sill </a:t>
            </a:r>
            <a:r>
              <a:rPr lang="en-US" sz="2000" dirty="0"/>
              <a:t>parameter quantifying the variability of observations</a:t>
            </a:r>
            <a:r>
              <a:rPr lang="en-US" sz="2000" i="1" dirty="0"/>
              <a:t> </a:t>
            </a:r>
            <a:endParaRPr lang="en-US" sz="2000" i="1" dirty="0" smtClean="0"/>
          </a:p>
          <a:p>
            <a:pPr marL="274320" lvl="2" indent="0">
              <a:buNone/>
            </a:pPr>
            <a:r>
              <a:rPr lang="en-US" sz="2000" dirty="0" smtClean="0"/>
              <a:t>	a</a:t>
            </a:r>
            <a:r>
              <a:rPr lang="en-US" sz="2000" i="1" baseline="-25000" dirty="0" smtClean="0"/>
              <a:t>ϒ</a:t>
            </a:r>
            <a:r>
              <a:rPr lang="en-US" sz="2000" baseline="-25000" dirty="0" smtClean="0"/>
              <a:t>1</a:t>
            </a:r>
            <a:r>
              <a:rPr lang="en-US" sz="2000" dirty="0" smtClean="0"/>
              <a:t> </a:t>
            </a:r>
            <a:r>
              <a:rPr lang="en-US" sz="2000" dirty="0"/>
              <a:t>and </a:t>
            </a:r>
            <a:r>
              <a:rPr lang="en-US" sz="2000" dirty="0" smtClean="0"/>
              <a:t>a</a:t>
            </a:r>
            <a:r>
              <a:rPr lang="en-US" sz="2000" i="1" baseline="-25000" dirty="0" smtClean="0"/>
              <a:t>ϒ</a:t>
            </a:r>
            <a:r>
              <a:rPr lang="en-US" sz="2000" baseline="-25000" dirty="0" smtClean="0"/>
              <a:t>2</a:t>
            </a:r>
            <a:r>
              <a:rPr lang="en-US" sz="2000" dirty="0"/>
              <a:t> </a:t>
            </a:r>
            <a:r>
              <a:rPr lang="en-US" sz="2000" dirty="0" smtClean="0"/>
              <a:t>are </a:t>
            </a:r>
            <a:r>
              <a:rPr lang="en-US" sz="2000" dirty="0"/>
              <a:t>spatial </a:t>
            </a:r>
            <a:r>
              <a:rPr lang="en-US" sz="2000" dirty="0" smtClean="0"/>
              <a:t>range</a:t>
            </a:r>
            <a:endParaRPr lang="en-US" sz="2000" dirty="0"/>
          </a:p>
          <a:p>
            <a:pPr marL="274320" lvl="2" indent="0">
              <a:buNone/>
            </a:pPr>
            <a:r>
              <a:rPr lang="en-US" sz="2000" dirty="0" smtClean="0"/>
              <a:t>	a</a:t>
            </a:r>
            <a:r>
              <a:rPr lang="en-US" sz="2000" baseline="-25000" dirty="0" smtClean="0"/>
              <a:t>τ1</a:t>
            </a:r>
            <a:r>
              <a:rPr lang="en-US" sz="2000" dirty="0" smtClean="0"/>
              <a:t> </a:t>
            </a:r>
            <a:r>
              <a:rPr lang="en-US" sz="2000" dirty="0"/>
              <a:t>and a</a:t>
            </a:r>
            <a:r>
              <a:rPr lang="en-US" sz="2000" baseline="-25000" dirty="0"/>
              <a:t>τ2</a:t>
            </a:r>
            <a:r>
              <a:rPr lang="en-US" sz="2000" dirty="0"/>
              <a:t> </a:t>
            </a:r>
            <a:r>
              <a:rPr lang="en-US" sz="2000" dirty="0" smtClean="0"/>
              <a:t> are </a:t>
            </a:r>
            <a:r>
              <a:rPr lang="en-US" sz="2000" dirty="0"/>
              <a:t>temporal </a:t>
            </a:r>
            <a:r>
              <a:rPr lang="en-US" sz="2000" dirty="0" smtClean="0"/>
              <a:t>range</a:t>
            </a:r>
          </a:p>
          <a:p>
            <a:pPr marL="274320" lvl="2" indent="0">
              <a:buNone/>
            </a:pPr>
            <a:endParaRPr lang="en-US" sz="2000" dirty="0" smtClean="0"/>
          </a:p>
          <a:p>
            <a:r>
              <a:rPr lang="en-US" dirty="0"/>
              <a:t>C</a:t>
            </a:r>
            <a:r>
              <a:rPr lang="en-US" dirty="0" smtClean="0"/>
              <a:t>ovariance </a:t>
            </a:r>
            <a:r>
              <a:rPr lang="en-US" dirty="0"/>
              <a:t>model parameters </a:t>
            </a:r>
            <a:r>
              <a:rPr lang="en-US" dirty="0" smtClean="0"/>
              <a:t>are </a:t>
            </a:r>
            <a:r>
              <a:rPr lang="en-US" dirty="0"/>
              <a:t>estimated by an automated weighted least square </a:t>
            </a:r>
            <a:r>
              <a:rPr lang="en-US" dirty="0" smtClean="0"/>
              <a:t>procedure</a:t>
            </a:r>
            <a:endParaRPr lang="en-US" b="1" dirty="0" smtClean="0"/>
          </a:p>
        </p:txBody>
      </p:sp>
      <p:pic>
        <p:nvPicPr>
          <p:cNvPr id="5" name="Picture 4" descr="Screen shot 2013-10-11 at 3.36.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4" y="3201346"/>
            <a:ext cx="7545917" cy="734558"/>
          </a:xfrm>
          <a:prstGeom prst="rect">
            <a:avLst/>
          </a:prstGeom>
        </p:spPr>
      </p:pic>
    </p:spTree>
    <p:extLst>
      <p:ext uri="{BB962C8B-B14F-4D97-AF65-F5344CB8AC3E}">
        <p14:creationId xmlns:p14="http://schemas.microsoft.com/office/powerpoint/2010/main" val="18576980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Space/Time Ordinary Kriging (STOK)</a:t>
            </a:r>
            <a:endParaRPr lang="en-US" dirty="0"/>
          </a:p>
        </p:txBody>
      </p:sp>
      <p:sp>
        <p:nvSpPr>
          <p:cNvPr id="3" name="Content Placeholder 2"/>
          <p:cNvSpPr>
            <a:spLocks noGrp="1"/>
          </p:cNvSpPr>
          <p:nvPr>
            <p:ph idx="1"/>
          </p:nvPr>
        </p:nvSpPr>
        <p:spPr>
          <a:xfrm>
            <a:off x="457200" y="1735667"/>
            <a:ext cx="8229600" cy="4037748"/>
          </a:xfrm>
        </p:spPr>
        <p:txBody>
          <a:bodyPr>
            <a:normAutofit fontScale="77500" lnSpcReduction="20000"/>
          </a:bodyPr>
          <a:lstStyle/>
          <a:p>
            <a:r>
              <a:rPr lang="en-US" dirty="0" smtClean="0"/>
              <a:t>STOK estimate </a:t>
            </a:r>
            <a:r>
              <a:rPr lang="en-US" dirty="0"/>
              <a:t>is given by the linear combination of nearby samples </a:t>
            </a:r>
            <a:endParaRPr lang="en-US" dirty="0" smtClean="0"/>
          </a:p>
          <a:p>
            <a:r>
              <a:rPr lang="en-US" dirty="0"/>
              <a:t>The kriging weights are obtained by minimizing the estimation mean square error subject to the unbiasedness constraint </a:t>
            </a:r>
            <a:endParaRPr lang="en-US" dirty="0" smtClean="0"/>
          </a:p>
          <a:p>
            <a:r>
              <a:rPr lang="en-US" dirty="0" smtClean="0"/>
              <a:t>In this study, we used 50 nearby samples which were observed within five temporal units (days or hours) from the estimation time </a:t>
            </a:r>
          </a:p>
          <a:p>
            <a:r>
              <a:rPr lang="en-US" dirty="0" smtClean="0"/>
              <a:t>Nearby samples were selected based on </a:t>
            </a:r>
            <a:r>
              <a:rPr lang="en-US" b="1" dirty="0" smtClean="0"/>
              <a:t>the space/time distance</a:t>
            </a:r>
            <a:r>
              <a:rPr lang="en-US" dirty="0" smtClean="0"/>
              <a:t> defined below where </a:t>
            </a:r>
            <a:r>
              <a:rPr lang="en-US" dirty="0"/>
              <a:t>(space/time metric) is the ratio of the spatial covariance range and temporal covariance </a:t>
            </a:r>
            <a:r>
              <a:rPr lang="en-US" dirty="0" smtClean="0"/>
              <a:t>range </a:t>
            </a:r>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664811043"/>
              </p:ext>
            </p:extLst>
          </p:nvPr>
        </p:nvGraphicFramePr>
        <p:xfrm>
          <a:off x="1029210" y="5773415"/>
          <a:ext cx="7006132" cy="757613"/>
        </p:xfrm>
        <a:graphic>
          <a:graphicData uri="http://schemas.openxmlformats.org/presentationml/2006/ole">
            <mc:AlternateContent xmlns:mc="http://schemas.openxmlformats.org/markup-compatibility/2006">
              <mc:Choice xmlns:v="urn:schemas-microsoft-com:vml" Requires="v">
                <p:oleObj spid="_x0000_s1260" name="Equation" r:id="rId4" imgW="5283200" imgH="571500" progId="Equation.3">
                  <p:embed/>
                </p:oleObj>
              </mc:Choice>
              <mc:Fallback>
                <p:oleObj name="Equation" r:id="rId4" imgW="5283200" imgH="571500" progId="Equation.3">
                  <p:embed/>
                  <p:pic>
                    <p:nvPicPr>
                      <p:cNvPr id="0" name=""/>
                      <p:cNvPicPr/>
                      <p:nvPr/>
                    </p:nvPicPr>
                    <p:blipFill>
                      <a:blip r:embed="rId5"/>
                      <a:stretch>
                        <a:fillRect/>
                      </a:stretch>
                    </p:blipFill>
                    <p:spPr>
                      <a:xfrm>
                        <a:off x="1029210" y="5773415"/>
                        <a:ext cx="7006132" cy="757613"/>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fld id="{E34699ED-031C-794F-93C4-473E15780DAF}" type="slidenum">
              <a:rPr lang="en-US" smtClean="0"/>
              <a:t>8</a:t>
            </a:fld>
            <a:endParaRPr lang="en-US" dirty="0"/>
          </a:p>
        </p:txBody>
      </p:sp>
    </p:spTree>
    <p:extLst>
      <p:ext uri="{BB962C8B-B14F-4D97-AF65-F5344CB8AC3E}">
        <p14:creationId xmlns:p14="http://schemas.microsoft.com/office/powerpoint/2010/main" val="4465295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Input Data for STOK</a:t>
            </a:r>
            <a:endParaRPr lang="en-US" dirty="0"/>
          </a:p>
        </p:txBody>
      </p:sp>
      <p:sp>
        <p:nvSpPr>
          <p:cNvPr id="3" name="Content Placeholder 2"/>
          <p:cNvSpPr>
            <a:spLocks noGrp="1"/>
          </p:cNvSpPr>
          <p:nvPr>
            <p:ph idx="1"/>
          </p:nvPr>
        </p:nvSpPr>
        <p:spPr>
          <a:xfrm>
            <a:off x="457200" y="1376798"/>
            <a:ext cx="8229600" cy="4913871"/>
          </a:xfrm>
        </p:spPr>
        <p:txBody>
          <a:bodyPr>
            <a:normAutofit fontScale="92500" lnSpcReduction="10000"/>
          </a:bodyPr>
          <a:lstStyle/>
          <a:p>
            <a:r>
              <a:rPr lang="en-US" b="1" dirty="0"/>
              <a:t>Hard </a:t>
            </a:r>
            <a:r>
              <a:rPr lang="en-US" b="1" dirty="0" smtClean="0"/>
              <a:t>Data </a:t>
            </a:r>
          </a:p>
          <a:p>
            <a:pPr lvl="1"/>
            <a:r>
              <a:rPr lang="en-US" dirty="0" smtClean="0"/>
              <a:t>AQS sites with </a:t>
            </a:r>
            <a:r>
              <a:rPr lang="en-US" dirty="0"/>
              <a:t>“Background” </a:t>
            </a:r>
            <a:r>
              <a:rPr lang="en-US" dirty="0" smtClean="0"/>
              <a:t>Monitoring </a:t>
            </a:r>
            <a:r>
              <a:rPr lang="en-US" dirty="0"/>
              <a:t>Objective</a:t>
            </a:r>
          </a:p>
          <a:p>
            <a:r>
              <a:rPr lang="en-US" b="1" dirty="0" smtClean="0"/>
              <a:t>Soft Data </a:t>
            </a:r>
          </a:p>
          <a:p>
            <a:pPr lvl="1"/>
            <a:r>
              <a:rPr lang="en-US" dirty="0"/>
              <a:t>Estimate of background data at monitoring sites that are not deemed as </a:t>
            </a:r>
            <a:r>
              <a:rPr lang="en-US" dirty="0" smtClean="0"/>
              <a:t>Background</a:t>
            </a:r>
            <a:endParaRPr lang="en-US" b="1" dirty="0" smtClean="0"/>
          </a:p>
          <a:p>
            <a:pPr lvl="2"/>
            <a:r>
              <a:rPr lang="en-US" dirty="0" smtClean="0"/>
              <a:t>AQS sites that are not background ( </a:t>
            </a:r>
            <a:r>
              <a:rPr lang="en-US" dirty="0" err="1" smtClean="0"/>
              <a:t>Z</a:t>
            </a:r>
            <a:r>
              <a:rPr lang="en-US" i="1" baseline="-25000" dirty="0" err="1" smtClean="0"/>
              <a:t>i</a:t>
            </a:r>
            <a:r>
              <a:rPr lang="en-US" dirty="0" smtClean="0"/>
              <a:t> )</a:t>
            </a:r>
          </a:p>
          <a:p>
            <a:pPr lvl="2"/>
            <a:r>
              <a:rPr lang="en-US" dirty="0" smtClean="0"/>
              <a:t>2 previously run CMAQ simulations</a:t>
            </a:r>
          </a:p>
          <a:p>
            <a:pPr lvl="3"/>
            <a:r>
              <a:rPr lang="en-US" dirty="0" smtClean="0"/>
              <a:t>R</a:t>
            </a:r>
            <a:r>
              <a:rPr lang="en-US" i="1" baseline="-25000" dirty="0" smtClean="0"/>
              <a:t>2005</a:t>
            </a:r>
            <a:r>
              <a:rPr lang="en-US" dirty="0" smtClean="0"/>
              <a:t> = </a:t>
            </a:r>
            <a:r>
              <a:rPr lang="en-US" dirty="0" err="1" smtClean="0"/>
              <a:t>CMAQ</a:t>
            </a:r>
            <a:r>
              <a:rPr lang="en-US" baseline="-25000" dirty="0" err="1" smtClean="0"/>
              <a:t>Background</a:t>
            </a:r>
            <a:r>
              <a:rPr lang="en-US" dirty="0" smtClean="0"/>
              <a:t>/</a:t>
            </a:r>
            <a:r>
              <a:rPr lang="en-US" dirty="0" err="1" smtClean="0"/>
              <a:t>CMAQ</a:t>
            </a:r>
            <a:r>
              <a:rPr lang="en-US" baseline="-25000" dirty="0" err="1" smtClean="0"/>
              <a:t>Total</a:t>
            </a:r>
            <a:r>
              <a:rPr lang="en-US" dirty="0" smtClean="0"/>
              <a:t> </a:t>
            </a:r>
          </a:p>
          <a:p>
            <a:pPr lvl="3"/>
            <a:r>
              <a:rPr lang="en-US" dirty="0"/>
              <a:t>Removed </a:t>
            </a:r>
            <a:r>
              <a:rPr lang="en-US" dirty="0" smtClean="0"/>
              <a:t>R</a:t>
            </a:r>
            <a:r>
              <a:rPr lang="en-US" i="1" baseline="-25000" dirty="0" smtClean="0"/>
              <a:t>2005</a:t>
            </a:r>
            <a:r>
              <a:rPr lang="en-US" dirty="0" smtClean="0"/>
              <a:t> below </a:t>
            </a:r>
            <a:r>
              <a:rPr lang="en-US" dirty="0"/>
              <a:t>1% and above 99</a:t>
            </a:r>
            <a:r>
              <a:rPr lang="en-US" dirty="0" smtClean="0"/>
              <a:t>%</a:t>
            </a:r>
          </a:p>
          <a:p>
            <a:pPr lvl="2"/>
            <a:r>
              <a:rPr lang="en-US" dirty="0" smtClean="0"/>
              <a:t>Paired </a:t>
            </a:r>
            <a:r>
              <a:rPr lang="en-US" i="1" dirty="0" smtClean="0"/>
              <a:t> </a:t>
            </a:r>
            <a:r>
              <a:rPr lang="en-US" dirty="0" smtClean="0"/>
              <a:t>R</a:t>
            </a:r>
            <a:r>
              <a:rPr lang="en-US" i="1" baseline="-25000" dirty="0" smtClean="0"/>
              <a:t>2005 </a:t>
            </a:r>
            <a:r>
              <a:rPr lang="en-US" dirty="0" smtClean="0"/>
              <a:t>and</a:t>
            </a:r>
            <a:r>
              <a:rPr lang="en-US" i="1" baseline="-25000" dirty="0"/>
              <a:t> </a:t>
            </a:r>
            <a:r>
              <a:rPr lang="en-US" dirty="0" err="1" smtClean="0"/>
              <a:t>Z</a:t>
            </a:r>
            <a:r>
              <a:rPr lang="en-US" i="1" baseline="-25000" dirty="0" err="1" smtClean="0"/>
              <a:t>i</a:t>
            </a:r>
            <a:r>
              <a:rPr lang="en-US" i="1" baseline="-25000" dirty="0" smtClean="0"/>
              <a:t> </a:t>
            </a:r>
            <a:r>
              <a:rPr lang="en-US" dirty="0" smtClean="0"/>
              <a:t>in space</a:t>
            </a:r>
            <a:endParaRPr lang="en-US" dirty="0" smtClean="0"/>
          </a:p>
          <a:p>
            <a:pPr lvl="2"/>
            <a:r>
              <a:rPr lang="en-US" dirty="0" smtClean="0"/>
              <a:t>Soft </a:t>
            </a:r>
            <a:r>
              <a:rPr lang="en-US" dirty="0"/>
              <a:t>data mean = </a:t>
            </a:r>
            <a:r>
              <a:rPr lang="en-US" dirty="0" err="1"/>
              <a:t>Z</a:t>
            </a:r>
            <a:r>
              <a:rPr lang="en-US" i="1" baseline="-25000" dirty="0" err="1"/>
              <a:t>i</a:t>
            </a:r>
            <a:r>
              <a:rPr lang="en-US" dirty="0" smtClean="0"/>
              <a:t> * mean</a:t>
            </a:r>
            <a:r>
              <a:rPr lang="en-US" dirty="0"/>
              <a:t>(R</a:t>
            </a:r>
            <a:r>
              <a:rPr lang="en-US" i="1" baseline="-25000" dirty="0"/>
              <a:t>2005</a:t>
            </a:r>
            <a:r>
              <a:rPr lang="en-US" dirty="0" smtClean="0"/>
              <a:t>) </a:t>
            </a:r>
            <a:endParaRPr lang="en-US" dirty="0"/>
          </a:p>
          <a:p>
            <a:pPr lvl="2"/>
            <a:r>
              <a:rPr lang="en-US" dirty="0"/>
              <a:t>Soft data variance = Z</a:t>
            </a:r>
            <a:r>
              <a:rPr lang="en-US" i="1" baseline="-25000" dirty="0"/>
              <a:t>i</a:t>
            </a:r>
            <a:r>
              <a:rPr lang="en-US" baseline="30000" dirty="0" smtClean="0"/>
              <a:t>2</a:t>
            </a:r>
            <a:r>
              <a:rPr lang="en-US" dirty="0" smtClean="0"/>
              <a:t> </a:t>
            </a:r>
            <a:r>
              <a:rPr lang="en-US" dirty="0"/>
              <a:t>* </a:t>
            </a:r>
            <a:r>
              <a:rPr lang="en-US" dirty="0" smtClean="0"/>
              <a:t>variance(</a:t>
            </a:r>
            <a:r>
              <a:rPr lang="en-US" dirty="0"/>
              <a:t>R</a:t>
            </a:r>
            <a:r>
              <a:rPr lang="en-US" i="1" baseline="-25000" dirty="0"/>
              <a:t>2005</a:t>
            </a:r>
            <a:r>
              <a:rPr lang="en-US" dirty="0" smtClean="0"/>
              <a:t>)</a:t>
            </a:r>
          </a:p>
        </p:txBody>
      </p:sp>
      <p:sp>
        <p:nvSpPr>
          <p:cNvPr id="4" name="Slide Number Placeholder 3"/>
          <p:cNvSpPr>
            <a:spLocks noGrp="1"/>
          </p:cNvSpPr>
          <p:nvPr>
            <p:ph type="sldNum" sz="quarter" idx="12"/>
          </p:nvPr>
        </p:nvSpPr>
        <p:spPr/>
        <p:txBody>
          <a:bodyPr/>
          <a:lstStyle/>
          <a:p>
            <a:fld id="{E34699ED-031C-794F-93C4-473E15780DAF}" type="slidenum">
              <a:rPr lang="en-US" smtClean="0"/>
              <a:t>9</a:t>
            </a:fld>
            <a:endParaRPr lang="en-US" dirty="0"/>
          </a:p>
        </p:txBody>
      </p:sp>
    </p:spTree>
    <p:extLst>
      <p:ext uri="{BB962C8B-B14F-4D97-AF65-F5344CB8AC3E}">
        <p14:creationId xmlns:p14="http://schemas.microsoft.com/office/powerpoint/2010/main" val="33096124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9112</TotalTime>
  <Words>1443</Words>
  <Application>Microsoft Macintosh PowerPoint</Application>
  <PresentationFormat>On-screen Show (4:3)</PresentationFormat>
  <Paragraphs>318</Paragraphs>
  <Slides>28</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Equation</vt:lpstr>
      <vt:lpstr>Estimating Regional Background Air Quality using Space/Time Ordinary Kriging to Support Exposure Studies </vt:lpstr>
      <vt:lpstr>BACKGROUND</vt:lpstr>
      <vt:lpstr>OBJECTIVE</vt:lpstr>
      <vt:lpstr>Methodology </vt:lpstr>
      <vt:lpstr>Detroit Study Domain</vt:lpstr>
      <vt:lpstr>Space/Time Variability Modeling </vt:lpstr>
      <vt:lpstr>Space/Time Variability Modeling </vt:lpstr>
      <vt:lpstr>Space/Time Ordinary Kriging (STOK)</vt:lpstr>
      <vt:lpstr>Input Data for STOK</vt:lpstr>
      <vt:lpstr>AQS Sites by Monitor Objective</vt:lpstr>
      <vt:lpstr>CMAQ Model Application</vt:lpstr>
      <vt:lpstr>CMAQ Modeling Domain Study location for NEXUS</vt:lpstr>
      <vt:lpstr>Results</vt:lpstr>
      <vt:lpstr>Monthly Average RBackground/Total 4x4 Domain</vt:lpstr>
      <vt:lpstr>NOx RBackground/Total 4x4 Domain</vt:lpstr>
      <vt:lpstr>PM2.5 RBackground/Total 4x4 Domain</vt:lpstr>
      <vt:lpstr>STOK Background – NOx</vt:lpstr>
      <vt:lpstr>STOK Background – PM2.5</vt:lpstr>
      <vt:lpstr>Total Concentration   Local Sources + Background</vt:lpstr>
      <vt:lpstr>CONCLUSIONS</vt:lpstr>
      <vt:lpstr>ACKNOWLEDGEMENTS</vt:lpstr>
      <vt:lpstr>Backup Slides</vt:lpstr>
      <vt:lpstr>Monthly Average RBackground/Total 4x4 CMAQ Domain</vt:lpstr>
      <vt:lpstr>Monthly Average RBackground/Total 4x4 CMAQ Domain</vt:lpstr>
      <vt:lpstr>Spatial Variability of Soft Data</vt:lpstr>
      <vt:lpstr>Spatial Variability of Soft Data Mean</vt:lpstr>
      <vt:lpstr>AQS Monitor Count</vt:lpstr>
      <vt:lpstr>Illustration of Background at AQS Site</vt:lpstr>
    </vt:vector>
  </TitlesOfParts>
  <Company>UNC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Alejandro Valencia</dc:creator>
  <cp:lastModifiedBy>Alejandro Valencia</cp:lastModifiedBy>
  <cp:revision>298</cp:revision>
  <dcterms:created xsi:type="dcterms:W3CDTF">2013-10-03T14:18:06Z</dcterms:created>
  <dcterms:modified xsi:type="dcterms:W3CDTF">2013-10-30T11:28:52Z</dcterms:modified>
</cp:coreProperties>
</file>